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503" r:id="rId3"/>
    <p:sldId id="557" r:id="rId4"/>
    <p:sldId id="525" r:id="rId5"/>
    <p:sldId id="497" r:id="rId6"/>
    <p:sldId id="548" r:id="rId7"/>
    <p:sldId id="547" r:id="rId8"/>
    <p:sldId id="558" r:id="rId9"/>
    <p:sldId id="528" r:id="rId10"/>
    <p:sldId id="530" r:id="rId11"/>
    <p:sldId id="554" r:id="rId12"/>
    <p:sldId id="532" r:id="rId13"/>
    <p:sldId id="515" r:id="rId14"/>
    <p:sldId id="551" r:id="rId15"/>
    <p:sldId id="521" r:id="rId16"/>
    <p:sldId id="559" r:id="rId17"/>
    <p:sldId id="538" r:id="rId18"/>
    <p:sldId id="540" r:id="rId19"/>
    <p:sldId id="541" r:id="rId20"/>
    <p:sldId id="544" r:id="rId21"/>
    <p:sldId id="542" r:id="rId22"/>
    <p:sldId id="545" r:id="rId23"/>
    <p:sldId id="543" r:id="rId24"/>
    <p:sldId id="546" r:id="rId25"/>
    <p:sldId id="527" r:id="rId26"/>
    <p:sldId id="519" r:id="rId27"/>
    <p:sldId id="523" r:id="rId28"/>
    <p:sldId id="560" r:id="rId29"/>
    <p:sldId id="561" r:id="rId30"/>
    <p:sldId id="562" r:id="rId31"/>
    <p:sldId id="30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1BAA"/>
    <a:srgbClr val="0D30DD"/>
    <a:srgbClr val="FFCCFF"/>
    <a:srgbClr val="BCFCD4"/>
    <a:srgbClr val="99FF66"/>
    <a:srgbClr val="33CCFF"/>
    <a:srgbClr val="009900"/>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3" d="100"/>
          <a:sy n="63" d="100"/>
        </p:scale>
        <p:origin x="1404"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1" Type="http://schemas.openxmlformats.org/officeDocument/2006/relationships/image" Target="../media/image31.png"/></Relationships>
</file>

<file path=ppt/diagrams/_rels/data3.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a:latin typeface="Cambria" pitchFamily="18" charset="0"/>
            <a:ea typeface="Cambria" pitchFamily="18" charset="0"/>
          </a:endParaRPr>
        </a:p>
        <a:p>
          <a:pPr algn="just"/>
          <a:r>
            <a:rPr lang="en-US" sz="1800" b="1" dirty="0">
              <a:latin typeface="Cambria" pitchFamily="18" charset="0"/>
              <a:ea typeface="Cambria" pitchFamily="18" charset="0"/>
            </a:rPr>
            <a:t>- </a:t>
          </a:r>
          <a:r>
            <a:rPr lang="en-US" sz="1800" b="1" dirty="0" err="1">
              <a:latin typeface="Cambria" pitchFamily="18" charset="0"/>
              <a:ea typeface="Cambria" pitchFamily="18" charset="0"/>
            </a:rPr>
            <a:t>Phân</a:t>
          </a:r>
          <a:r>
            <a:rPr lang="en-US" sz="1800" b="1" dirty="0">
              <a:latin typeface="Cambria" pitchFamily="18" charset="0"/>
              <a:ea typeface="Cambria" pitchFamily="18" charset="0"/>
            </a:rPr>
            <a:t> </a:t>
          </a:r>
          <a:r>
            <a:rPr lang="en-US" sz="1800" b="1" dirty="0" err="1">
              <a:latin typeface="Cambria" pitchFamily="18" charset="0"/>
              <a:ea typeface="Cambria" pitchFamily="18" charset="0"/>
            </a:rPr>
            <a:t>hoá</a:t>
          </a:r>
          <a:r>
            <a:rPr lang="en-US" sz="1800" b="1" dirty="0">
              <a:latin typeface="Cambria" pitchFamily="18" charset="0"/>
              <a:ea typeface="Cambria" pitchFamily="18" charset="0"/>
            </a:rPr>
            <a:t> </a:t>
          </a:r>
          <a:r>
            <a:rPr lang="en-US" sz="1800" b="1" dirty="0" err="1">
              <a:latin typeface="Cambria" pitchFamily="18" charset="0"/>
              <a:ea typeface="Cambria" pitchFamily="18" charset="0"/>
            </a:rPr>
            <a:t>bắc</a:t>
          </a:r>
          <a:r>
            <a:rPr lang="en-US" sz="1800" b="1" dirty="0">
              <a:latin typeface="Cambria" pitchFamily="18" charset="0"/>
              <a:ea typeface="Cambria" pitchFamily="18" charset="0"/>
            </a:rPr>
            <a:t> – </a:t>
          </a:r>
          <a:r>
            <a:rPr lang="en-US" sz="1800" b="1" dirty="0" err="1">
              <a:latin typeface="Cambria" pitchFamily="18" charset="0"/>
              <a:ea typeface="Cambria" pitchFamily="18" charset="0"/>
            </a:rPr>
            <a:t>nam</a:t>
          </a:r>
          <a:r>
            <a:rPr lang="en-US" sz="1800" b="1" dirty="0">
              <a:latin typeface="Cambria" pitchFamily="18" charset="0"/>
              <a:ea typeface="Cambria" pitchFamily="18" charset="0"/>
            </a:rPr>
            <a:t>:</a:t>
          </a:r>
        </a:p>
        <a:p>
          <a:pPr algn="just"/>
          <a:r>
            <a:rPr lang="en-US" sz="1800" b="0" dirty="0">
              <a:latin typeface="Cambria" pitchFamily="18" charset="0"/>
              <a:ea typeface="Cambria" pitchFamily="18" charset="0"/>
            </a:rPr>
            <a:t>+</a:t>
          </a:r>
          <a:r>
            <a:rPr lang="vi-VN" sz="1800" b="0" dirty="0">
              <a:latin typeface="Cambria" pitchFamily="18" charset="0"/>
              <a:ea typeface="Cambria" pitchFamily="18" charset="0"/>
            </a:rPr>
            <a:t> Miền khí hậu phía Bắc: nhiệt độ trung bình năm trên 20</a:t>
          </a:r>
          <a:r>
            <a:rPr lang="vi-VN" sz="1800" b="0" baseline="30000" dirty="0">
              <a:latin typeface="Cambria" pitchFamily="18" charset="0"/>
              <a:ea typeface="Cambria" pitchFamily="18" charset="0"/>
            </a:rPr>
            <a:t>0</a:t>
          </a:r>
          <a:r>
            <a:rPr lang="vi-VN" sz="1800" b="0" dirty="0">
              <a:latin typeface="Cambria" pitchFamily="18" charset="0"/>
              <a:ea typeface="Cambria" pitchFamily="18" charset="0"/>
            </a:rPr>
            <a:t>C, có mùa đông lạnh, ít mưa; mùa hạ nóng, ẩm và mưa nhiều.</a:t>
          </a:r>
          <a:endParaRPr lang="en-US" sz="1800" b="0" dirty="0">
            <a:latin typeface="Cambria" pitchFamily="18" charset="0"/>
            <a:ea typeface="Cambria" pitchFamily="18" charset="0"/>
          </a:endParaRPr>
        </a:p>
        <a:p>
          <a:pPr algn="just"/>
          <a:r>
            <a:rPr lang="en-US" sz="1800" b="0" dirty="0">
              <a:latin typeface="Cambria" pitchFamily="18" charset="0"/>
              <a:ea typeface="Cambria" pitchFamily="18" charset="0"/>
            </a:rPr>
            <a:t>+</a:t>
          </a:r>
          <a:r>
            <a:rPr lang="vi-VN" sz="1800" b="0" dirty="0">
              <a:latin typeface="Cambria" pitchFamily="18" charset="0"/>
              <a:ea typeface="Cambria" pitchFamily="18" charset="0"/>
            </a:rPr>
            <a:t> Miền khí hậu phía Nam: nhiệt độ trung bình năm trên 25</a:t>
          </a:r>
          <a:r>
            <a:rPr lang="vi-VN" sz="1800" b="0" baseline="30000" dirty="0">
              <a:latin typeface="Cambria" pitchFamily="18" charset="0"/>
              <a:ea typeface="Cambria" pitchFamily="18" charset="0"/>
            </a:rPr>
            <a:t>0</a:t>
          </a:r>
          <a:r>
            <a:rPr lang="vi-VN" sz="1800" b="0" dirty="0">
              <a:latin typeface="Cambria" pitchFamily="18" charset="0"/>
              <a:ea typeface="Cambria" pitchFamily="18" charset="0"/>
            </a:rPr>
            <a:t>C, có 2 mùa mưa, khô phân hóa rõ rệt.</a:t>
          </a:r>
          <a:endParaRPr lang="en-US" sz="1800" b="0" dirty="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a:latin typeface="Cambria" pitchFamily="18" charset="0"/>
              <a:ea typeface="Cambria" pitchFamily="18" charset="0"/>
            </a:rPr>
            <a:t>Nguyên</a:t>
          </a:r>
          <a:r>
            <a:rPr lang="en-US" sz="1800" b="1" dirty="0">
              <a:latin typeface="Cambria" pitchFamily="18" charset="0"/>
              <a:ea typeface="Cambria" pitchFamily="18" charset="0"/>
            </a:rPr>
            <a:t> </a:t>
          </a:r>
          <a:r>
            <a:rPr lang="en-US" sz="1800" b="1" dirty="0" err="1">
              <a:latin typeface="Cambria" pitchFamily="18" charset="0"/>
              <a:ea typeface="Cambria" pitchFamily="18" charset="0"/>
            </a:rPr>
            <a:t>nhân</a:t>
          </a:r>
          <a:r>
            <a:rPr lang="en-US" sz="1800" b="1" dirty="0">
              <a:latin typeface="Cambria" pitchFamily="18" charset="0"/>
              <a:ea typeface="Cambria" pitchFamily="18" charset="0"/>
            </a:rPr>
            <a:t>: </a:t>
          </a:r>
          <a:r>
            <a:rPr lang="vi-VN" sz="1800" dirty="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78530">
        <dgm:presLayoutVars>
          <dgm:bulletEnabled val="1"/>
        </dgm:presLayoutVars>
      </dgm:prSet>
      <dgm:spPr/>
    </dgm:pt>
    <dgm:pt modelId="{141BEE08-5722-469A-B9F3-8E07BBF8920A}" type="pres">
      <dgm:prSet presAssocID="{CB807F31-ECF1-445C-8A50-F2142A95B81B}" presName="aSpace" presStyleCnt="0"/>
      <dgm:spPr/>
    </dgm:pt>
  </dgm:ptLst>
  <dgm:cxnLst>
    <dgm:cxn modelId="{C0A1B037-0849-4E8E-B5C5-D76CB18E52D2}"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0F2CC868-D69A-4371-822D-582B5DFA4A55}" srcId="{F8FB1BAA-46E4-4577-AFAC-5F828FD8BB19}" destId="{CB807F31-ECF1-445C-8A50-F2142A95B81B}" srcOrd="1" destOrd="0" parTransId="{6D34D407-7251-4C00-94F0-9077D9B9C853}" sibTransId="{9827D528-7D22-4F11-B45B-B8DA8142084D}"/>
    <dgm:cxn modelId="{D0F40AB4-76A9-453E-BA6A-BB677768215B}" type="presOf" srcId="{CB807F31-ECF1-445C-8A50-F2142A95B81B}" destId="{44950B27-9C88-48FB-93D2-768D8C5CDC89}" srcOrd="0" destOrd="0" presId="urn:microsoft.com/office/officeart/2005/8/layout/pyramid2"/>
    <dgm:cxn modelId="{0A5B03DE-DEF7-472F-91C3-E485D245037B}" type="presOf" srcId="{8C568308-3967-4C6B-A074-39BA95099F84}" destId="{1E32AF36-1422-4DC3-9BCD-6321EEB14E5D}"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US"/>
        </a:p>
      </dgm:t>
    </dgm:pt>
    <dgm:pt modelId="{CB807F31-ECF1-445C-8A50-F2142A95B81B}">
      <dgm:prSet custT="1"/>
      <dgm:spPr/>
      <dgm:t>
        <a:bodyPr/>
        <a:lstStyle/>
        <a:p>
          <a:pPr algn="just"/>
          <a:r>
            <a:rPr lang="en-US" sz="1800" b="1" dirty="0" err="1">
              <a:latin typeface="Cambria" pitchFamily="18" charset="0"/>
              <a:ea typeface="Cambria" pitchFamily="18" charset="0"/>
            </a:rPr>
            <a:t>Nguyên</a:t>
          </a:r>
          <a:r>
            <a:rPr lang="en-US" sz="1800" b="1" dirty="0">
              <a:latin typeface="Cambria" pitchFamily="18" charset="0"/>
              <a:ea typeface="Cambria" pitchFamily="18" charset="0"/>
            </a:rPr>
            <a:t> </a:t>
          </a:r>
          <a:r>
            <a:rPr lang="en-US" sz="1800" b="1" dirty="0" err="1">
              <a:latin typeface="Cambria" pitchFamily="18" charset="0"/>
              <a:ea typeface="Cambria" pitchFamily="18" charset="0"/>
            </a:rPr>
            <a:t>nhân</a:t>
          </a:r>
          <a:r>
            <a:rPr lang="en-US" sz="1800" b="1" dirty="0">
              <a:latin typeface="Cambria" pitchFamily="18" charset="0"/>
              <a:ea typeface="Cambria" pitchFamily="18" charset="0"/>
            </a:rPr>
            <a:t>: </a:t>
          </a:r>
          <a:r>
            <a:rPr lang="vi-VN" sz="1800" b="0" dirty="0">
              <a:latin typeface="Cambria" pitchFamily="18" charset="0"/>
              <a:ea typeface="Cambria" pitchFamily="18" charset="0"/>
            </a:rPr>
            <a:t>Địa hình kết hợp với hướng gió làm cho khí hậu nước ta phân hóa Đông – Tây</a:t>
          </a:r>
          <a:r>
            <a:rPr lang="en-US" sz="1800" b="0" dirty="0">
              <a:latin typeface="Cambria" pitchFamily="18" charset="0"/>
              <a:ea typeface="Cambria" pitchFamily="18" charset="0"/>
            </a:rPr>
            <a:t>.</a:t>
          </a: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881A8D29-B5BB-4A7C-8FB6-84AB23A96321}">
      <dgm:prSet/>
      <dgm:spPr/>
      <dgm:t>
        <a:bodyPr/>
        <a:lstStyle/>
        <a:p>
          <a:r>
            <a:rPr lang="nl-NL" dirty="0">
              <a:effectLst/>
              <a:latin typeface="Times New Roman" panose="02020603050405020304" pitchFamily="18" charset="0"/>
              <a:ea typeface="Times New Roman" panose="02020603050405020304" pitchFamily="18" charset="0"/>
              <a:cs typeface="Times New Roman" panose="02020603050405020304" pitchFamily="18" charset="0"/>
            </a:rPr>
            <a:t>- Khí hậu có sự phân hóa giữa hai sườn của dãy Hoàng Liên Sơn; Trường Sơn Bắc và Trường Sơn Nam, tạo nên sự khác biệt về chế độ nhiệt và ẩm giữa hai sườn.</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dgm:t>
    </dgm:pt>
    <dgm:pt modelId="{E678E7E6-00EB-4AAE-A7C6-F3BFA72EE9E8}" type="parTrans" cxnId="{3A91CCF9-1BA8-4054-B06F-7EDFE10BA44B}">
      <dgm:prSet/>
      <dgm:spPr/>
      <dgm:t>
        <a:bodyPr/>
        <a:lstStyle/>
        <a:p>
          <a:endParaRPr lang="en-US"/>
        </a:p>
      </dgm:t>
    </dgm:pt>
    <dgm:pt modelId="{95C20351-829F-4663-AF68-C920AC3C47C8}" type="sibTrans" cxnId="{3A91CCF9-1BA8-4054-B06F-7EDFE10BA44B}">
      <dgm:prSet/>
      <dgm:spPr/>
      <dgm:t>
        <a:bodyPr/>
        <a:lstStyle/>
        <a:p>
          <a:endParaRPr lang="en-US"/>
        </a:p>
      </dgm:t>
    </dgm:pt>
    <dgm:pt modelId="{A0D304E2-8A5C-4C73-94BC-FC659A606620}">
      <dgm:prSet custT="1"/>
      <dgm:spPr/>
      <dgm:t>
        <a:bodyPr/>
        <a:lstStyle/>
        <a:p>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Vùng Biển Đông, khí hậu có tính chất gió mùa nhiệt đới hải dương.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dgm:t>
    </dgm:pt>
    <dgm:pt modelId="{0D854B78-075B-4B6B-830B-B8A95A5D3B77}" type="parTrans" cxnId="{5F111455-73E6-42BD-A19D-13BAA70EDC75}">
      <dgm:prSet/>
      <dgm:spPr/>
      <dgm:t>
        <a:bodyPr/>
        <a:lstStyle/>
        <a:p>
          <a:endParaRPr lang="en-US"/>
        </a:p>
      </dgm:t>
    </dgm:pt>
    <dgm:pt modelId="{FDC7AD96-E25B-41D1-82EF-F408A7E635DD}" type="sibTrans" cxnId="{5F111455-73E6-42BD-A19D-13BAA70EDC75}">
      <dgm:prSet/>
      <dgm:spPr/>
      <dgm:t>
        <a:bodyPr/>
        <a:lstStyle/>
        <a:p>
          <a:endParaRPr lang="en-US"/>
        </a:p>
      </dgm:t>
    </dgm:pt>
    <dgm:pt modelId="{253E7A9C-F13D-48D0-80F1-EC6D4F1B1C73}">
      <dgm:prSet custT="1"/>
      <dgm:spPr/>
      <dgm:t>
        <a:bodyPr/>
        <a:lstStyle/>
        <a:p>
          <a:r>
            <a:rPr lang="nl-NL"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Phân hóa đông tây: </a:t>
          </a:r>
          <a:endParaRPr lang="en-US" sz="2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dgm:t>
    </dgm:pt>
    <dgm:pt modelId="{A7BCE91F-A388-4A35-9481-E4B5235E6813}" type="parTrans" cxnId="{70BA4997-2C91-47B1-B38F-2222B92F433C}">
      <dgm:prSet/>
      <dgm:spPr/>
      <dgm:t>
        <a:bodyPr/>
        <a:lstStyle/>
        <a:p>
          <a:endParaRPr lang="en-US"/>
        </a:p>
      </dgm:t>
    </dgm:pt>
    <dgm:pt modelId="{5D2065C6-8F5B-45DE-BB53-CC323E769D16}" type="sibTrans" cxnId="{70BA4997-2C91-47B1-B38F-2222B92F433C}">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custScaleX="131006"/>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EC8A6678-639B-48AD-A886-F2169405BD6A}" type="pres">
      <dgm:prSet presAssocID="{881A8D29-B5BB-4A7C-8FB6-84AB23A96321}" presName="aNode" presStyleLbl="fgAcc1" presStyleIdx="0" presStyleCnt="4" custScaleX="138261" custLinFactY="27068" custLinFactNeighborY="100000">
        <dgm:presLayoutVars>
          <dgm:bulletEnabled val="1"/>
        </dgm:presLayoutVars>
      </dgm:prSet>
      <dgm:spPr/>
    </dgm:pt>
    <dgm:pt modelId="{43CE1877-5520-4DE0-A6C0-50FB7175699C}" type="pres">
      <dgm:prSet presAssocID="{881A8D29-B5BB-4A7C-8FB6-84AB23A96321}" presName="aSpace" presStyleCnt="0"/>
      <dgm:spPr/>
    </dgm:pt>
    <dgm:pt modelId="{F2CA64CB-46FD-4A4D-AA18-972BA6C252BD}" type="pres">
      <dgm:prSet presAssocID="{A0D304E2-8A5C-4C73-94BC-FC659A606620}" presName="aNode" presStyleLbl="fgAcc1" presStyleIdx="1" presStyleCnt="4" custScaleX="132044" custScaleY="68622" custLinFactY="19122" custLinFactNeighborY="100000">
        <dgm:presLayoutVars>
          <dgm:bulletEnabled val="1"/>
        </dgm:presLayoutVars>
      </dgm:prSet>
      <dgm:spPr/>
    </dgm:pt>
    <dgm:pt modelId="{5A5C112E-C676-4477-BDCC-04564C8EE2B5}" type="pres">
      <dgm:prSet presAssocID="{A0D304E2-8A5C-4C73-94BC-FC659A606620}" presName="aSpace" presStyleCnt="0"/>
      <dgm:spPr/>
    </dgm:pt>
    <dgm:pt modelId="{44950B27-9C88-48FB-93D2-768D8C5CDC89}" type="pres">
      <dgm:prSet presAssocID="{CB807F31-ECF1-445C-8A50-F2142A95B81B}" presName="aNode" presStyleLbl="fgAcc1" presStyleIdx="2" presStyleCnt="4" custScaleX="124528" custScaleY="81144" custLinFactY="20912" custLinFactNeighborY="100000">
        <dgm:presLayoutVars>
          <dgm:bulletEnabled val="1"/>
        </dgm:presLayoutVars>
      </dgm:prSet>
      <dgm:spPr/>
    </dgm:pt>
    <dgm:pt modelId="{141BEE08-5722-469A-B9F3-8E07BBF8920A}" type="pres">
      <dgm:prSet presAssocID="{CB807F31-ECF1-445C-8A50-F2142A95B81B}" presName="aSpace" presStyleCnt="0"/>
      <dgm:spPr/>
    </dgm:pt>
    <dgm:pt modelId="{1387CEE5-A90A-4F47-82AA-03BF2E6C0565}" type="pres">
      <dgm:prSet presAssocID="{253E7A9C-F13D-48D0-80F1-EC6D4F1B1C73}" presName="aNode" presStyleLbl="fgAcc1" presStyleIdx="3" presStyleCnt="4" custScaleX="72441" custScaleY="44029" custLinFactY="-282636" custLinFactNeighborX="188" custLinFactNeighborY="-300000">
        <dgm:presLayoutVars>
          <dgm:bulletEnabled val="1"/>
        </dgm:presLayoutVars>
      </dgm:prSet>
      <dgm:spPr/>
    </dgm:pt>
    <dgm:pt modelId="{36E4D182-0F82-4A13-A836-BC461DF67D58}" type="pres">
      <dgm:prSet presAssocID="{253E7A9C-F13D-48D0-80F1-EC6D4F1B1C73}" presName="aSpace" presStyleCnt="0"/>
      <dgm:spPr/>
    </dgm:pt>
  </dgm:ptLst>
  <dgm:cxnLst>
    <dgm:cxn modelId="{D595F300-B8FC-4FF1-A461-A36DD622F0B4}" type="presOf" srcId="{881A8D29-B5BB-4A7C-8FB6-84AB23A96321}" destId="{EC8A6678-639B-48AD-A886-F2169405BD6A}"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9FA6B92D-056C-489E-8403-1F8A463A0B31}" type="presOf" srcId="{A0D304E2-8A5C-4C73-94BC-FC659A606620}" destId="{F2CA64CB-46FD-4A4D-AA18-972BA6C252BD}" srcOrd="0" destOrd="0" presId="urn:microsoft.com/office/officeart/2005/8/layout/pyramid2"/>
    <dgm:cxn modelId="{0F2CC868-D69A-4371-822D-582B5DFA4A55}" srcId="{F8FB1BAA-46E4-4577-AFAC-5F828FD8BB19}" destId="{CB807F31-ECF1-445C-8A50-F2142A95B81B}" srcOrd="2" destOrd="0" parTransId="{6D34D407-7251-4C00-94F0-9077D9B9C853}" sibTransId="{9827D528-7D22-4F11-B45B-B8DA8142084D}"/>
    <dgm:cxn modelId="{5F111455-73E6-42BD-A19D-13BAA70EDC75}" srcId="{F8FB1BAA-46E4-4577-AFAC-5F828FD8BB19}" destId="{A0D304E2-8A5C-4C73-94BC-FC659A606620}" srcOrd="1" destOrd="0" parTransId="{0D854B78-075B-4B6B-830B-B8A95A5D3B77}" sibTransId="{FDC7AD96-E25B-41D1-82EF-F408A7E635DD}"/>
    <dgm:cxn modelId="{B3BD6E79-126A-4C66-9452-5D5EF213210A}" type="presOf" srcId="{253E7A9C-F13D-48D0-80F1-EC6D4F1B1C73}" destId="{1387CEE5-A90A-4F47-82AA-03BF2E6C0565}" srcOrd="0" destOrd="0" presId="urn:microsoft.com/office/officeart/2005/8/layout/pyramid2"/>
    <dgm:cxn modelId="{70BA4997-2C91-47B1-B38F-2222B92F433C}" srcId="{F8FB1BAA-46E4-4577-AFAC-5F828FD8BB19}" destId="{253E7A9C-F13D-48D0-80F1-EC6D4F1B1C73}" srcOrd="3" destOrd="0" parTransId="{A7BCE91F-A388-4A35-9481-E4B5235E6813}" sibTransId="{5D2065C6-8F5B-45DE-BB53-CC323E769D16}"/>
    <dgm:cxn modelId="{E3CD0BC9-68E4-4D2A-8690-4438CE1EAF10}" type="presOf" srcId="{F8FB1BAA-46E4-4577-AFAC-5F828FD8BB19}" destId="{E7D6C0B8-61E8-4D3F-AF82-9E2EFD3F38A0}" srcOrd="0" destOrd="0" presId="urn:microsoft.com/office/officeart/2005/8/layout/pyramid2"/>
    <dgm:cxn modelId="{3A91CCF9-1BA8-4054-B06F-7EDFE10BA44B}" srcId="{F8FB1BAA-46E4-4577-AFAC-5F828FD8BB19}" destId="{881A8D29-B5BB-4A7C-8FB6-84AB23A96321}" srcOrd="0" destOrd="0" parTransId="{E678E7E6-00EB-4AAE-A7C6-F3BFA72EE9E8}" sibTransId="{95C20351-829F-4663-AF68-C920AC3C47C8}"/>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A73C8E09-27EC-4A3C-8A1E-2DEF277D4713}" type="presParOf" srcId="{629A6689-2590-4401-BD15-76A9CB2C051B}" destId="{EC8A6678-639B-48AD-A886-F2169405BD6A}" srcOrd="0" destOrd="0" presId="urn:microsoft.com/office/officeart/2005/8/layout/pyramid2"/>
    <dgm:cxn modelId="{3262A28C-81FB-4268-9940-232300C3654A}" type="presParOf" srcId="{629A6689-2590-4401-BD15-76A9CB2C051B}" destId="{43CE1877-5520-4DE0-A6C0-50FB7175699C}" srcOrd="1" destOrd="0" presId="urn:microsoft.com/office/officeart/2005/8/layout/pyramid2"/>
    <dgm:cxn modelId="{A4152AD8-8B3A-44C1-AC16-7C9D5288F969}" type="presParOf" srcId="{629A6689-2590-4401-BD15-76A9CB2C051B}" destId="{F2CA64CB-46FD-4A4D-AA18-972BA6C252BD}" srcOrd="2" destOrd="0" presId="urn:microsoft.com/office/officeart/2005/8/layout/pyramid2"/>
    <dgm:cxn modelId="{1300CFAF-B600-41EB-A87A-8B1125740829}" type="presParOf" srcId="{629A6689-2590-4401-BD15-76A9CB2C051B}" destId="{5A5C112E-C676-4477-BDCC-04564C8EE2B5}" srcOrd="3" destOrd="0" presId="urn:microsoft.com/office/officeart/2005/8/layout/pyramid2"/>
    <dgm:cxn modelId="{4E238E5B-5CFF-46C7-86C5-C890A2504CE2}" type="presParOf" srcId="{629A6689-2590-4401-BD15-76A9CB2C051B}" destId="{44950B27-9C88-48FB-93D2-768D8C5CDC89}" srcOrd="4" destOrd="0" presId="urn:microsoft.com/office/officeart/2005/8/layout/pyramid2"/>
    <dgm:cxn modelId="{0AB8066A-A14C-43C7-8B4C-A667FEA7009B}" type="presParOf" srcId="{629A6689-2590-4401-BD15-76A9CB2C051B}" destId="{141BEE08-5722-469A-B9F3-8E07BBF8920A}" srcOrd="5" destOrd="0" presId="urn:microsoft.com/office/officeart/2005/8/layout/pyramid2"/>
    <dgm:cxn modelId="{09FD3F69-87EF-476E-80B2-47664B00C7DB}" type="presParOf" srcId="{629A6689-2590-4401-BD15-76A9CB2C051B}" destId="{1387CEE5-A90A-4F47-82AA-03BF2E6C0565}" srcOrd="6" destOrd="0" presId="urn:microsoft.com/office/officeart/2005/8/layout/pyramid2"/>
    <dgm:cxn modelId="{7168571D-D8CA-4A45-BF60-251FC4E93399}" type="presParOf" srcId="{629A6689-2590-4401-BD15-76A9CB2C051B}" destId="{36E4D182-0F82-4A13-A836-BC461DF67D58}" srcOrd="7"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a:latin typeface="Cambria" pitchFamily="18" charset="0"/>
              <a:ea typeface="Cambria" pitchFamily="18" charset="0"/>
            </a:rPr>
            <a:t>            - </a:t>
          </a:r>
          <a:r>
            <a:rPr lang="en-US" sz="1800" b="1" dirty="0" err="1">
              <a:latin typeface="Cambria" pitchFamily="18" charset="0"/>
              <a:ea typeface="Cambria" pitchFamily="18" charset="0"/>
            </a:rPr>
            <a:t>Phân</a:t>
          </a:r>
          <a:r>
            <a:rPr lang="en-US" sz="1800" b="1" dirty="0">
              <a:latin typeface="Cambria" pitchFamily="18" charset="0"/>
              <a:ea typeface="Cambria" pitchFamily="18" charset="0"/>
            </a:rPr>
            <a:t> </a:t>
          </a:r>
          <a:r>
            <a:rPr lang="en-US" sz="1800" b="1" dirty="0" err="1">
              <a:latin typeface="Cambria" pitchFamily="18" charset="0"/>
              <a:ea typeface="Cambria" pitchFamily="18" charset="0"/>
            </a:rPr>
            <a:t>hoá</a:t>
          </a:r>
          <a:r>
            <a:rPr lang="en-US" sz="1800" b="1" dirty="0">
              <a:latin typeface="Cambria" pitchFamily="18" charset="0"/>
              <a:ea typeface="Cambria" pitchFamily="18" charset="0"/>
            </a:rPr>
            <a:t> </a:t>
          </a:r>
          <a:r>
            <a:rPr lang="en-US" sz="1800" b="1" dirty="0" err="1">
              <a:latin typeface="Cambria" pitchFamily="18" charset="0"/>
              <a:ea typeface="Cambria" pitchFamily="18" charset="0"/>
            </a:rPr>
            <a:t>theo</a:t>
          </a:r>
          <a:r>
            <a:rPr lang="en-US" sz="1800" b="1" dirty="0">
              <a:latin typeface="Cambria" pitchFamily="18" charset="0"/>
              <a:ea typeface="Cambria" pitchFamily="18" charset="0"/>
            </a:rPr>
            <a:t> độ </a:t>
          </a:r>
          <a:r>
            <a:rPr lang="en-US" sz="1800" b="1" dirty="0" err="1">
              <a:latin typeface="Cambria" pitchFamily="18" charset="0"/>
              <a:ea typeface="Cambria" pitchFamily="18" charset="0"/>
            </a:rPr>
            <a:t>cao</a:t>
          </a:r>
          <a:r>
            <a:rPr lang="en-US" sz="1800" b="1" dirty="0">
              <a:latin typeface="Cambria" pitchFamily="18" charset="0"/>
              <a:ea typeface="Cambria" pitchFamily="18" charset="0"/>
            </a:rPr>
            <a:t>:</a:t>
          </a: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a:latin typeface="Cambria" pitchFamily="18" charset="0"/>
            <a:ea typeface="Cambria" pitchFamily="18" charset="0"/>
          </a:endParaRPr>
        </a:p>
        <a:p>
          <a:pPr algn="just"/>
          <a:r>
            <a:rPr lang="en-US" sz="2800" b="1" dirty="0" err="1">
              <a:latin typeface="Times New Roman" panose="02020603050405020304" pitchFamily="18" charset="0"/>
              <a:ea typeface="Cambria" pitchFamily="18" charset="0"/>
              <a:cs typeface="Times New Roman" panose="02020603050405020304" pitchFamily="18" charset="0"/>
            </a:rPr>
            <a:t>Nguyên</a:t>
          </a:r>
          <a:r>
            <a:rPr lang="en-US" sz="2800" b="1" dirty="0">
              <a:latin typeface="Times New Roman" panose="02020603050405020304" pitchFamily="18" charset="0"/>
              <a:ea typeface="Cambria" pitchFamily="18" charset="0"/>
              <a:cs typeface="Times New Roman" panose="02020603050405020304" pitchFamily="18" charset="0"/>
            </a:rPr>
            <a:t> </a:t>
          </a:r>
          <a:r>
            <a:rPr lang="en-US" sz="2800" b="1" dirty="0" err="1">
              <a:latin typeface="Times New Roman" panose="02020603050405020304" pitchFamily="18" charset="0"/>
              <a:ea typeface="Cambria" pitchFamily="18" charset="0"/>
              <a:cs typeface="Times New Roman" panose="02020603050405020304" pitchFamily="18" charset="0"/>
            </a:rPr>
            <a:t>nhân</a:t>
          </a:r>
          <a:r>
            <a:rPr lang="en-US" sz="2800" b="1" dirty="0">
              <a:latin typeface="Times New Roman" panose="02020603050405020304" pitchFamily="18" charset="0"/>
              <a:ea typeface="Cambria" pitchFamily="18" charset="0"/>
              <a:cs typeface="Times New Roman" panose="02020603050405020304" pitchFamily="18" charset="0"/>
            </a:rPr>
            <a:t>: </a:t>
          </a:r>
          <a:r>
            <a:rPr lang="en-US" sz="2800" b="0" dirty="0">
              <a:latin typeface="Times New Roman" panose="02020603050405020304" pitchFamily="18" charset="0"/>
              <a:ea typeface="Cambria" pitchFamily="18" charset="0"/>
              <a:cs typeface="Times New Roman" panose="02020603050405020304" pitchFamily="18" charset="0"/>
            </a:rPr>
            <a:t>c</a:t>
          </a:r>
          <a:r>
            <a:rPr lang="vi-VN" sz="2800" b="0" dirty="0">
              <a:latin typeface="Times New Roman" panose="02020603050405020304" pitchFamily="18" charset="0"/>
              <a:ea typeface="Cambria" pitchFamily="18" charset="0"/>
              <a:cs typeface="Times New Roman" panose="02020603050405020304" pitchFamily="18" charset="0"/>
            </a:rPr>
            <a:t>àng lên cao nhiệt độ càng giảm (cứ lên cao 100m nhiệt độ giảm 0,6</a:t>
          </a:r>
          <a:r>
            <a:rPr lang="vi-VN" sz="2800" b="0" baseline="30000" dirty="0">
              <a:latin typeface="Times New Roman" panose="02020603050405020304" pitchFamily="18" charset="0"/>
              <a:ea typeface="Cambria" pitchFamily="18" charset="0"/>
              <a:cs typeface="Times New Roman" panose="02020603050405020304" pitchFamily="18" charset="0"/>
            </a:rPr>
            <a:t>0</a:t>
          </a:r>
          <a:r>
            <a:rPr lang="vi-VN" sz="2800" b="0" dirty="0">
              <a:latin typeface="Times New Roman" panose="02020603050405020304" pitchFamily="18" charset="0"/>
              <a:ea typeface="Cambria" pitchFamily="18" charset="0"/>
              <a:cs typeface="Times New Roman" panose="02020603050405020304" pitchFamily="18" charset="0"/>
            </a:rPr>
            <a:t>C)</a:t>
          </a:r>
          <a:r>
            <a:rPr lang="en-US" sz="2800" b="0" dirty="0">
              <a:latin typeface="Times New Roman" panose="02020603050405020304" pitchFamily="18" charset="0"/>
              <a:ea typeface="Cambria" pitchFamily="18" charset="0"/>
              <a:cs typeface="Times New Roman" panose="02020603050405020304" pitchFamily="18" charset="0"/>
            </a:rPr>
            <a:t>, </a:t>
          </a:r>
          <a:r>
            <a:rPr lang="vi-VN" sz="2800" b="0" dirty="0">
              <a:latin typeface="Times New Roman" panose="02020603050405020304" pitchFamily="18" charset="0"/>
              <a:ea typeface="Cambria" pitchFamily="18" charset="0"/>
              <a:cs typeface="Times New Roman" panose="02020603050405020304" pitchFamily="18" charset="0"/>
            </a:rPr>
            <a:t>độ ẩm và lượng mưa càng tăn</a:t>
          </a:r>
          <a:r>
            <a:rPr lang="en-US" sz="2800" b="0" dirty="0">
              <a:latin typeface="Times New Roman" panose="02020603050405020304" pitchFamily="18" charset="0"/>
              <a:ea typeface="Cambria" pitchFamily="18" charset="0"/>
              <a:cs typeface="Times New Roman" panose="02020603050405020304"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custScaleX="131867"/>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80919" custLinFactNeighborY="17302">
        <dgm:presLayoutVars>
          <dgm:bulletEnabled val="1"/>
        </dgm:presLayoutVars>
      </dgm:prSet>
      <dgm:spPr/>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34550" custScaleY="97129" custLinFactY="26973" custLinFactNeighborY="100000">
        <dgm:presLayoutVars>
          <dgm:bulletEnabled val="1"/>
        </dgm:presLayoutVars>
      </dgm:prSet>
      <dgm:spPr/>
    </dgm:pt>
    <dgm:pt modelId="{141BEE08-5722-469A-B9F3-8E07BBF8920A}" type="pres">
      <dgm:prSet presAssocID="{CB807F31-ECF1-445C-8A50-F2142A95B81B}" presName="aSpace" presStyleCnt="0"/>
      <dgm:spPr/>
    </dgm:pt>
  </dgm:ptLst>
  <dgm:cxnLst>
    <dgm:cxn modelId="{F60CEB09-06F0-4866-8138-4AD82AC65DED}" type="presOf" srcId="{8C568308-3967-4C6B-A074-39BA95099F84}" destId="{1E32AF36-1422-4DC3-9BCD-6321EEB14E5D}" srcOrd="0" destOrd="0" presId="urn:microsoft.com/office/officeart/2005/8/layout/pyramid2"/>
    <dgm:cxn modelId="{F2E87015-7269-43A6-9618-ACF81980643F}" type="presOf" srcId="{F8FB1BAA-46E4-4577-AFAC-5F828FD8BB19}" destId="{E7D6C0B8-61E8-4D3F-AF82-9E2EFD3F38A0}" srcOrd="0" destOrd="0" presId="urn:microsoft.com/office/officeart/2005/8/layout/pyramid2"/>
    <dgm:cxn modelId="{2081213D-6B6E-465B-8626-B7E90A243E7E}" type="presOf" srcId="{CB807F31-ECF1-445C-8A50-F2142A95B81B}" destId="{44950B27-9C88-48FB-93D2-768D8C5CDC89}"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0F2CC868-D69A-4371-822D-582B5DFA4A55}" srcId="{F8FB1BAA-46E4-4577-AFAC-5F828FD8BB19}" destId="{CB807F31-ECF1-445C-8A50-F2142A95B81B}" srcOrd="1" destOrd="0" parTransId="{6D34D407-7251-4C00-94F0-9077D9B9C853}" sibTransId="{9827D528-7D22-4F11-B45B-B8DA8142084D}"/>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697"/>
          <a:ext cx="4260938" cy="205076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Phân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hoá</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bắc</a:t>
          </a:r>
          <a:r>
            <a:rPr lang="en-US" sz="1800" b="1" kern="1200" dirty="0">
              <a:latin typeface="Cambria" pitchFamily="18" charset="0"/>
              <a:ea typeface="Cambria" pitchFamily="18" charset="0"/>
            </a:rPr>
            <a:t> – </a:t>
          </a:r>
          <a:r>
            <a:rPr lang="en-US" sz="1800" b="1" kern="1200" dirty="0" err="1">
              <a:latin typeface="Cambria" pitchFamily="18" charset="0"/>
              <a:ea typeface="Cambria" pitchFamily="18" charset="0"/>
            </a:rPr>
            <a:t>nam</a:t>
          </a:r>
          <a:r>
            <a:rPr lang="en-US" sz="1800" b="1" kern="1200" dirty="0">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latin typeface="Cambria" pitchFamily="18" charset="0"/>
              <a:ea typeface="Cambria" pitchFamily="18" charset="0"/>
            </a:rPr>
            <a:t>+</a:t>
          </a:r>
          <a:r>
            <a:rPr lang="vi-VN" sz="1800" b="0" kern="1200" dirty="0">
              <a:latin typeface="Cambria" pitchFamily="18" charset="0"/>
              <a:ea typeface="Cambria" pitchFamily="18" charset="0"/>
            </a:rPr>
            <a:t> Miền khí hậu phía Bắc: nhiệt độ trung bình năm trên 20</a:t>
          </a:r>
          <a:r>
            <a:rPr lang="vi-VN" sz="1800" b="0" kern="1200" baseline="30000" dirty="0">
              <a:latin typeface="Cambria" pitchFamily="18" charset="0"/>
              <a:ea typeface="Cambria" pitchFamily="18" charset="0"/>
            </a:rPr>
            <a:t>0</a:t>
          </a:r>
          <a:r>
            <a:rPr lang="vi-VN" sz="1800" b="0" kern="1200" dirty="0">
              <a:latin typeface="Cambria" pitchFamily="18" charset="0"/>
              <a:ea typeface="Cambria" pitchFamily="18" charset="0"/>
            </a:rPr>
            <a:t>C, có mùa đông lạnh, ít mưa; mùa hạ nóng, ẩm và mưa nhiều.</a:t>
          </a:r>
          <a:endParaRPr lang="en-US" sz="1800" b="0" kern="1200" dirty="0">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latin typeface="Cambria" pitchFamily="18" charset="0"/>
              <a:ea typeface="Cambria" pitchFamily="18" charset="0"/>
            </a:rPr>
            <a:t>+</a:t>
          </a:r>
          <a:r>
            <a:rPr lang="vi-VN" sz="1800" b="0" kern="1200" dirty="0">
              <a:latin typeface="Cambria" pitchFamily="18" charset="0"/>
              <a:ea typeface="Cambria" pitchFamily="18" charset="0"/>
            </a:rPr>
            <a:t> Miền khí hậu phía Nam: nhiệt độ trung bình năm trên 25</a:t>
          </a:r>
          <a:r>
            <a:rPr lang="vi-VN" sz="1800" b="0" kern="1200" baseline="30000" dirty="0">
              <a:latin typeface="Cambria" pitchFamily="18" charset="0"/>
              <a:ea typeface="Cambria" pitchFamily="18" charset="0"/>
            </a:rPr>
            <a:t>0</a:t>
          </a:r>
          <a:r>
            <a:rPr lang="vi-VN" sz="1800" b="0" kern="1200" dirty="0">
              <a:latin typeface="Cambria" pitchFamily="18" charset="0"/>
              <a:ea typeface="Cambria" pitchFamily="18" charset="0"/>
            </a:rPr>
            <a:t>C, có 2 mùa mưa, khô phân hóa rõ rệt.</a:t>
          </a:r>
          <a:endParaRPr lang="en-US" sz="1800" b="0"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latin typeface="Cambria" pitchFamily="18" charset="0"/>
            <a:ea typeface="Cambria" pitchFamily="18" charset="0"/>
          </a:endParaRPr>
        </a:p>
      </dsp:txBody>
      <dsp:txXfrm>
        <a:off x="2757040" y="638807"/>
        <a:ext cx="4060718" cy="1850544"/>
      </dsp:txXfrm>
    </dsp:sp>
    <dsp:sp modelId="{44950B27-9C88-48FB-93D2-768D8C5CDC89}">
      <dsp:nvSpPr>
        <dsp:cNvPr id="0" name=""/>
        <dsp:cNvSpPr/>
      </dsp:nvSpPr>
      <dsp:spPr>
        <a:xfrm>
          <a:off x="2611500" y="2860905"/>
          <a:ext cx="4351798" cy="170531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err="1">
              <a:latin typeface="Cambria" pitchFamily="18" charset="0"/>
              <a:ea typeface="Cambria" pitchFamily="18" charset="0"/>
            </a:rPr>
            <a:t>Nguyên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nhân</a:t>
          </a:r>
          <a:r>
            <a:rPr lang="en-US" sz="1800" b="1" kern="1200" dirty="0">
              <a:latin typeface="Cambria" pitchFamily="18" charset="0"/>
              <a:ea typeface="Cambria" pitchFamily="18" charset="0"/>
            </a:rPr>
            <a:t>: </a:t>
          </a:r>
          <a:r>
            <a:rPr lang="vi-VN" sz="1800" kern="1200" dirty="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94747" y="2944152"/>
        <a:ext cx="4185304" cy="15388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184826" y="0"/>
          <a:ext cx="7043355"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8A6678-639B-48AD-A886-F2169405BD6A}">
      <dsp:nvSpPr>
        <dsp:cNvPr id="0" name=""/>
        <dsp:cNvSpPr/>
      </dsp:nvSpPr>
      <dsp:spPr>
        <a:xfrm>
          <a:off x="2668310" y="1034612"/>
          <a:ext cx="4831716" cy="124958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Khí hậu có sự phân hóa giữa hai sườn của dãy Hoàng Liên Sơn; Trường Sơn Bắc và Trường Sơn Nam, tạo nên sự khác biệt về chế độ nhiệt và ẩm giữa hai sườn.</a:t>
          </a:r>
          <a:endParaRPr lang="en-US" sz="1800" kern="1200" dirty="0">
            <a:effectLst/>
            <a:latin typeface="Calibri" panose="020F0502020204030204" pitchFamily="34" charset="0"/>
            <a:ea typeface="Times New Roman" panose="02020603050405020304" pitchFamily="18" charset="0"/>
            <a:cs typeface="Times New Roman" panose="02020603050405020304" pitchFamily="18" charset="0"/>
          </a:endParaRPr>
        </a:p>
      </dsp:txBody>
      <dsp:txXfrm>
        <a:off x="2729310" y="1095612"/>
        <a:ext cx="4709716" cy="1127583"/>
      </dsp:txXfrm>
    </dsp:sp>
    <dsp:sp modelId="{F2CA64CB-46FD-4A4D-AA18-972BA6C252BD}">
      <dsp:nvSpPr>
        <dsp:cNvPr id="0" name=""/>
        <dsp:cNvSpPr/>
      </dsp:nvSpPr>
      <dsp:spPr>
        <a:xfrm>
          <a:off x="2776941" y="2341102"/>
          <a:ext cx="4614455" cy="8574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effectLst/>
              <a:latin typeface="Times New Roman" panose="02020603050405020304" pitchFamily="18" charset="0"/>
              <a:ea typeface="Times New Roman" panose="02020603050405020304" pitchFamily="18" charset="0"/>
              <a:cs typeface="Times New Roman" panose="02020603050405020304" pitchFamily="18" charset="0"/>
            </a:rPr>
            <a:t>- Vùng Biển Đông, khí hậu có tính chất gió mùa nhiệt đới hải dương.</a:t>
          </a:r>
          <a:endParaRPr lang="en-US" sz="1800" kern="1200" dirty="0">
            <a:effectLst/>
            <a:latin typeface="Calibri" panose="020F0502020204030204" pitchFamily="34" charset="0"/>
            <a:ea typeface="Times New Roman" panose="02020603050405020304" pitchFamily="18" charset="0"/>
            <a:cs typeface="Times New Roman" panose="02020603050405020304" pitchFamily="18" charset="0"/>
          </a:endParaRPr>
        </a:p>
      </dsp:txBody>
      <dsp:txXfrm>
        <a:off x="2818800" y="2382961"/>
        <a:ext cx="4530737" cy="773771"/>
      </dsp:txXfrm>
    </dsp:sp>
    <dsp:sp modelId="{44950B27-9C88-48FB-93D2-768D8C5CDC89}">
      <dsp:nvSpPr>
        <dsp:cNvPr id="0" name=""/>
        <dsp:cNvSpPr/>
      </dsp:nvSpPr>
      <dsp:spPr>
        <a:xfrm>
          <a:off x="2908269" y="3377157"/>
          <a:ext cx="4351798" cy="101396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err="1">
              <a:latin typeface="Cambria" pitchFamily="18" charset="0"/>
              <a:ea typeface="Cambria" pitchFamily="18" charset="0"/>
            </a:rPr>
            <a:t>Nguyên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nhân</a:t>
          </a:r>
          <a:r>
            <a:rPr lang="en-US" sz="1800" b="1" kern="1200" dirty="0">
              <a:latin typeface="Cambria" pitchFamily="18" charset="0"/>
              <a:ea typeface="Cambria" pitchFamily="18" charset="0"/>
            </a:rPr>
            <a:t>: </a:t>
          </a:r>
          <a:r>
            <a:rPr lang="vi-VN" sz="1800" b="0" kern="1200" dirty="0">
              <a:latin typeface="Cambria" pitchFamily="18" charset="0"/>
              <a:ea typeface="Cambria" pitchFamily="18" charset="0"/>
            </a:rPr>
            <a:t>Địa hình kết hợp với hướng gió làm cho khí hậu nước ta phân hóa Đông – Tây</a:t>
          </a:r>
          <a:r>
            <a:rPr lang="en-US" sz="1800" b="0" kern="1200" dirty="0">
              <a:latin typeface="Cambria" pitchFamily="18" charset="0"/>
              <a:ea typeface="Cambria" pitchFamily="18" charset="0"/>
            </a:rPr>
            <a:t>.</a:t>
          </a:r>
        </a:p>
      </dsp:txBody>
      <dsp:txXfrm>
        <a:off x="2957767" y="3426655"/>
        <a:ext cx="4252802" cy="914966"/>
      </dsp:txXfrm>
    </dsp:sp>
    <dsp:sp modelId="{1387CEE5-A90A-4F47-82AA-03BF2E6C0565}">
      <dsp:nvSpPr>
        <dsp:cNvPr id="0" name=""/>
        <dsp:cNvSpPr/>
      </dsp:nvSpPr>
      <dsp:spPr>
        <a:xfrm>
          <a:off x="3824964" y="129438"/>
          <a:ext cx="2531548" cy="5501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b="1" kern="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Phân hóa đông tây: </a:t>
          </a:r>
          <a:endParaRPr lang="en-US" sz="2000"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dsp:txBody>
      <dsp:txXfrm>
        <a:off x="3851822" y="156296"/>
        <a:ext cx="2477832" cy="4964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163977" y="0"/>
          <a:ext cx="7089645"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997693" y="584760"/>
          <a:ext cx="4260938" cy="171300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Cambria" pitchFamily="18" charset="0"/>
              <a:ea typeface="Cambria" pitchFamily="18" charset="0"/>
            </a:rPr>
            <a:t>            - </a:t>
          </a:r>
          <a:r>
            <a:rPr lang="en-US" sz="1800" b="1" kern="1200" dirty="0" err="1">
              <a:latin typeface="Cambria" pitchFamily="18" charset="0"/>
              <a:ea typeface="Cambria" pitchFamily="18" charset="0"/>
            </a:rPr>
            <a:t>Phân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hoá</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theo</a:t>
          </a:r>
          <a:r>
            <a:rPr lang="en-US" sz="1800" b="1" kern="1200" dirty="0">
              <a:latin typeface="Cambria" pitchFamily="18" charset="0"/>
              <a:ea typeface="Cambria" pitchFamily="18" charset="0"/>
            </a:rPr>
            <a:t> độ </a:t>
          </a:r>
          <a:r>
            <a:rPr lang="en-US" sz="1800" b="1" kern="1200" dirty="0" err="1">
              <a:latin typeface="Cambria" pitchFamily="18" charset="0"/>
              <a:ea typeface="Cambria" pitchFamily="18" charset="0"/>
            </a:rPr>
            <a:t>cao</a:t>
          </a:r>
          <a:r>
            <a:rPr lang="en-US" sz="1800" b="1" kern="1200" dirty="0">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dsp:txBody>
      <dsp:txXfrm>
        <a:off x="3081315" y="668382"/>
        <a:ext cx="4093694" cy="1545764"/>
      </dsp:txXfrm>
    </dsp:sp>
    <dsp:sp modelId="{44950B27-9C88-48FB-93D2-768D8C5CDC89}">
      <dsp:nvSpPr>
        <dsp:cNvPr id="0" name=""/>
        <dsp:cNvSpPr/>
      </dsp:nvSpPr>
      <dsp:spPr>
        <a:xfrm>
          <a:off x="2777147" y="3320196"/>
          <a:ext cx="4702030" cy="205616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2800" b="1" kern="1200" dirty="0" err="1">
              <a:latin typeface="Times New Roman" panose="02020603050405020304" pitchFamily="18" charset="0"/>
              <a:ea typeface="Cambria" pitchFamily="18" charset="0"/>
              <a:cs typeface="Times New Roman" panose="02020603050405020304" pitchFamily="18" charset="0"/>
            </a:rPr>
            <a:t>Nguyên</a:t>
          </a:r>
          <a:r>
            <a:rPr lang="en-US" sz="2800" b="1" kern="1200" dirty="0">
              <a:latin typeface="Times New Roman" panose="02020603050405020304" pitchFamily="18" charset="0"/>
              <a:ea typeface="Cambria" pitchFamily="18" charset="0"/>
              <a:cs typeface="Times New Roman" panose="02020603050405020304" pitchFamily="18" charset="0"/>
            </a:rPr>
            <a:t> </a:t>
          </a:r>
          <a:r>
            <a:rPr lang="en-US" sz="2800" b="1" kern="1200" dirty="0" err="1">
              <a:latin typeface="Times New Roman" panose="02020603050405020304" pitchFamily="18" charset="0"/>
              <a:ea typeface="Cambria" pitchFamily="18" charset="0"/>
              <a:cs typeface="Times New Roman" panose="02020603050405020304" pitchFamily="18" charset="0"/>
            </a:rPr>
            <a:t>nhân</a:t>
          </a:r>
          <a:r>
            <a:rPr lang="en-US" sz="2800" b="1" kern="1200" dirty="0">
              <a:latin typeface="Times New Roman" panose="02020603050405020304" pitchFamily="18" charset="0"/>
              <a:ea typeface="Cambria" pitchFamily="18" charset="0"/>
              <a:cs typeface="Times New Roman" panose="02020603050405020304" pitchFamily="18" charset="0"/>
            </a:rPr>
            <a:t>: </a:t>
          </a:r>
          <a:r>
            <a:rPr lang="en-US" sz="2800" b="0" kern="1200" dirty="0">
              <a:latin typeface="Times New Roman" panose="02020603050405020304" pitchFamily="18" charset="0"/>
              <a:ea typeface="Cambria" pitchFamily="18" charset="0"/>
              <a:cs typeface="Times New Roman" panose="02020603050405020304" pitchFamily="18" charset="0"/>
            </a:rPr>
            <a:t>c</a:t>
          </a:r>
          <a:r>
            <a:rPr lang="vi-VN" sz="2800" b="0" kern="1200" dirty="0">
              <a:latin typeface="Times New Roman" panose="02020603050405020304" pitchFamily="18" charset="0"/>
              <a:ea typeface="Cambria" pitchFamily="18" charset="0"/>
              <a:cs typeface="Times New Roman" panose="02020603050405020304" pitchFamily="18" charset="0"/>
            </a:rPr>
            <a:t>àng lên cao nhiệt độ càng giảm (cứ lên cao 100m nhiệt độ giảm 0,6</a:t>
          </a:r>
          <a:r>
            <a:rPr lang="vi-VN" sz="2800" b="0" kern="1200" baseline="30000" dirty="0">
              <a:latin typeface="Times New Roman" panose="02020603050405020304" pitchFamily="18" charset="0"/>
              <a:ea typeface="Cambria" pitchFamily="18" charset="0"/>
              <a:cs typeface="Times New Roman" panose="02020603050405020304" pitchFamily="18" charset="0"/>
            </a:rPr>
            <a:t>0</a:t>
          </a:r>
          <a:r>
            <a:rPr lang="vi-VN" sz="2800" b="0" kern="1200" dirty="0">
              <a:latin typeface="Times New Roman" panose="02020603050405020304" pitchFamily="18" charset="0"/>
              <a:ea typeface="Cambria" pitchFamily="18" charset="0"/>
              <a:cs typeface="Times New Roman" panose="02020603050405020304" pitchFamily="18" charset="0"/>
            </a:rPr>
            <a:t>C)</a:t>
          </a:r>
          <a:r>
            <a:rPr lang="en-US" sz="2800" b="0" kern="1200" dirty="0">
              <a:latin typeface="Times New Roman" panose="02020603050405020304" pitchFamily="18" charset="0"/>
              <a:ea typeface="Cambria" pitchFamily="18" charset="0"/>
              <a:cs typeface="Times New Roman" panose="02020603050405020304" pitchFamily="18" charset="0"/>
            </a:rPr>
            <a:t>, </a:t>
          </a:r>
          <a:r>
            <a:rPr lang="vi-VN" sz="2800" b="0" kern="1200" dirty="0">
              <a:latin typeface="Times New Roman" panose="02020603050405020304" pitchFamily="18" charset="0"/>
              <a:ea typeface="Cambria" pitchFamily="18" charset="0"/>
              <a:cs typeface="Times New Roman" panose="02020603050405020304" pitchFamily="18" charset="0"/>
            </a:rPr>
            <a:t>độ ẩm và lượng mưa càng tăn</a:t>
          </a:r>
          <a:r>
            <a:rPr lang="en-US" sz="2800" b="0" kern="1200" dirty="0">
              <a:latin typeface="Times New Roman" panose="02020603050405020304" pitchFamily="18" charset="0"/>
              <a:ea typeface="Cambria" pitchFamily="18" charset="0"/>
              <a:cs typeface="Times New Roman" panose="02020603050405020304" pitchFamily="18" charset="0"/>
            </a:rPr>
            <a:t>g.</a:t>
          </a:r>
        </a:p>
        <a:p>
          <a:pPr marL="0" lvl="0" indent="0" algn="just" defTabSz="800100">
            <a:lnSpc>
              <a:spcPct val="90000"/>
            </a:lnSpc>
            <a:spcBef>
              <a:spcPct val="0"/>
            </a:spcBef>
            <a:spcAft>
              <a:spcPct val="35000"/>
            </a:spcAft>
            <a:buNone/>
          </a:pPr>
          <a:endParaRPr lang="en-US" sz="1800" b="0" kern="1200" dirty="0">
            <a:latin typeface="Cambria" pitchFamily="18" charset="0"/>
            <a:ea typeface="Cambria" pitchFamily="18" charset="0"/>
          </a:endParaRPr>
        </a:p>
      </dsp:txBody>
      <dsp:txXfrm>
        <a:off x="2877521" y="3420570"/>
        <a:ext cx="4501282" cy="185541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8319-1D47-4DB5-A083-897E335DAC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910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f09f6a330b_0_15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f09f6a330b_0_1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91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36275" y="1061633"/>
            <a:ext cx="5106600" cy="3324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922375" y="4656633"/>
            <a:ext cx="4381800" cy="6156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800"/>
              <a:buNone/>
              <a:defRPr>
                <a:solidFill>
                  <a:schemeClr val="accent6"/>
                </a:solidFill>
              </a:defRPr>
            </a:lvl1pPr>
            <a:lvl2pPr lvl="1" algn="ctr">
              <a:lnSpc>
                <a:spcPct val="100000"/>
              </a:lnSpc>
              <a:spcBef>
                <a:spcPts val="0"/>
              </a:spcBef>
              <a:spcAft>
                <a:spcPts val="0"/>
              </a:spcAft>
              <a:buClr>
                <a:schemeClr val="accent6"/>
              </a:buClr>
              <a:buSzPts val="2800"/>
              <a:buNone/>
              <a:defRPr sz="2800">
                <a:solidFill>
                  <a:schemeClr val="accent6"/>
                </a:solidFill>
              </a:defRPr>
            </a:lvl2pPr>
            <a:lvl3pPr lvl="2" algn="ctr">
              <a:lnSpc>
                <a:spcPct val="100000"/>
              </a:lnSpc>
              <a:spcBef>
                <a:spcPts val="0"/>
              </a:spcBef>
              <a:spcAft>
                <a:spcPts val="0"/>
              </a:spcAft>
              <a:buClr>
                <a:schemeClr val="accent6"/>
              </a:buClr>
              <a:buSzPts val="2800"/>
              <a:buNone/>
              <a:defRPr sz="2800">
                <a:solidFill>
                  <a:schemeClr val="accent6"/>
                </a:solidFill>
              </a:defRPr>
            </a:lvl3pPr>
            <a:lvl4pPr lvl="3" algn="ctr">
              <a:lnSpc>
                <a:spcPct val="100000"/>
              </a:lnSpc>
              <a:spcBef>
                <a:spcPts val="0"/>
              </a:spcBef>
              <a:spcAft>
                <a:spcPts val="0"/>
              </a:spcAft>
              <a:buClr>
                <a:schemeClr val="accent6"/>
              </a:buClr>
              <a:buSzPts val="2800"/>
              <a:buNone/>
              <a:defRPr sz="2800">
                <a:solidFill>
                  <a:schemeClr val="accent6"/>
                </a:solidFill>
              </a:defRPr>
            </a:lvl4pPr>
            <a:lvl5pPr lvl="4" algn="ctr">
              <a:lnSpc>
                <a:spcPct val="100000"/>
              </a:lnSpc>
              <a:spcBef>
                <a:spcPts val="0"/>
              </a:spcBef>
              <a:spcAft>
                <a:spcPts val="0"/>
              </a:spcAft>
              <a:buClr>
                <a:schemeClr val="accent6"/>
              </a:buClr>
              <a:buSzPts val="2800"/>
              <a:buNone/>
              <a:defRPr sz="2800">
                <a:solidFill>
                  <a:schemeClr val="accent6"/>
                </a:solidFill>
              </a:defRPr>
            </a:lvl5pPr>
            <a:lvl6pPr lvl="5" algn="ctr">
              <a:lnSpc>
                <a:spcPct val="100000"/>
              </a:lnSpc>
              <a:spcBef>
                <a:spcPts val="0"/>
              </a:spcBef>
              <a:spcAft>
                <a:spcPts val="0"/>
              </a:spcAft>
              <a:buClr>
                <a:schemeClr val="accent6"/>
              </a:buClr>
              <a:buSzPts val="2800"/>
              <a:buNone/>
              <a:defRPr sz="2800">
                <a:solidFill>
                  <a:schemeClr val="accent6"/>
                </a:solidFill>
              </a:defRPr>
            </a:lvl6pPr>
            <a:lvl7pPr lvl="6" algn="ctr">
              <a:lnSpc>
                <a:spcPct val="100000"/>
              </a:lnSpc>
              <a:spcBef>
                <a:spcPts val="0"/>
              </a:spcBef>
              <a:spcAft>
                <a:spcPts val="0"/>
              </a:spcAft>
              <a:buClr>
                <a:schemeClr val="accent6"/>
              </a:buClr>
              <a:buSzPts val="2800"/>
              <a:buNone/>
              <a:defRPr sz="2800">
                <a:solidFill>
                  <a:schemeClr val="accent6"/>
                </a:solidFill>
              </a:defRPr>
            </a:lvl7pPr>
            <a:lvl8pPr lvl="7" algn="ctr">
              <a:lnSpc>
                <a:spcPct val="100000"/>
              </a:lnSpc>
              <a:spcBef>
                <a:spcPts val="0"/>
              </a:spcBef>
              <a:spcAft>
                <a:spcPts val="0"/>
              </a:spcAft>
              <a:buClr>
                <a:schemeClr val="accent6"/>
              </a:buClr>
              <a:buSzPts val="2800"/>
              <a:buNone/>
              <a:defRPr sz="2800">
                <a:solidFill>
                  <a:schemeClr val="accent6"/>
                </a:solidFill>
              </a:defRPr>
            </a:lvl8pPr>
            <a:lvl9pPr lvl="8" algn="ctr">
              <a:lnSpc>
                <a:spcPct val="100000"/>
              </a:lnSpc>
              <a:spcBef>
                <a:spcPts val="0"/>
              </a:spcBef>
              <a:spcAft>
                <a:spcPts val="0"/>
              </a:spcAft>
              <a:buClr>
                <a:schemeClr val="accent6"/>
              </a:buClr>
              <a:buSzPts val="2800"/>
              <a:buNone/>
              <a:defRPr sz="2800">
                <a:solidFill>
                  <a:schemeClr val="accent6"/>
                </a:solidFill>
              </a:defRPr>
            </a:lvl9pPr>
          </a:lstStyle>
          <a:p>
            <a:endParaRPr/>
          </a:p>
        </p:txBody>
      </p:sp>
      <p:sp>
        <p:nvSpPr>
          <p:cNvPr id="11" name="Google Shape;11;p2"/>
          <p:cNvSpPr/>
          <p:nvPr/>
        </p:nvSpPr>
        <p:spPr>
          <a:xfrm>
            <a:off x="2606744" y="-367369"/>
            <a:ext cx="1083876" cy="1369689"/>
          </a:xfrm>
          <a:custGeom>
            <a:avLst/>
            <a:gdLst/>
            <a:ahLst/>
            <a:cxnLst/>
            <a:rect l="l" t="t" r="r" b="b"/>
            <a:pathLst>
              <a:path w="3085" h="2924" extrusionOk="0">
                <a:moveTo>
                  <a:pt x="2228" y="0"/>
                </a:moveTo>
                <a:cubicBezTo>
                  <a:pt x="2200" y="0"/>
                  <a:pt x="2171" y="9"/>
                  <a:pt x="2144" y="27"/>
                </a:cubicBezTo>
                <a:lnTo>
                  <a:pt x="1489" y="444"/>
                </a:lnTo>
                <a:cubicBezTo>
                  <a:pt x="1476" y="463"/>
                  <a:pt x="1452" y="472"/>
                  <a:pt x="1425" y="472"/>
                </a:cubicBezTo>
                <a:cubicBezTo>
                  <a:pt x="1403" y="472"/>
                  <a:pt x="1379" y="466"/>
                  <a:pt x="1358" y="455"/>
                </a:cubicBezTo>
                <a:lnTo>
                  <a:pt x="644" y="158"/>
                </a:lnTo>
                <a:cubicBezTo>
                  <a:pt x="626" y="153"/>
                  <a:pt x="609" y="150"/>
                  <a:pt x="592" y="150"/>
                </a:cubicBezTo>
                <a:cubicBezTo>
                  <a:pt x="493" y="150"/>
                  <a:pt x="409" y="235"/>
                  <a:pt x="429" y="336"/>
                </a:cubicBezTo>
                <a:lnTo>
                  <a:pt x="632" y="1086"/>
                </a:lnTo>
                <a:cubicBezTo>
                  <a:pt x="644" y="1134"/>
                  <a:pt x="632" y="1170"/>
                  <a:pt x="596" y="1217"/>
                </a:cubicBezTo>
                <a:lnTo>
                  <a:pt x="96" y="1813"/>
                </a:lnTo>
                <a:cubicBezTo>
                  <a:pt x="1" y="1920"/>
                  <a:pt x="72" y="2063"/>
                  <a:pt x="191" y="2063"/>
                </a:cubicBezTo>
                <a:lnTo>
                  <a:pt x="965" y="2110"/>
                </a:lnTo>
                <a:cubicBezTo>
                  <a:pt x="1013" y="2110"/>
                  <a:pt x="1060" y="2146"/>
                  <a:pt x="1084" y="2182"/>
                </a:cubicBezTo>
                <a:lnTo>
                  <a:pt x="1489" y="2860"/>
                </a:lnTo>
                <a:cubicBezTo>
                  <a:pt x="1515" y="2903"/>
                  <a:pt x="1563" y="2924"/>
                  <a:pt x="1613" y="2924"/>
                </a:cubicBezTo>
                <a:cubicBezTo>
                  <a:pt x="1675" y="2924"/>
                  <a:pt x="1742" y="2891"/>
                  <a:pt x="1775" y="2825"/>
                </a:cubicBezTo>
                <a:lnTo>
                  <a:pt x="2060" y="2098"/>
                </a:lnTo>
                <a:cubicBezTo>
                  <a:pt x="2072" y="2051"/>
                  <a:pt x="2120" y="2027"/>
                  <a:pt x="2156" y="2003"/>
                </a:cubicBezTo>
                <a:lnTo>
                  <a:pt x="2918" y="1825"/>
                </a:lnTo>
                <a:cubicBezTo>
                  <a:pt x="3037" y="1801"/>
                  <a:pt x="3084" y="1634"/>
                  <a:pt x="2977" y="1563"/>
                </a:cubicBezTo>
                <a:lnTo>
                  <a:pt x="2382" y="1075"/>
                </a:lnTo>
                <a:cubicBezTo>
                  <a:pt x="2334" y="1039"/>
                  <a:pt x="2322" y="979"/>
                  <a:pt x="2322" y="932"/>
                </a:cubicBezTo>
                <a:lnTo>
                  <a:pt x="2382" y="158"/>
                </a:lnTo>
                <a:cubicBezTo>
                  <a:pt x="2382" y="69"/>
                  <a:pt x="2309" y="0"/>
                  <a:pt x="2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108272" y="3112534"/>
            <a:ext cx="236077" cy="297668"/>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638772" y="5764794"/>
            <a:ext cx="591904" cy="747999"/>
          </a:xfrm>
          <a:custGeom>
            <a:avLst/>
            <a:gdLst/>
            <a:ahLst/>
            <a:cxnLst/>
            <a:rect l="l" t="t" r="r" b="b"/>
            <a:pathLst>
              <a:path w="3085" h="2924" extrusionOk="0">
                <a:moveTo>
                  <a:pt x="2228" y="0"/>
                </a:moveTo>
                <a:cubicBezTo>
                  <a:pt x="2200" y="0"/>
                  <a:pt x="2171" y="9"/>
                  <a:pt x="2144" y="27"/>
                </a:cubicBezTo>
                <a:lnTo>
                  <a:pt x="1489" y="444"/>
                </a:lnTo>
                <a:cubicBezTo>
                  <a:pt x="1476" y="463"/>
                  <a:pt x="1452" y="472"/>
                  <a:pt x="1425" y="472"/>
                </a:cubicBezTo>
                <a:cubicBezTo>
                  <a:pt x="1403" y="472"/>
                  <a:pt x="1379" y="466"/>
                  <a:pt x="1358" y="455"/>
                </a:cubicBezTo>
                <a:lnTo>
                  <a:pt x="644" y="158"/>
                </a:lnTo>
                <a:cubicBezTo>
                  <a:pt x="626" y="153"/>
                  <a:pt x="609" y="150"/>
                  <a:pt x="592" y="150"/>
                </a:cubicBezTo>
                <a:cubicBezTo>
                  <a:pt x="493" y="150"/>
                  <a:pt x="409" y="235"/>
                  <a:pt x="429" y="336"/>
                </a:cubicBezTo>
                <a:lnTo>
                  <a:pt x="632" y="1086"/>
                </a:lnTo>
                <a:cubicBezTo>
                  <a:pt x="644" y="1134"/>
                  <a:pt x="632" y="1170"/>
                  <a:pt x="596" y="1217"/>
                </a:cubicBezTo>
                <a:lnTo>
                  <a:pt x="96" y="1813"/>
                </a:lnTo>
                <a:cubicBezTo>
                  <a:pt x="1" y="1920"/>
                  <a:pt x="72" y="2063"/>
                  <a:pt x="191" y="2063"/>
                </a:cubicBezTo>
                <a:lnTo>
                  <a:pt x="965" y="2110"/>
                </a:lnTo>
                <a:cubicBezTo>
                  <a:pt x="1013" y="2110"/>
                  <a:pt x="1060" y="2146"/>
                  <a:pt x="1084" y="2182"/>
                </a:cubicBezTo>
                <a:lnTo>
                  <a:pt x="1489" y="2860"/>
                </a:lnTo>
                <a:cubicBezTo>
                  <a:pt x="1515" y="2903"/>
                  <a:pt x="1563" y="2924"/>
                  <a:pt x="1613" y="2924"/>
                </a:cubicBezTo>
                <a:cubicBezTo>
                  <a:pt x="1675" y="2924"/>
                  <a:pt x="1742" y="2891"/>
                  <a:pt x="1775" y="2825"/>
                </a:cubicBezTo>
                <a:lnTo>
                  <a:pt x="2060" y="2098"/>
                </a:lnTo>
                <a:cubicBezTo>
                  <a:pt x="2072" y="2051"/>
                  <a:pt x="2120" y="2027"/>
                  <a:pt x="2156" y="2003"/>
                </a:cubicBezTo>
                <a:lnTo>
                  <a:pt x="2918" y="1825"/>
                </a:lnTo>
                <a:cubicBezTo>
                  <a:pt x="3037" y="1801"/>
                  <a:pt x="3084" y="1634"/>
                  <a:pt x="2977" y="1563"/>
                </a:cubicBezTo>
                <a:lnTo>
                  <a:pt x="2382" y="1075"/>
                </a:lnTo>
                <a:cubicBezTo>
                  <a:pt x="2334" y="1039"/>
                  <a:pt x="2322" y="979"/>
                  <a:pt x="2322" y="932"/>
                </a:cubicBezTo>
                <a:lnTo>
                  <a:pt x="2382" y="158"/>
                </a:lnTo>
                <a:cubicBezTo>
                  <a:pt x="2382" y="69"/>
                  <a:pt x="2309" y="0"/>
                  <a:pt x="2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8430625" y="1471551"/>
            <a:ext cx="975300" cy="1082533"/>
          </a:xfrm>
          <a:custGeom>
            <a:avLst/>
            <a:gdLst/>
            <a:ahLst/>
            <a:cxnLst/>
            <a:rect l="l" t="t" r="r" b="b"/>
            <a:pathLst>
              <a:path w="39012" h="32476" extrusionOk="0">
                <a:moveTo>
                  <a:pt x="27961" y="5443"/>
                </a:moveTo>
                <a:cubicBezTo>
                  <a:pt x="28018" y="5443"/>
                  <a:pt x="28075" y="5462"/>
                  <a:pt x="28113" y="5519"/>
                </a:cubicBezTo>
                <a:cubicBezTo>
                  <a:pt x="29254" y="6280"/>
                  <a:pt x="29825" y="8506"/>
                  <a:pt x="30281" y="9704"/>
                </a:cubicBezTo>
                <a:cubicBezTo>
                  <a:pt x="32297" y="14954"/>
                  <a:pt x="33325" y="20584"/>
                  <a:pt x="33248" y="26233"/>
                </a:cubicBezTo>
                <a:cubicBezTo>
                  <a:pt x="24613" y="23019"/>
                  <a:pt x="16225" y="19233"/>
                  <a:pt x="8084" y="14916"/>
                </a:cubicBezTo>
                <a:cubicBezTo>
                  <a:pt x="13942" y="10959"/>
                  <a:pt x="20333" y="7935"/>
                  <a:pt x="27105" y="5862"/>
                </a:cubicBezTo>
                <a:cubicBezTo>
                  <a:pt x="27447" y="5767"/>
                  <a:pt x="27732" y="5615"/>
                  <a:pt x="27961" y="5443"/>
                </a:cubicBezTo>
                <a:close/>
                <a:moveTo>
                  <a:pt x="27224" y="0"/>
                </a:moveTo>
                <a:cubicBezTo>
                  <a:pt x="26377" y="0"/>
                  <a:pt x="25522" y="129"/>
                  <a:pt x="24689" y="346"/>
                </a:cubicBezTo>
                <a:cubicBezTo>
                  <a:pt x="22768" y="859"/>
                  <a:pt x="20942" y="1829"/>
                  <a:pt x="19135" y="2666"/>
                </a:cubicBezTo>
                <a:cubicBezTo>
                  <a:pt x="16929" y="3655"/>
                  <a:pt x="14722" y="4664"/>
                  <a:pt x="12535" y="5653"/>
                </a:cubicBezTo>
                <a:cubicBezTo>
                  <a:pt x="11945" y="5919"/>
                  <a:pt x="11451" y="6337"/>
                  <a:pt x="11127" y="6870"/>
                </a:cubicBezTo>
                <a:cubicBezTo>
                  <a:pt x="7837" y="8677"/>
                  <a:pt x="4660" y="10712"/>
                  <a:pt x="1674" y="12995"/>
                </a:cubicBezTo>
                <a:cubicBezTo>
                  <a:pt x="0" y="14269"/>
                  <a:pt x="190" y="16571"/>
                  <a:pt x="2016" y="17598"/>
                </a:cubicBezTo>
                <a:cubicBezTo>
                  <a:pt x="12421" y="23418"/>
                  <a:pt x="23301" y="28344"/>
                  <a:pt x="34561" y="32301"/>
                </a:cubicBezTo>
                <a:cubicBezTo>
                  <a:pt x="34897" y="32416"/>
                  <a:pt x="35268" y="32475"/>
                  <a:pt x="35643" y="32475"/>
                </a:cubicBezTo>
                <a:cubicBezTo>
                  <a:pt x="36883" y="32475"/>
                  <a:pt x="38158" y="31825"/>
                  <a:pt x="38289" y="30380"/>
                </a:cubicBezTo>
                <a:cubicBezTo>
                  <a:pt x="39012" y="22220"/>
                  <a:pt x="37870" y="13965"/>
                  <a:pt x="34656" y="6394"/>
                </a:cubicBezTo>
                <a:cubicBezTo>
                  <a:pt x="33724" y="4207"/>
                  <a:pt x="32640" y="1868"/>
                  <a:pt x="30395" y="726"/>
                </a:cubicBezTo>
                <a:cubicBezTo>
                  <a:pt x="29390" y="213"/>
                  <a:pt x="28313" y="0"/>
                  <a:pt x="272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3922375" y="5805401"/>
            <a:ext cx="533090" cy="666772"/>
          </a:xfrm>
          <a:custGeom>
            <a:avLst/>
            <a:gdLst/>
            <a:ahLst/>
            <a:cxnLst/>
            <a:rect l="l" t="t" r="r" b="b"/>
            <a:pathLst>
              <a:path w="25337" h="23768" extrusionOk="0">
                <a:moveTo>
                  <a:pt x="13598" y="5275"/>
                </a:moveTo>
                <a:cubicBezTo>
                  <a:pt x="14590" y="5275"/>
                  <a:pt x="15710" y="5781"/>
                  <a:pt x="16397" y="6235"/>
                </a:cubicBezTo>
                <a:cubicBezTo>
                  <a:pt x="17310" y="6882"/>
                  <a:pt x="18223" y="8099"/>
                  <a:pt x="18622" y="9164"/>
                </a:cubicBezTo>
                <a:cubicBezTo>
                  <a:pt x="19592" y="11675"/>
                  <a:pt x="19402" y="14794"/>
                  <a:pt x="17500" y="16696"/>
                </a:cubicBezTo>
                <a:cubicBezTo>
                  <a:pt x="16273" y="17947"/>
                  <a:pt x="14622" y="18511"/>
                  <a:pt x="12914" y="18511"/>
                </a:cubicBezTo>
                <a:cubicBezTo>
                  <a:pt x="11894" y="18511"/>
                  <a:pt x="10854" y="18310"/>
                  <a:pt x="9873" y="17933"/>
                </a:cubicBezTo>
                <a:cubicBezTo>
                  <a:pt x="7362" y="16963"/>
                  <a:pt x="5783" y="14661"/>
                  <a:pt x="5954" y="11846"/>
                </a:cubicBezTo>
                <a:cubicBezTo>
                  <a:pt x="6087" y="9583"/>
                  <a:pt x="7381" y="7433"/>
                  <a:pt x="9302" y="6159"/>
                </a:cubicBezTo>
                <a:cubicBezTo>
                  <a:pt x="9654" y="6338"/>
                  <a:pt x="10022" y="6420"/>
                  <a:pt x="10390" y="6420"/>
                </a:cubicBezTo>
                <a:cubicBezTo>
                  <a:pt x="11076" y="6420"/>
                  <a:pt x="11763" y="6135"/>
                  <a:pt x="12345" y="5664"/>
                </a:cubicBezTo>
                <a:cubicBezTo>
                  <a:pt x="12697" y="5386"/>
                  <a:pt x="13133" y="5275"/>
                  <a:pt x="13598" y="5275"/>
                </a:cubicBezTo>
                <a:close/>
                <a:moveTo>
                  <a:pt x="10990" y="1"/>
                </a:moveTo>
                <a:cubicBezTo>
                  <a:pt x="10796" y="1"/>
                  <a:pt x="10599" y="18"/>
                  <a:pt x="10405" y="53"/>
                </a:cubicBezTo>
                <a:cubicBezTo>
                  <a:pt x="5517" y="966"/>
                  <a:pt x="1694" y="5379"/>
                  <a:pt x="895" y="10191"/>
                </a:cubicBezTo>
                <a:cubicBezTo>
                  <a:pt x="1" y="15270"/>
                  <a:pt x="2378" y="20272"/>
                  <a:pt x="7115" y="22479"/>
                </a:cubicBezTo>
                <a:cubicBezTo>
                  <a:pt x="8932" y="23326"/>
                  <a:pt x="10926" y="23768"/>
                  <a:pt x="12905" y="23768"/>
                </a:cubicBezTo>
                <a:cubicBezTo>
                  <a:pt x="15813" y="23768"/>
                  <a:pt x="18686" y="22812"/>
                  <a:pt x="20905" y="20786"/>
                </a:cubicBezTo>
                <a:cubicBezTo>
                  <a:pt x="24500" y="17514"/>
                  <a:pt x="25337" y="11865"/>
                  <a:pt x="23625" y="7471"/>
                </a:cubicBezTo>
                <a:cubicBezTo>
                  <a:pt x="22015" y="3337"/>
                  <a:pt x="17960" y="93"/>
                  <a:pt x="13772" y="93"/>
                </a:cubicBezTo>
                <a:cubicBezTo>
                  <a:pt x="13259" y="93"/>
                  <a:pt x="12744" y="142"/>
                  <a:pt x="12231" y="244"/>
                </a:cubicBezTo>
                <a:cubicBezTo>
                  <a:pt x="11850" y="86"/>
                  <a:pt x="11424" y="1"/>
                  <a:pt x="10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8334151" y="5877505"/>
            <a:ext cx="350229"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7342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756825" y="1978033"/>
            <a:ext cx="5630400" cy="229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 name="Google Shape;19;p3"/>
          <p:cNvSpPr txBox="1">
            <a:spLocks noGrp="1"/>
          </p:cNvSpPr>
          <p:nvPr>
            <p:ph type="subTitle" idx="1"/>
          </p:nvPr>
        </p:nvSpPr>
        <p:spPr>
          <a:xfrm>
            <a:off x="2381550" y="4606967"/>
            <a:ext cx="4380900" cy="5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500">
                <a:solidFill>
                  <a:schemeClr val="accent6"/>
                </a:solidFill>
              </a:defRPr>
            </a:lvl1pPr>
            <a:lvl2pPr lvl="1" algn="ctr" rtl="0">
              <a:lnSpc>
                <a:spcPct val="100000"/>
              </a:lnSpc>
              <a:spcBef>
                <a:spcPts val="0"/>
              </a:spcBef>
              <a:spcAft>
                <a:spcPts val="0"/>
              </a:spcAft>
              <a:buNone/>
              <a:defRPr sz="1500" b="1">
                <a:solidFill>
                  <a:schemeClr val="accent6"/>
                </a:solidFill>
              </a:defRPr>
            </a:lvl2pPr>
            <a:lvl3pPr lvl="2" algn="ctr" rtl="0">
              <a:lnSpc>
                <a:spcPct val="100000"/>
              </a:lnSpc>
              <a:spcBef>
                <a:spcPts val="0"/>
              </a:spcBef>
              <a:spcAft>
                <a:spcPts val="0"/>
              </a:spcAft>
              <a:buNone/>
              <a:defRPr sz="1500" b="1">
                <a:solidFill>
                  <a:schemeClr val="accent6"/>
                </a:solidFill>
              </a:defRPr>
            </a:lvl3pPr>
            <a:lvl4pPr lvl="3" algn="ctr" rtl="0">
              <a:lnSpc>
                <a:spcPct val="100000"/>
              </a:lnSpc>
              <a:spcBef>
                <a:spcPts val="0"/>
              </a:spcBef>
              <a:spcAft>
                <a:spcPts val="0"/>
              </a:spcAft>
              <a:buNone/>
              <a:defRPr sz="1500" b="1">
                <a:solidFill>
                  <a:schemeClr val="accent6"/>
                </a:solidFill>
              </a:defRPr>
            </a:lvl4pPr>
            <a:lvl5pPr lvl="4" algn="ctr" rtl="0">
              <a:lnSpc>
                <a:spcPct val="100000"/>
              </a:lnSpc>
              <a:spcBef>
                <a:spcPts val="0"/>
              </a:spcBef>
              <a:spcAft>
                <a:spcPts val="0"/>
              </a:spcAft>
              <a:buNone/>
              <a:defRPr sz="1500" b="1">
                <a:solidFill>
                  <a:schemeClr val="accent6"/>
                </a:solidFill>
              </a:defRPr>
            </a:lvl5pPr>
            <a:lvl6pPr lvl="5" algn="ctr" rtl="0">
              <a:lnSpc>
                <a:spcPct val="100000"/>
              </a:lnSpc>
              <a:spcBef>
                <a:spcPts val="0"/>
              </a:spcBef>
              <a:spcAft>
                <a:spcPts val="0"/>
              </a:spcAft>
              <a:buNone/>
              <a:defRPr sz="1500" b="1">
                <a:solidFill>
                  <a:schemeClr val="accent6"/>
                </a:solidFill>
              </a:defRPr>
            </a:lvl6pPr>
            <a:lvl7pPr lvl="6" algn="ctr" rtl="0">
              <a:lnSpc>
                <a:spcPct val="100000"/>
              </a:lnSpc>
              <a:spcBef>
                <a:spcPts val="0"/>
              </a:spcBef>
              <a:spcAft>
                <a:spcPts val="0"/>
              </a:spcAft>
              <a:buNone/>
              <a:defRPr sz="1500" b="1">
                <a:solidFill>
                  <a:schemeClr val="accent6"/>
                </a:solidFill>
              </a:defRPr>
            </a:lvl7pPr>
            <a:lvl8pPr lvl="7" algn="ctr" rtl="0">
              <a:lnSpc>
                <a:spcPct val="100000"/>
              </a:lnSpc>
              <a:spcBef>
                <a:spcPts val="0"/>
              </a:spcBef>
              <a:spcAft>
                <a:spcPts val="0"/>
              </a:spcAft>
              <a:buNone/>
              <a:defRPr sz="1500" b="1">
                <a:solidFill>
                  <a:schemeClr val="accent6"/>
                </a:solidFill>
              </a:defRPr>
            </a:lvl8pPr>
            <a:lvl9pPr lvl="8" algn="ctr" rtl="0">
              <a:lnSpc>
                <a:spcPct val="100000"/>
              </a:lnSpc>
              <a:spcBef>
                <a:spcPts val="0"/>
              </a:spcBef>
              <a:spcAft>
                <a:spcPts val="0"/>
              </a:spcAft>
              <a:buNone/>
              <a:defRPr sz="1500" b="1">
                <a:solidFill>
                  <a:schemeClr val="accent6"/>
                </a:solidFill>
              </a:defRPr>
            </a:lvl9pPr>
          </a:lstStyle>
          <a:p>
            <a:endParaRPr/>
          </a:p>
        </p:txBody>
      </p:sp>
      <p:sp>
        <p:nvSpPr>
          <p:cNvPr id="20" name="Google Shape;20;p3"/>
          <p:cNvSpPr txBox="1">
            <a:spLocks noGrp="1"/>
          </p:cNvSpPr>
          <p:nvPr>
            <p:ph type="title" idx="2" hasCustomPrompt="1"/>
          </p:nvPr>
        </p:nvSpPr>
        <p:spPr>
          <a:xfrm>
            <a:off x="4080750" y="962367"/>
            <a:ext cx="982500" cy="823600"/>
          </a:xfrm>
          <a:prstGeom prst="rect">
            <a:avLst/>
          </a:prstGeom>
        </p:spPr>
        <p:txBody>
          <a:bodyPr spcFirstLastPara="1" wrap="square" lIns="91425" tIns="91425" rIns="91425" bIns="91425" anchor="ctr" anchorCtr="0">
            <a:noAutofit/>
          </a:bodyPr>
          <a:lstStyle>
            <a:lvl1pPr lvl="0" algn="ctr" rtl="0">
              <a:spcBef>
                <a:spcPts val="1000"/>
              </a:spcBef>
              <a:spcAft>
                <a:spcPts val="0"/>
              </a:spcAft>
              <a:buClr>
                <a:schemeClr val="accent6"/>
              </a:buClr>
              <a:buSzPts val="2400"/>
              <a:buNone/>
              <a:defRPr sz="3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r>
              <a:t>xx%</a:t>
            </a:r>
          </a:p>
        </p:txBody>
      </p:sp>
      <p:sp>
        <p:nvSpPr>
          <p:cNvPr id="21" name="Google Shape;21;p3"/>
          <p:cNvSpPr/>
          <p:nvPr/>
        </p:nvSpPr>
        <p:spPr>
          <a:xfrm rot="1503442">
            <a:off x="6578287" y="4997991"/>
            <a:ext cx="1590932" cy="2854744"/>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rot="875781">
            <a:off x="7664133" y="833889"/>
            <a:ext cx="1533286" cy="2381719"/>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rot="-1029382">
            <a:off x="-545146" y="1873798"/>
            <a:ext cx="2002505" cy="3110429"/>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a:off x="672752" y="-1503465"/>
            <a:ext cx="1590900" cy="28548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rot="1263013" flipH="1">
            <a:off x="8423079" y="4834988"/>
            <a:ext cx="407241" cy="514665"/>
          </a:xfrm>
          <a:custGeom>
            <a:avLst/>
            <a:gdLst/>
            <a:ahLst/>
            <a:cxnLst/>
            <a:rect l="l" t="t" r="r" b="b"/>
            <a:pathLst>
              <a:path w="3085" h="2924" extrusionOk="0">
                <a:moveTo>
                  <a:pt x="2228" y="0"/>
                </a:moveTo>
                <a:cubicBezTo>
                  <a:pt x="2200" y="0"/>
                  <a:pt x="2171" y="9"/>
                  <a:pt x="2144" y="27"/>
                </a:cubicBezTo>
                <a:lnTo>
                  <a:pt x="1489" y="444"/>
                </a:lnTo>
                <a:cubicBezTo>
                  <a:pt x="1476" y="463"/>
                  <a:pt x="1452" y="472"/>
                  <a:pt x="1425" y="472"/>
                </a:cubicBezTo>
                <a:cubicBezTo>
                  <a:pt x="1403" y="472"/>
                  <a:pt x="1379" y="466"/>
                  <a:pt x="1358" y="455"/>
                </a:cubicBezTo>
                <a:lnTo>
                  <a:pt x="644" y="158"/>
                </a:lnTo>
                <a:cubicBezTo>
                  <a:pt x="626" y="153"/>
                  <a:pt x="609" y="150"/>
                  <a:pt x="592" y="150"/>
                </a:cubicBezTo>
                <a:cubicBezTo>
                  <a:pt x="493" y="150"/>
                  <a:pt x="409" y="235"/>
                  <a:pt x="429" y="336"/>
                </a:cubicBezTo>
                <a:lnTo>
                  <a:pt x="632" y="1086"/>
                </a:lnTo>
                <a:cubicBezTo>
                  <a:pt x="644" y="1134"/>
                  <a:pt x="632" y="1170"/>
                  <a:pt x="596" y="1217"/>
                </a:cubicBezTo>
                <a:lnTo>
                  <a:pt x="96" y="1813"/>
                </a:lnTo>
                <a:cubicBezTo>
                  <a:pt x="1" y="1920"/>
                  <a:pt x="72" y="2063"/>
                  <a:pt x="191" y="2063"/>
                </a:cubicBezTo>
                <a:lnTo>
                  <a:pt x="965" y="2110"/>
                </a:lnTo>
                <a:cubicBezTo>
                  <a:pt x="1013" y="2110"/>
                  <a:pt x="1060" y="2146"/>
                  <a:pt x="1084" y="2182"/>
                </a:cubicBezTo>
                <a:lnTo>
                  <a:pt x="1489" y="2860"/>
                </a:lnTo>
                <a:cubicBezTo>
                  <a:pt x="1515" y="2903"/>
                  <a:pt x="1563" y="2924"/>
                  <a:pt x="1613" y="2924"/>
                </a:cubicBezTo>
                <a:cubicBezTo>
                  <a:pt x="1675" y="2924"/>
                  <a:pt x="1742" y="2891"/>
                  <a:pt x="1775" y="2825"/>
                </a:cubicBezTo>
                <a:lnTo>
                  <a:pt x="2060" y="2098"/>
                </a:lnTo>
                <a:cubicBezTo>
                  <a:pt x="2072" y="2051"/>
                  <a:pt x="2120" y="2027"/>
                  <a:pt x="2156" y="2003"/>
                </a:cubicBezTo>
                <a:lnTo>
                  <a:pt x="2918" y="1825"/>
                </a:lnTo>
                <a:cubicBezTo>
                  <a:pt x="3037" y="1801"/>
                  <a:pt x="3084" y="1634"/>
                  <a:pt x="2977" y="1563"/>
                </a:cubicBezTo>
                <a:lnTo>
                  <a:pt x="2382" y="1075"/>
                </a:lnTo>
                <a:cubicBezTo>
                  <a:pt x="2334" y="1039"/>
                  <a:pt x="2322" y="979"/>
                  <a:pt x="2322" y="932"/>
                </a:cubicBezTo>
                <a:lnTo>
                  <a:pt x="2382" y="158"/>
                </a:lnTo>
                <a:cubicBezTo>
                  <a:pt x="2382" y="69"/>
                  <a:pt x="2309" y="0"/>
                  <a:pt x="22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3"/>
          <p:cNvSpPr/>
          <p:nvPr/>
        </p:nvSpPr>
        <p:spPr>
          <a:xfrm rot="-957987">
            <a:off x="5847871" y="6499862"/>
            <a:ext cx="376300" cy="56146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3"/>
          <p:cNvSpPr/>
          <p:nvPr/>
        </p:nvSpPr>
        <p:spPr>
          <a:xfrm rot="6934555">
            <a:off x="1732359" y="5824100"/>
            <a:ext cx="755588" cy="1658949"/>
          </a:xfrm>
          <a:custGeom>
            <a:avLst/>
            <a:gdLst/>
            <a:ahLst/>
            <a:cxnLst/>
            <a:rect l="l" t="t" r="r" b="b"/>
            <a:pathLst>
              <a:path w="22668" h="66359" extrusionOk="0">
                <a:moveTo>
                  <a:pt x="18756" y="1"/>
                </a:moveTo>
                <a:cubicBezTo>
                  <a:pt x="18105" y="1"/>
                  <a:pt x="17439" y="249"/>
                  <a:pt x="16872" y="844"/>
                </a:cubicBezTo>
                <a:cubicBezTo>
                  <a:pt x="9644" y="8281"/>
                  <a:pt x="3120" y="16993"/>
                  <a:pt x="1427" y="27492"/>
                </a:cubicBezTo>
                <a:cubicBezTo>
                  <a:pt x="0" y="36394"/>
                  <a:pt x="1807" y="45505"/>
                  <a:pt x="5820" y="53512"/>
                </a:cubicBezTo>
                <a:cubicBezTo>
                  <a:pt x="8122" y="58077"/>
                  <a:pt x="11146" y="62167"/>
                  <a:pt x="14798" y="65724"/>
                </a:cubicBezTo>
                <a:cubicBezTo>
                  <a:pt x="15243" y="66161"/>
                  <a:pt x="15839" y="66358"/>
                  <a:pt x="16441" y="66358"/>
                </a:cubicBezTo>
                <a:cubicBezTo>
                  <a:pt x="17229" y="66358"/>
                  <a:pt x="18031" y="66020"/>
                  <a:pt x="18526" y="65438"/>
                </a:cubicBezTo>
                <a:cubicBezTo>
                  <a:pt x="19496" y="64297"/>
                  <a:pt x="19287" y="62738"/>
                  <a:pt x="18260" y="61710"/>
                </a:cubicBezTo>
                <a:cubicBezTo>
                  <a:pt x="12630" y="56175"/>
                  <a:pt x="8655" y="48890"/>
                  <a:pt x="7000" y="41168"/>
                </a:cubicBezTo>
                <a:cubicBezTo>
                  <a:pt x="5288" y="33065"/>
                  <a:pt x="6467" y="24810"/>
                  <a:pt x="10462" y="17563"/>
                </a:cubicBezTo>
                <a:cubicBezTo>
                  <a:pt x="13201" y="12618"/>
                  <a:pt x="16929" y="8300"/>
                  <a:pt x="20866" y="4287"/>
                </a:cubicBezTo>
                <a:cubicBezTo>
                  <a:pt x="22667" y="2428"/>
                  <a:pt x="20789" y="1"/>
                  <a:pt x="18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3"/>
          <p:cNvSpPr/>
          <p:nvPr/>
        </p:nvSpPr>
        <p:spPr>
          <a:xfrm rot="-3406246">
            <a:off x="5761390" y="-400277"/>
            <a:ext cx="755613" cy="1659005"/>
          </a:xfrm>
          <a:custGeom>
            <a:avLst/>
            <a:gdLst/>
            <a:ahLst/>
            <a:cxnLst/>
            <a:rect l="l" t="t" r="r" b="b"/>
            <a:pathLst>
              <a:path w="22668" h="66359" extrusionOk="0">
                <a:moveTo>
                  <a:pt x="18756" y="1"/>
                </a:moveTo>
                <a:cubicBezTo>
                  <a:pt x="18105" y="1"/>
                  <a:pt x="17439" y="249"/>
                  <a:pt x="16872" y="844"/>
                </a:cubicBezTo>
                <a:cubicBezTo>
                  <a:pt x="9644" y="8281"/>
                  <a:pt x="3120" y="16993"/>
                  <a:pt x="1427" y="27492"/>
                </a:cubicBezTo>
                <a:cubicBezTo>
                  <a:pt x="0" y="36394"/>
                  <a:pt x="1807" y="45505"/>
                  <a:pt x="5820" y="53512"/>
                </a:cubicBezTo>
                <a:cubicBezTo>
                  <a:pt x="8122" y="58077"/>
                  <a:pt x="11146" y="62167"/>
                  <a:pt x="14798" y="65724"/>
                </a:cubicBezTo>
                <a:cubicBezTo>
                  <a:pt x="15243" y="66161"/>
                  <a:pt x="15839" y="66358"/>
                  <a:pt x="16441" y="66358"/>
                </a:cubicBezTo>
                <a:cubicBezTo>
                  <a:pt x="17229" y="66358"/>
                  <a:pt x="18031" y="66020"/>
                  <a:pt x="18526" y="65438"/>
                </a:cubicBezTo>
                <a:cubicBezTo>
                  <a:pt x="19496" y="64297"/>
                  <a:pt x="19287" y="62738"/>
                  <a:pt x="18260" y="61710"/>
                </a:cubicBezTo>
                <a:cubicBezTo>
                  <a:pt x="12630" y="56175"/>
                  <a:pt x="8655" y="48890"/>
                  <a:pt x="7000" y="41168"/>
                </a:cubicBezTo>
                <a:cubicBezTo>
                  <a:pt x="5288" y="33065"/>
                  <a:pt x="6467" y="24810"/>
                  <a:pt x="10462" y="17563"/>
                </a:cubicBezTo>
                <a:cubicBezTo>
                  <a:pt x="13201" y="12618"/>
                  <a:pt x="16929" y="8300"/>
                  <a:pt x="20866" y="4287"/>
                </a:cubicBezTo>
                <a:cubicBezTo>
                  <a:pt x="22667" y="2428"/>
                  <a:pt x="20789" y="1"/>
                  <a:pt x="18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2926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
        <p:cNvGrpSpPr/>
        <p:nvPr/>
      </p:nvGrpSpPr>
      <p:grpSpPr>
        <a:xfrm>
          <a:off x="0" y="0"/>
          <a:ext cx="0" cy="0"/>
          <a:chOff x="0" y="0"/>
          <a:chExt cx="0" cy="0"/>
        </a:xfrm>
      </p:grpSpPr>
      <p:sp>
        <p:nvSpPr>
          <p:cNvPr id="89" name="Google Shape;89;p11"/>
          <p:cNvSpPr txBox="1">
            <a:spLocks noGrp="1"/>
          </p:cNvSpPr>
          <p:nvPr>
            <p:ph type="title" hasCustomPrompt="1"/>
          </p:nvPr>
        </p:nvSpPr>
        <p:spPr>
          <a:xfrm>
            <a:off x="1432425" y="1737367"/>
            <a:ext cx="6279300" cy="2298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0" name="Google Shape;90;p11"/>
          <p:cNvSpPr txBox="1">
            <a:spLocks noGrp="1"/>
          </p:cNvSpPr>
          <p:nvPr>
            <p:ph type="subTitle" idx="1"/>
          </p:nvPr>
        </p:nvSpPr>
        <p:spPr>
          <a:xfrm>
            <a:off x="2114800" y="4061167"/>
            <a:ext cx="4914600" cy="688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accent6"/>
                </a:solidFill>
              </a:defRPr>
            </a:lvl1pPr>
            <a:lvl2pPr lvl="1" algn="ctr" rtl="0">
              <a:lnSpc>
                <a:spcPct val="100000"/>
              </a:lnSpc>
              <a:spcBef>
                <a:spcPts val="0"/>
              </a:spcBef>
              <a:spcAft>
                <a:spcPts val="0"/>
              </a:spcAft>
              <a:buNone/>
              <a:defRPr sz="1600" b="1">
                <a:solidFill>
                  <a:schemeClr val="accent6"/>
                </a:solidFill>
              </a:defRPr>
            </a:lvl2pPr>
            <a:lvl3pPr lvl="2" algn="ctr" rtl="0">
              <a:lnSpc>
                <a:spcPct val="100000"/>
              </a:lnSpc>
              <a:spcBef>
                <a:spcPts val="0"/>
              </a:spcBef>
              <a:spcAft>
                <a:spcPts val="0"/>
              </a:spcAft>
              <a:buNone/>
              <a:defRPr sz="1600" b="1">
                <a:solidFill>
                  <a:schemeClr val="accent6"/>
                </a:solidFill>
              </a:defRPr>
            </a:lvl3pPr>
            <a:lvl4pPr lvl="3" algn="ctr" rtl="0">
              <a:lnSpc>
                <a:spcPct val="100000"/>
              </a:lnSpc>
              <a:spcBef>
                <a:spcPts val="0"/>
              </a:spcBef>
              <a:spcAft>
                <a:spcPts val="0"/>
              </a:spcAft>
              <a:buNone/>
              <a:defRPr sz="1600" b="1">
                <a:solidFill>
                  <a:schemeClr val="accent6"/>
                </a:solidFill>
              </a:defRPr>
            </a:lvl4pPr>
            <a:lvl5pPr lvl="4" algn="ctr" rtl="0">
              <a:lnSpc>
                <a:spcPct val="100000"/>
              </a:lnSpc>
              <a:spcBef>
                <a:spcPts val="0"/>
              </a:spcBef>
              <a:spcAft>
                <a:spcPts val="0"/>
              </a:spcAft>
              <a:buNone/>
              <a:defRPr sz="1600" b="1">
                <a:solidFill>
                  <a:schemeClr val="accent6"/>
                </a:solidFill>
              </a:defRPr>
            </a:lvl5pPr>
            <a:lvl6pPr lvl="5" algn="ctr" rtl="0">
              <a:lnSpc>
                <a:spcPct val="100000"/>
              </a:lnSpc>
              <a:spcBef>
                <a:spcPts val="0"/>
              </a:spcBef>
              <a:spcAft>
                <a:spcPts val="0"/>
              </a:spcAft>
              <a:buNone/>
              <a:defRPr sz="1600" b="1">
                <a:solidFill>
                  <a:schemeClr val="accent6"/>
                </a:solidFill>
              </a:defRPr>
            </a:lvl6pPr>
            <a:lvl7pPr lvl="6" algn="ctr" rtl="0">
              <a:lnSpc>
                <a:spcPct val="100000"/>
              </a:lnSpc>
              <a:spcBef>
                <a:spcPts val="0"/>
              </a:spcBef>
              <a:spcAft>
                <a:spcPts val="0"/>
              </a:spcAft>
              <a:buNone/>
              <a:defRPr sz="1600" b="1">
                <a:solidFill>
                  <a:schemeClr val="accent6"/>
                </a:solidFill>
              </a:defRPr>
            </a:lvl7pPr>
            <a:lvl8pPr lvl="7" algn="ctr" rtl="0">
              <a:lnSpc>
                <a:spcPct val="100000"/>
              </a:lnSpc>
              <a:spcBef>
                <a:spcPts val="0"/>
              </a:spcBef>
              <a:spcAft>
                <a:spcPts val="0"/>
              </a:spcAft>
              <a:buNone/>
              <a:defRPr sz="1600" b="1">
                <a:solidFill>
                  <a:schemeClr val="accent6"/>
                </a:solidFill>
              </a:defRPr>
            </a:lvl8pPr>
            <a:lvl9pPr lvl="8" algn="ctr" rtl="0">
              <a:lnSpc>
                <a:spcPct val="100000"/>
              </a:lnSpc>
              <a:spcBef>
                <a:spcPts val="0"/>
              </a:spcBef>
              <a:spcAft>
                <a:spcPts val="0"/>
              </a:spcAft>
              <a:buNone/>
              <a:defRPr sz="1600" b="1">
                <a:solidFill>
                  <a:schemeClr val="accent6"/>
                </a:solidFill>
              </a:defRPr>
            </a:lvl9pPr>
          </a:lstStyle>
          <a:p>
            <a:endParaRPr/>
          </a:p>
        </p:txBody>
      </p:sp>
      <p:sp>
        <p:nvSpPr>
          <p:cNvPr id="91" name="Google Shape;91;p11"/>
          <p:cNvSpPr/>
          <p:nvPr/>
        </p:nvSpPr>
        <p:spPr>
          <a:xfrm rot="600518" flipH="1">
            <a:off x="7268518" y="4569087"/>
            <a:ext cx="1541459" cy="25552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1"/>
          <p:cNvSpPr/>
          <p:nvPr/>
        </p:nvSpPr>
        <p:spPr>
          <a:xfrm flipH="1">
            <a:off x="7349099" y="229435"/>
            <a:ext cx="1513800" cy="2018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1"/>
          <p:cNvSpPr/>
          <p:nvPr/>
        </p:nvSpPr>
        <p:spPr>
          <a:xfrm rot="-1037330" flipH="1">
            <a:off x="-875400" y="2651407"/>
            <a:ext cx="1541444" cy="255512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1"/>
          <p:cNvSpPr/>
          <p:nvPr/>
        </p:nvSpPr>
        <p:spPr>
          <a:xfrm rot="794791" flipH="1">
            <a:off x="485160" y="-753839"/>
            <a:ext cx="1641783" cy="2946019"/>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11"/>
          <p:cNvSpPr/>
          <p:nvPr/>
        </p:nvSpPr>
        <p:spPr>
          <a:xfrm>
            <a:off x="6311301" y="6138804"/>
            <a:ext cx="288602" cy="430629"/>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11"/>
          <p:cNvSpPr/>
          <p:nvPr/>
        </p:nvSpPr>
        <p:spPr>
          <a:xfrm>
            <a:off x="8430776" y="3014604"/>
            <a:ext cx="288602" cy="430629"/>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11"/>
          <p:cNvSpPr/>
          <p:nvPr/>
        </p:nvSpPr>
        <p:spPr>
          <a:xfrm>
            <a:off x="568976" y="5923488"/>
            <a:ext cx="288602" cy="430629"/>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a:off x="2548926" y="229438"/>
            <a:ext cx="288602" cy="430629"/>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6136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713275" y="593367"/>
            <a:ext cx="77175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3"/>
          <p:cNvSpPr txBox="1">
            <a:spLocks noGrp="1"/>
          </p:cNvSpPr>
          <p:nvPr>
            <p:ph type="title" idx="2" hasCustomPrompt="1"/>
          </p:nvPr>
        </p:nvSpPr>
        <p:spPr>
          <a:xfrm>
            <a:off x="872189" y="2549367"/>
            <a:ext cx="870000" cy="634800"/>
          </a:xfrm>
          <a:prstGeom prst="rect">
            <a:avLst/>
          </a:prstGeom>
        </p:spPr>
        <p:txBody>
          <a:bodyPr spcFirstLastPara="1" wrap="square" lIns="91425" tIns="91425" rIns="91425" bIns="91425" anchor="ctr" anchorCtr="0">
            <a:noAutofit/>
          </a:bodyPr>
          <a:lstStyle>
            <a:lvl1pPr lvl="0" algn="ctr" rtl="0">
              <a:spcBef>
                <a:spcPts val="1000"/>
              </a:spcBef>
              <a:spcAft>
                <a:spcPts val="0"/>
              </a:spcAft>
              <a:buClr>
                <a:schemeClr val="accent6"/>
              </a:buClr>
              <a:buSzPts val="2400"/>
              <a:buNone/>
              <a:defRPr sz="30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r>
              <a:t>xx%</a:t>
            </a:r>
          </a:p>
        </p:txBody>
      </p:sp>
      <p:sp>
        <p:nvSpPr>
          <p:cNvPr id="103" name="Google Shape;103;p13"/>
          <p:cNvSpPr txBox="1">
            <a:spLocks noGrp="1"/>
          </p:cNvSpPr>
          <p:nvPr>
            <p:ph type="subTitle" idx="1"/>
          </p:nvPr>
        </p:nvSpPr>
        <p:spPr>
          <a:xfrm>
            <a:off x="1881707" y="2640775"/>
            <a:ext cx="2560200" cy="95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104" name="Google Shape;104;p13"/>
          <p:cNvSpPr txBox="1">
            <a:spLocks noGrp="1"/>
          </p:cNvSpPr>
          <p:nvPr>
            <p:ph type="title" idx="3" hasCustomPrompt="1"/>
          </p:nvPr>
        </p:nvSpPr>
        <p:spPr>
          <a:xfrm>
            <a:off x="4708913" y="2549367"/>
            <a:ext cx="870000" cy="634800"/>
          </a:xfrm>
          <a:prstGeom prst="rect">
            <a:avLst/>
          </a:prstGeom>
        </p:spPr>
        <p:txBody>
          <a:bodyPr spcFirstLastPara="1" wrap="square" lIns="91425" tIns="91425" rIns="91425" bIns="91425" anchor="ctr" anchorCtr="0">
            <a:noAutofit/>
          </a:bodyPr>
          <a:lstStyle>
            <a:lvl1pPr lvl="0" algn="ctr" rtl="0">
              <a:spcBef>
                <a:spcPts val="1000"/>
              </a:spcBef>
              <a:spcAft>
                <a:spcPts val="0"/>
              </a:spcAft>
              <a:buClr>
                <a:schemeClr val="accent6"/>
              </a:buClr>
              <a:buSzPts val="2400"/>
              <a:buNone/>
              <a:defRPr sz="30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r>
              <a:t>xx%</a:t>
            </a:r>
          </a:p>
        </p:txBody>
      </p:sp>
      <p:sp>
        <p:nvSpPr>
          <p:cNvPr id="105" name="Google Shape;105;p13"/>
          <p:cNvSpPr txBox="1">
            <a:spLocks noGrp="1"/>
          </p:cNvSpPr>
          <p:nvPr>
            <p:ph type="title" idx="4" hasCustomPrompt="1"/>
          </p:nvPr>
        </p:nvSpPr>
        <p:spPr>
          <a:xfrm>
            <a:off x="872189" y="4554333"/>
            <a:ext cx="870000" cy="625600"/>
          </a:xfrm>
          <a:prstGeom prst="rect">
            <a:avLst/>
          </a:prstGeom>
        </p:spPr>
        <p:txBody>
          <a:bodyPr spcFirstLastPara="1" wrap="square" lIns="91425" tIns="91425" rIns="91425" bIns="91425" anchor="ctr" anchorCtr="0">
            <a:noAutofit/>
          </a:bodyPr>
          <a:lstStyle>
            <a:lvl1pPr lvl="0" algn="ctr" rtl="0">
              <a:spcBef>
                <a:spcPts val="1000"/>
              </a:spcBef>
              <a:spcAft>
                <a:spcPts val="0"/>
              </a:spcAft>
              <a:buClr>
                <a:schemeClr val="accent6"/>
              </a:buClr>
              <a:buSzPts val="2400"/>
              <a:buNone/>
              <a:defRPr sz="30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r>
              <a:t>xx%</a:t>
            </a:r>
          </a:p>
        </p:txBody>
      </p:sp>
      <p:sp>
        <p:nvSpPr>
          <p:cNvPr id="106" name="Google Shape;106;p13"/>
          <p:cNvSpPr txBox="1">
            <a:spLocks noGrp="1"/>
          </p:cNvSpPr>
          <p:nvPr>
            <p:ph type="title" idx="5" hasCustomPrompt="1"/>
          </p:nvPr>
        </p:nvSpPr>
        <p:spPr>
          <a:xfrm>
            <a:off x="4708912" y="4554333"/>
            <a:ext cx="870000" cy="625600"/>
          </a:xfrm>
          <a:prstGeom prst="rect">
            <a:avLst/>
          </a:prstGeom>
        </p:spPr>
        <p:txBody>
          <a:bodyPr spcFirstLastPara="1" wrap="square" lIns="91425" tIns="91425" rIns="91425" bIns="91425" anchor="ctr" anchorCtr="0">
            <a:noAutofit/>
          </a:bodyPr>
          <a:lstStyle>
            <a:lvl1pPr lvl="0" algn="ctr" rtl="0">
              <a:spcBef>
                <a:spcPts val="1000"/>
              </a:spcBef>
              <a:spcAft>
                <a:spcPts val="0"/>
              </a:spcAft>
              <a:buClr>
                <a:schemeClr val="accent6"/>
              </a:buClr>
              <a:buSzPts val="2400"/>
              <a:buNone/>
              <a:defRPr sz="30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r>
              <a:t>xx%</a:t>
            </a:r>
          </a:p>
        </p:txBody>
      </p:sp>
      <p:sp>
        <p:nvSpPr>
          <p:cNvPr id="107" name="Google Shape;107;p13"/>
          <p:cNvSpPr txBox="1">
            <a:spLocks noGrp="1"/>
          </p:cNvSpPr>
          <p:nvPr>
            <p:ph type="subTitle" idx="6"/>
          </p:nvPr>
        </p:nvSpPr>
        <p:spPr>
          <a:xfrm>
            <a:off x="5714207" y="2640779"/>
            <a:ext cx="2544600" cy="95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108" name="Google Shape;108;p13"/>
          <p:cNvSpPr txBox="1">
            <a:spLocks noGrp="1"/>
          </p:cNvSpPr>
          <p:nvPr>
            <p:ph type="subTitle" idx="7"/>
          </p:nvPr>
        </p:nvSpPr>
        <p:spPr>
          <a:xfrm>
            <a:off x="1881707" y="4673833"/>
            <a:ext cx="2557500" cy="93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109" name="Google Shape;109;p13"/>
          <p:cNvSpPr txBox="1">
            <a:spLocks noGrp="1"/>
          </p:cNvSpPr>
          <p:nvPr>
            <p:ph type="subTitle" idx="8"/>
          </p:nvPr>
        </p:nvSpPr>
        <p:spPr>
          <a:xfrm>
            <a:off x="5714207" y="4673833"/>
            <a:ext cx="2544600" cy="93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110" name="Google Shape;110;p13"/>
          <p:cNvSpPr txBox="1">
            <a:spLocks noGrp="1"/>
          </p:cNvSpPr>
          <p:nvPr>
            <p:ph type="title" idx="9"/>
          </p:nvPr>
        </p:nvSpPr>
        <p:spPr>
          <a:xfrm>
            <a:off x="1884493" y="2278133"/>
            <a:ext cx="25575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1" name="Google Shape;111;p13"/>
          <p:cNvSpPr txBox="1">
            <a:spLocks noGrp="1"/>
          </p:cNvSpPr>
          <p:nvPr>
            <p:ph type="title" idx="13"/>
          </p:nvPr>
        </p:nvSpPr>
        <p:spPr>
          <a:xfrm>
            <a:off x="5714207" y="2278133"/>
            <a:ext cx="25575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2" name="Google Shape;112;p13"/>
          <p:cNvSpPr txBox="1">
            <a:spLocks noGrp="1"/>
          </p:cNvSpPr>
          <p:nvPr>
            <p:ph type="title" idx="14"/>
          </p:nvPr>
        </p:nvSpPr>
        <p:spPr>
          <a:xfrm>
            <a:off x="1884491" y="4290000"/>
            <a:ext cx="25548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3" name="Google Shape;113;p13"/>
          <p:cNvSpPr txBox="1">
            <a:spLocks noGrp="1"/>
          </p:cNvSpPr>
          <p:nvPr>
            <p:ph type="title" idx="15"/>
          </p:nvPr>
        </p:nvSpPr>
        <p:spPr>
          <a:xfrm>
            <a:off x="5714207" y="4290000"/>
            <a:ext cx="25575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14" name="Google Shape;114;p13"/>
          <p:cNvSpPr/>
          <p:nvPr/>
        </p:nvSpPr>
        <p:spPr>
          <a:xfrm>
            <a:off x="176451" y="365855"/>
            <a:ext cx="350229" cy="52258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3"/>
          <p:cNvSpPr/>
          <p:nvPr/>
        </p:nvSpPr>
        <p:spPr>
          <a:xfrm>
            <a:off x="6037975" y="-543167"/>
            <a:ext cx="803188" cy="1136544"/>
          </a:xfrm>
          <a:custGeom>
            <a:avLst/>
            <a:gdLst/>
            <a:ahLst/>
            <a:cxnLst/>
            <a:rect l="l" t="t" r="r" b="b"/>
            <a:pathLst>
              <a:path w="22503" h="23882" extrusionOk="0">
                <a:moveTo>
                  <a:pt x="9219" y="4870"/>
                </a:moveTo>
                <a:cubicBezTo>
                  <a:pt x="9273" y="4870"/>
                  <a:pt x="9325" y="4878"/>
                  <a:pt x="9378" y="4895"/>
                </a:cubicBezTo>
                <a:cubicBezTo>
                  <a:pt x="10424" y="5256"/>
                  <a:pt x="11337" y="6702"/>
                  <a:pt x="12041" y="7481"/>
                </a:cubicBezTo>
                <a:cubicBezTo>
                  <a:pt x="13011" y="8585"/>
                  <a:pt x="13943" y="9726"/>
                  <a:pt x="14837" y="10886"/>
                </a:cubicBezTo>
                <a:cubicBezTo>
                  <a:pt x="15274" y="11438"/>
                  <a:pt x="15940" y="12123"/>
                  <a:pt x="16415" y="12845"/>
                </a:cubicBezTo>
                <a:cubicBezTo>
                  <a:pt x="16301" y="12902"/>
                  <a:pt x="16168" y="12978"/>
                  <a:pt x="16073" y="13055"/>
                </a:cubicBezTo>
                <a:cubicBezTo>
                  <a:pt x="15388" y="13397"/>
                  <a:pt x="14723" y="13720"/>
                  <a:pt x="14057" y="14025"/>
                </a:cubicBezTo>
                <a:cubicBezTo>
                  <a:pt x="12820" y="14595"/>
                  <a:pt x="11584" y="15166"/>
                  <a:pt x="10329" y="15679"/>
                </a:cubicBezTo>
                <a:cubicBezTo>
                  <a:pt x="8598" y="16364"/>
                  <a:pt x="6829" y="16973"/>
                  <a:pt x="5041" y="17543"/>
                </a:cubicBezTo>
                <a:cubicBezTo>
                  <a:pt x="5193" y="15889"/>
                  <a:pt x="5421" y="14215"/>
                  <a:pt x="5783" y="12560"/>
                </a:cubicBezTo>
                <a:cubicBezTo>
                  <a:pt x="6277" y="10278"/>
                  <a:pt x="6753" y="7348"/>
                  <a:pt x="8274" y="5484"/>
                </a:cubicBezTo>
                <a:cubicBezTo>
                  <a:pt x="8567" y="5143"/>
                  <a:pt x="8902" y="4870"/>
                  <a:pt x="9219" y="4870"/>
                </a:cubicBezTo>
                <a:close/>
                <a:moveTo>
                  <a:pt x="9104" y="0"/>
                </a:moveTo>
                <a:cubicBezTo>
                  <a:pt x="5792" y="0"/>
                  <a:pt x="3506" y="3440"/>
                  <a:pt x="2454" y="6397"/>
                </a:cubicBezTo>
                <a:cubicBezTo>
                  <a:pt x="761" y="11229"/>
                  <a:pt x="0" y="16440"/>
                  <a:pt x="38" y="21538"/>
                </a:cubicBezTo>
                <a:cubicBezTo>
                  <a:pt x="38" y="23103"/>
                  <a:pt x="1251" y="23881"/>
                  <a:pt x="2462" y="23881"/>
                </a:cubicBezTo>
                <a:cubicBezTo>
                  <a:pt x="3297" y="23881"/>
                  <a:pt x="4131" y="23511"/>
                  <a:pt x="4565" y="22774"/>
                </a:cubicBezTo>
                <a:cubicBezTo>
                  <a:pt x="8370" y="21690"/>
                  <a:pt x="12079" y="20282"/>
                  <a:pt x="15693" y="18647"/>
                </a:cubicBezTo>
                <a:cubicBezTo>
                  <a:pt x="17462" y="17829"/>
                  <a:pt x="20124" y="17011"/>
                  <a:pt x="21171" y="15242"/>
                </a:cubicBezTo>
                <a:cubicBezTo>
                  <a:pt x="22502" y="12978"/>
                  <a:pt x="20904" y="10924"/>
                  <a:pt x="19592" y="9174"/>
                </a:cubicBezTo>
                <a:cubicBezTo>
                  <a:pt x="18298" y="7424"/>
                  <a:pt x="16910" y="5713"/>
                  <a:pt x="15464" y="4077"/>
                </a:cubicBezTo>
                <a:cubicBezTo>
                  <a:pt x="14133" y="2555"/>
                  <a:pt x="12744" y="900"/>
                  <a:pt x="10747" y="273"/>
                </a:cubicBezTo>
                <a:cubicBezTo>
                  <a:pt x="10174" y="86"/>
                  <a:pt x="9626" y="0"/>
                  <a:pt x="9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14536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p:nvPr/>
        </p:nvSpPr>
        <p:spPr>
          <a:xfrm>
            <a:off x="7292713" y="315952"/>
            <a:ext cx="1380300" cy="1840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14"/>
          <p:cNvSpPr/>
          <p:nvPr/>
        </p:nvSpPr>
        <p:spPr>
          <a:xfrm rot="1037311">
            <a:off x="8136528" y="2419692"/>
            <a:ext cx="1299197" cy="201844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14"/>
          <p:cNvSpPr txBox="1">
            <a:spLocks noGrp="1"/>
          </p:cNvSpPr>
          <p:nvPr>
            <p:ph type="subTitle" idx="1"/>
          </p:nvPr>
        </p:nvSpPr>
        <p:spPr>
          <a:xfrm>
            <a:off x="4423825" y="2156351"/>
            <a:ext cx="4006800" cy="188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b="1"/>
            </a:lvl2pPr>
            <a:lvl3pPr lvl="2" rtl="0">
              <a:lnSpc>
                <a:spcPct val="100000"/>
              </a:lnSpc>
              <a:spcBef>
                <a:spcPts val="0"/>
              </a:spcBef>
              <a:spcAft>
                <a:spcPts val="0"/>
              </a:spcAft>
              <a:buNone/>
              <a:defRPr sz="2000" b="1"/>
            </a:lvl3pPr>
            <a:lvl4pPr lvl="3" rtl="0">
              <a:lnSpc>
                <a:spcPct val="100000"/>
              </a:lnSpc>
              <a:spcBef>
                <a:spcPts val="0"/>
              </a:spcBef>
              <a:spcAft>
                <a:spcPts val="0"/>
              </a:spcAft>
              <a:buNone/>
              <a:defRPr sz="2000" b="1"/>
            </a:lvl4pPr>
            <a:lvl5pPr lvl="4" rtl="0">
              <a:lnSpc>
                <a:spcPct val="100000"/>
              </a:lnSpc>
              <a:spcBef>
                <a:spcPts val="0"/>
              </a:spcBef>
              <a:spcAft>
                <a:spcPts val="0"/>
              </a:spcAft>
              <a:buNone/>
              <a:defRPr sz="2000" b="1"/>
            </a:lvl5pPr>
            <a:lvl6pPr lvl="5" rtl="0">
              <a:lnSpc>
                <a:spcPct val="100000"/>
              </a:lnSpc>
              <a:spcBef>
                <a:spcPts val="0"/>
              </a:spcBef>
              <a:spcAft>
                <a:spcPts val="0"/>
              </a:spcAft>
              <a:buNone/>
              <a:defRPr sz="2000" b="1"/>
            </a:lvl6pPr>
            <a:lvl7pPr lvl="6" rtl="0">
              <a:lnSpc>
                <a:spcPct val="100000"/>
              </a:lnSpc>
              <a:spcBef>
                <a:spcPts val="0"/>
              </a:spcBef>
              <a:spcAft>
                <a:spcPts val="0"/>
              </a:spcAft>
              <a:buNone/>
              <a:defRPr sz="2000" b="1"/>
            </a:lvl7pPr>
            <a:lvl8pPr lvl="7" rtl="0">
              <a:lnSpc>
                <a:spcPct val="100000"/>
              </a:lnSpc>
              <a:spcBef>
                <a:spcPts val="0"/>
              </a:spcBef>
              <a:spcAft>
                <a:spcPts val="0"/>
              </a:spcAft>
              <a:buNone/>
              <a:defRPr sz="2000" b="1"/>
            </a:lvl8pPr>
            <a:lvl9pPr lvl="8" rtl="0">
              <a:lnSpc>
                <a:spcPct val="100000"/>
              </a:lnSpc>
              <a:spcBef>
                <a:spcPts val="0"/>
              </a:spcBef>
              <a:spcAft>
                <a:spcPts val="0"/>
              </a:spcAft>
              <a:buNone/>
              <a:defRPr sz="2000" b="1"/>
            </a:lvl9pPr>
          </a:lstStyle>
          <a:p>
            <a:endParaRPr/>
          </a:p>
        </p:txBody>
      </p:sp>
      <p:sp>
        <p:nvSpPr>
          <p:cNvPr id="120" name="Google Shape;120;p14"/>
          <p:cNvSpPr txBox="1">
            <a:spLocks noGrp="1"/>
          </p:cNvSpPr>
          <p:nvPr>
            <p:ph type="title"/>
          </p:nvPr>
        </p:nvSpPr>
        <p:spPr>
          <a:xfrm>
            <a:off x="4423975" y="4140851"/>
            <a:ext cx="4006800" cy="560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9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1" name="Google Shape;121;p14"/>
          <p:cNvSpPr/>
          <p:nvPr/>
        </p:nvSpPr>
        <p:spPr>
          <a:xfrm rot="-4193113">
            <a:off x="-650880" y="3925080"/>
            <a:ext cx="1961055" cy="720421"/>
          </a:xfrm>
          <a:custGeom>
            <a:avLst/>
            <a:gdLst/>
            <a:ahLst/>
            <a:cxnLst/>
            <a:rect l="l" t="t" r="r" b="b"/>
            <a:pathLst>
              <a:path w="58832" h="28817" extrusionOk="0">
                <a:moveTo>
                  <a:pt x="2934" y="0"/>
                </a:moveTo>
                <a:cubicBezTo>
                  <a:pt x="2305" y="0"/>
                  <a:pt x="1676" y="197"/>
                  <a:pt x="1237" y="552"/>
                </a:cubicBezTo>
                <a:cubicBezTo>
                  <a:pt x="0" y="1541"/>
                  <a:pt x="95" y="3044"/>
                  <a:pt x="818" y="4280"/>
                </a:cubicBezTo>
                <a:cubicBezTo>
                  <a:pt x="4172" y="9878"/>
                  <a:pt x="10707" y="13169"/>
                  <a:pt x="17130" y="13169"/>
                </a:cubicBezTo>
                <a:cubicBezTo>
                  <a:pt x="19742" y="13169"/>
                  <a:pt x="22336" y="12625"/>
                  <a:pt x="24689" y="11470"/>
                </a:cubicBezTo>
                <a:cubicBezTo>
                  <a:pt x="27200" y="10233"/>
                  <a:pt x="29388" y="8369"/>
                  <a:pt x="31974" y="7342"/>
                </a:cubicBezTo>
                <a:cubicBezTo>
                  <a:pt x="33271" y="6838"/>
                  <a:pt x="34666" y="6607"/>
                  <a:pt x="36059" y="6607"/>
                </a:cubicBezTo>
                <a:cubicBezTo>
                  <a:pt x="36506" y="6607"/>
                  <a:pt x="36952" y="6630"/>
                  <a:pt x="37395" y="6677"/>
                </a:cubicBezTo>
                <a:cubicBezTo>
                  <a:pt x="41314" y="7114"/>
                  <a:pt x="45099" y="9225"/>
                  <a:pt x="47286" y="12592"/>
                </a:cubicBezTo>
                <a:cubicBezTo>
                  <a:pt x="48694" y="14741"/>
                  <a:pt x="49131" y="17366"/>
                  <a:pt x="49778" y="19801"/>
                </a:cubicBezTo>
                <a:cubicBezTo>
                  <a:pt x="50653" y="23072"/>
                  <a:pt x="51794" y="25888"/>
                  <a:pt x="54248" y="28265"/>
                </a:cubicBezTo>
                <a:cubicBezTo>
                  <a:pt x="54641" y="28651"/>
                  <a:pt x="55157" y="28817"/>
                  <a:pt x="55686" y="28817"/>
                </a:cubicBezTo>
                <a:cubicBezTo>
                  <a:pt x="56540" y="28817"/>
                  <a:pt x="57430" y="28386"/>
                  <a:pt x="57900" y="27752"/>
                </a:cubicBezTo>
                <a:cubicBezTo>
                  <a:pt x="58832" y="26496"/>
                  <a:pt x="58375" y="25051"/>
                  <a:pt x="57367" y="24062"/>
                </a:cubicBezTo>
                <a:cubicBezTo>
                  <a:pt x="55712" y="22445"/>
                  <a:pt x="55161" y="19877"/>
                  <a:pt x="54628" y="17766"/>
                </a:cubicBezTo>
                <a:cubicBezTo>
                  <a:pt x="53962" y="15179"/>
                  <a:pt x="53316" y="12573"/>
                  <a:pt x="51946" y="10252"/>
                </a:cubicBezTo>
                <a:cubicBezTo>
                  <a:pt x="49664" y="6372"/>
                  <a:pt x="45841" y="3462"/>
                  <a:pt x="41561" y="2188"/>
                </a:cubicBezTo>
                <a:cubicBezTo>
                  <a:pt x="39731" y="1635"/>
                  <a:pt x="37848" y="1342"/>
                  <a:pt x="35981" y="1342"/>
                </a:cubicBezTo>
                <a:cubicBezTo>
                  <a:pt x="33347" y="1342"/>
                  <a:pt x="30743" y="1927"/>
                  <a:pt x="28360" y="3196"/>
                </a:cubicBezTo>
                <a:cubicBezTo>
                  <a:pt x="26002" y="4432"/>
                  <a:pt x="23910" y="6163"/>
                  <a:pt x="21399" y="7114"/>
                </a:cubicBezTo>
                <a:cubicBezTo>
                  <a:pt x="20034" y="7633"/>
                  <a:pt x="18577" y="7875"/>
                  <a:pt x="17135" y="7875"/>
                </a:cubicBezTo>
                <a:cubicBezTo>
                  <a:pt x="16728" y="7875"/>
                  <a:pt x="16323" y="7855"/>
                  <a:pt x="15921" y="7818"/>
                </a:cubicBezTo>
                <a:cubicBezTo>
                  <a:pt x="11356" y="7399"/>
                  <a:pt x="7285" y="4965"/>
                  <a:pt x="4908" y="1008"/>
                </a:cubicBezTo>
                <a:cubicBezTo>
                  <a:pt x="4506" y="310"/>
                  <a:pt x="3721" y="0"/>
                  <a:pt x="2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14"/>
          <p:cNvSpPr/>
          <p:nvPr/>
        </p:nvSpPr>
        <p:spPr>
          <a:xfrm rot="9473058">
            <a:off x="151594" y="-349048"/>
            <a:ext cx="2183040" cy="1642584"/>
          </a:xfrm>
          <a:custGeom>
            <a:avLst/>
            <a:gdLst/>
            <a:ahLst/>
            <a:cxnLst/>
            <a:rect l="l" t="t" r="r" b="b"/>
            <a:pathLst>
              <a:path w="84294" h="47569" extrusionOk="0">
                <a:moveTo>
                  <a:pt x="68568" y="23491"/>
                </a:moveTo>
                <a:cubicBezTo>
                  <a:pt x="71472" y="23491"/>
                  <a:pt x="74484" y="24203"/>
                  <a:pt x="76476" y="26293"/>
                </a:cubicBezTo>
                <a:cubicBezTo>
                  <a:pt x="79272" y="29222"/>
                  <a:pt x="76895" y="33121"/>
                  <a:pt x="73794" y="34814"/>
                </a:cubicBezTo>
                <a:cubicBezTo>
                  <a:pt x="72550" y="35487"/>
                  <a:pt x="71251" y="35770"/>
                  <a:pt x="69948" y="35770"/>
                </a:cubicBezTo>
                <a:cubicBezTo>
                  <a:pt x="66906" y="35770"/>
                  <a:pt x="63837" y="34230"/>
                  <a:pt x="61374" y="32513"/>
                </a:cubicBezTo>
                <a:cubicBezTo>
                  <a:pt x="59396" y="31143"/>
                  <a:pt x="57474" y="29507"/>
                  <a:pt x="55725" y="27700"/>
                </a:cubicBezTo>
                <a:cubicBezTo>
                  <a:pt x="58616" y="25665"/>
                  <a:pt x="61944" y="24315"/>
                  <a:pt x="65482" y="23744"/>
                </a:cubicBezTo>
                <a:cubicBezTo>
                  <a:pt x="66460" y="23586"/>
                  <a:pt x="67507" y="23491"/>
                  <a:pt x="68568" y="23491"/>
                </a:cubicBezTo>
                <a:close/>
                <a:moveTo>
                  <a:pt x="45339" y="0"/>
                </a:moveTo>
                <a:cubicBezTo>
                  <a:pt x="44164" y="0"/>
                  <a:pt x="43254" y="834"/>
                  <a:pt x="42809" y="1946"/>
                </a:cubicBezTo>
                <a:cubicBezTo>
                  <a:pt x="39157" y="10867"/>
                  <a:pt x="42733" y="19883"/>
                  <a:pt x="48325" y="27073"/>
                </a:cubicBezTo>
                <a:lnTo>
                  <a:pt x="47546" y="27929"/>
                </a:lnTo>
                <a:cubicBezTo>
                  <a:pt x="43779" y="32151"/>
                  <a:pt x="40717" y="36811"/>
                  <a:pt x="35620" y="39569"/>
                </a:cubicBezTo>
                <a:cubicBezTo>
                  <a:pt x="32286" y="41362"/>
                  <a:pt x="28655" y="42215"/>
                  <a:pt x="25053" y="42215"/>
                </a:cubicBezTo>
                <a:cubicBezTo>
                  <a:pt x="17536" y="42215"/>
                  <a:pt x="10147" y="38501"/>
                  <a:pt x="5852" y="31866"/>
                </a:cubicBezTo>
                <a:cubicBezTo>
                  <a:pt x="5299" y="31002"/>
                  <a:pt x="4493" y="30643"/>
                  <a:pt x="3689" y="30643"/>
                </a:cubicBezTo>
                <a:cubicBezTo>
                  <a:pt x="1839" y="30643"/>
                  <a:pt x="1" y="32540"/>
                  <a:pt x="1287" y="34529"/>
                </a:cubicBezTo>
                <a:cubicBezTo>
                  <a:pt x="6387" y="42408"/>
                  <a:pt x="15327" y="47568"/>
                  <a:pt x="24732" y="47568"/>
                </a:cubicBezTo>
                <a:cubicBezTo>
                  <a:pt x="25430" y="47568"/>
                  <a:pt x="26130" y="47540"/>
                  <a:pt x="26832" y="47482"/>
                </a:cubicBezTo>
                <a:cubicBezTo>
                  <a:pt x="31910" y="47044"/>
                  <a:pt x="36951" y="45371"/>
                  <a:pt x="41117" y="42365"/>
                </a:cubicBezTo>
                <a:cubicBezTo>
                  <a:pt x="45415" y="39246"/>
                  <a:pt x="48249" y="34928"/>
                  <a:pt x="51825" y="31124"/>
                </a:cubicBezTo>
                <a:cubicBezTo>
                  <a:pt x="52586" y="31904"/>
                  <a:pt x="53328" y="32665"/>
                  <a:pt x="54127" y="33387"/>
                </a:cubicBezTo>
                <a:cubicBezTo>
                  <a:pt x="58330" y="37268"/>
                  <a:pt x="63352" y="40653"/>
                  <a:pt x="69229" y="41034"/>
                </a:cubicBezTo>
                <a:cubicBezTo>
                  <a:pt x="69503" y="41053"/>
                  <a:pt x="69778" y="41062"/>
                  <a:pt x="70052" y="41062"/>
                </a:cubicBezTo>
                <a:cubicBezTo>
                  <a:pt x="75028" y="41062"/>
                  <a:pt x="80088" y="38004"/>
                  <a:pt x="82106" y="33426"/>
                </a:cubicBezTo>
                <a:cubicBezTo>
                  <a:pt x="84294" y="28461"/>
                  <a:pt x="82106" y="23135"/>
                  <a:pt x="77541" y="20472"/>
                </a:cubicBezTo>
                <a:cubicBezTo>
                  <a:pt x="74804" y="18866"/>
                  <a:pt x="71664" y="18215"/>
                  <a:pt x="68508" y="18215"/>
                </a:cubicBezTo>
                <a:cubicBezTo>
                  <a:pt x="66356" y="18215"/>
                  <a:pt x="64197" y="18518"/>
                  <a:pt x="62154" y="19027"/>
                </a:cubicBezTo>
                <a:cubicBezTo>
                  <a:pt x="58559" y="19902"/>
                  <a:pt x="55211" y="21519"/>
                  <a:pt x="52263" y="23687"/>
                </a:cubicBezTo>
                <a:cubicBezTo>
                  <a:pt x="51388" y="22508"/>
                  <a:pt x="50570" y="21309"/>
                  <a:pt x="49847" y="20073"/>
                </a:cubicBezTo>
                <a:cubicBezTo>
                  <a:pt x="46842" y="14975"/>
                  <a:pt x="45624" y="8946"/>
                  <a:pt x="47907" y="3354"/>
                </a:cubicBezTo>
                <a:cubicBezTo>
                  <a:pt x="48459" y="2022"/>
                  <a:pt x="47317" y="444"/>
                  <a:pt x="46062" y="101"/>
                </a:cubicBezTo>
                <a:cubicBezTo>
                  <a:pt x="45812" y="32"/>
                  <a:pt x="45570" y="0"/>
                  <a:pt x="45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2559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205"/>
        <p:cNvGrpSpPr/>
        <p:nvPr/>
      </p:nvGrpSpPr>
      <p:grpSpPr>
        <a:xfrm>
          <a:off x="0" y="0"/>
          <a:ext cx="0" cy="0"/>
          <a:chOff x="0" y="0"/>
          <a:chExt cx="0" cy="0"/>
        </a:xfrm>
      </p:grpSpPr>
      <p:sp>
        <p:nvSpPr>
          <p:cNvPr id="206" name="Google Shape;206;p22"/>
          <p:cNvSpPr/>
          <p:nvPr/>
        </p:nvSpPr>
        <p:spPr>
          <a:xfrm>
            <a:off x="3124688" y="281019"/>
            <a:ext cx="1380300" cy="1840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2"/>
          <p:cNvSpPr/>
          <p:nvPr/>
        </p:nvSpPr>
        <p:spPr>
          <a:xfrm rot="9924219" flipH="1">
            <a:off x="7664133" y="3448490"/>
            <a:ext cx="1533286" cy="2381719"/>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22"/>
          <p:cNvSpPr/>
          <p:nvPr/>
        </p:nvSpPr>
        <p:spPr>
          <a:xfrm rot="-9770618" flipH="1">
            <a:off x="-407746" y="1133770"/>
            <a:ext cx="2002505" cy="3110429"/>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22"/>
          <p:cNvSpPr/>
          <p:nvPr/>
        </p:nvSpPr>
        <p:spPr>
          <a:xfrm rot="10800000" flipH="1">
            <a:off x="672752" y="5312761"/>
            <a:ext cx="1590900" cy="28548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2"/>
          <p:cNvSpPr/>
          <p:nvPr/>
        </p:nvSpPr>
        <p:spPr>
          <a:xfrm rot="9296558" flipH="1">
            <a:off x="5930587" y="-655237"/>
            <a:ext cx="1590932" cy="2854744"/>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22"/>
          <p:cNvSpPr/>
          <p:nvPr/>
        </p:nvSpPr>
        <p:spPr>
          <a:xfrm>
            <a:off x="5077238" y="5312752"/>
            <a:ext cx="1380300" cy="1840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22"/>
          <p:cNvSpPr txBox="1">
            <a:spLocks noGrp="1"/>
          </p:cNvSpPr>
          <p:nvPr>
            <p:ph type="title" hasCustomPrompt="1"/>
          </p:nvPr>
        </p:nvSpPr>
        <p:spPr>
          <a:xfrm>
            <a:off x="5770250" y="1902684"/>
            <a:ext cx="2148900" cy="59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13" name="Google Shape;213;p22"/>
          <p:cNvSpPr txBox="1">
            <a:spLocks noGrp="1"/>
          </p:cNvSpPr>
          <p:nvPr>
            <p:ph type="subTitle" idx="1"/>
          </p:nvPr>
        </p:nvSpPr>
        <p:spPr>
          <a:xfrm>
            <a:off x="5775650" y="2558560"/>
            <a:ext cx="2138100" cy="9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14" name="Google Shape;214;p22"/>
          <p:cNvSpPr txBox="1">
            <a:spLocks noGrp="1"/>
          </p:cNvSpPr>
          <p:nvPr>
            <p:ph type="title" idx="2" hasCustomPrompt="1"/>
          </p:nvPr>
        </p:nvSpPr>
        <p:spPr>
          <a:xfrm>
            <a:off x="1226800" y="1574717"/>
            <a:ext cx="2145000" cy="59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15" name="Google Shape;215;p22"/>
          <p:cNvSpPr txBox="1">
            <a:spLocks noGrp="1"/>
          </p:cNvSpPr>
          <p:nvPr>
            <p:ph type="subTitle" idx="3"/>
          </p:nvPr>
        </p:nvSpPr>
        <p:spPr>
          <a:xfrm>
            <a:off x="1229201" y="2230603"/>
            <a:ext cx="2141400" cy="9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16" name="Google Shape;216;p22"/>
          <p:cNvSpPr txBox="1">
            <a:spLocks noGrp="1"/>
          </p:cNvSpPr>
          <p:nvPr>
            <p:ph type="title" idx="4" hasCustomPrompt="1"/>
          </p:nvPr>
        </p:nvSpPr>
        <p:spPr>
          <a:xfrm>
            <a:off x="3375938" y="3755584"/>
            <a:ext cx="2145000" cy="59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17" name="Google Shape;217;p22"/>
          <p:cNvSpPr txBox="1">
            <a:spLocks noGrp="1"/>
          </p:cNvSpPr>
          <p:nvPr>
            <p:ph type="subTitle" idx="5"/>
          </p:nvPr>
        </p:nvSpPr>
        <p:spPr>
          <a:xfrm>
            <a:off x="3379238" y="4411481"/>
            <a:ext cx="2141700" cy="9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401913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8"/>
        <p:cNvGrpSpPr/>
        <p:nvPr/>
      </p:nvGrpSpPr>
      <p:grpSpPr>
        <a:xfrm>
          <a:off x="0" y="0"/>
          <a:ext cx="0" cy="0"/>
          <a:chOff x="0" y="0"/>
          <a:chExt cx="0" cy="0"/>
        </a:xfrm>
      </p:grpSpPr>
      <p:sp>
        <p:nvSpPr>
          <p:cNvPr id="249" name="Google Shape;249;p25"/>
          <p:cNvSpPr/>
          <p:nvPr/>
        </p:nvSpPr>
        <p:spPr>
          <a:xfrm rot="-1722129">
            <a:off x="-329123" y="93280"/>
            <a:ext cx="1276736" cy="835176"/>
          </a:xfrm>
          <a:custGeom>
            <a:avLst/>
            <a:gdLst/>
            <a:ahLst/>
            <a:cxnLst/>
            <a:rect l="l" t="t" r="r" b="b"/>
            <a:pathLst>
              <a:path w="62440" h="30632" extrusionOk="0">
                <a:moveTo>
                  <a:pt x="51386" y="0"/>
                </a:moveTo>
                <a:cubicBezTo>
                  <a:pt x="49235" y="0"/>
                  <a:pt x="47076" y="420"/>
                  <a:pt x="45022" y="1280"/>
                </a:cubicBezTo>
                <a:cubicBezTo>
                  <a:pt x="40819" y="3030"/>
                  <a:pt x="37718" y="6586"/>
                  <a:pt x="35189" y="10257"/>
                </a:cubicBezTo>
                <a:cubicBezTo>
                  <a:pt x="32716" y="13795"/>
                  <a:pt x="30643" y="17733"/>
                  <a:pt x="27523" y="20776"/>
                </a:cubicBezTo>
                <a:cubicBezTo>
                  <a:pt x="24727" y="23534"/>
                  <a:pt x="21037" y="25151"/>
                  <a:pt x="17081" y="25341"/>
                </a:cubicBezTo>
                <a:cubicBezTo>
                  <a:pt x="16784" y="25355"/>
                  <a:pt x="16486" y="25362"/>
                  <a:pt x="16188" y="25362"/>
                </a:cubicBezTo>
                <a:cubicBezTo>
                  <a:pt x="12128" y="25362"/>
                  <a:pt x="7978" y="24031"/>
                  <a:pt x="4984" y="21213"/>
                </a:cubicBezTo>
                <a:cubicBezTo>
                  <a:pt x="4403" y="20675"/>
                  <a:pt x="3670" y="20365"/>
                  <a:pt x="2937" y="20365"/>
                </a:cubicBezTo>
                <a:cubicBezTo>
                  <a:pt x="2350" y="20365"/>
                  <a:pt x="1763" y="20564"/>
                  <a:pt x="1255" y="21004"/>
                </a:cubicBezTo>
                <a:cubicBezTo>
                  <a:pt x="247" y="21879"/>
                  <a:pt x="0" y="23762"/>
                  <a:pt x="1046" y="24732"/>
                </a:cubicBezTo>
                <a:cubicBezTo>
                  <a:pt x="5151" y="28591"/>
                  <a:pt x="10679" y="30632"/>
                  <a:pt x="16221" y="30632"/>
                </a:cubicBezTo>
                <a:cubicBezTo>
                  <a:pt x="19693" y="30632"/>
                  <a:pt x="23170" y="29831"/>
                  <a:pt x="26306" y="28175"/>
                </a:cubicBezTo>
                <a:cubicBezTo>
                  <a:pt x="30414" y="26026"/>
                  <a:pt x="33382" y="22450"/>
                  <a:pt x="35930" y="18665"/>
                </a:cubicBezTo>
                <a:cubicBezTo>
                  <a:pt x="38346" y="15108"/>
                  <a:pt x="40457" y="11189"/>
                  <a:pt x="43729" y="8298"/>
                </a:cubicBezTo>
                <a:cubicBezTo>
                  <a:pt x="45930" y="6358"/>
                  <a:pt x="48707" y="5291"/>
                  <a:pt x="51510" y="5291"/>
                </a:cubicBezTo>
                <a:cubicBezTo>
                  <a:pt x="53406" y="5291"/>
                  <a:pt x="55313" y="5779"/>
                  <a:pt x="57063" y="6815"/>
                </a:cubicBezTo>
                <a:cubicBezTo>
                  <a:pt x="57531" y="7090"/>
                  <a:pt x="57999" y="7210"/>
                  <a:pt x="58441" y="7210"/>
                </a:cubicBezTo>
                <a:cubicBezTo>
                  <a:pt x="60784" y="7210"/>
                  <a:pt x="62439" y="3855"/>
                  <a:pt x="59992" y="2383"/>
                </a:cubicBezTo>
                <a:cubicBezTo>
                  <a:pt x="57348" y="812"/>
                  <a:pt x="54376" y="0"/>
                  <a:pt x="51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5"/>
          <p:cNvSpPr/>
          <p:nvPr/>
        </p:nvSpPr>
        <p:spPr>
          <a:xfrm rot="9473135">
            <a:off x="7808711" y="5790437"/>
            <a:ext cx="1690550" cy="1272020"/>
          </a:xfrm>
          <a:custGeom>
            <a:avLst/>
            <a:gdLst/>
            <a:ahLst/>
            <a:cxnLst/>
            <a:rect l="l" t="t" r="r" b="b"/>
            <a:pathLst>
              <a:path w="84294" h="47569" extrusionOk="0">
                <a:moveTo>
                  <a:pt x="68568" y="23491"/>
                </a:moveTo>
                <a:cubicBezTo>
                  <a:pt x="71472" y="23491"/>
                  <a:pt x="74484" y="24203"/>
                  <a:pt x="76476" y="26293"/>
                </a:cubicBezTo>
                <a:cubicBezTo>
                  <a:pt x="79272" y="29222"/>
                  <a:pt x="76895" y="33121"/>
                  <a:pt x="73794" y="34814"/>
                </a:cubicBezTo>
                <a:cubicBezTo>
                  <a:pt x="72550" y="35487"/>
                  <a:pt x="71251" y="35770"/>
                  <a:pt x="69948" y="35770"/>
                </a:cubicBezTo>
                <a:cubicBezTo>
                  <a:pt x="66906" y="35770"/>
                  <a:pt x="63837" y="34230"/>
                  <a:pt x="61374" y="32513"/>
                </a:cubicBezTo>
                <a:cubicBezTo>
                  <a:pt x="59396" y="31143"/>
                  <a:pt x="57474" y="29507"/>
                  <a:pt x="55725" y="27700"/>
                </a:cubicBezTo>
                <a:cubicBezTo>
                  <a:pt x="58616" y="25665"/>
                  <a:pt x="61944" y="24315"/>
                  <a:pt x="65482" y="23744"/>
                </a:cubicBezTo>
                <a:cubicBezTo>
                  <a:pt x="66460" y="23586"/>
                  <a:pt x="67507" y="23491"/>
                  <a:pt x="68568" y="23491"/>
                </a:cubicBezTo>
                <a:close/>
                <a:moveTo>
                  <a:pt x="45339" y="0"/>
                </a:moveTo>
                <a:cubicBezTo>
                  <a:pt x="44164" y="0"/>
                  <a:pt x="43254" y="834"/>
                  <a:pt x="42809" y="1946"/>
                </a:cubicBezTo>
                <a:cubicBezTo>
                  <a:pt x="39157" y="10867"/>
                  <a:pt x="42733" y="19883"/>
                  <a:pt x="48325" y="27073"/>
                </a:cubicBezTo>
                <a:lnTo>
                  <a:pt x="47546" y="27929"/>
                </a:lnTo>
                <a:cubicBezTo>
                  <a:pt x="43779" y="32151"/>
                  <a:pt x="40717" y="36811"/>
                  <a:pt x="35620" y="39569"/>
                </a:cubicBezTo>
                <a:cubicBezTo>
                  <a:pt x="32286" y="41362"/>
                  <a:pt x="28655" y="42215"/>
                  <a:pt x="25053" y="42215"/>
                </a:cubicBezTo>
                <a:cubicBezTo>
                  <a:pt x="17536" y="42215"/>
                  <a:pt x="10147" y="38501"/>
                  <a:pt x="5852" y="31866"/>
                </a:cubicBezTo>
                <a:cubicBezTo>
                  <a:pt x="5299" y="31002"/>
                  <a:pt x="4493" y="30643"/>
                  <a:pt x="3689" y="30643"/>
                </a:cubicBezTo>
                <a:cubicBezTo>
                  <a:pt x="1839" y="30643"/>
                  <a:pt x="1" y="32540"/>
                  <a:pt x="1287" y="34529"/>
                </a:cubicBezTo>
                <a:cubicBezTo>
                  <a:pt x="6387" y="42408"/>
                  <a:pt x="15327" y="47568"/>
                  <a:pt x="24732" y="47568"/>
                </a:cubicBezTo>
                <a:cubicBezTo>
                  <a:pt x="25430" y="47568"/>
                  <a:pt x="26130" y="47540"/>
                  <a:pt x="26832" y="47482"/>
                </a:cubicBezTo>
                <a:cubicBezTo>
                  <a:pt x="31910" y="47044"/>
                  <a:pt x="36951" y="45371"/>
                  <a:pt x="41117" y="42365"/>
                </a:cubicBezTo>
                <a:cubicBezTo>
                  <a:pt x="45415" y="39246"/>
                  <a:pt x="48249" y="34928"/>
                  <a:pt x="51825" y="31124"/>
                </a:cubicBezTo>
                <a:cubicBezTo>
                  <a:pt x="52586" y="31904"/>
                  <a:pt x="53328" y="32665"/>
                  <a:pt x="54127" y="33387"/>
                </a:cubicBezTo>
                <a:cubicBezTo>
                  <a:pt x="58330" y="37268"/>
                  <a:pt x="63352" y="40653"/>
                  <a:pt x="69229" y="41034"/>
                </a:cubicBezTo>
                <a:cubicBezTo>
                  <a:pt x="69503" y="41053"/>
                  <a:pt x="69778" y="41062"/>
                  <a:pt x="70052" y="41062"/>
                </a:cubicBezTo>
                <a:cubicBezTo>
                  <a:pt x="75028" y="41062"/>
                  <a:pt x="80088" y="38004"/>
                  <a:pt x="82106" y="33426"/>
                </a:cubicBezTo>
                <a:cubicBezTo>
                  <a:pt x="84294" y="28461"/>
                  <a:pt x="82106" y="23135"/>
                  <a:pt x="77541" y="20472"/>
                </a:cubicBezTo>
                <a:cubicBezTo>
                  <a:pt x="74804" y="18866"/>
                  <a:pt x="71664" y="18215"/>
                  <a:pt x="68508" y="18215"/>
                </a:cubicBezTo>
                <a:cubicBezTo>
                  <a:pt x="66356" y="18215"/>
                  <a:pt x="64197" y="18518"/>
                  <a:pt x="62154" y="19027"/>
                </a:cubicBezTo>
                <a:cubicBezTo>
                  <a:pt x="58559" y="19902"/>
                  <a:pt x="55211" y="21519"/>
                  <a:pt x="52263" y="23687"/>
                </a:cubicBezTo>
                <a:cubicBezTo>
                  <a:pt x="51388" y="22508"/>
                  <a:pt x="50570" y="21309"/>
                  <a:pt x="49847" y="20073"/>
                </a:cubicBezTo>
                <a:cubicBezTo>
                  <a:pt x="46842" y="14975"/>
                  <a:pt x="45624" y="8946"/>
                  <a:pt x="47907" y="3354"/>
                </a:cubicBezTo>
                <a:cubicBezTo>
                  <a:pt x="48459" y="2022"/>
                  <a:pt x="47317" y="444"/>
                  <a:pt x="46062" y="101"/>
                </a:cubicBezTo>
                <a:cubicBezTo>
                  <a:pt x="45812" y="32"/>
                  <a:pt x="45570" y="0"/>
                  <a:pt x="45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5"/>
          <p:cNvSpPr/>
          <p:nvPr/>
        </p:nvSpPr>
        <p:spPr>
          <a:xfrm rot="1044024">
            <a:off x="8438766" y="4854122"/>
            <a:ext cx="281215" cy="514519"/>
          </a:xfrm>
          <a:custGeom>
            <a:avLst/>
            <a:gdLst/>
            <a:ahLst/>
            <a:cxnLst/>
            <a:rect l="l" t="t" r="r" b="b"/>
            <a:pathLst>
              <a:path w="2918" h="4004" extrusionOk="0">
                <a:moveTo>
                  <a:pt x="1455" y="1"/>
                </a:moveTo>
                <a:cubicBezTo>
                  <a:pt x="1405" y="1"/>
                  <a:pt x="1355" y="31"/>
                  <a:pt x="1323" y="89"/>
                </a:cubicBezTo>
                <a:cubicBezTo>
                  <a:pt x="1203" y="339"/>
                  <a:pt x="977" y="1256"/>
                  <a:pt x="287" y="1863"/>
                </a:cubicBezTo>
                <a:cubicBezTo>
                  <a:pt x="1" y="2113"/>
                  <a:pt x="346" y="2232"/>
                  <a:pt x="680" y="2625"/>
                </a:cubicBezTo>
                <a:cubicBezTo>
                  <a:pt x="1275" y="3292"/>
                  <a:pt x="1299" y="3697"/>
                  <a:pt x="1477" y="3935"/>
                </a:cubicBezTo>
                <a:cubicBezTo>
                  <a:pt x="1511" y="3980"/>
                  <a:pt x="1561" y="4004"/>
                  <a:pt x="1610" y="4004"/>
                </a:cubicBezTo>
                <a:cubicBezTo>
                  <a:pt x="1665" y="4004"/>
                  <a:pt x="1720" y="3974"/>
                  <a:pt x="1751" y="3911"/>
                </a:cubicBezTo>
                <a:cubicBezTo>
                  <a:pt x="1799" y="3828"/>
                  <a:pt x="1835" y="3744"/>
                  <a:pt x="1858" y="3649"/>
                </a:cubicBezTo>
                <a:cubicBezTo>
                  <a:pt x="2216" y="2649"/>
                  <a:pt x="2632" y="2339"/>
                  <a:pt x="2847" y="2101"/>
                </a:cubicBezTo>
                <a:cubicBezTo>
                  <a:pt x="2918" y="2018"/>
                  <a:pt x="2858" y="1839"/>
                  <a:pt x="2787" y="1792"/>
                </a:cubicBezTo>
                <a:cubicBezTo>
                  <a:pt x="2585" y="1613"/>
                  <a:pt x="2096" y="1220"/>
                  <a:pt x="1739" y="387"/>
                </a:cubicBezTo>
                <a:cubicBezTo>
                  <a:pt x="1692" y="268"/>
                  <a:pt x="1656" y="149"/>
                  <a:pt x="1573" y="65"/>
                </a:cubicBezTo>
                <a:cubicBezTo>
                  <a:pt x="1540" y="22"/>
                  <a:pt x="1498" y="1"/>
                  <a:pt x="1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25"/>
          <p:cNvSpPr/>
          <p:nvPr/>
        </p:nvSpPr>
        <p:spPr>
          <a:xfrm rot="-9842023" flipH="1">
            <a:off x="8706663" y="6140441"/>
            <a:ext cx="299115" cy="446312"/>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5"/>
          <p:cNvSpPr/>
          <p:nvPr/>
        </p:nvSpPr>
        <p:spPr>
          <a:xfrm rot="-1795220">
            <a:off x="7179375" y="6326536"/>
            <a:ext cx="209199" cy="382725"/>
          </a:xfrm>
          <a:custGeom>
            <a:avLst/>
            <a:gdLst/>
            <a:ahLst/>
            <a:cxnLst/>
            <a:rect l="l" t="t" r="r" b="b"/>
            <a:pathLst>
              <a:path w="2918" h="4004" extrusionOk="0">
                <a:moveTo>
                  <a:pt x="1455" y="1"/>
                </a:moveTo>
                <a:cubicBezTo>
                  <a:pt x="1405" y="1"/>
                  <a:pt x="1355" y="31"/>
                  <a:pt x="1323" y="89"/>
                </a:cubicBezTo>
                <a:cubicBezTo>
                  <a:pt x="1203" y="339"/>
                  <a:pt x="977" y="1256"/>
                  <a:pt x="287" y="1863"/>
                </a:cubicBezTo>
                <a:cubicBezTo>
                  <a:pt x="1" y="2113"/>
                  <a:pt x="346" y="2232"/>
                  <a:pt x="680" y="2625"/>
                </a:cubicBezTo>
                <a:cubicBezTo>
                  <a:pt x="1275" y="3292"/>
                  <a:pt x="1299" y="3697"/>
                  <a:pt x="1477" y="3935"/>
                </a:cubicBezTo>
                <a:cubicBezTo>
                  <a:pt x="1511" y="3980"/>
                  <a:pt x="1561" y="4004"/>
                  <a:pt x="1610" y="4004"/>
                </a:cubicBezTo>
                <a:cubicBezTo>
                  <a:pt x="1665" y="4004"/>
                  <a:pt x="1720" y="3974"/>
                  <a:pt x="1751" y="3911"/>
                </a:cubicBezTo>
                <a:cubicBezTo>
                  <a:pt x="1799" y="3828"/>
                  <a:pt x="1835" y="3744"/>
                  <a:pt x="1858" y="3649"/>
                </a:cubicBezTo>
                <a:cubicBezTo>
                  <a:pt x="2216" y="2649"/>
                  <a:pt x="2632" y="2339"/>
                  <a:pt x="2847" y="2101"/>
                </a:cubicBezTo>
                <a:cubicBezTo>
                  <a:pt x="2918" y="2018"/>
                  <a:pt x="2858" y="1839"/>
                  <a:pt x="2787" y="1792"/>
                </a:cubicBezTo>
                <a:cubicBezTo>
                  <a:pt x="2585" y="1613"/>
                  <a:pt x="2096" y="1220"/>
                  <a:pt x="1739" y="387"/>
                </a:cubicBezTo>
                <a:cubicBezTo>
                  <a:pt x="1692" y="268"/>
                  <a:pt x="1656" y="149"/>
                  <a:pt x="1573" y="65"/>
                </a:cubicBezTo>
                <a:cubicBezTo>
                  <a:pt x="1540" y="22"/>
                  <a:pt x="1498" y="1"/>
                  <a:pt x="14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5"/>
          <p:cNvSpPr/>
          <p:nvPr/>
        </p:nvSpPr>
        <p:spPr>
          <a:xfrm rot="-9842026" flipH="1">
            <a:off x="742787" y="164938"/>
            <a:ext cx="219253" cy="32713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9124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55"/>
        <p:cNvGrpSpPr/>
        <p:nvPr/>
      </p:nvGrpSpPr>
      <p:grpSpPr>
        <a:xfrm>
          <a:off x="0" y="0"/>
          <a:ext cx="0" cy="0"/>
          <a:chOff x="0" y="0"/>
          <a:chExt cx="0" cy="0"/>
        </a:xfrm>
      </p:grpSpPr>
      <p:sp>
        <p:nvSpPr>
          <p:cNvPr id="256" name="Google Shape;256;p26"/>
          <p:cNvSpPr/>
          <p:nvPr/>
        </p:nvSpPr>
        <p:spPr>
          <a:xfrm rot="1503442">
            <a:off x="6578287" y="4997991"/>
            <a:ext cx="1590932" cy="2854744"/>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26"/>
          <p:cNvSpPr/>
          <p:nvPr/>
        </p:nvSpPr>
        <p:spPr>
          <a:xfrm rot="875781">
            <a:off x="7664133" y="833889"/>
            <a:ext cx="1533286" cy="2381719"/>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26"/>
          <p:cNvSpPr/>
          <p:nvPr/>
        </p:nvSpPr>
        <p:spPr>
          <a:xfrm rot="-1029382">
            <a:off x="-545146" y="1873798"/>
            <a:ext cx="2002505" cy="3110429"/>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26"/>
          <p:cNvSpPr/>
          <p:nvPr/>
        </p:nvSpPr>
        <p:spPr>
          <a:xfrm>
            <a:off x="672752" y="-1503465"/>
            <a:ext cx="1590900" cy="28548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26"/>
          <p:cNvSpPr/>
          <p:nvPr/>
        </p:nvSpPr>
        <p:spPr>
          <a:xfrm rot="1263013" flipH="1">
            <a:off x="8423079" y="4834988"/>
            <a:ext cx="407241" cy="514665"/>
          </a:xfrm>
          <a:custGeom>
            <a:avLst/>
            <a:gdLst/>
            <a:ahLst/>
            <a:cxnLst/>
            <a:rect l="l" t="t" r="r" b="b"/>
            <a:pathLst>
              <a:path w="3085" h="2924" extrusionOk="0">
                <a:moveTo>
                  <a:pt x="2228" y="0"/>
                </a:moveTo>
                <a:cubicBezTo>
                  <a:pt x="2200" y="0"/>
                  <a:pt x="2171" y="9"/>
                  <a:pt x="2144" y="27"/>
                </a:cubicBezTo>
                <a:lnTo>
                  <a:pt x="1489" y="444"/>
                </a:lnTo>
                <a:cubicBezTo>
                  <a:pt x="1476" y="463"/>
                  <a:pt x="1452" y="472"/>
                  <a:pt x="1425" y="472"/>
                </a:cubicBezTo>
                <a:cubicBezTo>
                  <a:pt x="1403" y="472"/>
                  <a:pt x="1379" y="466"/>
                  <a:pt x="1358" y="455"/>
                </a:cubicBezTo>
                <a:lnTo>
                  <a:pt x="644" y="158"/>
                </a:lnTo>
                <a:cubicBezTo>
                  <a:pt x="626" y="153"/>
                  <a:pt x="609" y="150"/>
                  <a:pt x="592" y="150"/>
                </a:cubicBezTo>
                <a:cubicBezTo>
                  <a:pt x="493" y="150"/>
                  <a:pt x="409" y="235"/>
                  <a:pt x="429" y="336"/>
                </a:cubicBezTo>
                <a:lnTo>
                  <a:pt x="632" y="1086"/>
                </a:lnTo>
                <a:cubicBezTo>
                  <a:pt x="644" y="1134"/>
                  <a:pt x="632" y="1170"/>
                  <a:pt x="596" y="1217"/>
                </a:cubicBezTo>
                <a:lnTo>
                  <a:pt x="96" y="1813"/>
                </a:lnTo>
                <a:cubicBezTo>
                  <a:pt x="1" y="1920"/>
                  <a:pt x="72" y="2063"/>
                  <a:pt x="191" y="2063"/>
                </a:cubicBezTo>
                <a:lnTo>
                  <a:pt x="965" y="2110"/>
                </a:lnTo>
                <a:cubicBezTo>
                  <a:pt x="1013" y="2110"/>
                  <a:pt x="1060" y="2146"/>
                  <a:pt x="1084" y="2182"/>
                </a:cubicBezTo>
                <a:lnTo>
                  <a:pt x="1489" y="2860"/>
                </a:lnTo>
                <a:cubicBezTo>
                  <a:pt x="1515" y="2903"/>
                  <a:pt x="1563" y="2924"/>
                  <a:pt x="1613" y="2924"/>
                </a:cubicBezTo>
                <a:cubicBezTo>
                  <a:pt x="1675" y="2924"/>
                  <a:pt x="1742" y="2891"/>
                  <a:pt x="1775" y="2825"/>
                </a:cubicBezTo>
                <a:lnTo>
                  <a:pt x="2060" y="2098"/>
                </a:lnTo>
                <a:cubicBezTo>
                  <a:pt x="2072" y="2051"/>
                  <a:pt x="2120" y="2027"/>
                  <a:pt x="2156" y="2003"/>
                </a:cubicBezTo>
                <a:lnTo>
                  <a:pt x="2918" y="1825"/>
                </a:lnTo>
                <a:cubicBezTo>
                  <a:pt x="3037" y="1801"/>
                  <a:pt x="3084" y="1634"/>
                  <a:pt x="2977" y="1563"/>
                </a:cubicBezTo>
                <a:lnTo>
                  <a:pt x="2382" y="1075"/>
                </a:lnTo>
                <a:cubicBezTo>
                  <a:pt x="2334" y="1039"/>
                  <a:pt x="2322" y="979"/>
                  <a:pt x="2322" y="932"/>
                </a:cubicBezTo>
                <a:lnTo>
                  <a:pt x="2382" y="158"/>
                </a:lnTo>
                <a:cubicBezTo>
                  <a:pt x="2382" y="69"/>
                  <a:pt x="2309" y="0"/>
                  <a:pt x="22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6"/>
          <p:cNvSpPr/>
          <p:nvPr/>
        </p:nvSpPr>
        <p:spPr>
          <a:xfrm rot="-957987">
            <a:off x="5847871" y="6499862"/>
            <a:ext cx="376300" cy="56146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6"/>
          <p:cNvSpPr/>
          <p:nvPr/>
        </p:nvSpPr>
        <p:spPr>
          <a:xfrm rot="6934555">
            <a:off x="1732359" y="5824100"/>
            <a:ext cx="755588" cy="1658949"/>
          </a:xfrm>
          <a:custGeom>
            <a:avLst/>
            <a:gdLst/>
            <a:ahLst/>
            <a:cxnLst/>
            <a:rect l="l" t="t" r="r" b="b"/>
            <a:pathLst>
              <a:path w="22668" h="66359" extrusionOk="0">
                <a:moveTo>
                  <a:pt x="18756" y="1"/>
                </a:moveTo>
                <a:cubicBezTo>
                  <a:pt x="18105" y="1"/>
                  <a:pt x="17439" y="249"/>
                  <a:pt x="16872" y="844"/>
                </a:cubicBezTo>
                <a:cubicBezTo>
                  <a:pt x="9644" y="8281"/>
                  <a:pt x="3120" y="16993"/>
                  <a:pt x="1427" y="27492"/>
                </a:cubicBezTo>
                <a:cubicBezTo>
                  <a:pt x="0" y="36394"/>
                  <a:pt x="1807" y="45505"/>
                  <a:pt x="5820" y="53512"/>
                </a:cubicBezTo>
                <a:cubicBezTo>
                  <a:pt x="8122" y="58077"/>
                  <a:pt x="11146" y="62167"/>
                  <a:pt x="14798" y="65724"/>
                </a:cubicBezTo>
                <a:cubicBezTo>
                  <a:pt x="15243" y="66161"/>
                  <a:pt x="15839" y="66358"/>
                  <a:pt x="16441" y="66358"/>
                </a:cubicBezTo>
                <a:cubicBezTo>
                  <a:pt x="17229" y="66358"/>
                  <a:pt x="18031" y="66020"/>
                  <a:pt x="18526" y="65438"/>
                </a:cubicBezTo>
                <a:cubicBezTo>
                  <a:pt x="19496" y="64297"/>
                  <a:pt x="19287" y="62738"/>
                  <a:pt x="18260" y="61710"/>
                </a:cubicBezTo>
                <a:cubicBezTo>
                  <a:pt x="12630" y="56175"/>
                  <a:pt x="8655" y="48890"/>
                  <a:pt x="7000" y="41168"/>
                </a:cubicBezTo>
                <a:cubicBezTo>
                  <a:pt x="5288" y="33065"/>
                  <a:pt x="6467" y="24810"/>
                  <a:pt x="10462" y="17563"/>
                </a:cubicBezTo>
                <a:cubicBezTo>
                  <a:pt x="13201" y="12618"/>
                  <a:pt x="16929" y="8300"/>
                  <a:pt x="20866" y="4287"/>
                </a:cubicBezTo>
                <a:cubicBezTo>
                  <a:pt x="22667" y="2428"/>
                  <a:pt x="20789" y="1"/>
                  <a:pt x="18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26"/>
          <p:cNvSpPr/>
          <p:nvPr/>
        </p:nvSpPr>
        <p:spPr>
          <a:xfrm rot="-3406246">
            <a:off x="5761390" y="-400277"/>
            <a:ext cx="755613" cy="1659005"/>
          </a:xfrm>
          <a:custGeom>
            <a:avLst/>
            <a:gdLst/>
            <a:ahLst/>
            <a:cxnLst/>
            <a:rect l="l" t="t" r="r" b="b"/>
            <a:pathLst>
              <a:path w="22668" h="66359" extrusionOk="0">
                <a:moveTo>
                  <a:pt x="18756" y="1"/>
                </a:moveTo>
                <a:cubicBezTo>
                  <a:pt x="18105" y="1"/>
                  <a:pt x="17439" y="249"/>
                  <a:pt x="16872" y="844"/>
                </a:cubicBezTo>
                <a:cubicBezTo>
                  <a:pt x="9644" y="8281"/>
                  <a:pt x="3120" y="16993"/>
                  <a:pt x="1427" y="27492"/>
                </a:cubicBezTo>
                <a:cubicBezTo>
                  <a:pt x="0" y="36394"/>
                  <a:pt x="1807" y="45505"/>
                  <a:pt x="5820" y="53512"/>
                </a:cubicBezTo>
                <a:cubicBezTo>
                  <a:pt x="8122" y="58077"/>
                  <a:pt x="11146" y="62167"/>
                  <a:pt x="14798" y="65724"/>
                </a:cubicBezTo>
                <a:cubicBezTo>
                  <a:pt x="15243" y="66161"/>
                  <a:pt x="15839" y="66358"/>
                  <a:pt x="16441" y="66358"/>
                </a:cubicBezTo>
                <a:cubicBezTo>
                  <a:pt x="17229" y="66358"/>
                  <a:pt x="18031" y="66020"/>
                  <a:pt x="18526" y="65438"/>
                </a:cubicBezTo>
                <a:cubicBezTo>
                  <a:pt x="19496" y="64297"/>
                  <a:pt x="19287" y="62738"/>
                  <a:pt x="18260" y="61710"/>
                </a:cubicBezTo>
                <a:cubicBezTo>
                  <a:pt x="12630" y="56175"/>
                  <a:pt x="8655" y="48890"/>
                  <a:pt x="7000" y="41168"/>
                </a:cubicBezTo>
                <a:cubicBezTo>
                  <a:pt x="5288" y="33065"/>
                  <a:pt x="6467" y="24810"/>
                  <a:pt x="10462" y="17563"/>
                </a:cubicBezTo>
                <a:cubicBezTo>
                  <a:pt x="13201" y="12618"/>
                  <a:pt x="16929" y="8300"/>
                  <a:pt x="20866" y="4287"/>
                </a:cubicBezTo>
                <a:cubicBezTo>
                  <a:pt x="22667" y="2428"/>
                  <a:pt x="20789" y="1"/>
                  <a:pt x="18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81847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75" y="593367"/>
            <a:ext cx="77175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1pPr>
            <a:lvl2pPr lvl="1">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2pPr>
            <a:lvl3pPr lvl="2">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3pPr>
            <a:lvl4pPr lvl="3">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4pPr>
            <a:lvl5pPr lvl="4">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5pPr>
            <a:lvl6pPr lvl="5">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6pPr>
            <a:lvl7pPr lvl="6">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7pPr>
            <a:lvl8pPr lvl="7">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8pPr>
            <a:lvl9pPr lvl="8">
              <a:spcBef>
                <a:spcPts val="0"/>
              </a:spcBef>
              <a:spcAft>
                <a:spcPts val="0"/>
              </a:spcAft>
              <a:buClr>
                <a:schemeClr val="dk1"/>
              </a:buClr>
              <a:buSzPts val="3000"/>
              <a:buFont typeface="Rubik"/>
              <a:buNone/>
              <a:defRPr sz="3000" b="1">
                <a:solidFill>
                  <a:schemeClr val="dk1"/>
                </a:solidFill>
                <a:latin typeface="Rubik"/>
                <a:ea typeface="Rubik"/>
                <a:cs typeface="Rubik"/>
                <a:sym typeface="Rubik"/>
              </a:defRPr>
            </a:lvl9pPr>
          </a:lstStyle>
          <a:p>
            <a:endParaRPr/>
          </a:p>
        </p:txBody>
      </p:sp>
      <p:sp>
        <p:nvSpPr>
          <p:cNvPr id="7" name="Google Shape;7;p1"/>
          <p:cNvSpPr txBox="1">
            <a:spLocks noGrp="1"/>
          </p:cNvSpPr>
          <p:nvPr>
            <p:ph type="body" idx="1"/>
          </p:nvPr>
        </p:nvSpPr>
        <p:spPr>
          <a:xfrm>
            <a:off x="713275" y="1536633"/>
            <a:ext cx="77175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Rubik"/>
              <a:buChar char="●"/>
              <a:defRPr>
                <a:solidFill>
                  <a:schemeClr val="lt1"/>
                </a:solidFill>
                <a:latin typeface="Rubik"/>
                <a:ea typeface="Rubik"/>
                <a:cs typeface="Rubik"/>
                <a:sym typeface="Rubik"/>
              </a:defRPr>
            </a:lvl1pPr>
            <a:lvl2pPr marL="914400" lvl="1" indent="-317500">
              <a:lnSpc>
                <a:spcPct val="100000"/>
              </a:lnSpc>
              <a:spcBef>
                <a:spcPts val="0"/>
              </a:spcBef>
              <a:spcAft>
                <a:spcPts val="0"/>
              </a:spcAft>
              <a:buClr>
                <a:schemeClr val="lt1"/>
              </a:buClr>
              <a:buSzPts val="1400"/>
              <a:buFont typeface="Rubik"/>
              <a:buChar char="○"/>
              <a:defRPr>
                <a:solidFill>
                  <a:schemeClr val="lt1"/>
                </a:solidFill>
                <a:latin typeface="Rubik"/>
                <a:ea typeface="Rubik"/>
                <a:cs typeface="Rubik"/>
                <a:sym typeface="Rubik"/>
              </a:defRPr>
            </a:lvl2pPr>
            <a:lvl3pPr marL="1371600" lvl="2" indent="-317500">
              <a:lnSpc>
                <a:spcPct val="100000"/>
              </a:lnSpc>
              <a:spcBef>
                <a:spcPts val="0"/>
              </a:spcBef>
              <a:spcAft>
                <a:spcPts val="0"/>
              </a:spcAft>
              <a:buClr>
                <a:schemeClr val="lt1"/>
              </a:buClr>
              <a:buSzPts val="1400"/>
              <a:buFont typeface="Rubik"/>
              <a:buChar char="■"/>
              <a:defRPr>
                <a:solidFill>
                  <a:schemeClr val="lt1"/>
                </a:solidFill>
                <a:latin typeface="Rubik"/>
                <a:ea typeface="Rubik"/>
                <a:cs typeface="Rubik"/>
                <a:sym typeface="Rubik"/>
              </a:defRPr>
            </a:lvl3pPr>
            <a:lvl4pPr marL="1828800" lvl="3" indent="-317500">
              <a:lnSpc>
                <a:spcPct val="100000"/>
              </a:lnSpc>
              <a:spcBef>
                <a:spcPts val="0"/>
              </a:spcBef>
              <a:spcAft>
                <a:spcPts val="0"/>
              </a:spcAft>
              <a:buClr>
                <a:schemeClr val="lt1"/>
              </a:buClr>
              <a:buSzPts val="1400"/>
              <a:buFont typeface="Rubik"/>
              <a:buChar char="●"/>
              <a:defRPr>
                <a:solidFill>
                  <a:schemeClr val="lt1"/>
                </a:solidFill>
                <a:latin typeface="Rubik"/>
                <a:ea typeface="Rubik"/>
                <a:cs typeface="Rubik"/>
                <a:sym typeface="Rubik"/>
              </a:defRPr>
            </a:lvl4pPr>
            <a:lvl5pPr marL="2286000" lvl="4" indent="-317500">
              <a:lnSpc>
                <a:spcPct val="100000"/>
              </a:lnSpc>
              <a:spcBef>
                <a:spcPts val="0"/>
              </a:spcBef>
              <a:spcAft>
                <a:spcPts val="0"/>
              </a:spcAft>
              <a:buClr>
                <a:schemeClr val="lt1"/>
              </a:buClr>
              <a:buSzPts val="1400"/>
              <a:buFont typeface="Rubik"/>
              <a:buChar char="○"/>
              <a:defRPr>
                <a:solidFill>
                  <a:schemeClr val="lt1"/>
                </a:solidFill>
                <a:latin typeface="Rubik"/>
                <a:ea typeface="Rubik"/>
                <a:cs typeface="Rubik"/>
                <a:sym typeface="Rubik"/>
              </a:defRPr>
            </a:lvl5pPr>
            <a:lvl6pPr marL="2743200" lvl="5" indent="-317500">
              <a:lnSpc>
                <a:spcPct val="100000"/>
              </a:lnSpc>
              <a:spcBef>
                <a:spcPts val="0"/>
              </a:spcBef>
              <a:spcAft>
                <a:spcPts val="0"/>
              </a:spcAft>
              <a:buClr>
                <a:schemeClr val="lt1"/>
              </a:buClr>
              <a:buSzPts val="1400"/>
              <a:buFont typeface="Rubik"/>
              <a:buChar char="■"/>
              <a:defRPr>
                <a:solidFill>
                  <a:schemeClr val="lt1"/>
                </a:solidFill>
                <a:latin typeface="Rubik"/>
                <a:ea typeface="Rubik"/>
                <a:cs typeface="Rubik"/>
                <a:sym typeface="Rubik"/>
              </a:defRPr>
            </a:lvl6pPr>
            <a:lvl7pPr marL="3200400" lvl="6" indent="-317500">
              <a:lnSpc>
                <a:spcPct val="100000"/>
              </a:lnSpc>
              <a:spcBef>
                <a:spcPts val="0"/>
              </a:spcBef>
              <a:spcAft>
                <a:spcPts val="0"/>
              </a:spcAft>
              <a:buClr>
                <a:schemeClr val="lt1"/>
              </a:buClr>
              <a:buSzPts val="1400"/>
              <a:buFont typeface="Rubik"/>
              <a:buChar char="●"/>
              <a:defRPr>
                <a:solidFill>
                  <a:schemeClr val="lt1"/>
                </a:solidFill>
                <a:latin typeface="Rubik"/>
                <a:ea typeface="Rubik"/>
                <a:cs typeface="Rubik"/>
                <a:sym typeface="Rubik"/>
              </a:defRPr>
            </a:lvl7pPr>
            <a:lvl8pPr marL="3657600" lvl="7" indent="-317500">
              <a:lnSpc>
                <a:spcPct val="100000"/>
              </a:lnSpc>
              <a:spcBef>
                <a:spcPts val="0"/>
              </a:spcBef>
              <a:spcAft>
                <a:spcPts val="0"/>
              </a:spcAft>
              <a:buClr>
                <a:schemeClr val="lt1"/>
              </a:buClr>
              <a:buSzPts val="1400"/>
              <a:buFont typeface="Rubik"/>
              <a:buChar char="○"/>
              <a:defRPr>
                <a:solidFill>
                  <a:schemeClr val="lt1"/>
                </a:solidFill>
                <a:latin typeface="Rubik"/>
                <a:ea typeface="Rubik"/>
                <a:cs typeface="Rubik"/>
                <a:sym typeface="Rubik"/>
              </a:defRPr>
            </a:lvl8pPr>
            <a:lvl9pPr marL="4114800" lvl="8" indent="-317500">
              <a:lnSpc>
                <a:spcPct val="100000"/>
              </a:lnSpc>
              <a:spcBef>
                <a:spcPts val="0"/>
              </a:spcBef>
              <a:spcAft>
                <a:spcPts val="0"/>
              </a:spcAft>
              <a:buClr>
                <a:schemeClr val="lt1"/>
              </a:buClr>
              <a:buSzPts val="1400"/>
              <a:buFont typeface="Rubik"/>
              <a:buChar char="■"/>
              <a:defRPr>
                <a:solidFill>
                  <a:schemeClr val="lt1"/>
                </a:solidFill>
                <a:latin typeface="Rubik"/>
                <a:ea typeface="Rubik"/>
                <a:cs typeface="Rubik"/>
                <a:sym typeface="Rubik"/>
              </a:defRPr>
            </a:lvl9pPr>
          </a:lstStyle>
          <a:p>
            <a:endParaRPr/>
          </a:p>
        </p:txBody>
      </p:sp>
    </p:spTree>
    <p:extLst>
      <p:ext uri="{BB962C8B-B14F-4D97-AF65-F5344CB8AC3E}">
        <p14:creationId xmlns:p14="http://schemas.microsoft.com/office/powerpoint/2010/main" val="39092682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5.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25.png"/><Relationship Id="rId10" Type="http://schemas.microsoft.com/office/2007/relationships/diagramDrawing" Target="../diagrams/drawing1.xml"/><Relationship Id="rId4" Type="http://schemas.openxmlformats.org/officeDocument/2006/relationships/image" Target="../media/image10.jpeg"/><Relationship Id="rId9" Type="http://schemas.openxmlformats.org/officeDocument/2006/relationships/diagramColors" Target="../diagrams/colors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png"/><Relationship Id="rId7"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25.png"/><Relationship Id="rId10" Type="http://schemas.microsoft.com/office/2007/relationships/diagramDrawing" Target="../diagrams/drawing2.xml"/><Relationship Id="rId4" Type="http://schemas.openxmlformats.org/officeDocument/2006/relationships/image" Target="../media/image10.jpeg"/><Relationship Id="rId9" Type="http://schemas.openxmlformats.org/officeDocument/2006/relationships/diagramColors" Target="../diagrams/colors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png"/><Relationship Id="rId7" Type="http://schemas.openxmlformats.org/officeDocument/2006/relationships/diagramLayout" Target="../diagrams/layout3.xml"/><Relationship Id="rId12"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3.xml"/><Relationship Id="rId11" Type="http://schemas.openxmlformats.org/officeDocument/2006/relationships/image" Target="../media/image33.png"/><Relationship Id="rId5" Type="http://schemas.openxmlformats.org/officeDocument/2006/relationships/image" Target="../media/image25.png"/><Relationship Id="rId10" Type="http://schemas.microsoft.com/office/2007/relationships/diagramDrawing" Target="../diagrams/drawing3.xml"/><Relationship Id="rId4" Type="http://schemas.openxmlformats.org/officeDocument/2006/relationships/image" Target="../media/image10.jpeg"/><Relationship Id="rId9" Type="http://schemas.openxmlformats.org/officeDocument/2006/relationships/diagramColors" Target="../diagrams/colors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2084" y="-37514"/>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795514"/>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2514600"/>
            <a:ext cx="5430672" cy="1143000"/>
          </a:xfrm>
        </p:spPr>
        <p:txBody>
          <a:bodyPr>
            <a:noAutofit/>
          </a:bodyPr>
          <a:lstStyle/>
          <a:p>
            <a:r>
              <a:rPr lang="en-US" sz="3000" b="1" dirty="0" err="1">
                <a:ln w="10541" cmpd="sng">
                  <a:solidFill>
                    <a:schemeClr val="accent1">
                      <a:shade val="88000"/>
                      <a:satMod val="110000"/>
                    </a:schemeClr>
                  </a:solidFill>
                  <a:prstDash val="solid"/>
                </a:ln>
                <a:solidFill>
                  <a:srgbClr val="FF0000"/>
                </a:solidFill>
                <a:latin typeface="Cambria" pitchFamily="18" charset="0"/>
              </a:rPr>
              <a:t>Bài</a:t>
            </a:r>
            <a:r>
              <a:rPr lang="en-US" sz="3000" b="1" dirty="0">
                <a:ln w="10541" cmpd="sng">
                  <a:solidFill>
                    <a:schemeClr val="accent1">
                      <a:shade val="88000"/>
                      <a:satMod val="110000"/>
                    </a:schemeClr>
                  </a:solidFill>
                  <a:prstDash val="solid"/>
                </a:ln>
                <a:solidFill>
                  <a:srgbClr val="FF0000"/>
                </a:solidFill>
                <a:latin typeface="Cambria" pitchFamily="18" charset="0"/>
              </a:rPr>
              <a:t> 6.ĐẶC ĐIỂM KHÍ HẬU</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76200" y="222704"/>
            <a:ext cx="5486400" cy="76789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7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1643"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3" name="Rectangle 2">
            <a:extLst>
              <a:ext uri="{FF2B5EF4-FFF2-40B4-BE49-F238E27FC236}">
                <a16:creationId xmlns:a16="http://schemas.microsoft.com/office/drawing/2014/main" id="{CDDC1BC6-FEE5-4E3D-96C7-B9FA253A92A8}"/>
              </a:ext>
            </a:extLst>
          </p:cNvPr>
          <p:cNvSpPr/>
          <p:nvPr/>
        </p:nvSpPr>
        <p:spPr>
          <a:xfrm>
            <a:off x="76200" y="0"/>
            <a:ext cx="6126957" cy="1754326"/>
          </a:xfrm>
          <a:prstGeom prst="rect">
            <a:avLst/>
          </a:prstGeom>
        </p:spPr>
        <p:txBody>
          <a:bodyPr wrap="square">
            <a:spAutoFit/>
          </a:bodyPr>
          <a:lstStyle/>
          <a:p>
            <a:r>
              <a:rPr lang="en-US" sz="3600" b="1" dirty="0">
                <a:ln w="10541" cmpd="sng">
                  <a:solidFill>
                    <a:srgbClr val="4F81BD">
                      <a:shade val="88000"/>
                      <a:satMod val="110000"/>
                    </a:srgbClr>
                  </a:solidFill>
                  <a:prstDash val="solid"/>
                </a:ln>
                <a:solidFill>
                  <a:srgbClr val="FFFF00"/>
                </a:solidFill>
                <a:latin typeface="Cambria" pitchFamily="18" charset="0"/>
                <a:ea typeface="+mj-ea"/>
                <a:cs typeface="+mj-cs"/>
              </a:rPr>
              <a:t>         </a:t>
            </a:r>
            <a:r>
              <a:rPr lang="en-US" sz="3600" b="1" dirty="0">
                <a:ln w="10541" cmpd="sng">
                  <a:solidFill>
                    <a:srgbClr val="4F81BD">
                      <a:shade val="88000"/>
                      <a:satMod val="110000"/>
                    </a:srgbClr>
                  </a:solidFill>
                  <a:prstDash val="solid"/>
                </a:ln>
                <a:solidFill>
                  <a:srgbClr val="FFFF00"/>
                </a:solidFill>
                <a:latin typeface="Times New Roman" panose="02020603050405020304" pitchFamily="18" charset="0"/>
                <a:ea typeface="+mj-ea"/>
                <a:cs typeface="Times New Roman" panose="02020603050405020304" pitchFamily="18" charset="0"/>
              </a:rPr>
              <a:t>CH</a:t>
            </a:r>
            <a:r>
              <a:rPr lang="vi-VN" sz="3600" b="1" dirty="0">
                <a:ln w="10541" cmpd="sng">
                  <a:solidFill>
                    <a:srgbClr val="4F81BD">
                      <a:shade val="88000"/>
                      <a:satMod val="110000"/>
                    </a:srgbClr>
                  </a:solidFill>
                  <a:prstDash val="solid"/>
                </a:ln>
                <a:solidFill>
                  <a:srgbClr val="FFFF00"/>
                </a:solidFill>
                <a:latin typeface="Times New Roman" panose="02020603050405020304" pitchFamily="18" charset="0"/>
                <a:ea typeface="+mj-ea"/>
                <a:cs typeface="Times New Roman" panose="02020603050405020304" pitchFamily="18" charset="0"/>
              </a:rPr>
              <a:t>Ư</a:t>
            </a:r>
            <a:r>
              <a:rPr lang="en-US" sz="3600" b="1">
                <a:ln w="10541" cmpd="sng">
                  <a:solidFill>
                    <a:srgbClr val="4F81BD">
                      <a:shade val="88000"/>
                      <a:satMod val="110000"/>
                    </a:srgbClr>
                  </a:solidFill>
                  <a:prstDash val="solid"/>
                </a:ln>
                <a:solidFill>
                  <a:srgbClr val="FFFF00"/>
                </a:solidFill>
                <a:latin typeface="Times New Roman" panose="02020603050405020304" pitchFamily="18" charset="0"/>
                <a:ea typeface="+mj-ea"/>
                <a:cs typeface="Times New Roman" panose="02020603050405020304" pitchFamily="18" charset="0"/>
              </a:rPr>
              <a:t>ƠNG 2:</a:t>
            </a:r>
            <a:endParaRPr lang="en-US" sz="3600" b="1" dirty="0">
              <a:ln w="10541" cmpd="sng">
                <a:solidFill>
                  <a:srgbClr val="4F81BD">
                    <a:shade val="88000"/>
                    <a:satMod val="110000"/>
                  </a:srgbClr>
                </a:solidFill>
                <a:prstDash val="solid"/>
              </a:ln>
              <a:solidFill>
                <a:srgbClr val="FFFF00"/>
              </a:solidFill>
              <a:latin typeface="Times New Roman" panose="02020603050405020304" pitchFamily="18" charset="0"/>
              <a:ea typeface="+mj-ea"/>
              <a:cs typeface="Times New Roman" panose="02020603050405020304" pitchFamily="18" charset="0"/>
            </a:endParaRPr>
          </a:p>
          <a:p>
            <a:r>
              <a:rPr lang="en-US" sz="3600" b="1" dirty="0">
                <a:ln w="10541" cmpd="sng">
                  <a:solidFill>
                    <a:srgbClr val="4F81BD">
                      <a:shade val="88000"/>
                      <a:satMod val="110000"/>
                    </a:srgbClr>
                  </a:solidFill>
                  <a:prstDash val="solid"/>
                </a:ln>
                <a:solidFill>
                  <a:srgbClr val="FFFF00"/>
                </a:solidFill>
                <a:latin typeface="Times New Roman" panose="02020603050405020304" pitchFamily="18" charset="0"/>
                <a:ea typeface="+mj-ea"/>
                <a:cs typeface="Times New Roman" panose="02020603050405020304" pitchFamily="18" charset="0"/>
              </a:rPr>
              <a:t>   ĐẶC ĐIỂM KHÍ HẬU</a:t>
            </a:r>
          </a:p>
          <a:p>
            <a:r>
              <a:rPr lang="en-US" sz="3600" b="1" dirty="0">
                <a:ln w="10541" cmpd="sng">
                  <a:solidFill>
                    <a:srgbClr val="4F81BD">
                      <a:shade val="88000"/>
                      <a:satMod val="110000"/>
                    </a:srgbClr>
                  </a:solidFill>
                  <a:prstDash val="solid"/>
                </a:ln>
                <a:solidFill>
                  <a:srgbClr val="FFFF00"/>
                </a:solidFill>
                <a:latin typeface="Times New Roman" panose="02020603050405020304" pitchFamily="18" charset="0"/>
                <a:ea typeface="+mj-ea"/>
                <a:cs typeface="Times New Roman" panose="02020603050405020304" pitchFamily="18" charset="0"/>
              </a:rPr>
              <a:t> VÀ THUỶ VĂN VIỆT NAM</a:t>
            </a:r>
            <a:endParaRPr lang="en-US" sz="3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xit" presetSubtype="1" fill="hold" grpId="0" nodeType="afterEffect" nodePh="1">
                                  <p:stCondLst>
                                    <p:cond delay="0"/>
                                  </p:stCondLst>
                                  <p:endCondLst>
                                    <p:cond evt="begin" delay="0">
                                      <p:tn val="14"/>
                                    </p:cond>
                                  </p:endCondLst>
                                  <p:childTnLst>
                                    <p:anim calcmode="lin" valueType="num">
                                      <p:cBhvr additive="base">
                                        <p:cTn id="15" dur="500"/>
                                        <p:tgtEl>
                                          <p:spTgt spid="11"/>
                                        </p:tgtEl>
                                        <p:attrNameLst>
                                          <p:attrName>ppt_x</p:attrName>
                                        </p:attrNameLst>
                                      </p:cBhvr>
                                      <p:tavLst>
                                        <p:tav tm="0">
                                          <p:val>
                                            <p:strVal val="ppt_x"/>
                                          </p:val>
                                        </p:tav>
                                        <p:tav tm="100000">
                                          <p:val>
                                            <p:strVal val="ppt_x"/>
                                          </p:val>
                                        </p:tav>
                                      </p:tavLst>
                                    </p:anim>
                                    <p:anim calcmode="lin" valueType="num">
                                      <p:cBhvr additive="base">
                                        <p:cTn id="16" dur="500"/>
                                        <p:tgtEl>
                                          <p:spTgt spid="11"/>
                                        </p:tgtEl>
                                        <p:attrNameLst>
                                          <p:attrName>ppt_y</p:attrName>
                                        </p:attrNameLst>
                                      </p:cBhvr>
                                      <p:tavLst>
                                        <p:tav tm="0">
                                          <p:val>
                                            <p:strVal val="ppt_y"/>
                                          </p:val>
                                        </p:tav>
                                        <p:tav tm="100000">
                                          <p:val>
                                            <p:strVal val="0-ppt_h/2"/>
                                          </p:val>
                                        </p:tav>
                                      </p:tavLst>
                                    </p:anim>
                                    <p:set>
                                      <p:cBhvr>
                                        <p:cTn id="17" dur="1" fill="hold">
                                          <p:stCondLst>
                                            <p:cond delay="499"/>
                                          </p:stCondLst>
                                        </p:cTn>
                                        <p:tgtEl>
                                          <p:spTgt spid="11"/>
                                        </p:tgtEl>
                                        <p:attrNameLst>
                                          <p:attrName>style.visibility</p:attrName>
                                        </p:attrNameLst>
                                      </p:cBhvr>
                                      <p:to>
                                        <p:strVal val="hidden"/>
                                      </p:to>
                                    </p:set>
                                  </p:childTnLst>
                                </p:cTn>
                              </p:par>
                              <p:par>
                                <p:cTn id="18" presetID="2" presetClass="exit" presetSubtype="1" fill="hold" grpId="0" nodeType="withEffect">
                                  <p:stCondLst>
                                    <p:cond delay="0"/>
                                  </p:stCondLst>
                                  <p:childTnLst>
                                    <p:anim calcmode="lin" valueType="num">
                                      <p:cBhvr additive="base">
                                        <p:cTn id="19" dur="500"/>
                                        <p:tgtEl>
                                          <p:spTgt spid="9"/>
                                        </p:tgtEl>
                                        <p:attrNameLst>
                                          <p:attrName>ppt_x</p:attrName>
                                        </p:attrNameLst>
                                      </p:cBhvr>
                                      <p:tavLst>
                                        <p:tav tm="0">
                                          <p:val>
                                            <p:strVal val="ppt_x"/>
                                          </p:val>
                                        </p:tav>
                                        <p:tav tm="100000">
                                          <p:val>
                                            <p:strVal val="ppt_x"/>
                                          </p:val>
                                        </p:tav>
                                      </p:tavLst>
                                    </p:anim>
                                    <p:anim calcmode="lin" valueType="num">
                                      <p:cBhvr additive="base">
                                        <p:cTn id="20" dur="500"/>
                                        <p:tgtEl>
                                          <p:spTgt spid="9"/>
                                        </p:tgtEl>
                                        <p:attrNameLst>
                                          <p:attrName>ppt_y</p:attrName>
                                        </p:attrNameLst>
                                      </p:cBhvr>
                                      <p:tavLst>
                                        <p:tav tm="0">
                                          <p:val>
                                            <p:strVal val="ppt_y"/>
                                          </p:val>
                                        </p:tav>
                                        <p:tav tm="100000">
                                          <p:val>
                                            <p:strVal val="0-ppt_h/2"/>
                                          </p:val>
                                        </p:tav>
                                      </p:tavLst>
                                    </p:anim>
                                    <p:set>
                                      <p:cBhvr>
                                        <p:cTn id="21" dur="1" fill="hold">
                                          <p:stCondLst>
                                            <p:cond delay="499"/>
                                          </p:stCondLst>
                                        </p:cTn>
                                        <p:tgtEl>
                                          <p:spTgt spid="9"/>
                                        </p:tgtEl>
                                        <p:attrNameLst>
                                          <p:attrName>style.visibility</p:attrName>
                                        </p:attrNameLst>
                                      </p:cBhvr>
                                      <p:to>
                                        <p:strVal val="hidden"/>
                                      </p:to>
                                    </p:set>
                                  </p:childTnLst>
                                </p:cTn>
                              </p:par>
                              <p:par>
                                <p:cTn id="22" presetID="2" presetClass="exit" presetSubtype="1" fill="hold" grpId="0" nodeType="withEffect" nodePh="1">
                                  <p:stCondLst>
                                    <p:cond delay="0"/>
                                  </p:stCondLst>
                                  <p:endCondLst>
                                    <p:cond evt="begin" delay="0">
                                      <p:tn val="22"/>
                                    </p:cond>
                                  </p:endCondLst>
                                  <p:childTnLst>
                                    <p:anim calcmode="lin" valueType="num">
                                      <p:cBhvr additive="base">
                                        <p:cTn id="23" dur="500"/>
                                        <p:tgtEl>
                                          <p:spTgt spid="10"/>
                                        </p:tgtEl>
                                        <p:attrNameLst>
                                          <p:attrName>ppt_x</p:attrName>
                                        </p:attrNameLst>
                                      </p:cBhvr>
                                      <p:tavLst>
                                        <p:tav tm="0">
                                          <p:val>
                                            <p:strVal val="ppt_x"/>
                                          </p:val>
                                        </p:tav>
                                        <p:tav tm="100000">
                                          <p:val>
                                            <p:strVal val="ppt_x"/>
                                          </p:val>
                                        </p:tav>
                                      </p:tavLst>
                                    </p:anim>
                                    <p:anim calcmode="lin" valueType="num">
                                      <p:cBhvr additive="base">
                                        <p:cTn id="24" dur="500"/>
                                        <p:tgtEl>
                                          <p:spTgt spid="10"/>
                                        </p:tgtEl>
                                        <p:attrNameLst>
                                          <p:attrName>ppt_y</p:attrName>
                                        </p:attrNameLst>
                                      </p:cBhvr>
                                      <p:tavLst>
                                        <p:tav tm="0">
                                          <p:val>
                                            <p:strVal val="ppt_y"/>
                                          </p:val>
                                        </p:tav>
                                        <p:tav tm="100000">
                                          <p:val>
                                            <p:strVal val="0-ppt_h/2"/>
                                          </p:val>
                                        </p:tav>
                                      </p:tavLst>
                                    </p:anim>
                                    <p:set>
                                      <p:cBhvr>
                                        <p:cTn id="25" dur="1" fill="hold">
                                          <p:stCondLst>
                                            <p:cond delay="499"/>
                                          </p:stCondLst>
                                        </p:cTn>
                                        <p:tgtEl>
                                          <p:spTgt spid="10"/>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24"/>
                                        </p:tgtEl>
                                        <p:attrNameLst>
                                          <p:attrName>ppt_x</p:attrName>
                                        </p:attrNameLst>
                                      </p:cBhvr>
                                      <p:tavLst>
                                        <p:tav tm="0">
                                          <p:val>
                                            <p:strVal val="ppt_x"/>
                                          </p:val>
                                        </p:tav>
                                        <p:tav tm="100000">
                                          <p:val>
                                            <p:strVal val="ppt_x"/>
                                          </p:val>
                                        </p:tav>
                                      </p:tavLst>
                                    </p:anim>
                                    <p:anim calcmode="lin" valueType="num">
                                      <p:cBhvr additive="base">
                                        <p:cTn id="28" dur="500"/>
                                        <p:tgtEl>
                                          <p:spTgt spid="24"/>
                                        </p:tgtEl>
                                        <p:attrNameLst>
                                          <p:attrName>ppt_y</p:attrName>
                                        </p:attrNameLst>
                                      </p:cBhvr>
                                      <p:tavLst>
                                        <p:tav tm="0">
                                          <p:val>
                                            <p:strVal val="ppt_y"/>
                                          </p:val>
                                        </p:tav>
                                        <p:tav tm="100000">
                                          <p:val>
                                            <p:strVal val="1+ppt_h/2"/>
                                          </p:val>
                                        </p:tav>
                                      </p:tavLst>
                                    </p:anim>
                                    <p:set>
                                      <p:cBhvr>
                                        <p:cTn id="29" dur="1" fill="hold">
                                          <p:stCondLst>
                                            <p:cond delay="499"/>
                                          </p:stCondLst>
                                        </p:cTn>
                                        <p:tgtEl>
                                          <p:spTgt spid="24"/>
                                        </p:tgtEl>
                                        <p:attrNameLst>
                                          <p:attrName>style.visibility</p:attrName>
                                        </p:attrNameLst>
                                      </p:cBhvr>
                                      <p:to>
                                        <p:strVal val="hidden"/>
                                      </p:to>
                                    </p:set>
                                  </p:childTnLst>
                                </p:cTn>
                              </p:par>
                              <p:par>
                                <p:cTn id="30" presetID="2" presetClass="exit" presetSubtype="4" fill="hold" grpId="0" nodeType="withEffect">
                                  <p:stCondLst>
                                    <p:cond delay="0"/>
                                  </p:stCondLst>
                                  <p:iterate type="lt">
                                    <p:tmPct val="0"/>
                                  </p:iterate>
                                  <p:childTnLst>
                                    <p:anim calcmode="lin" valueType="num">
                                      <p:cBhvr additive="base">
                                        <p:cTn id="31" dur="500"/>
                                        <p:tgtEl>
                                          <p:spTgt spid="23"/>
                                        </p:tgtEl>
                                        <p:attrNameLst>
                                          <p:attrName>ppt_x</p:attrName>
                                        </p:attrNameLst>
                                      </p:cBhvr>
                                      <p:tavLst>
                                        <p:tav tm="0">
                                          <p:val>
                                            <p:strVal val="ppt_x"/>
                                          </p:val>
                                        </p:tav>
                                        <p:tav tm="100000">
                                          <p:val>
                                            <p:strVal val="ppt_x"/>
                                          </p:val>
                                        </p:tav>
                                      </p:tavLst>
                                    </p:anim>
                                    <p:anim calcmode="lin" valueType="num">
                                      <p:cBhvr additive="base">
                                        <p:cTn id="32" dur="500"/>
                                        <p:tgtEl>
                                          <p:spTgt spid="23"/>
                                        </p:tgtEl>
                                        <p:attrNameLst>
                                          <p:attrName>ppt_y</p:attrName>
                                        </p:attrNameLst>
                                      </p:cBhvr>
                                      <p:tavLst>
                                        <p:tav tm="0">
                                          <p:val>
                                            <p:strVal val="ppt_y"/>
                                          </p:val>
                                        </p:tav>
                                        <p:tav tm="100000">
                                          <p:val>
                                            <p:strVal val="1+ppt_h/2"/>
                                          </p:val>
                                        </p:tav>
                                      </p:tavLst>
                                    </p:anim>
                                    <p:set>
                                      <p:cBhvr>
                                        <p:cTn id="3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18A590-C5CD-4758-B9A2-91076863FB1D}"/>
              </a:ext>
            </a:extLst>
          </p:cNvPr>
          <p:cNvSpPr/>
          <p:nvPr/>
        </p:nvSpPr>
        <p:spPr>
          <a:xfrm>
            <a:off x="609600" y="533400"/>
            <a:ext cx="8077200" cy="2862322"/>
          </a:xfrm>
          <a:prstGeom prst="rect">
            <a:avLst/>
          </a:prstGeom>
        </p:spPr>
        <p:txBody>
          <a:bodyPr wrap="square">
            <a:spAutoFit/>
          </a:bodyPr>
          <a:lstStyle/>
          <a:p>
            <a:pPr>
              <a:spcAft>
                <a:spcPts val="0"/>
              </a:spcAft>
            </a:pPr>
            <a:r>
              <a:rPr lang="nl-NL" sz="3600" b="1" dirty="0">
                <a:solidFill>
                  <a:srgbClr val="F11BAA"/>
                </a:solidFill>
                <a:latin typeface="Times New Roman" panose="02020603050405020304" pitchFamily="18" charset="0"/>
                <a:ea typeface="Times New Roman" panose="02020603050405020304" pitchFamily="18" charset="0"/>
                <a:cs typeface="Times New Roman" panose="02020603050405020304" pitchFamily="18" charset="0"/>
              </a:rPr>
              <a:t>- Tính chất ẩm: </a:t>
            </a:r>
            <a:endParaRPr lang="en-US" sz="3600" dirty="0">
              <a:solidFill>
                <a:srgbClr val="F11BAA"/>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Lượng mưa trung bình năm lớn: từ 1500 - 2000 mm/năm. </a:t>
            </a:r>
            <a:endParaRPr lang="en-US" sz="36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Cân bằng ẩm luôn dương, độ ẩm không khí cao, trên 80%.</a:t>
            </a:r>
            <a:endParaRPr lang="en-US" sz="36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785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602" y="1204908"/>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001445" y="1905000"/>
            <a:ext cx="4180156" cy="1862048"/>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Dựa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6.1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thông</a:t>
            </a:r>
            <a:r>
              <a:rPr lang="en-US" sz="2300" i="1" dirty="0">
                <a:solidFill>
                  <a:srgbClr val="FF0000"/>
                </a:solidFill>
                <a:latin typeface="Cambria" panose="02040503050406030204" pitchFamily="18" charset="0"/>
                <a:ea typeface="Cambria" panose="02040503050406030204" pitchFamily="18" charset="0"/>
              </a:rPr>
              <a:t> tin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a:t>
            </a:r>
            <a:r>
              <a:rPr lang="en-US" sz="2300" i="1">
                <a:solidFill>
                  <a:srgbClr val="FF0000"/>
                </a:solidFill>
                <a:latin typeface="Cambria" panose="02040503050406030204" pitchFamily="18" charset="0"/>
                <a:ea typeface="Cambria" panose="02040503050406030204" pitchFamily="18" charset="0"/>
              </a:rPr>
              <a:t>,  em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vi-VN" sz="2300" i="1" dirty="0">
                <a:solidFill>
                  <a:srgbClr val="FF0000"/>
                </a:solidFill>
                <a:latin typeface="Cambria" panose="02040503050406030204" pitchFamily="18" charset="0"/>
                <a:ea typeface="Cambria" panose="02040503050406030204" pitchFamily="18" charset="0"/>
              </a:rPr>
              <a:t> tính chất</a:t>
            </a:r>
            <a:r>
              <a:rPr lang="en-US" sz="2300" i="1" dirty="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của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khí</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hậu</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được</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thể</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hiện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như</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thế</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nào</a:t>
            </a:r>
            <a:r>
              <a:rPr lang="vi-VN" sz="2300" i="1" dirty="0">
                <a:solidFill>
                  <a:srgbClr val="FF0000"/>
                </a:solidFill>
                <a:latin typeface="Cambria" panose="02040503050406030204" pitchFamily="18" charset="0"/>
                <a:ea typeface="Cambria" panose="02040503050406030204" pitchFamily="18" charset="0"/>
              </a:rPr>
              <a:t>?</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703158" cy="8030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66004" y="4467141"/>
            <a:ext cx="823493" cy="109546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a:latin typeface="Cambria" pitchFamily="18" charset="0"/>
                <a:ea typeface="Cambria" pitchFamily="18" charset="0"/>
              </a:rPr>
              <a:t>- Nước ta có 2 mùa gió chính là gió mùa mùa đông và gió mùa mùa hạ. </a:t>
            </a:r>
          </a:p>
          <a:p>
            <a:pPr algn="just">
              <a:spcBef>
                <a:spcPts val="600"/>
              </a:spcBef>
              <a:spcAft>
                <a:spcPts val="0"/>
              </a:spcAft>
            </a:pPr>
            <a:r>
              <a:rPr lang="nl-NL" sz="2300" dirty="0">
                <a:latin typeface="Cambria" pitchFamily="18" charset="0"/>
                <a:ea typeface="Cambria" pitchFamily="18" charset="0"/>
              </a:rPr>
              <a:t>- Do 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gió</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4" name="Picture 23">
            <a:extLst>
              <a:ext uri="{FF2B5EF4-FFF2-40B4-BE49-F238E27FC236}">
                <a16:creationId xmlns:a16="http://schemas.microsoft.com/office/drawing/2014/main" id="{C49C2EDE-4797-4134-8927-9EA4C81BD776}"/>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293734" y="1351320"/>
            <a:ext cx="3657601" cy="5324060"/>
          </a:xfrm>
          <a:prstGeom prst="rect">
            <a:avLst/>
          </a:prstGeom>
          <a:noFill/>
          <a:ln>
            <a:noFill/>
          </a:ln>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228600" y="1290221"/>
            <a:ext cx="4724400" cy="1231106"/>
          </a:xfrm>
          <a:prstGeom prst="rect">
            <a:avLst/>
          </a:prstGeom>
          <a:solidFill>
            <a:srgbClr val="BCFCD4"/>
          </a:solidFill>
          <a:ln>
            <a:solidFill>
              <a:srgbClr val="00B050"/>
            </a:solidFill>
          </a:ln>
        </p:spPr>
        <p:txBody>
          <a:bodyPr wrap="square">
            <a:spAutoFit/>
          </a:bodyPr>
          <a:lstStyle/>
          <a:p>
            <a:pPr algn="ctr"/>
            <a:r>
              <a:rPr lang="en-US" sz="1850" b="1" dirty="0">
                <a:solidFill>
                  <a:srgbClr val="00B050"/>
                </a:solidFill>
                <a:latin typeface="Cambria" panose="02040503050406030204" pitchFamily="18" charset="0"/>
                <a:ea typeface="Cambria" panose="02040503050406030204" pitchFamily="18" charset="0"/>
              </a:rPr>
              <a:t>HOẠT ĐỘNG NHÓM</a:t>
            </a:r>
          </a:p>
          <a:p>
            <a:pPr algn="ctr"/>
            <a:r>
              <a:rPr lang="en-US" sz="1850" b="1" dirty="0" err="1">
                <a:solidFill>
                  <a:srgbClr val="00B050"/>
                </a:solidFill>
                <a:latin typeface="Cambria" panose="02040503050406030204" pitchFamily="18" charset="0"/>
                <a:ea typeface="Cambria" panose="02040503050406030204" pitchFamily="18" charset="0"/>
              </a:rPr>
              <a:t>Thời</a:t>
            </a:r>
            <a:r>
              <a:rPr lang="en-US" sz="1850" b="1" dirty="0">
                <a:solidFill>
                  <a:srgbClr val="00B050"/>
                </a:solidFill>
                <a:latin typeface="Cambria" panose="02040503050406030204" pitchFamily="18" charset="0"/>
                <a:ea typeface="Cambria" panose="02040503050406030204" pitchFamily="18" charset="0"/>
              </a:rPr>
              <a:t> </a:t>
            </a:r>
            <a:r>
              <a:rPr lang="en-US" sz="1850" b="1" dirty="0" err="1">
                <a:solidFill>
                  <a:srgbClr val="00B050"/>
                </a:solidFill>
                <a:latin typeface="Cambria" panose="02040503050406030204" pitchFamily="18" charset="0"/>
                <a:ea typeface="Cambria" panose="02040503050406030204" pitchFamily="18" charset="0"/>
              </a:rPr>
              <a:t>gian</a:t>
            </a:r>
            <a:r>
              <a:rPr lang="en-US" sz="1850" b="1" dirty="0">
                <a:solidFill>
                  <a:srgbClr val="00B050"/>
                </a:solidFill>
                <a:latin typeface="Cambria" panose="02040503050406030204" pitchFamily="18" charset="0"/>
                <a:ea typeface="Cambria" panose="02040503050406030204" pitchFamily="18" charset="0"/>
              </a:rPr>
              <a:t>:  </a:t>
            </a:r>
            <a:r>
              <a:rPr lang="en-US" sz="1850" b="1" dirty="0" err="1">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a:solidFill>
                  <a:srgbClr val="FF0000"/>
                </a:solidFill>
                <a:latin typeface="Cambria" panose="02040503050406030204" pitchFamily="18" charset="0"/>
                <a:ea typeface="Cambria" panose="02040503050406030204" pitchFamily="18" charset="0"/>
              </a:rPr>
              <a:t>NHIỆM VỤ</a:t>
            </a:r>
          </a:p>
          <a:p>
            <a:pPr algn="just"/>
            <a:endParaRPr lang="vi-VN" sz="1850" i="1" dirty="0">
              <a:solidFill>
                <a:srgbClr val="FF0000"/>
              </a:solidFill>
              <a:latin typeface="Cambria" panose="02040503050406030204" pitchFamily="18" charset="0"/>
              <a:ea typeface="Cambria" panose="02040503050406030204" pitchFamily="18" charset="0"/>
            </a:endParaRPr>
          </a:p>
        </p:txBody>
      </p:sp>
      <p:pic>
        <p:nvPicPr>
          <p:cNvPr id="2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a:extLst>
              <a:ext uri="{FF2B5EF4-FFF2-40B4-BE49-F238E27FC236}">
                <a16:creationId xmlns:a16="http://schemas.microsoft.com/office/drawing/2014/main" id="{3B9F7EAD-29E0-4921-B133-12E9CBFE6E03}"/>
              </a:ext>
            </a:extLst>
          </p:cNvPr>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505085" y="1351320"/>
            <a:ext cx="3181715" cy="5049480"/>
          </a:xfrm>
          <a:prstGeom prst="rect">
            <a:avLst/>
          </a:prstGeom>
          <a:noFill/>
          <a:ln>
            <a:noFill/>
          </a:ln>
        </p:spPr>
      </p:pic>
      <p:sp>
        <p:nvSpPr>
          <p:cNvPr id="2" name="Rectangle 1">
            <a:extLst>
              <a:ext uri="{FF2B5EF4-FFF2-40B4-BE49-F238E27FC236}">
                <a16:creationId xmlns:a16="http://schemas.microsoft.com/office/drawing/2014/main" id="{0BA008D7-7A47-421F-A17E-5CCC51C94E23}"/>
              </a:ext>
            </a:extLst>
          </p:cNvPr>
          <p:cNvSpPr/>
          <p:nvPr/>
        </p:nvSpPr>
        <p:spPr>
          <a:xfrm>
            <a:off x="140536" y="2590800"/>
            <a:ext cx="4964864" cy="3970318"/>
          </a:xfrm>
          <a:prstGeom prst="rect">
            <a:avLst/>
          </a:prstGeom>
        </p:spPr>
        <p:txBody>
          <a:bodyPr wrap="square">
            <a:spAutoFit/>
          </a:bodyPr>
          <a:lstStyle/>
          <a:p>
            <a:pPr>
              <a:spcAft>
                <a:spcPts val="0"/>
              </a:spcAft>
            </a:pP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2: </a:t>
            </a:r>
            <a:r>
              <a:rPr lang="en-US" i="1" dirty="0">
                <a:latin typeface="Times New Roman" panose="02020603050405020304" pitchFamily="18" charset="0"/>
                <a:ea typeface="Times New Roman" panose="02020603050405020304" pitchFamily="18" charset="0"/>
                <a:cs typeface="Times New Roman" panose="02020603050405020304" pitchFamily="18" charset="0"/>
              </a:rPr>
              <a:t>Quan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6.1, video clip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kênh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i="1" dirty="0">
                <a:latin typeface="Times New Roman" panose="02020603050405020304" pitchFamily="18" charset="0"/>
                <a:ea typeface="Times New Roman" panose="02020603050405020304" pitchFamily="18" charset="0"/>
                <a:cs typeface="Times New Roman" panose="02020603050405020304" pitchFamily="18" charset="0"/>
              </a:rPr>
              <a:t> SGK,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i="1" dirty="0">
                <a:latin typeface="Times New Roman" panose="02020603050405020304" pitchFamily="18" charset="0"/>
                <a:ea typeface="Times New Roman" panose="02020603050405020304" pitchFamily="18" charset="0"/>
                <a:cs typeface="Times New Roman" panose="02020603050405020304" pitchFamily="18" charset="0"/>
              </a:rPr>
              <a:t>- Cho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vi-VN" i="1" dirty="0">
                <a:latin typeface="Times New Roman" panose="02020603050405020304" pitchFamily="18" charset="0"/>
                <a:ea typeface="Times New Roman" panose="02020603050405020304" pitchFamily="18" charset="0"/>
                <a:cs typeface="Times New Roman" panose="02020603050405020304" pitchFamily="18" charset="0"/>
              </a:rPr>
              <a:t>thời gian hoạt động,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vi-VN" i="1" dirty="0">
                <a:latin typeface="Times New Roman" panose="02020603050405020304" pitchFamily="18" charset="0"/>
                <a:ea typeface="Times New Roman" panose="02020603050405020304" pitchFamily="18" charset="0"/>
                <a:cs typeface="Times New Roman" panose="02020603050405020304" pitchFamily="18" charset="0"/>
              </a:rPr>
              <a:t> và đặc điểm của gió mùa mùa đông ở nước ta.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i="1" dirty="0">
                <a:latin typeface="Times New Roman" panose="02020603050405020304" pitchFamily="18" charset="0"/>
                <a:ea typeface="Times New Roman" panose="02020603050405020304" pitchFamily="18" charset="0"/>
                <a:cs typeface="Times New Roman" panose="02020603050405020304" pitchFamily="18" charset="0"/>
              </a:rPr>
              <a:t> v</a:t>
            </a:r>
            <a:r>
              <a:rPr lang="vi-VN" i="1" dirty="0">
                <a:latin typeface="Times New Roman" panose="02020603050405020304" pitchFamily="18" charset="0"/>
                <a:ea typeface="Times New Roman" panose="02020603050405020304" pitchFamily="18" charset="0"/>
                <a:cs typeface="Times New Roman" panose="02020603050405020304" pitchFamily="18" charset="0"/>
              </a:rPr>
              <a:t>ì sao Ở miền Bắc: nửa đầu mùa đông thời tiết lạnh khô, nửa sau mùa đông thời tiết lạnh ẩm, có mưa phùn?</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4:</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i="1" dirty="0">
                <a:latin typeface="Times New Roman" panose="02020603050405020304" pitchFamily="18" charset="0"/>
                <a:ea typeface="Times New Roman" panose="02020603050405020304" pitchFamily="18" charset="0"/>
                <a:cs typeface="Times New Roman" panose="02020603050405020304" pitchFamily="18" charset="0"/>
              </a:rPr>
              <a:t>Quan sát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6.1, video clip </a:t>
            </a:r>
            <a:r>
              <a:rPr lang="vi-VN" i="1" dirty="0">
                <a:latin typeface="Times New Roman" panose="02020603050405020304" pitchFamily="18" charset="0"/>
                <a:ea typeface="Times New Roman" panose="02020603050405020304" pitchFamily="18" charset="0"/>
                <a:cs typeface="Times New Roman" panose="02020603050405020304" pitchFamily="18" charset="0"/>
              </a:rPr>
              <a:t>và kênh chữ SGK,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i="1" dirty="0">
                <a:latin typeface="Times New Roman" panose="02020603050405020304" pitchFamily="18" charset="0"/>
                <a:ea typeface="Times New Roman" panose="02020603050405020304" pitchFamily="18" charset="0"/>
                <a:cs typeface="Times New Roman" panose="02020603050405020304" pitchFamily="18" charset="0"/>
              </a:rPr>
              <a:t>- C</a:t>
            </a:r>
            <a:r>
              <a:rPr lang="vi-VN" i="1" dirty="0">
                <a:latin typeface="Times New Roman" panose="02020603050405020304" pitchFamily="18" charset="0"/>
                <a:ea typeface="Times New Roman" panose="02020603050405020304" pitchFamily="18" charset="0"/>
                <a:cs typeface="Times New Roman" panose="02020603050405020304" pitchFamily="18" charset="0"/>
              </a:rPr>
              <a:t>ho biết thời gian hoạt động, ng</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vi-VN" i="1" dirty="0">
                <a:latin typeface="Times New Roman" panose="02020603050405020304" pitchFamily="18" charset="0"/>
                <a:ea typeface="Times New Roman" panose="02020603050405020304" pitchFamily="18" charset="0"/>
                <a:cs typeface="Times New Roman" panose="02020603050405020304" pitchFamily="18" charset="0"/>
              </a:rPr>
              <a:t> và đặc điểm của gió mùa mùa hạ ở nước ta.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i="1" dirty="0">
                <a:latin typeface="Times New Roman" panose="02020603050405020304" pitchFamily="18" charset="0"/>
                <a:ea typeface="Times New Roman" panose="02020603050405020304" pitchFamily="18" charset="0"/>
                <a:cs typeface="Times New Roman" panose="02020603050405020304" pitchFamily="18" charset="0"/>
              </a:rPr>
              <a:t> v</a:t>
            </a:r>
            <a:r>
              <a:rPr lang="vi-VN" i="1" dirty="0">
                <a:latin typeface="Times New Roman" panose="02020603050405020304" pitchFamily="18" charset="0"/>
                <a:ea typeface="Times New Roman" panose="02020603050405020304" pitchFamily="18" charset="0"/>
                <a:cs typeface="Times New Roman" panose="02020603050405020304" pitchFamily="18" charset="0"/>
              </a:rPr>
              <a:t>ì sao loại gió này lại có hướng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nam</a:t>
            </a:r>
            <a:r>
              <a:rPr lang="vi-VN" i="1" dirty="0">
                <a:latin typeface="Times New Roman" panose="02020603050405020304" pitchFamily="18" charset="0"/>
                <a:ea typeface="Times New Roman" panose="02020603050405020304" pitchFamily="18" charset="0"/>
                <a:cs typeface="Times New Roman" panose="02020603050405020304" pitchFamily="18" charset="0"/>
              </a:rPr>
              <a:t> ở Bắc Bộ  và gây khô nóng vào đầu mùa cho Trung Bộ và Tây Bắc?</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a16="http://schemas.microsoft.com/office/drawing/2014/main"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600" cy="6705600"/>
          </a:xfrm>
          <a:prstGeom prst="rect">
            <a:avLst/>
          </a:prstGeom>
        </p:spPr>
      </p:pic>
    </p:spTree>
    <p:extLst>
      <p:ext uri="{BB962C8B-B14F-4D97-AF65-F5344CB8AC3E}">
        <p14:creationId xmlns:p14="http://schemas.microsoft.com/office/powerpoint/2010/main" val="32552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
        <p:nvSpPr>
          <p:cNvPr id="3" name="Rectangle 2">
            <a:extLst>
              <a:ext uri="{FF2B5EF4-FFF2-40B4-BE49-F238E27FC236}">
                <a16:creationId xmlns:a16="http://schemas.microsoft.com/office/drawing/2014/main" id="{8DA535C0-E76A-4707-8317-26F76E2CC5CD}"/>
              </a:ext>
            </a:extLst>
          </p:cNvPr>
          <p:cNvSpPr/>
          <p:nvPr/>
        </p:nvSpPr>
        <p:spPr>
          <a:xfrm>
            <a:off x="192665" y="1143000"/>
            <a:ext cx="8646535" cy="2462213"/>
          </a:xfrm>
          <a:prstGeom prst="rect">
            <a:avLst/>
          </a:prstGeom>
        </p:spPr>
        <p:txBody>
          <a:bodyPr wrap="square">
            <a:spAutoFit/>
          </a:bodyPr>
          <a:lstStyle/>
          <a:p>
            <a:pPr>
              <a:spcAft>
                <a:spcPts val="0"/>
              </a:spcAft>
            </a:pPr>
            <a:r>
              <a:rPr lang="nl-NL" sz="1400" b="1" dirty="0">
                <a:latin typeface="Times New Roman" panose="02020603050405020304" pitchFamily="18" charset="0"/>
                <a:ea typeface="Times New Roman" panose="02020603050405020304" pitchFamily="18" charset="0"/>
                <a:cs typeface="Times New Roman" panose="02020603050405020304" pitchFamily="18" charset="0"/>
              </a:rPr>
              <a:t>Nhóm 2: </a:t>
            </a:r>
            <a:r>
              <a:rPr lang="en-US" sz="1400" b="1"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tháng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11 - 4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sau</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lạnh</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1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nửa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lạnh</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khô</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nửa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lạnh</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ẩm</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mưa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phùn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Tín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chiếm</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ưu</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đem</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khô</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Nan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mưa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Duyên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hải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di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quãng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dài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lục</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lạnh</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ẩm</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cuối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lạnh</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di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phía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Nhật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ẩm</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70AB21DE-D2BB-4633-AE5A-B3AA3EFA95F0}"/>
              </a:ext>
            </a:extLst>
          </p:cNvPr>
          <p:cNvSpPr/>
          <p:nvPr/>
        </p:nvSpPr>
        <p:spPr>
          <a:xfrm>
            <a:off x="129341" y="3733800"/>
            <a:ext cx="9014659" cy="2292935"/>
          </a:xfrm>
          <a:prstGeom prst="rect">
            <a:avLst/>
          </a:prstGeom>
        </p:spPr>
        <p:txBody>
          <a:bodyPr wrap="square">
            <a:spAutoFit/>
          </a:bodyPr>
          <a:lstStyle/>
          <a:p>
            <a:pPr>
              <a:spcAft>
                <a:spcPts val="0"/>
              </a:spcAft>
            </a:pPr>
            <a:r>
              <a:rPr lang="en-US" sz="1300" b="1"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300" b="1" dirty="0">
                <a:latin typeface="Times New Roman" panose="02020603050405020304" pitchFamily="18" charset="0"/>
                <a:ea typeface="Times New Roman" panose="02020603050405020304" pitchFamily="18" charset="0"/>
                <a:cs typeface="Times New Roman" panose="02020603050405020304" pitchFamily="18" charset="0"/>
              </a:rPr>
              <a:t> 4: </a:t>
            </a:r>
            <a:r>
              <a:rPr lang="en-US" sz="1300" b="1"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13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b="1"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3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b="1"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3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b="1" dirty="0" err="1">
                <a:latin typeface="Times New Roman" panose="02020603050405020304" pitchFamily="18" charset="0"/>
                <a:ea typeface="Times New Roman" panose="02020603050405020304" pitchFamily="18" charset="0"/>
                <a:cs typeface="Times New Roman" panose="02020603050405020304" pitchFamily="18" charset="0"/>
              </a:rPr>
              <a:t>hạ</a:t>
            </a:r>
            <a:r>
              <a:rPr lang="en-US" sz="13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tháng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5 – 10 </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3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chịu</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đới</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ẩm</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di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hướng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nam</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hạ</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mưa</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khô</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cuối</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hạ</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mưa</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dài</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3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do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thấp</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nén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thổi</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liền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hướng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nam</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Nửa</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hạ</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gió</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nam</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vượt</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dãy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Pu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Đen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Đinh</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Pu Sam Sao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ra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phơn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khô</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dãy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mưa</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quây</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Sơn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ven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nắng</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ea typeface="Times New Roman" panose="02020603050405020304" pitchFamily="18" charset="0"/>
                <a:cs typeface="Times New Roman" panose="02020603050405020304" pitchFamily="18" charset="0"/>
              </a:rPr>
              <a:t>đốt</a:t>
            </a:r>
            <a:r>
              <a:rPr lang="en-US" sz="13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2F22E-C43E-4716-B3D5-98862DCF79F9}"/>
              </a:ext>
            </a:extLst>
          </p:cNvPr>
          <p:cNvSpPr/>
          <p:nvPr/>
        </p:nvSpPr>
        <p:spPr>
          <a:xfrm>
            <a:off x="0" y="76200"/>
            <a:ext cx="9144000" cy="7217360"/>
          </a:xfrm>
          <a:prstGeom prst="rect">
            <a:avLst/>
          </a:prstGeom>
        </p:spPr>
        <p:txBody>
          <a:bodyPr wrap="square">
            <a:spAutoFit/>
          </a:bodyPr>
          <a:lstStyle/>
          <a:p>
            <a:pPr>
              <a:spcAft>
                <a:spcPts val="0"/>
              </a:spcAft>
            </a:pPr>
            <a:r>
              <a:rPr lang="nl-NL" sz="2400" b="1" dirty="0">
                <a:solidFill>
                  <a:srgbClr val="F11BAA"/>
                </a:solidFill>
                <a:latin typeface="Times New Roman" panose="02020603050405020304" pitchFamily="18" charset="0"/>
                <a:ea typeface="Times New Roman" panose="02020603050405020304" pitchFamily="18" charset="0"/>
                <a:cs typeface="Times New Roman" panose="02020603050405020304" pitchFamily="18" charset="0"/>
              </a:rPr>
              <a:t>b. Tính chất gió mùa</a:t>
            </a:r>
            <a:endParaRPr lang="en-US" sz="2400" dirty="0">
              <a:solidFill>
                <a:srgbClr val="F11BAA"/>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nl-NL" sz="2400" b="1" dirty="0">
                <a:solidFill>
                  <a:srgbClr val="F11BAA"/>
                </a:solidFill>
                <a:latin typeface="Times New Roman" panose="02020603050405020304" pitchFamily="18" charset="0"/>
                <a:ea typeface="Times New Roman" panose="02020603050405020304" pitchFamily="18" charset="0"/>
                <a:cs typeface="Times New Roman" panose="02020603050405020304" pitchFamily="18" charset="0"/>
              </a:rPr>
              <a:t>* Gió mùa mùa đông: </a:t>
            </a:r>
            <a:endParaRPr lang="en-US" sz="2400" dirty="0">
              <a:solidFill>
                <a:srgbClr val="F11BAA"/>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nl-NL"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Thời gian: từ tháng 11 - 4 năm sau</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lạnh</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nl-NL"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Đặc điểm: </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nl-NL"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Ở miền Bắc: nửa đầu mùa đông thời tiết lạnh khô, nửa sau mùa đông thời tiết lạnh ẩm, có mưa phùn.</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nl-NL"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Ở miền Nam, Tín phong chiếm ưu thế đem đến mùa khô cho Nam Bộ và Tây Nguyên, gây mưa cho Duyên hải miền Trung.</a:t>
            </a:r>
          </a:p>
          <a:p>
            <a:pPr>
              <a:spcAft>
                <a:spcPts val="0"/>
              </a:spcAft>
            </a:pPr>
            <a:r>
              <a:rPr lang="nl-NL" sz="2400" b="1" dirty="0">
                <a:solidFill>
                  <a:srgbClr val="F11BAA"/>
                </a:solidFill>
                <a:latin typeface="Times New Roman" panose="02020603050405020304" pitchFamily="18" charset="0"/>
                <a:ea typeface="Times New Roman" panose="02020603050405020304" pitchFamily="18" charset="0"/>
                <a:cs typeface="Times New Roman" panose="02020603050405020304" pitchFamily="18" charset="0"/>
              </a:rPr>
              <a:t>* Gió mùa mùa hạ: </a:t>
            </a:r>
            <a:endParaRPr lang="en-US" sz="2400" dirty="0">
              <a:solidFill>
                <a:srgbClr val="F11BAA"/>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nl-NL"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Thời gian: từ tháng 5 -10 </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chịu</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đới</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ẩm</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nam</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nl-NL"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Đặc điểm: </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nl-NL"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Đầu mùa hạ: gây mưa cho Nam Bộ, Tây Nguyên nhưng gây khô nóng cho Trung Bộ, Tây Bắc.</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nl-NL"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Giữa và cuối mùa hạ: gây mưa lớn và kéo dài trên phạm vi cả nước.</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nl-NL" sz="1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en-US" sz="1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5651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2860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 KHÍ HẬU PHÂN HOÁ ĐA DẠNG</a:t>
            </a: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a:solidFill>
                  <a:srgbClr val="00B050"/>
                </a:solidFill>
                <a:latin typeface="Cambria" panose="02040503050406030204" pitchFamily="18" charset="0"/>
                <a:ea typeface="Cambria" panose="02040503050406030204" pitchFamily="18" charset="0"/>
              </a:rPr>
              <a:t>HOẠT ĐỘNG NHÓM</a:t>
            </a:r>
          </a:p>
          <a:p>
            <a:pPr algn="ctr"/>
            <a:r>
              <a:rPr lang="en-US" sz="2200" b="1" dirty="0" err="1">
                <a:solidFill>
                  <a:srgbClr val="00B050"/>
                </a:solidFill>
                <a:latin typeface="Cambria" panose="02040503050406030204" pitchFamily="18" charset="0"/>
                <a:ea typeface="Cambria" panose="02040503050406030204" pitchFamily="18" charset="0"/>
              </a:rPr>
              <a:t>Thời</a:t>
            </a:r>
            <a:r>
              <a:rPr lang="en-US" sz="2200" b="1" dirty="0">
                <a:solidFill>
                  <a:srgbClr val="00B050"/>
                </a:solidFill>
                <a:latin typeface="Cambria" panose="02040503050406030204" pitchFamily="18" charset="0"/>
                <a:ea typeface="Cambria" panose="02040503050406030204" pitchFamily="18" charset="0"/>
              </a:rPr>
              <a:t> </a:t>
            </a:r>
            <a:r>
              <a:rPr lang="en-US" sz="2200" b="1" dirty="0" err="1">
                <a:solidFill>
                  <a:srgbClr val="00B050"/>
                </a:solidFill>
                <a:latin typeface="Cambria" panose="02040503050406030204" pitchFamily="18" charset="0"/>
                <a:ea typeface="Cambria" panose="02040503050406030204" pitchFamily="18" charset="0"/>
              </a:rPr>
              <a:t>gian</a:t>
            </a:r>
            <a:r>
              <a:rPr lang="en-US" sz="2200" b="1" dirty="0">
                <a:solidFill>
                  <a:srgbClr val="00B050"/>
                </a:solidFill>
                <a:latin typeface="Cambria" panose="02040503050406030204" pitchFamily="18" charset="0"/>
                <a:ea typeface="Cambria" panose="02040503050406030204" pitchFamily="18" charset="0"/>
              </a:rPr>
              <a:t>: 10 </a:t>
            </a:r>
            <a:r>
              <a:rPr lang="en-US" sz="2200" b="1" dirty="0" err="1">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a:solidFill>
                  <a:srgbClr val="FF0000"/>
                </a:solidFill>
                <a:latin typeface="Cambria" panose="02040503050406030204" pitchFamily="18" charset="0"/>
                <a:ea typeface="Cambria" panose="02040503050406030204" pitchFamily="18" charset="0"/>
              </a:rPr>
              <a:t>NHIỆM VỤ</a:t>
            </a:r>
          </a:p>
          <a:p>
            <a:pPr algn="just"/>
            <a:r>
              <a:rPr lang="en-US" sz="2200" b="1" dirty="0">
                <a:solidFill>
                  <a:srgbClr val="00B050"/>
                </a:solidFill>
                <a:latin typeface="Cambria" panose="02040503050406030204" pitchFamily="18" charset="0"/>
                <a:ea typeface="Cambria" panose="02040503050406030204" pitchFamily="18" charset="0"/>
              </a:rPr>
              <a:t>* NHÓM 1: </a:t>
            </a:r>
            <a:r>
              <a:rPr lang="en-US" sz="2200" i="1" dirty="0">
                <a:solidFill>
                  <a:srgbClr val="FF0000"/>
                </a:solidFill>
                <a:latin typeface="Cambria" panose="02040503050406030204" pitchFamily="18" charset="0"/>
                <a:ea typeface="Cambria" panose="02040503050406030204" pitchFamily="18" charset="0"/>
              </a:rPr>
              <a:t>Quan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6.1,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bắc – nam 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2: </a:t>
            </a:r>
            <a:r>
              <a:rPr lang="en-US" sz="2200" i="1" dirty="0">
                <a:solidFill>
                  <a:srgbClr val="FF0000"/>
                </a:solidFill>
                <a:latin typeface="Cambria" panose="02040503050406030204" pitchFamily="18" charset="0"/>
                <a:ea typeface="Cambria" panose="02040503050406030204" pitchFamily="18" charset="0"/>
              </a:rPr>
              <a:t>Quan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6.1,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a:solidFill>
                  <a:srgbClr val="FF0000"/>
                </a:solidFill>
                <a:latin typeface="Cambria" panose="02040503050406030204" pitchFamily="18" charset="0"/>
                <a:ea typeface="Cambria" panose="02040503050406030204" pitchFamily="18" charset="0"/>
              </a:rPr>
              <a:t>đông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tây</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3-4 : </a:t>
            </a:r>
            <a:r>
              <a:rPr lang="en-US" sz="2200" i="1" dirty="0">
                <a:solidFill>
                  <a:srgbClr val="FF0000"/>
                </a:solidFill>
                <a:latin typeface="Cambria" panose="02040503050406030204" pitchFamily="18" charset="0"/>
                <a:ea typeface="Cambria" panose="02040503050406030204" pitchFamily="18" charset="0"/>
              </a:rPr>
              <a:t>Quan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6.1,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a:solidFill>
                  <a:srgbClr val="FF0000"/>
                </a:solidFill>
                <a:latin typeface="Cambria" panose="02040503050406030204" pitchFamily="18" charset="0"/>
                <a:ea typeface="Cambria" panose="02040503050406030204" pitchFamily="18" charset="0"/>
              </a:rPr>
              <a:t>theo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cao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Tuyết</a:t>
            </a:r>
            <a:r>
              <a:rPr lang="en-US" dirty="0">
                <a:latin typeface="Cambria" pitchFamily="18" charset="0"/>
                <a:ea typeface="Cambria" pitchFamily="18" charset="0"/>
              </a:rPr>
              <a:t> </a:t>
            </a:r>
            <a:r>
              <a:rPr lang="en-US" dirty="0" err="1">
                <a:latin typeface="Cambria" pitchFamily="18" charset="0"/>
                <a:ea typeface="Cambria" pitchFamily="18" charset="0"/>
              </a:rPr>
              <a:t>rơi</a:t>
            </a:r>
            <a:r>
              <a:rPr lang="en-US" dirty="0">
                <a:latin typeface="Cambria" pitchFamily="18" charset="0"/>
                <a:ea typeface="Cambria" pitchFamily="18" charset="0"/>
              </a:rPr>
              <a:t> ở Sa Pa</a:t>
            </a:r>
          </a:p>
        </p:txBody>
      </p:sp>
      <p:sp>
        <p:nvSpPr>
          <p:cNvPr id="24" name="TextBox 23"/>
          <p:cNvSpPr txBox="1"/>
          <p:nvPr/>
        </p:nvSpPr>
        <p:spPr>
          <a:xfrm>
            <a:off x="3505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khô</a:t>
            </a:r>
            <a:r>
              <a:rPr lang="en-US" dirty="0">
                <a:latin typeface="Cambria" pitchFamily="18" charset="0"/>
                <a:ea typeface="Cambria" pitchFamily="18" charset="0"/>
              </a:rPr>
              <a:t> ở TPHCM</a:t>
            </a: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0051" y="1173220"/>
            <a:ext cx="5410200" cy="236151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0" y="3950732"/>
            <a:ext cx="4194049" cy="22976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160" y="3997395"/>
            <a:ext cx="4265691" cy="226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latin typeface="Cambria" pitchFamily="18" charset="0"/>
            </a:endParaRPr>
          </a:p>
        </p:txBody>
      </p:sp>
      <p:sp>
        <p:nvSpPr>
          <p:cNvPr id="2" name="Rectangle 1">
            <a:extLst>
              <a:ext uri="{FF2B5EF4-FFF2-40B4-BE49-F238E27FC236}">
                <a16:creationId xmlns:a16="http://schemas.microsoft.com/office/drawing/2014/main" id="{C68BB1CC-4093-4722-AE98-DA5A4F4D57FA}"/>
              </a:ext>
            </a:extLst>
          </p:cNvPr>
          <p:cNvSpPr/>
          <p:nvPr/>
        </p:nvSpPr>
        <p:spPr>
          <a:xfrm>
            <a:off x="2397751" y="304800"/>
            <a:ext cx="4348498" cy="461665"/>
          </a:xfrm>
          <a:prstGeom prst="rect">
            <a:avLst/>
          </a:prstGeom>
        </p:spPr>
        <p:txBody>
          <a:bodyPr wrap="none">
            <a:spAutoFit/>
          </a:bodyPr>
          <a:lstStyle/>
          <a:p>
            <a:r>
              <a:rPr lang="en-US" sz="2400" b="1" dirty="0">
                <a:solidFill>
                  <a:srgbClr val="0D30DD"/>
                </a:solidFill>
                <a:latin typeface="Cambria" pitchFamily="18" charset="0"/>
              </a:rPr>
              <a:t>KHÍ HẬU PHÂN HOÁ ĐA DẠNG</a:t>
            </a:r>
            <a:endParaRPr lang="en-US" dirty="0"/>
          </a:p>
        </p:txBody>
      </p:sp>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nodeType="withEffect">
                                  <p:stCondLst>
                                    <p:cond delay="0"/>
                                  </p:stCondLst>
                                  <p:childTnLst>
                                    <p:set>
                                      <p:cBhvr>
                                        <p:cTn id="12" dur="1" fill="hold">
                                          <p:stCondLst>
                                            <p:cond delay="0"/>
                                          </p:stCondLst>
                                        </p:cTn>
                                        <p:tgtEl>
                                          <p:spTgt spid="12292"/>
                                        </p:tgtEl>
                                        <p:attrNameLst>
                                          <p:attrName>style.visibility</p:attrName>
                                        </p:attrNameLst>
                                      </p:cBhvr>
                                      <p:to>
                                        <p:strVal val="visible"/>
                                      </p:to>
                                    </p:set>
                                    <p:animEffect transition="in" filter="randombar(horizontal)">
                                      <p:cBhvr>
                                        <p:cTn id="13" dur="500"/>
                                        <p:tgtEl>
                                          <p:spTgt spid="12292"/>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1"/>
                                        </p:tgtEl>
                                        <p:attrNameLst>
                                          <p:attrName>style.visibility</p:attrName>
                                        </p:attrNameLst>
                                      </p:cBhvr>
                                      <p:to>
                                        <p:strVal val="visible"/>
                                      </p:to>
                                    </p:set>
                                    <p:animEffect transition="in" filter="randombar(horizontal)">
                                      <p:cBhvr>
                                        <p:cTn id="16" dur="500"/>
                                        <p:tgtEl>
                                          <p:spTgt spid="1229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4</a:t>
            </a:r>
          </a:p>
        </p:txBody>
      </p:sp>
      <p:graphicFrame>
        <p:nvGraphicFramePr>
          <p:cNvPr id="3" name="Diagram 2"/>
          <p:cNvGraphicFramePr/>
          <p:nvPr>
            <p:extLst>
              <p:ext uri="{D42A27DB-BD31-4B8C-83A1-F6EECF244321}">
                <p14:modId xmlns:p14="http://schemas.microsoft.com/office/powerpoint/2010/main" val="4216175488"/>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Rectangle 1">
            <a:extLst>
              <a:ext uri="{FF2B5EF4-FFF2-40B4-BE49-F238E27FC236}">
                <a16:creationId xmlns:a16="http://schemas.microsoft.com/office/drawing/2014/main" id="{DF609319-3461-474D-B53B-DACECD3F20CA}"/>
              </a:ext>
            </a:extLst>
          </p:cNvPr>
          <p:cNvSpPr/>
          <p:nvPr/>
        </p:nvSpPr>
        <p:spPr>
          <a:xfrm>
            <a:off x="2509502" y="304800"/>
            <a:ext cx="4348498" cy="461665"/>
          </a:xfrm>
          <a:prstGeom prst="rect">
            <a:avLst/>
          </a:prstGeom>
        </p:spPr>
        <p:txBody>
          <a:bodyPr wrap="none">
            <a:spAutoFit/>
          </a:bodyPr>
          <a:lstStyle/>
          <a:p>
            <a:pPr lvl="0"/>
            <a:r>
              <a:rPr lang="en-US" sz="2400" b="1" dirty="0">
                <a:solidFill>
                  <a:srgbClr val="0D30DD"/>
                </a:solidFill>
                <a:latin typeface="Cambria" pitchFamily="18" charset="0"/>
              </a:rPr>
              <a:t>KHÍ HẬU PHÂN HOÁ ĐA DẠNG</a:t>
            </a:r>
            <a:endParaRPr lang="en-US" dirty="0">
              <a:solidFill>
                <a:prstClr val="black"/>
              </a:solidFill>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a:t>
            </a:r>
            <a:r>
              <a:rPr lang="vi-VN" sz="2400" b="1" dirty="0">
                <a:solidFill>
                  <a:srgbClr val="0D30DD"/>
                </a:solidFill>
                <a:latin typeface="Cambria" pitchFamily="18" charset="0"/>
              </a:rPr>
              <a:t> PHÂN HÓA ĐA DẠNG </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6862614" cy="523220"/>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800" b="1" dirty="0" err="1">
                <a:solidFill>
                  <a:srgbClr val="FF0000"/>
                </a:solidFill>
                <a:latin typeface="Times New Roman" pitchFamily="18" charset="0"/>
                <a:cs typeface="Times New Roman" pitchFamily="18" charset="0"/>
              </a:rPr>
              <a:t>Phân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theo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bắc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nam</a:t>
            </a:r>
            <a:endParaRPr lang="vi-VN" sz="2800" b="1" dirty="0">
              <a:solidFill>
                <a:srgbClr val="FF000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BF9BD8F4-7227-4600-81DD-B8BFAFD21A3D}"/>
              </a:ext>
            </a:extLst>
          </p:cNvPr>
          <p:cNvSpPr/>
          <p:nvPr/>
        </p:nvSpPr>
        <p:spPr>
          <a:xfrm>
            <a:off x="233160" y="1965714"/>
            <a:ext cx="8458254" cy="4358886"/>
          </a:xfrm>
          <a:prstGeom prst="rect">
            <a:avLst/>
          </a:prstGeom>
        </p:spPr>
        <p:txBody>
          <a:bodyPr wrap="square">
            <a:spAutoFit/>
          </a:bodyPr>
          <a:lstStyle/>
          <a:p>
            <a:pPr>
              <a:spcAft>
                <a:spcPts val="0"/>
              </a:spcAft>
            </a:pPr>
            <a:r>
              <a:rPr lang="nl-NL"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Miền khí hậu phía Bắc:</a:t>
            </a:r>
            <a:endPar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nl-NL"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dãy</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Bạch</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phía</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khí hậu nhiệt đới gió mùa, có mùa đông lạnh, ít mưa; mùa hạ nóng, ẩm và mưa nhiều.</a:t>
            </a:r>
            <a:endPar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nl-NL"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Miền khí hậu phía Nam: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dãy</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Bạch</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phía</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nam</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khí hậu cận xích đạo gió mùa, nhiệt độ quanh năm cao và hầu như không thay đổi trong năm, có 2 mùa mưa, khô phân hóa rõ rệt.</a:t>
            </a:r>
            <a:endPar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gợi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em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bài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30DD"/>
                </a:solidFill>
                <a:effectLst/>
                <a:uLnTx/>
                <a:uFillTx/>
                <a:latin typeface="Cambria" pitchFamily="18" charset="0"/>
                <a:ea typeface="Cambria" pitchFamily="18" charset="0"/>
                <a:cs typeface="+mn-cs"/>
              </a:rPr>
              <a:t>SỢI NHỚ SỢI THƯƠNG</a:t>
            </a:r>
          </a:p>
        </p:txBody>
      </p:sp>
      <p:pic>
        <p:nvPicPr>
          <p:cNvPr id="7" name="Bai 6-1">
            <a:hlinkClick r:id="" action="ppaction://media"/>
            <a:extLst>
              <a:ext uri="{FF2B5EF4-FFF2-40B4-BE49-F238E27FC236}">
                <a16:creationId xmlns:a16="http://schemas.microsoft.com/office/drawing/2014/main"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8800"/>
            <a:ext cx="8229600" cy="4343400"/>
          </a:xfrm>
          <a:prstGeom prst="rect">
            <a:avLst/>
          </a:prstGeom>
        </p:spPr>
      </p:pic>
    </p:spTree>
    <p:extLst>
      <p:ext uri="{BB962C8B-B14F-4D97-AF65-F5344CB8AC3E}">
        <p14:creationId xmlns:p14="http://schemas.microsoft.com/office/powerpoint/2010/main" val="354438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6</a:t>
            </a:r>
          </a:p>
        </p:txBody>
      </p:sp>
      <p:graphicFrame>
        <p:nvGraphicFramePr>
          <p:cNvPr id="3" name="Diagram 2"/>
          <p:cNvGraphicFramePr/>
          <p:nvPr>
            <p:extLst>
              <p:ext uri="{D42A27DB-BD31-4B8C-83A1-F6EECF244321}">
                <p14:modId xmlns:p14="http://schemas.microsoft.com/office/powerpoint/2010/main" val="3424758202"/>
              </p:ext>
            </p:extLst>
          </p:nvPr>
        </p:nvGraphicFramePr>
        <p:xfrm>
          <a:off x="609600" y="1219200"/>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889894" y="1966639"/>
            <a:ext cx="7720706" cy="4591025"/>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spcBef>
                <a:spcPts val="600"/>
              </a:spcBef>
              <a:spcAft>
                <a:spcPts val="0"/>
              </a:spcAft>
            </a:pPr>
            <a:r>
              <a:rPr lang="nl-NL"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Khí hậu có sự phân hóa giữa hai sườn của dãy Hoàng Liên Sơn; Trường Sơn Bắc và Trường Sơn Nam, tạo nên sự khác biệt về chế độ nhiệt và ẩm giữa hai sườn.</a:t>
            </a:r>
            <a:endParaRPr lang="en-US" sz="32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nl-NL"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Vùng Biển Đông, khí hậu có tính chất gió mùa nhiệt đới hải dương.</a:t>
            </a:r>
            <a:endParaRPr lang="en-US" sz="32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FF0000"/>
                </a:solidFill>
                <a:latin typeface="Times New Roman" pitchFamily="18" charset="0"/>
                <a:cs typeface="Times New Roman" pitchFamily="18" charset="0"/>
              </a:rPr>
              <a:t>b. </a:t>
            </a:r>
            <a:r>
              <a:rPr lang="en-US" sz="2400" b="1" dirty="0" err="1">
                <a:solidFill>
                  <a:srgbClr val="FF0000"/>
                </a:solidFill>
                <a:latin typeface="Times New Roman" pitchFamily="18" charset="0"/>
                <a:cs typeface="Times New Roman" pitchFamily="18" charset="0"/>
              </a:rPr>
              <a:t>Phân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theo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chiều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đông</a:t>
            </a:r>
            <a:r>
              <a:rPr lang="en-US" sz="2400" b="1" dirty="0">
                <a:solidFill>
                  <a:srgbClr val="FF0000"/>
                </a:solidFill>
                <a:latin typeface="Times New Roman" pitchFamily="18" charset="0"/>
                <a:cs typeface="Times New Roman" pitchFamily="18" charset="0"/>
              </a:rPr>
              <a:t> - </a:t>
            </a:r>
            <a:r>
              <a:rPr lang="en-US" sz="2400" b="1" dirty="0" err="1">
                <a:solidFill>
                  <a:srgbClr val="FF0000"/>
                </a:solidFill>
                <a:latin typeface="Times New Roman" pitchFamily="18" charset="0"/>
                <a:cs typeface="Times New Roman" pitchFamily="18" charset="0"/>
              </a:rPr>
              <a:t>tây</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B4A85E35-58CD-4DA3-9F9F-139900E017EE}"/>
              </a:ext>
            </a:extLst>
          </p:cNvPr>
          <p:cNvSpPr/>
          <p:nvPr/>
        </p:nvSpPr>
        <p:spPr>
          <a:xfrm>
            <a:off x="2433302" y="300335"/>
            <a:ext cx="4348498" cy="461665"/>
          </a:xfrm>
          <a:prstGeom prst="rect">
            <a:avLst/>
          </a:prstGeom>
        </p:spPr>
        <p:txBody>
          <a:bodyPr wrap="none">
            <a:spAutoFit/>
          </a:bodyPr>
          <a:lstStyle/>
          <a:p>
            <a:pPr lvl="0"/>
            <a:r>
              <a:rPr lang="en-US" sz="2400" b="1" dirty="0">
                <a:solidFill>
                  <a:srgbClr val="0D30DD"/>
                </a:solidFill>
                <a:latin typeface="Cambria" pitchFamily="18" charset="0"/>
              </a:rPr>
              <a:t>KHÍ HẬU PHÂN HOÁ ĐA DẠNG</a:t>
            </a:r>
            <a:endParaRPr lang="en-US" dirty="0">
              <a:solidFill>
                <a:prstClr val="black"/>
              </a:solidFill>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8</a:t>
            </a:r>
          </a:p>
        </p:txBody>
      </p:sp>
      <p:grpSp>
        <p:nvGrpSpPr>
          <p:cNvPr id="2" name="Group 1"/>
          <p:cNvGrpSpPr/>
          <p:nvPr/>
        </p:nvGrpSpPr>
        <p:grpSpPr>
          <a:xfrm>
            <a:off x="304800" y="1221009"/>
            <a:ext cx="8473967" cy="5376361"/>
            <a:chOff x="304800" y="1221009"/>
            <a:chExt cx="8473967" cy="5376361"/>
          </a:xfrm>
        </p:grpSpPr>
        <p:graphicFrame>
          <p:nvGraphicFramePr>
            <p:cNvPr id="3" name="Diagram 2"/>
            <p:cNvGraphicFramePr/>
            <p:nvPr>
              <p:extLst>
                <p:ext uri="{D42A27DB-BD31-4B8C-83A1-F6EECF244321}">
                  <p14:modId xmlns:p14="http://schemas.microsoft.com/office/powerpoint/2010/main" val="4190011714"/>
                </p:ext>
              </p:extLst>
            </p:nvPr>
          </p:nvGraphicFramePr>
          <p:xfrm>
            <a:off x="304800"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76601" y="1828800"/>
              <a:ext cx="550216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dirty="0">
                <a:solidFill>
                  <a:srgbClr val="0070C0"/>
                </a:solidFill>
                <a:latin typeface="Cambria" pitchFamily="18" charset="0"/>
                <a:ea typeface="Cambria" pitchFamily="18" charset="0"/>
                <a:cs typeface="Times New Roman"/>
              </a:rPr>
              <a:t>-K</a:t>
            </a:r>
            <a:r>
              <a:rPr lang="vi-VN" sz="2400" dirty="0">
                <a:solidFill>
                  <a:srgbClr val="0070C0"/>
                </a:solidFill>
                <a:latin typeface="Cambria" pitchFamily="18" charset="0"/>
                <a:ea typeface="Cambria" pitchFamily="18" charset="0"/>
                <a:cs typeface="Times New Roman"/>
              </a:rPr>
              <a:t>hí hậu </a:t>
            </a:r>
            <a:r>
              <a:rPr lang="en-US" sz="2400" dirty="0" err="1">
                <a:solidFill>
                  <a:srgbClr val="0070C0"/>
                </a:solidFill>
                <a:latin typeface="Cambria" pitchFamily="18" charset="0"/>
                <a:ea typeface="Cambria" pitchFamily="18" charset="0"/>
                <a:cs typeface="Times New Roman"/>
              </a:rPr>
              <a:t>nước</a:t>
            </a:r>
            <a:r>
              <a:rPr lang="en-US" sz="2400" dirty="0">
                <a:solidFill>
                  <a:srgbClr val="0070C0"/>
                </a:solidFill>
                <a:latin typeface="Cambria" pitchFamily="18" charset="0"/>
                <a:ea typeface="Cambria" pitchFamily="18" charset="0"/>
                <a:cs typeface="Times New Roman"/>
              </a:rPr>
              <a:t> ta</a:t>
            </a:r>
            <a:r>
              <a:rPr lang="vi-VN" sz="2400" dirty="0">
                <a:solidFill>
                  <a:srgbClr val="0070C0"/>
                </a:solidFill>
                <a:latin typeface="Cambria" pitchFamily="18" charset="0"/>
                <a:ea typeface="Cambria" pitchFamily="18" charset="0"/>
                <a:cs typeface="Times New Roman"/>
              </a:rPr>
              <a:t> phân hóa th</a:t>
            </a:r>
            <a:r>
              <a:rPr lang="en-US" sz="2400" dirty="0">
                <a:solidFill>
                  <a:srgbClr val="0070C0"/>
                </a:solidFill>
                <a:latin typeface="Cambria" pitchFamily="18" charset="0"/>
                <a:ea typeface="Cambria" pitchFamily="18" charset="0"/>
                <a:cs typeface="Times New Roman"/>
              </a:rPr>
              <a:t>à</a:t>
            </a:r>
            <a:r>
              <a:rPr lang="vi-VN" sz="2400" dirty="0">
                <a:solidFill>
                  <a:srgbClr val="0070C0"/>
                </a:solidFill>
                <a:latin typeface="Cambria" pitchFamily="18" charset="0"/>
                <a:ea typeface="Cambria" pitchFamily="18" charset="0"/>
                <a:cs typeface="Times New Roman"/>
              </a:rPr>
              <a:t>nh 3 đai cao gồm: </a:t>
            </a:r>
            <a:r>
              <a:rPr lang="en-US" sz="2400" dirty="0">
                <a:solidFill>
                  <a:srgbClr val="0070C0"/>
                </a:solidFill>
                <a:latin typeface="Cambria" pitchFamily="18" charset="0"/>
                <a:ea typeface="Cambria" pitchFamily="18" charset="0"/>
                <a:cs typeface="Times New Roman"/>
              </a:rPr>
              <a:t> </a:t>
            </a:r>
            <a:r>
              <a:rPr lang="en-US" sz="2400" dirty="0" err="1">
                <a:solidFill>
                  <a:srgbClr val="0070C0"/>
                </a:solidFill>
                <a:latin typeface="Cambria" pitchFamily="18" charset="0"/>
                <a:ea typeface="Cambria" pitchFamily="18" charset="0"/>
                <a:cs typeface="Times New Roman"/>
              </a:rPr>
              <a:t>đai</a:t>
            </a:r>
            <a:r>
              <a:rPr lang="en-US" sz="2400" dirty="0">
                <a:solidFill>
                  <a:srgbClr val="0070C0"/>
                </a:solidFill>
                <a:latin typeface="Cambria" pitchFamily="18" charset="0"/>
                <a:ea typeface="Cambria" pitchFamily="18" charset="0"/>
                <a:cs typeface="Times New Roman"/>
              </a:rPr>
              <a:t> </a:t>
            </a:r>
            <a:r>
              <a:rPr lang="vi-VN" sz="2400" dirty="0">
                <a:solidFill>
                  <a:srgbClr val="0070C0"/>
                </a:solidFill>
                <a:latin typeface="Cambria" pitchFamily="18" charset="0"/>
                <a:ea typeface="Cambria" pitchFamily="18" charset="0"/>
                <a:cs typeface="Times New Roman"/>
              </a:rPr>
              <a:t>nhiệt đới gió mùa; </a:t>
            </a:r>
            <a:r>
              <a:rPr lang="en-US" sz="2400" dirty="0">
                <a:solidFill>
                  <a:srgbClr val="0070C0"/>
                </a:solidFill>
                <a:latin typeface="Cambria" pitchFamily="18" charset="0"/>
                <a:ea typeface="Cambria" pitchFamily="18" charset="0"/>
                <a:cs typeface="Times New Roman"/>
              </a:rPr>
              <a:t> </a:t>
            </a:r>
            <a:r>
              <a:rPr lang="en-US" sz="2400" dirty="0" err="1">
                <a:solidFill>
                  <a:srgbClr val="0070C0"/>
                </a:solidFill>
                <a:latin typeface="Cambria" pitchFamily="18" charset="0"/>
                <a:ea typeface="Cambria" pitchFamily="18" charset="0"/>
                <a:cs typeface="Times New Roman"/>
              </a:rPr>
              <a:t>đai</a:t>
            </a:r>
            <a:r>
              <a:rPr lang="en-US" sz="2400" dirty="0">
                <a:solidFill>
                  <a:srgbClr val="0070C0"/>
                </a:solidFill>
                <a:latin typeface="Cambria" pitchFamily="18" charset="0"/>
                <a:ea typeface="Cambria" pitchFamily="18" charset="0"/>
                <a:cs typeface="Times New Roman"/>
              </a:rPr>
              <a:t> </a:t>
            </a:r>
            <a:r>
              <a:rPr lang="vi-VN" sz="2400" dirty="0">
                <a:solidFill>
                  <a:srgbClr val="0070C0"/>
                </a:solidFill>
                <a:latin typeface="Cambria" pitchFamily="18" charset="0"/>
                <a:ea typeface="Cambria" pitchFamily="18" charset="0"/>
                <a:cs typeface="Times New Roman"/>
              </a:rPr>
              <a:t>cận nhiệt đới gió mùa trên núi và </a:t>
            </a:r>
            <a:r>
              <a:rPr lang="en-US" sz="2400" dirty="0">
                <a:solidFill>
                  <a:srgbClr val="0070C0"/>
                </a:solidFill>
                <a:latin typeface="Cambria" pitchFamily="18" charset="0"/>
                <a:ea typeface="Cambria" pitchFamily="18" charset="0"/>
                <a:cs typeface="Times New Roman"/>
              </a:rPr>
              <a:t> </a:t>
            </a:r>
            <a:r>
              <a:rPr lang="en-US" sz="2400" dirty="0" err="1">
                <a:solidFill>
                  <a:srgbClr val="0070C0"/>
                </a:solidFill>
                <a:latin typeface="Cambria" pitchFamily="18" charset="0"/>
                <a:ea typeface="Cambria" pitchFamily="18" charset="0"/>
                <a:cs typeface="Times New Roman"/>
              </a:rPr>
              <a:t>đai</a:t>
            </a:r>
            <a:r>
              <a:rPr lang="en-US" sz="2400" dirty="0">
                <a:solidFill>
                  <a:srgbClr val="0070C0"/>
                </a:solidFill>
                <a:latin typeface="Cambria" pitchFamily="18" charset="0"/>
                <a:ea typeface="Cambria" pitchFamily="18" charset="0"/>
                <a:cs typeface="Times New Roman"/>
              </a:rPr>
              <a:t> </a:t>
            </a:r>
            <a:r>
              <a:rPr lang="vi-VN" sz="2400" dirty="0">
                <a:solidFill>
                  <a:srgbClr val="0070C0"/>
                </a:solidFill>
                <a:latin typeface="Cambria" pitchFamily="18" charset="0"/>
                <a:ea typeface="Cambria" pitchFamily="18" charset="0"/>
                <a:cs typeface="Times New Roman"/>
              </a:rPr>
              <a:t>ôn đới gió mùa trên núi.</a:t>
            </a:r>
            <a:endParaRPr lang="en-US" sz="2400" dirty="0">
              <a:solidFill>
                <a:srgbClr val="0070C0"/>
              </a:solidFill>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  KHÍ HẬU</a:t>
            </a:r>
            <a:r>
              <a:rPr lang="vi-VN" sz="2400" b="1" dirty="0">
                <a:solidFill>
                  <a:srgbClr val="0D30DD"/>
                </a:solidFill>
                <a:latin typeface="Cambria" pitchFamily="18" charset="0"/>
              </a:rPr>
              <a:t> PHÂN HÓA ĐA DẠNG </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07493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   </a:t>
            </a:r>
            <a:r>
              <a:rPr lang="en-US" sz="3600" b="1" dirty="0">
                <a:solidFill>
                  <a:srgbClr val="FF0000"/>
                </a:solidFill>
                <a:latin typeface="Times New Roman" panose="02020603050405020304" pitchFamily="18" charset="0"/>
                <a:cs typeface="Times New Roman" panose="02020603050405020304" pitchFamily="18" charset="0"/>
              </a:rPr>
              <a:t>LUYỆN TẬP</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825CFBD4-8EB5-453D-A39F-D88E11212ED9}"/>
              </a:ext>
            </a:extLst>
          </p:cNvPr>
          <p:cNvSpPr/>
          <p:nvPr/>
        </p:nvSpPr>
        <p:spPr>
          <a:xfrm>
            <a:off x="1622590" y="1752600"/>
            <a:ext cx="7061080" cy="1654748"/>
          </a:xfrm>
          <a:prstGeom prst="rect">
            <a:avLst/>
          </a:prstGeom>
        </p:spPr>
        <p:txBody>
          <a:bodyPr wrap="square">
            <a:spAutoFit/>
          </a:bodyPr>
          <a:lstStyle/>
          <a:p>
            <a:pPr lvl="0">
              <a:lnSpc>
                <a:spcPct val="150000"/>
              </a:lnSpc>
              <a:buClr>
                <a:srgbClr val="000000"/>
              </a:buClr>
            </a:pPr>
            <a:r>
              <a:rPr lang="en-US" sz="3600" kern="0" dirty="0">
                <a:solidFill>
                  <a:srgbClr val="23269E"/>
                </a:solidFill>
                <a:latin typeface="Times New Roman" panose="02020603050405020304" pitchFamily="18" charset="0"/>
                <a:cs typeface="Times New Roman" panose="02020603050405020304" pitchFamily="18" charset="0"/>
                <a:sym typeface="Arial"/>
              </a:rPr>
              <a:t>1. </a:t>
            </a:r>
            <a:r>
              <a:rPr lang="vi-VN" sz="3600" kern="0" dirty="0">
                <a:solidFill>
                  <a:srgbClr val="23269E"/>
                </a:solidFill>
                <a:latin typeface="Times New Roman" panose="02020603050405020304" pitchFamily="18" charset="0"/>
                <a:cs typeface="Times New Roman" panose="02020603050405020304" pitchFamily="18" charset="0"/>
                <a:sym typeface="Arial"/>
              </a:rPr>
              <a:t>Chứng minh rằng khí hậu nước ta có tính chất nhiệt đới ẩm gió mùa.</a:t>
            </a:r>
            <a:endParaRPr lang="en-US" sz="3600" kern="0" dirty="0">
              <a:solidFill>
                <a:srgbClr val="23269E"/>
              </a:solidFill>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98F2DC88-9DD4-4903-B86F-6594B7D7B08C}"/>
              </a:ext>
            </a:extLst>
          </p:cNvPr>
          <p:cNvSpPr/>
          <p:nvPr/>
        </p:nvSpPr>
        <p:spPr>
          <a:xfrm>
            <a:off x="1608735" y="4114800"/>
            <a:ext cx="6849465" cy="1654748"/>
          </a:xfrm>
          <a:prstGeom prst="rect">
            <a:avLst/>
          </a:prstGeom>
        </p:spPr>
        <p:txBody>
          <a:bodyPr wrap="square">
            <a:spAutoFit/>
          </a:bodyPr>
          <a:lstStyle/>
          <a:p>
            <a:pPr lvl="0">
              <a:lnSpc>
                <a:spcPct val="150000"/>
              </a:lnSpc>
              <a:buClr>
                <a:srgbClr val="000000"/>
              </a:buClr>
            </a:pPr>
            <a:r>
              <a:rPr lang="en-US" sz="3600" kern="0" dirty="0">
                <a:solidFill>
                  <a:srgbClr val="23269E"/>
                </a:solidFill>
                <a:latin typeface="Times New Roman" panose="02020603050405020304" pitchFamily="18" charset="0"/>
                <a:cs typeface="Times New Roman" panose="02020603050405020304" pitchFamily="18" charset="0"/>
                <a:sym typeface="Arial"/>
              </a:rPr>
              <a:t>2. </a:t>
            </a:r>
            <a:r>
              <a:rPr lang="vi-VN" sz="3600" kern="0" dirty="0">
                <a:solidFill>
                  <a:srgbClr val="23269E"/>
                </a:solidFill>
                <a:latin typeface="Times New Roman" panose="02020603050405020304" pitchFamily="18" charset="0"/>
                <a:cs typeface="Times New Roman" panose="02020603050405020304" pitchFamily="18" charset="0"/>
                <a:sym typeface="Arial"/>
              </a:rPr>
              <a:t>Giải thích vì sao khí hậu nước ta có sự phân hoá đa dạng</a:t>
            </a:r>
            <a:endParaRPr lang="en-US" sz="3600" kern="0" dirty="0">
              <a:solidFill>
                <a:srgbClr val="23269E"/>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9" name="Title 1"/>
          <p:cNvSpPr txBox="1">
            <a:spLocks/>
          </p:cNvSpPr>
          <p:nvPr/>
        </p:nvSpPr>
        <p:spPr>
          <a:xfrm>
            <a:off x="2299452" y="266700"/>
            <a:ext cx="61587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600" b="1" dirty="0">
                <a:solidFill>
                  <a:srgbClr val="FF0000"/>
                </a:solidFill>
                <a:latin typeface="Cambria" pitchFamily="18" charset="0"/>
              </a:rPr>
              <a:t>    LUYỆN TẬP </a:t>
            </a:r>
          </a:p>
        </p:txBody>
      </p:sp>
      <p:sp>
        <p:nvSpPr>
          <p:cNvPr id="3" name="Rectangle 2">
            <a:extLst>
              <a:ext uri="{FF2B5EF4-FFF2-40B4-BE49-F238E27FC236}">
                <a16:creationId xmlns:a16="http://schemas.microsoft.com/office/drawing/2014/main" id="{676F2279-8D85-46ED-B577-CD8D8916D072}"/>
              </a:ext>
            </a:extLst>
          </p:cNvPr>
          <p:cNvSpPr/>
          <p:nvPr/>
        </p:nvSpPr>
        <p:spPr>
          <a:xfrm>
            <a:off x="362185" y="1524000"/>
            <a:ext cx="8526369" cy="5324535"/>
          </a:xfrm>
          <a:prstGeom prst="rect">
            <a:avLst/>
          </a:prstGeom>
        </p:spPr>
        <p:txBody>
          <a:bodyPr wrap="square">
            <a:spAutoFit/>
          </a:bodyPr>
          <a:lstStyle/>
          <a:p>
            <a:pPr lvl="0">
              <a:buClr>
                <a:srgbClr val="000000"/>
              </a:buClr>
            </a:pPr>
            <a:r>
              <a:rPr lang="vi-VN" sz="2000" b="1" kern="0" dirty="0">
                <a:solidFill>
                  <a:srgbClr val="000000"/>
                </a:solidFill>
                <a:latin typeface="Times New Roman" panose="02020603050405020304" pitchFamily="18" charset="0"/>
                <a:cs typeface="Times New Roman" panose="02020603050405020304" pitchFamily="18" charset="0"/>
                <a:sym typeface="Arial"/>
              </a:rPr>
              <a:t>Tính chất nhiệt đới</a:t>
            </a:r>
            <a:r>
              <a:rPr lang="vi-VN" sz="2000" kern="0" dirty="0">
                <a:solidFill>
                  <a:srgbClr val="000000"/>
                </a:solidFill>
                <a:latin typeface="Times New Roman" panose="02020603050405020304" pitchFamily="18" charset="0"/>
                <a:cs typeface="Times New Roman" panose="02020603050405020304" pitchFamily="18" charset="0"/>
                <a:sym typeface="Arial"/>
              </a:rPr>
              <a:t> thể hiện qua các yếu tố bức xạ:</a:t>
            </a:r>
          </a:p>
          <a:p>
            <a:pPr lvl="0">
              <a:buClr>
                <a:srgbClr val="000000"/>
              </a:buClr>
            </a:pPr>
            <a:r>
              <a:rPr lang="vi-VN" sz="2000" kern="0" dirty="0">
                <a:solidFill>
                  <a:srgbClr val="000000"/>
                </a:solidFill>
                <a:latin typeface="Times New Roman" panose="02020603050405020304" pitchFamily="18" charset="0"/>
                <a:cs typeface="Times New Roman" panose="02020603050405020304" pitchFamily="18" charset="0"/>
                <a:sym typeface="Arial"/>
              </a:rPr>
              <a:t>+ Lượng bức xạ tổng cộng của nước ta lớn; cán cân bức xạ trên lãnh thổ luôn dương (từ 70 - 100 kcal/cm2/năm).</a:t>
            </a:r>
          </a:p>
          <a:p>
            <a:pPr lvl="0">
              <a:buClr>
                <a:srgbClr val="000000"/>
              </a:buClr>
            </a:pPr>
            <a:r>
              <a:rPr lang="vi-VN" sz="2000" kern="0" dirty="0">
                <a:solidFill>
                  <a:srgbClr val="000000"/>
                </a:solidFill>
                <a:latin typeface="Times New Roman" panose="02020603050405020304" pitchFamily="18" charset="0"/>
                <a:cs typeface="Times New Roman" panose="02020603050405020304" pitchFamily="18" charset="0"/>
                <a:sym typeface="Arial"/>
              </a:rPr>
              <a:t>+ Nhiệt độ trung bình năm ở hầu hết mọi nơi trên cả nước đều trên 200C (trừ vùng núi cao) và tăng dần từ Bắc vào Nam.</a:t>
            </a:r>
          </a:p>
          <a:p>
            <a:pPr lvl="0">
              <a:buClr>
                <a:srgbClr val="000000"/>
              </a:buClr>
            </a:pPr>
            <a:r>
              <a:rPr lang="vi-VN" sz="2000" kern="0" dirty="0">
                <a:solidFill>
                  <a:srgbClr val="000000"/>
                </a:solidFill>
                <a:latin typeface="Times New Roman" panose="02020603050405020304" pitchFamily="18" charset="0"/>
                <a:cs typeface="Times New Roman" panose="02020603050405020304" pitchFamily="18" charset="0"/>
                <a:sym typeface="Arial"/>
              </a:rPr>
              <a:t>+ Số giờ nắng nhiều, đạt từ 1400 - 3000 giờ/ năm.</a:t>
            </a:r>
          </a:p>
          <a:p>
            <a:pPr lvl="0">
              <a:buClr>
                <a:srgbClr val="000000"/>
              </a:buClr>
            </a:pPr>
            <a:r>
              <a:rPr lang="vi-VN" sz="2000" b="1" kern="0" dirty="0">
                <a:solidFill>
                  <a:srgbClr val="000000"/>
                </a:solidFill>
                <a:latin typeface="Times New Roman" panose="02020603050405020304" pitchFamily="18" charset="0"/>
                <a:cs typeface="Times New Roman" panose="02020603050405020304" pitchFamily="18" charset="0"/>
                <a:sym typeface="Arial"/>
              </a:rPr>
              <a:t>- Tính chất ẩm</a:t>
            </a:r>
            <a:r>
              <a:rPr lang="vi-VN" sz="2000" kern="0" dirty="0">
                <a:solidFill>
                  <a:srgbClr val="000000"/>
                </a:solidFill>
                <a:latin typeface="Times New Roman" panose="02020603050405020304" pitchFamily="18" charset="0"/>
                <a:cs typeface="Times New Roman" panose="02020603050405020304" pitchFamily="18" charset="0"/>
                <a:sym typeface="Arial"/>
              </a:rPr>
              <a:t> thể hiện qua yếu tố lượng mưa và độ ẩm:</a:t>
            </a:r>
          </a:p>
          <a:p>
            <a:pPr lvl="0">
              <a:buClr>
                <a:srgbClr val="000000"/>
              </a:buClr>
            </a:pPr>
            <a:r>
              <a:rPr lang="vi-VN" sz="2000" kern="0" dirty="0">
                <a:solidFill>
                  <a:srgbClr val="000000"/>
                </a:solidFill>
                <a:latin typeface="Times New Roman" panose="02020603050405020304" pitchFamily="18" charset="0"/>
                <a:cs typeface="Times New Roman" panose="02020603050405020304" pitchFamily="18" charset="0"/>
                <a:sym typeface="Arial"/>
              </a:rPr>
              <a:t>+ Lượng mưa trung bình năm lớn: từ 1500 - 2000 mm/năm. Ở những khu vực đón gió biển hoặc vùng núi cao, lượng mưa trong năm thường nhiều hơn, khoảng 3000 - 4000 mm/ năm.</a:t>
            </a:r>
          </a:p>
          <a:p>
            <a:pPr lvl="0">
              <a:buClr>
                <a:srgbClr val="000000"/>
              </a:buClr>
            </a:pPr>
            <a:r>
              <a:rPr lang="vi-VN" sz="2000" kern="0" dirty="0">
                <a:solidFill>
                  <a:srgbClr val="000000"/>
                </a:solidFill>
                <a:latin typeface="Times New Roman" panose="02020603050405020304" pitchFamily="18" charset="0"/>
                <a:cs typeface="Times New Roman" panose="02020603050405020304" pitchFamily="18" charset="0"/>
                <a:sym typeface="Arial"/>
              </a:rPr>
              <a:t>+ Cân bằng ẩm luôn dương, độ ẩm không khí cao, trên 80%.</a:t>
            </a:r>
          </a:p>
          <a:p>
            <a:pPr lvl="0">
              <a:buClr>
                <a:srgbClr val="000000"/>
              </a:buClr>
            </a:pPr>
            <a:r>
              <a:rPr lang="vi-VN" sz="2000" b="1" kern="0" dirty="0">
                <a:solidFill>
                  <a:srgbClr val="000000"/>
                </a:solidFill>
                <a:latin typeface="Times New Roman" panose="02020603050405020304" pitchFamily="18" charset="0"/>
                <a:cs typeface="Times New Roman" panose="02020603050405020304" pitchFamily="18" charset="0"/>
                <a:sym typeface="Arial"/>
              </a:rPr>
              <a:t>- Tính chất gió mùa:</a:t>
            </a:r>
            <a:endParaRPr lang="vi-VN" sz="2000" kern="0" dirty="0">
              <a:solidFill>
                <a:srgbClr val="000000"/>
              </a:solidFill>
              <a:latin typeface="Times New Roman" panose="02020603050405020304" pitchFamily="18" charset="0"/>
              <a:cs typeface="Times New Roman" panose="02020603050405020304" pitchFamily="18" charset="0"/>
              <a:sym typeface="Arial"/>
            </a:endParaRPr>
          </a:p>
          <a:p>
            <a:pPr lvl="0">
              <a:buClr>
                <a:srgbClr val="000000"/>
              </a:buClr>
            </a:pPr>
            <a:r>
              <a:rPr lang="vi-VN" sz="2000" kern="0" dirty="0">
                <a:solidFill>
                  <a:srgbClr val="000000"/>
                </a:solidFill>
                <a:latin typeface="Times New Roman" panose="02020603050405020304" pitchFamily="18" charset="0"/>
                <a:cs typeface="Times New Roman" panose="02020603050405020304" pitchFamily="18" charset="0"/>
                <a:sym typeface="Arial"/>
              </a:rPr>
              <a:t>+ Việt Nam nằm trong vùng nội chí tuyến bán cầu Bắc, nên có gió Tín Phong bán cầu Bắc hoạt động quanh năm.</a:t>
            </a:r>
          </a:p>
          <a:p>
            <a:pPr lvl="0">
              <a:buClr>
                <a:srgbClr val="000000"/>
              </a:buClr>
            </a:pPr>
            <a:r>
              <a:rPr lang="vi-VN" sz="2000" kern="0" dirty="0">
                <a:solidFill>
                  <a:srgbClr val="000000"/>
                </a:solidFill>
                <a:latin typeface="Times New Roman" panose="02020603050405020304" pitchFamily="18" charset="0"/>
                <a:cs typeface="Times New Roman" panose="02020603050405020304" pitchFamily="18" charset="0"/>
                <a:sym typeface="Arial"/>
              </a:rPr>
              <a:t>+ Mặt khác, khí hậu Việt Nam còn chịu ảnh hưởng mạnh mẽ của các khối khí hoạt động theo mùa với hai mùa gió chính: gió mùa mùa đông và gió mùa mùa hạ.</a:t>
            </a:r>
          </a:p>
        </p:txBody>
      </p:sp>
      <p:sp>
        <p:nvSpPr>
          <p:cNvPr id="14" name="Rectangle 13">
            <a:extLst>
              <a:ext uri="{FF2B5EF4-FFF2-40B4-BE49-F238E27FC236}">
                <a16:creationId xmlns:a16="http://schemas.microsoft.com/office/drawing/2014/main" id="{E2A5A48D-6F25-48B8-B145-C5A63D2F91AE}"/>
              </a:ext>
            </a:extLst>
          </p:cNvPr>
          <p:cNvSpPr/>
          <p:nvPr/>
        </p:nvSpPr>
        <p:spPr>
          <a:xfrm>
            <a:off x="3352801" y="1143000"/>
            <a:ext cx="1960750" cy="523220"/>
          </a:xfrm>
          <a:prstGeom prst="rect">
            <a:avLst/>
          </a:prstGeom>
        </p:spPr>
        <p:txBody>
          <a:bodyPr wrap="square">
            <a:spAutoFit/>
          </a:bodyPr>
          <a:lstStyle/>
          <a:p>
            <a:pPr lvl="0" algn="ctr">
              <a:buClr>
                <a:srgbClr val="000000"/>
              </a:buClr>
            </a:pPr>
            <a:r>
              <a:rPr lang="en-US" sz="2800" b="1" kern="0" dirty="0" err="1">
                <a:ln w="0"/>
                <a:solidFill>
                  <a:srgbClr val="F11BA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Trả</a:t>
            </a:r>
            <a:r>
              <a:rPr lang="en-US" sz="2800" b="1" kern="0" dirty="0">
                <a:ln w="0"/>
                <a:solidFill>
                  <a:srgbClr val="F11BA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 </a:t>
            </a:r>
            <a:r>
              <a:rPr lang="en-US" sz="2800" b="1" kern="0" dirty="0" err="1">
                <a:ln w="0"/>
                <a:solidFill>
                  <a:srgbClr val="F11BA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Lời</a:t>
            </a:r>
            <a:r>
              <a:rPr lang="en-US" sz="2800" b="1" kern="0" dirty="0">
                <a:ln w="0"/>
                <a:solidFill>
                  <a:srgbClr val="F11BA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 1</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0543D5-A3D5-440D-A2EB-240FD8D76D2C}"/>
              </a:ext>
            </a:extLst>
          </p:cNvPr>
          <p:cNvSpPr/>
          <p:nvPr/>
        </p:nvSpPr>
        <p:spPr>
          <a:xfrm>
            <a:off x="533400" y="762000"/>
            <a:ext cx="8001000" cy="5262979"/>
          </a:xfrm>
          <a:prstGeom prst="rect">
            <a:avLst/>
          </a:prstGeom>
        </p:spPr>
        <p:txBody>
          <a:bodyPr wrap="square">
            <a:spAutoFit/>
          </a:bodyPr>
          <a:lstStyle/>
          <a:p>
            <a:pPr lvl="0">
              <a:buClr>
                <a:srgbClr val="000000"/>
              </a:buClr>
            </a:pPr>
            <a:r>
              <a:rPr lang="vi-VN" sz="2800" b="1" kern="0" dirty="0">
                <a:solidFill>
                  <a:srgbClr val="000000"/>
                </a:solidFill>
                <a:latin typeface="Times New Roman" panose="02020603050405020304" pitchFamily="18" charset="0"/>
                <a:cs typeface="Times New Roman" panose="02020603050405020304" pitchFamily="18" charset="0"/>
                <a:sym typeface="Arial"/>
              </a:rPr>
              <a:t>- Ảnh hưởng của vị trí địa lí và lãnh thổ:</a:t>
            </a:r>
            <a:r>
              <a:rPr lang="vi-VN" sz="2800" kern="0" dirty="0">
                <a:solidFill>
                  <a:srgbClr val="000000"/>
                </a:solidFill>
                <a:latin typeface="Times New Roman" panose="02020603050405020304" pitchFamily="18" charset="0"/>
                <a:cs typeface="Times New Roman" panose="02020603050405020304" pitchFamily="18" charset="0"/>
                <a:sym typeface="Arial"/>
              </a:rPr>
              <a:t> làm cho khí hậu nước ta phân hóa theo chiều Bắc - Nam rõ rệt, khí hậu thất thường, thường xuyên đón bão nhiệt đới, các thiên tai khác (lũ lụt, sương giá...).</a:t>
            </a:r>
          </a:p>
          <a:p>
            <a:pPr lvl="0">
              <a:buClr>
                <a:srgbClr val="000000"/>
              </a:buClr>
            </a:pPr>
            <a:r>
              <a:rPr lang="vi-VN" sz="2800" b="1" kern="0" dirty="0">
                <a:solidFill>
                  <a:srgbClr val="000000"/>
                </a:solidFill>
                <a:latin typeface="Times New Roman" panose="02020603050405020304" pitchFamily="18" charset="0"/>
                <a:cs typeface="Times New Roman" panose="02020603050405020304" pitchFamily="18" charset="0"/>
                <a:sym typeface="Arial"/>
              </a:rPr>
              <a:t>- Tác động của địa hình và hoàn lưu gió mùa:</a:t>
            </a:r>
          </a:p>
          <a:p>
            <a:pPr lvl="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Địa hình tạo nên sự phân hóa khí hậu theo độ cao.</a:t>
            </a:r>
          </a:p>
          <a:p>
            <a:pPr lvl="0">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Địa hình kết hợp với hướng gió làm cho khí hậu nước ta phân hóa Đông - Tây (Đông Bắc và Tây Bắc ranh giới là dãy Hoàng Liên Sơn; phân hóa giữa sườn Đông và sườn Tây Trường Sơn; mùa mưa-khô đối lập nhau giữa khu vực Nam Bộ, Tây Nguyên và ven biển Trung Bộ....)</a:t>
            </a:r>
          </a:p>
        </p:txBody>
      </p:sp>
      <p:sp>
        <p:nvSpPr>
          <p:cNvPr id="2" name="Rectangle 1">
            <a:extLst>
              <a:ext uri="{FF2B5EF4-FFF2-40B4-BE49-F238E27FC236}">
                <a16:creationId xmlns:a16="http://schemas.microsoft.com/office/drawing/2014/main" id="{9B3C2C9C-14BB-400D-946D-1255CC42EF24}"/>
              </a:ext>
            </a:extLst>
          </p:cNvPr>
          <p:cNvSpPr/>
          <p:nvPr/>
        </p:nvSpPr>
        <p:spPr>
          <a:xfrm>
            <a:off x="3276600" y="228600"/>
            <a:ext cx="1657826" cy="523220"/>
          </a:xfrm>
          <a:prstGeom prst="rect">
            <a:avLst/>
          </a:prstGeom>
        </p:spPr>
        <p:txBody>
          <a:bodyPr wrap="none">
            <a:spAutoFit/>
          </a:bodyPr>
          <a:lstStyle/>
          <a:p>
            <a:pPr lvl="0" algn="ctr">
              <a:buClr>
                <a:srgbClr val="000000"/>
              </a:buClr>
            </a:pPr>
            <a:r>
              <a:rPr lang="en-US" sz="2800" b="1" kern="0" dirty="0" err="1">
                <a:ln w="0"/>
                <a:solidFill>
                  <a:srgbClr val="F11BA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Trả</a:t>
            </a:r>
            <a:r>
              <a:rPr lang="en-US" sz="2800" b="1" kern="0" dirty="0">
                <a:ln w="0"/>
                <a:solidFill>
                  <a:srgbClr val="F11BA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 </a:t>
            </a:r>
            <a:r>
              <a:rPr lang="en-US" sz="2800" b="1" kern="0" dirty="0" err="1">
                <a:ln w="0"/>
                <a:solidFill>
                  <a:srgbClr val="F11BA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Lời</a:t>
            </a:r>
            <a:r>
              <a:rPr lang="en-US" sz="2800" b="1" kern="0" dirty="0">
                <a:ln w="0"/>
                <a:solidFill>
                  <a:srgbClr val="F11BA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a:rPr>
              <a:t> 2</a:t>
            </a:r>
          </a:p>
        </p:txBody>
      </p:sp>
    </p:spTree>
    <p:extLst>
      <p:ext uri="{BB962C8B-B14F-4D97-AF65-F5344CB8AC3E}">
        <p14:creationId xmlns:p14="http://schemas.microsoft.com/office/powerpoint/2010/main" val="1253926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051D5-3639-478F-9F9E-BB1B474DCB24}"/>
              </a:ext>
            </a:extLst>
          </p:cNvPr>
          <p:cNvSpPr>
            <a:spLocks noGrp="1"/>
          </p:cNvSpPr>
          <p:nvPr>
            <p:ph type="title"/>
          </p:nvPr>
        </p:nvSpPr>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rPr>
              <a:t>VẬN DỤNG</a:t>
            </a:r>
          </a:p>
        </p:txBody>
      </p:sp>
      <p:sp>
        <p:nvSpPr>
          <p:cNvPr id="3" name="Content Placeholder 2">
            <a:extLst>
              <a:ext uri="{FF2B5EF4-FFF2-40B4-BE49-F238E27FC236}">
                <a16:creationId xmlns:a16="http://schemas.microsoft.com/office/drawing/2014/main" id="{F916FC0C-C183-47F3-9866-CBF5E1609D86}"/>
              </a:ext>
            </a:extLst>
          </p:cNvPr>
          <p:cNvSpPr>
            <a:spLocks noGrp="1"/>
          </p:cNvSpPr>
          <p:nvPr>
            <p:ph idx="1"/>
          </p:nvPr>
        </p:nvSpPr>
        <p:spPr/>
        <p:txBody>
          <a:bodyPr>
            <a:normAutofit/>
          </a:bodyPr>
          <a:lstStyle/>
          <a:p>
            <a:pPr marL="0" lvl="0" indent="0">
              <a:spcBef>
                <a:spcPts val="0"/>
              </a:spcBef>
              <a:buClr>
                <a:srgbClr val="000000"/>
              </a:buClr>
              <a:buNone/>
            </a:pPr>
            <a:r>
              <a:rPr lang="vi-VN" sz="2800" b="1" kern="0" dirty="0">
                <a:solidFill>
                  <a:srgbClr val="FF7F7D"/>
                </a:solidFill>
                <a:latin typeface="Arial"/>
                <a:cs typeface="Arial"/>
                <a:sym typeface="Arial"/>
              </a:rPr>
              <a:t>Vận dụng 3 trang 117 Địa Lí 8</a:t>
            </a:r>
            <a:r>
              <a:rPr lang="vi-VN" sz="2800" kern="0" dirty="0">
                <a:solidFill>
                  <a:srgbClr val="FF7F7D"/>
                </a:solidFill>
                <a:latin typeface="Arial"/>
                <a:cs typeface="Arial"/>
                <a:sym typeface="Arial"/>
              </a:rPr>
              <a:t>:</a:t>
            </a:r>
            <a:r>
              <a:rPr lang="vi-VN" sz="2800" kern="0" dirty="0">
                <a:solidFill>
                  <a:srgbClr val="000000"/>
                </a:solidFill>
                <a:latin typeface="Arial"/>
                <a:cs typeface="Arial"/>
                <a:sym typeface="Arial"/>
              </a:rPr>
              <a:t> Hãy thực hiện một trong hai nhiệm vụ sau:</a:t>
            </a:r>
          </a:p>
          <a:p>
            <a:pPr marL="0" lvl="0" indent="0">
              <a:spcBef>
                <a:spcPts val="0"/>
              </a:spcBef>
              <a:buClr>
                <a:srgbClr val="000000"/>
              </a:buClr>
              <a:buNone/>
            </a:pPr>
            <a:r>
              <a:rPr lang="vi-VN" sz="2800" b="1" kern="0" dirty="0">
                <a:solidFill>
                  <a:srgbClr val="FF7F7D"/>
                </a:solidFill>
                <a:latin typeface="Arial"/>
                <a:cs typeface="Arial"/>
                <a:sym typeface="Arial"/>
              </a:rPr>
              <a:t>Nhiệm vụ 1:</a:t>
            </a:r>
            <a:r>
              <a:rPr lang="vi-VN" sz="2800" kern="0" dirty="0">
                <a:solidFill>
                  <a:srgbClr val="000000"/>
                </a:solidFill>
                <a:latin typeface="Arial"/>
                <a:cs typeface="Arial"/>
                <a:sym typeface="Arial"/>
              </a:rPr>
              <a:t> Hãy sưu tầm và viết báo cáo về đặc điểm khí hậu ở địa phương em (nhiệt độ, số giờ nắng, lượng mưa, mùa mưa, mùa khô, độ ẩm không khí, biên độ nhiệt năm, các hiện tượng thời tiết đặc biệt).</a:t>
            </a:r>
          </a:p>
          <a:p>
            <a:pPr marL="0" lvl="0" indent="0">
              <a:spcBef>
                <a:spcPts val="0"/>
              </a:spcBef>
              <a:buClr>
                <a:srgbClr val="000000"/>
              </a:buClr>
              <a:buNone/>
            </a:pPr>
            <a:r>
              <a:rPr lang="vi-VN" sz="2800" b="1" kern="0" dirty="0">
                <a:solidFill>
                  <a:srgbClr val="FF7F7D"/>
                </a:solidFill>
                <a:latin typeface="Arial"/>
                <a:cs typeface="Arial"/>
                <a:sym typeface="Arial"/>
              </a:rPr>
              <a:t>Nhiệm vụ 2:</a:t>
            </a:r>
            <a:r>
              <a:rPr lang="vi-VN" sz="2800" b="1" kern="0" dirty="0">
                <a:solidFill>
                  <a:srgbClr val="000000"/>
                </a:solidFill>
                <a:latin typeface="Arial"/>
                <a:cs typeface="Arial"/>
                <a:sym typeface="Arial"/>
              </a:rPr>
              <a:t> </a:t>
            </a:r>
            <a:r>
              <a:rPr lang="vi-VN" sz="2800" kern="0" dirty="0">
                <a:solidFill>
                  <a:srgbClr val="000000"/>
                </a:solidFill>
                <a:latin typeface="Arial"/>
                <a:cs typeface="Arial"/>
                <a:sym typeface="Arial"/>
              </a:rPr>
              <a:t>Hãy sưu tầm những câu ca dao, tục ngữ, bài thơ có nội dung về khí hậu và các hiện tượng thời tiết ở nước ta</a:t>
            </a:r>
            <a:endParaRPr lang="en-US" sz="2800" dirty="0"/>
          </a:p>
        </p:txBody>
      </p:sp>
    </p:spTree>
    <p:extLst>
      <p:ext uri="{BB962C8B-B14F-4D97-AF65-F5344CB8AC3E}">
        <p14:creationId xmlns:p14="http://schemas.microsoft.com/office/powerpoint/2010/main" val="1034417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D9B6-7DF2-49C2-91CF-708EDDF3CB04}"/>
              </a:ext>
            </a:extLst>
          </p:cNvPr>
          <p:cNvSpPr>
            <a:spLocks noGrp="1"/>
          </p:cNvSpPr>
          <p:nvPr>
            <p:ph type="title"/>
          </p:nvPr>
        </p:nvSpPr>
        <p:spPr>
          <a:xfrm>
            <a:off x="457200" y="274638"/>
            <a:ext cx="8229600" cy="457199"/>
          </a:xfrm>
        </p:spPr>
        <p:txBody>
          <a:bodyPr>
            <a:normAutofit fontScale="90000"/>
          </a:bodyPr>
          <a:lstStyle/>
          <a:p>
            <a:r>
              <a:rPr lang="en-US" sz="3600" b="1" dirty="0" err="1">
                <a:solidFill>
                  <a:srgbClr val="FF0000"/>
                </a:solidFill>
                <a:latin typeface="Times New Roman" panose="02020603050405020304" pitchFamily="18" charset="0"/>
                <a:cs typeface="Times New Roman" panose="02020603050405020304" pitchFamily="18" charset="0"/>
              </a:rPr>
              <a:t>Trả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lời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05BCFE2-AC44-4FBC-A525-CABBE34D387A}"/>
              </a:ext>
            </a:extLst>
          </p:cNvPr>
          <p:cNvSpPr>
            <a:spLocks noGrp="1"/>
          </p:cNvSpPr>
          <p:nvPr>
            <p:ph idx="1"/>
          </p:nvPr>
        </p:nvSpPr>
        <p:spPr>
          <a:xfrm>
            <a:off x="457200" y="990600"/>
            <a:ext cx="8229600" cy="4525963"/>
          </a:xfrm>
        </p:spPr>
        <p:txBody>
          <a:bodyPr>
            <a:normAutofit fontScale="62500" lnSpcReduction="20000"/>
          </a:bodyPr>
          <a:lstStyle/>
          <a:p>
            <a:pPr marL="0" lvl="0" indent="0">
              <a:spcBef>
                <a:spcPts val="0"/>
              </a:spcBef>
              <a:buClr>
                <a:srgbClr val="000000"/>
              </a:buClr>
              <a:buNone/>
            </a:pPr>
            <a:r>
              <a:rPr lang="vi-VN" sz="3600" b="1" kern="0" dirty="0">
                <a:solidFill>
                  <a:srgbClr val="000000"/>
                </a:solidFill>
                <a:latin typeface="Times New Roman" panose="02020603050405020304" pitchFamily="18" charset="0"/>
                <a:cs typeface="Times New Roman" panose="02020603050405020304" pitchFamily="18" charset="0"/>
                <a:sym typeface="Arial"/>
              </a:rPr>
              <a:t>(*) Lựa chọn: </a:t>
            </a:r>
            <a:r>
              <a:rPr lang="vi-VN" sz="3600" kern="0" dirty="0">
                <a:solidFill>
                  <a:srgbClr val="000000"/>
                </a:solidFill>
                <a:latin typeface="Times New Roman" panose="02020603050405020304" pitchFamily="18" charset="0"/>
                <a:cs typeface="Times New Roman" panose="02020603050405020304" pitchFamily="18" charset="0"/>
                <a:sym typeface="Arial"/>
              </a:rPr>
              <a:t>Thực hiện nhiệm vụ 2</a:t>
            </a:r>
          </a:p>
          <a:p>
            <a:pPr marL="0" lvl="0" indent="0">
              <a:spcBef>
                <a:spcPts val="0"/>
              </a:spcBef>
              <a:buClr>
                <a:srgbClr val="000000"/>
              </a:buClr>
              <a:buNone/>
            </a:pPr>
            <a:r>
              <a:rPr lang="vi-VN" sz="3600" b="1" kern="0" dirty="0">
                <a:solidFill>
                  <a:srgbClr val="000000"/>
                </a:solidFill>
                <a:latin typeface="Times New Roman" panose="02020603050405020304" pitchFamily="18" charset="0"/>
                <a:cs typeface="Times New Roman" panose="02020603050405020304" pitchFamily="18" charset="0"/>
                <a:sym typeface="Arial"/>
              </a:rPr>
              <a:t>(*) Trình bày:</a:t>
            </a:r>
            <a:r>
              <a:rPr lang="vi-VN" sz="3600" kern="0" dirty="0">
                <a:solidFill>
                  <a:srgbClr val="000000"/>
                </a:solidFill>
                <a:latin typeface="Times New Roman" panose="02020603050405020304" pitchFamily="18" charset="0"/>
                <a:cs typeface="Times New Roman" panose="02020603050405020304" pitchFamily="18" charset="0"/>
                <a:sym typeface="Arial"/>
              </a:rPr>
              <a:t> những câu ca dao, tục ngữ, bài thơ có nội dung về khí hậu và các hiện tượng thời tiết ở nước ta</a:t>
            </a:r>
          </a:p>
          <a:p>
            <a:pPr marL="0" lvl="0" indent="0">
              <a:spcBef>
                <a:spcPts val="0"/>
              </a:spcBef>
              <a:buClr>
                <a:srgbClr val="000000"/>
              </a:buClr>
              <a:buNone/>
            </a:pPr>
            <a:r>
              <a:rPr lang="vi-VN" sz="3600" i="1" kern="0" dirty="0">
                <a:solidFill>
                  <a:srgbClr val="000000"/>
                </a:solidFill>
                <a:latin typeface="Times New Roman" panose="02020603050405020304" pitchFamily="18" charset="0"/>
                <a:cs typeface="Times New Roman" panose="02020603050405020304" pitchFamily="18" charset="0"/>
                <a:sym typeface="Arial"/>
              </a:rPr>
              <a:t>- Một số câu ca dao, tục ngữ:</a:t>
            </a:r>
            <a:endParaRPr lang="vi-VN" sz="3600" kern="0" dirty="0">
              <a:solidFill>
                <a:srgbClr val="000000"/>
              </a:solidFill>
              <a:latin typeface="Times New Roman" panose="02020603050405020304" pitchFamily="18" charset="0"/>
              <a:cs typeface="Times New Roman" panose="02020603050405020304" pitchFamily="18" charset="0"/>
              <a:sym typeface="Arial"/>
            </a:endParaRPr>
          </a:p>
          <a:p>
            <a:pPr marL="0" lvl="0" indent="0">
              <a:spcBef>
                <a:spcPts val="0"/>
              </a:spcBef>
              <a:buClr>
                <a:srgbClr val="000000"/>
              </a:buClr>
              <a:buNone/>
            </a:pPr>
            <a:r>
              <a:rPr lang="vi-VN" sz="3600" kern="0" dirty="0">
                <a:solidFill>
                  <a:srgbClr val="000000"/>
                </a:solidFill>
                <a:latin typeface="Times New Roman" panose="02020603050405020304" pitchFamily="18" charset="0"/>
                <a:cs typeface="Times New Roman" panose="02020603050405020304" pitchFamily="18" charset="0"/>
                <a:sym typeface="Arial"/>
              </a:rPr>
              <a:t>+ Tháng Giêng rét dài, tháng hai rét lộc, tháng ba rét nàng Bân.</a:t>
            </a:r>
          </a:p>
          <a:p>
            <a:pPr marL="0" lvl="0" indent="0">
              <a:spcBef>
                <a:spcPts val="0"/>
              </a:spcBef>
              <a:buClr>
                <a:srgbClr val="000000"/>
              </a:buClr>
              <a:buNone/>
            </a:pPr>
            <a:r>
              <a:rPr lang="vi-VN" sz="3600" kern="0" dirty="0">
                <a:solidFill>
                  <a:srgbClr val="000000"/>
                </a:solidFill>
                <a:latin typeface="Times New Roman" panose="02020603050405020304" pitchFamily="18" charset="0"/>
                <a:cs typeface="Times New Roman" panose="02020603050405020304" pitchFamily="18" charset="0"/>
                <a:sym typeface="Arial"/>
              </a:rPr>
              <a:t>+ Đầu năm sương muối, cuối năm gió nồm.</a:t>
            </a:r>
          </a:p>
          <a:p>
            <a:pPr marL="0" lvl="0" indent="0">
              <a:spcBef>
                <a:spcPts val="0"/>
              </a:spcBef>
              <a:buClr>
                <a:srgbClr val="000000"/>
              </a:buClr>
              <a:buNone/>
            </a:pPr>
            <a:r>
              <a:rPr lang="vi-VN" sz="3600" kern="0" dirty="0">
                <a:solidFill>
                  <a:srgbClr val="000000"/>
                </a:solidFill>
                <a:latin typeface="Times New Roman" panose="02020603050405020304" pitchFamily="18" charset="0"/>
                <a:cs typeface="Times New Roman" panose="02020603050405020304" pitchFamily="18" charset="0"/>
                <a:sym typeface="Arial"/>
              </a:rPr>
              <a:t>+ Gió bấc thì hanh, gió nồm thì ẩm.</a:t>
            </a:r>
          </a:p>
          <a:p>
            <a:pPr marL="0" lvl="0" indent="0">
              <a:spcBef>
                <a:spcPts val="0"/>
              </a:spcBef>
              <a:buClr>
                <a:srgbClr val="000000"/>
              </a:buClr>
              <a:buNone/>
            </a:pPr>
            <a:r>
              <a:rPr lang="vi-VN" sz="3600" kern="0" dirty="0">
                <a:solidFill>
                  <a:srgbClr val="000000"/>
                </a:solidFill>
                <a:latin typeface="Times New Roman" panose="02020603050405020304" pitchFamily="18" charset="0"/>
                <a:cs typeface="Times New Roman" panose="02020603050405020304" pitchFamily="18" charset="0"/>
                <a:sym typeface="Arial"/>
              </a:rPr>
              <a:t>+ Gió nam đưa xuân sang hè.</a:t>
            </a:r>
          </a:p>
          <a:p>
            <a:pPr marL="0" lvl="0" indent="0">
              <a:spcBef>
                <a:spcPts val="0"/>
              </a:spcBef>
              <a:buClr>
                <a:srgbClr val="000000"/>
              </a:buClr>
              <a:buNone/>
            </a:pPr>
            <a:r>
              <a:rPr lang="vi-VN" sz="3600" kern="0" dirty="0">
                <a:solidFill>
                  <a:srgbClr val="000000"/>
                </a:solidFill>
                <a:latin typeface="Times New Roman" panose="02020603050405020304" pitchFamily="18" charset="0"/>
                <a:cs typeface="Times New Roman" panose="02020603050405020304" pitchFamily="18" charset="0"/>
                <a:sym typeface="Arial"/>
              </a:rPr>
              <a:t>+ Tháng bảy mưa gãy cành trám/ Tháng tám nắng rám trái bòng.</a:t>
            </a:r>
          </a:p>
          <a:p>
            <a:pPr marL="0" lvl="0" indent="0">
              <a:spcBef>
                <a:spcPts val="0"/>
              </a:spcBef>
              <a:buClr>
                <a:srgbClr val="000000"/>
              </a:buClr>
              <a:buNone/>
            </a:pPr>
            <a:r>
              <a:rPr lang="vi-VN" sz="3600" b="1" i="1" kern="0" dirty="0">
                <a:solidFill>
                  <a:srgbClr val="000000"/>
                </a:solidFill>
                <a:latin typeface="Times New Roman" panose="02020603050405020304" pitchFamily="18" charset="0"/>
                <a:cs typeface="Times New Roman" panose="02020603050405020304" pitchFamily="18" charset="0"/>
                <a:sym typeface="Arial"/>
              </a:rPr>
              <a:t>- Đoạn trong bài thơ “Trường Sơn Đông, Trường Sơn Tây”</a:t>
            </a:r>
            <a:endParaRPr lang="vi-VN" sz="3600" b="1" kern="0" dirty="0">
              <a:solidFill>
                <a:srgbClr val="000000"/>
              </a:solidFill>
              <a:latin typeface="Times New Roman" panose="02020603050405020304" pitchFamily="18" charset="0"/>
              <a:cs typeface="Times New Roman" panose="02020603050405020304" pitchFamily="18" charset="0"/>
              <a:sym typeface="Arial"/>
            </a:endParaRPr>
          </a:p>
          <a:p>
            <a:pPr marL="0" lvl="0" indent="0" algn="ctr">
              <a:spcBef>
                <a:spcPts val="0"/>
              </a:spcBef>
              <a:buClr>
                <a:srgbClr val="000000"/>
              </a:buClr>
              <a:buNone/>
            </a:pPr>
            <a:r>
              <a:rPr lang="vi-VN" sz="3600" kern="0" dirty="0">
                <a:solidFill>
                  <a:srgbClr val="000000"/>
                </a:solidFill>
                <a:latin typeface="Times New Roman" panose="02020603050405020304" pitchFamily="18" charset="0"/>
                <a:cs typeface="Times New Roman" panose="02020603050405020304" pitchFamily="18" charset="0"/>
                <a:sym typeface="Arial"/>
              </a:rPr>
              <a:t>Một dãy núi mà hai màu mây</a:t>
            </a:r>
          </a:p>
          <a:p>
            <a:pPr marL="0" lvl="0" indent="0" algn="ctr">
              <a:spcBef>
                <a:spcPts val="0"/>
              </a:spcBef>
              <a:buClr>
                <a:srgbClr val="000000"/>
              </a:buClr>
              <a:buNone/>
            </a:pPr>
            <a:r>
              <a:rPr lang="vi-VN" sz="3600" kern="0" dirty="0">
                <a:solidFill>
                  <a:srgbClr val="000000"/>
                </a:solidFill>
                <a:latin typeface="Times New Roman" panose="02020603050405020304" pitchFamily="18" charset="0"/>
                <a:cs typeface="Times New Roman" panose="02020603050405020304" pitchFamily="18" charset="0"/>
                <a:sym typeface="Arial"/>
              </a:rPr>
              <a:t>Nơi nắng nơi mưa, khí trời cũng khác</a:t>
            </a:r>
          </a:p>
          <a:p>
            <a:pPr marL="0" lvl="0" indent="0" algn="ctr">
              <a:spcBef>
                <a:spcPts val="0"/>
              </a:spcBef>
              <a:buClr>
                <a:srgbClr val="000000"/>
              </a:buClr>
              <a:buNone/>
            </a:pPr>
            <a:r>
              <a:rPr lang="vi-VN" sz="3600" kern="0" dirty="0">
                <a:solidFill>
                  <a:srgbClr val="000000"/>
                </a:solidFill>
                <a:latin typeface="Times New Roman" panose="02020603050405020304" pitchFamily="18" charset="0"/>
                <a:cs typeface="Times New Roman" panose="02020603050405020304" pitchFamily="18" charset="0"/>
                <a:sym typeface="Arial"/>
              </a:rPr>
              <a:t>Như anh với em, như Nam với Bắc</a:t>
            </a:r>
          </a:p>
          <a:p>
            <a:pPr marL="0" lvl="0" indent="0" algn="ctr">
              <a:spcBef>
                <a:spcPts val="0"/>
              </a:spcBef>
              <a:buClr>
                <a:srgbClr val="000000"/>
              </a:buClr>
              <a:buNone/>
            </a:pPr>
            <a:r>
              <a:rPr lang="vi-VN" sz="3600" kern="0" dirty="0">
                <a:solidFill>
                  <a:srgbClr val="000000"/>
                </a:solidFill>
                <a:latin typeface="Times New Roman" panose="02020603050405020304" pitchFamily="18" charset="0"/>
                <a:cs typeface="Times New Roman" panose="02020603050405020304" pitchFamily="18" charset="0"/>
                <a:sym typeface="Arial"/>
              </a:rPr>
              <a:t>Như Đông với Tây một dải rừng liền</a:t>
            </a:r>
          </a:p>
          <a:p>
            <a:pPr marL="0" lvl="0" indent="0">
              <a:spcBef>
                <a:spcPts val="0"/>
              </a:spcBef>
              <a:buClr>
                <a:srgbClr val="000000"/>
              </a:buClr>
              <a:buNone/>
            </a:pPr>
            <a:r>
              <a:rPr lang="vi-VN" sz="3600" kern="0" dirty="0">
                <a:solidFill>
                  <a:srgbClr val="000000"/>
                </a:solidFill>
                <a:latin typeface="Times New Roman" panose="02020603050405020304" pitchFamily="18" charset="0"/>
                <a:cs typeface="Times New Roman" panose="02020603050405020304" pitchFamily="18" charset="0"/>
                <a:sym typeface="Arial"/>
              </a:rPr>
              <a:t>			(Phạm Tiến Duật)</a:t>
            </a:r>
          </a:p>
          <a:p>
            <a:endParaRPr lang="en-US" dirty="0"/>
          </a:p>
        </p:txBody>
      </p:sp>
    </p:spTree>
    <p:extLst>
      <p:ext uri="{BB962C8B-B14F-4D97-AF65-F5344CB8AC3E}">
        <p14:creationId xmlns:p14="http://schemas.microsoft.com/office/powerpoint/2010/main" val="4010273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535416" y="91889"/>
            <a:ext cx="1261242" cy="936811"/>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38023"/>
            <a:ext cx="934588" cy="59381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85800" y="1349189"/>
            <a:ext cx="7041584" cy="11654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outerShdw blurRad="38100" dist="38100" dir="2700000" algn="tl">
                    <a:srgbClr val="000000">
                      <a:alpha val="43137"/>
                    </a:srgbClr>
                  </a:outerShdw>
                </a:effectLst>
                <a:latin typeface="Cambria" pitchFamily="18" charset="0"/>
              </a:rPr>
              <a:t>BÀI 6. ĐẶC ĐIỂM KHÍ HẬU</a:t>
            </a:r>
          </a:p>
          <a:p>
            <a:endParaRPr lang="en-US" sz="3200" b="1" dirty="0">
              <a:solidFill>
                <a:srgbClr val="00B050"/>
              </a:solidFill>
              <a:effectLst>
                <a:outerShdw blurRad="38100" dist="38100" dir="2700000" algn="tl">
                  <a:srgbClr val="000000">
                    <a:alpha val="43137"/>
                  </a:srgbClr>
                </a:outerShdw>
              </a:effectLst>
              <a:latin typeface="Cambria" pitchFamily="18" charset="0"/>
            </a:endParaRPr>
          </a:p>
          <a:p>
            <a:r>
              <a:rPr lang="en-US" sz="3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32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398704" y="2895600"/>
            <a:ext cx="704158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3200" b="1" dirty="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32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335730" y="4152900"/>
            <a:ext cx="710455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 </a:t>
            </a:r>
            <a:r>
              <a:rPr lang="vi-VN" sz="3200" b="1" dirty="0">
                <a:solidFill>
                  <a:srgbClr val="0D30DD"/>
                </a:solidFill>
                <a:effectLst>
                  <a:outerShdw blurRad="38100" dist="38100" dir="2700000" algn="tl">
                    <a:srgbClr val="000000">
                      <a:alpha val="43137"/>
                    </a:srgbClr>
                  </a:outerShdw>
                </a:effectLst>
                <a:latin typeface="Cambria" pitchFamily="18" charset="0"/>
              </a:rPr>
              <a:t>KHÍ HẬU </a:t>
            </a:r>
            <a:r>
              <a:rPr lang="en-US" sz="3200" b="1" dirty="0">
                <a:solidFill>
                  <a:srgbClr val="0D30DD"/>
                </a:solidFill>
                <a:effectLst>
                  <a:outerShdw blurRad="38100" dist="38100" dir="2700000" algn="tl">
                    <a:srgbClr val="000000">
                      <a:alpha val="43137"/>
                    </a:srgbClr>
                  </a:outerShdw>
                </a:effectLst>
                <a:latin typeface="Cambria" pitchFamily="18" charset="0"/>
              </a:rPr>
              <a:t>PHÂN HOÁ ĐA DẠNG</a:t>
            </a:r>
          </a:p>
        </p:txBody>
      </p:sp>
      <p:sp>
        <p:nvSpPr>
          <p:cNvPr id="18" name="Round Same Side Corner Rectangle 17"/>
          <p:cNvSpPr/>
          <p:nvPr/>
        </p:nvSpPr>
        <p:spPr>
          <a:xfrm rot="5400000">
            <a:off x="522851" y="2753749"/>
            <a:ext cx="630697" cy="762000"/>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419365" y="4076436"/>
            <a:ext cx="685272"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246535" y="2797535"/>
            <a:ext cx="1125065" cy="5552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152400"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25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250"/>
                                        <p:tgtEl>
                                          <p:spTgt spid="20"/>
                                        </p:tgtEl>
                                      </p:cBhvr>
                                    </p:animEffect>
                                  </p:childTnLst>
                                </p:cTn>
                              </p:par>
                            </p:childTnLst>
                          </p:cTn>
                        </p:par>
                        <p:par>
                          <p:cTn id="19" fill="hold">
                            <p:stCondLst>
                              <p:cond delay="1250"/>
                            </p:stCondLst>
                            <p:childTnLst>
                              <p:par>
                                <p:cTn id="20" presetID="22" presetClass="entr" presetSubtype="8"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1750"/>
                            </p:stCondLst>
                            <p:childTnLst>
                              <p:par>
                                <p:cTn id="24" presetID="22" presetClass="entr" presetSubtype="8"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250"/>
                                        <p:tgtEl>
                                          <p:spTgt spid="1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animBg="1"/>
      <p:bldP spid="19" grpId="0" animBg="1"/>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3"/>
          <p:cNvSpPr>
            <a:spLocks noGrp="1" noRot="1" noMove="1" noResize="1" noEditPoints="1" noAdjustHandles="1" noChangeArrowheads="1" noChangeShapeType="1"/>
          </p:cNvSpPr>
          <p:nvPr/>
        </p:nvSpPr>
        <p:spPr>
          <a:xfrm>
            <a:off x="981150" y="2047875"/>
            <a:ext cx="7181700" cy="3076800"/>
          </a:xfrm>
          <a:prstGeom prst="roundRect">
            <a:avLst>
              <a:gd name="adj" fmla="val 50000"/>
            </a:avLst>
          </a:prstGeom>
          <a:solidFill>
            <a:schemeClr val="accent6"/>
          </a:solidFill>
          <a:ln>
            <a:noFill/>
          </a:ln>
          <a:effectLst>
            <a:outerShdw dist="180975" dir="2940000" algn="bl" rotWithShape="0">
              <a:schemeClr val="accent3">
                <a:alpha val="20000"/>
              </a:schemeClr>
            </a:outerShdw>
          </a:effectLst>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6" name="Google Shape;386;p33"/>
          <p:cNvSpPr/>
          <p:nvPr/>
        </p:nvSpPr>
        <p:spPr>
          <a:xfrm>
            <a:off x="4002425" y="1318300"/>
            <a:ext cx="1139100" cy="1139100"/>
          </a:xfrm>
          <a:prstGeom prst="ellipse">
            <a:avLst/>
          </a:prstGeom>
          <a:solidFill>
            <a:schemeClr val="accent4"/>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8" name="Google Shape;388;p33"/>
          <p:cNvSpPr/>
          <p:nvPr/>
        </p:nvSpPr>
        <p:spPr>
          <a:xfrm flipH="1">
            <a:off x="189545" y="2047873"/>
            <a:ext cx="533103" cy="505275"/>
          </a:xfrm>
          <a:custGeom>
            <a:avLst/>
            <a:gdLst/>
            <a:ahLst/>
            <a:cxnLst/>
            <a:rect l="l" t="t" r="r" b="b"/>
            <a:pathLst>
              <a:path w="3085" h="2924" extrusionOk="0">
                <a:moveTo>
                  <a:pt x="2228" y="0"/>
                </a:moveTo>
                <a:cubicBezTo>
                  <a:pt x="2200" y="0"/>
                  <a:pt x="2171" y="9"/>
                  <a:pt x="2144" y="27"/>
                </a:cubicBezTo>
                <a:lnTo>
                  <a:pt x="1489" y="444"/>
                </a:lnTo>
                <a:cubicBezTo>
                  <a:pt x="1476" y="463"/>
                  <a:pt x="1452" y="472"/>
                  <a:pt x="1425" y="472"/>
                </a:cubicBezTo>
                <a:cubicBezTo>
                  <a:pt x="1403" y="472"/>
                  <a:pt x="1379" y="466"/>
                  <a:pt x="1358" y="455"/>
                </a:cubicBezTo>
                <a:lnTo>
                  <a:pt x="644" y="158"/>
                </a:lnTo>
                <a:cubicBezTo>
                  <a:pt x="626" y="153"/>
                  <a:pt x="609" y="150"/>
                  <a:pt x="592" y="150"/>
                </a:cubicBezTo>
                <a:cubicBezTo>
                  <a:pt x="493" y="150"/>
                  <a:pt x="409" y="235"/>
                  <a:pt x="429" y="336"/>
                </a:cubicBezTo>
                <a:lnTo>
                  <a:pt x="632" y="1086"/>
                </a:lnTo>
                <a:cubicBezTo>
                  <a:pt x="644" y="1134"/>
                  <a:pt x="632" y="1170"/>
                  <a:pt x="596" y="1217"/>
                </a:cubicBezTo>
                <a:lnTo>
                  <a:pt x="96" y="1813"/>
                </a:lnTo>
                <a:cubicBezTo>
                  <a:pt x="1" y="1920"/>
                  <a:pt x="72" y="2063"/>
                  <a:pt x="191" y="2063"/>
                </a:cubicBezTo>
                <a:lnTo>
                  <a:pt x="965" y="2110"/>
                </a:lnTo>
                <a:cubicBezTo>
                  <a:pt x="1013" y="2110"/>
                  <a:pt x="1060" y="2146"/>
                  <a:pt x="1084" y="2182"/>
                </a:cubicBezTo>
                <a:lnTo>
                  <a:pt x="1489" y="2860"/>
                </a:lnTo>
                <a:cubicBezTo>
                  <a:pt x="1515" y="2903"/>
                  <a:pt x="1563" y="2924"/>
                  <a:pt x="1613" y="2924"/>
                </a:cubicBezTo>
                <a:cubicBezTo>
                  <a:pt x="1675" y="2924"/>
                  <a:pt x="1742" y="2891"/>
                  <a:pt x="1775" y="2825"/>
                </a:cubicBezTo>
                <a:lnTo>
                  <a:pt x="2060" y="2098"/>
                </a:lnTo>
                <a:cubicBezTo>
                  <a:pt x="2072" y="2051"/>
                  <a:pt x="2120" y="2027"/>
                  <a:pt x="2156" y="2003"/>
                </a:cubicBezTo>
                <a:lnTo>
                  <a:pt x="2918" y="1825"/>
                </a:lnTo>
                <a:cubicBezTo>
                  <a:pt x="3037" y="1801"/>
                  <a:pt x="3084" y="1634"/>
                  <a:pt x="2977" y="1563"/>
                </a:cubicBezTo>
                <a:lnTo>
                  <a:pt x="2382" y="1075"/>
                </a:lnTo>
                <a:cubicBezTo>
                  <a:pt x="2334" y="1039"/>
                  <a:pt x="2322" y="979"/>
                  <a:pt x="2322" y="932"/>
                </a:cubicBezTo>
                <a:lnTo>
                  <a:pt x="2382" y="158"/>
                </a:lnTo>
                <a:cubicBezTo>
                  <a:pt x="2382" y="69"/>
                  <a:pt x="2309" y="0"/>
                  <a:pt x="222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389" name="Google Shape;389;p33"/>
          <p:cNvSpPr/>
          <p:nvPr/>
        </p:nvSpPr>
        <p:spPr>
          <a:xfrm rot="1548551">
            <a:off x="2628423" y="1379222"/>
            <a:ext cx="376297" cy="421101"/>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2" name="TextBox 148">
            <a:extLst>
              <a:ext uri="{FF2B5EF4-FFF2-40B4-BE49-F238E27FC236}">
                <a16:creationId xmlns:a16="http://schemas.microsoft.com/office/drawing/2014/main" id="{0743236E-A621-67A9-ED6D-404759057F12}"/>
              </a:ext>
            </a:extLst>
          </p:cNvPr>
          <p:cNvSpPr txBox="1"/>
          <p:nvPr/>
        </p:nvSpPr>
        <p:spPr>
          <a:xfrm>
            <a:off x="2123398" y="2500372"/>
            <a:ext cx="4740572" cy="230832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kern="0">
                <a:solidFill>
                  <a:srgbClr val="0073AD"/>
                </a:solidFill>
                <a:latin typeface="SVN-Caprica Script" pitchFamily="2" charset="0"/>
              </a:rPr>
              <a:t>CHÀO TẠM BIỆT</a:t>
            </a:r>
            <a:endParaRPr lang="en-US" sz="7200" b="1" kern="0" dirty="0">
              <a:solidFill>
                <a:srgbClr val="0073AD"/>
              </a:solidFill>
              <a:latin typeface="SVN-Caprica Script" pitchFamily="2" charset="0"/>
            </a:endParaRPr>
          </a:p>
        </p:txBody>
      </p:sp>
      <p:pic>
        <p:nvPicPr>
          <p:cNvPr id="4" name="Picture 3">
            <a:extLst>
              <a:ext uri="{FF2B5EF4-FFF2-40B4-BE49-F238E27FC236}">
                <a16:creationId xmlns:a16="http://schemas.microsoft.com/office/drawing/2014/main" id="{48407970-5E24-35E0-B669-BBDA4F72392E}"/>
              </a:ext>
            </a:extLst>
          </p:cNvPr>
          <p:cNvPicPr>
            <a:picLocks noChangeAspect="1"/>
          </p:cNvPicPr>
          <p:nvPr/>
        </p:nvPicPr>
        <p:blipFill>
          <a:blip r:embed="rId3">
            <a:duotone>
              <a:schemeClr val="accent5">
                <a:shade val="45000"/>
                <a:satMod val="135000"/>
              </a:schemeClr>
              <a:prstClr val="white"/>
            </a:duotone>
          </a:blip>
          <a:stretch>
            <a:fillRect/>
          </a:stretch>
        </p:blipFill>
        <p:spPr>
          <a:xfrm>
            <a:off x="4178003" y="1496759"/>
            <a:ext cx="825154" cy="825154"/>
          </a:xfrm>
          <a:prstGeom prst="rect">
            <a:avLst/>
          </a:prstGeom>
        </p:spPr>
      </p:pic>
    </p:spTree>
    <p:extLst>
      <p:ext uri="{BB962C8B-B14F-4D97-AF65-F5344CB8AC3E}">
        <p14:creationId xmlns:p14="http://schemas.microsoft.com/office/powerpoint/2010/main" val="2564042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045663" y="1905000"/>
            <a:ext cx="3660051" cy="1384995"/>
          </a:xfrm>
          <a:prstGeom prst="rect">
            <a:avLst/>
          </a:prstGeom>
          <a:solidFill>
            <a:srgbClr val="BCFCD4"/>
          </a:solidFill>
          <a:ln w="12700">
            <a:solidFill>
              <a:srgbClr val="009900"/>
            </a:solidFill>
          </a:ln>
        </p:spPr>
        <p:txBody>
          <a:bodyPr wrap="square">
            <a:spAutoFit/>
          </a:bodyPr>
          <a:lstStyle/>
          <a:p>
            <a:pPr lvl="0"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thông</a:t>
            </a:r>
            <a:r>
              <a:rPr lang="en-US" sz="2100" i="1" dirty="0">
                <a:solidFill>
                  <a:srgbClr val="FF0000"/>
                </a:solidFill>
                <a:latin typeface="Cambria" panose="02040503050406030204" pitchFamily="18" charset="0"/>
                <a:ea typeface="Cambria" panose="02040503050406030204" pitchFamily="18" charset="0"/>
              </a:rPr>
              <a:t> tin </a:t>
            </a:r>
            <a:r>
              <a:rPr lang="en-US" sz="2100" i="1" dirty="0" err="1">
                <a:solidFill>
                  <a:srgbClr val="FF0000"/>
                </a:solidFill>
                <a:latin typeface="Cambria" panose="02040503050406030204" pitchFamily="18" charset="0"/>
                <a:ea typeface="Cambria" panose="02040503050406030204" pitchFamily="18" charset="0"/>
              </a:rPr>
              <a:t>trong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bài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6.1,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những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đặc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điểm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thể</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nhiệt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đới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ẩm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khí</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hậu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nước</a:t>
            </a:r>
            <a:r>
              <a:rPr lang="en-US" sz="2100" i="1" dirty="0">
                <a:solidFill>
                  <a:srgbClr val="FF0000"/>
                </a:solidFill>
                <a:latin typeface="Cambria" panose="02040503050406030204" pitchFamily="18" charset="0"/>
                <a:ea typeface="Cambria" panose="02040503050406030204" pitchFamily="18" charset="0"/>
              </a:rPr>
              <a:t> ta?</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581738"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5105400"/>
            <a:ext cx="676823" cy="779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868076" y="3505200"/>
            <a:ext cx="3837639" cy="3123932"/>
          </a:xfrm>
          <a:prstGeom prst="rect">
            <a:avLst/>
          </a:prstGeom>
          <a:solidFill>
            <a:srgbClr val="FFCCFF"/>
          </a:solidFill>
          <a:ln w="12700">
            <a:solidFill>
              <a:srgbClr val="0070C0"/>
            </a:solidFill>
          </a:ln>
        </p:spPr>
        <p:txBody>
          <a:bodyPr wrap="square">
            <a:spAutoFit/>
          </a:bodyPr>
          <a:lstStyle/>
          <a:p>
            <a:pPr marL="457200" lvl="0" indent="-317500">
              <a:buClr>
                <a:srgbClr val="131447"/>
              </a:buClr>
              <a:buSzPts val="1600"/>
            </a:pPr>
            <a:r>
              <a:rPr lang="vi-VN" sz="2000" b="1" kern="0" dirty="0">
                <a:solidFill>
                  <a:srgbClr val="131447"/>
                </a:solidFill>
                <a:latin typeface="SVN-Internation"/>
                <a:cs typeface="Rubik"/>
                <a:sym typeface="Rubik"/>
              </a:rPr>
              <a:t> Tính chất nhiệt đới thể hiện qua các yếu tố bức xạ:</a:t>
            </a:r>
            <a:endParaRPr lang="en-US" sz="2100" dirty="0">
              <a:latin typeface="Cambria" pitchFamily="18" charset="0"/>
              <a:ea typeface="Cambria" pitchFamily="18" charset="0"/>
            </a:endParaRPr>
          </a:p>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Nam (Lạng Sơn: 21,5</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Cà Mau: 27,5</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a:latin typeface="Cambria" pitchFamily="18" charset="0"/>
                <a:ea typeface="Cambria" pitchFamily="18" charset="0"/>
              </a:rPr>
              <a:t>- </a:t>
            </a:r>
            <a:r>
              <a:rPr lang="nl-NL" sz="2100" b="1" dirty="0">
                <a:latin typeface="Cambria" pitchFamily="18" charset="0"/>
                <a:ea typeface="Cambria" pitchFamily="18" charset="0"/>
              </a:rPr>
              <a:t>Nguyên nhân: </a:t>
            </a:r>
            <a:r>
              <a:rPr lang="nl-NL" sz="2100" dirty="0">
                <a:latin typeface="Cambria" pitchFamily="18" charset="0"/>
                <a:ea typeface="Cambria" pitchFamily="18" charset="0"/>
              </a:rPr>
              <a:t>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7" y="1295399"/>
            <a:ext cx="4119414"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nhiệt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27" name="Picture 26">
            <a:extLst>
              <a:ext uri="{FF2B5EF4-FFF2-40B4-BE49-F238E27FC236}">
                <a16:creationId xmlns:a16="http://schemas.microsoft.com/office/drawing/2014/main" id="{F8F67EE0-9475-42B7-8DC2-5ADB5D1630F5}"/>
              </a:ext>
            </a:extLst>
          </p:cNvPr>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883301" y="1173220"/>
            <a:ext cx="3974360" cy="5379980"/>
          </a:xfrm>
          <a:prstGeom prst="rect">
            <a:avLst/>
          </a:prstGeom>
          <a:noFill/>
          <a:ln>
            <a:noFill/>
          </a:ln>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8" dur="500"/>
                                        <p:tgtEl>
                                          <p:spTgt spid="3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nhận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xét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về</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số</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giờ</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nắng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bức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xạ</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429981" y="4038600"/>
            <a:ext cx="3751620"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a:latin typeface="Cambria" pitchFamily="18" charset="0"/>
                <a:ea typeface="Cambria" pitchFamily="18" charset="0"/>
              </a:rPr>
              <a:t>- Số giờ nắng nhiều, đạt từ 1400 - 3000 giờ/ năm (Hà Nội là 1585 giờ, Huế là 1970 giờ, TPHCM là 2489 giờ).</a:t>
            </a:r>
          </a:p>
          <a:p>
            <a:pPr>
              <a:spcBef>
                <a:spcPts val="600"/>
              </a:spcBef>
              <a:spcAft>
                <a:spcPts val="0"/>
              </a:spcAft>
            </a:pPr>
            <a:r>
              <a:rPr lang="nl-NL" sz="2200" dirty="0">
                <a:latin typeface="Cambria" pitchFamily="18" charset="0"/>
                <a:ea typeface="Cambria" pitchFamily="18" charset="0"/>
              </a:rPr>
              <a:t> </a:t>
            </a:r>
            <a:r>
              <a:rPr lang="vi-VN" sz="2200" dirty="0">
                <a:latin typeface="Cambria" pitchFamily="18" charset="0"/>
                <a:ea typeface="Cambria" pitchFamily="18" charset="0"/>
              </a:rPr>
              <a:t>- Cán cân bức xạ </a:t>
            </a:r>
            <a:r>
              <a:rPr lang="en-US" sz="2200" dirty="0">
                <a:latin typeface="Cambria" pitchFamily="18" charset="0"/>
                <a:ea typeface="Cambria" pitchFamily="18" charset="0"/>
              </a:rPr>
              <a:t> </a:t>
            </a:r>
            <a:r>
              <a:rPr lang="en-US" sz="2200" dirty="0" err="1">
                <a:latin typeface="Cambria" pitchFamily="18" charset="0"/>
                <a:ea typeface="Cambria" pitchFamily="18" charset="0"/>
              </a:rPr>
              <a:t>luôn</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nhiệt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đới</a:t>
            </a:r>
            <a:r>
              <a:rPr lang="en-US" sz="2400" b="1" dirty="0">
                <a:solidFill>
                  <a:srgbClr val="CC0000"/>
                </a:solidFill>
                <a:latin typeface="Times New Roman" pitchFamily="18" charset="0"/>
                <a:cs typeface="Times New Roman" pitchFamily="18" charset="0"/>
              </a:rPr>
              <a:t> </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Buổi</a:t>
            </a:r>
            <a:r>
              <a:rPr lang="en-US" dirty="0">
                <a:latin typeface="Cambria" pitchFamily="18" charset="0"/>
                <a:ea typeface="Cambria" pitchFamily="18" charset="0"/>
              </a:rPr>
              <a:t> </a:t>
            </a:r>
            <a:r>
              <a:rPr lang="en-US" dirty="0" err="1">
                <a:latin typeface="Cambria" pitchFamily="18" charset="0"/>
                <a:ea typeface="Cambria" pitchFamily="18" charset="0"/>
              </a:rPr>
              <a:t>sáng</a:t>
            </a:r>
            <a:r>
              <a:rPr lang="en-US" dirty="0">
                <a:latin typeface="Cambria" pitchFamily="18" charset="0"/>
                <a:ea typeface="Cambria" pitchFamily="18" charset="0"/>
              </a:rPr>
              <a:t> ở </a:t>
            </a:r>
            <a:r>
              <a:rPr lang="en-US" dirty="0" err="1">
                <a:latin typeface="Cambria" pitchFamily="18" charset="0"/>
                <a:ea typeface="Cambria" pitchFamily="18" charset="0"/>
              </a:rPr>
              <a:t>Hà</a:t>
            </a:r>
            <a:r>
              <a:rPr lang="en-US" dirty="0">
                <a:latin typeface="Cambria" pitchFamily="18" charset="0"/>
                <a:ea typeface="Cambria" pitchFamily="18" charset="0"/>
              </a:rPr>
              <a:t> </a:t>
            </a:r>
            <a:r>
              <a:rPr lang="en-US" dirty="0" err="1">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t>
            </a:r>
            <a:r>
              <a:rPr lang="vi-VN" sz="2400" b="1" dirty="0">
                <a:solidFill>
                  <a:srgbClr val="CC0000"/>
                </a:solidFill>
                <a:latin typeface="Times New Roman" pitchFamily="18" charset="0"/>
                <a:cs typeface="Times New Roman" pitchFamily="18" charset="0"/>
              </a:rPr>
              <a:t>Tính chất nhiệt đới</a:t>
            </a:r>
            <a:r>
              <a:rPr lang="en-US" sz="2400" b="1" dirty="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2C5A8B-CF52-430C-9DD5-F8CA15BD3DE0}"/>
              </a:ext>
            </a:extLst>
          </p:cNvPr>
          <p:cNvSpPr/>
          <p:nvPr/>
        </p:nvSpPr>
        <p:spPr>
          <a:xfrm>
            <a:off x="228600" y="0"/>
            <a:ext cx="8686800" cy="5078313"/>
          </a:xfrm>
          <a:prstGeom prst="rect">
            <a:avLst/>
          </a:prstGeom>
        </p:spPr>
        <p:txBody>
          <a:bodyPr wrap="square">
            <a:spAutoFit/>
          </a:bodyPr>
          <a:lstStyle/>
          <a:p>
            <a:pPr>
              <a:spcAft>
                <a:spcPts val="0"/>
              </a:spcAft>
            </a:pP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Khí hậu nhiệt đới ẩm gió mùa  </a:t>
            </a:r>
            <a:endParaRPr lang="en-US" sz="36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Tính chất nhiệt đới ẩm</a:t>
            </a:r>
            <a:endParaRPr lang="en-US" sz="36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600" b="1" dirty="0">
                <a:solidFill>
                  <a:srgbClr val="F11BAA"/>
                </a:solidFill>
                <a:latin typeface="Times New Roman" panose="02020603050405020304" pitchFamily="18" charset="0"/>
                <a:ea typeface="Times New Roman" panose="02020603050405020304" pitchFamily="18" charset="0"/>
                <a:cs typeface="Times New Roman" panose="02020603050405020304" pitchFamily="18" charset="0"/>
              </a:rPr>
              <a:t>- Tính chất nhiệt đới:</a:t>
            </a:r>
            <a:endParaRPr lang="en-US" sz="3600" dirty="0">
              <a:solidFill>
                <a:srgbClr val="F11BAA"/>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Lượng bức xạ tổng cộng của nước ta lớn; cán cân bức xạ luôn dương.</a:t>
            </a:r>
            <a:endParaRPr lang="en-US" sz="36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Nhiệt độ trung bình năm trên 20</a:t>
            </a:r>
            <a:r>
              <a:rPr lang="nl-NL" sz="3600"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0</a:t>
            </a:r>
            <a:r>
              <a:rPr lang="nl-NL"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 (trừ vùng núi cao) và tăng dần từ Bắc vào Nam.</a:t>
            </a:r>
            <a:endParaRPr lang="en-US" sz="36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Số giờ nắng nhiều, đạt từ 1400 - 3000 giờ/năm.</a:t>
            </a:r>
            <a:endParaRPr lang="en-US" sz="3600" dirty="0">
              <a:solidFill>
                <a:srgbClr val="0070C0"/>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236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nhận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xét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lượng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mưa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trung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năm</a:t>
            </a:r>
            <a:r>
              <a:rPr lang="en-US" sz="2300" i="1" dirty="0">
                <a:solidFill>
                  <a:srgbClr val="FF0000"/>
                </a:solidFill>
                <a:latin typeface="Cambria" panose="02040503050406030204" pitchFamily="18" charset="0"/>
                <a:ea typeface="Cambria" panose="02040503050406030204" pitchFamily="18" charset="0"/>
              </a:rPr>
              <a:t> ở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76800"/>
            <a:ext cx="723146" cy="779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863386" y="3552379"/>
            <a:ext cx="4318214" cy="30777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a:solidFill>
                  <a:srgbClr val="F11BAA"/>
                </a:solidFill>
                <a:latin typeface="Cambria" pitchFamily="18" charset="0"/>
                <a:ea typeface="Cambria" pitchFamily="18" charset="0"/>
              </a:rPr>
              <a:t> </a:t>
            </a:r>
            <a:r>
              <a:rPr lang="nl-NL" sz="2300" b="1" dirty="0">
                <a:solidFill>
                  <a:srgbClr val="F11BAA"/>
                </a:solidFill>
                <a:latin typeface="Cambria" pitchFamily="18" charset="0"/>
                <a:ea typeface="Cambria" pitchFamily="18" charset="0"/>
              </a:rPr>
              <a:t>Tính chất ẩm thể hiện qua yếu tố lượng mưa và độ ẩm: </a:t>
            </a:r>
          </a:p>
          <a:p>
            <a:pPr algn="just">
              <a:spcBef>
                <a:spcPts val="600"/>
              </a:spcBef>
              <a:spcAft>
                <a:spcPts val="0"/>
              </a:spcAft>
            </a:pPr>
            <a:r>
              <a:rPr lang="nl-NL" sz="2300" b="1" dirty="0">
                <a:latin typeface="Cambria" pitchFamily="18" charset="0"/>
                <a:ea typeface="Cambria" pitchFamily="18" charset="0"/>
              </a:rPr>
              <a:t>-</a:t>
            </a:r>
            <a:r>
              <a:rPr lang="nl-NL" sz="2300" dirty="0">
                <a:latin typeface="Cambria" pitchFamily="18" charset="0"/>
                <a:ea typeface="Cambria" pitchFamily="18" charset="0"/>
              </a:rPr>
              <a:t>Lượng mưa trung bình năm lớn: từ 1500 - 2000 mm/năm. </a:t>
            </a:r>
          </a:p>
          <a:p>
            <a:pPr algn="just">
              <a:spcBef>
                <a:spcPts val="600"/>
              </a:spcBef>
              <a:spcAft>
                <a:spcPts val="0"/>
              </a:spcAft>
            </a:pPr>
            <a:r>
              <a:rPr lang="nl-NL" sz="2300" dirty="0">
                <a:latin typeface="Cambria" pitchFamily="18" charset="0"/>
                <a:ea typeface="Cambria" pitchFamily="18" charset="0"/>
              </a:rPr>
              <a:t>- Ở 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a:solidFill>
                  <a:srgbClr val="FF0000"/>
                </a:solidFill>
                <a:latin typeface="Cambria" panose="02040503050406030204" pitchFamily="18" charset="0"/>
                <a:ea typeface="Cambria" panose="02040503050406030204" pitchFamily="18" charset="0"/>
              </a:rPr>
              <a:t>Quan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nhận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xét</a:t>
            </a:r>
            <a:r>
              <a:rPr lang="en-US" sz="2200" i="1" dirty="0">
                <a:solidFill>
                  <a:srgbClr val="FF0000"/>
                </a:solidFill>
                <a:latin typeface="Cambria" panose="02040503050406030204" pitchFamily="18" charset="0"/>
                <a:ea typeface="Cambria" panose="02040503050406030204" pitchFamily="18" charset="0"/>
              </a:rPr>
              <a:t> độ </a:t>
            </a:r>
            <a:r>
              <a:rPr lang="en-US" sz="2200" i="1" dirty="0" err="1">
                <a:solidFill>
                  <a:srgbClr val="FF0000"/>
                </a:solidFill>
                <a:latin typeface="Cambria" panose="02040503050406030204" pitchFamily="18" charset="0"/>
                <a:ea typeface="Cambria" panose="02040503050406030204" pitchFamily="18" charset="0"/>
              </a:rPr>
              <a:t>ẩm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không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khí</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 </a:t>
            </a:r>
            <a:r>
              <a:rPr lang="en-US" sz="2200" i="1" dirty="0" err="1">
                <a:solidFill>
                  <a:srgbClr val="FF0000"/>
                </a:solidFill>
                <a:latin typeface="Cambria" panose="02040503050406030204" pitchFamily="18" charset="0"/>
                <a:ea typeface="Cambria" panose="02040503050406030204" pitchFamily="18" charset="0"/>
              </a:rPr>
              <a:t>Vì</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sao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 </a:t>
            </a:r>
            <a:r>
              <a:rPr lang="en-US" sz="2200" i="1" dirty="0" err="1">
                <a:solidFill>
                  <a:srgbClr val="FF0000"/>
                </a:solidFill>
                <a:latin typeface="Cambria" panose="02040503050406030204" pitchFamily="18" charset="0"/>
                <a:ea typeface="Cambria" panose="02040503050406030204" pitchFamily="18" charset="0"/>
              </a:rPr>
              <a:t>có</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mưa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lớn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ẩm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cao</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a:latin typeface="Cambria" pitchFamily="18" charset="0"/>
                <a:ea typeface="Cambria" pitchFamily="18" charset="0"/>
              </a:rPr>
              <a:t>- Độ ẩm không khí cao, trên 80%, </a:t>
            </a:r>
            <a:r>
              <a:rPr lang="en-US" sz="2200" dirty="0">
                <a:latin typeface="Cambria" pitchFamily="18" charset="0"/>
                <a:ea typeface="Cambria" pitchFamily="18" charset="0"/>
              </a:rPr>
              <a:t>c</a:t>
            </a:r>
            <a:r>
              <a:rPr lang="vi-VN" sz="2200" dirty="0">
                <a:latin typeface="Cambria" pitchFamily="18" charset="0"/>
                <a:ea typeface="Cambria" pitchFamily="18" charset="0"/>
              </a:rPr>
              <a:t>ân bằng ẩm luôn dương</a:t>
            </a:r>
            <a:r>
              <a:rPr lang="en-US" sz="2200" dirty="0">
                <a:latin typeface="Cambria" pitchFamily="18" charset="0"/>
                <a:ea typeface="Cambria" pitchFamily="18" charset="0"/>
              </a:rPr>
              <a:t>.</a:t>
            </a:r>
          </a:p>
          <a:p>
            <a:pPr algn="just">
              <a:spcBef>
                <a:spcPts val="600"/>
              </a:spcBef>
              <a:spcAft>
                <a:spcPts val="0"/>
              </a:spcAft>
            </a:pPr>
            <a:r>
              <a:rPr lang="vi-VN" sz="2200" b="1" dirty="0">
                <a:latin typeface="Cambria" pitchFamily="18" charset="0"/>
                <a:ea typeface="Cambria" pitchFamily="18" charset="0"/>
              </a:rPr>
              <a:t>- Nguyên nhân: </a:t>
            </a:r>
            <a:r>
              <a:rPr lang="vi-VN" sz="2200" dirty="0">
                <a:latin typeface="Cambria" pitchFamily="18" charset="0"/>
                <a:ea typeface="Cambria" pitchFamily="18" charset="0"/>
              </a:rPr>
              <a:t>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204908"/>
            <a:ext cx="3535052" cy="49672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5123"/>
                                        </p:tgtEl>
                                        <p:attrNameLst>
                                          <p:attrName>style.visibility</p:attrName>
                                        </p:attrNameLst>
                                      </p:cBhvr>
                                      <p:to>
                                        <p:strVal val="visible"/>
                                      </p:to>
                                    </p:set>
                                    <p:animEffect transition="in" filter="randombar(horizontal)">
                                      <p:cBhvr>
                                        <p:cTn id="18" dur="500"/>
                                        <p:tgtEl>
                                          <p:spTgt spid="51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kills for Assertiveness Workshop by Slidesgo">
  <a:themeElements>
    <a:clrScheme name="Simple Light">
      <a:dk1>
        <a:srgbClr val="23269E"/>
      </a:dk1>
      <a:lt1>
        <a:srgbClr val="131447"/>
      </a:lt1>
      <a:dk2>
        <a:srgbClr val="B3F8E8"/>
      </a:dk2>
      <a:lt2>
        <a:srgbClr val="46AB92"/>
      </a:lt2>
      <a:accent1>
        <a:srgbClr val="FFE5E4"/>
      </a:accent1>
      <a:accent2>
        <a:srgbClr val="FFD7D6"/>
      </a:accent2>
      <a:accent3>
        <a:srgbClr val="FF7F7D"/>
      </a:accent3>
      <a:accent4>
        <a:srgbClr val="FFBC78"/>
      </a:accent4>
      <a:accent5>
        <a:srgbClr val="0073AD"/>
      </a:accent5>
      <a:accent6>
        <a:srgbClr val="FFFFFF"/>
      </a:accent6>
      <a:hlink>
        <a:srgbClr val="1314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5719</TotalTime>
  <Words>2365</Words>
  <Application>Microsoft Office PowerPoint</Application>
  <PresentationFormat>On-screen Show (4:3)</PresentationFormat>
  <Paragraphs>227</Paragraphs>
  <Slides>30</Slides>
  <Notes>3</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Cambria</vt:lpstr>
      <vt:lpstr>Rubik</vt:lpstr>
      <vt:lpstr>SVN-Caprica Script</vt:lpstr>
      <vt:lpstr>SVN-Internation</vt:lpstr>
      <vt:lpstr>Times New Roman</vt:lpstr>
      <vt:lpstr>Office Theme</vt:lpstr>
      <vt:lpstr>Skills for Assertiveness Workshop by Slidesgo</vt:lpstr>
      <vt:lpstr>Bài 6.ĐẶC ĐIỂM KHÍ HẬU</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Trả lời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548</cp:revision>
  <dcterms:created xsi:type="dcterms:W3CDTF">2016-02-15T14:28:12Z</dcterms:created>
  <dcterms:modified xsi:type="dcterms:W3CDTF">2025-02-07T20:19:10Z</dcterms:modified>
</cp:coreProperties>
</file>