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335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336" r:id="rId21"/>
    <p:sldId id="281" r:id="rId22"/>
    <p:sldId id="287" r:id="rId23"/>
    <p:sldId id="288" r:id="rId24"/>
    <p:sldId id="290" r:id="rId25"/>
    <p:sldId id="291" r:id="rId26"/>
    <p:sldId id="294" r:id="rId27"/>
    <p:sldId id="295" r:id="rId28"/>
    <p:sldId id="338" r:id="rId29"/>
    <p:sldId id="298" r:id="rId30"/>
    <p:sldId id="300" r:id="rId31"/>
    <p:sldId id="301" r:id="rId32"/>
    <p:sldId id="302" r:id="rId33"/>
    <p:sldId id="339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40" r:id="rId42"/>
    <p:sldId id="310" r:id="rId43"/>
    <p:sldId id="311" r:id="rId44"/>
    <p:sldId id="312" r:id="rId45"/>
    <p:sldId id="341" r:id="rId46"/>
    <p:sldId id="313" r:id="rId47"/>
    <p:sldId id="314" r:id="rId48"/>
    <p:sldId id="315" r:id="rId49"/>
    <p:sldId id="342" r:id="rId50"/>
    <p:sldId id="316" r:id="rId51"/>
    <p:sldId id="317" r:id="rId52"/>
    <p:sldId id="343" r:id="rId53"/>
    <p:sldId id="320" r:id="rId54"/>
    <p:sldId id="319" r:id="rId55"/>
    <p:sldId id="321" r:id="rId56"/>
    <p:sldId id="322" r:id="rId57"/>
    <p:sldId id="337" r:id="rId58"/>
    <p:sldId id="326" r:id="rId59"/>
    <p:sldId id="330" r:id="rId60"/>
    <p:sldId id="331" r:id="rId61"/>
    <p:sldId id="344" r:id="rId62"/>
    <p:sldId id="333" r:id="rId63"/>
    <p:sldId id="345" r:id="rId64"/>
    <p:sldId id="346" r:id="rId65"/>
    <p:sldId id="332" r:id="rId66"/>
    <p:sldId id="334" r:id="rId67"/>
    <p:sldId id="349" r:id="rId68"/>
    <p:sldId id="347" r:id="rId69"/>
    <p:sldId id="34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5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8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7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1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8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8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15389-9DA6-4035-A173-0B154440E23D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3" y="418978"/>
            <a:ext cx="10316308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6. Công nghiệp </a:t>
            </a:r>
          </a:p>
        </p:txBody>
      </p:sp>
    </p:spTree>
    <p:extLst>
      <p:ext uri="{BB962C8B-B14F-4D97-AF65-F5344CB8AC3E}">
        <p14:creationId xmlns:p14="http://schemas.microsoft.com/office/powerpoint/2010/main" val="360060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8065"/>
          </a:xfrm>
        </p:spPr>
      </p:pic>
    </p:spTree>
    <p:extLst>
      <p:ext uri="{BB962C8B-B14F-4D97-AF65-F5344CB8AC3E}">
        <p14:creationId xmlns:p14="http://schemas.microsoft.com/office/powerpoint/2010/main" val="273506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1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57047" cy="6736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047" y="0"/>
            <a:ext cx="6234953" cy="67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1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091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29" y="0"/>
            <a:ext cx="6382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44"/>
            <a:ext cx="12192000" cy="37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721488"/>
              </p:ext>
            </p:extLst>
          </p:nvPr>
        </p:nvGraphicFramePr>
        <p:xfrm>
          <a:off x="0" y="0"/>
          <a:ext cx="12191999" cy="782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2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8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0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Đặc</a:t>
                      </a:r>
                      <a:r>
                        <a:rPr lang="vi-VN" sz="3200" baseline="0" dirty="0"/>
                        <a:t> điểm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Tác</a:t>
                      </a:r>
                      <a:r>
                        <a:rPr lang="vi-VN" sz="3200" baseline="0" dirty="0"/>
                        <a:t> động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305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965" y="37259"/>
            <a:ext cx="6087035" cy="3458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104965" cy="3388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64" y="3496234"/>
            <a:ext cx="6087036" cy="3281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65" y="3388658"/>
            <a:ext cx="6104964" cy="3469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492" y="2931460"/>
            <a:ext cx="5476875" cy="7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0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2007"/>
            <a:ext cx="12192000" cy="2589353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981018"/>
              </p:ext>
            </p:extLst>
          </p:nvPr>
        </p:nvGraphicFramePr>
        <p:xfrm>
          <a:off x="0" y="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352511"/>
              </p:ext>
            </p:extLst>
          </p:nvPr>
        </p:nvGraphicFramePr>
        <p:xfrm>
          <a:off x="0" y="0"/>
          <a:ext cx="12191999" cy="782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9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0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Đặc</a:t>
                      </a:r>
                      <a:r>
                        <a:rPr lang="vi-VN" sz="3200" baseline="0" dirty="0"/>
                        <a:t> điểm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Tác</a:t>
                      </a:r>
                      <a:r>
                        <a:rPr lang="vi-VN" sz="3200" baseline="0" dirty="0"/>
                        <a:t> động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053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92000" cy="6492875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519717"/>
              </p:ext>
            </p:extLst>
          </p:nvPr>
        </p:nvGraphicFramePr>
        <p:xfrm>
          <a:off x="0" y="0"/>
          <a:ext cx="12192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5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Đặc</a:t>
                      </a:r>
                      <a:r>
                        <a:rPr lang="vi-VN" sz="3200" baseline="0" dirty="0"/>
                        <a:t> điểm </a:t>
                      </a:r>
                      <a:endParaRPr lang="vi-VN" sz="3200" dirty="0"/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Tác</a:t>
                      </a:r>
                      <a:r>
                        <a:rPr lang="vi-VN" sz="3200" baseline="0" dirty="0"/>
                        <a:t> động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38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7008" y="4965412"/>
            <a:ext cx="464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Khoáng sản dầu khí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"/>
            <a:ext cx="64008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5791200" cy="70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8" y="842962"/>
            <a:ext cx="6288462" cy="1980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952" y="842962"/>
            <a:ext cx="5655048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952" y="1663698"/>
            <a:ext cx="5655048" cy="1160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8" y="3106736"/>
            <a:ext cx="6288462" cy="1532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38" y="4975972"/>
            <a:ext cx="6288462" cy="1653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6951" y="3106736"/>
            <a:ext cx="5655049" cy="34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3" y="0"/>
            <a:ext cx="11770821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vi-VN" sz="2800" b="1" dirty="0"/>
              <a:t>Cơ sở hạ tầng, cơ sở vật chất- kĩ thuật công nghiệp và khoa học công nghệ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3"/>
            <a:ext cx="12192000" cy="1650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2755352"/>
            <a:ext cx="3790604" cy="4102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564" y="2859578"/>
            <a:ext cx="4139738" cy="3998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302" y="2859578"/>
            <a:ext cx="4200698" cy="39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38"/>
            <a:ext cx="12192000" cy="7273637"/>
          </a:xfrm>
        </p:spPr>
      </p:pic>
    </p:spTree>
    <p:extLst>
      <p:ext uri="{BB962C8B-B14F-4D97-AF65-F5344CB8AC3E}">
        <p14:creationId xmlns:p14="http://schemas.microsoft.com/office/powerpoint/2010/main" val="3156371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89408"/>
            <a:ext cx="6117465" cy="4668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465" y="18681"/>
            <a:ext cx="5969625" cy="47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4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49285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9285" y="0"/>
            <a:ext cx="584271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789" y="4893972"/>
            <a:ext cx="6091707" cy="18674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2" y="3217629"/>
            <a:ext cx="6149509" cy="1652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" y="5063057"/>
            <a:ext cx="6167439" cy="1725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09" y="1298894"/>
            <a:ext cx="6093760" cy="1918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09" y="190780"/>
            <a:ext cx="8651558" cy="902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871" y="1351921"/>
            <a:ext cx="5786129" cy="55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7" y="138393"/>
            <a:ext cx="2202319" cy="2489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94" y="154457"/>
            <a:ext cx="2800911" cy="2473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72013"/>
            <a:ext cx="4221176" cy="24559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409636" y="1111624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280213" y="4735045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485835" y="4662116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348598" y="1147482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94" y="3167903"/>
            <a:ext cx="2056841" cy="3544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994" y="3167904"/>
            <a:ext cx="1554818" cy="3544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447" y="3167903"/>
            <a:ext cx="1830761" cy="3690097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8213209" y="3167903"/>
            <a:ext cx="3978792" cy="36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8557" y="212035"/>
            <a:ext cx="4227443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 KHĂN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49357" y="1257047"/>
            <a:ext cx="7096540" cy="979867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Cơ sở vật chất – kĩ thuật lạc hậu</a:t>
            </a:r>
            <a:endParaRPr lang="en-US" sz="2800" b="1" dirty="0"/>
          </a:p>
        </p:txBody>
      </p:sp>
      <p:sp>
        <p:nvSpPr>
          <p:cNvPr id="8" name="Flowchart: Terminator 7"/>
          <p:cNvSpPr/>
          <p:nvPr/>
        </p:nvSpPr>
        <p:spPr>
          <a:xfrm>
            <a:off x="1159565" y="3153868"/>
            <a:ext cx="7096540" cy="87920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Tính cạnh tranh thị trường tăng</a:t>
            </a:r>
            <a:endParaRPr lang="en-US" sz="2800" b="1" dirty="0"/>
          </a:p>
        </p:txBody>
      </p:sp>
      <p:sp>
        <p:nvSpPr>
          <p:cNvPr id="9" name="Flowchart: Terminator 8"/>
          <p:cNvSpPr/>
          <p:nvPr/>
        </p:nvSpPr>
        <p:spPr>
          <a:xfrm>
            <a:off x="4197627" y="5033573"/>
            <a:ext cx="7096540" cy="157926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Sản phẩm công nghiệp đáp ứng tiêu chuẩn toàn cầu 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396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Sự phát triển và phân bố của các ngành công nghiệp chủ yếu.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7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7003" y="5596477"/>
            <a:ext cx="780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Sản xuất sản phẩm điện tử- máy tính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254"/>
            <a:ext cx="12093262" cy="5844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772" y="225287"/>
            <a:ext cx="1194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a) Công nghiệp khai thác dầu thô và khí tự nhiên.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81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0383" cy="67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703"/>
            <a:ext cx="6220496" cy="64872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4587" y="-1"/>
            <a:ext cx="60874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9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149573"/>
              </p:ext>
            </p:extLst>
          </p:nvPr>
        </p:nvGraphicFramePr>
        <p:xfrm>
          <a:off x="321969" y="2040779"/>
          <a:ext cx="11500835" cy="2269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7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7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Sản lượng 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2005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2010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2015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2021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Dầu thô (triệu tấn)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18,5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14,7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16,8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</a:rPr>
                        <a:t>9,1</a:t>
                      </a:r>
                      <a:endParaRPr lang="en-US" sz="40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5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Khí tự nhiên (tỉ m³)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</a:rPr>
                        <a:t>6,4</a:t>
                      </a:r>
                      <a:endParaRPr lang="en-US" sz="40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</a:rPr>
                        <a:t>9,4</a:t>
                      </a:r>
                      <a:endParaRPr lang="en-US" sz="40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10,6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7,4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94516" y="235671"/>
            <a:ext cx="103990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6.1. Sản lượng dầu thô khai thác trong nước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 sản lượng khí tự nhiên ở nước ta, giai đoạn 2005 – 2021 </a:t>
            </a:r>
            <a:endParaRPr kumimoji="0" lang="en-US" altLang="en-US" sz="28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2007, 2016 và 2022)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30" y="4829577"/>
            <a:ext cx="6709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Dầu thô: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/>
              <a:t>	2005- 2010- giảm 3.8 triệu tấn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/>
              <a:t>	2005-2015 – giảm 1.7 triệu tấn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/>
              <a:t>	2005- 2021 – giảm 9.4 triệu tấn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94016" y="4829577"/>
            <a:ext cx="6709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Khí tự nhiên :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>
                <a:solidFill>
                  <a:srgbClr val="C00000"/>
                </a:solidFill>
              </a:rPr>
              <a:t>	2005- 2010- tăng  3 </a:t>
            </a:r>
            <a:r>
              <a:rPr lang="en-US" sz="2400" b="1" kern="100" dirty="0">
                <a:solidFill>
                  <a:srgbClr val="C00000"/>
                </a:solidFill>
              </a:rPr>
              <a:t> tỉ m³</a:t>
            </a:r>
            <a:endParaRPr lang="vi-VN" sz="2400" b="1" kern="1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>
                <a:solidFill>
                  <a:srgbClr val="C00000"/>
                </a:solidFill>
              </a:rPr>
              <a:t>	2005-2015 – tăng  4.2 </a:t>
            </a:r>
            <a:r>
              <a:rPr lang="en-US" sz="2400" b="1" kern="100" dirty="0">
                <a:solidFill>
                  <a:srgbClr val="C00000"/>
                </a:solidFill>
              </a:rPr>
              <a:t>tỉ m³</a:t>
            </a:r>
            <a:r>
              <a:rPr lang="vi-VN" sz="2400" b="1" kern="100" dirty="0">
                <a:solidFill>
                  <a:srgbClr val="C00000"/>
                </a:solidFill>
              </a:rPr>
              <a:t> </a:t>
            </a:r>
            <a:endParaRPr lang="vi-VN" sz="24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>
                <a:solidFill>
                  <a:srgbClr val="C00000"/>
                </a:solidFill>
              </a:rPr>
              <a:t>	2005- 2021 – tăng  1.1 </a:t>
            </a:r>
            <a:r>
              <a:rPr lang="en-US" sz="2400" b="1" kern="100" dirty="0">
                <a:solidFill>
                  <a:srgbClr val="C00000"/>
                </a:solidFill>
              </a:rPr>
              <a:t>tỉ m³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988" y="1878228"/>
            <a:ext cx="604299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073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Công nghiệp sản xuất điện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78296" y="766761"/>
            <a:ext cx="5916706" cy="100197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Đặc điểm chung 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71528"/>
            <a:ext cx="68409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>
                <a:solidFill>
                  <a:srgbClr val="0070C0"/>
                </a:solidFill>
              </a:rPr>
              <a:t>Thời gian  : Thế kỉ XIX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>
                <a:solidFill>
                  <a:srgbClr val="C00000"/>
                </a:solidFill>
              </a:rPr>
              <a:t>Tăng trưởng nhanh chóng.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>
                <a:solidFill>
                  <a:srgbClr val="7030A0"/>
                </a:solidFill>
              </a:rPr>
              <a:t>Cơ cấu khá đa dạng, có xu hướng tăng tỉ trọng điện gió và điện mặt trời.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/>
              <a:t>Sản lượng điện tăng nhanh qua từng năm.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134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1" y="1054122"/>
            <a:ext cx="11905647" cy="412318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5887"/>
              </p:ext>
            </p:extLst>
          </p:nvPr>
        </p:nvGraphicFramePr>
        <p:xfrm>
          <a:off x="123221" y="0"/>
          <a:ext cx="12068779" cy="157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3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6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vi-VN" sz="3200" b="1" baseline="0" dirty="0">
                          <a:solidFill>
                            <a:srgbClr val="FF0000"/>
                          </a:solidFill>
                        </a:rPr>
                        <a:t> điểm 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538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1" y="167426"/>
            <a:ext cx="11964472" cy="6690574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62430"/>
              </p:ext>
            </p:extLst>
          </p:nvPr>
        </p:nvGraphicFramePr>
        <p:xfrm>
          <a:off x="61610" y="-806855"/>
          <a:ext cx="12068779" cy="1659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3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vi-VN" sz="3200" b="1" dirty="0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vi-VN" sz="3200" b="1" baseline="0" dirty="0">
                          <a:solidFill>
                            <a:srgbClr val="FF0000"/>
                          </a:solidFill>
                        </a:rPr>
                        <a:t> điểm 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979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338"/>
            <a:ext cx="5411771" cy="557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1771" y="1690689"/>
            <a:ext cx="678023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16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506"/>
            <a:ext cx="5585501" cy="54127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3092" y="1690688"/>
            <a:ext cx="598890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9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1497496" y="0"/>
            <a:ext cx="10694504" cy="490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 ĐIỂM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767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517" y="5727125"/>
            <a:ext cx="618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Sản xuất, chế biến thực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6629" cy="560996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6628" y="2079625"/>
            <a:ext cx="6725371" cy="47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5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729116"/>
              </p:ext>
            </p:extLst>
          </p:nvPr>
        </p:nvGraphicFramePr>
        <p:xfrm>
          <a:off x="0" y="1015662"/>
          <a:ext cx="11620489" cy="1464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8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4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Năm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2005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2010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2015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2021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Sản lượng điện(tỉ kWh)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52,1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91,7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157,9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244,9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2522" y="61555"/>
            <a:ext cx="102178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6.2. Sản lượng điện ở nước ta, giai đoạn 2005 – 2021</a:t>
            </a:r>
            <a:endParaRPr kumimoji="0" lang="en-US" altLang="en-US" sz="28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 năm 2006, 2016 và 2022)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3339547"/>
            <a:ext cx="64405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</a:rPr>
              <a:t>Sản lượng điện :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/>
              <a:t>	</a:t>
            </a:r>
            <a:r>
              <a:rPr lang="vi-VN" sz="2800" b="1" dirty="0">
                <a:solidFill>
                  <a:srgbClr val="0070C0"/>
                </a:solidFill>
              </a:rPr>
              <a:t>2005- 2010- tăng 39.6 </a:t>
            </a:r>
            <a:r>
              <a:rPr lang="en-US" sz="2800" b="1" dirty="0">
                <a:solidFill>
                  <a:srgbClr val="0070C0"/>
                </a:solidFill>
              </a:rPr>
              <a:t>tỉ kWh</a:t>
            </a:r>
            <a:r>
              <a:rPr lang="vi-VN" sz="2800" b="1" dirty="0">
                <a:solidFill>
                  <a:srgbClr val="0070C0"/>
                </a:solidFill>
              </a:rPr>
              <a:t>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>
                <a:solidFill>
                  <a:srgbClr val="0070C0"/>
                </a:solidFill>
              </a:rPr>
              <a:t>	2005-2015 – tăng  105.8 </a:t>
            </a:r>
            <a:r>
              <a:rPr lang="en-US" sz="2800" b="1" dirty="0">
                <a:solidFill>
                  <a:srgbClr val="0070C0"/>
                </a:solidFill>
              </a:rPr>
              <a:t>tỉ kWh</a:t>
            </a:r>
            <a:r>
              <a:rPr lang="vi-VN" sz="2800" b="1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>
                <a:solidFill>
                  <a:srgbClr val="0070C0"/>
                </a:solidFill>
              </a:rPr>
              <a:t>	2005- 2021 – tăng 192.8 </a:t>
            </a:r>
            <a:r>
              <a:rPr lang="en-US" sz="2800" b="1" dirty="0">
                <a:solidFill>
                  <a:srgbClr val="0070C0"/>
                </a:solidFill>
              </a:rPr>
              <a:t>tỉ kWh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2072539"/>
            <a:ext cx="5870713" cy="47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val="2413390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7354958" cy="530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SỰ PHÁT TRIỂN 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354958" y="-2"/>
            <a:ext cx="4837042" cy="5300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PHÂN BỐ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5316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50228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0227" y="365125"/>
            <a:ext cx="624177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45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786156"/>
              </p:ext>
            </p:extLst>
          </p:nvPr>
        </p:nvGraphicFramePr>
        <p:xfrm>
          <a:off x="0" y="1891880"/>
          <a:ext cx="12192000" cy="3310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2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3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Sản phẩm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2010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2015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2021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Điện thoại di động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(triệu cái)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37,5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235,6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183,3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Ti vi lắp ráp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(triệu cái)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2,8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5,5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20,6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Máy điều hòa không khí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(nghìn cái)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343,7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534,3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488,4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222819"/>
            <a:ext cx="1195070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6.3. Một số sản phẩm của ngành sản xuất điện tử, máy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vi tính ở nước ta, giai đoạn 2010 – 2021</a:t>
            </a:r>
            <a:endParaRPr kumimoji="0" lang="en-US" altLang="en-US" sz="32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2016 và 2022)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8167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41" y="0"/>
            <a:ext cx="12292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65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7354958" cy="530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SỰ PHÁT TRIỂN 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354958" y="-2"/>
            <a:ext cx="4837042" cy="5300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PHÂN BỐ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7181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861" y="1862621"/>
            <a:ext cx="5420140" cy="3769553"/>
          </a:xfrm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Việt Nam xuất khẩu </a:t>
            </a:r>
            <a:br>
              <a:rPr lang="vi-VN" sz="3200" b="1" dirty="0">
                <a:solidFill>
                  <a:srgbClr val="FF0000"/>
                </a:solidFill>
              </a:rPr>
            </a:br>
            <a:r>
              <a:rPr lang="vi-VN" sz="3200" b="1" dirty="0">
                <a:solidFill>
                  <a:srgbClr val="FF0000"/>
                </a:solidFill>
              </a:rPr>
              <a:t>8.29 triệu tấn gạo năm 2023</a:t>
            </a:r>
            <a:br>
              <a:rPr lang="vi-VN" sz="3200" b="1" dirty="0">
                <a:solidFill>
                  <a:srgbClr val="0070C0"/>
                </a:solidFill>
              </a:rPr>
            </a:br>
            <a:r>
              <a:rPr lang="vi-VN" sz="3600" b="1" dirty="0">
                <a:solidFill>
                  <a:srgbClr val="0070C0"/>
                </a:solidFill>
              </a:rPr>
              <a:t>trị giá 4.78 tỷ USD, tăng 16.7% về khối lượng và tăng 38,4 % về giá trị so với năm 2022</a:t>
            </a:r>
            <a:br>
              <a:rPr lang="vi-VN" sz="3600" b="1" dirty="0">
                <a:solidFill>
                  <a:srgbClr val="0070C0"/>
                </a:solidFill>
              </a:rPr>
            </a:br>
            <a:r>
              <a:rPr lang="vi-VN" sz="3600" b="1" dirty="0">
                <a:solidFill>
                  <a:srgbClr val="FF0000"/>
                </a:solidFill>
              </a:rPr>
              <a:t>Năm 2024 đặt mục tiêu xuất khẩu  8 triệu tấn gạo.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71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8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410141"/>
              </p:ext>
            </p:extLst>
          </p:nvPr>
        </p:nvGraphicFramePr>
        <p:xfrm>
          <a:off x="0" y="2141757"/>
          <a:ext cx="12192000" cy="4517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2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4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Sản phẩm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2005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2010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2015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2021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Thủy sản ướp đông (triệu tấn)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0,6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1,2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1,6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2,0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Sữa tươi (triệu </a:t>
                      </a:r>
                      <a:r>
                        <a:rPr lang="vi-VN" sz="2400" b="1" kern="100" dirty="0">
                          <a:effectLst/>
                        </a:rPr>
                        <a:t>lít</a:t>
                      </a:r>
                      <a:r>
                        <a:rPr lang="en-US" sz="2400" b="1" kern="100" dirty="0">
                          <a:effectLst/>
                        </a:rPr>
                        <a:t>)</a:t>
                      </a:r>
                      <a:endParaRPr lang="vi-VN" sz="24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215,7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520,6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1 027,9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1 288,2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Gạo xay xát (triệu tấn)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28,4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33,4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40,7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39,5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8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Cà phê bột và cà phê hòa tan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(nghìn tấn)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24,3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68,1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87,6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141,4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8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Dầu thực vật tinh luyện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(triệu tấn)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0,3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0,5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0,9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1,3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3992" y="430886"/>
            <a:ext cx="1178898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6.4. Một số sản phẩm chủ yếu của công</a:t>
            </a:r>
            <a:r>
              <a:rPr kumimoji="0" lang="vi-VN" altLang="en-US" sz="28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nghiệp sản xuất, chế biến thực phẩm ở nước ta, giai đoạn 2005 – 2021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2013, 2016 và 2022)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80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4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37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21"/>
            <a:ext cx="12099235" cy="2470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2054"/>
            <a:ext cx="6042991" cy="4335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90" y="2522054"/>
            <a:ext cx="6149009" cy="43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98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443085"/>
              </p:ext>
            </p:extLst>
          </p:nvPr>
        </p:nvGraphicFramePr>
        <p:xfrm>
          <a:off x="-92765" y="2386158"/>
          <a:ext cx="12192000" cy="2914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9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9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Sản phẩm 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2005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2010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2015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2021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Sợi (triệu tấn)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0,2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0,8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1,9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3,5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Vải (triệu m²)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560,8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1 176,9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1 525,6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2 520,7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Quần áo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(triệu cái)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1 156,4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2 604,5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4 320,0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5 539,5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38554"/>
            <a:ext cx="120992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6.5. Một số sản phẩm công nghiệp chủ yếu của công nghiệp dệt, sản xuất trang phục ở nước ta giai đoạn 2005 – 2021</a:t>
            </a:r>
            <a:endParaRPr kumimoji="0" lang="en-US" altLang="en-US" sz="28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2006, 2016 và 2022)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401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7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38" y="1433098"/>
            <a:ext cx="7566991" cy="5424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65" y="145774"/>
            <a:ext cx="1003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Vấn đề phát triển công nghiệp xanh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6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7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val="2931587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56" y="932828"/>
            <a:ext cx="4837043" cy="558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101779" y="3015136"/>
            <a:ext cx="5488850" cy="1020594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vi-VN" b="1" dirty="0"/>
              <a:t>VAI TRÒ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254" y="-263525"/>
            <a:ext cx="1736211" cy="628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53" y="781008"/>
            <a:ext cx="6307863" cy="2550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164" y="3525433"/>
            <a:ext cx="6208643" cy="25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73025"/>
            <a:ext cx="5923307" cy="6062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3" y="73025"/>
            <a:ext cx="5830542" cy="60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167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6021"/>
            <a:ext cx="3723861" cy="5409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860" y="1296021"/>
            <a:ext cx="3803375" cy="5409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967" y="1296021"/>
            <a:ext cx="3544128" cy="54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6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4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0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67"/>
            <a:ext cx="12192000" cy="1325563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 1. Các nhân tố ảnh hưởng đến sự phát triển và phân bố công nghiệp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30"/>
            <a:ext cx="12192000" cy="5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3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36836" cy="6641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31226" y="1809784"/>
            <a:ext cx="5423451" cy="2165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C. 2 nhân tố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51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4327" y="311102"/>
            <a:ext cx="11217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Câu 2: Có bao nhiêu nhân tố về điều kiện tự nhiên và tài nguyên thiên nhiên?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213" y="2479672"/>
            <a:ext cx="4001777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4400" b="1" dirty="0"/>
              <a:t>4 nhân tố.</a:t>
            </a:r>
            <a:endParaRPr lang="vi-VN" sz="4400" b="1" dirty="0"/>
          </a:p>
        </p:txBody>
      </p:sp>
      <p:sp>
        <p:nvSpPr>
          <p:cNvPr id="9" name="Rectangle 8"/>
          <p:cNvSpPr/>
          <p:nvPr/>
        </p:nvSpPr>
        <p:spPr>
          <a:xfrm>
            <a:off x="6420679" y="2495548"/>
            <a:ext cx="3836504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/>
              <a:t>B. 5 nhân tố.</a:t>
            </a:r>
            <a:endParaRPr lang="vi-VN" sz="4400" b="1" dirty="0"/>
          </a:p>
        </p:txBody>
      </p:sp>
      <p:sp>
        <p:nvSpPr>
          <p:cNvPr id="10" name="Rectangle 9"/>
          <p:cNvSpPr/>
          <p:nvPr/>
        </p:nvSpPr>
        <p:spPr>
          <a:xfrm>
            <a:off x="517214" y="4727702"/>
            <a:ext cx="4001776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/>
              <a:t>C. 1 nhân tố.	</a:t>
            </a:r>
            <a:endParaRPr lang="vi-VN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420679" y="4663259"/>
            <a:ext cx="3836504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/>
              <a:t>D. 2 nhân tố.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20679" y="2495548"/>
            <a:ext cx="3836504" cy="1081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</a:rPr>
              <a:t>B. 5 nhân tố.</a:t>
            </a:r>
            <a:endParaRPr lang="vi-VN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19"/>
            <a:ext cx="12148049" cy="68810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0458" y="1533541"/>
            <a:ext cx="5430742" cy="2349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lphaUcPeriod"/>
            </a:pPr>
            <a:r>
              <a:rPr lang="vi-VN" sz="3200" dirty="0"/>
              <a:t>Tài nguyên rừng, sinh vật </a:t>
            </a:r>
          </a:p>
          <a:p>
            <a:pPr algn="ctr">
              <a:lnSpc>
                <a:spcPct val="150000"/>
              </a:lnSpc>
            </a:pPr>
            <a:r>
              <a:rPr lang="vi-VN" sz="3200" dirty="0"/>
              <a:t>phong phú, đa dạng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18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Câu 4: Đặc điểm khoáng sản nước ta là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035" y="2567857"/>
            <a:ext cx="5162617" cy="1366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 hiếm, chỉ có khoảng 10 loại khác nhau.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035" y="5065612"/>
            <a:ext cx="5162617" cy="1366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phong phú, đa dạng với 30 loại khác nhau.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8967" y="2500987"/>
            <a:ext cx="476717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C. phong phú, đa dạng với hơn 60 loại khác nhau.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748968" y="5065612"/>
            <a:ext cx="488644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C. phong phú, đa dạng với hơn 60 loại khác nhau.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6748966" y="2500987"/>
            <a:ext cx="476717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phong phú, đa dạng với hơn 60 loại khác nhau.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9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377"/>
            <a:ext cx="10515600" cy="1325563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Câu 5: Đặc điểm sinh vật nước ta là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42" y="1703940"/>
            <a:ext cx="1138030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A.  Tài nguyên rừng, sinh vật phong phú, đa dạng.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B.  Tài nguyên nước phong phú, đa dạng.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C.  Hệ thống sông ngòi dày đặc, nhiều mạch nước ngầm.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D.  Nguồn nguyên liệu ít, sinh vật hiếm cao.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93642" y="1703940"/>
            <a:ext cx="11062254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vi-VN" sz="3600" dirty="0">
                <a:solidFill>
                  <a:srgbClr val="C00000"/>
                </a:solidFill>
              </a:rPr>
              <a:t>Tài nguyên rừng, sinh vật phong phú, đa dạng.</a:t>
            </a:r>
          </a:p>
        </p:txBody>
      </p:sp>
    </p:spTree>
    <p:extLst>
      <p:ext uri="{BB962C8B-B14F-4D97-AF65-F5344CB8AC3E}">
        <p14:creationId xmlns:p14="http://schemas.microsoft.com/office/powerpoint/2010/main" val="881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4799" y="1855305"/>
            <a:ext cx="5579166" cy="23191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lphaUcPeriod"/>
            </a:pPr>
            <a:r>
              <a:rPr lang="vi-VN" sz="2800" dirty="0"/>
              <a:t>Cửu Long, Nam Côn Sơn, </a:t>
            </a:r>
          </a:p>
          <a:p>
            <a:pPr algn="ctr">
              <a:lnSpc>
                <a:spcPct val="150000"/>
              </a:lnSpc>
            </a:pPr>
            <a:r>
              <a:rPr lang="vi-VN" sz="2800" dirty="0"/>
              <a:t>Thổ Chu – </a:t>
            </a:r>
            <a:r>
              <a:rPr lang="vi-VN" sz="3200" dirty="0"/>
              <a:t>Mã</a:t>
            </a:r>
            <a:r>
              <a:rPr lang="vi-VN" sz="2800" dirty="0"/>
              <a:t> Lai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02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068"/>
            <a:ext cx="12192000" cy="681493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31226" y="1881810"/>
            <a:ext cx="5595730" cy="2266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/>
              <a:t>C. Bạch Hổ, Hồng Ngọc,</a:t>
            </a:r>
          </a:p>
          <a:p>
            <a:pPr algn="ctr">
              <a:lnSpc>
                <a:spcPct val="150000"/>
              </a:lnSpc>
            </a:pPr>
            <a:r>
              <a:rPr lang="vi-VN" sz="3200" b="1" dirty="0"/>
              <a:t>Rạng Đông, Rồng 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4970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8: Kể tên các loại khoáng sản có trữ lượng lớn ở nước ta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89188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5400" dirty="0"/>
              <a:t>A. Than đá, dầu mỏ, khí tự nhiên.</a:t>
            </a:r>
            <a:endParaRPr lang="en-US" sz="5400" dirty="0"/>
          </a:p>
          <a:p>
            <a:pPr marL="0" indent="0">
              <a:buNone/>
            </a:pPr>
            <a:r>
              <a:rPr lang="vi-VN" sz="5400" dirty="0"/>
              <a:t>B. Cát, sỏi, dầu mỏ, than đá.</a:t>
            </a:r>
            <a:endParaRPr lang="en-US" sz="5400" dirty="0"/>
          </a:p>
          <a:p>
            <a:pPr marL="0" indent="0">
              <a:buNone/>
            </a:pPr>
            <a:r>
              <a:rPr lang="vi-VN" sz="5400" dirty="0"/>
              <a:t>C. Khí tự nhiên, vàng, kim cương.</a:t>
            </a:r>
            <a:endParaRPr lang="en-US" sz="5400" dirty="0"/>
          </a:p>
          <a:p>
            <a:pPr marL="0" indent="0">
              <a:buNone/>
            </a:pPr>
            <a:r>
              <a:rPr lang="vi-VN" sz="5400" dirty="0"/>
              <a:t>D. Kim cương, than đá, khí tự nhiên.</a:t>
            </a:r>
            <a:endParaRPr lang="en-US" sz="5400" dirty="0"/>
          </a:p>
          <a:p>
            <a:pPr marL="0" indent="0">
              <a:buNone/>
            </a:pP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419100" y="1786594"/>
            <a:ext cx="104842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</a:rPr>
              <a:t>A. Than đá, dầu mỏ, khí tự nhiên.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Câu 9: Đâu không phải là đặc điểm của nguồn nước nước ta?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dirty="0"/>
              <a:t>A. Mạng lưới sông ngòi dày đặc với trữ lượng thủy điện lớn.</a:t>
            </a:r>
            <a:endParaRPr lang="en-US" sz="3600" dirty="0"/>
          </a:p>
          <a:p>
            <a:pPr marL="0" indent="0">
              <a:buNone/>
            </a:pPr>
            <a:r>
              <a:rPr lang="vi-VN" sz="3600" dirty="0"/>
              <a:t>B. Sông ngòi là nguồn cung cấp nước cho một số ngành công nghiệp.</a:t>
            </a:r>
            <a:endParaRPr lang="en-US" sz="3600" dirty="0"/>
          </a:p>
          <a:p>
            <a:pPr marL="0" indent="0">
              <a:buNone/>
            </a:pPr>
            <a:r>
              <a:rPr lang="vi-VN" sz="3600" dirty="0"/>
              <a:t>C. Mạng lưới sông ngòi thưa thớt, ít thủy điện.</a:t>
            </a:r>
            <a:endParaRPr lang="en-US" sz="3600" dirty="0"/>
          </a:p>
          <a:p>
            <a:pPr marL="0" indent="0">
              <a:buNone/>
            </a:pPr>
            <a:r>
              <a:rPr lang="vi-VN" sz="3600" dirty="0"/>
              <a:t>D. Nguồn nước nóng, nước khoáng đa dạng và phân bố ở nhiều nơi tạo điều kiện phát triển ngành công nghiệp sản xuất nước khoáng, nước tinh khiết.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838200" y="3984006"/>
            <a:ext cx="9668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C. Mạng lưới sông ngòi thưa thớt, ít thủy điện.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10: Công nghệ khai thác ở nước ta ngày càng được đầu tư, phát triển hiện đại, dẫn đến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861" y="1690688"/>
            <a:ext cx="10515600" cy="503237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vi-VN" sz="5200" dirty="0"/>
              <a:t>(1)Chất lượng dầu thô và khí tự nhiên được cải thiện.</a:t>
            </a:r>
            <a:endParaRPr lang="en-US" sz="5200" dirty="0"/>
          </a:p>
          <a:p>
            <a:pPr marL="0" lvl="0" indent="0">
              <a:buNone/>
            </a:pPr>
            <a:r>
              <a:rPr lang="vi-VN" sz="5200" dirty="0"/>
              <a:t>(2)Tăng trưởng nhanh chóng để đáp ứng nhu cầu điện cho đất nước.</a:t>
            </a:r>
            <a:endParaRPr lang="en-US" sz="5200" dirty="0"/>
          </a:p>
          <a:p>
            <a:pPr marL="0" lvl="0" indent="0">
              <a:buNone/>
            </a:pPr>
            <a:r>
              <a:rPr lang="vi-VN" sz="5200" dirty="0"/>
              <a:t>(3)Bảo vệ môi trường.</a:t>
            </a:r>
            <a:endParaRPr lang="en-US" sz="5200" dirty="0"/>
          </a:p>
          <a:p>
            <a:pPr marL="0" indent="0">
              <a:buNone/>
            </a:pPr>
            <a:r>
              <a:rPr lang="vi-VN" sz="4000" b="1" dirty="0"/>
              <a:t>A. (1); (3).</a:t>
            </a:r>
            <a:endParaRPr lang="en-US" sz="4000" b="1" dirty="0"/>
          </a:p>
          <a:p>
            <a:pPr marL="0" indent="0">
              <a:buNone/>
            </a:pPr>
            <a:r>
              <a:rPr lang="vi-VN" sz="4000" b="1" dirty="0"/>
              <a:t>B. (2); (3);</a:t>
            </a:r>
            <a:endParaRPr lang="en-US" sz="4000" b="1" dirty="0"/>
          </a:p>
          <a:p>
            <a:pPr marL="0" indent="0">
              <a:buNone/>
            </a:pPr>
            <a:r>
              <a:rPr lang="vi-VN" sz="4000" b="1" dirty="0"/>
              <a:t>C. (1); (2); (3).</a:t>
            </a:r>
            <a:endParaRPr lang="en-US" sz="4000" b="1" dirty="0"/>
          </a:p>
          <a:p>
            <a:pPr marL="0" indent="0">
              <a:buNone/>
            </a:pPr>
            <a:r>
              <a:rPr lang="vi-VN" sz="4000" b="1" dirty="0"/>
              <a:t>D. (2).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294861" y="4305404"/>
            <a:ext cx="21996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</a:rPr>
              <a:t>A. (1); (3).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5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1631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PHIẾU HỌC TẬP SỐ 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632"/>
            <a:ext cx="12192000" cy="58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17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48811"/>
              </p:ext>
            </p:extLst>
          </p:nvPr>
        </p:nvGraphicFramePr>
        <p:xfrm>
          <a:off x="0" y="0"/>
          <a:ext cx="12191997" cy="361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1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8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089">
                <a:tc rowSpan="2">
                  <a:txBody>
                    <a:bodyPr/>
                    <a:lstStyle/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r>
                        <a:rPr lang="vi-VN" sz="2800" dirty="0"/>
                        <a:t>Khoán</a:t>
                      </a:r>
                      <a:r>
                        <a:rPr lang="vi-VN" sz="2800" baseline="0" dirty="0"/>
                        <a:t>g </a:t>
                      </a:r>
                    </a:p>
                    <a:p>
                      <a:r>
                        <a:rPr lang="vi-VN" sz="2800" baseline="0" dirty="0"/>
                        <a:t>sản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Đặc</a:t>
                      </a:r>
                      <a:r>
                        <a:rPr lang="vi-VN" sz="3200" baseline="0" dirty="0"/>
                        <a:t> điểm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Tác</a:t>
                      </a:r>
                      <a:r>
                        <a:rPr lang="vi-VN" sz="3200" baseline="0" dirty="0"/>
                        <a:t> động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79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endParaRPr lang="vi-VN" sz="2800" dirty="0"/>
                    </a:p>
                    <a:p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7784" y="678266"/>
            <a:ext cx="6156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/>
              <a:t>Phong phú, đa dạng ,hơn 60 loại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Một số loại có trữ lượng đáng kể: Than đá, dầu mỏ, khí tự nhiên...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Các mỏ khoáng sản quy mô nhỏ.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Nhiều nguồn suy giảm đáng kể, đòi hỏi phải thay đổi để phù hợp.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33253" y="678266"/>
            <a:ext cx="45587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/>
              <a:t>Có ý nghĩa chiến lược .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Là nguồn lực để quy hoạch, phát riển công nghiệp.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Thuận lợi phát triển công nghiệp địa phương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17118"/>
            <a:ext cx="12379569" cy="32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92000" cy="6492875"/>
          </a:xfrm>
        </p:spPr>
      </p:pic>
    </p:spTree>
    <p:extLst>
      <p:ext uri="{BB962C8B-B14F-4D97-AF65-F5344CB8AC3E}">
        <p14:creationId xmlns:p14="http://schemas.microsoft.com/office/powerpoint/2010/main" val="254221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1218</Words>
  <Application>Microsoft Office PowerPoint</Application>
  <PresentationFormat>Widescreen</PresentationFormat>
  <Paragraphs>222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Bài 6. Công nghiệp </vt:lpstr>
      <vt:lpstr>PowerPoint Presentation</vt:lpstr>
      <vt:lpstr>PowerPoint Presentation</vt:lpstr>
      <vt:lpstr>PowerPoint Presentation</vt:lpstr>
      <vt:lpstr>PowerPoint Presentation</vt:lpstr>
      <vt:lpstr> 1. Các nhân tố ảnh hưởng đến sự phát triển và phân bố công nghiệp</vt:lpstr>
      <vt:lpstr>PHIẾU HỌC TẬP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Cơ sở hạ tầng, cơ sở vật chất- kĩ thuật công nghiệp và khoa học công nghệ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Sự phát triển và phân bố của các ngành công nghiệp chủ yếu.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Việt Nam xuất khẩu  8.29 triệu tấn gạo năm 2023 trị giá 4.78 tỷ USD, tăng 16.7% về khối lượng và tăng 38,4 % về giá trị so với năm 2022 Năm 2024 đặt mục tiêu xuất khẩu  8 triệu tấn gạo.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4: Đặc điểm khoáng sản nước ta là</vt:lpstr>
      <vt:lpstr>Câu 5: Đặc điểm sinh vật nước ta là</vt:lpstr>
      <vt:lpstr>PowerPoint Presentation</vt:lpstr>
      <vt:lpstr>PowerPoint Presentation</vt:lpstr>
      <vt:lpstr>Câu 8: Kể tên các loại khoáng sản có trữ lượng lớn ở nước ta </vt:lpstr>
      <vt:lpstr>Câu 9: Đâu không phải là đặc điểm của nguồn nước nước ta?</vt:lpstr>
      <vt:lpstr>Câu 10: Công nghệ khai thác ở nước ta ngày càng được đầu tư, phát triển hiện đại, dẫn đến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3. Thực hành: Phân tích vấn đề việc làm ở địa phương</dc:title>
  <dc:creator>Windows User</dc:creator>
  <cp:lastModifiedBy>Administrator</cp:lastModifiedBy>
  <cp:revision>39</cp:revision>
  <dcterms:created xsi:type="dcterms:W3CDTF">2024-06-26T11:10:20Z</dcterms:created>
  <dcterms:modified xsi:type="dcterms:W3CDTF">2025-02-07T20:26:26Z</dcterms:modified>
</cp:coreProperties>
</file>