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543" r:id="rId2"/>
    <p:sldId id="607" r:id="rId3"/>
    <p:sldId id="608" r:id="rId4"/>
    <p:sldId id="609" r:id="rId5"/>
    <p:sldId id="610" r:id="rId6"/>
    <p:sldId id="497" r:id="rId7"/>
    <p:sldId id="611" r:id="rId8"/>
    <p:sldId id="612" r:id="rId9"/>
    <p:sldId id="559" r:id="rId10"/>
    <p:sldId id="613" r:id="rId11"/>
    <p:sldId id="614" r:id="rId12"/>
    <p:sldId id="615" r:id="rId13"/>
    <p:sldId id="616" r:id="rId14"/>
    <p:sldId id="563" r:id="rId15"/>
    <p:sldId id="617" r:id="rId16"/>
    <p:sldId id="606" r:id="rId17"/>
    <p:sldId id="618" r:id="rId18"/>
    <p:sldId id="619" r:id="rId19"/>
    <p:sldId id="620" r:id="rId20"/>
    <p:sldId id="621" r:id="rId21"/>
    <p:sldId id="515" r:id="rId22"/>
    <p:sldId id="545" r:id="rId23"/>
    <p:sldId id="579" r:id="rId24"/>
    <p:sldId id="580" r:id="rId25"/>
    <p:sldId id="622" r:id="rId26"/>
    <p:sldId id="623" r:id="rId27"/>
    <p:sldId id="62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CCFF"/>
    <a:srgbClr val="0D30DD"/>
    <a:srgbClr val="00FF00"/>
    <a:srgbClr val="BCFCD4"/>
    <a:srgbClr val="99FF66"/>
    <a:srgbClr val="33CCFF"/>
    <a:srgbClr val="F11BAA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63" d="100"/>
          <a:sy n="63" d="100"/>
        </p:scale>
        <p:origin x="140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34CC9539-49CE-4E12-AD9D-7E72479A209D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535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B8D4920B-5EFF-4966-8E02-59747B1BA76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091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E662E96A-4B9B-4997-B21E-9AB09466985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6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AC0463D-3EC7-4452-B9D8-33E414ADC03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326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CF96D52B-5603-4618-98B6-26CB5D5B11A5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114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1E611ED-B71B-42F8-A365-9241D3B2623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641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715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480A733-99EF-4CF7-9F12-8BF417E8606A}" type="slidenum">
              <a:rPr lang="en-US" altLang="en-US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8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529C9A15-1F7E-47B1-A0C0-3B15A7D4A5AF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9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3705A3DB-03EA-4A4F-8292-1636B903DF9A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68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15F98597-199D-40AD-A529-6B8AFE0FA32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21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093FABF-C46F-4A28-B188-D31B11762614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947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390CB15-EC99-41FD-9CDE-2639C04026C8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87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404B5FEA-74E5-4529-982B-82BC12C568F6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10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60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FCDD03C9-60ED-4878-9259-885EFA8287F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11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910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76DFCBD9-9F77-4C37-A047-B02F10D35F51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12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3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w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w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60437"/>
            <a:ext cx="8610600" cy="868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NHÌN  HÌNH BẮT CHỮ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67400" y="2438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itchFamily="18" charset="0"/>
                <a:ea typeface="Cambria" pitchFamily="18" charset="0"/>
              </a:rPr>
              <a:t>ĐỒNG BẰNG</a:t>
            </a:r>
          </a:p>
        </p:txBody>
      </p:sp>
      <p:pic>
        <p:nvPicPr>
          <p:cNvPr id="24" name="Picture 23" descr="Đồng tiếng Anh là gì - J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962593" cy="1842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Equal 24"/>
          <p:cNvSpPr/>
          <p:nvPr/>
        </p:nvSpPr>
        <p:spPr>
          <a:xfrm>
            <a:off x="2590800" y="1981200"/>
            <a:ext cx="2982654" cy="15240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0" y="17627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dạng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</a:p>
        </p:txBody>
      </p:sp>
      <p:pic>
        <p:nvPicPr>
          <p:cNvPr id="9" name="Picture 2" descr="Đồng bằng là gì? Phân loại và đặc trưng của các kiểu đồng bằ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8838"/>
            <a:ext cx="891540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4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76213"/>
            <a:ext cx="405169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54" y="176213"/>
            <a:ext cx="428863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3679825"/>
            <a:ext cx="4051697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54" y="3622675"/>
            <a:ext cx="4288631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4"/>
          <p:cNvSpPr>
            <a:spLocks noChangeArrowheads="1"/>
          </p:cNvSpPr>
          <p:nvPr/>
        </p:nvSpPr>
        <p:spPr bwMode="auto">
          <a:xfrm>
            <a:off x="2838450" y="3292476"/>
            <a:ext cx="4152099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Đồng bằng châu thổ 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40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Đồng bằng ven biển miền Trung có đặc điểm là gì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76213"/>
            <a:ext cx="405169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Quy hoạch và quản lý khu du lịch ven biển Bắc Trung Bộ ứng phó với biến đổi  khí hậu - Hội Kiến Trúc Sư Việt 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76213"/>
            <a:ext cx="434697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3622675"/>
            <a:ext cx="4051697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3622675"/>
            <a:ext cx="4346972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2838450" y="3292476"/>
            <a:ext cx="3990195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Đồng bằng ven biển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950914"/>
            <a:ext cx="7173516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33401" y="27762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nâng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bậc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8600" y="4960949"/>
            <a:ext cx="8534400" cy="9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Núi cao, núi trung bình, núi thấp, đồi, đồng bằng ven biển, thềm lục địa.</a:t>
            </a:r>
            <a:endParaRPr kumimoji="0" 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0100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66639" y="27762"/>
            <a:ext cx="7754903" cy="6718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ẩm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mùa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838200" y="914400"/>
            <a:ext cx="8077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Qúa trình xâm thực, xói mòn diễn ra mạnh mẽ, địa hình bị cắt xẻ.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Bồi tụ ở vùng đồng bằng và thung lũng.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 Nhiều hang động rộng lớn.</a:t>
            </a:r>
            <a:endParaRPr kumimoji="0" lang="nl-NL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6453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45" y="0"/>
            <a:ext cx="4825855" cy="571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" y="0"/>
            <a:ext cx="4324798" cy="5791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4800" y="6019800"/>
            <a:ext cx="340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itchFamily="18" charset="0"/>
                <a:ea typeface="Cambria" pitchFamily="18" charset="0"/>
              </a:rPr>
              <a:t>Xói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mòn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phía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5715000"/>
            <a:ext cx="34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Bồi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tụ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vùng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Cửu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6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hinh 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448270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132284" y="3046415"/>
            <a:ext cx="3039666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Sửng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Sốt</a:t>
            </a:r>
            <a:r>
              <a:rPr lang="en-US" altLang="en-US" sz="2000" b="1" dirty="0">
                <a:solidFill>
                  <a:srgbClr val="FF0000"/>
                </a:solidFill>
              </a:rPr>
              <a:t> (</a:t>
            </a:r>
            <a:r>
              <a:rPr lang="en-US" altLang="en-US" sz="2000" b="1" dirty="0" err="1">
                <a:solidFill>
                  <a:srgbClr val="FF0000"/>
                </a:solidFill>
              </a:rPr>
              <a:t>Vịnh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Hạ</a:t>
            </a:r>
            <a:r>
              <a:rPr lang="en-US" altLang="en-US" sz="2000" b="1" dirty="0">
                <a:solidFill>
                  <a:srgbClr val="FF0000"/>
                </a:solidFill>
              </a:rPr>
              <a:t> Long)</a:t>
            </a:r>
          </a:p>
        </p:txBody>
      </p:sp>
      <p:pic>
        <p:nvPicPr>
          <p:cNvPr id="7172" name="Picture 5" descr="phong_nha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429000"/>
            <a:ext cx="4629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4498182" y="6172200"/>
            <a:ext cx="3559969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Động Phong Nha(Quảng B</a:t>
            </a:r>
            <a:r>
              <a:rPr lang="en-US" altLang="en-US" sz="2800" b="1">
                <a:solidFill>
                  <a:srgbClr val="FF0000"/>
                </a:solidFill>
              </a:rPr>
              <a:t>ì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nh)</a:t>
            </a:r>
          </a:p>
        </p:txBody>
      </p:sp>
      <p:pic>
        <p:nvPicPr>
          <p:cNvPr id="7174" name="Picture 7" descr="huong ti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54" y="73025"/>
            <a:ext cx="460414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TAM THA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54129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4686300" y="2971800"/>
            <a:ext cx="3371850" cy="4524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Hương Tích (Chùa Hương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177" name="Rectangle 10"/>
          <p:cNvSpPr>
            <a:spLocks noChangeArrowheads="1"/>
          </p:cNvSpPr>
          <p:nvPr/>
        </p:nvSpPr>
        <p:spPr bwMode="auto">
          <a:xfrm>
            <a:off x="1284685" y="6172200"/>
            <a:ext cx="2914650" cy="4524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Động Tam Thanh(L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ạng Sơn</a:t>
            </a:r>
            <a:r>
              <a:rPr lang="en-US" altLang="en-US" sz="2800" b="1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5092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1"/>
            <a:ext cx="94488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Phong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được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thành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như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thế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6248400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Do </a:t>
            </a:r>
            <a:r>
              <a:rPr lang="vi-VN" sz="2200" dirty="0">
                <a:latin typeface="Cambria" pitchFamily="18" charset="0"/>
                <a:ea typeface="Cambria" pitchFamily="18" charset="0"/>
              </a:rPr>
              <a:t>nước mưa hòa tan đá vôi cùng với sự khoét sâu của mạch nước ngầm.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Bai 2">
            <a:hlinkClick r:id="" action="ppaction://media"/>
            <a:extLst>
              <a:ext uri="{FF2B5EF4-FFF2-40B4-BE49-F238E27FC236}">
                <a16:creationId xmlns:a16="http://schemas.microsoft.com/office/drawing/2014/main" id="{9E5C64FA-768A-EEE4-BDCB-1352BD038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5334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9913" y="234951"/>
            <a:ext cx="9175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808" y="5715596"/>
            <a:ext cx="1030287" cy="89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3663" y="236538"/>
            <a:ext cx="9461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/>
          </p:cNvPr>
          <p:cNvSpPr/>
          <p:nvPr/>
        </p:nvSpPr>
        <p:spPr>
          <a:xfrm>
            <a:off x="566639" y="27762"/>
            <a:ext cx="775490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chịu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848" name="Rectangle 1"/>
          <p:cNvSpPr>
            <a:spLocks noChangeArrowheads="1"/>
          </p:cNvSpPr>
          <p:nvPr/>
        </p:nvSpPr>
        <p:spPr bwMode="auto">
          <a:xfrm>
            <a:off x="1364456" y="1155701"/>
            <a:ext cx="6606779" cy="41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500" b="1" dirty="0" err="1"/>
              <a:t>Địa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hình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nước</a:t>
            </a:r>
            <a:r>
              <a:rPr lang="en-US" altLang="en-US" sz="3500" b="1" dirty="0"/>
              <a:t> ta </a:t>
            </a:r>
            <a:r>
              <a:rPr lang="en-US" altLang="en-US" sz="3500" b="1" dirty="0" err="1"/>
              <a:t>ngày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càng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chịu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tác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động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mạnh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mẽ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của</a:t>
            </a:r>
            <a:r>
              <a:rPr lang="en-US" altLang="en-US" sz="3500" b="1" dirty="0"/>
              <a:t> con </a:t>
            </a:r>
            <a:r>
              <a:rPr lang="en-US" altLang="en-US" sz="3500" b="1" dirty="0" err="1"/>
              <a:t>người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tạo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nên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nhiều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dạng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địa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hình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nhân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tạo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như</a:t>
            </a:r>
            <a:r>
              <a:rPr lang="en-US" altLang="en-US" sz="3500" b="1" dirty="0"/>
              <a:t>: </a:t>
            </a:r>
            <a:r>
              <a:rPr lang="en-US" altLang="en-US" sz="3500" b="1" dirty="0" err="1"/>
              <a:t>đô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thị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hầm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mỏ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hồ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chứa</a:t>
            </a:r>
            <a:r>
              <a:rPr lang="en-US" altLang="en-US" sz="3500" b="1" dirty="0"/>
              <a:t> </a:t>
            </a:r>
            <a:r>
              <a:rPr lang="en-US" altLang="en-US" sz="3500" b="1" dirty="0" err="1"/>
              <a:t>nước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đê</a:t>
            </a:r>
            <a:r>
              <a:rPr lang="en-US" altLang="en-US" sz="3500" b="1" dirty="0"/>
              <a:t>, </a:t>
            </a:r>
            <a:r>
              <a:rPr lang="en-US" altLang="en-US" sz="3500" b="1" dirty="0" err="1"/>
              <a:t>đập</a:t>
            </a:r>
            <a:r>
              <a:rPr lang="en-US" altLang="en-US" sz="3500" b="1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1005020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0885" y="239317"/>
            <a:ext cx="1025525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Đô thị Việt Nam sẽ phát triển mạnh mẽ và đột ph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8" y="176213"/>
            <a:ext cx="3968353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176213"/>
            <a:ext cx="393501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8" y="3584576"/>
            <a:ext cx="3968353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3584576"/>
            <a:ext cx="393501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4" name="Rectangle 12"/>
          <p:cNvSpPr>
            <a:spLocks noChangeArrowheads="1"/>
          </p:cNvSpPr>
          <p:nvPr/>
        </p:nvSpPr>
        <p:spPr bwMode="auto">
          <a:xfrm>
            <a:off x="4148138" y="3162300"/>
            <a:ext cx="1369286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Đô thị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76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90885" y="239317"/>
            <a:ext cx="1025525" cy="96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422482" y="5902325"/>
            <a:ext cx="621506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211139"/>
            <a:ext cx="4043363" cy="32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176213"/>
            <a:ext cx="393501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5" descr="Sập hầm ở Lâm Đồng: Ai chịu trách nhiệm về 12 nạn nhân?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8" y="3635375"/>
            <a:ext cx="393501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" y="3635376"/>
            <a:ext cx="4043363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4"/>
          <p:cNvSpPr>
            <a:spLocks noChangeArrowheads="1"/>
          </p:cNvSpPr>
          <p:nvPr/>
        </p:nvSpPr>
        <p:spPr bwMode="auto">
          <a:xfrm>
            <a:off x="4148138" y="3162300"/>
            <a:ext cx="1842171" cy="63094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00" b="1">
                <a:solidFill>
                  <a:srgbClr val="00B050"/>
                </a:solidFill>
              </a:rPr>
              <a:t>Hầm mỏ</a:t>
            </a:r>
            <a:endParaRPr lang="en-US" altLang="en-US" sz="3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95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pic>
        <p:nvPicPr>
          <p:cNvPr id="2" name="Picture 9" descr="Fansipan%20h%E1%BA%A5p%20d%E1%BA%ABn%20du%20kh%C3%A1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576388"/>
            <a:ext cx="424219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Hùng vĩ Fansipan, đỉnh núi cao nhất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04" y="1576388"/>
            <a:ext cx="42195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0438" y="5438776"/>
            <a:ext cx="2646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núi</a:t>
            </a:r>
            <a:endParaRPr lang="en-US" altLang="en-US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19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7956" y="375444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918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69342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Rectangle 1"/>
          <p:cNvSpPr>
            <a:spLocks noChangeArrowheads="1"/>
          </p:cNvSpPr>
          <p:nvPr/>
        </p:nvSpPr>
        <p:spPr bwMode="auto">
          <a:xfrm>
            <a:off x="381000" y="3124200"/>
            <a:ext cx="82105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vi-VN" altLang="en-US" sz="2800" b="1" dirty="0">
                <a:solidFill>
                  <a:srgbClr val="7030A0"/>
                </a:solidFill>
              </a:rPr>
              <a:t>Hồ Dầu Tiếng là hồ nước nhân tạo nằm trên địa bàn 3 tỉnh: Tây Ninh, Bình Dương và Bình Phước (thuộc vùng Đông Nam bộ - Việt Nam). Hồ được hình thành do chặn dòng thượng nguồn sông Sài Gòn. Đây là hồ thủy lợi lớn nhất Việt Nam và khu vực Đông Nam Á với 270km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2</a:t>
            </a:r>
            <a:r>
              <a:rPr lang="vi-VN" altLang="en-US" sz="2800" b="1" dirty="0">
                <a:solidFill>
                  <a:srgbClr val="7030A0"/>
                </a:solidFill>
              </a:rPr>
              <a:t> mặt nước, dung tích trữ 1,58 tỷ 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3</a:t>
            </a:r>
            <a:r>
              <a:rPr lang="vi-VN" altLang="en-US" sz="2800" b="1" dirty="0">
                <a:solidFill>
                  <a:srgbClr val="7030A0"/>
                </a:solidFill>
              </a:rPr>
              <a:t> nước và hơn 45km</a:t>
            </a:r>
            <a:r>
              <a:rPr lang="vi-VN" altLang="en-US" sz="2800" b="1" baseline="30000" dirty="0">
                <a:solidFill>
                  <a:srgbClr val="7030A0"/>
                </a:solidFill>
              </a:rPr>
              <a:t>2</a:t>
            </a:r>
            <a:r>
              <a:rPr lang="vi-VN" altLang="en-US" sz="2800" b="1" dirty="0">
                <a:solidFill>
                  <a:srgbClr val="7030A0"/>
                </a:solidFill>
              </a:rPr>
              <a:t> vùng bán ngập</a:t>
            </a:r>
            <a:r>
              <a:rPr lang="vi-VN" altLang="en-US" sz="3200" b="1" dirty="0">
                <a:solidFill>
                  <a:srgbClr val="7030A0"/>
                </a:solidFill>
              </a:rPr>
              <a:t>.</a:t>
            </a:r>
            <a:endParaRPr lang="en-US" alt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727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28601" y="133917"/>
            <a:ext cx="8770960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266700"/>
            <a:ext cx="92067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2.ĐẶC ĐIỂM CỦA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CÁC KHU VỰC ĐỊA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8865" y="1274088"/>
            <a:ext cx="8570335" cy="5262979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1, 2 : ĐỊA HÌNH ĐỒI NÚI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KV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Nam)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3, 4,5 : ĐỊA HÌNH ĐỒNG BẰNG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6:BỜ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THỀM LỤC ĐỊA</a:t>
            </a:r>
          </a:p>
          <a:p>
            <a:pPr algn="just"/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địa hình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 lục địa nước ta.</a:t>
            </a:r>
            <a:endParaRPr lang="en-US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5" y="1363329"/>
            <a:ext cx="914399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914400" y="0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04800" y="0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81000" y="0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38200" y="0"/>
            <a:ext cx="87495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</a:t>
            </a:r>
            <a:r>
              <a:rPr lang="en-US" sz="2400" b="1" dirty="0" err="1">
                <a:solidFill>
                  <a:srgbClr val="0D30DD"/>
                </a:solidFill>
                <a:latin typeface="Cambria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 CỦA </a:t>
            </a:r>
            <a:r>
              <a:rPr lang="vi-VN" sz="2400" b="1" dirty="0">
                <a:solidFill>
                  <a:srgbClr val="0D30DD"/>
                </a:solidFill>
                <a:latin typeface="Cambria" pitchFamily="18" charset="0"/>
              </a:rPr>
              <a:t>CÁC KHU VỰC ĐỊA HÌNH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90132"/>
              </p:ext>
            </p:extLst>
          </p:nvPr>
        </p:nvGraphicFramePr>
        <p:xfrm>
          <a:off x="452586" y="1954289"/>
          <a:ext cx="8539014" cy="4522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7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8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Khu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vực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Phạm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vi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Đặc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điểm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thái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ở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tả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Chủ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yếu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là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đồi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thấp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4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cung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Gâm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Ngân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Triều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địa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cac-xtơ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2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Tây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i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ữa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Cả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Địa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nhất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nước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ta (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đỉnh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Phan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-xi-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păng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3147m),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lớn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hướng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tây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-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Hoàng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Liên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Đen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Đinh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Pu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Sam Sao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nguyên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đá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vôi</a:t>
                      </a:r>
                      <a:r>
                        <a:rPr lang="en-US" sz="1600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La, 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Mộc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Châu</a:t>
                      </a:r>
                      <a:r>
                        <a:rPr lang="en-US" sz="160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5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Trường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endParaRPr lang="en-US" sz="160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</a:t>
                      </a:r>
                      <a:r>
                        <a:rPr lang="vi-VN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ó nhiều nhánh núi đâm ngang ra biển chia cắt đồng bằng duyên hải miền Trung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Hoành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  <a:endParaRPr lang="en-US" sz="1600" b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73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Trường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Sơn</a:t>
                      </a:r>
                      <a:r>
                        <a:rPr lang="en-US" sz="160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Nam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dãy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Bạch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Mã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đến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Đông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Nam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Bộ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Gồm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các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khối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núi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nằm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ở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phía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bắc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nam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Kon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Tum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cực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Nam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Bộ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nhiều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cao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nguyên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xếp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tầng</a:t>
                      </a:r>
                      <a:r>
                        <a:rPr lang="en-US" sz="1600" b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: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Kon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Tum,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Plei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Ku,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Lâm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Viên</a:t>
                      </a:r>
                      <a:r>
                        <a:rPr lang="en-US" sz="1600" b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,…</a:t>
                      </a:r>
                      <a:endParaRPr lang="en-US" sz="1600" b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3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536" y="228601"/>
            <a:ext cx="9018464" cy="6629400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6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28600" y="4572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1331"/>
              </p:ext>
            </p:extLst>
          </p:nvPr>
        </p:nvGraphicFramePr>
        <p:xfrm>
          <a:off x="362185" y="1295399"/>
          <a:ext cx="8324614" cy="526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9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78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82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Đồng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bằng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Diện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tích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Nguồn</a:t>
                      </a:r>
                      <a:r>
                        <a:rPr lang="en-US" sz="175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gốc</a:t>
                      </a:r>
                      <a:r>
                        <a:rPr lang="en-US" sz="175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hình</a:t>
                      </a:r>
                      <a:r>
                        <a:rPr lang="en-US" sz="1750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thành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Đặc</a:t>
                      </a:r>
                      <a:r>
                        <a:rPr lang="en-US" sz="1750" b="1" i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điểm</a:t>
                      </a:r>
                      <a:endParaRPr lang="en-US" sz="1750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15000 km</a:t>
                      </a:r>
                      <a:r>
                        <a:rPr lang="en-US" sz="1750" baseline="300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Do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phù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Hồng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và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Thái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Bình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bồi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đắp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Có hệ thống đê chống lũ khiến đồng bằng bị chia cắt, tạo thành những ô trũng, khu vực trong đê không được bồi đắp phù sa.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Cửu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Long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40000 km</a:t>
                      </a:r>
                      <a:r>
                        <a:rPr lang="en-US" sz="1750" baseline="300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Do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phù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của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hệ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thống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sông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Mê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Công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bồi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đắp</a:t>
                      </a: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Không có đê ngăn lũ, có hệ thống kênh rạch dày đặc. Nhiều vùng trũng lớn: Đồng Tháp Mười, Tứ giác Long Xuyên.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8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b="1" i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en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biển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miền</a:t>
                      </a:r>
                      <a:r>
                        <a:rPr lang="en-US" sz="1750" b="1" i="0" baseline="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750" b="1" i="0" baseline="0" dirty="0" err="1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Trung</a:t>
                      </a:r>
                      <a:endParaRPr lang="en-US" sz="1750" b="1" i="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15000 km</a:t>
                      </a:r>
                      <a:r>
                        <a:rPr lang="en-US" sz="1750" baseline="3000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75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Từ phù sa sông hoặc kết hợp giữa phù sa sông và biển.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750" dirty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Nhiều đồng bằng nhỏ hẹp, có nhiều cồn cát.</a:t>
                      </a:r>
                      <a:endParaRPr lang="en-US" sz="175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0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"/>
            <a:ext cx="9018464" cy="6781800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446490" y="2209801"/>
            <a:ext cx="6792509" cy="3276600"/>
          </a:xfrm>
          <a:prstGeom prst="wedgeRoundRectCallout">
            <a:avLst>
              <a:gd name="adj1" fmla="val 47391"/>
              <a:gd name="adj2" fmla="val 59840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2041" y="2362200"/>
            <a:ext cx="6553198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  <a:cs typeface="Times New Roman"/>
              </a:rPr>
              <a:t>- Bờ biển có 2 dạng chính địa hình: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Bờ biển bồi tụ có nhiều bãi bùn rộng, rừng cây ngập mặn phát triển.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Bờ biển mài mòn rất khúc khuỷu, có nhiều vũng, vịnh nước sâu, kín gió, nhiều bãi cát.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b="1" dirty="0">
                <a:latin typeface="Cambria" pitchFamily="18" charset="0"/>
                <a:ea typeface="Cambria" pitchFamily="18" charset="0"/>
                <a:cs typeface="Times New Roman"/>
              </a:rPr>
              <a:t>- Thềm lục địa: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Mở rộng tại các vùng biển Bắc Bộ và Nam Bộ.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000" dirty="0">
                <a:latin typeface="Cambria" pitchFamily="18" charset="0"/>
                <a:ea typeface="Cambria" pitchFamily="18" charset="0"/>
                <a:cs typeface="Times New Roman"/>
              </a:rPr>
              <a:t>+ Vùng biển miền Trung sâu và hẹp hơn.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04800" y="381000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Địa hình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endParaRPr lang="vi-VN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77956" y="375444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49" y="5603280"/>
            <a:ext cx="1243012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/>
          </p:cNvPr>
          <p:cNvSpPr/>
          <p:nvPr/>
        </p:nvSpPr>
        <p:spPr>
          <a:xfrm>
            <a:off x="1447800" y="1905000"/>
            <a:ext cx="607528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tập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vận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dụng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2950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205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8"/>
          <p:cNvSpPr txBox="1">
            <a:spLocks noChangeArrowheads="1"/>
          </p:cNvSpPr>
          <p:nvPr/>
        </p:nvSpPr>
        <p:spPr bwMode="auto">
          <a:xfrm>
            <a:off x="2057400" y="152400"/>
            <a:ext cx="4857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i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   </a:t>
            </a:r>
            <a:r>
              <a:rPr lang="en-US" altLang="en-US" sz="5400" b="1" i="1">
                <a:solidFill>
                  <a:srgbClr val="FF3300"/>
                </a:solidFill>
                <a:latin typeface="Times New Roman" panose="02020603050405020304" pitchFamily="18" charset="0"/>
              </a:rPr>
              <a:t>Trò chơi ô chữ</a:t>
            </a:r>
            <a:r>
              <a:rPr lang="en-US" altLang="en-US" sz="5400" b="1" i="1">
                <a:solidFill>
                  <a:srgbClr val="FF3300"/>
                </a:solidFill>
                <a:latin typeface=".VnTime" panose="020B7200000000000000" pitchFamily="34" charset="0"/>
              </a:rPr>
              <a:t> </a:t>
            </a:r>
            <a:endParaRPr lang="en-US" altLang="en-US" sz="5400">
              <a:solidFill>
                <a:srgbClr val="FF3300"/>
              </a:solidFill>
              <a:latin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714501" y="1536702"/>
            <a:ext cx="590788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</a:rPr>
              <a:t>Chúng ta có 6 ô chữ hàng ngang và 1 ô chữ đặc biệt có 10 chữ cái. Tương ứng với mỗi ô chữ là 1 câu hỏi. - Mỗi nhóm chọn bất cứ ô chữ nào và giải ô chữ đó. Giải đúng được 10 điểm, ô chữ xuất hiện, và ta có các từ khoá của ô đặc biệt.                                                      - Sau 6 ô chữ nhóm nào giải được ô đặc biệt được thêm 10 điểm. 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714500" y="114300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1</a:t>
            </a:r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1485900" y="4800602"/>
            <a:ext cx="6057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3.</a:t>
            </a:r>
            <a:r>
              <a:rPr lang="en-US" altLang="en-US" sz="2400">
                <a:latin typeface="Times New Roman" panose="02020603050405020304" pitchFamily="18" charset="0"/>
              </a:rPr>
              <a:t> Có 6 chữ cái. </a:t>
            </a:r>
            <a:r>
              <a:rPr lang="en-US" altLang="en-US" sz="2400">
                <a:latin typeface=".VnTime" panose="020B7200000000000000" pitchFamily="34" charset="0"/>
              </a:rPr>
              <a:t>§©y lµ bé phËn quan träng nhÊt trong cÊu tróc ®Þa h×nh n­íc ta ?</a:t>
            </a:r>
          </a:p>
        </p:txBody>
      </p:sp>
      <p:sp>
        <p:nvSpPr>
          <p:cNvPr id="25659" name="Text Box 59"/>
          <p:cNvSpPr txBox="1">
            <a:spLocks noChangeArrowheads="1"/>
          </p:cNvSpPr>
          <p:nvPr/>
        </p:nvSpPr>
        <p:spPr bwMode="auto">
          <a:xfrm>
            <a:off x="1543050" y="4816477"/>
            <a:ext cx="60007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1.</a:t>
            </a:r>
            <a:r>
              <a:rPr lang="en-US" altLang="en-US" sz="2400">
                <a:latin typeface="Times New Roman" panose="02020603050405020304" pitchFamily="18" charset="0"/>
              </a:rPr>
              <a:t> Có 8 chữ cái là tên của </a:t>
            </a:r>
            <a:r>
              <a:rPr lang="en-US" altLang="en-US" sz="2400">
                <a:latin typeface=".VnTime" panose="020B7200000000000000" pitchFamily="34" charset="0"/>
              </a:rPr>
              <a:t>ho¹t ®éng ®Þa chÊt ®· lµm cho ®Þa h×nh n­íc ta cã h×nh d¹ng nh­  ngµy nay?</a:t>
            </a:r>
          </a:p>
        </p:txBody>
      </p:sp>
      <p:sp>
        <p:nvSpPr>
          <p:cNvPr id="25663" name="Text Box 63"/>
          <p:cNvSpPr txBox="1">
            <a:spLocks noChangeArrowheads="1"/>
          </p:cNvSpPr>
          <p:nvPr/>
        </p:nvSpPr>
        <p:spPr bwMode="auto">
          <a:xfrm>
            <a:off x="1600200" y="4876802"/>
            <a:ext cx="57721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2.</a:t>
            </a:r>
            <a:r>
              <a:rPr lang="en-US" altLang="en-US" sz="2400">
                <a:latin typeface="Times New Roman" panose="02020603050405020304" pitchFamily="18" charset="0"/>
              </a:rPr>
              <a:t>Có 8 chữ cái là </a:t>
            </a:r>
            <a:r>
              <a:rPr lang="en-US" altLang="en-US" sz="2400">
                <a:latin typeface=".VnTime" panose="020B7200000000000000" pitchFamily="34" charset="0"/>
              </a:rPr>
              <a:t>tªn mét hang ®éng cacxt¬ næi tiÕng cña n­íc ta ë Qu¶ng B×nh ?</a:t>
            </a:r>
          </a:p>
        </p:txBody>
      </p:sp>
      <p:sp>
        <p:nvSpPr>
          <p:cNvPr id="16392" name="Oval 75"/>
          <p:cNvSpPr>
            <a:spLocks noChangeArrowheads="1"/>
          </p:cNvSpPr>
          <p:nvPr/>
        </p:nvSpPr>
        <p:spPr bwMode="auto">
          <a:xfrm>
            <a:off x="6306742" y="5651500"/>
            <a:ext cx="497681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16393" name="Oval 76"/>
          <p:cNvSpPr>
            <a:spLocks noChangeArrowheads="1"/>
          </p:cNvSpPr>
          <p:nvPr/>
        </p:nvSpPr>
        <p:spPr bwMode="auto">
          <a:xfrm>
            <a:off x="6804422" y="5651500"/>
            <a:ext cx="498872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sp>
        <p:nvSpPr>
          <p:cNvPr id="16394" name="Oval 77"/>
          <p:cNvSpPr>
            <a:spLocks noChangeArrowheads="1"/>
          </p:cNvSpPr>
          <p:nvPr/>
        </p:nvSpPr>
        <p:spPr bwMode="auto">
          <a:xfrm>
            <a:off x="7303295" y="5651500"/>
            <a:ext cx="497681" cy="838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FF00"/>
              </a:solidFill>
              <a:latin typeface=".VnBlackH" panose="020B7200000000000000" pitchFamily="34" charset="0"/>
            </a:endParaRPr>
          </a:p>
        </p:txBody>
      </p:sp>
      <p:grpSp>
        <p:nvGrpSpPr>
          <p:cNvPr id="2" name="Group 211"/>
          <p:cNvGrpSpPr>
            <a:grpSpLocks/>
          </p:cNvGrpSpPr>
          <p:nvPr/>
        </p:nvGrpSpPr>
        <p:grpSpPr bwMode="auto">
          <a:xfrm>
            <a:off x="2114550" y="4214815"/>
            <a:ext cx="3657600" cy="585787"/>
            <a:chOff x="816" y="1914"/>
            <a:chExt cx="3072" cy="369"/>
          </a:xfrm>
        </p:grpSpPr>
        <p:sp>
          <p:nvSpPr>
            <p:cNvPr id="16522" name="Oval 20"/>
            <p:cNvSpPr>
              <a:spLocks noChangeArrowheads="1"/>
            </p:cNvSpPr>
            <p:nvPr/>
          </p:nvSpPr>
          <p:spPr bwMode="auto">
            <a:xfrm>
              <a:off x="3504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3" name="Oval 20"/>
            <p:cNvSpPr>
              <a:spLocks noChangeArrowheads="1"/>
            </p:cNvSpPr>
            <p:nvPr/>
          </p:nvSpPr>
          <p:spPr bwMode="auto">
            <a:xfrm>
              <a:off x="3120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4" name="Oval 20"/>
            <p:cNvSpPr>
              <a:spLocks noChangeArrowheads="1"/>
            </p:cNvSpPr>
            <p:nvPr/>
          </p:nvSpPr>
          <p:spPr bwMode="auto">
            <a:xfrm>
              <a:off x="2736" y="191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5" name="Oval 20"/>
            <p:cNvSpPr>
              <a:spLocks noChangeArrowheads="1"/>
            </p:cNvSpPr>
            <p:nvPr/>
          </p:nvSpPr>
          <p:spPr bwMode="auto">
            <a:xfrm>
              <a:off x="2352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6" name="Oval 20"/>
            <p:cNvSpPr>
              <a:spLocks noChangeArrowheads="1"/>
            </p:cNvSpPr>
            <p:nvPr/>
          </p:nvSpPr>
          <p:spPr bwMode="auto">
            <a:xfrm>
              <a:off x="1968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7" name="Oval 20"/>
            <p:cNvSpPr>
              <a:spLocks noChangeArrowheads="1"/>
            </p:cNvSpPr>
            <p:nvPr/>
          </p:nvSpPr>
          <p:spPr bwMode="auto">
            <a:xfrm>
              <a:off x="1584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8" name="Oval 20"/>
            <p:cNvSpPr>
              <a:spLocks noChangeArrowheads="1"/>
            </p:cNvSpPr>
            <p:nvPr/>
          </p:nvSpPr>
          <p:spPr bwMode="auto">
            <a:xfrm>
              <a:off x="1200" y="192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9" name="Oval 20"/>
            <p:cNvSpPr>
              <a:spLocks noChangeArrowheads="1"/>
            </p:cNvSpPr>
            <p:nvPr/>
          </p:nvSpPr>
          <p:spPr bwMode="auto">
            <a:xfrm>
              <a:off x="816" y="191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210"/>
          <p:cNvGrpSpPr>
            <a:grpSpLocks/>
          </p:cNvGrpSpPr>
          <p:nvPr/>
        </p:nvGrpSpPr>
        <p:grpSpPr bwMode="auto">
          <a:xfrm>
            <a:off x="2114550" y="3581400"/>
            <a:ext cx="2743200" cy="585788"/>
            <a:chOff x="816" y="1545"/>
            <a:chExt cx="2304" cy="369"/>
          </a:xfrm>
        </p:grpSpPr>
        <p:sp>
          <p:nvSpPr>
            <p:cNvPr id="16516" name="Oval 20"/>
            <p:cNvSpPr>
              <a:spLocks noChangeArrowheads="1"/>
            </p:cNvSpPr>
            <p:nvPr/>
          </p:nvSpPr>
          <p:spPr bwMode="auto">
            <a:xfrm>
              <a:off x="2736" y="154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7" name="Oval 20"/>
            <p:cNvSpPr>
              <a:spLocks noChangeArrowheads="1"/>
            </p:cNvSpPr>
            <p:nvPr/>
          </p:nvSpPr>
          <p:spPr bwMode="auto">
            <a:xfrm>
              <a:off x="2352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8" name="Oval 20"/>
            <p:cNvSpPr>
              <a:spLocks noChangeArrowheads="1"/>
            </p:cNvSpPr>
            <p:nvPr/>
          </p:nvSpPr>
          <p:spPr bwMode="auto">
            <a:xfrm>
              <a:off x="1968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9" name="Oval 20"/>
            <p:cNvSpPr>
              <a:spLocks noChangeArrowheads="1"/>
            </p:cNvSpPr>
            <p:nvPr/>
          </p:nvSpPr>
          <p:spPr bwMode="auto">
            <a:xfrm>
              <a:off x="1584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0" name="Oval 20"/>
            <p:cNvSpPr>
              <a:spLocks noChangeArrowheads="1"/>
            </p:cNvSpPr>
            <p:nvPr/>
          </p:nvSpPr>
          <p:spPr bwMode="auto">
            <a:xfrm>
              <a:off x="1200" y="155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21" name="Oval 20"/>
            <p:cNvSpPr>
              <a:spLocks noChangeArrowheads="1"/>
            </p:cNvSpPr>
            <p:nvPr/>
          </p:nvSpPr>
          <p:spPr bwMode="auto">
            <a:xfrm>
              <a:off x="816" y="1545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209"/>
          <p:cNvGrpSpPr>
            <a:grpSpLocks/>
          </p:cNvGrpSpPr>
          <p:nvPr/>
        </p:nvGrpSpPr>
        <p:grpSpPr bwMode="auto">
          <a:xfrm>
            <a:off x="2128838" y="2981325"/>
            <a:ext cx="3657600" cy="585788"/>
            <a:chOff x="816" y="1179"/>
            <a:chExt cx="3072" cy="369"/>
          </a:xfrm>
        </p:grpSpPr>
        <p:sp>
          <p:nvSpPr>
            <p:cNvPr id="16508" name="Oval 20"/>
            <p:cNvSpPr>
              <a:spLocks noChangeArrowheads="1"/>
            </p:cNvSpPr>
            <p:nvPr/>
          </p:nvSpPr>
          <p:spPr bwMode="auto">
            <a:xfrm>
              <a:off x="3504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9" name="Oval 20"/>
            <p:cNvSpPr>
              <a:spLocks noChangeArrowheads="1"/>
            </p:cNvSpPr>
            <p:nvPr/>
          </p:nvSpPr>
          <p:spPr bwMode="auto">
            <a:xfrm>
              <a:off x="3120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0" name="Oval 20"/>
            <p:cNvSpPr>
              <a:spLocks noChangeArrowheads="1"/>
            </p:cNvSpPr>
            <p:nvPr/>
          </p:nvSpPr>
          <p:spPr bwMode="auto">
            <a:xfrm>
              <a:off x="2736" y="118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1" name="Oval 20"/>
            <p:cNvSpPr>
              <a:spLocks noChangeArrowheads="1"/>
            </p:cNvSpPr>
            <p:nvPr/>
          </p:nvSpPr>
          <p:spPr bwMode="auto">
            <a:xfrm>
              <a:off x="2352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2" name="Oval 20"/>
            <p:cNvSpPr>
              <a:spLocks noChangeArrowheads="1"/>
            </p:cNvSpPr>
            <p:nvPr/>
          </p:nvSpPr>
          <p:spPr bwMode="auto">
            <a:xfrm>
              <a:off x="1968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3" name="Oval 20"/>
            <p:cNvSpPr>
              <a:spLocks noChangeArrowheads="1"/>
            </p:cNvSpPr>
            <p:nvPr/>
          </p:nvSpPr>
          <p:spPr bwMode="auto">
            <a:xfrm>
              <a:off x="1584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4" name="Oval 20"/>
            <p:cNvSpPr>
              <a:spLocks noChangeArrowheads="1"/>
            </p:cNvSpPr>
            <p:nvPr/>
          </p:nvSpPr>
          <p:spPr bwMode="auto">
            <a:xfrm>
              <a:off x="1200" y="118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15" name="Oval 20"/>
            <p:cNvSpPr>
              <a:spLocks noChangeArrowheads="1"/>
            </p:cNvSpPr>
            <p:nvPr/>
          </p:nvSpPr>
          <p:spPr bwMode="auto">
            <a:xfrm>
              <a:off x="816" y="117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208"/>
          <p:cNvGrpSpPr>
            <a:grpSpLocks/>
          </p:cNvGrpSpPr>
          <p:nvPr/>
        </p:nvGrpSpPr>
        <p:grpSpPr bwMode="auto">
          <a:xfrm>
            <a:off x="2114550" y="2362200"/>
            <a:ext cx="2743200" cy="585788"/>
            <a:chOff x="834" y="819"/>
            <a:chExt cx="2304" cy="369"/>
          </a:xfrm>
        </p:grpSpPr>
        <p:sp>
          <p:nvSpPr>
            <p:cNvPr id="16502" name="Oval 20"/>
            <p:cNvSpPr>
              <a:spLocks noChangeArrowheads="1"/>
            </p:cNvSpPr>
            <p:nvPr/>
          </p:nvSpPr>
          <p:spPr bwMode="auto">
            <a:xfrm>
              <a:off x="2754" y="822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3" name="Oval 20"/>
            <p:cNvSpPr>
              <a:spLocks noChangeArrowheads="1"/>
            </p:cNvSpPr>
            <p:nvPr/>
          </p:nvSpPr>
          <p:spPr bwMode="auto">
            <a:xfrm>
              <a:off x="2370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4" name="Oval 20"/>
            <p:cNvSpPr>
              <a:spLocks noChangeArrowheads="1"/>
            </p:cNvSpPr>
            <p:nvPr/>
          </p:nvSpPr>
          <p:spPr bwMode="auto">
            <a:xfrm>
              <a:off x="1986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5" name="Oval 20"/>
            <p:cNvSpPr>
              <a:spLocks noChangeArrowheads="1"/>
            </p:cNvSpPr>
            <p:nvPr/>
          </p:nvSpPr>
          <p:spPr bwMode="auto">
            <a:xfrm>
              <a:off x="1602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6" name="Oval 20"/>
            <p:cNvSpPr>
              <a:spLocks noChangeArrowheads="1"/>
            </p:cNvSpPr>
            <p:nvPr/>
          </p:nvSpPr>
          <p:spPr bwMode="auto">
            <a:xfrm>
              <a:off x="1218" y="826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7" name="Oval 20"/>
            <p:cNvSpPr>
              <a:spLocks noChangeArrowheads="1"/>
            </p:cNvSpPr>
            <p:nvPr/>
          </p:nvSpPr>
          <p:spPr bwMode="auto">
            <a:xfrm>
              <a:off x="834" y="819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207"/>
          <p:cNvGrpSpPr>
            <a:grpSpLocks/>
          </p:cNvGrpSpPr>
          <p:nvPr/>
        </p:nvGrpSpPr>
        <p:grpSpPr bwMode="auto">
          <a:xfrm>
            <a:off x="2114550" y="1719265"/>
            <a:ext cx="3657600" cy="585787"/>
            <a:chOff x="816" y="450"/>
            <a:chExt cx="3072" cy="369"/>
          </a:xfrm>
        </p:grpSpPr>
        <p:sp>
          <p:nvSpPr>
            <p:cNvPr id="16494" name="Oval 20"/>
            <p:cNvSpPr>
              <a:spLocks noChangeArrowheads="1"/>
            </p:cNvSpPr>
            <p:nvPr/>
          </p:nvSpPr>
          <p:spPr bwMode="auto">
            <a:xfrm>
              <a:off x="3504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5" name="Oval 20"/>
            <p:cNvSpPr>
              <a:spLocks noChangeArrowheads="1"/>
            </p:cNvSpPr>
            <p:nvPr/>
          </p:nvSpPr>
          <p:spPr bwMode="auto">
            <a:xfrm>
              <a:off x="3120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6" name="Oval 20"/>
            <p:cNvSpPr>
              <a:spLocks noChangeArrowheads="1"/>
            </p:cNvSpPr>
            <p:nvPr/>
          </p:nvSpPr>
          <p:spPr bwMode="auto">
            <a:xfrm>
              <a:off x="2736" y="453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7" name="Oval 20"/>
            <p:cNvSpPr>
              <a:spLocks noChangeArrowheads="1"/>
            </p:cNvSpPr>
            <p:nvPr/>
          </p:nvSpPr>
          <p:spPr bwMode="auto">
            <a:xfrm>
              <a:off x="2352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8" name="Oval 20"/>
            <p:cNvSpPr>
              <a:spLocks noChangeArrowheads="1"/>
            </p:cNvSpPr>
            <p:nvPr/>
          </p:nvSpPr>
          <p:spPr bwMode="auto">
            <a:xfrm>
              <a:off x="1968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9" name="Oval 20"/>
            <p:cNvSpPr>
              <a:spLocks noChangeArrowheads="1"/>
            </p:cNvSpPr>
            <p:nvPr/>
          </p:nvSpPr>
          <p:spPr bwMode="auto">
            <a:xfrm>
              <a:off x="1584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0" name="Oval 20"/>
            <p:cNvSpPr>
              <a:spLocks noChangeArrowheads="1"/>
            </p:cNvSpPr>
            <p:nvPr/>
          </p:nvSpPr>
          <p:spPr bwMode="auto">
            <a:xfrm>
              <a:off x="1200" y="457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501" name="Oval 20"/>
            <p:cNvSpPr>
              <a:spLocks noChangeArrowheads="1"/>
            </p:cNvSpPr>
            <p:nvPr/>
          </p:nvSpPr>
          <p:spPr bwMode="auto">
            <a:xfrm>
              <a:off x="816" y="450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133"/>
          <p:cNvGrpSpPr>
            <a:grpSpLocks/>
          </p:cNvGrpSpPr>
          <p:nvPr/>
        </p:nvGrpSpPr>
        <p:grpSpPr bwMode="auto">
          <a:xfrm>
            <a:off x="2114550" y="1081090"/>
            <a:ext cx="4572000" cy="585787"/>
            <a:chOff x="1344" y="2031"/>
            <a:chExt cx="3840" cy="369"/>
          </a:xfrm>
        </p:grpSpPr>
        <p:sp>
          <p:nvSpPr>
            <p:cNvPr id="16484" name="Oval 20"/>
            <p:cNvSpPr>
              <a:spLocks noChangeArrowheads="1"/>
            </p:cNvSpPr>
            <p:nvPr/>
          </p:nvSpPr>
          <p:spPr bwMode="auto">
            <a:xfrm>
              <a:off x="4800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5" name="Oval 20"/>
            <p:cNvSpPr>
              <a:spLocks noChangeArrowheads="1"/>
            </p:cNvSpPr>
            <p:nvPr/>
          </p:nvSpPr>
          <p:spPr bwMode="auto">
            <a:xfrm>
              <a:off x="4416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6" name="Oval 20"/>
            <p:cNvSpPr>
              <a:spLocks noChangeArrowheads="1"/>
            </p:cNvSpPr>
            <p:nvPr/>
          </p:nvSpPr>
          <p:spPr bwMode="auto">
            <a:xfrm>
              <a:off x="4032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7" name="Oval 20"/>
            <p:cNvSpPr>
              <a:spLocks noChangeArrowheads="1"/>
            </p:cNvSpPr>
            <p:nvPr/>
          </p:nvSpPr>
          <p:spPr bwMode="auto">
            <a:xfrm>
              <a:off x="3648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8" name="Oval 20"/>
            <p:cNvSpPr>
              <a:spLocks noChangeArrowheads="1"/>
            </p:cNvSpPr>
            <p:nvPr/>
          </p:nvSpPr>
          <p:spPr bwMode="auto">
            <a:xfrm>
              <a:off x="3264" y="2034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89" name="Oval 20"/>
            <p:cNvSpPr>
              <a:spLocks noChangeArrowheads="1"/>
            </p:cNvSpPr>
            <p:nvPr/>
          </p:nvSpPr>
          <p:spPr bwMode="auto">
            <a:xfrm>
              <a:off x="2880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0" name="Oval 20"/>
            <p:cNvSpPr>
              <a:spLocks noChangeArrowheads="1"/>
            </p:cNvSpPr>
            <p:nvPr/>
          </p:nvSpPr>
          <p:spPr bwMode="auto">
            <a:xfrm>
              <a:off x="2496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1" name="Oval 20"/>
            <p:cNvSpPr>
              <a:spLocks noChangeArrowheads="1"/>
            </p:cNvSpPr>
            <p:nvPr/>
          </p:nvSpPr>
          <p:spPr bwMode="auto">
            <a:xfrm>
              <a:off x="2112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2" name="Oval 20"/>
            <p:cNvSpPr>
              <a:spLocks noChangeArrowheads="1"/>
            </p:cNvSpPr>
            <p:nvPr/>
          </p:nvSpPr>
          <p:spPr bwMode="auto">
            <a:xfrm>
              <a:off x="1728" y="2038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6493" name="Oval 20"/>
            <p:cNvSpPr>
              <a:spLocks noChangeArrowheads="1"/>
            </p:cNvSpPr>
            <p:nvPr/>
          </p:nvSpPr>
          <p:spPr bwMode="auto">
            <a:xfrm>
              <a:off x="1344" y="2031"/>
              <a:ext cx="384" cy="3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1377" name="Rectangle 16"/>
          <p:cNvSpPr>
            <a:spLocks noChangeArrowheads="1"/>
          </p:cNvSpPr>
          <p:nvPr/>
        </p:nvSpPr>
        <p:spPr bwMode="auto">
          <a:xfrm>
            <a:off x="1714500" y="306705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4</a:t>
            </a:r>
          </a:p>
        </p:txBody>
      </p:sp>
      <p:sp>
        <p:nvSpPr>
          <p:cNvPr id="51378" name="Rectangle 16"/>
          <p:cNvSpPr>
            <a:spLocks noChangeArrowheads="1"/>
          </p:cNvSpPr>
          <p:nvPr/>
        </p:nvSpPr>
        <p:spPr bwMode="auto">
          <a:xfrm>
            <a:off x="1714500" y="4314827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6</a:t>
            </a:r>
          </a:p>
        </p:txBody>
      </p:sp>
      <p:sp>
        <p:nvSpPr>
          <p:cNvPr id="51379" name="Rectangle 16"/>
          <p:cNvSpPr>
            <a:spLocks noChangeArrowheads="1"/>
          </p:cNvSpPr>
          <p:nvPr/>
        </p:nvSpPr>
        <p:spPr bwMode="auto">
          <a:xfrm>
            <a:off x="1714500" y="2438402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3</a:t>
            </a:r>
          </a:p>
        </p:txBody>
      </p:sp>
      <p:sp>
        <p:nvSpPr>
          <p:cNvPr id="51380" name="Rectangle 16"/>
          <p:cNvSpPr>
            <a:spLocks noChangeArrowheads="1"/>
          </p:cNvSpPr>
          <p:nvPr/>
        </p:nvSpPr>
        <p:spPr bwMode="auto">
          <a:xfrm>
            <a:off x="1714500" y="3662365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5</a:t>
            </a:r>
          </a:p>
        </p:txBody>
      </p:sp>
      <p:sp>
        <p:nvSpPr>
          <p:cNvPr id="51381" name="Rectangle 16"/>
          <p:cNvSpPr>
            <a:spLocks noChangeArrowheads="1"/>
          </p:cNvSpPr>
          <p:nvPr/>
        </p:nvSpPr>
        <p:spPr bwMode="auto">
          <a:xfrm>
            <a:off x="1714500" y="1814515"/>
            <a:ext cx="271463" cy="4095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Time" panose="020B7200000000000000" pitchFamily="34" charset="0"/>
              </a:rPr>
              <a:t>2</a:t>
            </a:r>
          </a:p>
        </p:txBody>
      </p: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2114550" y="1090615"/>
            <a:ext cx="4572000" cy="585787"/>
            <a:chOff x="624" y="1344"/>
            <a:chExt cx="3840" cy="369"/>
          </a:xfrm>
        </p:grpSpPr>
        <p:sp>
          <p:nvSpPr>
            <p:cNvPr id="16474" name="Oval 20"/>
            <p:cNvSpPr>
              <a:spLocks noChangeArrowheads="1"/>
            </p:cNvSpPr>
            <p:nvPr/>
          </p:nvSpPr>
          <p:spPr bwMode="auto">
            <a:xfrm>
              <a:off x="4080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75" name="Oval 20"/>
            <p:cNvSpPr>
              <a:spLocks noChangeArrowheads="1"/>
            </p:cNvSpPr>
            <p:nvPr/>
          </p:nvSpPr>
          <p:spPr bwMode="auto">
            <a:xfrm>
              <a:off x="3696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16476" name="Oval 20"/>
            <p:cNvSpPr>
              <a:spLocks noChangeArrowheads="1"/>
            </p:cNvSpPr>
            <p:nvPr/>
          </p:nvSpPr>
          <p:spPr bwMode="auto">
            <a:xfrm>
              <a:off x="3312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6477" name="Oval 20"/>
            <p:cNvSpPr>
              <a:spLocks noChangeArrowheads="1"/>
            </p:cNvSpPr>
            <p:nvPr/>
          </p:nvSpPr>
          <p:spPr bwMode="auto">
            <a:xfrm>
              <a:off x="2928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78" name="Oval 20"/>
            <p:cNvSpPr>
              <a:spLocks noChangeArrowheads="1"/>
            </p:cNvSpPr>
            <p:nvPr/>
          </p:nvSpPr>
          <p:spPr bwMode="auto">
            <a:xfrm>
              <a:off x="2544" y="134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16479" name="Oval 20"/>
            <p:cNvSpPr>
              <a:spLocks noChangeArrowheads="1"/>
            </p:cNvSpPr>
            <p:nvPr/>
          </p:nvSpPr>
          <p:spPr bwMode="auto">
            <a:xfrm>
              <a:off x="2160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80" name="Oval 20"/>
            <p:cNvSpPr>
              <a:spLocks noChangeArrowheads="1"/>
            </p:cNvSpPr>
            <p:nvPr/>
          </p:nvSpPr>
          <p:spPr bwMode="auto">
            <a:xfrm>
              <a:off x="1776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K</a:t>
              </a:r>
            </a:p>
          </p:txBody>
        </p:sp>
        <p:sp>
          <p:nvSpPr>
            <p:cNvPr id="16481" name="Oval 20"/>
            <p:cNvSpPr>
              <a:spLocks noChangeArrowheads="1"/>
            </p:cNvSpPr>
            <p:nvPr/>
          </p:nvSpPr>
          <p:spPr bwMode="auto">
            <a:xfrm>
              <a:off x="1392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82" name="Oval 20"/>
            <p:cNvSpPr>
              <a:spLocks noChangeArrowheads="1"/>
            </p:cNvSpPr>
            <p:nvPr/>
          </p:nvSpPr>
          <p:spPr bwMode="auto">
            <a:xfrm>
              <a:off x="1008" y="135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16483" name="Oval 20"/>
            <p:cNvSpPr>
              <a:spLocks noChangeArrowheads="1"/>
            </p:cNvSpPr>
            <p:nvPr/>
          </p:nvSpPr>
          <p:spPr bwMode="auto">
            <a:xfrm>
              <a:off x="624" y="134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51274" name="Oval 74"/>
          <p:cNvSpPr>
            <a:spLocks noChangeArrowheads="1"/>
          </p:cNvSpPr>
          <p:nvPr/>
        </p:nvSpPr>
        <p:spPr bwMode="auto">
          <a:xfrm>
            <a:off x="2176464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382" name="Oval 74"/>
          <p:cNvSpPr>
            <a:spLocks noChangeArrowheads="1"/>
          </p:cNvSpPr>
          <p:nvPr/>
        </p:nvSpPr>
        <p:spPr bwMode="auto">
          <a:xfrm>
            <a:off x="26860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3" name="Oval 74"/>
          <p:cNvSpPr>
            <a:spLocks noChangeArrowheads="1"/>
          </p:cNvSpPr>
          <p:nvPr/>
        </p:nvSpPr>
        <p:spPr bwMode="auto">
          <a:xfrm>
            <a:off x="37147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51384" name="Oval 74"/>
          <p:cNvSpPr>
            <a:spLocks noChangeArrowheads="1"/>
          </p:cNvSpPr>
          <p:nvPr/>
        </p:nvSpPr>
        <p:spPr bwMode="auto">
          <a:xfrm>
            <a:off x="32004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5" name="Oval 74"/>
          <p:cNvSpPr>
            <a:spLocks noChangeArrowheads="1"/>
          </p:cNvSpPr>
          <p:nvPr/>
        </p:nvSpPr>
        <p:spPr bwMode="auto">
          <a:xfrm>
            <a:off x="42291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51386" name="Oval 74"/>
          <p:cNvSpPr>
            <a:spLocks noChangeArrowheads="1"/>
          </p:cNvSpPr>
          <p:nvPr/>
        </p:nvSpPr>
        <p:spPr bwMode="auto">
          <a:xfrm>
            <a:off x="47434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398" name="Oval 74"/>
          <p:cNvSpPr>
            <a:spLocks noChangeArrowheads="1"/>
          </p:cNvSpPr>
          <p:nvPr/>
        </p:nvSpPr>
        <p:spPr bwMode="auto">
          <a:xfrm>
            <a:off x="52578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51399" name="Oval 74"/>
          <p:cNvSpPr>
            <a:spLocks noChangeArrowheads="1"/>
          </p:cNvSpPr>
          <p:nvPr/>
        </p:nvSpPr>
        <p:spPr bwMode="auto">
          <a:xfrm>
            <a:off x="577215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51400" name="Oval 74"/>
          <p:cNvSpPr>
            <a:spLocks noChangeArrowheads="1"/>
          </p:cNvSpPr>
          <p:nvPr/>
        </p:nvSpPr>
        <p:spPr bwMode="auto">
          <a:xfrm>
            <a:off x="6286501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51401" name="Oval 74"/>
          <p:cNvSpPr>
            <a:spLocks noChangeArrowheads="1"/>
          </p:cNvSpPr>
          <p:nvPr/>
        </p:nvSpPr>
        <p:spPr bwMode="auto">
          <a:xfrm>
            <a:off x="6805614" y="5867400"/>
            <a:ext cx="498872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51404" name="Text Box 204"/>
          <p:cNvSpPr txBox="1">
            <a:spLocks noChangeArrowheads="1"/>
          </p:cNvSpPr>
          <p:nvPr/>
        </p:nvSpPr>
        <p:spPr bwMode="auto">
          <a:xfrm>
            <a:off x="1485900" y="4953000"/>
            <a:ext cx="6400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4</a:t>
            </a:r>
            <a:r>
              <a:rPr lang="en-US" altLang="en-US" sz="2800" b="1">
                <a:latin typeface="Times New Roman" panose="02020603050405020304" pitchFamily="18" charset="0"/>
              </a:rPr>
              <a:t>. Có 8 chữ cái. Đê sông, đê biển do tác nhân nào hình thành?</a:t>
            </a:r>
          </a:p>
        </p:txBody>
      </p:sp>
      <p:sp>
        <p:nvSpPr>
          <p:cNvPr id="51405" name="Text Box 205"/>
          <p:cNvSpPr txBox="1">
            <a:spLocks noChangeArrowheads="1"/>
          </p:cNvSpPr>
          <p:nvPr/>
        </p:nvSpPr>
        <p:spPr bwMode="auto">
          <a:xfrm>
            <a:off x="1485900" y="4953000"/>
            <a:ext cx="5600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5.Có 6 chữ cái. Mưa theo mùa làm cho đồi núi bị …</a:t>
            </a:r>
          </a:p>
        </p:txBody>
      </p:sp>
      <p:sp>
        <p:nvSpPr>
          <p:cNvPr id="51406" name="Text Box 206"/>
          <p:cNvSpPr txBox="1">
            <a:spLocks noChangeArrowheads="1"/>
          </p:cNvSpPr>
          <p:nvPr/>
        </p:nvSpPr>
        <p:spPr bwMode="auto">
          <a:xfrm>
            <a:off x="1485900" y="5029200"/>
            <a:ext cx="5600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6. Có 8chữ cái là tên đỉnh núi cao nhất ở Nam trung bộ.</a:t>
            </a:r>
          </a:p>
        </p:txBody>
      </p:sp>
      <p:grpSp>
        <p:nvGrpSpPr>
          <p:cNvPr id="9" name="Group 212"/>
          <p:cNvGrpSpPr>
            <a:grpSpLocks/>
          </p:cNvGrpSpPr>
          <p:nvPr/>
        </p:nvGrpSpPr>
        <p:grpSpPr bwMode="auto">
          <a:xfrm>
            <a:off x="2114550" y="1704975"/>
            <a:ext cx="3657600" cy="585788"/>
            <a:chOff x="624" y="1824"/>
            <a:chExt cx="3072" cy="369"/>
          </a:xfrm>
        </p:grpSpPr>
        <p:sp>
          <p:nvSpPr>
            <p:cNvPr id="16466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67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68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69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70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71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72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73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10" name="Group 221"/>
          <p:cNvGrpSpPr>
            <a:grpSpLocks/>
          </p:cNvGrpSpPr>
          <p:nvPr/>
        </p:nvGrpSpPr>
        <p:grpSpPr bwMode="auto">
          <a:xfrm>
            <a:off x="2114550" y="2362200"/>
            <a:ext cx="2743200" cy="585788"/>
            <a:chOff x="624" y="1968"/>
            <a:chExt cx="2304" cy="369"/>
          </a:xfrm>
        </p:grpSpPr>
        <p:sp>
          <p:nvSpPr>
            <p:cNvPr id="16460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61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16462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63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64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Ồ</a:t>
              </a:r>
            </a:p>
          </p:txBody>
        </p:sp>
        <p:sp>
          <p:nvSpPr>
            <p:cNvPr id="16465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</p:grpSp>
      <p:grpSp>
        <p:nvGrpSpPr>
          <p:cNvPr id="11" name="Group 228"/>
          <p:cNvGrpSpPr>
            <a:grpSpLocks/>
          </p:cNvGrpSpPr>
          <p:nvPr/>
        </p:nvGrpSpPr>
        <p:grpSpPr bwMode="auto">
          <a:xfrm>
            <a:off x="2125266" y="2971800"/>
            <a:ext cx="3657600" cy="585788"/>
            <a:chOff x="576" y="1824"/>
            <a:chExt cx="3072" cy="369"/>
          </a:xfrm>
        </p:grpSpPr>
        <p:sp>
          <p:nvSpPr>
            <p:cNvPr id="16452" name="Oval 20"/>
            <p:cNvSpPr>
              <a:spLocks noChangeArrowheads="1"/>
            </p:cNvSpPr>
            <p:nvPr/>
          </p:nvSpPr>
          <p:spPr bwMode="auto">
            <a:xfrm>
              <a:off x="326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53" name="Oval 20"/>
            <p:cNvSpPr>
              <a:spLocks noChangeArrowheads="1"/>
            </p:cNvSpPr>
            <p:nvPr/>
          </p:nvSpPr>
          <p:spPr bwMode="auto">
            <a:xfrm>
              <a:off x="2880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16454" name="Oval 20"/>
            <p:cNvSpPr>
              <a:spLocks noChangeArrowheads="1"/>
            </p:cNvSpPr>
            <p:nvPr/>
          </p:nvSpPr>
          <p:spPr bwMode="auto">
            <a:xfrm>
              <a:off x="2496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16455" name="Oval 20"/>
            <p:cNvSpPr>
              <a:spLocks noChangeArrowheads="1"/>
            </p:cNvSpPr>
            <p:nvPr/>
          </p:nvSpPr>
          <p:spPr bwMode="auto">
            <a:xfrm>
              <a:off x="2112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56" name="Oval 20"/>
            <p:cNvSpPr>
              <a:spLocks noChangeArrowheads="1"/>
            </p:cNvSpPr>
            <p:nvPr/>
          </p:nvSpPr>
          <p:spPr bwMode="auto">
            <a:xfrm>
              <a:off x="172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57" name="Oval 20"/>
            <p:cNvSpPr>
              <a:spLocks noChangeArrowheads="1"/>
            </p:cNvSpPr>
            <p:nvPr/>
          </p:nvSpPr>
          <p:spPr bwMode="auto">
            <a:xfrm>
              <a:off x="134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58" name="Oval 20"/>
            <p:cNvSpPr>
              <a:spLocks noChangeArrowheads="1"/>
            </p:cNvSpPr>
            <p:nvPr/>
          </p:nvSpPr>
          <p:spPr bwMode="auto">
            <a:xfrm>
              <a:off x="9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459" name="Oval 20"/>
            <p:cNvSpPr>
              <a:spLocks noChangeArrowheads="1"/>
            </p:cNvSpPr>
            <p:nvPr/>
          </p:nvSpPr>
          <p:spPr bwMode="auto">
            <a:xfrm>
              <a:off x="576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2" name="Group 237"/>
          <p:cNvGrpSpPr>
            <a:grpSpLocks/>
          </p:cNvGrpSpPr>
          <p:nvPr/>
        </p:nvGrpSpPr>
        <p:grpSpPr bwMode="auto">
          <a:xfrm>
            <a:off x="2114550" y="3581400"/>
            <a:ext cx="2743200" cy="585788"/>
            <a:chOff x="624" y="1968"/>
            <a:chExt cx="2304" cy="369"/>
          </a:xfrm>
        </p:grpSpPr>
        <p:sp>
          <p:nvSpPr>
            <p:cNvPr id="16446" name="Oval 20"/>
            <p:cNvSpPr>
              <a:spLocks noChangeArrowheads="1"/>
            </p:cNvSpPr>
            <p:nvPr/>
          </p:nvSpPr>
          <p:spPr bwMode="auto">
            <a:xfrm>
              <a:off x="2544" y="197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47" name="Oval 20"/>
            <p:cNvSpPr>
              <a:spLocks noChangeArrowheads="1"/>
            </p:cNvSpPr>
            <p:nvPr/>
          </p:nvSpPr>
          <p:spPr bwMode="auto">
            <a:xfrm>
              <a:off x="2160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Ò</a:t>
              </a:r>
            </a:p>
          </p:txBody>
        </p:sp>
        <p:sp>
          <p:nvSpPr>
            <p:cNvPr id="16448" name="Oval 20"/>
            <p:cNvSpPr>
              <a:spLocks noChangeArrowheads="1"/>
            </p:cNvSpPr>
            <p:nvPr/>
          </p:nvSpPr>
          <p:spPr bwMode="auto">
            <a:xfrm>
              <a:off x="1776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6449" name="Oval 20"/>
            <p:cNvSpPr>
              <a:spLocks noChangeArrowheads="1"/>
            </p:cNvSpPr>
            <p:nvPr/>
          </p:nvSpPr>
          <p:spPr bwMode="auto">
            <a:xfrm>
              <a:off x="1392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50" name="Oval 20"/>
            <p:cNvSpPr>
              <a:spLocks noChangeArrowheads="1"/>
            </p:cNvSpPr>
            <p:nvPr/>
          </p:nvSpPr>
          <p:spPr bwMode="auto">
            <a:xfrm>
              <a:off x="1008" y="1975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16451" name="Oval 20"/>
            <p:cNvSpPr>
              <a:spLocks noChangeArrowheads="1"/>
            </p:cNvSpPr>
            <p:nvPr/>
          </p:nvSpPr>
          <p:spPr bwMode="auto">
            <a:xfrm>
              <a:off x="624" y="1968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3" name="Group 244"/>
          <p:cNvGrpSpPr>
            <a:grpSpLocks/>
          </p:cNvGrpSpPr>
          <p:nvPr/>
        </p:nvGrpSpPr>
        <p:grpSpPr bwMode="auto">
          <a:xfrm>
            <a:off x="2114550" y="4205290"/>
            <a:ext cx="3657600" cy="585787"/>
            <a:chOff x="624" y="1824"/>
            <a:chExt cx="3072" cy="369"/>
          </a:xfrm>
        </p:grpSpPr>
        <p:sp>
          <p:nvSpPr>
            <p:cNvPr id="16438" name="Oval 20"/>
            <p:cNvSpPr>
              <a:spLocks noChangeArrowheads="1"/>
            </p:cNvSpPr>
            <p:nvPr/>
          </p:nvSpPr>
          <p:spPr bwMode="auto">
            <a:xfrm>
              <a:off x="3312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39" name="Oval 20"/>
            <p:cNvSpPr>
              <a:spLocks noChangeArrowheads="1"/>
            </p:cNvSpPr>
            <p:nvPr/>
          </p:nvSpPr>
          <p:spPr bwMode="auto">
            <a:xfrm>
              <a:off x="2928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40" name="Oval 20"/>
            <p:cNvSpPr>
              <a:spLocks noChangeArrowheads="1"/>
            </p:cNvSpPr>
            <p:nvPr/>
          </p:nvSpPr>
          <p:spPr bwMode="auto">
            <a:xfrm>
              <a:off x="2544" y="1827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41" name="Oval 20"/>
            <p:cNvSpPr>
              <a:spLocks noChangeArrowheads="1"/>
            </p:cNvSpPr>
            <p:nvPr/>
          </p:nvSpPr>
          <p:spPr bwMode="auto">
            <a:xfrm>
              <a:off x="2160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6442" name="Oval 20"/>
            <p:cNvSpPr>
              <a:spLocks noChangeArrowheads="1"/>
            </p:cNvSpPr>
            <p:nvPr/>
          </p:nvSpPr>
          <p:spPr bwMode="auto">
            <a:xfrm>
              <a:off x="1776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6443" name="Oval 20"/>
            <p:cNvSpPr>
              <a:spLocks noChangeArrowheads="1"/>
            </p:cNvSpPr>
            <p:nvPr/>
          </p:nvSpPr>
          <p:spPr bwMode="auto">
            <a:xfrm>
              <a:off x="1392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Ọ</a:t>
              </a:r>
            </a:p>
          </p:txBody>
        </p:sp>
        <p:sp>
          <p:nvSpPr>
            <p:cNvPr id="16444" name="Oval 20"/>
            <p:cNvSpPr>
              <a:spLocks noChangeArrowheads="1"/>
            </p:cNvSpPr>
            <p:nvPr/>
          </p:nvSpPr>
          <p:spPr bwMode="auto">
            <a:xfrm>
              <a:off x="1008" y="1831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445" name="Oval 20"/>
            <p:cNvSpPr>
              <a:spLocks noChangeArrowheads="1"/>
            </p:cNvSpPr>
            <p:nvPr/>
          </p:nvSpPr>
          <p:spPr bwMode="auto">
            <a:xfrm>
              <a:off x="624" y="1824"/>
              <a:ext cx="384" cy="3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33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4" name="Group 286"/>
          <p:cNvGrpSpPr>
            <a:grpSpLocks/>
          </p:cNvGrpSpPr>
          <p:nvPr/>
        </p:nvGrpSpPr>
        <p:grpSpPr bwMode="auto">
          <a:xfrm>
            <a:off x="2171701" y="5867400"/>
            <a:ext cx="5128022" cy="838200"/>
            <a:chOff x="964" y="3792"/>
            <a:chExt cx="4307" cy="528"/>
          </a:xfrm>
        </p:grpSpPr>
        <p:sp>
          <p:nvSpPr>
            <p:cNvPr id="16428" name="Oval 74"/>
            <p:cNvSpPr>
              <a:spLocks noChangeArrowheads="1"/>
            </p:cNvSpPr>
            <p:nvPr/>
          </p:nvSpPr>
          <p:spPr bwMode="auto">
            <a:xfrm>
              <a:off x="96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6429" name="Oval 74"/>
            <p:cNvSpPr>
              <a:spLocks noChangeArrowheads="1"/>
            </p:cNvSpPr>
            <p:nvPr/>
          </p:nvSpPr>
          <p:spPr bwMode="auto">
            <a:xfrm>
              <a:off x="139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6430" name="Oval 74"/>
            <p:cNvSpPr>
              <a:spLocks noChangeArrowheads="1"/>
            </p:cNvSpPr>
            <p:nvPr/>
          </p:nvSpPr>
          <p:spPr bwMode="auto">
            <a:xfrm>
              <a:off x="225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31" name="Oval 74"/>
            <p:cNvSpPr>
              <a:spLocks noChangeArrowheads="1"/>
            </p:cNvSpPr>
            <p:nvPr/>
          </p:nvSpPr>
          <p:spPr bwMode="auto">
            <a:xfrm>
              <a:off x="182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32" name="Oval 74"/>
            <p:cNvSpPr>
              <a:spLocks noChangeArrowheads="1"/>
            </p:cNvSpPr>
            <p:nvPr/>
          </p:nvSpPr>
          <p:spPr bwMode="auto">
            <a:xfrm>
              <a:off x="2688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16433" name="Oval 74"/>
            <p:cNvSpPr>
              <a:spLocks noChangeArrowheads="1"/>
            </p:cNvSpPr>
            <p:nvPr/>
          </p:nvSpPr>
          <p:spPr bwMode="auto">
            <a:xfrm>
              <a:off x="3120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6434" name="Oval 74"/>
            <p:cNvSpPr>
              <a:spLocks noChangeArrowheads="1"/>
            </p:cNvSpPr>
            <p:nvPr/>
          </p:nvSpPr>
          <p:spPr bwMode="auto">
            <a:xfrm>
              <a:off x="35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6435" name="Oval 74"/>
            <p:cNvSpPr>
              <a:spLocks noChangeArrowheads="1"/>
            </p:cNvSpPr>
            <p:nvPr/>
          </p:nvSpPr>
          <p:spPr bwMode="auto">
            <a:xfrm>
              <a:off x="3984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436" name="Oval 74"/>
            <p:cNvSpPr>
              <a:spLocks noChangeArrowheads="1"/>
            </p:cNvSpPr>
            <p:nvPr/>
          </p:nvSpPr>
          <p:spPr bwMode="auto">
            <a:xfrm>
              <a:off x="4416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437" name="Oval 74"/>
            <p:cNvSpPr>
              <a:spLocks noChangeArrowheads="1"/>
            </p:cNvSpPr>
            <p:nvPr/>
          </p:nvSpPr>
          <p:spPr bwMode="auto">
            <a:xfrm>
              <a:off x="4852" y="3792"/>
              <a:ext cx="419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FFFF00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</p:grpSp>
      <p:sp>
        <p:nvSpPr>
          <p:cNvPr id="51487" name="Text Box 287"/>
          <p:cNvSpPr txBox="1">
            <a:spLocks noChangeArrowheads="1"/>
          </p:cNvSpPr>
          <p:nvPr/>
        </p:nvSpPr>
        <p:spPr bwMode="auto">
          <a:xfrm>
            <a:off x="2628900" y="5029200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Đỉnh núi cao nhất nước ta</a:t>
            </a:r>
          </a:p>
        </p:txBody>
      </p:sp>
      <p:pic>
        <p:nvPicPr>
          <p:cNvPr id="284687" name="Picture 15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00"/>
            <a:ext cx="80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1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4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1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5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5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7" dur="2000"/>
                                        <p:tgtEl>
                                          <p:spTgt spid="5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2000"/>
                                        <p:tgtEl>
                                          <p:spTgt spid="5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1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6" dur="5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0" dur="2000"/>
                                        <p:tgtEl>
                                          <p:spTgt spid="25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1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 nodeType="clickPar">
                      <p:stCondLst>
                        <p:cond delay="0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5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 tmFilter="0,0; .5, 1; 1, 1"/>
                                        <p:tgtEl>
                                          <p:spTgt spid="5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1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 nodeType="clickPar">
                      <p:stCondLst>
                        <p:cond delay="0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 tmFilter="0,0; .5, 1; 1, 1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215" dur="2000"/>
                                        <p:tgtEl>
                                          <p:spTgt spid="5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1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1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1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1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5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8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846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 nodeType="clickPar">
                      <p:stCondLst>
                        <p:cond delay="0"/>
                      </p:stCondLst>
                      <p:childTnLst>
                        <p:par>
                          <p:cTn id="2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4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1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35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687"/>
                  </p:tgtEl>
                </p:cond>
              </p:nextCondLst>
            </p:seq>
          </p:childTnLst>
        </p:cTn>
      </p:par>
    </p:tnLst>
    <p:bldLst>
      <p:bldP spid="25609" grpId="0"/>
      <p:bldP spid="25609" grpId="1"/>
      <p:bldP spid="51216" grpId="0" animBg="1"/>
      <p:bldP spid="25655" grpId="0"/>
      <p:bldP spid="25655" grpId="1"/>
      <p:bldP spid="25655" grpId="2"/>
      <p:bldP spid="25659" grpId="0"/>
      <p:bldP spid="25663" grpId="0"/>
      <p:bldP spid="25663" grpId="1"/>
      <p:bldP spid="25663" grpId="2"/>
      <p:bldP spid="51377" grpId="0" animBg="1"/>
      <p:bldP spid="51378" grpId="0" animBg="1"/>
      <p:bldP spid="51379" grpId="0" animBg="1"/>
      <p:bldP spid="51380" grpId="0" animBg="1"/>
      <p:bldP spid="51381" grpId="0" animBg="1"/>
      <p:bldP spid="51274" grpId="0" animBg="1"/>
      <p:bldP spid="51382" grpId="0" animBg="1"/>
      <p:bldP spid="51383" grpId="0" animBg="1"/>
      <p:bldP spid="51384" grpId="0" animBg="1"/>
      <p:bldP spid="51385" grpId="0" animBg="1"/>
      <p:bldP spid="51386" grpId="0" animBg="1"/>
      <p:bldP spid="51398" grpId="0" animBg="1"/>
      <p:bldP spid="51399" grpId="0" animBg="1"/>
      <p:bldP spid="51400" grpId="0" animBg="1"/>
      <p:bldP spid="51401" grpId="0" animBg="1"/>
      <p:bldP spid="51404" grpId="0"/>
      <p:bldP spid="51404" grpId="1"/>
      <p:bldP spid="51404" grpId="2"/>
      <p:bldP spid="51405" grpId="0"/>
      <p:bldP spid="51405" grpId="1"/>
      <p:bldP spid="51405" grpId="2"/>
      <p:bldP spid="51406" grpId="0"/>
      <p:bldP spid="51406" grpId="1"/>
      <p:bldP spid="51406" grpId="2"/>
      <p:bldP spid="514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 noChangeArrowheads="1"/>
          </p:cNvSpPr>
          <p:nvPr>
            <p:ph type="ctrTitle"/>
          </p:nvPr>
        </p:nvSpPr>
        <p:spPr>
          <a:xfrm>
            <a:off x="-100013" y="65089"/>
            <a:ext cx="9121379" cy="1057275"/>
          </a:xfrm>
        </p:spPr>
        <p:txBody>
          <a:bodyPr/>
          <a:lstStyle/>
          <a:p>
            <a:pPr eaLnBrk="1" hangingPunct="1"/>
            <a:r>
              <a:rPr lang="en-US" altLang="en-US" sz="53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026" name="Picture 2" descr="Analog Alarm Clock Icon Image Vector Illustration Design Royalty Free  Cliparts, Vectors, And Stock Illustration. Image 8203264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9" y="4445001"/>
            <a:ext cx="1208484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PSC Notes Only P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3078163"/>
            <a:ext cx="10906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2"/>
          <p:cNvSpPr txBox="1">
            <a:spLocks noChangeArrowheads="1"/>
          </p:cNvSpPr>
          <p:nvPr/>
        </p:nvSpPr>
        <p:spPr bwMode="auto">
          <a:xfrm>
            <a:off x="1419225" y="3568701"/>
            <a:ext cx="7597379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Tìm kiếm thông tin trên sách, báo và Internet </a:t>
            </a:r>
            <a:endParaRPr lang="en-US" altLang="en-US" sz="3500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ame 18">
            <a:extLst/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9095" name="Rectangle 2"/>
          <p:cNvSpPr>
            <a:spLocks noChangeArrowheads="1"/>
          </p:cNvSpPr>
          <p:nvPr/>
        </p:nvSpPr>
        <p:spPr bwMode="auto">
          <a:xfrm>
            <a:off x="704850" y="1030289"/>
            <a:ext cx="7921229" cy="2893096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000" b="1">
                <a:solidFill>
                  <a:srgbClr val="0000FF"/>
                </a:solidFill>
              </a:rPr>
              <a:t>Nhiệm vụ 1: Viết một báo cáo ngắn để mô tả những đặc điểm chủ yếu của địa hình nơi em sinh sống.</a:t>
            </a:r>
          </a:p>
          <a:p>
            <a:pPr algn="just"/>
            <a:r>
              <a:rPr lang="en-US" altLang="en-US" sz="3000" b="1">
                <a:solidFill>
                  <a:srgbClr val="0000FF"/>
                </a:solidFill>
              </a:rPr>
              <a:t>Nhiệm vụ 2: Thu thập thông tin và hình ảnh về tác động của con người đã làm thay đổi địa hình ở địa phương em.</a:t>
            </a:r>
          </a:p>
        </p:txBody>
      </p:sp>
      <p:sp>
        <p:nvSpPr>
          <p:cNvPr id="8" name="Subtitle 2"/>
          <p:cNvSpPr txBox="1">
            <a:spLocks noChangeArrowheads="1"/>
          </p:cNvSpPr>
          <p:nvPr/>
        </p:nvSpPr>
        <p:spPr bwMode="auto">
          <a:xfrm>
            <a:off x="1545432" y="4906963"/>
            <a:ext cx="463748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338"/>
              </a:spcBef>
              <a:buFont typeface="Wingdings" panose="05000000000000000000" pitchFamily="2" charset="2"/>
              <a:buChar char="ü"/>
            </a:pPr>
            <a:r>
              <a:rPr lang="vi-VN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Thời gian 1 tuần</a:t>
            </a: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 </a:t>
            </a:r>
            <a:endParaRPr lang="en-US" altLang="en-US" sz="3500" b="1">
              <a:solidFill>
                <a:srgbClr val="7030A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97053" y="5813425"/>
            <a:ext cx="414694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US" altLang="en-US" sz="3500" b="1">
                <a:solidFill>
                  <a:srgbClr val="7030A0"/>
                </a:solidFill>
                <a:cs typeface="Times New Roman" panose="02020603050405020304" pitchFamily="18" charset="0"/>
              </a:rPr>
              <a:t> Cá nhân</a:t>
            </a:r>
          </a:p>
        </p:txBody>
      </p:sp>
      <p:pic>
        <p:nvPicPr>
          <p:cNvPr id="11" name="Picture 4" descr="Chương trình đào tạo học sinh thi tuyển vào các đại học hàng đầu tại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8"/>
          <a:stretch>
            <a:fillRect/>
          </a:stretch>
        </p:blipFill>
        <p:spPr bwMode="auto">
          <a:xfrm>
            <a:off x="4260056" y="5592764"/>
            <a:ext cx="6238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8468" y="209352"/>
            <a:ext cx="1171575" cy="110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49" y="5603280"/>
            <a:ext cx="1243012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1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866" y="257969"/>
            <a:ext cx="12414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1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sp>
        <p:nvSpPr>
          <p:cNvPr id="6151" name="Rectangle 2"/>
          <p:cNvSpPr>
            <a:spLocks noChangeArrowheads="1"/>
          </p:cNvSpPr>
          <p:nvPr/>
        </p:nvSpPr>
        <p:spPr bwMode="auto">
          <a:xfrm>
            <a:off x="3500437" y="5438776"/>
            <a:ext cx="4224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cao nguyên</a:t>
            </a:r>
            <a:endParaRPr lang="en-US" altLang="en-US" sz="3600">
              <a:solidFill>
                <a:srgbClr val="00B050"/>
              </a:solidFill>
            </a:endParaRPr>
          </a:p>
        </p:txBody>
      </p:sp>
      <p:pic>
        <p:nvPicPr>
          <p:cNvPr id="182274" name="Picture 2" descr="Cao Nguyên Plei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2" y="1576388"/>
            <a:ext cx="4099322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1" descr="Description: Cao nguyên Sín Chải ở Sa P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69" y="1576388"/>
            <a:ext cx="3887391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865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61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4271" y="273249"/>
            <a:ext cx="1241425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0729" y="225823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305" y="5518349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03381" y="5340351"/>
            <a:ext cx="972741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1373115" y="19050"/>
            <a:ext cx="64251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Cho biết các bức tranh sau đây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</a:rPr>
              <a:t>thuộc dạng địa hình nào?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0438" y="5438776"/>
            <a:ext cx="3478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00B050"/>
                </a:solidFill>
              </a:rPr>
              <a:t>Địa hình bờ biển</a:t>
            </a:r>
            <a:endParaRPr lang="en-US" altLang="en-US" sz="3600">
              <a:solidFill>
                <a:srgbClr val="00B050"/>
              </a:solidFill>
            </a:endParaRPr>
          </a:p>
        </p:txBody>
      </p:sp>
      <p:pic>
        <p:nvPicPr>
          <p:cNvPr id="184322" name="Picture 2" descr="Top 10 bãi biển Đà Nẵng đẹp mê hoặc lòng người có thể bạn chưa biế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8" y="1576388"/>
            <a:ext cx="3907631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 descr="Bờ biển Việt Nam dài bao nhiêu km? - PQ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66" y="1576388"/>
            <a:ext cx="3894534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465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3470" y="267693"/>
            <a:ext cx="1243013" cy="108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48829" y="254398"/>
            <a:ext cx="1171575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/>
          </p:cNvPr>
          <p:cNvSpPr/>
          <p:nvPr/>
        </p:nvSpPr>
        <p:spPr>
          <a:xfrm>
            <a:off x="1558177" y="92053"/>
            <a:ext cx="5889032" cy="175432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 2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ĐỊA HÌNH</a:t>
            </a:r>
          </a:p>
        </p:txBody>
      </p:sp>
      <p:pic>
        <p:nvPicPr>
          <p:cNvPr id="10245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4818" y="5480249"/>
            <a:ext cx="1244600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71248" y="5438775"/>
            <a:ext cx="97274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Pu Si Lung - đỉnh núi cao thứ 2 tại Việt Nam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65339"/>
            <a:ext cx="273248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492626"/>
            <a:ext cx="273248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2065339"/>
            <a:ext cx="26622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4492626"/>
            <a:ext cx="266223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19" y="2065339"/>
            <a:ext cx="2408635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19" y="4460876"/>
            <a:ext cx="240863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555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325940"/>
            <a:ext cx="7239001" cy="1200329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/>
              <a:t>  </a:t>
            </a:r>
            <a:r>
              <a:rPr lang="en-US" sz="2400" dirty="0" err="1"/>
              <a:t>hình</a:t>
            </a:r>
            <a:r>
              <a:rPr lang="en-US" sz="2400" dirty="0"/>
              <a:t> 2.1, 2.2, 2.3, 2.4 SGK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tin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. </a:t>
            </a:r>
            <a:r>
              <a:rPr lang="en-US" sz="2400" dirty="0" err="1"/>
              <a:t>Trình</a:t>
            </a:r>
            <a:r>
              <a:rPr lang="en-US" sz="2400" dirty="0"/>
              <a:t> </a:t>
            </a:r>
            <a:r>
              <a:rPr lang="en-US" sz="2400" dirty="0" err="1"/>
              <a:t>bày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VN</a:t>
            </a:r>
          </a:p>
          <a:p>
            <a:pPr algn="just"/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" y="15161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33400" y="2971800"/>
            <a:ext cx="6553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đồi núi chiếm ưu thế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09600" y="3581400"/>
            <a:ext cx="6553200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Địa hình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457200" y="4343400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3.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mùa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/>
          </p:cNvPr>
          <p:cNvSpPr/>
          <p:nvPr/>
        </p:nvSpPr>
        <p:spPr>
          <a:xfrm>
            <a:off x="-152399" y="4800600"/>
            <a:ext cx="7391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người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886700" cy="6590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7981950" cy="5788152"/>
          </a:xfrm>
        </p:spPr>
        <p:txBody>
          <a:bodyPr>
            <a:no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i="1" dirty="0"/>
              <a:t> </a:t>
            </a:r>
            <a:r>
              <a:rPr lang="en-US" sz="2400" i="1" dirty="0" err="1"/>
              <a:t>Địa</a:t>
            </a:r>
            <a:r>
              <a:rPr lang="en-US" sz="2400" i="1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</a:t>
            </a:r>
            <a:r>
              <a:rPr lang="en-US" sz="2400" i="1" dirty="0" err="1"/>
              <a:t>đồi</a:t>
            </a:r>
            <a:r>
              <a:rPr lang="en-US" sz="2400" i="1" dirty="0"/>
              <a:t> </a:t>
            </a:r>
            <a:r>
              <a:rPr lang="en-US" sz="2400" i="1" dirty="0" err="1"/>
              <a:t>núi</a:t>
            </a:r>
            <a:r>
              <a:rPr lang="en-US" sz="2400" i="1" dirty="0"/>
              <a:t> </a:t>
            </a:r>
            <a:r>
              <a:rPr lang="en-US" sz="2400" i="1" dirty="0" err="1"/>
              <a:t>chiếm</a:t>
            </a:r>
            <a:r>
              <a:rPr lang="en-US" sz="2400" i="1" dirty="0"/>
              <a:t> </a:t>
            </a:r>
            <a:r>
              <a:rPr lang="en-US" sz="2400" i="1" dirty="0" err="1"/>
              <a:t>bao</a:t>
            </a:r>
            <a:r>
              <a:rPr lang="en-US" sz="2400" i="1" dirty="0"/>
              <a:t> </a:t>
            </a:r>
            <a:r>
              <a:rPr lang="en-US" sz="2400" i="1" dirty="0" err="1"/>
              <a:t>nhiêu</a:t>
            </a:r>
            <a:r>
              <a:rPr lang="en-US" sz="2400" i="1" dirty="0"/>
              <a:t>? </a:t>
            </a:r>
            <a:r>
              <a:rPr lang="en-US" sz="2400" i="1" dirty="0" err="1"/>
              <a:t>Đồi</a:t>
            </a:r>
            <a:r>
              <a:rPr lang="en-US" sz="2400" i="1" dirty="0"/>
              <a:t> </a:t>
            </a:r>
            <a:r>
              <a:rPr lang="en-US" sz="2400" i="1" dirty="0" err="1"/>
              <a:t>núi</a:t>
            </a:r>
            <a:r>
              <a:rPr lang="en-US" sz="2400" i="1" dirty="0"/>
              <a:t> </a:t>
            </a:r>
            <a:r>
              <a:rPr lang="en-US" sz="2400" i="1" dirty="0" err="1"/>
              <a:t>thấp</a:t>
            </a:r>
            <a:r>
              <a:rPr lang="en-US" sz="2400" i="1" dirty="0"/>
              <a:t> </a:t>
            </a:r>
            <a:r>
              <a:rPr lang="en-US" sz="2400" i="1" dirty="0" err="1"/>
              <a:t>dưới</a:t>
            </a:r>
            <a:r>
              <a:rPr lang="en-US" sz="2400" i="1" dirty="0"/>
              <a:t> 1000m </a:t>
            </a:r>
            <a:r>
              <a:rPr lang="en-US" sz="2400" i="1" dirty="0" err="1"/>
              <a:t>chiến</a:t>
            </a:r>
            <a:r>
              <a:rPr lang="en-US" sz="2400" i="1" dirty="0"/>
              <a:t> </a:t>
            </a:r>
            <a:r>
              <a:rPr lang="en-US" sz="2400" i="1" dirty="0" err="1"/>
              <a:t>bao</a:t>
            </a:r>
            <a:r>
              <a:rPr lang="en-US" sz="2400" i="1" dirty="0"/>
              <a:t> </a:t>
            </a:r>
            <a:r>
              <a:rPr lang="en-US" sz="2400" i="1" dirty="0" err="1"/>
              <a:t>nhiêu</a:t>
            </a:r>
            <a:r>
              <a:rPr lang="en-US" sz="2400" i="1" dirty="0"/>
              <a:t>? </a:t>
            </a:r>
            <a:r>
              <a:rPr lang="en-US" sz="2400" i="1" dirty="0" err="1"/>
              <a:t>Núi</a:t>
            </a:r>
            <a:r>
              <a:rPr lang="en-US" sz="2400" i="1" dirty="0"/>
              <a:t> </a:t>
            </a:r>
            <a:r>
              <a:rPr lang="en-US" sz="2400" i="1" dirty="0" err="1"/>
              <a:t>cao</a:t>
            </a:r>
            <a:r>
              <a:rPr lang="en-US" sz="2400" i="1" dirty="0"/>
              <a:t> </a:t>
            </a:r>
            <a:r>
              <a:rPr lang="en-US" sz="2400" i="1" dirty="0" err="1"/>
              <a:t>trên</a:t>
            </a:r>
            <a:r>
              <a:rPr lang="en-US" sz="2400" i="1" dirty="0"/>
              <a:t> 2000m </a:t>
            </a:r>
            <a:r>
              <a:rPr lang="en-US" sz="2400" i="1" dirty="0" err="1"/>
              <a:t>chiếm</a:t>
            </a:r>
            <a:r>
              <a:rPr lang="en-US" sz="2400" i="1" dirty="0"/>
              <a:t> </a:t>
            </a:r>
            <a:r>
              <a:rPr lang="en-US" sz="2400" i="1" dirty="0" err="1"/>
              <a:t>bao</a:t>
            </a:r>
            <a:r>
              <a:rPr lang="en-US" sz="2400" i="1" dirty="0"/>
              <a:t> </a:t>
            </a:r>
            <a:r>
              <a:rPr lang="en-US" sz="2400" i="1" dirty="0" err="1"/>
              <a:t>nhiêu</a:t>
            </a:r>
            <a:r>
              <a:rPr lang="en-US" sz="2400" i="1" dirty="0"/>
              <a:t> </a:t>
            </a:r>
            <a:r>
              <a:rPr lang="en-US" sz="2400" i="1" dirty="0" err="1"/>
              <a:t>diện</a:t>
            </a:r>
            <a:r>
              <a:rPr lang="en-US" sz="2400" i="1" dirty="0"/>
              <a:t> </a:t>
            </a:r>
            <a:r>
              <a:rPr lang="en-US" sz="2400" i="1" dirty="0" err="1"/>
              <a:t>tích</a:t>
            </a:r>
            <a:r>
              <a:rPr lang="en-US" sz="2400" i="1" dirty="0"/>
              <a:t> </a:t>
            </a:r>
            <a:r>
              <a:rPr lang="en-US" sz="2400" i="1" dirty="0" err="1"/>
              <a:t>lãnh</a:t>
            </a:r>
            <a:r>
              <a:rPr lang="en-US" sz="2400" i="1" dirty="0"/>
              <a:t> </a:t>
            </a:r>
            <a:r>
              <a:rPr lang="en-US" sz="2400" i="1" dirty="0" err="1"/>
              <a:t>thổ</a:t>
            </a:r>
            <a:r>
              <a:rPr lang="en-US" sz="2400" i="1" dirty="0"/>
              <a:t>?</a:t>
            </a:r>
            <a:r>
              <a:rPr lang="en-US" sz="2400" dirty="0"/>
              <a:t> </a:t>
            </a:r>
            <a:r>
              <a:rPr lang="en-US" sz="2400" i="1" dirty="0" err="1"/>
              <a:t>Xác</a:t>
            </a:r>
            <a:r>
              <a:rPr lang="en-US" sz="2400" i="1" dirty="0"/>
              <a:t> </a:t>
            </a:r>
            <a:r>
              <a:rPr lang="en-US" sz="2400" i="1" dirty="0" err="1"/>
              <a:t>định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số</a:t>
            </a:r>
            <a:r>
              <a:rPr lang="en-US" sz="2400" i="1" dirty="0"/>
              <a:t> </a:t>
            </a:r>
            <a:r>
              <a:rPr lang="en-US" sz="2400" i="1" dirty="0" err="1"/>
              <a:t>đỉnh</a:t>
            </a:r>
            <a:r>
              <a:rPr lang="en-US" sz="2400" i="1" dirty="0"/>
              <a:t> </a:t>
            </a:r>
            <a:r>
              <a:rPr lang="en-US" sz="2400" i="1" dirty="0" err="1"/>
              <a:t>núi</a:t>
            </a:r>
            <a:r>
              <a:rPr lang="en-US" sz="2400" i="1" dirty="0"/>
              <a:t> </a:t>
            </a:r>
            <a:r>
              <a:rPr lang="en-US" sz="2400" i="1" dirty="0" err="1"/>
              <a:t>cao</a:t>
            </a:r>
            <a:r>
              <a:rPr lang="en-US" sz="2400" i="1" dirty="0"/>
              <a:t> </a:t>
            </a:r>
            <a:r>
              <a:rPr lang="en-US" sz="2400" i="1" dirty="0" err="1"/>
              <a:t>trên</a:t>
            </a:r>
            <a:r>
              <a:rPr lang="en-US" sz="2400" i="1" dirty="0"/>
              <a:t> 2000m </a:t>
            </a:r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bản</a:t>
            </a:r>
            <a:r>
              <a:rPr lang="en-US" sz="2400" i="1" dirty="0"/>
              <a:t> </a:t>
            </a:r>
            <a:r>
              <a:rPr lang="en-US" sz="2400" i="1" dirty="0" err="1"/>
              <a:t>đồ</a:t>
            </a:r>
            <a:r>
              <a:rPr lang="en-US" sz="2400" i="1" dirty="0"/>
              <a:t>.. </a:t>
            </a:r>
            <a:r>
              <a:rPr lang="en-US" sz="2400" i="1" dirty="0" err="1"/>
              <a:t>Đồng</a:t>
            </a:r>
            <a:r>
              <a:rPr lang="en-US" sz="2400" i="1" dirty="0"/>
              <a:t> </a:t>
            </a:r>
            <a:r>
              <a:rPr lang="en-US" sz="2400" i="1" dirty="0" err="1"/>
              <a:t>bằng</a:t>
            </a:r>
            <a:r>
              <a:rPr lang="en-US" sz="2400" i="1" dirty="0"/>
              <a:t> </a:t>
            </a:r>
            <a:r>
              <a:rPr lang="en-US" sz="2400" i="1" dirty="0" err="1"/>
              <a:t>chiếm</a:t>
            </a:r>
            <a:r>
              <a:rPr lang="en-US" sz="2400" i="1" dirty="0"/>
              <a:t> </a:t>
            </a:r>
            <a:r>
              <a:rPr lang="en-US" sz="2400" i="1" dirty="0" err="1"/>
              <a:t>bao</a:t>
            </a:r>
            <a:r>
              <a:rPr lang="en-US" sz="2400" i="1" dirty="0"/>
              <a:t> </a:t>
            </a:r>
            <a:r>
              <a:rPr lang="en-US" sz="2400" i="1" dirty="0" err="1"/>
              <a:t>nhiêu</a:t>
            </a:r>
            <a:r>
              <a:rPr lang="en-US" sz="2400" i="1" dirty="0"/>
              <a:t> </a:t>
            </a:r>
            <a:r>
              <a:rPr lang="en-US" sz="2400" i="1" dirty="0" err="1"/>
              <a:t>diện</a:t>
            </a:r>
            <a:r>
              <a:rPr lang="en-US" sz="2400" i="1" dirty="0"/>
              <a:t> </a:t>
            </a:r>
            <a:r>
              <a:rPr lang="en-US" sz="2400" i="1" dirty="0" err="1"/>
              <a:t>tích</a:t>
            </a:r>
            <a:r>
              <a:rPr lang="en-US" sz="2400" i="1" dirty="0"/>
              <a:t> </a:t>
            </a:r>
            <a:r>
              <a:rPr lang="en-US" sz="2400" i="1" dirty="0" err="1"/>
              <a:t>lãnh</a:t>
            </a:r>
            <a:r>
              <a:rPr lang="en-US" sz="2400" i="1" dirty="0"/>
              <a:t> </a:t>
            </a:r>
            <a:r>
              <a:rPr lang="en-US" sz="2400" i="1" dirty="0" err="1"/>
              <a:t>thổ?Đồng</a:t>
            </a:r>
            <a:r>
              <a:rPr lang="en-US" sz="2400" i="1" dirty="0"/>
              <a:t> </a:t>
            </a:r>
            <a:r>
              <a:rPr lang="en-US" sz="2400" i="1" dirty="0" err="1"/>
              <a:t>bằng</a:t>
            </a:r>
            <a:r>
              <a:rPr lang="en-US" sz="2400" i="1" dirty="0"/>
              <a:t> </a:t>
            </a:r>
            <a:r>
              <a:rPr lang="en-US" sz="2400" i="1" dirty="0" err="1"/>
              <a:t>nước</a:t>
            </a:r>
            <a:r>
              <a:rPr lang="en-US" sz="2400" i="1" dirty="0"/>
              <a:t> </a:t>
            </a:r>
            <a:r>
              <a:rPr lang="en-US" sz="2400" i="1" dirty="0" err="1"/>
              <a:t>ta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phân</a:t>
            </a:r>
            <a:r>
              <a:rPr lang="en-US" sz="2400" i="1" dirty="0"/>
              <a:t> </a:t>
            </a:r>
            <a:r>
              <a:rPr lang="en-US" sz="2400" i="1" dirty="0" err="1"/>
              <a:t>loại</a:t>
            </a:r>
            <a:r>
              <a:rPr lang="en-US" sz="2400" i="1" dirty="0"/>
              <a:t> </a:t>
            </a:r>
            <a:r>
              <a:rPr lang="en-US" sz="2400" i="1" dirty="0" err="1"/>
              <a:t>như</a:t>
            </a:r>
            <a:r>
              <a:rPr lang="en-US" sz="2400" i="1" dirty="0"/>
              <a:t> </a:t>
            </a:r>
            <a:r>
              <a:rPr lang="en-US" sz="2400" i="1" dirty="0" err="1"/>
              <a:t>thế</a:t>
            </a:r>
            <a:r>
              <a:rPr lang="en-US" sz="2400" i="1" dirty="0"/>
              <a:t> </a:t>
            </a:r>
            <a:r>
              <a:rPr lang="en-US" sz="2400" i="1" dirty="0" err="1"/>
              <a:t>nào</a:t>
            </a:r>
            <a:r>
              <a:rPr lang="en-US" sz="2400" i="1" dirty="0"/>
              <a:t>?</a:t>
            </a:r>
            <a:endParaRPr lang="en-US" sz="2400" dirty="0"/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u="sng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H2.3,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i="1" dirty="0"/>
              <a:t> </a:t>
            </a:r>
            <a:r>
              <a:rPr lang="en-US" sz="2400" i="1" dirty="0" err="1"/>
              <a:t>Kể</a:t>
            </a:r>
            <a:r>
              <a:rPr lang="en-US" sz="2400" i="1" dirty="0"/>
              <a:t> </a:t>
            </a:r>
            <a:r>
              <a:rPr lang="en-US" sz="2400" i="1" dirty="0" err="1"/>
              <a:t>tên</a:t>
            </a:r>
            <a:r>
              <a:rPr lang="en-US" sz="2400" i="1" dirty="0"/>
              <a:t> </a:t>
            </a:r>
            <a:r>
              <a:rPr lang="en-US" sz="2400" i="1" dirty="0" err="1"/>
              <a:t>các</a:t>
            </a:r>
            <a:r>
              <a:rPr lang="en-US" sz="2400" i="1" dirty="0"/>
              <a:t> </a:t>
            </a:r>
            <a:r>
              <a:rPr lang="en-US" sz="2400" i="1" dirty="0" err="1"/>
              <a:t>dạng</a:t>
            </a:r>
            <a:r>
              <a:rPr lang="en-US" sz="2400" i="1" dirty="0"/>
              <a:t> </a:t>
            </a:r>
            <a:r>
              <a:rPr lang="en-US" sz="2400" i="1" dirty="0" err="1"/>
              <a:t>địa</a:t>
            </a:r>
            <a:r>
              <a:rPr lang="en-US" sz="2400" i="1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do con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tạo</a:t>
            </a:r>
            <a:r>
              <a:rPr lang="en-US" sz="2400" i="1" dirty="0"/>
              <a:t> </a:t>
            </a:r>
            <a:r>
              <a:rPr lang="en-US" sz="2400" i="1" dirty="0" err="1"/>
              <a:t>nên</a:t>
            </a:r>
            <a:r>
              <a:rPr lang="en-US" sz="2400" i="1" dirty="0"/>
              <a:t>.</a:t>
            </a:r>
            <a:endParaRPr lang="en-US" sz="2400" dirty="0"/>
          </a:p>
          <a:p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8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6899" y="255787"/>
            <a:ext cx="1241425" cy="108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Diagram&#10;&#10;Description automatically generat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>
            <a:fillRect/>
          </a:stretch>
        </p:blipFill>
        <p:spPr bwMode="auto">
          <a:xfrm>
            <a:off x="8071248" y="5438775"/>
            <a:ext cx="97274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762000" y="914400"/>
            <a:ext cx="7942661" cy="65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 b="1" dirty="0"/>
              <a:t>- </a:t>
            </a:r>
            <a:r>
              <a:rPr lang="en-US" altLang="en-US" sz="3000" b="1" dirty="0" err="1"/>
              <a:t>Việt</a:t>
            </a:r>
            <a:r>
              <a:rPr lang="en-US" altLang="en-US" sz="3000" b="1" dirty="0"/>
              <a:t> Nam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khoảng</a:t>
            </a:r>
            <a:r>
              <a:rPr lang="en-US" altLang="en-US" sz="3000" b="1" dirty="0"/>
              <a:t> ¾ </a:t>
            </a:r>
            <a:r>
              <a:rPr lang="en-US" altLang="en-US" sz="3000" b="1" dirty="0" err="1"/>
              <a:t>diện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tích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lãnh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thổ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đất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liền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là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địa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hình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đồi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núi.Trong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đồi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núi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thấp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độ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cao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dưới</a:t>
            </a:r>
            <a:r>
              <a:rPr lang="en-US" altLang="en-US" sz="3000" b="1" dirty="0"/>
              <a:t> 1000m </a:t>
            </a:r>
            <a:r>
              <a:rPr lang="en-US" altLang="en-US" sz="3000" b="1" dirty="0" err="1"/>
              <a:t>chiếm</a:t>
            </a:r>
            <a:r>
              <a:rPr lang="en-US" altLang="en-US" sz="3000" b="1" dirty="0"/>
              <a:t> 85% </a:t>
            </a:r>
            <a:r>
              <a:rPr lang="en-US" altLang="en-US" sz="3000" b="1" dirty="0" err="1"/>
              <a:t>diện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tích</a:t>
            </a:r>
            <a:endParaRPr lang="en-US" altLang="en-US" sz="3000" b="1" dirty="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sz="3000" b="1" dirty="0" err="1"/>
              <a:t>Có</a:t>
            </a:r>
            <a:r>
              <a:rPr lang="en-US" altLang="en-US" sz="3000" b="1" dirty="0"/>
              <a:t> 2 </a:t>
            </a:r>
            <a:r>
              <a:rPr lang="en-US" altLang="en-US" sz="3000" b="1" dirty="0" err="1"/>
              <a:t>hướng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chính</a:t>
            </a:r>
            <a:r>
              <a:rPr lang="en-US" altLang="en-US" sz="3000" b="1" dirty="0"/>
              <a:t>: TB-ĐN, </a:t>
            </a:r>
            <a:r>
              <a:rPr lang="en-US" altLang="en-US" sz="3000" b="1" dirty="0" err="1"/>
              <a:t>vòng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cung</a:t>
            </a:r>
            <a:endParaRPr lang="en-US" altLang="en-US" sz="3000" b="1" dirty="0"/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nl-NL" sz="3200" dirty="0"/>
              <a:t>Đồng bằng chiếm 1/4 diện tích lãnh thổ.</a:t>
            </a:r>
            <a:r>
              <a:rPr lang="vi-VN" sz="3200" dirty="0">
                <a:latin typeface="Cambria" pitchFamily="18" charset="0"/>
                <a:ea typeface="Cambria" pitchFamily="18" charset="0"/>
                <a:cs typeface="Times New Roman"/>
              </a:rPr>
              <a:t> Được chia thành đồng bằng châu thổ và đồng bằng ven biển.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sz="3200" dirty="0"/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sz="3000" b="1" dirty="0"/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252537" y="27762"/>
            <a:ext cx="6757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đồi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cs typeface="Times New Roman" panose="02020603050405020304" pitchFamily="18" charset="0"/>
              </a:rPr>
              <a:t>núi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00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ĐẶC ĐIỂM CHUNG CỦA ĐỊA HÌNH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12" y="6248400"/>
            <a:ext cx="3160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Lai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Leng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8570" y="6260068"/>
            <a:ext cx="317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Ngọc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Linh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90600" y="3595074"/>
            <a:ext cx="308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Phan</a:t>
            </a:r>
            <a:r>
              <a:rPr lang="en-US" dirty="0">
                <a:latin typeface="Cambria" pitchFamily="18" charset="0"/>
                <a:ea typeface="Cambria" pitchFamily="18" charset="0"/>
              </a:rPr>
              <a:t>-xi-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0200" y="3581400"/>
            <a:ext cx="2502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Phu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Luông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6" y="1410822"/>
            <a:ext cx="3769023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410822"/>
            <a:ext cx="3810000" cy="21565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4" y="4114800"/>
            <a:ext cx="3797015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14800"/>
            <a:ext cx="3810000" cy="214526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7261</TotalTime>
  <Words>1664</Words>
  <Application>Microsoft Office PowerPoint</Application>
  <PresentationFormat>On-screen Show (4:3)</PresentationFormat>
  <Paragraphs>218</Paragraphs>
  <Slides>27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.VnBlackH</vt:lpstr>
      <vt:lpstr>.VnTime</vt:lpstr>
      <vt:lpstr>Arial</vt:lpstr>
      <vt:lpstr>Calibri</vt:lpstr>
      <vt:lpstr>Cambria</vt:lpstr>
      <vt:lpstr>Times New Roman</vt:lpstr>
      <vt:lpstr>Wingdings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Administrator</cp:lastModifiedBy>
  <cp:revision>471</cp:revision>
  <dcterms:created xsi:type="dcterms:W3CDTF">2016-02-15T14:28:12Z</dcterms:created>
  <dcterms:modified xsi:type="dcterms:W3CDTF">2025-02-07T20:17:41Z</dcterms:modified>
</cp:coreProperties>
</file>