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0" r:id="rId2"/>
    <p:sldId id="258" r:id="rId3"/>
    <p:sldId id="267" r:id="rId4"/>
    <p:sldId id="256" r:id="rId5"/>
    <p:sldId id="261" r:id="rId6"/>
    <p:sldId id="262" r:id="rId7"/>
    <p:sldId id="266" r:id="rId8"/>
    <p:sldId id="263" r:id="rId9"/>
    <p:sldId id="265" r:id="rId10"/>
    <p:sldId id="268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7B1D58-33FD-4CB7-B4B5-DACF4E616C68}" type="datetimeFigureOut">
              <a:rPr lang="en-US" smtClean="0"/>
              <a:t>14/7/2021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8A163-391D-469B-8A64-425A616DF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955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33E760-B7AF-4E77-8A0F-AA7DF04976FC}" type="slidenum">
              <a:rPr lang="en-US" altLang="vi-VN" sz="1200" smtClean="0"/>
              <a:pPr/>
              <a:t>1</a:t>
            </a:fld>
            <a:endParaRPr lang="en-US" altLang="vi-VN" sz="1200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vi-VN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Slide 1</a:t>
            </a:r>
          </a:p>
        </p:txBody>
      </p:sp>
    </p:spTree>
    <p:extLst>
      <p:ext uri="{BB962C8B-B14F-4D97-AF65-F5344CB8AC3E}">
        <p14:creationId xmlns:p14="http://schemas.microsoft.com/office/powerpoint/2010/main" val="2822472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0E160-F603-41F3-A192-DC95957721C3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1603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14/7/2021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833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14/7/2021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053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14/7/2021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062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231904" y="3525012"/>
            <a:ext cx="6960096" cy="1440160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48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sz="4800" dirty="0">
                <a:ea typeface="맑은 고딕" pitchFamily="50" charset="-127"/>
              </a:rPr>
              <a:t>FREE 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5231904" y="4965171"/>
            <a:ext cx="6959899" cy="672075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1867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 OF YOUR </a:t>
            </a:r>
          </a:p>
          <a:p>
            <a:pPr lvl="0"/>
            <a:r>
              <a:rPr lang="en-US" altLang="ko-KR" dirty="0"/>
              <a:t>PRESENTATION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650316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576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14/7/2021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862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14/7/2021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457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14/7/2021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784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14/7/2021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046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14/7/2021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91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14/7/2021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279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14/7/2021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29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14/7/2021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644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03376-5939-4F17-8CE5-FC45C1C08009}" type="datetimeFigureOut">
              <a:rPr lang="en-US" smtClean="0"/>
              <a:t>14/7/2021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542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2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7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Book-0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038600"/>
            <a:ext cx="1295400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WordArt 3"/>
          <p:cNvSpPr>
            <a:spLocks noChangeArrowheads="1" noChangeShapeType="1" noTextEdit="1"/>
          </p:cNvSpPr>
          <p:nvPr/>
        </p:nvSpPr>
        <p:spPr bwMode="auto">
          <a:xfrm>
            <a:off x="3829050" y="6210300"/>
            <a:ext cx="4800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.VnRevueH"/>
              </a:rPr>
              <a:t>n¨m häc 2013 - 2014</a:t>
            </a:r>
          </a:p>
        </p:txBody>
      </p:sp>
      <p:sp>
        <p:nvSpPr>
          <p:cNvPr id="20484" name="WordArt 4"/>
          <p:cNvSpPr>
            <a:spLocks noChangeArrowheads="1" noChangeShapeType="1" noTextEdit="1"/>
          </p:cNvSpPr>
          <p:nvPr/>
        </p:nvSpPr>
        <p:spPr bwMode="auto">
          <a:xfrm>
            <a:off x="4648200" y="4114800"/>
            <a:ext cx="3124200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66"/>
                    </a:gs>
                    <a:gs pos="100000">
                      <a:srgbClr val="2F002F"/>
                    </a:gs>
                  </a:gsLst>
                  <a:lin ang="540000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VNI-Times"/>
              </a:rPr>
              <a:t>Soá hoïc 6</a:t>
            </a:r>
          </a:p>
        </p:txBody>
      </p:sp>
      <p:pic>
        <p:nvPicPr>
          <p:cNvPr id="20485" name="Picture 2" descr="SZ16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94" t="2061" r="10156" b="5154"/>
          <a:stretch>
            <a:fillRect/>
          </a:stretch>
        </p:blipFill>
        <p:spPr bwMode="auto">
          <a:xfrm>
            <a:off x="1552575" y="-381000"/>
            <a:ext cx="10363200" cy="7924800"/>
          </a:xfrm>
          <a:prstGeom prst="rect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4800600" y="828676"/>
            <a:ext cx="2971800" cy="466725"/>
          </a:xfrm>
          <a:prstGeom prst="rect">
            <a:avLst/>
          </a:prstGeom>
          <a:solidFill>
            <a:srgbClr val="CCFF99"/>
          </a:solidFill>
          <a:ln w="9525" algn="ctr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vi-VN" sz="2400" b="1" dirty="0">
                <a:solidFill>
                  <a:srgbClr val="663300"/>
                </a:solidFill>
                <a:latin typeface="Times New Roman" panose="02020603050405020304" pitchFamily="18" charset="0"/>
              </a:rPr>
              <a:t>MÔN: </a:t>
            </a:r>
            <a:r>
              <a:rPr lang="en-US" altLang="vi-VN" sz="2400" b="1" dirty="0" smtClean="0">
                <a:solidFill>
                  <a:srgbClr val="663300"/>
                </a:solidFill>
                <a:latin typeface="Times New Roman" panose="02020603050405020304" pitchFamily="18" charset="0"/>
              </a:rPr>
              <a:t>SỐ HỌC 6</a:t>
            </a:r>
            <a:endParaRPr lang="en-US" altLang="vi-VN" sz="2400" b="1" dirty="0">
              <a:solidFill>
                <a:srgbClr val="66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2324100" y="1600201"/>
            <a:ext cx="79248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vi-VN" b="1" dirty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CHÀO MỪNG QUÝ THẦY CÔ VỀ DỰ GIỜ THĂM LỚP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2768600" y="3700463"/>
            <a:ext cx="68326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vi-VN" sz="2000" b="1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Giáo</a:t>
            </a:r>
            <a:r>
              <a:rPr lang="en-US" altLang="vi-VN" sz="20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000" b="1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Viên</a:t>
            </a:r>
            <a:r>
              <a:rPr lang="en-US" altLang="vi-VN" sz="20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 : </a:t>
            </a:r>
            <a:endParaRPr lang="en-US" altLang="vi-VN" sz="2000" b="1" dirty="0" smtClean="0">
              <a:solidFill>
                <a:srgbClr val="0033CC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vi-VN" sz="2000" b="1" dirty="0" err="1" smtClean="0">
                <a:solidFill>
                  <a:srgbClr val="0033CC"/>
                </a:solidFill>
                <a:latin typeface="Times New Roman" panose="02020603050405020304" pitchFamily="18" charset="0"/>
              </a:rPr>
              <a:t>Trường</a:t>
            </a:r>
            <a:r>
              <a:rPr lang="en-US" altLang="vi-VN" sz="2000" b="1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     :</a:t>
            </a:r>
            <a:endParaRPr lang="en-US" altLang="vi-VN" sz="2000" b="1" dirty="0">
              <a:solidFill>
                <a:srgbClr val="00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2324100" y="3048001"/>
            <a:ext cx="79248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vi-VN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TIẾT </a:t>
            </a:r>
            <a:r>
              <a:rPr lang="en-US" altLang="vi-VN" sz="2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6- </a:t>
            </a:r>
            <a:r>
              <a:rPr lang="en-US" altLang="vi-VN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BÀI </a:t>
            </a:r>
            <a:r>
              <a:rPr lang="en-US" altLang="vi-VN" sz="2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5: PHÉP NHÂN VÀ PHÉP CHIA SỐ TỰ NHIÊN</a:t>
            </a:r>
            <a:endParaRPr lang="en-US" altLang="vi-VN" sz="2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34367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9" grpId="0" animBg="1"/>
      <p:bldP spid="20490" grpId="0"/>
      <p:bldP spid="20491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/>
          <p:cNvGrpSpPr/>
          <p:nvPr/>
        </p:nvGrpSpPr>
        <p:grpSpPr>
          <a:xfrm>
            <a:off x="169817" y="1100958"/>
            <a:ext cx="12002475" cy="4722973"/>
            <a:chOff x="169817" y="1100958"/>
            <a:chExt cx="12002475" cy="4722973"/>
          </a:xfrm>
        </p:grpSpPr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 rot="21136289">
              <a:off x="4686889" y="2770972"/>
              <a:ext cx="1566241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chất</a:t>
              </a:r>
              <a:endParaRPr 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 rot="19697829">
              <a:off x="4276292" y="1725352"/>
              <a:ext cx="172050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Khái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niệm</a:t>
              </a:r>
              <a:endParaRPr 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45" name="Group 44"/>
            <p:cNvGrpSpPr/>
            <p:nvPr/>
          </p:nvGrpSpPr>
          <p:grpSpPr>
            <a:xfrm>
              <a:off x="169817" y="1100958"/>
              <a:ext cx="12002475" cy="4722973"/>
              <a:chOff x="169817" y="1100958"/>
              <a:chExt cx="12002475" cy="4722973"/>
            </a:xfrm>
          </p:grpSpPr>
          <p:sp>
            <p:nvSpPr>
              <p:cNvPr id="3" name="Oval 2"/>
              <p:cNvSpPr/>
              <p:nvPr/>
            </p:nvSpPr>
            <p:spPr>
              <a:xfrm>
                <a:off x="169817" y="3068960"/>
                <a:ext cx="3344816" cy="1728192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" name="TextBox 3"/>
              <p:cNvSpPr txBox="1"/>
              <p:nvPr/>
            </p:nvSpPr>
            <p:spPr>
              <a:xfrm>
                <a:off x="551137" y="3501009"/>
                <a:ext cx="288056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/>
                  <a:t>PHÉP NHÂN VÀ PHÉP </a:t>
                </a:r>
              </a:p>
              <a:p>
                <a:r>
                  <a:rPr lang="en-US" sz="2400" b="1" dirty="0" smtClean="0"/>
                  <a:t>CHIA SỐ TỰ NHIÊN</a:t>
                </a:r>
                <a:endParaRPr lang="en-US" sz="2400" b="1" dirty="0"/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 flipV="1">
                <a:off x="3161288" y="2745888"/>
                <a:ext cx="1301078" cy="623051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3219335" y="4464060"/>
                <a:ext cx="1653153" cy="48047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" name="Rectangle 11"/>
              <p:cNvSpPr>
                <a:spLocks noChangeArrowheads="1"/>
              </p:cNvSpPr>
              <p:nvPr/>
            </p:nvSpPr>
            <p:spPr bwMode="auto">
              <a:xfrm rot="20160151">
                <a:off x="2648916" y="2457649"/>
                <a:ext cx="1800200" cy="707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2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Phép</a:t>
                </a:r>
                <a:r>
                  <a:rPr lang="en-US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nhân</a:t>
                </a:r>
                <a:r>
                  <a:rPr lang="en-US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tự</a:t>
                </a:r>
                <a:r>
                  <a:rPr lang="en-US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nhiên</a:t>
                </a:r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Freeform 20"/>
              <p:cNvSpPr/>
              <p:nvPr/>
            </p:nvSpPr>
            <p:spPr>
              <a:xfrm rot="1761666">
                <a:off x="6498207" y="1377454"/>
                <a:ext cx="2401838" cy="2137607"/>
              </a:xfrm>
              <a:custGeom>
                <a:avLst/>
                <a:gdLst>
                  <a:gd name="connsiteX0" fmla="*/ 1068644 w 2401838"/>
                  <a:gd name="connsiteY0" fmla="*/ 0 h 1883855"/>
                  <a:gd name="connsiteX1" fmla="*/ 43408 w 2401838"/>
                  <a:gd name="connsiteY1" fmla="*/ 1773382 h 1883855"/>
                  <a:gd name="connsiteX2" fmla="*/ 2357117 w 2401838"/>
                  <a:gd name="connsiteY2" fmla="*/ 1704109 h 1883855"/>
                  <a:gd name="connsiteX3" fmla="*/ 2357117 w 2401838"/>
                  <a:gd name="connsiteY3" fmla="*/ 1704109 h 1883855"/>
                  <a:gd name="connsiteX4" fmla="*/ 2398681 w 2401838"/>
                  <a:gd name="connsiteY4" fmla="*/ 1690255 h 1883855"/>
                  <a:gd name="connsiteX5" fmla="*/ 2260135 w 2401838"/>
                  <a:gd name="connsiteY5" fmla="*/ 1731818 h 18838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01838" h="1883855">
                    <a:moveTo>
                      <a:pt x="1068644" y="0"/>
                    </a:moveTo>
                    <a:cubicBezTo>
                      <a:pt x="448653" y="744682"/>
                      <a:pt x="-171337" y="1489364"/>
                      <a:pt x="43408" y="1773382"/>
                    </a:cubicBezTo>
                    <a:cubicBezTo>
                      <a:pt x="258153" y="2057400"/>
                      <a:pt x="2357117" y="1704109"/>
                      <a:pt x="2357117" y="1704109"/>
                    </a:cubicBezTo>
                    <a:lnTo>
                      <a:pt x="2357117" y="1704109"/>
                    </a:lnTo>
                    <a:cubicBezTo>
                      <a:pt x="2364044" y="1701800"/>
                      <a:pt x="2414845" y="1685637"/>
                      <a:pt x="2398681" y="1690255"/>
                    </a:cubicBezTo>
                    <a:cubicBezTo>
                      <a:pt x="2382517" y="1694873"/>
                      <a:pt x="2321326" y="1713345"/>
                      <a:pt x="2260135" y="1731818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6248018" y="2657121"/>
                <a:ext cx="2132953" cy="6419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Rectangle 11"/>
              <p:cNvSpPr>
                <a:spLocks noChangeArrowheads="1"/>
              </p:cNvSpPr>
              <p:nvPr/>
            </p:nvSpPr>
            <p:spPr bwMode="auto">
              <a:xfrm>
                <a:off x="6970369" y="2306783"/>
                <a:ext cx="1800200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Kết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hợp</a:t>
                </a:r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9" name="Rectangle 11"/>
              <p:cNvSpPr>
                <a:spLocks noChangeArrowheads="1"/>
              </p:cNvSpPr>
              <p:nvPr/>
            </p:nvSpPr>
            <p:spPr bwMode="auto">
              <a:xfrm rot="1462063">
                <a:off x="6522414" y="3494934"/>
                <a:ext cx="2001112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phối</a:t>
                </a:r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" name="Rectangle 11"/>
              <p:cNvSpPr>
                <a:spLocks noChangeArrowheads="1"/>
              </p:cNvSpPr>
              <p:nvPr/>
            </p:nvSpPr>
            <p:spPr bwMode="auto">
              <a:xfrm rot="20162576">
                <a:off x="6391298" y="1442245"/>
                <a:ext cx="1800200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Giao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hoán</a:t>
                </a:r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aphicFrame>
            <p:nvGraphicFramePr>
              <p:cNvPr id="31" name="Object 3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840122033"/>
                  </p:ext>
                </p:extLst>
              </p:nvPr>
            </p:nvGraphicFramePr>
            <p:xfrm>
              <a:off x="8378382" y="1100958"/>
              <a:ext cx="1319213" cy="4603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198" name="Equation" r:id="rId3" imgW="507960" imgH="177480" progId="Equation.DSMT4">
                      <p:embed/>
                    </p:oleObj>
                  </mc:Choice>
                  <mc:Fallback>
                    <p:oleObj name="Equation" r:id="rId3" imgW="507960" imgH="177480" progId="Equation.DSMT4">
                      <p:embed/>
                      <p:pic>
                        <p:nvPicPr>
                          <p:cNvPr id="31" name="Object 30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8378382" y="1100958"/>
                            <a:ext cx="1319213" cy="460375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2" name="Object 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99570598"/>
                  </p:ext>
                </p:extLst>
              </p:nvPr>
            </p:nvGraphicFramePr>
            <p:xfrm>
              <a:off x="8570128" y="2537656"/>
              <a:ext cx="1696403" cy="4294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199" name="Equation" r:id="rId5" imgW="863280" imgH="203040" progId="Equation.DSMT4">
                      <p:embed/>
                    </p:oleObj>
                  </mc:Choice>
                  <mc:Fallback>
                    <p:oleObj name="Equation" r:id="rId5" imgW="863280" imgH="203040" progId="Equation.DSMT4">
                      <p:embed/>
                      <p:pic>
                        <p:nvPicPr>
                          <p:cNvPr id="32" name="Object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570128" y="2537656"/>
                            <a:ext cx="1696403" cy="42944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/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3" name="Object 1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88090041"/>
                  </p:ext>
                </p:extLst>
              </p:nvPr>
            </p:nvGraphicFramePr>
            <p:xfrm>
              <a:off x="8516934" y="3602455"/>
              <a:ext cx="2421310" cy="48031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200" name="Equation" r:id="rId7" imgW="1104840" imgH="203040" progId="Equation.DSMT4">
                      <p:embed/>
                    </p:oleObj>
                  </mc:Choice>
                  <mc:Fallback>
                    <p:oleObj name="Equation" r:id="rId7" imgW="1104840" imgH="203040" progId="Equation.DSMT4">
                      <p:embed/>
                      <p:pic>
                        <p:nvPicPr>
                          <p:cNvPr id="33" name="Object 1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516934" y="3602455"/>
                            <a:ext cx="2421310" cy="48031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5" name="Freeform 34"/>
              <p:cNvSpPr/>
              <p:nvPr/>
            </p:nvSpPr>
            <p:spPr>
              <a:xfrm rot="10800000">
                <a:off x="4455117" y="1760396"/>
                <a:ext cx="1749297" cy="1057164"/>
              </a:xfrm>
              <a:custGeom>
                <a:avLst/>
                <a:gdLst>
                  <a:gd name="connsiteX0" fmla="*/ 0 w 2997742"/>
                  <a:gd name="connsiteY0" fmla="*/ 387436 h 2430212"/>
                  <a:gd name="connsiteX1" fmla="*/ 2992582 w 2997742"/>
                  <a:gd name="connsiteY1" fmla="*/ 138054 h 2430212"/>
                  <a:gd name="connsiteX2" fmla="*/ 720437 w 2997742"/>
                  <a:gd name="connsiteY2" fmla="*/ 2271654 h 2430212"/>
                  <a:gd name="connsiteX3" fmla="*/ 706582 w 2997742"/>
                  <a:gd name="connsiteY3" fmla="*/ 2271654 h 2430212"/>
                  <a:gd name="connsiteX4" fmla="*/ 762000 w 2997742"/>
                  <a:gd name="connsiteY4" fmla="*/ 2257799 h 2430212"/>
                  <a:gd name="connsiteX5" fmla="*/ 734291 w 2997742"/>
                  <a:gd name="connsiteY5" fmla="*/ 2257799 h 2430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997742" h="2430212">
                    <a:moveTo>
                      <a:pt x="0" y="387436"/>
                    </a:moveTo>
                    <a:cubicBezTo>
                      <a:pt x="1436254" y="105727"/>
                      <a:pt x="2872509" y="-175982"/>
                      <a:pt x="2992582" y="138054"/>
                    </a:cubicBezTo>
                    <a:cubicBezTo>
                      <a:pt x="3112655" y="452090"/>
                      <a:pt x="1101437" y="1916054"/>
                      <a:pt x="720437" y="2271654"/>
                    </a:cubicBezTo>
                    <a:cubicBezTo>
                      <a:pt x="339437" y="2627254"/>
                      <a:pt x="699655" y="2273963"/>
                      <a:pt x="706582" y="2271654"/>
                    </a:cubicBezTo>
                    <a:cubicBezTo>
                      <a:pt x="713509" y="2269345"/>
                      <a:pt x="757382" y="2260108"/>
                      <a:pt x="762000" y="2257799"/>
                    </a:cubicBezTo>
                    <a:cubicBezTo>
                      <a:pt x="766618" y="2255490"/>
                      <a:pt x="750454" y="2256644"/>
                      <a:pt x="734291" y="2257799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 rot="20316696">
                <a:off x="5853894" y="1112324"/>
                <a:ext cx="14015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b = c</a:t>
                </a:r>
                <a:endPara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 rot="873570">
                <a:off x="2986476" y="4773520"/>
                <a:ext cx="197525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Phép</a:t>
                </a:r>
                <a:r>
                  <a:rPr lang="en-US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chia </a:t>
                </a:r>
              </a:p>
              <a:p>
                <a:pPr algn="ctr"/>
                <a:r>
                  <a:rPr lang="en-US" sz="2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tự</a:t>
                </a:r>
                <a:r>
                  <a:rPr lang="en-US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nhiên</a:t>
                </a:r>
                <a:endPara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4872488" y="4668664"/>
                <a:ext cx="3454857" cy="5234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pt-BR" b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pt-BR" sz="2400" b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 = b. q + r  (0 </a:t>
                </a:r>
                <a:r>
                  <a:rPr lang="en-US" sz="2400" b="1" dirty="0">
                    <a:latin typeface="Times New Roman" panose="02020603050405020304" pitchFamily="18" charset="0"/>
                    <a:ea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lang="pt-BR" sz="2400" b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r &lt; b)    </a:t>
                </a: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cxnSp>
            <p:nvCxnSpPr>
              <p:cNvPr id="22" name="Straight Arrow Connector 21"/>
              <p:cNvCxnSpPr/>
              <p:nvPr/>
            </p:nvCxnSpPr>
            <p:spPr>
              <a:xfrm flipV="1">
                <a:off x="8043644" y="4536610"/>
                <a:ext cx="841492" cy="46514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/>
              <p:nvPr/>
            </p:nvCxnSpPr>
            <p:spPr>
              <a:xfrm>
                <a:off x="8043644" y="5001756"/>
                <a:ext cx="841492" cy="45851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Rectangle 25"/>
              <p:cNvSpPr/>
              <p:nvPr/>
            </p:nvSpPr>
            <p:spPr>
              <a:xfrm>
                <a:off x="8885136" y="4316202"/>
                <a:ext cx="305243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pt-BR" sz="2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 = 0 thì ta có phép chia hết </a:t>
                </a:r>
                <a:endParaRPr lang="en-US" sz="2000" dirty="0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8861770" y="4971325"/>
                <a:ext cx="3310522" cy="8526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pt-BR" sz="2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 </a:t>
                </a:r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sym typeface="Symbol" panose="05050102010706020507" pitchFamily="18" charset="2"/>
                  </a:rPr>
                  <a:t></a:t>
                </a:r>
                <a:r>
                  <a:rPr lang="pt-BR" sz="2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0 thì ta có phép chia có dư </a:t>
                </a:r>
                <a:endParaRPr lang="pt-BR" sz="2000" dirty="0" smtClean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pt-BR" sz="2000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pt-BR" sz="2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 : b = q ( dư r)</a:t>
                </a: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07424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42681" y="408921"/>
            <a:ext cx="9121589" cy="270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nhiệm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cầu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HS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toàn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bộ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dung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1.27,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1.30 SGK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trang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19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Xem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tiết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Chuẩn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mới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: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hiểu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“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Luyện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chung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dạng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toán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7629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08000" y="584201"/>
            <a:ext cx="10109696" cy="3669772"/>
          </a:xfrm>
        </p:spPr>
        <p:txBody>
          <a:bodyPr>
            <a:normAutofit/>
          </a:bodyPr>
          <a:lstStyle/>
          <a:p>
            <a:pPr lvl="0" algn="ctr"/>
            <a:r>
              <a:rPr lang="en-US" altLang="ko-KR" sz="6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ko-KR" sz="6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5: PHÉP NHÂN VÀ PHÉP CHIA SỐ TỰ NHIÊN (</a:t>
            </a:r>
            <a:r>
              <a:rPr lang="en-US" altLang="ko-KR" sz="6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altLang="ko-KR" sz="6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altLang="ko-KR" sz="60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5-Point Star 20">
            <a:hlinkClick r:id="" action="ppaction://noaction"/>
          </p:cNvPr>
          <p:cNvSpPr/>
          <p:nvPr/>
        </p:nvSpPr>
        <p:spPr>
          <a:xfrm rot="19885495">
            <a:off x="2743201" y="4851401"/>
            <a:ext cx="1145521" cy="114552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2" name="5-Point Star 21">
            <a:hlinkClick r:id="" action="ppaction://noaction"/>
          </p:cNvPr>
          <p:cNvSpPr/>
          <p:nvPr/>
        </p:nvSpPr>
        <p:spPr>
          <a:xfrm rot="1691988">
            <a:off x="10464801" y="889001"/>
            <a:ext cx="1145521" cy="114552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3" name="5-Point Star 22">
            <a:hlinkClick r:id="" action="ppaction://noaction"/>
          </p:cNvPr>
          <p:cNvSpPr/>
          <p:nvPr/>
        </p:nvSpPr>
        <p:spPr>
          <a:xfrm rot="1554389">
            <a:off x="3556000" y="5867400"/>
            <a:ext cx="609600" cy="609600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4" name="5-Point Star 23">
            <a:hlinkClick r:id="" action="ppaction://noaction"/>
          </p:cNvPr>
          <p:cNvSpPr/>
          <p:nvPr/>
        </p:nvSpPr>
        <p:spPr>
          <a:xfrm rot="18569550">
            <a:off x="2781266" y="5952461"/>
            <a:ext cx="503145" cy="599308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5" name="5-Point Star 24">
            <a:hlinkClick r:id="" action="ppaction://noaction"/>
          </p:cNvPr>
          <p:cNvSpPr/>
          <p:nvPr/>
        </p:nvSpPr>
        <p:spPr>
          <a:xfrm rot="19576537">
            <a:off x="9784444" y="1215797"/>
            <a:ext cx="649513" cy="673972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6" name="5-Point Star 25">
            <a:hlinkClick r:id="" action="ppaction://noaction"/>
          </p:cNvPr>
          <p:cNvSpPr/>
          <p:nvPr/>
        </p:nvSpPr>
        <p:spPr>
          <a:xfrm rot="3746748">
            <a:off x="11078193" y="2085793"/>
            <a:ext cx="602015" cy="602676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8800" y="4953000"/>
            <a:ext cx="660400" cy="58420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0363200" y="3124200"/>
            <a:ext cx="660400" cy="58420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0"/>
            <a:ext cx="660400" cy="58420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2717800"/>
            <a:ext cx="660400" cy="58420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381000"/>
            <a:ext cx="660400" cy="584200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889000"/>
            <a:ext cx="660400" cy="58420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400" y="2413000"/>
            <a:ext cx="1219200" cy="1078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845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5277" y="831670"/>
            <a:ext cx="6927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1.23.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a)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951 . 23;                          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47 . 273;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c) 845 . 253;                           d) 1356 . 125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48150" y="2031999"/>
            <a:ext cx="2991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561703" y="2808506"/>
            <a:ext cx="1516154" cy="2873837"/>
            <a:chOff x="561703" y="3095892"/>
            <a:chExt cx="1436913" cy="2503067"/>
          </a:xfrm>
        </p:grpSpPr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4620075"/>
                </p:ext>
              </p:extLst>
            </p:nvPr>
          </p:nvGraphicFramePr>
          <p:xfrm>
            <a:off x="1112837" y="3228198"/>
            <a:ext cx="885779" cy="23707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3" name="Equation" r:id="rId3" imgW="431640" imgH="1155600" progId="Equation.DSMT4">
                    <p:embed/>
                  </p:oleObj>
                </mc:Choice>
                <mc:Fallback>
                  <p:oleObj name="Equation" r:id="rId3" imgW="431640" imgH="1155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112837" y="3228198"/>
                          <a:ext cx="885779" cy="237076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Box 6"/>
            <p:cNvSpPr txBox="1"/>
            <p:nvPr/>
          </p:nvSpPr>
          <p:spPr>
            <a:xfrm>
              <a:off x="561703" y="3095892"/>
              <a:ext cx="5511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a)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523545" y="2849372"/>
            <a:ext cx="1480654" cy="3119740"/>
            <a:chOff x="3523545" y="3136758"/>
            <a:chExt cx="1480654" cy="3119740"/>
          </a:xfrm>
        </p:grpSpPr>
        <p:sp>
          <p:nvSpPr>
            <p:cNvPr id="11" name="TextBox 10"/>
            <p:cNvSpPr txBox="1"/>
            <p:nvPr/>
          </p:nvSpPr>
          <p:spPr>
            <a:xfrm>
              <a:off x="3523545" y="3136758"/>
              <a:ext cx="5511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66775646"/>
                </p:ext>
              </p:extLst>
            </p:nvPr>
          </p:nvGraphicFramePr>
          <p:xfrm>
            <a:off x="3951516" y="3236959"/>
            <a:ext cx="1052683" cy="30195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4" name="Equation" r:id="rId5" imgW="482400" imgH="1384200" progId="Equation.DSMT4">
                    <p:embed/>
                  </p:oleObj>
                </mc:Choice>
                <mc:Fallback>
                  <p:oleObj name="Equation" r:id="rId5" imgW="482400" imgH="13842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951516" y="3236959"/>
                          <a:ext cx="1052683" cy="301953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8" name="Group 17"/>
          <p:cNvGrpSpPr/>
          <p:nvPr/>
        </p:nvGrpSpPr>
        <p:grpSpPr>
          <a:xfrm>
            <a:off x="6007670" y="2810183"/>
            <a:ext cx="1639318" cy="3163481"/>
            <a:chOff x="6007670" y="3097569"/>
            <a:chExt cx="1639318" cy="3163481"/>
          </a:xfrm>
        </p:grpSpPr>
        <p:sp>
          <p:nvSpPr>
            <p:cNvPr id="9" name="TextBox 8"/>
            <p:cNvSpPr txBox="1"/>
            <p:nvPr/>
          </p:nvSpPr>
          <p:spPr>
            <a:xfrm>
              <a:off x="6007670" y="3097569"/>
              <a:ext cx="5511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79769893"/>
                </p:ext>
              </p:extLst>
            </p:nvPr>
          </p:nvGraphicFramePr>
          <p:xfrm>
            <a:off x="6470650" y="3136850"/>
            <a:ext cx="1176338" cy="3124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5" name="Equation" r:id="rId7" imgW="520560" imgH="1384200" progId="Equation.DSMT4">
                    <p:embed/>
                  </p:oleObj>
                </mc:Choice>
                <mc:Fallback>
                  <p:oleObj name="Equation" r:id="rId7" imgW="520560" imgH="13842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6470650" y="3136850"/>
                          <a:ext cx="1176338" cy="3124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" name="Group 18"/>
          <p:cNvGrpSpPr/>
          <p:nvPr/>
        </p:nvGrpSpPr>
        <p:grpSpPr>
          <a:xfrm>
            <a:off x="8969512" y="2849372"/>
            <a:ext cx="1695994" cy="3119741"/>
            <a:chOff x="8969512" y="3136758"/>
            <a:chExt cx="1695994" cy="3119741"/>
          </a:xfrm>
        </p:grpSpPr>
        <p:sp>
          <p:nvSpPr>
            <p:cNvPr id="8" name="TextBox 7"/>
            <p:cNvSpPr txBox="1"/>
            <p:nvPr/>
          </p:nvSpPr>
          <p:spPr>
            <a:xfrm>
              <a:off x="8969512" y="3136758"/>
              <a:ext cx="5511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21238404"/>
                </p:ext>
              </p:extLst>
            </p:nvPr>
          </p:nvGraphicFramePr>
          <p:xfrm>
            <a:off x="9520647" y="3136758"/>
            <a:ext cx="1144859" cy="31197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6" name="Equation" r:id="rId9" imgW="507960" imgH="1384200" progId="Equation.DSMT4">
                    <p:embed/>
                  </p:oleObj>
                </mc:Choice>
                <mc:Fallback>
                  <p:oleObj name="Equation" r:id="rId9" imgW="507960" imgH="13842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9520647" y="3136758"/>
                          <a:ext cx="1144859" cy="311974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" name="TextBox 14"/>
          <p:cNvSpPr txBox="1"/>
          <p:nvPr/>
        </p:nvSpPr>
        <p:spPr>
          <a:xfrm>
            <a:off x="335277" y="209006"/>
            <a:ext cx="37394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65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79269" y="192818"/>
            <a:ext cx="72106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altLang="ko-KR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altLang="ko-K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3200" b="1" dirty="0" smtClean="0">
                <a:latin typeface="Times New Roman" pitchFamily="18" charset="0"/>
                <a:cs typeface="Times New Roman" pitchFamily="18" charset="0"/>
              </a:rPr>
              <a:t>chia </a:t>
            </a:r>
            <a:r>
              <a:rPr lang="en-US" altLang="ko-KR" sz="3200" b="1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altLang="ko-K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32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ko-K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32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altLang="ko-KR" sz="3200" b="1" dirty="0" smtClean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altLang="ko-KR" sz="32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ko-K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3200" b="1" dirty="0" err="1" smtClean="0">
                <a:latin typeface="Times New Roman" pitchFamily="18" charset="0"/>
                <a:cs typeface="Times New Roman" pitchFamily="18" charset="0"/>
              </a:rPr>
              <a:t>dư</a:t>
            </a:r>
            <a:endParaRPr lang="ko-KR" altLang="en-US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66651" y="1369541"/>
            <a:ext cx="1005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HĐ 4: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31519" y="901335"/>
            <a:ext cx="4062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Chia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5574001"/>
              </p:ext>
            </p:extLst>
          </p:nvPr>
        </p:nvGraphicFramePr>
        <p:xfrm>
          <a:off x="5403850" y="1766888"/>
          <a:ext cx="885825" cy="199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6" name="Equation" r:id="rId3" imgW="507960" imgH="1143000" progId="Equation.DSMT4">
                  <p:embed/>
                </p:oleObj>
              </mc:Choice>
              <mc:Fallback>
                <p:oleObj name="Equation" r:id="rId3" imgW="507960" imgH="1143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03850" y="1766888"/>
                        <a:ext cx="885825" cy="1992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31967" y="3944983"/>
            <a:ext cx="3008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196 : 7 = 28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90611" y="3836123"/>
            <a:ext cx="3792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215 : 18 = 11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17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0392216"/>
              </p:ext>
            </p:extLst>
          </p:nvPr>
        </p:nvGraphicFramePr>
        <p:xfrm>
          <a:off x="2028373" y="1792016"/>
          <a:ext cx="891074" cy="20049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7" name="Equation" r:id="rId5" imgW="507960" imgH="1143000" progId="Equation.DSMT4">
                  <p:embed/>
                </p:oleObj>
              </mc:Choice>
              <mc:Fallback>
                <p:oleObj name="Equation" r:id="rId5" imgW="507960" imgH="1143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28373" y="1792016"/>
                        <a:ext cx="891074" cy="20049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2925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9" grpId="0"/>
      <p:bldP spid="20" grpId="0"/>
      <p:bldP spid="4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5175863"/>
              </p:ext>
            </p:extLst>
          </p:nvPr>
        </p:nvGraphicFramePr>
        <p:xfrm>
          <a:off x="4794250" y="23717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94250" y="23717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5583" y="2371725"/>
            <a:ext cx="95050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a) 4847 : 131;                         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 5580 :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157                                                   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4564" y="165088"/>
            <a:ext cx="4062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14563" y="685696"/>
            <a:ext cx="3454857" cy="5234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  <a:spcAft>
                <a:spcPts val="0"/>
              </a:spcAft>
            </a:pPr>
            <a:r>
              <a:rPr lang="pt-B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= b. q + r  (0 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pt-B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r &lt; b)    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4563" y="1268052"/>
            <a:ext cx="7536659" cy="105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0"/>
              </a:spcAft>
            </a:pPr>
            <a:r>
              <a:rPr lang="pt-B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+ Nếu </a:t>
            </a:r>
            <a:r>
              <a:rPr lang="pt-B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 = 0 thì ta có phép chia </a:t>
            </a:r>
            <a:r>
              <a:rPr lang="pt-B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hết </a:t>
            </a:r>
            <a:r>
              <a:rPr lang="pt-B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: b = q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pt-B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Nếu r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lang="pt-B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0 thì ta có phép chia có dư  a : b = q ( dư r)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5201824"/>
              </p:ext>
            </p:extLst>
          </p:nvPr>
        </p:nvGraphicFramePr>
        <p:xfrm>
          <a:off x="1887074" y="3498671"/>
          <a:ext cx="1208823" cy="2133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9" name="Equation" r:id="rId5" imgW="647640" imgH="1143000" progId="Equation.DSMT4">
                  <p:embed/>
                </p:oleObj>
              </mc:Choice>
              <mc:Fallback>
                <p:oleObj name="Equation" r:id="rId5" imgW="647640" imgH="1143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87074" y="3498671"/>
                        <a:ext cx="1208823" cy="21332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5182"/>
              </p:ext>
            </p:extLst>
          </p:nvPr>
        </p:nvGraphicFramePr>
        <p:xfrm>
          <a:off x="5844355" y="3536580"/>
          <a:ext cx="1209584" cy="20935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0" name="Equation" r:id="rId7" imgW="660240" imgH="1143000" progId="Equation.DSMT4">
                  <p:embed/>
                </p:oleObj>
              </mc:Choice>
              <mc:Fallback>
                <p:oleObj name="Equation" r:id="rId7" imgW="660240" imgH="1143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844355" y="3536580"/>
                        <a:ext cx="1209584" cy="20935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102350" y="5865810"/>
            <a:ext cx="3008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4847 : 131 = 37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542701" y="5865810"/>
            <a:ext cx="3792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5580 : 157 = 35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85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266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3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05583" y="151038"/>
            <a:ext cx="95050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a) 945 : 45;                         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3121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51                                                   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665446"/>
              </p:ext>
            </p:extLst>
          </p:nvPr>
        </p:nvGraphicFramePr>
        <p:xfrm>
          <a:off x="1948496" y="1209805"/>
          <a:ext cx="942766" cy="21212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Equation" r:id="rId3" imgW="507960" imgH="1143000" progId="Equation.DSMT4">
                  <p:embed/>
                </p:oleObj>
              </mc:Choice>
              <mc:Fallback>
                <p:oleObj name="Equation" r:id="rId3" imgW="507960" imgH="1143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48496" y="1209805"/>
                        <a:ext cx="942766" cy="21212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870216"/>
              </p:ext>
            </p:extLst>
          </p:nvPr>
        </p:nvGraphicFramePr>
        <p:xfrm>
          <a:off x="5522867" y="1144490"/>
          <a:ext cx="1073876" cy="21477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Equation" r:id="rId5" imgW="571320" imgH="1143000" progId="Equation.DSMT4">
                  <p:embed/>
                </p:oleObj>
              </mc:Choice>
              <mc:Fallback>
                <p:oleObj name="Equation" r:id="rId5" imgW="571320" imgH="1143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22867" y="1144490"/>
                        <a:ext cx="1073876" cy="21477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02350" y="3396344"/>
            <a:ext cx="3008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945 : 45 = 21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36861" y="3396344"/>
            <a:ext cx="3792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3121 : 51 = 61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916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5583" y="151038"/>
            <a:ext cx="95050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1.26: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a) 1029 : 91;                         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2059 : 17                                                   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4455715"/>
              </p:ext>
            </p:extLst>
          </p:nvPr>
        </p:nvGraphicFramePr>
        <p:xfrm>
          <a:off x="1857282" y="1305392"/>
          <a:ext cx="1114425" cy="225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2" name="Equation" r:id="rId3" imgW="571320" imgH="1155600" progId="Equation.DSMT4">
                  <p:embed/>
                </p:oleObj>
              </mc:Choice>
              <mc:Fallback>
                <p:oleObj name="Equation" r:id="rId3" imgW="571320" imgH="1155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57282" y="1305392"/>
                        <a:ext cx="1114425" cy="2254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02349" y="3651837"/>
            <a:ext cx="3402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1029 : 91 = 11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6814991"/>
              </p:ext>
            </p:extLst>
          </p:nvPr>
        </p:nvGraphicFramePr>
        <p:xfrm>
          <a:off x="5825937" y="1305391"/>
          <a:ext cx="1322588" cy="32935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" name="Equation" r:id="rId5" imgW="647640" imgH="1612800" progId="Equation.DSMT4">
                  <p:embed/>
                </p:oleObj>
              </mc:Choice>
              <mc:Fallback>
                <p:oleObj name="Equation" r:id="rId5" imgW="647640" imgH="1612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825937" y="1305391"/>
                        <a:ext cx="1322588" cy="32935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154391" y="4947232"/>
            <a:ext cx="41106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2059 : 17 = 121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233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Người đàn ông đi xe máy bị ô tô khách kéo lê hàng chục mét trên đường | Báo  Dân tr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209" y="852736"/>
            <a:ext cx="3189128" cy="2237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/>
          <p:cNvGrpSpPr/>
          <p:nvPr/>
        </p:nvGrpSpPr>
        <p:grpSpPr>
          <a:xfrm>
            <a:off x="195942" y="1189740"/>
            <a:ext cx="5904411" cy="2054272"/>
            <a:chOff x="-1" y="205602"/>
            <a:chExt cx="5904411" cy="2054272"/>
          </a:xfrm>
        </p:grpSpPr>
        <p:sp>
          <p:nvSpPr>
            <p:cNvPr id="8" name="Cloud 7"/>
            <p:cNvSpPr/>
            <p:nvPr/>
          </p:nvSpPr>
          <p:spPr>
            <a:xfrm>
              <a:off x="-1" y="205602"/>
              <a:ext cx="5904411" cy="2054272"/>
            </a:xfrm>
            <a:prstGeom prst="cloud">
              <a:avLst/>
            </a:prstGeom>
            <a:solidFill>
              <a:schemeClr val="accent2">
                <a:lumMod val="40000"/>
                <a:lumOff val="60000"/>
              </a:schemeClr>
            </a:solidFill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70711" y="608667"/>
              <a:ext cx="476794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Xe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ô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tô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45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chỗ</a:t>
              </a:r>
              <a:endPara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lượng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CĐV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cần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chở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2457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người</a:t>
              </a:r>
              <a:endPara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Dùng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ít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nhất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bao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nhiêu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xe</a:t>
              </a: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259184" y="3579202"/>
            <a:ext cx="979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6390" y="4376057"/>
            <a:ext cx="86737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2457 : 45 = 54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27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54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27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Do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chở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nốt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54 + 1 = 55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6390" y="444137"/>
            <a:ext cx="2481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4: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016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49600" y="279401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pic>
        <p:nvPicPr>
          <p:cNvPr id="3" name="Picture 2" descr="Nằm mơ thấy tiền 50 nghìn bị chá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240589"/>
            <a:ext cx="2114973" cy="288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1727200" y="1076643"/>
            <a:ext cx="2369728" cy="3048000"/>
            <a:chOff x="5029200" y="897582"/>
            <a:chExt cx="1777296" cy="2286000"/>
          </a:xfrm>
        </p:grpSpPr>
        <p:pic>
          <p:nvPicPr>
            <p:cNvPr id="1026" name="Picture 2" descr="Bao bì đựng gạo 10kg - Công Ty TNHH SX TM Việt An Kha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9200" y="897582"/>
              <a:ext cx="1777296" cy="2286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5945499" y="2724150"/>
              <a:ext cx="838200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10 kg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581487" y="4856625"/>
            <a:ext cx="6096000" cy="1823576"/>
            <a:chOff x="4572000" y="3003383"/>
            <a:chExt cx="4572000" cy="1367682"/>
          </a:xfrm>
        </p:grpSpPr>
        <p:sp>
          <p:nvSpPr>
            <p:cNvPr id="8" name="Cloud 7"/>
            <p:cNvSpPr/>
            <p:nvPr/>
          </p:nvSpPr>
          <p:spPr>
            <a:xfrm>
              <a:off x="4724400" y="3003383"/>
              <a:ext cx="4267200" cy="1367682"/>
            </a:xfrm>
            <a:prstGeom prst="cloud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4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572000" y="3412183"/>
              <a:ext cx="4572000" cy="78944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nl-NL" sz="24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Mẹ phải đưa bao nhiêu tờ 50 nghìn đồng </a:t>
              </a:r>
            </a:p>
            <a:p>
              <a:pPr algn="ctr">
                <a:lnSpc>
                  <a:spcPct val="130000"/>
                </a:lnSpc>
              </a:pPr>
              <a:r>
                <a:rPr lang="nl-NL" sz="24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để trả tiền gạo?</a:t>
              </a:r>
              <a:endParaRPr lang="en-US" sz="24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620000" y="1820110"/>
            <a:ext cx="3759200" cy="1691957"/>
            <a:chOff x="5715000" y="1365082"/>
            <a:chExt cx="2819400" cy="1268968"/>
          </a:xfrm>
        </p:grpSpPr>
        <p:sp>
          <p:nvSpPr>
            <p:cNvPr id="12" name="Cloud 11"/>
            <p:cNvSpPr/>
            <p:nvPr/>
          </p:nvSpPr>
          <p:spPr>
            <a:xfrm>
              <a:off x="5715000" y="1365082"/>
              <a:ext cx="2819400" cy="1268968"/>
            </a:xfrm>
            <a:prstGeom prst="cloud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4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121775" y="1809750"/>
              <a:ext cx="2289362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4 </a:t>
              </a:r>
              <a:r>
                <a:rPr lang="en-US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tờ</a:t>
              </a: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50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đồng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438400" y="4343401"/>
            <a:ext cx="345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 kg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736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595</Words>
  <Application>Microsoft Office PowerPoint</Application>
  <PresentationFormat>Widescreen</PresentationFormat>
  <Paragraphs>74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맑은 고딕</vt:lpstr>
      <vt:lpstr>.VnRevueH</vt:lpstr>
      <vt:lpstr>Arial</vt:lpstr>
      <vt:lpstr>Calibri</vt:lpstr>
      <vt:lpstr>Calibri Light</vt:lpstr>
      <vt:lpstr>Symbol</vt:lpstr>
      <vt:lpstr>Times New Roman</vt:lpstr>
      <vt:lpstr>VNI-Times</vt:lpstr>
      <vt:lpstr>Office Theme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53</cp:revision>
  <dcterms:created xsi:type="dcterms:W3CDTF">2021-07-12T15:42:52Z</dcterms:created>
  <dcterms:modified xsi:type="dcterms:W3CDTF">2021-07-14T10:11:34Z</dcterms:modified>
</cp:coreProperties>
</file>