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7" r:id="rId2"/>
    <p:sldId id="344" r:id="rId3"/>
    <p:sldId id="283" r:id="rId4"/>
    <p:sldId id="260" r:id="rId5"/>
    <p:sldId id="348" r:id="rId6"/>
    <p:sldId id="330" r:id="rId7"/>
    <p:sldId id="345" r:id="rId8"/>
    <p:sldId id="346" r:id="rId9"/>
    <p:sldId id="349" r:id="rId10"/>
    <p:sldId id="350" r:id="rId11"/>
    <p:sldId id="351" r:id="rId12"/>
    <p:sldId id="352" r:id="rId13"/>
    <p:sldId id="347" r:id="rId14"/>
    <p:sldId id="353" r:id="rId15"/>
    <p:sldId id="354" r:id="rId16"/>
    <p:sldId id="356" r:id="rId17"/>
    <p:sldId id="357" r:id="rId18"/>
    <p:sldId id="358" r:id="rId19"/>
    <p:sldId id="359" r:id="rId20"/>
    <p:sldId id="360" r:id="rId21"/>
    <p:sldId id="362" r:id="rId22"/>
    <p:sldId id="364" r:id="rId23"/>
    <p:sldId id="365" r:id="rId24"/>
    <p:sldId id="366" r:id="rId25"/>
    <p:sldId id="367" r:id="rId26"/>
    <p:sldId id="368" r:id="rId27"/>
    <p:sldId id="369" r:id="rId28"/>
    <p:sldId id="370" r:id="rId29"/>
    <p:sldId id="371" r:id="rId30"/>
    <p:sldId id="375" r:id="rId31"/>
    <p:sldId id="377" r:id="rId32"/>
    <p:sldId id="378" r:id="rId33"/>
    <p:sldId id="374" r:id="rId34"/>
    <p:sldId id="381" r:id="rId35"/>
    <p:sldId id="382" r:id="rId36"/>
    <p:sldId id="383" r:id="rId37"/>
    <p:sldId id="384" r:id="rId38"/>
    <p:sldId id="296" r:id="rId39"/>
    <p:sldId id="387" r:id="rId40"/>
    <p:sldId id="340" r:id="rId41"/>
    <p:sldId id="264" r:id="rId42"/>
    <p:sldId id="258" r:id="rId43"/>
    <p:sldId id="390" r:id="rId44"/>
    <p:sldId id="389" r:id="rId45"/>
    <p:sldId id="261" r:id="rId46"/>
    <p:sldId id="262" r:id="rId47"/>
    <p:sldId id="391" r:id="rId48"/>
    <p:sldId id="394" r:id="rId49"/>
    <p:sldId id="392" r:id="rId50"/>
    <p:sldId id="341" r:id="rId51"/>
    <p:sldId id="342" r:id="rId52"/>
    <p:sldId id="396" r:id="rId53"/>
    <p:sldId id="39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02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2" d="100"/>
          <a:sy n="62" d="100"/>
        </p:scale>
        <p:origin x="82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3540-C1E7-6F06-24CE-13C04EFB0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1BE94D-0CF1-CCCF-DE59-18FE19B43E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9997CF-38FF-A335-5FF0-874D5479E629}"/>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5" name="Footer Placeholder 4">
            <a:extLst>
              <a:ext uri="{FF2B5EF4-FFF2-40B4-BE49-F238E27FC236}">
                <a16:creationId xmlns:a16="http://schemas.microsoft.com/office/drawing/2014/main" id="{A02FA767-795D-A0C7-9006-9D558E19E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A00B4-78BC-0D51-29B0-C02B81930941}"/>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683373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3A0A-380E-2E4A-FF08-0C8C3F7F18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DABD24-9F2F-0605-A455-9CF5230091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58901-7CD3-2F22-061C-B7B1BAE76538}"/>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5" name="Footer Placeholder 4">
            <a:extLst>
              <a:ext uri="{FF2B5EF4-FFF2-40B4-BE49-F238E27FC236}">
                <a16:creationId xmlns:a16="http://schemas.microsoft.com/office/drawing/2014/main" id="{3202C5A6-BC26-1DE7-3F8E-7F2CA249D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485CA-83D6-1704-5FD3-8166330D11F2}"/>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562272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6AEDF1-37D6-94E3-564F-B79A3DA8FE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035351-2E9E-6326-F2DA-F9A3DB5CCD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B778F-3494-BE8F-9404-497217A4D75A}"/>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5" name="Footer Placeholder 4">
            <a:extLst>
              <a:ext uri="{FF2B5EF4-FFF2-40B4-BE49-F238E27FC236}">
                <a16:creationId xmlns:a16="http://schemas.microsoft.com/office/drawing/2014/main" id="{3A435A8D-6797-B92A-04E5-D1AEC79D8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3EEF2-53E1-EE95-CEF4-4743C7C42808}"/>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154726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0884-4FC9-7DB1-A4FA-E6323B43DC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8041D-045B-B78E-65AE-DADB67FAD3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0958A-3BAE-253B-EFE6-C8AE618B1C77}"/>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5" name="Footer Placeholder 4">
            <a:extLst>
              <a:ext uri="{FF2B5EF4-FFF2-40B4-BE49-F238E27FC236}">
                <a16:creationId xmlns:a16="http://schemas.microsoft.com/office/drawing/2014/main" id="{9A5E6E97-5D7E-62EC-F2AE-9DF6F4333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359BA-894C-783C-4AB1-7C611DD070E7}"/>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409803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C407-006F-A086-BF83-224A1EBFA8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8DE822-2E29-8B24-0BCD-F45EB72BA9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C68F4-4BAC-34AC-A059-C926B49C2573}"/>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5" name="Footer Placeholder 4">
            <a:extLst>
              <a:ext uri="{FF2B5EF4-FFF2-40B4-BE49-F238E27FC236}">
                <a16:creationId xmlns:a16="http://schemas.microsoft.com/office/drawing/2014/main" id="{92F85413-B4B4-7F9B-6D8A-69C9FED8A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11DDF-7888-77F0-F13F-E2643F2D11AB}"/>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1675604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2963-B3A1-AB64-37FC-CA8E3466F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E1002-8AD9-6BD2-B480-43FBDABE2E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3885C-0354-430C-13A6-517B97348E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1F21F0-CEF3-093A-1224-BEF1DCA27801}"/>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6" name="Footer Placeholder 5">
            <a:extLst>
              <a:ext uri="{FF2B5EF4-FFF2-40B4-BE49-F238E27FC236}">
                <a16:creationId xmlns:a16="http://schemas.microsoft.com/office/drawing/2014/main" id="{4F8A549B-FB53-51A0-6639-F0B7DAF58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71DDA-B50A-89EB-059A-6D0E7A7AD03B}"/>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235595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792F-F6ED-F1FF-CD3B-A25FAFAF64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F53B9C-2F28-ABE8-5677-50682E42A5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6C10F8-1D64-A0E2-C93E-B75ABD0FF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179912-054E-4AB2-99E0-500E8E400E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808AC7-73BA-4B3F-107E-E1957FEC82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09B9B0-5C23-1728-21CA-11B107707511}"/>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8" name="Footer Placeholder 7">
            <a:extLst>
              <a:ext uri="{FF2B5EF4-FFF2-40B4-BE49-F238E27FC236}">
                <a16:creationId xmlns:a16="http://schemas.microsoft.com/office/drawing/2014/main" id="{FD07D2C5-0D77-F49E-F26A-A82B2184EF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CA78E8-69C3-D734-E5DF-4C290FB6C110}"/>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2589994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F8A54-61AB-8DCD-D5C2-BC37437ACE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3AE8CD-86FE-9FBD-E657-EF112800B80E}"/>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4" name="Footer Placeholder 3">
            <a:extLst>
              <a:ext uri="{FF2B5EF4-FFF2-40B4-BE49-F238E27FC236}">
                <a16:creationId xmlns:a16="http://schemas.microsoft.com/office/drawing/2014/main" id="{4A7FD8EF-019B-D0C6-EC09-359C0C0CC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E5057B-319A-9ADF-772E-7DCDCF81D584}"/>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259782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76D182-70EA-9324-02A6-9604AA99D134}"/>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3" name="Footer Placeholder 2">
            <a:extLst>
              <a:ext uri="{FF2B5EF4-FFF2-40B4-BE49-F238E27FC236}">
                <a16:creationId xmlns:a16="http://schemas.microsoft.com/office/drawing/2014/main" id="{4C404DC1-D801-7FE4-2CAF-71AF66784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BFBCCA-4FF5-DB66-64D4-838E07823E0B}"/>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1557260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A643-4612-DA2A-CB3A-08FE9EA57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B61513-A67A-267F-9A52-A0CC7087C3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C764FF-6BD1-E0BC-A51A-6E76EEB8A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23354B-93BE-999C-A7F6-C47974E4ADDC}"/>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6" name="Footer Placeholder 5">
            <a:extLst>
              <a:ext uri="{FF2B5EF4-FFF2-40B4-BE49-F238E27FC236}">
                <a16:creationId xmlns:a16="http://schemas.microsoft.com/office/drawing/2014/main" id="{B75E5CF3-91BE-15BE-D452-F36FF0D64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27233-03E0-812F-840C-CFD12269761E}"/>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2371740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E6BE-BE17-03CF-D86B-76E0C63CA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6A2A0-4986-1A1A-108C-7836B9DF43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930B4A-D6E7-D2F0-0CB8-E02BD15BB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43638-57CD-F10B-B2E5-6AF0D1E751FB}"/>
              </a:ext>
            </a:extLst>
          </p:cNvPr>
          <p:cNvSpPr>
            <a:spLocks noGrp="1"/>
          </p:cNvSpPr>
          <p:nvPr>
            <p:ph type="dt" sz="half" idx="10"/>
          </p:nvPr>
        </p:nvSpPr>
        <p:spPr/>
        <p:txBody>
          <a:bodyPr/>
          <a:lstStyle/>
          <a:p>
            <a:fld id="{79DB6840-839A-42C7-A52F-2E6339C340DF}" type="datetimeFigureOut">
              <a:rPr lang="en-US" smtClean="0"/>
              <a:t>8/27/2022</a:t>
            </a:fld>
            <a:endParaRPr lang="en-US"/>
          </a:p>
        </p:txBody>
      </p:sp>
      <p:sp>
        <p:nvSpPr>
          <p:cNvPr id="6" name="Footer Placeholder 5">
            <a:extLst>
              <a:ext uri="{FF2B5EF4-FFF2-40B4-BE49-F238E27FC236}">
                <a16:creationId xmlns:a16="http://schemas.microsoft.com/office/drawing/2014/main" id="{8E9F3E7E-D112-7CED-EDF7-1FDAB1C36B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A39FAE-BA08-0B83-C9AE-695E23B7A493}"/>
              </a:ext>
            </a:extLst>
          </p:cNvPr>
          <p:cNvSpPr>
            <a:spLocks noGrp="1"/>
          </p:cNvSpPr>
          <p:nvPr>
            <p:ph type="sldNum" sz="quarter" idx="12"/>
          </p:nvPr>
        </p:nvSpPr>
        <p:spPr/>
        <p:txBody>
          <a:bodyPr/>
          <a:lstStyle/>
          <a:p>
            <a:fld id="{CB6FCB6B-B9AF-4346-8356-BA70B3EDF0EC}" type="slidenum">
              <a:rPr lang="en-US" smtClean="0"/>
              <a:t>‹#›</a:t>
            </a:fld>
            <a:endParaRPr lang="en-US"/>
          </a:p>
        </p:txBody>
      </p:sp>
    </p:spTree>
    <p:extLst>
      <p:ext uri="{BB962C8B-B14F-4D97-AF65-F5344CB8AC3E}">
        <p14:creationId xmlns:p14="http://schemas.microsoft.com/office/powerpoint/2010/main" val="4157400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9000" b="-2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82650-088A-68D7-ECA5-4C8D522CE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02D33F-1D37-3417-9D57-55FBCA8E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90E0F-875E-E6D2-BD62-FC83AB9A8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DB6840-839A-42C7-A52F-2E6339C340DF}" type="datetimeFigureOut">
              <a:rPr lang="en-US" smtClean="0"/>
              <a:t>8/27/2022</a:t>
            </a:fld>
            <a:endParaRPr lang="en-US"/>
          </a:p>
        </p:txBody>
      </p:sp>
      <p:sp>
        <p:nvSpPr>
          <p:cNvPr id="5" name="Footer Placeholder 4">
            <a:extLst>
              <a:ext uri="{FF2B5EF4-FFF2-40B4-BE49-F238E27FC236}">
                <a16:creationId xmlns:a16="http://schemas.microsoft.com/office/drawing/2014/main" id="{BCFF1BB8-D7BA-DDB1-5A27-FC5BF2C495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6D9018-9B1B-3F41-C85B-96A3E77C1B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FCB6B-B9AF-4346-8356-BA70B3EDF0EC}" type="slidenum">
              <a:rPr lang="en-US" smtClean="0"/>
              <a:t>‹#›</a:t>
            </a:fld>
            <a:endParaRPr lang="en-US"/>
          </a:p>
        </p:txBody>
      </p:sp>
    </p:spTree>
    <p:extLst>
      <p:ext uri="{BB962C8B-B14F-4D97-AF65-F5344CB8AC3E}">
        <p14:creationId xmlns:p14="http://schemas.microsoft.com/office/powerpoint/2010/main" val="116196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1.xml"/><Relationship Id="rId7" Type="http://schemas.openxmlformats.org/officeDocument/2006/relationships/image" Target="../media/image30.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gif"/><Relationship Id="rId5" Type="http://schemas.openxmlformats.org/officeDocument/2006/relationships/image" Target="../media/image28.gif"/><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9.gif"/><Relationship Id="rId18" Type="http://schemas.openxmlformats.org/officeDocument/2006/relationships/image" Target="../media/image38.gif"/><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34.png"/><Relationship Id="rId17" Type="http://schemas.openxmlformats.org/officeDocument/2006/relationships/image" Target="../media/image37.gif"/><Relationship Id="rId2" Type="http://schemas.openxmlformats.org/officeDocument/2006/relationships/audio" Target="../media/media3.mp3"/><Relationship Id="rId16" Type="http://schemas.openxmlformats.org/officeDocument/2006/relationships/image" Target="../media/image36.gif"/><Relationship Id="rId20" Type="http://schemas.openxmlformats.org/officeDocument/2006/relationships/image" Target="../media/image33.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1.xml"/><Relationship Id="rId5" Type="http://schemas.microsoft.com/office/2007/relationships/media" Target="../media/media5.mp3"/><Relationship Id="rId15" Type="http://schemas.openxmlformats.org/officeDocument/2006/relationships/image" Target="../media/image35.gif"/><Relationship Id="rId10" Type="http://schemas.openxmlformats.org/officeDocument/2006/relationships/audio" Target="../media/media7.mp3"/><Relationship Id="rId19" Type="http://schemas.openxmlformats.org/officeDocument/2006/relationships/image" Target="../media/image32.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28.gif"/></Relationships>
</file>

<file path=ppt/slides/_rels/slide43.xml.rels><?xml version="1.0" encoding="UTF-8" standalone="yes"?>
<Relationships xmlns="http://schemas.openxmlformats.org/package/2006/relationships"><Relationship Id="rId8" Type="http://schemas.openxmlformats.org/officeDocument/2006/relationships/image" Target="../media/image29.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0.gif"/><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gif"/><Relationship Id="rId11" Type="http://schemas.openxmlformats.org/officeDocument/2006/relationships/image" Target="../media/image38.gif"/><Relationship Id="rId5" Type="http://schemas.openxmlformats.org/officeDocument/2006/relationships/image" Target="../media/image34.png"/><Relationship Id="rId15" Type="http://schemas.openxmlformats.org/officeDocument/2006/relationships/image" Target="../media/image43.gif"/><Relationship Id="rId10" Type="http://schemas.openxmlformats.org/officeDocument/2006/relationships/image" Target="../media/image41.gif"/><Relationship Id="rId4" Type="http://schemas.openxmlformats.org/officeDocument/2006/relationships/audio" Target="../media/audio3.wav"/><Relationship Id="rId9" Type="http://schemas.openxmlformats.org/officeDocument/2006/relationships/image" Target="../media/image28.gif"/><Relationship Id="rId14" Type="http://schemas.openxmlformats.org/officeDocument/2006/relationships/image" Target="../media/image32.png"/></Relationships>
</file>

<file path=ppt/slides/_rels/slide44.xml.rels><?xml version="1.0" encoding="UTF-8" standalone="yes"?>
<Relationships xmlns="http://schemas.openxmlformats.org/package/2006/relationships"><Relationship Id="rId8" Type="http://schemas.openxmlformats.org/officeDocument/2006/relationships/image" Target="../media/image28.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9.gif"/><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gif"/><Relationship Id="rId11" Type="http://schemas.openxmlformats.org/officeDocument/2006/relationships/image" Target="../media/image40.gif"/><Relationship Id="rId5" Type="http://schemas.openxmlformats.org/officeDocument/2006/relationships/image" Target="../media/image34.png"/><Relationship Id="rId15" Type="http://schemas.openxmlformats.org/officeDocument/2006/relationships/image" Target="../media/image44.gif"/><Relationship Id="rId10" Type="http://schemas.openxmlformats.org/officeDocument/2006/relationships/image" Target="../media/image38.gif"/><Relationship Id="rId4" Type="http://schemas.openxmlformats.org/officeDocument/2006/relationships/audio" Target="../media/audio3.wav"/><Relationship Id="rId9" Type="http://schemas.openxmlformats.org/officeDocument/2006/relationships/image" Target="../media/image41.gif"/><Relationship Id="rId14" Type="http://schemas.openxmlformats.org/officeDocument/2006/relationships/image" Target="../media/image32.png"/></Relationships>
</file>

<file path=ppt/slides/_rels/slide45.xml.rels><?xml version="1.0" encoding="UTF-8" standalone="yes"?>
<Relationships xmlns="http://schemas.openxmlformats.org/package/2006/relationships"><Relationship Id="rId8" Type="http://schemas.openxmlformats.org/officeDocument/2006/relationships/image" Target="../media/image29.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0.gif"/><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gif"/><Relationship Id="rId11" Type="http://schemas.openxmlformats.org/officeDocument/2006/relationships/image" Target="../media/image38.gif"/><Relationship Id="rId5" Type="http://schemas.openxmlformats.org/officeDocument/2006/relationships/image" Target="../media/image34.png"/><Relationship Id="rId15" Type="http://schemas.openxmlformats.org/officeDocument/2006/relationships/image" Target="../media/image43.gif"/><Relationship Id="rId10" Type="http://schemas.openxmlformats.org/officeDocument/2006/relationships/image" Target="../media/image41.gif"/><Relationship Id="rId4" Type="http://schemas.openxmlformats.org/officeDocument/2006/relationships/audio" Target="../media/audio3.wav"/><Relationship Id="rId9" Type="http://schemas.openxmlformats.org/officeDocument/2006/relationships/image" Target="../media/image28.gif"/><Relationship Id="rId14" Type="http://schemas.openxmlformats.org/officeDocument/2006/relationships/image" Target="../media/image32.png"/></Relationships>
</file>

<file path=ppt/slides/_rels/slide46.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3.gif"/><Relationship Id="rId3" Type="http://schemas.openxmlformats.org/officeDocument/2006/relationships/audio" Target="../media/audio1.wav"/><Relationship Id="rId7" Type="http://schemas.openxmlformats.org/officeDocument/2006/relationships/image" Target="../media/image45.gif"/><Relationship Id="rId12" Type="http://schemas.openxmlformats.org/officeDocument/2006/relationships/image" Target="../media/image38.gif"/><Relationship Id="rId2" Type="http://schemas.openxmlformats.org/officeDocument/2006/relationships/audio" Target="../media/audio2.wav"/><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39.gif"/><Relationship Id="rId11" Type="http://schemas.openxmlformats.org/officeDocument/2006/relationships/image" Target="../media/image41.gif"/><Relationship Id="rId5" Type="http://schemas.openxmlformats.org/officeDocument/2006/relationships/image" Target="../media/image34.png"/><Relationship Id="rId15" Type="http://schemas.openxmlformats.org/officeDocument/2006/relationships/image" Target="../media/image42.png"/><Relationship Id="rId10" Type="http://schemas.openxmlformats.org/officeDocument/2006/relationships/image" Target="../media/image28.gif"/><Relationship Id="rId4" Type="http://schemas.openxmlformats.org/officeDocument/2006/relationships/audio" Target="../media/audio3.wav"/><Relationship Id="rId9" Type="http://schemas.openxmlformats.org/officeDocument/2006/relationships/image" Target="../media/image29.gif"/><Relationship Id="rId14"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 Diagonal Corner Rectangle 71">
            <a:extLst>
              <a:ext uri="{FF2B5EF4-FFF2-40B4-BE49-F238E27FC236}">
                <a16:creationId xmlns:a16="http://schemas.microsoft.com/office/drawing/2014/main" id="{539204D3-DA95-A94D-5507-CC68AAFE5648}"/>
              </a:ext>
            </a:extLst>
          </p:cNvPr>
          <p:cNvSpPr/>
          <p:nvPr/>
        </p:nvSpPr>
        <p:spPr>
          <a:xfrm>
            <a:off x="2725277" y="1911164"/>
            <a:ext cx="7172960" cy="1575127"/>
          </a:xfrm>
          <a:prstGeom prst="round2DiagRect">
            <a:avLst/>
          </a:prstGeom>
          <a:ln w="571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0"/>
              </a:spcAft>
              <a:tabLst>
                <a:tab pos="57150" algn="l"/>
              </a:tabLst>
            </a:pPr>
            <a:r>
              <a:rPr lang="en-US" sz="4400" b="1" dirty="0">
                <a:latin typeface="Times New Roman" panose="02020603050405020304" pitchFamily="18" charset="0"/>
                <a:cs typeface="Times New Roman" panose="02020603050405020304" pitchFamily="18" charset="0"/>
              </a:rPr>
              <a:t>BÀI HỌC CUỘC SỐNG</a:t>
            </a:r>
            <a:endParaRPr lang="en-US" sz="4400" dirty="0">
              <a:latin typeface="Times New Roman" panose="02020603050405020304" pitchFamily="18" charset="0"/>
              <a:cs typeface="Times New Roman" panose="02020603050405020304" pitchFamily="18" charset="0"/>
            </a:endParaRPr>
          </a:p>
          <a:p>
            <a:pPr algn="ct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0426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806244" y="111001"/>
            <a:ext cx="9180326" cy="707886"/>
          </a:xfrm>
          <a:prstGeom prst="rect">
            <a:avLst/>
          </a:prstGeom>
          <a:gradFill>
            <a:gsLst>
              <a:gs pos="47000">
                <a:srgbClr val="0000CC"/>
              </a:gs>
              <a:gs pos="99000">
                <a:srgbClr val="078FEB"/>
              </a:gs>
            </a:gsLst>
            <a:lin ang="5400000" scaled="1"/>
          </a:gradFill>
        </p:spPr>
        <p:txBody>
          <a:bodyPr wrap="square">
            <a:spAutoFit/>
          </a:bodyPr>
          <a:lstStyle/>
          <a:p>
            <a:pPr algn="ctr"/>
            <a:r>
              <a:rPr lang="pt-BR"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lang="de-DE"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Kiến thức Ngữ văn về truyện ngụ ngôn</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D98BB658-501E-5B15-0929-C257826ACC2D}"/>
              </a:ext>
            </a:extLst>
          </p:cNvPr>
          <p:cNvSpPr txBox="1"/>
          <p:nvPr/>
        </p:nvSpPr>
        <p:spPr>
          <a:xfrm>
            <a:off x="3623289" y="1551838"/>
            <a:ext cx="5540376" cy="954107"/>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834238" y="839915"/>
            <a:ext cx="6753262" cy="583750"/>
          </a:xfrm>
          <a:prstGeom prst="rect">
            <a:avLst/>
          </a:prstGeom>
          <a:noFill/>
        </p:spPr>
        <p:txBody>
          <a:bodyPr wrap="square">
            <a:spAutoFit/>
          </a:bodyPr>
          <a:lstStyle/>
          <a:p>
            <a:pPr marL="0" marR="0" algn="just">
              <a:lnSpc>
                <a:spcPct val="107000"/>
              </a:lnSpc>
              <a:spcBef>
                <a:spcPts val="0"/>
              </a:spcBef>
              <a:spcAft>
                <a:spcPts val="800"/>
              </a:spcAft>
            </a:pPr>
            <a:r>
              <a:rPr lang="de-DE"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2. Các yếu tố trong truyện ngụ ngôn</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7" name="Hình chữ nhật: Góc Tròn 6">
            <a:extLst>
              <a:ext uri="{FF2B5EF4-FFF2-40B4-BE49-F238E27FC236}">
                <a16:creationId xmlns:a16="http://schemas.microsoft.com/office/drawing/2014/main" id="{3B6DD5A7-AF1F-FC2A-D03D-802EA7C223F9}"/>
              </a:ext>
            </a:extLst>
          </p:cNvPr>
          <p:cNvSpPr/>
          <p:nvPr/>
        </p:nvSpPr>
        <p:spPr>
          <a:xfrm>
            <a:off x="992987" y="1735818"/>
            <a:ext cx="1830160" cy="586146"/>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Times New Roman" panose="02020603050405020304" pitchFamily="18" charset="0"/>
                <a:cs typeface="Times New Roman" panose="02020603050405020304" pitchFamily="18" charset="0"/>
              </a:rPr>
              <a:t>Đề tài</a:t>
            </a:r>
            <a:endParaRPr lang="en-US" sz="2800" b="1" dirty="0">
              <a:latin typeface="Times New Roman" panose="02020603050405020304" pitchFamily="18" charset="0"/>
              <a:cs typeface="Times New Roman" panose="02020603050405020304" pitchFamily="18" charset="0"/>
            </a:endParaRPr>
          </a:p>
        </p:txBody>
      </p:sp>
      <p:sp>
        <p:nvSpPr>
          <p:cNvPr id="8" name="Hình chữ nhật: Góc Tròn 7">
            <a:extLst>
              <a:ext uri="{FF2B5EF4-FFF2-40B4-BE49-F238E27FC236}">
                <a16:creationId xmlns:a16="http://schemas.microsoft.com/office/drawing/2014/main" id="{60360A37-442C-B2E2-DDB0-AC4ADB293897}"/>
              </a:ext>
            </a:extLst>
          </p:cNvPr>
          <p:cNvSpPr/>
          <p:nvPr/>
        </p:nvSpPr>
        <p:spPr>
          <a:xfrm>
            <a:off x="992987" y="3087182"/>
            <a:ext cx="1830160" cy="586146"/>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endParaRPr lang="en-US" sz="2800" b="1" dirty="0">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778FE522-A702-0C19-97F3-5F06F5968759}"/>
              </a:ext>
            </a:extLst>
          </p:cNvPr>
          <p:cNvSpPr/>
          <p:nvPr/>
        </p:nvSpPr>
        <p:spPr>
          <a:xfrm>
            <a:off x="992987" y="4387984"/>
            <a:ext cx="1830160" cy="586146"/>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kiện</a:t>
            </a:r>
            <a:endParaRPr lang="en-US" sz="2800" b="1" dirty="0">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23AAAFF3-EA3A-B4CD-D05B-422292B4DBE4}"/>
              </a:ext>
            </a:extLst>
          </p:cNvPr>
          <p:cNvSpPr/>
          <p:nvPr/>
        </p:nvSpPr>
        <p:spPr>
          <a:xfrm>
            <a:off x="992987" y="5813436"/>
            <a:ext cx="1966523" cy="586146"/>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endParaRPr lang="en-US" sz="2800" b="1"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2D3B9E2F-9D27-0CDB-E151-90C2AC73F6A8}"/>
              </a:ext>
            </a:extLst>
          </p:cNvPr>
          <p:cNvSpPr txBox="1"/>
          <p:nvPr/>
        </p:nvSpPr>
        <p:spPr>
          <a:xfrm>
            <a:off x="3635480" y="2813158"/>
            <a:ext cx="7366817" cy="1384995"/>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endParaRPr lang="en-US" sz="2800" dirty="0">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EB7F5939-528A-6DA0-9B7B-4FBF2D9D77C4}"/>
              </a:ext>
            </a:extLst>
          </p:cNvPr>
          <p:cNvSpPr txBox="1"/>
          <p:nvPr/>
        </p:nvSpPr>
        <p:spPr>
          <a:xfrm>
            <a:off x="3623289" y="4434400"/>
            <a:ext cx="8107448" cy="523220"/>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p:txBody>
      </p:sp>
      <p:sp>
        <p:nvSpPr>
          <p:cNvPr id="18" name="Hộp Văn bản 17">
            <a:extLst>
              <a:ext uri="{FF2B5EF4-FFF2-40B4-BE49-F238E27FC236}">
                <a16:creationId xmlns:a16="http://schemas.microsoft.com/office/drawing/2014/main" id="{69674880-E273-64A2-63EF-36A7455B4667}"/>
              </a:ext>
            </a:extLst>
          </p:cNvPr>
          <p:cNvSpPr txBox="1"/>
          <p:nvPr/>
        </p:nvSpPr>
        <p:spPr>
          <a:xfrm>
            <a:off x="3661331" y="5270523"/>
            <a:ext cx="7565821" cy="1384995"/>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
        <p:nvSpPr>
          <p:cNvPr id="2" name="Mũi tên: Phải 1">
            <a:extLst>
              <a:ext uri="{FF2B5EF4-FFF2-40B4-BE49-F238E27FC236}">
                <a16:creationId xmlns:a16="http://schemas.microsoft.com/office/drawing/2014/main" id="{F87D08A3-C09F-677B-0B76-53F1E5BEE11B}"/>
              </a:ext>
            </a:extLst>
          </p:cNvPr>
          <p:cNvSpPr/>
          <p:nvPr/>
        </p:nvSpPr>
        <p:spPr>
          <a:xfrm>
            <a:off x="2959510" y="1877186"/>
            <a:ext cx="540774" cy="2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i tên: Phải 18">
            <a:extLst>
              <a:ext uri="{FF2B5EF4-FFF2-40B4-BE49-F238E27FC236}">
                <a16:creationId xmlns:a16="http://schemas.microsoft.com/office/drawing/2014/main" id="{C3BE94AC-B1D9-5BFF-2FF8-615D275A4285}"/>
              </a:ext>
            </a:extLst>
          </p:cNvPr>
          <p:cNvSpPr/>
          <p:nvPr/>
        </p:nvSpPr>
        <p:spPr>
          <a:xfrm>
            <a:off x="3040033" y="6018085"/>
            <a:ext cx="540774" cy="2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i tên: Phải 19">
            <a:extLst>
              <a:ext uri="{FF2B5EF4-FFF2-40B4-BE49-F238E27FC236}">
                <a16:creationId xmlns:a16="http://schemas.microsoft.com/office/drawing/2014/main" id="{3F82EDBD-FF70-DD81-497E-9264FEF29EF4}"/>
              </a:ext>
            </a:extLst>
          </p:cNvPr>
          <p:cNvSpPr/>
          <p:nvPr/>
        </p:nvSpPr>
        <p:spPr>
          <a:xfrm>
            <a:off x="2989007" y="4499944"/>
            <a:ext cx="540774" cy="2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i tên: Phải 20">
            <a:extLst>
              <a:ext uri="{FF2B5EF4-FFF2-40B4-BE49-F238E27FC236}">
                <a16:creationId xmlns:a16="http://schemas.microsoft.com/office/drawing/2014/main" id="{FAC29105-F804-57C4-E7B9-5832807FF742}"/>
              </a:ext>
            </a:extLst>
          </p:cNvPr>
          <p:cNvSpPr/>
          <p:nvPr/>
        </p:nvSpPr>
        <p:spPr>
          <a:xfrm>
            <a:off x="2993923" y="3317160"/>
            <a:ext cx="540774" cy="2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42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ircle(in)">
                                      <p:cBhvr>
                                        <p:cTn id="41" dur="20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0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8" grpId="0" animBg="1"/>
      <p:bldP spid="10" grpId="0" animBg="1"/>
      <p:bldP spid="11" grpId="0" animBg="1"/>
      <p:bldP spid="14" grpId="0" animBg="1"/>
      <p:bldP spid="17" grpId="0" animBg="1"/>
      <p:bldP spid="18" grpId="0" animBg="1"/>
      <p:bldP spid="2"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9180326" cy="707886"/>
          </a:xfrm>
          <a:prstGeom prst="rect">
            <a:avLst/>
          </a:prstGeom>
          <a:gradFill>
            <a:gsLst>
              <a:gs pos="47000">
                <a:srgbClr val="0000CC"/>
              </a:gs>
              <a:gs pos="99000">
                <a:srgbClr val="078FEB"/>
              </a:gs>
            </a:gsLst>
            <a:lin ang="5400000" scaled="1"/>
          </a:gradFill>
        </p:spPr>
        <p:txBody>
          <a:bodyPr wrap="square">
            <a:spAutoFit/>
          </a:bodyPr>
          <a:lstStyle/>
          <a:p>
            <a:pPr algn="ctr"/>
            <a:r>
              <a:rPr lang="pt-BR"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lang="de-DE"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Kiến thức Ngữ văn về truyện ngụ ngôn</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275076"/>
            <a:ext cx="6753262" cy="583750"/>
          </a:xfrm>
          <a:prstGeom prst="rect">
            <a:avLst/>
          </a:prstGeom>
          <a:noFill/>
        </p:spPr>
        <p:txBody>
          <a:bodyPr wrap="square">
            <a:spAutoFit/>
          </a:bodyPr>
          <a:lstStyle/>
          <a:p>
            <a:pPr marL="0" marR="0" algn="just">
              <a:lnSpc>
                <a:spcPct val="107000"/>
              </a:lnSpc>
              <a:spcBef>
                <a:spcPts val="0"/>
              </a:spcBef>
              <a:spcAft>
                <a:spcPts val="800"/>
              </a:spcAft>
            </a:pPr>
            <a:r>
              <a:rPr lang="de-DE"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2. Các yếu tố trong truyện ngụ ngôn</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12" name="Hình chữ nhật: Góc Tròn 11">
            <a:extLst>
              <a:ext uri="{FF2B5EF4-FFF2-40B4-BE49-F238E27FC236}">
                <a16:creationId xmlns:a16="http://schemas.microsoft.com/office/drawing/2014/main" id="{B3C1C154-07D2-AD7F-FC02-8CF44C639E23}"/>
              </a:ext>
            </a:extLst>
          </p:cNvPr>
          <p:cNvSpPr/>
          <p:nvPr/>
        </p:nvSpPr>
        <p:spPr>
          <a:xfrm>
            <a:off x="1031532" y="2266776"/>
            <a:ext cx="2384426" cy="954106"/>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endParaRPr lang="en-US" sz="2800" b="1" dirty="0">
              <a:latin typeface="Times New Roman" panose="02020603050405020304" pitchFamily="18" charset="0"/>
              <a:cs typeface="Times New Roman" panose="02020603050405020304" pitchFamily="18" charset="0"/>
            </a:endParaRPr>
          </a:p>
        </p:txBody>
      </p:sp>
      <p:sp>
        <p:nvSpPr>
          <p:cNvPr id="13" name="Hình chữ nhật: Góc Tròn 12">
            <a:extLst>
              <a:ext uri="{FF2B5EF4-FFF2-40B4-BE49-F238E27FC236}">
                <a16:creationId xmlns:a16="http://schemas.microsoft.com/office/drawing/2014/main" id="{CF51DAC5-D8BA-1B61-10F9-1205D7E883A6}"/>
              </a:ext>
            </a:extLst>
          </p:cNvPr>
          <p:cNvSpPr/>
          <p:nvPr/>
        </p:nvSpPr>
        <p:spPr>
          <a:xfrm>
            <a:off x="1031532" y="3898126"/>
            <a:ext cx="2384426" cy="1046824"/>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endParaRPr lang="en-US" sz="2800" b="1" dirty="0">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EB7F5939-528A-6DA0-9B7B-4FBF2D9D77C4}"/>
              </a:ext>
            </a:extLst>
          </p:cNvPr>
          <p:cNvSpPr txBox="1"/>
          <p:nvPr/>
        </p:nvSpPr>
        <p:spPr>
          <a:xfrm>
            <a:off x="3956306" y="2044005"/>
            <a:ext cx="6986570" cy="1384995"/>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a:t>
            </a:r>
          </a:p>
        </p:txBody>
      </p:sp>
      <p:sp>
        <p:nvSpPr>
          <p:cNvPr id="18" name="Hộp Văn bản 17">
            <a:extLst>
              <a:ext uri="{FF2B5EF4-FFF2-40B4-BE49-F238E27FC236}">
                <a16:creationId xmlns:a16="http://schemas.microsoft.com/office/drawing/2014/main" id="{69674880-E273-64A2-63EF-36A7455B4667}"/>
              </a:ext>
            </a:extLst>
          </p:cNvPr>
          <p:cNvSpPr txBox="1"/>
          <p:nvPr/>
        </p:nvSpPr>
        <p:spPr>
          <a:xfrm>
            <a:off x="3956305" y="3902459"/>
            <a:ext cx="6986569" cy="954107"/>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a:t>
            </a:r>
          </a:p>
        </p:txBody>
      </p:sp>
      <p:sp>
        <p:nvSpPr>
          <p:cNvPr id="19" name="Hộp Văn bản 18">
            <a:extLst>
              <a:ext uri="{FF2B5EF4-FFF2-40B4-BE49-F238E27FC236}">
                <a16:creationId xmlns:a16="http://schemas.microsoft.com/office/drawing/2014/main" id="{62C2550E-0219-677B-8D21-69F9DD771E95}"/>
              </a:ext>
            </a:extLst>
          </p:cNvPr>
          <p:cNvSpPr txBox="1"/>
          <p:nvPr/>
        </p:nvSpPr>
        <p:spPr>
          <a:xfrm>
            <a:off x="3956305" y="5404862"/>
            <a:ext cx="7655592" cy="954107"/>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a:t>
            </a:r>
          </a:p>
        </p:txBody>
      </p:sp>
      <p:sp>
        <p:nvSpPr>
          <p:cNvPr id="27" name="Hình chữ nhật: Góc Tròn 26">
            <a:extLst>
              <a:ext uri="{FF2B5EF4-FFF2-40B4-BE49-F238E27FC236}">
                <a16:creationId xmlns:a16="http://schemas.microsoft.com/office/drawing/2014/main" id="{E580E2AC-4A48-1E2F-D544-B4AC5C72E3D2}"/>
              </a:ext>
            </a:extLst>
          </p:cNvPr>
          <p:cNvSpPr/>
          <p:nvPr/>
        </p:nvSpPr>
        <p:spPr>
          <a:xfrm>
            <a:off x="1031532" y="5387272"/>
            <a:ext cx="2384426" cy="954106"/>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endParaRPr lang="en-US" sz="2800" b="1" dirty="0">
              <a:latin typeface="Times New Roman" panose="02020603050405020304" pitchFamily="18" charset="0"/>
              <a:cs typeface="Times New Roman" panose="02020603050405020304" pitchFamily="18" charset="0"/>
            </a:endParaRPr>
          </a:p>
        </p:txBody>
      </p:sp>
      <p:sp>
        <p:nvSpPr>
          <p:cNvPr id="11" name="Mũi tên: Phải 10">
            <a:extLst>
              <a:ext uri="{FF2B5EF4-FFF2-40B4-BE49-F238E27FC236}">
                <a16:creationId xmlns:a16="http://schemas.microsoft.com/office/drawing/2014/main" id="{4BF10266-DBA4-D250-1565-B255525C5E47}"/>
              </a:ext>
            </a:extLst>
          </p:cNvPr>
          <p:cNvSpPr/>
          <p:nvPr/>
        </p:nvSpPr>
        <p:spPr>
          <a:xfrm>
            <a:off x="3415745" y="2615234"/>
            <a:ext cx="540774" cy="2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i tên: Phải 13">
            <a:extLst>
              <a:ext uri="{FF2B5EF4-FFF2-40B4-BE49-F238E27FC236}">
                <a16:creationId xmlns:a16="http://schemas.microsoft.com/office/drawing/2014/main" id="{4D75EB52-2F4F-D15E-EEDD-ADA88DAED49A}"/>
              </a:ext>
            </a:extLst>
          </p:cNvPr>
          <p:cNvSpPr/>
          <p:nvPr/>
        </p:nvSpPr>
        <p:spPr>
          <a:xfrm>
            <a:off x="3399818" y="4238107"/>
            <a:ext cx="540774" cy="2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i tên: Phải 14">
            <a:extLst>
              <a:ext uri="{FF2B5EF4-FFF2-40B4-BE49-F238E27FC236}">
                <a16:creationId xmlns:a16="http://schemas.microsoft.com/office/drawing/2014/main" id="{396C0EFC-C5B5-95B4-DE36-AD5E39C06604}"/>
              </a:ext>
            </a:extLst>
          </p:cNvPr>
          <p:cNvSpPr/>
          <p:nvPr/>
        </p:nvSpPr>
        <p:spPr>
          <a:xfrm>
            <a:off x="3399818" y="5717795"/>
            <a:ext cx="540774" cy="2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412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8" grpId="0" animBg="1"/>
      <p:bldP spid="19" grpId="0" animBg="1"/>
      <p:bldP spid="27" grpId="0" animBg="1"/>
      <p:bldP spid="11"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0" descr="Truyện ngụ ngôn và những bài học cuộc sống - Rùa và Thỏ - Công Ty Sách Hà  Giang">
            <a:extLst>
              <a:ext uri="{FF2B5EF4-FFF2-40B4-BE49-F238E27FC236}">
                <a16:creationId xmlns:a16="http://schemas.microsoft.com/office/drawing/2014/main" id="{BCF55AA5-1DAA-585B-5AD6-B6E3CB7191B9}"/>
              </a:ext>
            </a:extLst>
          </p:cNvPr>
          <p:cNvSpPr>
            <a:spLocks noChangeAspect="1" noChangeArrowheads="1"/>
          </p:cNvSpPr>
          <p:nvPr/>
        </p:nvSpPr>
        <p:spPr bwMode="auto">
          <a:xfrm>
            <a:off x="6096000" y="3429000"/>
            <a:ext cx="3519948" cy="35199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Hình ảnh 9">
            <a:extLst>
              <a:ext uri="{FF2B5EF4-FFF2-40B4-BE49-F238E27FC236}">
                <a16:creationId xmlns:a16="http://schemas.microsoft.com/office/drawing/2014/main" id="{94463811-EC89-9BE9-4A90-0D7C1A09F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12" y="607141"/>
            <a:ext cx="2666310" cy="4345242"/>
          </a:xfrm>
          <a:prstGeom prst="rect">
            <a:avLst/>
          </a:prstGeom>
        </p:spPr>
      </p:pic>
      <p:pic>
        <p:nvPicPr>
          <p:cNvPr id="1038" name="Picture 14" descr="Em Đọc Ngụ Ngôn Và Tô Màu - Cáo Và QuạEm Đọc Ngụ Ngôn Và Tô Màu - Cáo Và  Quạ – Vietnamsach.com">
            <a:extLst>
              <a:ext uri="{FF2B5EF4-FFF2-40B4-BE49-F238E27FC236}">
                <a16:creationId xmlns:a16="http://schemas.microsoft.com/office/drawing/2014/main" id="{5FF3F2CE-BDF1-C336-8532-0E312324B0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62020" y="602840"/>
            <a:ext cx="2754161" cy="434524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ruyện Ngụ Ngôn Và Những Bài Học Cuộc Sống: Kiến Và Châu Chấu - Truyện cổ  tích - Ngụ ngôn Thương hiệu Dolphin Press | Zalora.vn">
            <a:extLst>
              <a:ext uri="{FF2B5EF4-FFF2-40B4-BE49-F238E27FC236}">
                <a16:creationId xmlns:a16="http://schemas.microsoft.com/office/drawing/2014/main" id="{E3FDB091-C5B8-680E-8B0F-35301F0DD0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245545" y="602840"/>
            <a:ext cx="2754161" cy="4345242"/>
          </a:xfrm>
          <a:prstGeom prst="rect">
            <a:avLst/>
          </a:prstGeom>
          <a:noFill/>
          <a:extLst>
            <a:ext uri="{909E8E84-426E-40DD-AFC4-6F175D3DCCD1}">
              <a14:hiddenFill xmlns:a14="http://schemas.microsoft.com/office/drawing/2010/main">
                <a:solidFill>
                  <a:srgbClr val="FFFFFF"/>
                </a:solidFill>
              </a14:hiddenFill>
            </a:ext>
          </a:extLst>
        </p:spPr>
      </p:pic>
      <p:sp>
        <p:nvSpPr>
          <p:cNvPr id="16" name="Hộp Văn bản 15">
            <a:extLst>
              <a:ext uri="{FF2B5EF4-FFF2-40B4-BE49-F238E27FC236}">
                <a16:creationId xmlns:a16="http://schemas.microsoft.com/office/drawing/2014/main" id="{D3C404B8-4804-F92B-9462-346E6811F441}"/>
              </a:ext>
            </a:extLst>
          </p:cNvPr>
          <p:cNvSpPr txBox="1"/>
          <p:nvPr/>
        </p:nvSpPr>
        <p:spPr>
          <a:xfrm>
            <a:off x="2320413" y="5656640"/>
            <a:ext cx="8927690" cy="583750"/>
          </a:xfrm>
          <a:prstGeom prst="rect">
            <a:avLst/>
          </a:prstGeom>
          <a:noFill/>
        </p:spPr>
        <p:txBody>
          <a:bodyPr wrap="square">
            <a:spAutoFit/>
          </a:bodyPr>
          <a:lstStyle/>
          <a:p>
            <a:pPr marL="0" marR="0" algn="just">
              <a:lnSpc>
                <a:spcPct val="107000"/>
              </a:lnSpc>
              <a:spcBef>
                <a:spcPts val="0"/>
              </a:spcBef>
              <a:spcAft>
                <a:spcPts val="800"/>
              </a:spcAft>
            </a:pPr>
            <a:r>
              <a:rPr lang="de-DE"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MỘT SỐ TÁC PHẨM TRUYỆN NGỤ NGÔN</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47" name="Picture 23" descr="Truyện ngụ ngôn La -phông Ten - Sách cũ DKT - Kênh mua bán sách cũ online  số 1 Việt Nam">
            <a:extLst>
              <a:ext uri="{FF2B5EF4-FFF2-40B4-BE49-F238E27FC236}">
                <a16:creationId xmlns:a16="http://schemas.microsoft.com/office/drawing/2014/main" id="{63F35EF7-9295-7B43-BB1A-86986391E2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165986" y="602840"/>
            <a:ext cx="2898341" cy="434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955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47"/>
                                        </p:tgtEl>
                                        <p:attrNameLst>
                                          <p:attrName>style.visibility</p:attrName>
                                        </p:attrNameLst>
                                      </p:cBhvr>
                                      <p:to>
                                        <p:strVal val="visible"/>
                                      </p:to>
                                    </p:set>
                                    <p:animEffect transition="in" filter="barn(inVertical)">
                                      <p:cBhvr>
                                        <p:cTn id="12" dur="500"/>
                                        <p:tgtEl>
                                          <p:spTgt spid="10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2"/>
                                        </p:tgtEl>
                                        <p:attrNameLst>
                                          <p:attrName>style.visibility</p:attrName>
                                        </p:attrNameLst>
                                      </p:cBhvr>
                                      <p:to>
                                        <p:strVal val="visible"/>
                                      </p:to>
                                    </p:set>
                                    <p:animEffect transition="in" filter="barn(inVertical)">
                                      <p:cBhvr>
                                        <p:cTn id="22"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3">
            <a:extLst>
              <a:ext uri="{FF2B5EF4-FFF2-40B4-BE49-F238E27FC236}">
                <a16:creationId xmlns:a16="http://schemas.microsoft.com/office/drawing/2014/main" id="{89D39653-E33B-CFA0-37ED-62DEA3952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30629" y="1086369"/>
            <a:ext cx="9032033" cy="56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ộp Văn bản 8">
            <a:extLst>
              <a:ext uri="{FF2B5EF4-FFF2-40B4-BE49-F238E27FC236}">
                <a16:creationId xmlns:a16="http://schemas.microsoft.com/office/drawing/2014/main" id="{D8479D1D-C309-D265-E639-FB46B99DBD6F}"/>
              </a:ext>
            </a:extLst>
          </p:cNvPr>
          <p:cNvSpPr txBox="1"/>
          <p:nvPr/>
        </p:nvSpPr>
        <p:spPr>
          <a:xfrm>
            <a:off x="-483964" y="0"/>
            <a:ext cx="9480479" cy="613245"/>
          </a:xfrm>
          <a:prstGeom prst="rect">
            <a:avLst/>
          </a:prstGeom>
          <a:noFill/>
        </p:spPr>
        <p:txBody>
          <a:bodyPr wrap="square">
            <a:spAutoFit/>
          </a:bodyPr>
          <a:lstStyle/>
          <a:p>
            <a:pPr marL="0" marR="0" algn="ctr">
              <a:lnSpc>
                <a:spcPct val="115000"/>
              </a:lnSpc>
              <a:spcBef>
                <a:spcPts val="0"/>
              </a:spcBef>
              <a:spcAft>
                <a:spcPts val="800"/>
              </a:spcAft>
            </a:pPr>
            <a:r>
              <a:rPr lang="en-US" sz="3200" b="1" dirty="0">
                <a:solidFill>
                  <a:schemeClr val="bg1"/>
                </a:solidFill>
                <a:effectLst/>
                <a:highlight>
                  <a:srgbClr val="0000FF"/>
                </a:highlight>
                <a:latin typeface="Times New Roman" panose="02020603050405020304" pitchFamily="18" charset="0"/>
                <a:cs typeface="Times New Roman" panose="02020603050405020304" pitchFamily="18" charset="0"/>
              </a:rPr>
              <a:t>PHIẾU HỌC TẬP SỐ 03 </a:t>
            </a:r>
          </a:p>
        </p:txBody>
      </p:sp>
      <p:sp>
        <p:nvSpPr>
          <p:cNvPr id="11" name="Hộp Văn bản 10">
            <a:extLst>
              <a:ext uri="{FF2B5EF4-FFF2-40B4-BE49-F238E27FC236}">
                <a16:creationId xmlns:a16="http://schemas.microsoft.com/office/drawing/2014/main" id="{6D2A7F68-B6B3-3BE0-48AC-FB2EDDFBCDA5}"/>
              </a:ext>
            </a:extLst>
          </p:cNvPr>
          <p:cNvSpPr txBox="1"/>
          <p:nvPr/>
        </p:nvSpPr>
        <p:spPr>
          <a:xfrm>
            <a:off x="9678178" y="1846116"/>
            <a:ext cx="2125047" cy="4306885"/>
          </a:xfrm>
          <a:prstGeom prst="rect">
            <a:avLst/>
          </a:prstGeom>
          <a:noFill/>
          <a:ln w="38100">
            <a:solidFill>
              <a:srgbClr val="05BCFE"/>
            </a:solidFill>
          </a:ln>
        </p:spPr>
        <p:txBody>
          <a:bodyPr wrap="square">
            <a:spAutoFit/>
          </a:bodyPr>
          <a:lstStyle/>
          <a:p>
            <a:pPr marL="0" marR="0" algn="ctr">
              <a:lnSpc>
                <a:spcPct val="115000"/>
              </a:lnSpc>
              <a:spcBef>
                <a:spcPts val="0"/>
              </a:spcBef>
              <a:spcAft>
                <a:spcPts val="800"/>
              </a:spcAft>
            </a:pPr>
            <a:r>
              <a:rPr lang="en-US" sz="2600" b="1" dirty="0" err="1">
                <a:solidFill>
                  <a:srgbClr val="0066FF"/>
                </a:solidFill>
                <a:effectLst/>
                <a:latin typeface="Times New Roman" panose="02020603050405020304" pitchFamily="18" charset="0"/>
                <a:cs typeface="Times New Roman" panose="02020603050405020304" pitchFamily="18" charset="0"/>
              </a:rPr>
              <a:t>Nhiệm</a:t>
            </a:r>
            <a:r>
              <a:rPr lang="en-US" sz="2600" b="1" dirty="0">
                <a:solidFill>
                  <a:srgbClr val="0066FF"/>
                </a:solidFill>
                <a:effectLst/>
                <a:latin typeface="Times New Roman" panose="02020603050405020304" pitchFamily="18" charset="0"/>
                <a:cs typeface="Times New Roman" panose="02020603050405020304" pitchFamily="18" charset="0"/>
              </a:rPr>
              <a:t> </a:t>
            </a:r>
            <a:r>
              <a:rPr lang="en-US" sz="2600" b="1" dirty="0" err="1">
                <a:solidFill>
                  <a:srgbClr val="0066FF"/>
                </a:solidFill>
                <a:effectLst/>
                <a:latin typeface="Times New Roman" panose="02020603050405020304" pitchFamily="18" charset="0"/>
                <a:cs typeface="Times New Roman" panose="02020603050405020304" pitchFamily="18" charset="0"/>
              </a:rPr>
              <a:t>vụ</a:t>
            </a:r>
            <a:r>
              <a:rPr lang="en-US" sz="2600" b="1" dirty="0">
                <a:solidFill>
                  <a:srgbClr val="0066FF"/>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800"/>
              </a:spcAft>
            </a:pP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hãy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điền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thông</a:t>
            </a:r>
            <a:r>
              <a:rPr lang="en-US" sz="2600" dirty="0">
                <a:effectLst/>
                <a:latin typeface="Times New Roman" panose="02020603050405020304" pitchFamily="18" charset="0"/>
                <a:cs typeface="Times New Roman" panose="02020603050405020304" pitchFamily="18" charset="0"/>
              </a:rPr>
              <a:t> tin </a:t>
            </a:r>
            <a:r>
              <a:rPr lang="en-US" sz="2600" dirty="0" err="1">
                <a:effectLst/>
                <a:latin typeface="Times New Roman" panose="02020603050405020304" pitchFamily="18" charset="0"/>
                <a:cs typeface="Times New Roman" panose="02020603050405020304" pitchFamily="18" charset="0"/>
              </a:rPr>
              <a:t>vào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dưới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bức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tranh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sau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đây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lại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chuyện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Ếch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ngồi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đáy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giến</a:t>
            </a:r>
            <a:r>
              <a:rPr lang="en-US" sz="2600" dirty="0" err="1">
                <a:effectLst/>
              </a:rPr>
              <a:t>g</a:t>
            </a:r>
            <a:r>
              <a:rPr lang="en-US" sz="2600" dirty="0"/>
              <a:t>.</a:t>
            </a:r>
            <a:endParaRPr lang="en-US" sz="2600" dirty="0">
              <a:effectLst/>
              <a:latin typeface="Times New Roman" panose="02020603050405020304" pitchFamily="18" charset="0"/>
              <a:ea typeface="Calibri" panose="020F0502020204030204" pitchFamily="34" charset="0"/>
            </a:endParaRPr>
          </a:p>
        </p:txBody>
      </p:sp>
      <p:sp>
        <p:nvSpPr>
          <p:cNvPr id="6" name="Hộp Văn bản 5">
            <a:extLst>
              <a:ext uri="{FF2B5EF4-FFF2-40B4-BE49-F238E27FC236}">
                <a16:creationId xmlns:a16="http://schemas.microsoft.com/office/drawing/2014/main" id="{FA9477CC-9B9B-E321-FB85-EE0B2A54B7A5}"/>
              </a:ext>
            </a:extLst>
          </p:cNvPr>
          <p:cNvSpPr txBox="1"/>
          <p:nvPr/>
        </p:nvSpPr>
        <p:spPr>
          <a:xfrm>
            <a:off x="1205817" y="538270"/>
            <a:ext cx="6356554" cy="548099"/>
          </a:xfrm>
          <a:prstGeom prst="rect">
            <a:avLst/>
          </a:prstGeom>
          <a:noFill/>
        </p:spPr>
        <p:txBody>
          <a:bodyPr wrap="square">
            <a:spAutoFit/>
          </a:bodyPr>
          <a:lstStyle/>
          <a:p>
            <a:pPr marL="0" marR="0" algn="ctr">
              <a:lnSpc>
                <a:spcPct val="115000"/>
              </a:lnSpc>
              <a:spcBef>
                <a:spcPts val="0"/>
              </a:spcBef>
              <a:spcAft>
                <a:spcPts val="800"/>
              </a:spcAft>
            </a:pPr>
            <a:r>
              <a:rPr lang="en-US" sz="2800" b="1" dirty="0">
                <a:solidFill>
                  <a:srgbClr val="0066FF"/>
                </a:solidFill>
                <a:effectLst/>
                <a:latin typeface="Times New Roman" panose="02020603050405020304" pitchFamily="18" charset="0"/>
                <a:cs typeface="Times New Roman" panose="02020603050405020304" pitchFamily="18" charset="0"/>
              </a:rPr>
              <a:t>KỂ LẠI TRUYỆN BẰNG TRANH </a:t>
            </a:r>
          </a:p>
        </p:txBody>
      </p:sp>
    </p:spTree>
    <p:extLst>
      <p:ext uri="{BB962C8B-B14F-4D97-AF65-F5344CB8AC3E}">
        <p14:creationId xmlns:p14="http://schemas.microsoft.com/office/powerpoint/2010/main" val="2131019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6558118" cy="706540"/>
          </a:xfrm>
          <a:prstGeom prst="rect">
            <a:avLst/>
          </a:prstGeom>
          <a:gradFill>
            <a:gsLst>
              <a:gs pos="47000">
                <a:srgbClr val="0000CC"/>
              </a:gs>
              <a:gs pos="99000">
                <a:srgbClr val="078FEB"/>
              </a:gs>
            </a:gsLst>
            <a:lin ang="5400000" scaled="1"/>
          </a:gradFill>
        </p:spPr>
        <p:txBody>
          <a:bodyPr wrap="square">
            <a:spAutoFit/>
          </a:bodyPr>
          <a:lstStyle/>
          <a:p>
            <a:pPr marL="0" marR="0">
              <a:lnSpc>
                <a:spcPct val="107000"/>
              </a:lnSpc>
              <a:spcBef>
                <a:spcPts val="0"/>
              </a:spcBef>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 </a:t>
            </a:r>
            <a:r>
              <a:rPr lang="en-US" sz="4000" b="1" dirty="0" err="1">
                <a:solidFill>
                  <a:schemeClr val="bg1"/>
                </a:solidFill>
                <a:effectLst/>
                <a:latin typeface="Times New Roman" panose="02020603050405020304" pitchFamily="18" charset="0"/>
                <a:ea typeface="MS Mincho" panose="02020609040205080304" pitchFamily="49" charset="-128"/>
              </a:rPr>
              <a:t>Trải</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nghiệm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cùng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văn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bản</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275076"/>
            <a:ext cx="2153266" cy="583750"/>
          </a:xfrm>
          <a:prstGeom prst="rect">
            <a:avLst/>
          </a:prstGeom>
          <a:noFill/>
        </p:spPr>
        <p:txBody>
          <a:bodyPr wrap="square">
            <a:spAutoFit/>
          </a:bodyPr>
          <a:lstStyle/>
          <a:p>
            <a:pPr algn="just">
              <a:lnSpc>
                <a:spcPct val="107000"/>
              </a:lnSpc>
              <a:spcAft>
                <a:spcPts val="800"/>
              </a:spcAft>
            </a:pPr>
            <a:r>
              <a:rPr lang="de-DE"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kể</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17" name="Hộp Văn bản 16">
            <a:extLst>
              <a:ext uri="{FF2B5EF4-FFF2-40B4-BE49-F238E27FC236}">
                <a16:creationId xmlns:a16="http://schemas.microsoft.com/office/drawing/2014/main" id="{EB7F5939-528A-6DA0-9B7B-4FBF2D9D77C4}"/>
              </a:ext>
            </a:extLst>
          </p:cNvPr>
          <p:cNvSpPr txBox="1"/>
          <p:nvPr/>
        </p:nvSpPr>
        <p:spPr>
          <a:xfrm>
            <a:off x="1447210" y="2698343"/>
            <a:ext cx="8235694" cy="954107"/>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Ếch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sp>
        <p:nvSpPr>
          <p:cNvPr id="18" name="Hộp Văn bản 17">
            <a:extLst>
              <a:ext uri="{FF2B5EF4-FFF2-40B4-BE49-F238E27FC236}">
                <a16:creationId xmlns:a16="http://schemas.microsoft.com/office/drawing/2014/main" id="{69674880-E273-64A2-63EF-36A7455B4667}"/>
              </a:ext>
            </a:extLst>
          </p:cNvPr>
          <p:cNvSpPr txBox="1"/>
          <p:nvPr/>
        </p:nvSpPr>
        <p:spPr>
          <a:xfrm>
            <a:off x="1447210" y="4303850"/>
            <a:ext cx="9297579" cy="1384995"/>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xen </a:t>
            </a:r>
            <a:r>
              <a:rPr lang="en-US" sz="2800" dirty="0" err="1">
                <a:latin typeface="Times New Roman" panose="02020603050405020304" pitchFamily="18" charset="0"/>
                <a:cs typeface="Times New Roman" panose="02020603050405020304" pitchFamily="18" charset="0"/>
              </a:rPr>
              <a:t>lẫn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02386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6558118" cy="706540"/>
          </a:xfrm>
          <a:prstGeom prst="rect">
            <a:avLst/>
          </a:prstGeom>
          <a:gradFill>
            <a:gsLst>
              <a:gs pos="47000">
                <a:srgbClr val="0000CC"/>
              </a:gs>
              <a:gs pos="99000">
                <a:srgbClr val="078FEB"/>
              </a:gs>
            </a:gsLst>
            <a:lin ang="5400000" scaled="1"/>
          </a:gradFill>
        </p:spPr>
        <p:txBody>
          <a:bodyPr wrap="square">
            <a:spAutoFit/>
          </a:bodyPr>
          <a:lstStyle/>
          <a:p>
            <a:pPr marL="0" marR="0">
              <a:lnSpc>
                <a:spcPct val="107000"/>
              </a:lnSpc>
              <a:spcBef>
                <a:spcPts val="0"/>
              </a:spcBef>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 </a:t>
            </a:r>
            <a:r>
              <a:rPr lang="en-US" sz="4000" b="1" dirty="0" err="1">
                <a:solidFill>
                  <a:schemeClr val="bg1"/>
                </a:solidFill>
                <a:effectLst/>
                <a:latin typeface="Times New Roman" panose="02020603050405020304" pitchFamily="18" charset="0"/>
                <a:ea typeface="MS Mincho" panose="02020609040205080304" pitchFamily="49" charset="-128"/>
              </a:rPr>
              <a:t>Trải</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nghiệm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cùng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văn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bản</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169155"/>
            <a:ext cx="8160776" cy="1077218"/>
          </a:xfrm>
          <a:prstGeom prst="rect">
            <a:avLst/>
          </a:prstGeom>
          <a:noFill/>
        </p:spPr>
        <p:txBody>
          <a:bodyPr wrap="square">
            <a:spAutoFit/>
          </a:bodyPr>
          <a:lstStyle/>
          <a:p>
            <a:pPr marR="0" lvl="0">
              <a:spcBef>
                <a:spcPts val="0"/>
              </a:spcBef>
              <a:spcAft>
                <a:spcPts val="0"/>
              </a:spcAft>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khó</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chân</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trang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sgk</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17" name="Hộp Văn bản 16">
            <a:extLst>
              <a:ext uri="{FF2B5EF4-FFF2-40B4-BE49-F238E27FC236}">
                <a16:creationId xmlns:a16="http://schemas.microsoft.com/office/drawing/2014/main" id="{EB7F5939-528A-6DA0-9B7B-4FBF2D9D77C4}"/>
              </a:ext>
            </a:extLst>
          </p:cNvPr>
          <p:cNvSpPr txBox="1"/>
          <p:nvPr/>
        </p:nvSpPr>
        <p:spPr>
          <a:xfrm>
            <a:off x="6096000" y="3422359"/>
            <a:ext cx="4501307" cy="954107"/>
          </a:xfrm>
          <a:prstGeom prst="rect">
            <a:avLst/>
          </a:prstGeom>
          <a:noFill/>
          <a:ln w="38100">
            <a:solidFill>
              <a:srgbClr val="0000CC"/>
            </a:solidFill>
          </a:ln>
        </p:spPr>
        <p:txBody>
          <a:bodyPr wrap="square">
            <a:spAutoFit/>
          </a:bodyPr>
          <a:lstStyle/>
          <a:p>
            <a:pPr lvl="0"/>
            <a:r>
              <a:rPr lang="en-US" sz="2800" i="1" dirty="0" err="1">
                <a:latin typeface="Times New Roman" panose="02020603050405020304" pitchFamily="18" charset="0"/>
                <a:cs typeface="Times New Roman" panose="02020603050405020304" pitchFamily="18" charset="0"/>
              </a:rPr>
              <a:t>Chúa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a:t>
            </a:r>
          </a:p>
        </p:txBody>
      </p:sp>
      <p:pic>
        <p:nvPicPr>
          <p:cNvPr id="24" name="Hình ảnh 23">
            <a:extLst>
              <a:ext uri="{FF2B5EF4-FFF2-40B4-BE49-F238E27FC236}">
                <a16:creationId xmlns:a16="http://schemas.microsoft.com/office/drawing/2014/main" id="{B6ED03A8-7A42-1056-AC86-426125027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39" y="1730878"/>
            <a:ext cx="4567080" cy="5180568"/>
          </a:xfrm>
          <a:prstGeom prst="rect">
            <a:avLst/>
          </a:prstGeom>
        </p:spPr>
      </p:pic>
    </p:spTree>
    <p:extLst>
      <p:ext uri="{BB962C8B-B14F-4D97-AF65-F5344CB8AC3E}">
        <p14:creationId xmlns:p14="http://schemas.microsoft.com/office/powerpoint/2010/main" val="217565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6558118" cy="706540"/>
          </a:xfrm>
          <a:prstGeom prst="rect">
            <a:avLst/>
          </a:prstGeom>
          <a:gradFill>
            <a:gsLst>
              <a:gs pos="47000">
                <a:srgbClr val="0000CC"/>
              </a:gs>
              <a:gs pos="99000">
                <a:srgbClr val="078FEB"/>
              </a:gs>
            </a:gsLst>
            <a:lin ang="5400000" scaled="1"/>
          </a:gradFill>
        </p:spPr>
        <p:txBody>
          <a:bodyPr wrap="square">
            <a:spAutoFit/>
          </a:bodyPr>
          <a:lstStyle/>
          <a:p>
            <a:pPr marL="0" marR="0">
              <a:lnSpc>
                <a:spcPct val="107000"/>
              </a:lnSpc>
              <a:spcBef>
                <a:spcPts val="0"/>
              </a:spcBef>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 </a:t>
            </a:r>
            <a:r>
              <a:rPr lang="en-US" sz="4000" b="1" dirty="0" err="1">
                <a:solidFill>
                  <a:schemeClr val="bg1"/>
                </a:solidFill>
                <a:effectLst/>
                <a:latin typeface="Times New Roman" panose="02020603050405020304" pitchFamily="18" charset="0"/>
                <a:ea typeface="MS Mincho" panose="02020609040205080304" pitchFamily="49" charset="-128"/>
              </a:rPr>
              <a:t>Trải</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nghiệm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cùng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văn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bản</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169155"/>
            <a:ext cx="8160776" cy="1077218"/>
          </a:xfrm>
          <a:prstGeom prst="rect">
            <a:avLst/>
          </a:prstGeom>
          <a:noFill/>
        </p:spPr>
        <p:txBody>
          <a:bodyPr wrap="square">
            <a:spAutoFit/>
          </a:bodyPr>
          <a:lstStyle/>
          <a:p>
            <a:pPr marR="0" lvl="0">
              <a:spcBef>
                <a:spcPts val="0"/>
              </a:spcBef>
              <a:spcAft>
                <a:spcPts val="0"/>
              </a:spcAft>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khó</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chân</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trang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sgk</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18" name="Hộp Văn bản 17">
            <a:extLst>
              <a:ext uri="{FF2B5EF4-FFF2-40B4-BE49-F238E27FC236}">
                <a16:creationId xmlns:a16="http://schemas.microsoft.com/office/drawing/2014/main" id="{69674880-E273-64A2-63EF-36A7455B4667}"/>
              </a:ext>
            </a:extLst>
          </p:cNvPr>
          <p:cNvSpPr txBox="1"/>
          <p:nvPr/>
        </p:nvSpPr>
        <p:spPr>
          <a:xfrm>
            <a:off x="5380113" y="3886011"/>
            <a:ext cx="6251448" cy="954107"/>
          </a:xfrm>
          <a:prstGeom prst="rect">
            <a:avLst/>
          </a:prstGeom>
          <a:noFill/>
          <a:ln w="38100">
            <a:solidFill>
              <a:srgbClr val="0000CC"/>
            </a:solidFill>
          </a:ln>
        </p:spPr>
        <p:txBody>
          <a:bodyPr wrap="square">
            <a:spAutoFit/>
          </a:bodyPr>
          <a:lstStyle/>
          <a:p>
            <a:pPr lvl="0"/>
            <a:r>
              <a:rPr lang="en-US" sz="2800" i="1" dirty="0" err="1">
                <a:latin typeface="Times New Roman" panose="02020603050405020304" pitchFamily="18" charset="0"/>
                <a:cs typeface="Times New Roman" panose="02020603050405020304" pitchFamily="18" charset="0"/>
              </a:rPr>
              <a:t>Thầy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cs typeface="Times New Roman" panose="02020603050405020304" pitchFamily="18" charset="0"/>
              </a:rPr>
              <a:t>)</a:t>
            </a:r>
          </a:p>
        </p:txBody>
      </p:sp>
      <p:pic>
        <p:nvPicPr>
          <p:cNvPr id="3" name="Hình ảnh 2">
            <a:extLst>
              <a:ext uri="{FF2B5EF4-FFF2-40B4-BE49-F238E27FC236}">
                <a16:creationId xmlns:a16="http://schemas.microsoft.com/office/drawing/2014/main" id="{8851C079-D607-62E1-615E-4C7EF227C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162" y="2323382"/>
            <a:ext cx="7662376" cy="4431816"/>
          </a:xfrm>
          <a:prstGeom prst="rect">
            <a:avLst/>
          </a:prstGeom>
        </p:spPr>
      </p:pic>
    </p:spTree>
    <p:extLst>
      <p:ext uri="{BB962C8B-B14F-4D97-AF65-F5344CB8AC3E}">
        <p14:creationId xmlns:p14="http://schemas.microsoft.com/office/powerpoint/2010/main" val="62585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6558118" cy="706540"/>
          </a:xfrm>
          <a:prstGeom prst="rect">
            <a:avLst/>
          </a:prstGeom>
          <a:gradFill>
            <a:gsLst>
              <a:gs pos="47000">
                <a:srgbClr val="0000CC"/>
              </a:gs>
              <a:gs pos="99000">
                <a:srgbClr val="078FEB"/>
              </a:gs>
            </a:gsLst>
            <a:lin ang="5400000" scaled="1"/>
          </a:gradFill>
        </p:spPr>
        <p:txBody>
          <a:bodyPr wrap="square">
            <a:spAutoFit/>
          </a:bodyPr>
          <a:lstStyle/>
          <a:p>
            <a:pPr marL="0" marR="0">
              <a:lnSpc>
                <a:spcPct val="107000"/>
              </a:lnSpc>
              <a:spcBef>
                <a:spcPts val="0"/>
              </a:spcBef>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 </a:t>
            </a:r>
            <a:r>
              <a:rPr lang="en-US" sz="4000" b="1" dirty="0" err="1">
                <a:solidFill>
                  <a:schemeClr val="bg1"/>
                </a:solidFill>
                <a:effectLst/>
                <a:latin typeface="Times New Roman" panose="02020603050405020304" pitchFamily="18" charset="0"/>
                <a:ea typeface="MS Mincho" panose="02020609040205080304" pitchFamily="49" charset="-128"/>
              </a:rPr>
              <a:t>Trải</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nghiệm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cùng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văn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bản</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169155"/>
            <a:ext cx="8160776" cy="1077218"/>
          </a:xfrm>
          <a:prstGeom prst="rect">
            <a:avLst/>
          </a:prstGeom>
          <a:noFill/>
        </p:spPr>
        <p:txBody>
          <a:bodyPr wrap="square">
            <a:spAutoFit/>
          </a:bodyPr>
          <a:lstStyle/>
          <a:p>
            <a:pPr marR="0" lvl="0">
              <a:spcBef>
                <a:spcPts val="0"/>
              </a:spcBef>
              <a:spcAft>
                <a:spcPts val="0"/>
              </a:spcAft>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khó</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chân</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trang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sgk</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10" name="Hộp Văn bản 9">
            <a:extLst>
              <a:ext uri="{FF2B5EF4-FFF2-40B4-BE49-F238E27FC236}">
                <a16:creationId xmlns:a16="http://schemas.microsoft.com/office/drawing/2014/main" id="{6AAFFB2C-5D01-2550-C147-F8068D01249F}"/>
              </a:ext>
            </a:extLst>
          </p:cNvPr>
          <p:cNvSpPr txBox="1"/>
          <p:nvPr/>
        </p:nvSpPr>
        <p:spPr>
          <a:xfrm>
            <a:off x="6388512" y="3657520"/>
            <a:ext cx="4043514" cy="954107"/>
          </a:xfrm>
          <a:prstGeom prst="rect">
            <a:avLst/>
          </a:prstGeom>
          <a:noFill/>
          <a:ln w="38100">
            <a:solidFill>
              <a:srgbClr val="0000CC"/>
            </a:solidFill>
          </a:ln>
        </p:spPr>
        <p:txBody>
          <a:bodyPr wrap="square">
            <a:spAutoFit/>
          </a:bodyPr>
          <a:lstStyle/>
          <a:p>
            <a:pPr lvl="0"/>
            <a:r>
              <a:rPr lang="en-US" sz="2800" i="1" dirty="0" err="1">
                <a:latin typeface="Times New Roman" panose="02020603050405020304" pitchFamily="18" charset="0"/>
                <a:cs typeface="Times New Roman" panose="02020603050405020304" pitchFamily="18" charset="0"/>
              </a:rPr>
              <a:t>Chuyện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gẫu</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a:t>
            </a:r>
          </a:p>
        </p:txBody>
      </p:sp>
      <p:pic>
        <p:nvPicPr>
          <p:cNvPr id="3" name="Hình ảnh 2">
            <a:extLst>
              <a:ext uri="{FF2B5EF4-FFF2-40B4-BE49-F238E27FC236}">
                <a16:creationId xmlns:a16="http://schemas.microsoft.com/office/drawing/2014/main" id="{6BAF43E1-4DE4-3983-ED39-9D471D100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56" y="1915438"/>
            <a:ext cx="5392379" cy="5392379"/>
          </a:xfrm>
          <a:prstGeom prst="rect">
            <a:avLst/>
          </a:prstGeom>
        </p:spPr>
      </p:pic>
    </p:spTree>
    <p:extLst>
      <p:ext uri="{BB962C8B-B14F-4D97-AF65-F5344CB8AC3E}">
        <p14:creationId xmlns:p14="http://schemas.microsoft.com/office/powerpoint/2010/main" val="3113328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6558118" cy="706540"/>
          </a:xfrm>
          <a:prstGeom prst="rect">
            <a:avLst/>
          </a:prstGeom>
          <a:gradFill>
            <a:gsLst>
              <a:gs pos="47000">
                <a:srgbClr val="0000CC"/>
              </a:gs>
              <a:gs pos="99000">
                <a:srgbClr val="078FEB"/>
              </a:gs>
            </a:gsLst>
            <a:lin ang="5400000" scaled="1"/>
          </a:gradFill>
        </p:spPr>
        <p:txBody>
          <a:bodyPr wrap="square">
            <a:spAutoFit/>
          </a:bodyPr>
          <a:lstStyle/>
          <a:p>
            <a:pPr marL="0" marR="0">
              <a:lnSpc>
                <a:spcPct val="107000"/>
              </a:lnSpc>
              <a:spcBef>
                <a:spcPts val="0"/>
              </a:spcBef>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 </a:t>
            </a:r>
            <a:r>
              <a:rPr lang="en-US" sz="4000" b="1" dirty="0" err="1">
                <a:solidFill>
                  <a:schemeClr val="bg1"/>
                </a:solidFill>
                <a:effectLst/>
                <a:latin typeface="Times New Roman" panose="02020603050405020304" pitchFamily="18" charset="0"/>
                <a:ea typeface="MS Mincho" panose="02020609040205080304" pitchFamily="49" charset="-128"/>
              </a:rPr>
              <a:t>Trải</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nghiệm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cùng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văn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bản</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169155"/>
            <a:ext cx="8160776" cy="1077218"/>
          </a:xfrm>
          <a:prstGeom prst="rect">
            <a:avLst/>
          </a:prstGeom>
          <a:noFill/>
        </p:spPr>
        <p:txBody>
          <a:bodyPr wrap="square">
            <a:spAutoFit/>
          </a:bodyPr>
          <a:lstStyle/>
          <a:p>
            <a:pPr marR="0" lvl="0">
              <a:spcBef>
                <a:spcPts val="0"/>
              </a:spcBef>
              <a:spcAft>
                <a:spcPts val="0"/>
              </a:spcAft>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khó</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chân</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trang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sgk</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12" name="Hộp Văn bản 11">
            <a:extLst>
              <a:ext uri="{FF2B5EF4-FFF2-40B4-BE49-F238E27FC236}">
                <a16:creationId xmlns:a16="http://schemas.microsoft.com/office/drawing/2014/main" id="{8ACAD53D-917D-1E0B-9F4C-504D85436644}"/>
              </a:ext>
            </a:extLst>
          </p:cNvPr>
          <p:cNvSpPr txBox="1"/>
          <p:nvPr/>
        </p:nvSpPr>
        <p:spPr>
          <a:xfrm>
            <a:off x="6892413" y="3657521"/>
            <a:ext cx="3470787" cy="954107"/>
          </a:xfrm>
          <a:prstGeom prst="rect">
            <a:avLst/>
          </a:prstGeom>
          <a:noFill/>
          <a:ln w="38100">
            <a:solidFill>
              <a:srgbClr val="0000CC"/>
            </a:solidFill>
          </a:ln>
        </p:spPr>
        <p:txBody>
          <a:bodyPr wrap="square">
            <a:spAutoFit/>
          </a:bodyPr>
          <a:lstStyle/>
          <a:p>
            <a:pPr lvl="0"/>
            <a:r>
              <a:rPr lang="en-US" sz="2800" i="1" dirty="0" err="1">
                <a:latin typeface="Times New Roman" panose="02020603050405020304" pitchFamily="18" charset="0"/>
                <a:cs typeface="Times New Roman" panose="02020603050405020304" pitchFamily="18" charset="0"/>
              </a:rPr>
              <a:t>Quản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r>
              <a:rPr lang="en-US" sz="2800" dirty="0">
                <a:latin typeface="Times New Roman" panose="02020603050405020304" pitchFamily="18" charset="0"/>
                <a:cs typeface="Times New Roman" panose="02020603050405020304" pitchFamily="18" charset="0"/>
              </a:rPr>
              <a:t> nom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a:t>
            </a:r>
          </a:p>
        </p:txBody>
      </p:sp>
      <p:pic>
        <p:nvPicPr>
          <p:cNvPr id="3" name="Hình ảnh 2">
            <a:extLst>
              <a:ext uri="{FF2B5EF4-FFF2-40B4-BE49-F238E27FC236}">
                <a16:creationId xmlns:a16="http://schemas.microsoft.com/office/drawing/2014/main" id="{A118BA3E-9ABE-F78C-F147-51FF11B9B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468" y="1811370"/>
            <a:ext cx="7490184" cy="4811034"/>
          </a:xfrm>
          <a:prstGeom prst="rect">
            <a:avLst/>
          </a:prstGeom>
        </p:spPr>
      </p:pic>
    </p:spTree>
    <p:extLst>
      <p:ext uri="{BB962C8B-B14F-4D97-AF65-F5344CB8AC3E}">
        <p14:creationId xmlns:p14="http://schemas.microsoft.com/office/powerpoint/2010/main" val="4027334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6558118" cy="706540"/>
          </a:xfrm>
          <a:prstGeom prst="rect">
            <a:avLst/>
          </a:prstGeom>
          <a:gradFill>
            <a:gsLst>
              <a:gs pos="47000">
                <a:srgbClr val="0000CC"/>
              </a:gs>
              <a:gs pos="99000">
                <a:srgbClr val="078FEB"/>
              </a:gs>
            </a:gsLst>
            <a:lin ang="5400000" scaled="1"/>
          </a:gradFill>
        </p:spPr>
        <p:txBody>
          <a:bodyPr wrap="square">
            <a:spAutoFit/>
          </a:bodyPr>
          <a:lstStyle/>
          <a:p>
            <a:pPr marL="0" marR="0">
              <a:lnSpc>
                <a:spcPct val="107000"/>
              </a:lnSpc>
              <a:spcBef>
                <a:spcPts val="0"/>
              </a:spcBef>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 </a:t>
            </a:r>
            <a:r>
              <a:rPr lang="en-US" sz="4000" b="1" dirty="0" err="1">
                <a:solidFill>
                  <a:schemeClr val="bg1"/>
                </a:solidFill>
                <a:effectLst/>
                <a:latin typeface="Times New Roman" panose="02020603050405020304" pitchFamily="18" charset="0"/>
                <a:ea typeface="MS Mincho" panose="02020609040205080304" pitchFamily="49" charset="-128"/>
              </a:rPr>
              <a:t>Trải</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nghiệm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cùng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văn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bản</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169155"/>
            <a:ext cx="8160776" cy="1077218"/>
          </a:xfrm>
          <a:prstGeom prst="rect">
            <a:avLst/>
          </a:prstGeom>
          <a:noFill/>
        </p:spPr>
        <p:txBody>
          <a:bodyPr wrap="square">
            <a:spAutoFit/>
          </a:bodyPr>
          <a:lstStyle/>
          <a:p>
            <a:pPr marR="0" lvl="0">
              <a:spcBef>
                <a:spcPts val="0"/>
              </a:spcBef>
              <a:spcAft>
                <a:spcPts val="0"/>
              </a:spcAft>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khó</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chân</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trang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sgk</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13" name="Hộp Văn bản 12">
            <a:extLst>
              <a:ext uri="{FF2B5EF4-FFF2-40B4-BE49-F238E27FC236}">
                <a16:creationId xmlns:a16="http://schemas.microsoft.com/office/drawing/2014/main" id="{B6142D29-A9CE-34E5-F515-EC8E9F7BC5F5}"/>
              </a:ext>
            </a:extLst>
          </p:cNvPr>
          <p:cNvSpPr txBox="1"/>
          <p:nvPr/>
        </p:nvSpPr>
        <p:spPr>
          <a:xfrm>
            <a:off x="5633884" y="3625645"/>
            <a:ext cx="5931898" cy="1384995"/>
          </a:xfrm>
          <a:prstGeom prst="rect">
            <a:avLst/>
          </a:prstGeom>
          <a:noFill/>
          <a:ln w="38100">
            <a:solidFill>
              <a:srgbClr val="0000CC"/>
            </a:solidFill>
          </a:ln>
        </p:spPr>
        <p:txBody>
          <a:bodyPr wrap="square">
            <a:spAutoFit/>
          </a:bodyPr>
          <a:lstStyle/>
          <a:p>
            <a:pPr lvl="0" algn="just"/>
            <a:r>
              <a:rPr lang="en-US" sz="2800" i="1" dirty="0" err="1">
                <a:latin typeface="Times New Roman" panose="02020603050405020304" pitchFamily="18" charset="0"/>
                <a:cs typeface="Times New Roman" panose="02020603050405020304" pitchFamily="18" charset="0"/>
              </a:rPr>
              <a:t>Đòn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đẽo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thon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rợ</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gánh</a:t>
            </a:r>
            <a:r>
              <a:rPr lang="en-US" sz="2800" dirty="0">
                <a:latin typeface="Times New Roman" panose="02020603050405020304" pitchFamily="18" charset="0"/>
                <a:cs typeface="Times New Roman" panose="02020603050405020304" pitchFamily="18" charset="0"/>
              </a:rPr>
              <a:t>.</a:t>
            </a:r>
          </a:p>
        </p:txBody>
      </p:sp>
      <p:pic>
        <p:nvPicPr>
          <p:cNvPr id="4098" name="Picture 2" descr="Mùa gặt ở Quảng Bình Bà con nông dân ở Quảng Bình đang hồ hởi thu hoạch vụ  lúa đông-xuân. Trước đó, đợt mưa lớn vào đầu tháng 5 đã gây ngập không ít  diện tích lúa làm đồng, cùng với đợt rét đầu năm khi xuống sạ, nhưng nhờ  chịu khó chăm sóc ...">
            <a:extLst>
              <a:ext uri="{FF2B5EF4-FFF2-40B4-BE49-F238E27FC236}">
                <a16:creationId xmlns:a16="http://schemas.microsoft.com/office/drawing/2014/main" id="{CCD43CAB-4A13-7FA2-CA05-B0D6D82E0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870" y="2423040"/>
            <a:ext cx="3834581" cy="417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723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71">
            <a:extLst>
              <a:ext uri="{FF2B5EF4-FFF2-40B4-BE49-F238E27FC236}">
                <a16:creationId xmlns:a16="http://schemas.microsoft.com/office/drawing/2014/main" id="{539204D3-DA95-A94D-5507-CC68AAFE5648}"/>
              </a:ext>
            </a:extLst>
          </p:cNvPr>
          <p:cNvSpPr/>
          <p:nvPr/>
        </p:nvSpPr>
        <p:spPr>
          <a:xfrm>
            <a:off x="1239248" y="621754"/>
            <a:ext cx="10810240" cy="1766605"/>
          </a:xfrm>
          <a:prstGeom prst="round2DiagRect">
            <a:avLst/>
          </a:prstGeom>
          <a:ln w="571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3600" b="1" dirty="0" err="1">
                <a:solidFill>
                  <a:srgbClr val="078FEB"/>
                </a:solidFill>
                <a:latin typeface="Copperplate Gothic Bold" panose="020E0705020206020404" pitchFamily="34" charset="0"/>
                <a:cs typeface="Times New Roman" panose="02020603050405020304" pitchFamily="18" charset="0"/>
              </a:rPr>
              <a:t>Văn</a:t>
            </a:r>
            <a:r>
              <a:rPr lang="en-US" sz="3600" b="1" dirty="0">
                <a:solidFill>
                  <a:srgbClr val="078FEB"/>
                </a:solidFill>
                <a:latin typeface="Copperplate Gothic Bold" panose="020E0705020206020404" pitchFamily="34" charset="0"/>
                <a:cs typeface="Times New Roman" panose="02020603050405020304" pitchFamily="18" charset="0"/>
              </a:rPr>
              <a:t> </a:t>
            </a:r>
            <a:r>
              <a:rPr lang="en-US" sz="3600" b="1" dirty="0" err="1">
                <a:solidFill>
                  <a:srgbClr val="078FEB"/>
                </a:solidFill>
                <a:latin typeface="Copperplate Gothic Bold" panose="020E0705020206020404" pitchFamily="34" charset="0"/>
                <a:cs typeface="Times New Roman" panose="02020603050405020304" pitchFamily="18" charset="0"/>
              </a:rPr>
              <a:t>bản</a:t>
            </a:r>
            <a:r>
              <a:rPr lang="en-US" sz="3600" b="1" dirty="0">
                <a:solidFill>
                  <a:srgbClr val="078FEB"/>
                </a:solidFill>
                <a:latin typeface="Copperplate Gothic Bold" panose="020E0705020206020404" pitchFamily="34" charset="0"/>
                <a:cs typeface="Times New Roman" panose="02020603050405020304" pitchFamily="18" charset="0"/>
              </a:rPr>
              <a:t> 1</a:t>
            </a:r>
          </a:p>
          <a:p>
            <a:pPr algn="ctr"/>
            <a:r>
              <a:rPr lang="en-US" sz="3600" b="1" dirty="0">
                <a:solidFill>
                  <a:srgbClr val="0000CC"/>
                </a:solidFill>
                <a:latin typeface="Copperplate Gothic Bold" panose="020E0705020206020404" pitchFamily="34" charset="0"/>
                <a:cs typeface="Times New Roman" panose="02020603050405020304" pitchFamily="18" charset="0"/>
              </a:rPr>
              <a:t>NHỮNG CÁI NHÌN HẠN HẸP</a:t>
            </a:r>
          </a:p>
          <a:p>
            <a:pPr algn="ctr"/>
            <a:r>
              <a:rPr lang="en-US" sz="3600" dirty="0">
                <a:solidFill>
                  <a:srgbClr val="0000CC"/>
                </a:solidFill>
                <a:latin typeface="Copperplate Gothic Bold" panose="020E0705020206020404" pitchFamily="34" charset="0"/>
                <a:cs typeface="Times New Roman" panose="02020603050405020304" pitchFamily="18" charset="0"/>
              </a:rPr>
              <a:t>(ẾCH NGỒI ĐÁY GIẾNG, THẦY BÓI XEM VOI)</a:t>
            </a:r>
            <a:endParaRPr lang="en-US" sz="3600" dirty="0">
              <a:solidFill>
                <a:srgbClr val="0000CC"/>
              </a:solidFill>
              <a:effectLst/>
              <a:latin typeface="Copperplate Gothic Bold" panose="020E0705020206020404" pitchFamily="34"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440B4242-000F-C972-5FC0-9C999460DA9C}"/>
              </a:ext>
            </a:extLst>
          </p:cNvPr>
          <p:cNvSpPr txBox="1"/>
          <p:nvPr/>
        </p:nvSpPr>
        <p:spPr>
          <a:xfrm>
            <a:off x="7738948" y="5896807"/>
            <a:ext cx="4263470" cy="583750"/>
          </a:xfrm>
          <a:prstGeom prst="rect">
            <a:avLst/>
          </a:prstGeom>
          <a:noFill/>
        </p:spPr>
        <p:txBody>
          <a:bodyPr wrap="square">
            <a:spAutoFit/>
          </a:bodyPr>
          <a:lstStyle/>
          <a:p>
            <a:pPr marL="0" marR="0">
              <a:lnSpc>
                <a:spcPct val="107000"/>
              </a:lnSpc>
              <a:spcBef>
                <a:spcPts val="0"/>
              </a:spcBef>
              <a:spcAft>
                <a:spcPts val="800"/>
              </a:spcAft>
            </a:pPr>
            <a:r>
              <a:rPr lang="en-US" sz="3200" b="1" dirty="0">
                <a:solidFill>
                  <a:srgbClr val="0000CC"/>
                </a:solidFill>
                <a:effectLst/>
                <a:latin typeface="Times New Roman" panose="02020603050405020304" pitchFamily="18" charset="0"/>
                <a:ea typeface="Calibri" panose="020F0502020204030204" pitchFamily="34" charset="0"/>
              </a:rPr>
              <a:t>ĐỌC HIỂU VĂN BẢN</a:t>
            </a:r>
            <a:endParaRPr lang="en-US" sz="3200" dirty="0">
              <a:solidFill>
                <a:srgbClr val="0000CC"/>
              </a:solidFill>
              <a:effectLst/>
              <a:latin typeface="Times New Roman" panose="02020603050405020304" pitchFamily="18" charset="0"/>
              <a:ea typeface="Calibri" panose="020F0502020204030204" pitchFamily="34" charset="0"/>
            </a:endParaRPr>
          </a:p>
        </p:txBody>
      </p:sp>
      <p:pic>
        <p:nvPicPr>
          <p:cNvPr id="3" name="Hình ảnh 2">
            <a:extLst>
              <a:ext uri="{FF2B5EF4-FFF2-40B4-BE49-F238E27FC236}">
                <a16:creationId xmlns:a16="http://schemas.microsoft.com/office/drawing/2014/main" id="{91F75339-4AF7-2D3C-AF43-76628B7B58F0}"/>
              </a:ext>
            </a:extLst>
          </p:cNvPr>
          <p:cNvPicPr>
            <a:picLocks noChangeAspect="1"/>
          </p:cNvPicPr>
          <p:nvPr/>
        </p:nvPicPr>
        <p:blipFill rotWithShape="1">
          <a:blip r:embed="rId2">
            <a:extLst>
              <a:ext uri="{28A0092B-C50C-407E-A947-70E740481C1C}">
                <a14:useLocalDpi xmlns:a14="http://schemas.microsoft.com/office/drawing/2010/main" val="0"/>
              </a:ext>
            </a:extLst>
          </a:blip>
          <a:srcRect b="-188"/>
          <a:stretch/>
        </p:blipFill>
        <p:spPr>
          <a:xfrm>
            <a:off x="-1278891" y="2277096"/>
            <a:ext cx="5354653" cy="4580904"/>
          </a:xfrm>
          <a:prstGeom prst="rect">
            <a:avLst/>
          </a:prstGeom>
        </p:spPr>
      </p:pic>
    </p:spTree>
    <p:extLst>
      <p:ext uri="{BB962C8B-B14F-4D97-AF65-F5344CB8AC3E}">
        <p14:creationId xmlns:p14="http://schemas.microsoft.com/office/powerpoint/2010/main" val="2190934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6558118" cy="706540"/>
          </a:xfrm>
          <a:prstGeom prst="rect">
            <a:avLst/>
          </a:prstGeom>
          <a:gradFill>
            <a:gsLst>
              <a:gs pos="47000">
                <a:srgbClr val="0000CC"/>
              </a:gs>
              <a:gs pos="99000">
                <a:srgbClr val="078FEB"/>
              </a:gs>
            </a:gsLst>
            <a:lin ang="5400000" scaled="1"/>
          </a:gradFill>
        </p:spPr>
        <p:txBody>
          <a:bodyPr wrap="square">
            <a:spAutoFit/>
          </a:bodyPr>
          <a:lstStyle/>
          <a:p>
            <a:pPr marL="0" marR="0">
              <a:lnSpc>
                <a:spcPct val="107000"/>
              </a:lnSpc>
              <a:spcBef>
                <a:spcPts val="0"/>
              </a:spcBef>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 </a:t>
            </a:r>
            <a:r>
              <a:rPr lang="en-US" sz="4000" b="1" dirty="0" err="1">
                <a:solidFill>
                  <a:schemeClr val="bg1"/>
                </a:solidFill>
                <a:effectLst/>
                <a:latin typeface="Times New Roman" panose="02020603050405020304" pitchFamily="18" charset="0"/>
                <a:ea typeface="MS Mincho" panose="02020609040205080304" pitchFamily="49" charset="-128"/>
              </a:rPr>
              <a:t>Trải</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nghiệm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cùng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văn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bản</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169155"/>
            <a:ext cx="8160776" cy="1077218"/>
          </a:xfrm>
          <a:prstGeom prst="rect">
            <a:avLst/>
          </a:prstGeom>
          <a:noFill/>
        </p:spPr>
        <p:txBody>
          <a:bodyPr wrap="square">
            <a:spAutoFit/>
          </a:bodyPr>
          <a:lstStyle/>
          <a:p>
            <a:pPr marR="0" lvl="0">
              <a:spcBef>
                <a:spcPts val="0"/>
              </a:spcBef>
              <a:spcAft>
                <a:spcPts val="0"/>
              </a:spcAft>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khó</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chân</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trang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sgk</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14" name="Hộp Văn bản 13">
            <a:extLst>
              <a:ext uri="{FF2B5EF4-FFF2-40B4-BE49-F238E27FC236}">
                <a16:creationId xmlns:a16="http://schemas.microsoft.com/office/drawing/2014/main" id="{FA4E037E-A514-0967-A2AF-405244E1BA22}"/>
              </a:ext>
            </a:extLst>
          </p:cNvPr>
          <p:cNvSpPr txBox="1"/>
          <p:nvPr/>
        </p:nvSpPr>
        <p:spPr>
          <a:xfrm>
            <a:off x="6341504" y="3429000"/>
            <a:ext cx="5207713" cy="1384995"/>
          </a:xfrm>
          <a:prstGeom prst="rect">
            <a:avLst/>
          </a:prstGeom>
          <a:noFill/>
          <a:ln w="38100">
            <a:solidFill>
              <a:srgbClr val="0000CC"/>
            </a:solidFill>
          </a:ln>
        </p:spPr>
        <p:txBody>
          <a:bodyPr wrap="square">
            <a:spAutoFit/>
          </a:bodyPr>
          <a:lstStyle/>
          <a:p>
            <a:pPr lvl="0" algn="just"/>
            <a:r>
              <a:rPr lang="en-US" sz="2800" i="1" dirty="0" err="1">
                <a:latin typeface="Times New Roman" panose="02020603050405020304" pitchFamily="18" charset="0"/>
                <a:cs typeface="Times New Roman" panose="02020603050405020304" pitchFamily="18" charset="0"/>
              </a:rPr>
              <a:t>Quạt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thóc</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bụi</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chắc</a:t>
            </a:r>
            <a:r>
              <a:rPr lang="en-US" sz="2800" dirty="0">
                <a:latin typeface="Times New Roman" panose="02020603050405020304" pitchFamily="18" charset="0"/>
                <a:cs typeface="Times New Roman" panose="02020603050405020304" pitchFamily="18" charset="0"/>
              </a:rPr>
              <a:t>.</a:t>
            </a:r>
          </a:p>
        </p:txBody>
      </p:sp>
      <p:pic>
        <p:nvPicPr>
          <p:cNvPr id="6148" name="Picture 4" descr="Cách lọc bụi và lúa lép “tự chế” của nông dân vùng không điện">
            <a:extLst>
              <a:ext uri="{FF2B5EF4-FFF2-40B4-BE49-F238E27FC236}">
                <a16:creationId xmlns:a16="http://schemas.microsoft.com/office/drawing/2014/main" id="{DEFC65A3-787C-596E-89B1-8724DB9CA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4979" y="2323382"/>
            <a:ext cx="5301021" cy="4227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00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arn(inVertical)">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6558118" cy="706540"/>
          </a:xfrm>
          <a:prstGeom prst="rect">
            <a:avLst/>
          </a:prstGeom>
          <a:gradFill>
            <a:gsLst>
              <a:gs pos="47000">
                <a:srgbClr val="0000CC"/>
              </a:gs>
              <a:gs pos="99000">
                <a:srgbClr val="078FEB"/>
              </a:gs>
            </a:gsLst>
            <a:lin ang="5400000" scaled="1"/>
          </a:gradFill>
        </p:spPr>
        <p:txBody>
          <a:bodyPr wrap="square">
            <a:spAutoFit/>
          </a:bodyPr>
          <a:lstStyle/>
          <a:p>
            <a:pPr marL="0" marR="0">
              <a:lnSpc>
                <a:spcPct val="107000"/>
              </a:lnSpc>
              <a:spcBef>
                <a:spcPts val="0"/>
              </a:spcBef>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 </a:t>
            </a:r>
            <a:r>
              <a:rPr lang="en-US" sz="4000" b="1" dirty="0" err="1">
                <a:solidFill>
                  <a:schemeClr val="bg1"/>
                </a:solidFill>
                <a:effectLst/>
                <a:latin typeface="Times New Roman" panose="02020603050405020304" pitchFamily="18" charset="0"/>
                <a:ea typeface="MS Mincho" panose="02020609040205080304" pitchFamily="49" charset="-128"/>
              </a:rPr>
              <a:t>Trải</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nghiệm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cùng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văn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bản</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169155"/>
            <a:ext cx="8160776" cy="1077218"/>
          </a:xfrm>
          <a:prstGeom prst="rect">
            <a:avLst/>
          </a:prstGeom>
          <a:noFill/>
        </p:spPr>
        <p:txBody>
          <a:bodyPr wrap="square">
            <a:spAutoFit/>
          </a:bodyPr>
          <a:lstStyle/>
          <a:p>
            <a:pPr marR="0" lvl="0">
              <a:spcBef>
                <a:spcPts val="0"/>
              </a:spcBef>
              <a:spcAft>
                <a:spcPts val="0"/>
              </a:spcAft>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khó</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chân</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trang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sgk</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15" name="Hộp Văn bản 14">
            <a:extLst>
              <a:ext uri="{FF2B5EF4-FFF2-40B4-BE49-F238E27FC236}">
                <a16:creationId xmlns:a16="http://schemas.microsoft.com/office/drawing/2014/main" id="{95C8DBFB-948B-D456-B66E-57F3E7819858}"/>
              </a:ext>
            </a:extLst>
          </p:cNvPr>
          <p:cNvSpPr txBox="1"/>
          <p:nvPr/>
        </p:nvSpPr>
        <p:spPr>
          <a:xfrm>
            <a:off x="5864941" y="3417275"/>
            <a:ext cx="5627099" cy="1384995"/>
          </a:xfrm>
          <a:prstGeom prst="rect">
            <a:avLst/>
          </a:prstGeom>
          <a:noFill/>
          <a:ln w="38100">
            <a:solidFill>
              <a:srgbClr val="0000CC"/>
            </a:solidFill>
          </a:ln>
        </p:spPr>
        <p:txBody>
          <a:bodyPr wrap="square">
            <a:spAutoFit/>
          </a:bodyPr>
          <a:lstStyle/>
          <a:p>
            <a:pPr lvl="0"/>
            <a:r>
              <a:rPr lang="en-US" sz="2800" i="1" dirty="0" err="1">
                <a:latin typeface="Times New Roman" panose="02020603050405020304" pitchFamily="18" charset="0"/>
                <a:cs typeface="Times New Roman" panose="02020603050405020304" pitchFamily="18" charset="0"/>
              </a:rPr>
              <a:t>Tua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endParaRPr lang="en-US" sz="2800"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6306297A-BCAA-C1DE-DF45-3D0BED556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24596" flipH="1">
            <a:off x="-29249" y="2252396"/>
            <a:ext cx="6086475" cy="3714750"/>
          </a:xfrm>
          <a:prstGeom prst="rect">
            <a:avLst/>
          </a:prstGeom>
        </p:spPr>
      </p:pic>
    </p:spTree>
    <p:extLst>
      <p:ext uri="{BB962C8B-B14F-4D97-AF65-F5344CB8AC3E}">
        <p14:creationId xmlns:p14="http://schemas.microsoft.com/office/powerpoint/2010/main" val="3787533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6558118" cy="706540"/>
          </a:xfrm>
          <a:prstGeom prst="rect">
            <a:avLst/>
          </a:prstGeom>
          <a:gradFill>
            <a:gsLst>
              <a:gs pos="47000">
                <a:srgbClr val="0000CC"/>
              </a:gs>
              <a:gs pos="99000">
                <a:srgbClr val="078FEB"/>
              </a:gs>
            </a:gsLst>
            <a:lin ang="5400000" scaled="1"/>
          </a:gradFill>
        </p:spPr>
        <p:txBody>
          <a:bodyPr wrap="square">
            <a:spAutoFit/>
          </a:bodyPr>
          <a:lstStyle/>
          <a:p>
            <a:pPr marL="0" marR="0">
              <a:lnSpc>
                <a:spcPct val="107000"/>
              </a:lnSpc>
              <a:spcBef>
                <a:spcPts val="0"/>
              </a:spcBef>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 </a:t>
            </a:r>
            <a:r>
              <a:rPr lang="en-US" sz="4000" b="1" dirty="0" err="1">
                <a:solidFill>
                  <a:schemeClr val="bg1"/>
                </a:solidFill>
                <a:effectLst/>
                <a:latin typeface="Times New Roman" panose="02020603050405020304" pitchFamily="18" charset="0"/>
                <a:ea typeface="MS Mincho" panose="02020609040205080304" pitchFamily="49" charset="-128"/>
              </a:rPr>
              <a:t>Trải</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nghiệm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cùng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văn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bản</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169155"/>
            <a:ext cx="8160776" cy="1077218"/>
          </a:xfrm>
          <a:prstGeom prst="rect">
            <a:avLst/>
          </a:prstGeom>
          <a:noFill/>
        </p:spPr>
        <p:txBody>
          <a:bodyPr wrap="square">
            <a:spAutoFit/>
          </a:bodyPr>
          <a:lstStyle/>
          <a:p>
            <a:pPr marR="0" lvl="0">
              <a:spcBef>
                <a:spcPts val="0"/>
              </a:spcBef>
              <a:spcAft>
                <a:spcPts val="0"/>
              </a:spcAft>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khó</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thích</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chân</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trang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sgk</a:t>
            </a: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94" y="385606"/>
            <a:ext cx="2379406" cy="1345272"/>
          </a:xfrm>
          <a:prstGeom prst="rect">
            <a:avLst/>
          </a:prstGeom>
        </p:spPr>
      </p:pic>
      <p:sp>
        <p:nvSpPr>
          <p:cNvPr id="21" name="Hộp Văn bản 20">
            <a:extLst>
              <a:ext uri="{FF2B5EF4-FFF2-40B4-BE49-F238E27FC236}">
                <a16:creationId xmlns:a16="http://schemas.microsoft.com/office/drawing/2014/main" id="{5C533E08-56EF-110E-E0E0-433F561D1377}"/>
              </a:ext>
            </a:extLst>
          </p:cNvPr>
          <p:cNvSpPr txBox="1"/>
          <p:nvPr/>
        </p:nvSpPr>
        <p:spPr>
          <a:xfrm>
            <a:off x="5869859" y="3951945"/>
            <a:ext cx="4663537" cy="954107"/>
          </a:xfrm>
          <a:prstGeom prst="rect">
            <a:avLst/>
          </a:prstGeom>
          <a:noFill/>
          <a:ln w="38100">
            <a:solidFill>
              <a:srgbClr val="0000CC"/>
            </a:solidFill>
          </a:ln>
        </p:spPr>
        <p:txBody>
          <a:bodyPr wrap="square">
            <a:spAutoFit/>
          </a:bodyPr>
          <a:lstStyle/>
          <a:p>
            <a:pPr lvl="0"/>
            <a:r>
              <a:rPr lang="en-US" sz="2800" i="1" dirty="0" err="1">
                <a:latin typeface="Times New Roman" panose="02020603050405020304" pitchFamily="18" charset="0"/>
                <a:cs typeface="Times New Roman" panose="02020603050405020304" pitchFamily="18" charset="0"/>
              </a:rPr>
              <a:t>Chổi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sể</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hao</a:t>
            </a:r>
          </a:p>
        </p:txBody>
      </p:sp>
      <p:pic>
        <p:nvPicPr>
          <p:cNvPr id="4" name="Hình ảnh 3">
            <a:extLst>
              <a:ext uri="{FF2B5EF4-FFF2-40B4-BE49-F238E27FC236}">
                <a16:creationId xmlns:a16="http://schemas.microsoft.com/office/drawing/2014/main" id="{4937E417-88AB-8F18-85E2-6C5141641BB9}"/>
              </a:ext>
            </a:extLst>
          </p:cNvPr>
          <p:cNvPicPr>
            <a:picLocks noChangeAspect="1"/>
          </p:cNvPicPr>
          <p:nvPr/>
        </p:nvPicPr>
        <p:blipFill rotWithShape="1">
          <a:blip r:embed="rId3">
            <a:extLst>
              <a:ext uri="{28A0092B-C50C-407E-A947-70E740481C1C}">
                <a14:useLocalDpi xmlns:a14="http://schemas.microsoft.com/office/drawing/2010/main" val="0"/>
              </a:ext>
            </a:extLst>
          </a:blip>
          <a:srcRect t="-1898"/>
          <a:stretch/>
        </p:blipFill>
        <p:spPr>
          <a:xfrm rot="1943150">
            <a:off x="1454016" y="1662019"/>
            <a:ext cx="2667758" cy="5396304"/>
          </a:xfrm>
          <a:prstGeom prst="rect">
            <a:avLst/>
          </a:prstGeom>
        </p:spPr>
      </p:pic>
    </p:spTree>
    <p:extLst>
      <p:ext uri="{BB962C8B-B14F-4D97-AF65-F5344CB8AC3E}">
        <p14:creationId xmlns:p14="http://schemas.microsoft.com/office/powerpoint/2010/main" val="438976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185118"/>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872960" y="1427358"/>
            <a:ext cx="2235042" cy="584775"/>
          </a:xfrm>
          <a:prstGeom prst="rect">
            <a:avLst/>
          </a:prstGeom>
          <a:noFill/>
        </p:spPr>
        <p:txBody>
          <a:bodyPr wrap="square">
            <a:spAutoFit/>
          </a:bodyPr>
          <a:lstStyle/>
          <a:p>
            <a:pPr>
              <a:buClr>
                <a:srgbClr val="202122"/>
              </a:buClr>
              <a:tabLst>
                <a:tab pos="1386840" algn="l"/>
              </a:tabLst>
            </a:pP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3200" b="1" dirty="0" err="1">
                <a:solidFill>
                  <a:srgbClr val="0000CC"/>
                </a:solidFill>
                <a:effectLst/>
                <a:latin typeface="Times New Roman" panose="02020603050405020304" pitchFamily="18" charset="0"/>
                <a:ea typeface="MS Mincho" panose="02020609040205080304" pitchFamily="49" charset="-128"/>
              </a:rPr>
              <a:t>Tóm</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tắt</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21" name="Hộp Văn bản 20">
            <a:extLst>
              <a:ext uri="{FF2B5EF4-FFF2-40B4-BE49-F238E27FC236}">
                <a16:creationId xmlns:a16="http://schemas.microsoft.com/office/drawing/2014/main" id="{5C533E08-56EF-110E-E0E0-433F561D1377}"/>
              </a:ext>
            </a:extLst>
          </p:cNvPr>
          <p:cNvSpPr txBox="1"/>
          <p:nvPr/>
        </p:nvSpPr>
        <p:spPr>
          <a:xfrm>
            <a:off x="1189704" y="2019333"/>
            <a:ext cx="7216877" cy="492443"/>
          </a:xfrm>
          <a:prstGeom prst="rect">
            <a:avLst/>
          </a:prstGeom>
          <a:noFill/>
          <a:ln w="38100">
            <a:solidFill>
              <a:srgbClr val="0000CC"/>
            </a:solidFill>
          </a:ln>
        </p:spPr>
        <p:txBody>
          <a:bodyPr wrap="square">
            <a:spAutoFit/>
          </a:bodyPr>
          <a:lstStyle/>
          <a:p>
            <a:pPr>
              <a:buClr>
                <a:srgbClr val="202122"/>
              </a:buClr>
              <a:tabLst>
                <a:tab pos="1386840" algn="l"/>
              </a:tabLst>
            </a:pP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Ngắn</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gọn</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chỉ</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chọn</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chi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tiết</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tiêu</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biểu</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(3 - 4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dòng</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F2341682-617F-A5E6-340E-59581D63A1C8}"/>
              </a:ext>
            </a:extLst>
          </p:cNvPr>
          <p:cNvSpPr txBox="1"/>
          <p:nvPr/>
        </p:nvSpPr>
        <p:spPr>
          <a:xfrm>
            <a:off x="934063" y="2562712"/>
            <a:ext cx="5300509" cy="584775"/>
          </a:xfrm>
          <a:prstGeom prst="rect">
            <a:avLst/>
          </a:prstGeom>
          <a:noFill/>
        </p:spPr>
        <p:txBody>
          <a:bodyPr wrap="square">
            <a:spAutoFit/>
          </a:bodyPr>
          <a:lstStyle/>
          <a:p>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00CC"/>
                </a:solidFill>
                <a:effectLst/>
                <a:latin typeface="Times New Roman" panose="02020603050405020304" pitchFamily="18" charset="0"/>
                <a:ea typeface="MS Mincho" panose="02020609040205080304" pitchFamily="49" charset="-128"/>
              </a:rPr>
              <a:t>Bố</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cục</a:t>
            </a:r>
            <a:endParaRPr lang="en-US" sz="3200" dirty="0">
              <a:solidFill>
                <a:srgbClr val="0000CC"/>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EEBACA62-78DB-5525-0E25-151E2F121777}"/>
              </a:ext>
            </a:extLst>
          </p:cNvPr>
          <p:cNvSpPr txBox="1"/>
          <p:nvPr/>
        </p:nvSpPr>
        <p:spPr>
          <a:xfrm>
            <a:off x="934063" y="4454687"/>
            <a:ext cx="4581834" cy="584775"/>
          </a:xfrm>
          <a:prstGeom prst="rect">
            <a:avLst/>
          </a:prstGeom>
          <a:noFill/>
        </p:spPr>
        <p:txBody>
          <a:bodyPr wrap="square">
            <a:spAutoFit/>
          </a:bodyPr>
          <a:lstStyle/>
          <a:p>
            <a:r>
              <a:rPr lang="en-US" sz="3200" b="1" dirty="0">
                <a:solidFill>
                  <a:srgbClr val="0000CC"/>
                </a:solidFill>
                <a:latin typeface="Times New Roman" panose="02020603050405020304" pitchFamily="18" charset="0"/>
                <a:cs typeface="Times New Roman" panose="02020603050405020304" pitchFamily="18" charset="0"/>
              </a:rPr>
              <a:t>3. </a:t>
            </a:r>
            <a:r>
              <a:rPr lang="en-US" sz="3200" b="1" dirty="0" err="1">
                <a:solidFill>
                  <a:srgbClr val="0000CC"/>
                </a:solidFill>
                <a:effectLst/>
                <a:latin typeface="Times New Roman" panose="02020603050405020304" pitchFamily="18" charset="0"/>
                <a:ea typeface="Times New Roman" panose="02020603050405020304" pitchFamily="18" charset="0"/>
              </a:rPr>
              <a:t>Tình</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huống</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truyện</a:t>
            </a:r>
            <a:endParaRPr lang="en-US" sz="3200" b="1" dirty="0">
              <a:solidFill>
                <a:srgbClr val="0000CC"/>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FFA1E30C-1E84-A08B-EC0B-77527DF99BC6}"/>
              </a:ext>
            </a:extLst>
          </p:cNvPr>
          <p:cNvSpPr txBox="1"/>
          <p:nvPr/>
        </p:nvSpPr>
        <p:spPr>
          <a:xfrm>
            <a:off x="1189704" y="3207500"/>
            <a:ext cx="7639664" cy="492443"/>
          </a:xfrm>
          <a:prstGeom prst="rect">
            <a:avLst/>
          </a:prstGeom>
          <a:noFill/>
          <a:ln w="38100">
            <a:solidFill>
              <a:srgbClr val="0000CC"/>
            </a:solidFill>
          </a:ln>
        </p:spPr>
        <p:txBody>
          <a:bodyPr wrap="square">
            <a:spAutoFit/>
          </a:bodyPr>
          <a:lstStyle/>
          <a:p>
            <a:r>
              <a:rPr lang="vi-VN" sz="2600" dirty="0" err="1">
                <a:latin typeface="Times New Roman" panose="02020603050405020304" pitchFamily="18" charset="0"/>
                <a:cs typeface="Times New Roman" panose="02020603050405020304" pitchFamily="18" charset="0"/>
              </a:rPr>
              <a:t>Phần</a:t>
            </a:r>
            <a:r>
              <a:rPr lang="vi-VN" sz="2600" dirty="0">
                <a:latin typeface="Times New Roman" panose="02020603050405020304" pitchFamily="18" charset="0"/>
                <a:cs typeface="Times New Roman" panose="02020603050405020304" pitchFamily="18" charset="0"/>
              </a:rPr>
              <a:t> 1 : </a:t>
            </a:r>
            <a:r>
              <a:rPr lang="vi-VN" sz="2600" dirty="0" err="1">
                <a:latin typeface="Times New Roman" panose="02020603050405020304" pitchFamily="18" charset="0"/>
                <a:cs typeface="Times New Roman" panose="02020603050405020304" pitchFamily="18" charset="0"/>
              </a:rPr>
              <a:t>Từ</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đầu</a:t>
            </a:r>
            <a:r>
              <a:rPr lang="vi-VN" sz="2600" dirty="0">
                <a:latin typeface="Times New Roman" panose="02020603050405020304" pitchFamily="18" charset="0"/>
                <a:cs typeface="Times New Roman" panose="02020603050405020304" pitchFamily="18" charset="0"/>
              </a:rPr>
              <a:t> → </a:t>
            </a:r>
            <a:r>
              <a:rPr lang="vi-VN" sz="2600" dirty="0" err="1">
                <a:latin typeface="Times New Roman" panose="02020603050405020304" pitchFamily="18" charset="0"/>
                <a:cs typeface="Times New Roman" panose="02020603050405020304" pitchFamily="18" charset="0"/>
              </a:rPr>
              <a:t>vị</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chú</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tể</a:t>
            </a:r>
            <a:r>
              <a:rPr lang="vi-VN" sz="2600" dirty="0">
                <a:latin typeface="Times New Roman" panose="02020603050405020304" pitchFamily="18" charset="0"/>
                <a:cs typeface="Times New Roman" panose="02020603050405020304" pitchFamily="18" charset="0"/>
              </a:rPr>
              <a:t> : </a:t>
            </a:r>
            <a:r>
              <a:rPr lang="vi-VN" sz="2600" dirty="0" err="1">
                <a:latin typeface="Times New Roman" panose="02020603050405020304" pitchFamily="18" charset="0"/>
                <a:cs typeface="Times New Roman" panose="02020603050405020304" pitchFamily="18" charset="0"/>
              </a:rPr>
              <a:t>Ếch</a:t>
            </a:r>
            <a:r>
              <a:rPr lang="vi-VN" sz="2600" dirty="0">
                <a:latin typeface="Times New Roman" panose="02020603050405020304" pitchFamily="18" charset="0"/>
                <a:cs typeface="Times New Roman" panose="02020603050405020304" pitchFamily="18" charset="0"/>
              </a:rPr>
              <a:t> khi ở trong </a:t>
            </a:r>
            <a:r>
              <a:rPr lang="vi-VN" sz="2600" dirty="0" err="1">
                <a:latin typeface="Times New Roman" panose="02020603050405020304" pitchFamily="18" charset="0"/>
                <a:cs typeface="Times New Roman" panose="02020603050405020304" pitchFamily="18" charset="0"/>
              </a:rPr>
              <a:t>giếng</a:t>
            </a:r>
            <a:endParaRPr lang="en-US" sz="26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B8871C40-20E8-C2E2-7290-7393F7F7AE17}"/>
              </a:ext>
            </a:extLst>
          </p:cNvPr>
          <p:cNvSpPr txBox="1"/>
          <p:nvPr/>
        </p:nvSpPr>
        <p:spPr>
          <a:xfrm>
            <a:off x="1189704" y="5149418"/>
            <a:ext cx="10726993" cy="892552"/>
          </a:xfrm>
          <a:prstGeom prst="rect">
            <a:avLst/>
          </a:prstGeom>
          <a:noFill/>
          <a:ln w="38100">
            <a:solidFill>
              <a:srgbClr val="0000CC"/>
            </a:solidFill>
          </a:ln>
        </p:spPr>
        <p:txBody>
          <a:bodyPr wrap="square">
            <a:spAutoFit/>
          </a:bodyPr>
          <a:lstStyle/>
          <a:p>
            <a:pPr algn="just"/>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đẩy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ếch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vẫn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vênh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trâu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bẹp</a:t>
            </a:r>
            <a:endParaRPr lang="en-US" sz="2600" dirty="0">
              <a:latin typeface="Times New Roman" panose="020206030504050203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7AD682A6-FC0F-B9A2-F379-6B259EFA72F6}"/>
              </a:ext>
            </a:extLst>
          </p:cNvPr>
          <p:cNvSpPr txBox="1"/>
          <p:nvPr/>
        </p:nvSpPr>
        <p:spPr>
          <a:xfrm>
            <a:off x="872960" y="949645"/>
            <a:ext cx="8632724" cy="584775"/>
          </a:xfrm>
          <a:prstGeom prst="rect">
            <a:avLst/>
          </a:prstGeom>
          <a:noFill/>
        </p:spPr>
        <p:txBody>
          <a:bodyPr wrap="square">
            <a:spAutoFit/>
          </a:bodyPr>
          <a:lstStyle/>
          <a:p>
            <a:pPr marR="0" lvl="0">
              <a:spcBef>
                <a:spcPts val="0"/>
              </a:spcBef>
              <a:spcAft>
                <a:spcPts val="0"/>
              </a:spcAft>
              <a:buClr>
                <a:srgbClr val="FF0000"/>
              </a:buClr>
              <a:tabLst>
                <a:tab pos="1386840" algn="l"/>
              </a:tabLst>
            </a:pPr>
            <a:r>
              <a:rPr lang="en-US" sz="3200" b="1" dirty="0">
                <a:solidFill>
                  <a:srgbClr val="078FEB"/>
                </a:solidFill>
                <a:latin typeface="Times New Roman" panose="02020603050405020304" pitchFamily="18" charset="0"/>
                <a:ea typeface="MS Mincho" panose="02020609040205080304" pitchFamily="49" charset="-128"/>
              </a:rPr>
              <a:t>A. </a:t>
            </a:r>
            <a:r>
              <a:rPr lang="en-US" sz="3200" b="1" dirty="0">
                <a:solidFill>
                  <a:srgbClr val="078FEB"/>
                </a:solidFill>
                <a:effectLst/>
                <a:latin typeface="Times New Roman" panose="02020603050405020304" pitchFamily="18" charset="0"/>
                <a:ea typeface="MS Mincho" panose="02020609040205080304" pitchFamily="49" charset="-128"/>
              </a:rPr>
              <a:t>VĂN BẢN </a:t>
            </a:r>
            <a:r>
              <a:rPr lang="en-US" sz="3200" b="1" i="1" dirty="0">
                <a:solidFill>
                  <a:srgbClr val="078FEB"/>
                </a:solidFill>
                <a:effectLst/>
                <a:latin typeface="Times New Roman" panose="02020603050405020304" pitchFamily="18" charset="0"/>
                <a:ea typeface="MS Mincho" panose="02020609040205080304" pitchFamily="49" charset="-128"/>
              </a:rPr>
              <a:t>ẾCH NGỒI ĐÁY GIẾNG</a:t>
            </a:r>
            <a:endParaRPr lang="en-US" sz="3200" dirty="0">
              <a:solidFill>
                <a:srgbClr val="078FEB"/>
              </a:solidFill>
              <a:effectLst/>
              <a:latin typeface="Times New Roman" panose="02020603050405020304" pitchFamily="18" charset="0"/>
              <a:ea typeface="Times New Roman" panose="02020603050405020304" pitchFamily="18" charset="0"/>
            </a:endParaRPr>
          </a:p>
        </p:txBody>
      </p:sp>
      <p:sp>
        <p:nvSpPr>
          <p:cNvPr id="31" name="Hộp Văn bản 30">
            <a:extLst>
              <a:ext uri="{FF2B5EF4-FFF2-40B4-BE49-F238E27FC236}">
                <a16:creationId xmlns:a16="http://schemas.microsoft.com/office/drawing/2014/main" id="{3FEF9AEE-1B61-34D7-648C-43C4F8CDACBB}"/>
              </a:ext>
            </a:extLst>
          </p:cNvPr>
          <p:cNvSpPr txBox="1"/>
          <p:nvPr/>
        </p:nvSpPr>
        <p:spPr>
          <a:xfrm>
            <a:off x="1189704" y="3902231"/>
            <a:ext cx="5899354" cy="492443"/>
          </a:xfrm>
          <a:prstGeom prst="rect">
            <a:avLst/>
          </a:prstGeom>
          <a:noFill/>
          <a:ln w="38100">
            <a:solidFill>
              <a:srgbClr val="0000CC"/>
            </a:solidFill>
          </a:ln>
        </p:spPr>
        <p:txBody>
          <a:bodyPr wrap="square">
            <a:spAutoFit/>
          </a:bodyPr>
          <a:lstStyle/>
          <a:p>
            <a:r>
              <a:rPr lang="vi-VN" sz="2600" dirty="0" err="1">
                <a:latin typeface="Times New Roman" panose="02020603050405020304" pitchFamily="18" charset="0"/>
                <a:cs typeface="Times New Roman" panose="02020603050405020304" pitchFamily="18" charset="0"/>
              </a:rPr>
              <a:t>Phần</a:t>
            </a:r>
            <a:r>
              <a:rPr lang="vi-VN" sz="2600" dirty="0">
                <a:latin typeface="Times New Roman" panose="02020603050405020304" pitchFamily="18" charset="0"/>
                <a:cs typeface="Times New Roman" panose="02020603050405020304" pitchFamily="18" charset="0"/>
              </a:rPr>
              <a:t> 2 : </a:t>
            </a:r>
            <a:r>
              <a:rPr lang="vi-VN" sz="2600" dirty="0" err="1">
                <a:latin typeface="Times New Roman" panose="02020603050405020304" pitchFamily="18" charset="0"/>
                <a:cs typeface="Times New Roman" panose="02020603050405020304" pitchFamily="18" charset="0"/>
              </a:rPr>
              <a:t>Còn</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lại</a:t>
            </a:r>
            <a:r>
              <a:rPr lang="vi-VN" sz="2600" dirty="0">
                <a:latin typeface="Times New Roman" panose="02020603050405020304" pitchFamily="18" charset="0"/>
                <a:cs typeface="Times New Roman" panose="02020603050405020304" pitchFamily="18" charset="0"/>
              </a:rPr>
              <a:t> : </a:t>
            </a:r>
            <a:r>
              <a:rPr lang="vi-VN" sz="2600" dirty="0" err="1">
                <a:latin typeface="Times New Roman" panose="02020603050405020304" pitchFamily="18" charset="0"/>
                <a:cs typeface="Times New Roman" panose="02020603050405020304" pitchFamily="18" charset="0"/>
              </a:rPr>
              <a:t>Ếch</a:t>
            </a:r>
            <a:r>
              <a:rPr lang="vi-VN" sz="2600" dirty="0">
                <a:latin typeface="Times New Roman" panose="02020603050405020304" pitchFamily="18" charset="0"/>
                <a:cs typeface="Times New Roman" panose="02020603050405020304" pitchFamily="18" charset="0"/>
              </a:rPr>
              <a:t> khi ra </a:t>
            </a:r>
            <a:r>
              <a:rPr lang="vi-VN" sz="2600" dirty="0" err="1">
                <a:latin typeface="Times New Roman" panose="02020603050405020304" pitchFamily="18" charset="0"/>
                <a:cs typeface="Times New Roman" panose="02020603050405020304" pitchFamily="18" charset="0"/>
              </a:rPr>
              <a:t>khỏi</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giếng</a:t>
            </a:r>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36" name="Hộp Văn bản 35">
            <a:extLst>
              <a:ext uri="{FF2B5EF4-FFF2-40B4-BE49-F238E27FC236}">
                <a16:creationId xmlns:a16="http://schemas.microsoft.com/office/drawing/2014/main" id="{BEDF2F17-9906-0A00-0E70-D13CDA0AEAB9}"/>
              </a:ext>
            </a:extLst>
          </p:cNvPr>
          <p:cNvSpPr txBox="1"/>
          <p:nvPr/>
        </p:nvSpPr>
        <p:spPr>
          <a:xfrm>
            <a:off x="1056417" y="6210398"/>
            <a:ext cx="8449267" cy="492443"/>
          </a:xfrm>
          <a:prstGeom prst="rect">
            <a:avLst/>
          </a:prstGeom>
          <a:noFill/>
        </p:spPr>
        <p:txBody>
          <a:bodyPr wrap="square">
            <a:spAutoFit/>
          </a:bodyPr>
          <a:lstStyle/>
          <a:p>
            <a:r>
              <a:rPr lang="en-US" sz="2600" b="1" dirty="0">
                <a:solidFill>
                  <a:srgbClr val="0066FF"/>
                </a:solidFill>
                <a:latin typeface="Times New Roman" panose="02020603050405020304" pitchFamily="18" charset="0"/>
                <a:cs typeface="Times New Roman" panose="02020603050405020304" pitchFamily="18" charset="0"/>
              </a:rPr>
              <a:t>-&gt;</a:t>
            </a:r>
            <a:r>
              <a:rPr lang="en-US" sz="2600" b="1" dirty="0" err="1">
                <a:solidFill>
                  <a:srgbClr val="0066FF"/>
                </a:solidFill>
                <a:latin typeface="Times New Roman" panose="02020603050405020304" pitchFamily="18" charset="0"/>
                <a:cs typeface="Times New Roman" panose="02020603050405020304" pitchFamily="18" charset="0"/>
              </a:rPr>
              <a:t>tình</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huống</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bộc</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lộ</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tác</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hại</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vì</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sự</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ngộ</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nhận</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của</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bản</a:t>
            </a:r>
            <a:r>
              <a:rPr lang="en-US" sz="2600" b="1" dirty="0">
                <a:solidFill>
                  <a:srgbClr val="0066FF"/>
                </a:solidFill>
                <a:latin typeface="Times New Roman" panose="02020603050405020304" pitchFamily="18" charset="0"/>
                <a:cs typeface="Times New Roman" panose="02020603050405020304" pitchFamily="18" charset="0"/>
              </a:rPr>
              <a:t> </a:t>
            </a:r>
            <a:r>
              <a:rPr lang="en-US" sz="2600" b="1" dirty="0" err="1">
                <a:solidFill>
                  <a:srgbClr val="0066FF"/>
                </a:solidFill>
                <a:latin typeface="Times New Roman" panose="02020603050405020304" pitchFamily="18" charset="0"/>
                <a:cs typeface="Times New Roman" panose="02020603050405020304" pitchFamily="18" charset="0"/>
              </a:rPr>
              <a:t>thân</a:t>
            </a:r>
            <a:r>
              <a:rPr lang="en-US" sz="2600" b="1" dirty="0">
                <a:solidFill>
                  <a:srgbClr val="0066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80554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circle(in)">
                                      <p:cBhvr>
                                        <p:cTn id="24" dur="20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fade">
                                      <p:cBhvr>
                                        <p:cTn id="29" dur="1000"/>
                                        <p:tgtEl>
                                          <p:spTgt spid="15">
                                            <p:txEl>
                                              <p:pRg st="0" end="0"/>
                                            </p:txEl>
                                          </p:spTgt>
                                        </p:tgtEl>
                                      </p:cBhvr>
                                    </p:animEffect>
                                    <p:anim calcmode="lin" valueType="num">
                                      <p:cBhvr>
                                        <p:cTn id="3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circle(in)">
                                      <p:cBhvr>
                                        <p:cTn id="41"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17" grpId="0" animBg="1"/>
      <p:bldP spid="18" grpId="0" animBg="1"/>
      <p:bldP spid="31" grpId="0" animBg="1"/>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9CB47BDA-5984-F862-0288-346A7BC83DFD}"/>
              </a:ext>
            </a:extLst>
          </p:cNvPr>
          <p:cNvGraphicFramePr>
            <a:graphicFrameLocks noGrp="1"/>
          </p:cNvGraphicFramePr>
          <p:nvPr/>
        </p:nvGraphicFramePr>
        <p:xfrm>
          <a:off x="1383362" y="2783677"/>
          <a:ext cx="9425276" cy="3881503"/>
        </p:xfrm>
        <a:graphic>
          <a:graphicData uri="http://schemas.openxmlformats.org/drawingml/2006/table">
            <a:tbl>
              <a:tblPr firstRow="1" firstCol="1" bandRow="1">
                <a:tableStyleId>{5C22544A-7EE6-4342-B048-85BDC9FD1C3A}</a:tableStyleId>
              </a:tblPr>
              <a:tblGrid>
                <a:gridCol w="3293807">
                  <a:extLst>
                    <a:ext uri="{9D8B030D-6E8A-4147-A177-3AD203B41FA5}">
                      <a16:colId xmlns:a16="http://schemas.microsoft.com/office/drawing/2014/main" val="3522316474"/>
                    </a:ext>
                  </a:extLst>
                </a:gridCol>
                <a:gridCol w="2936590">
                  <a:extLst>
                    <a:ext uri="{9D8B030D-6E8A-4147-A177-3AD203B41FA5}">
                      <a16:colId xmlns:a16="http://schemas.microsoft.com/office/drawing/2014/main" val="3202404676"/>
                    </a:ext>
                  </a:extLst>
                </a:gridCol>
                <a:gridCol w="3194879">
                  <a:extLst>
                    <a:ext uri="{9D8B030D-6E8A-4147-A177-3AD203B41FA5}">
                      <a16:colId xmlns:a16="http://schemas.microsoft.com/office/drawing/2014/main" val="530360030"/>
                    </a:ext>
                  </a:extLst>
                </a:gridCol>
              </a:tblGrid>
              <a:tr h="1277863">
                <a:tc gridSpan="3">
                  <a:txBody>
                    <a:bodyPr/>
                    <a:lstStyle/>
                    <a:p>
                      <a:pPr marL="0" marR="0" algn="ctr">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Nhiệm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vụ</a:t>
                      </a:r>
                      <a:r>
                        <a:rPr lang="en-US" sz="2800" dirty="0">
                          <a:effectLst/>
                          <a:latin typeface="Times New Roman" panose="02020603050405020304" pitchFamily="18" charset="0"/>
                          <a:cs typeface="Times New Roman" panose="02020603050405020304" pitchFamily="18" charset="0"/>
                        </a:rPr>
                        <a:t>:  </a:t>
                      </a:r>
                    </a:p>
                    <a:p>
                      <a:pPr marL="0" marR="0" algn="ctr">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phiếu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1702216"/>
                  </a:ext>
                </a:extLst>
              </a:tr>
              <a:tr h="555977">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so </a:t>
                      </a:r>
                      <a:r>
                        <a:rPr lang="en-US" sz="2800" dirty="0" err="1">
                          <a:effectLst/>
                          <a:latin typeface="Times New Roman" panose="02020603050405020304" pitchFamily="18" charset="0"/>
                          <a:cs typeface="Times New Roman" panose="02020603050405020304" pitchFamily="18" charset="0"/>
                        </a:rPr>
                        <a:t>sánh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Ếch</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giếng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Ếch</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ngoài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giếng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extLst>
                  <a:ext uri="{0D108BD9-81ED-4DB2-BD59-A6C34878D82A}">
                    <a16:rowId xmlns:a16="http://schemas.microsoft.com/office/drawing/2014/main" val="1292181591"/>
                  </a:ext>
                </a:extLst>
              </a:tr>
              <a:tr h="521300">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trường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0254076"/>
                  </a:ext>
                </a:extLst>
              </a:tr>
              <a:tr h="483763">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627318"/>
                  </a:ext>
                </a:extLst>
              </a:tr>
              <a:tr h="521300">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276421"/>
                  </a:ext>
                </a:extLst>
              </a:tr>
              <a:tr h="521300">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quả</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endParaRPr lang="en-US" sz="28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45254"/>
                  </a:ext>
                </a:extLst>
              </a:tr>
            </a:tbl>
          </a:graphicData>
        </a:graphic>
      </p:graphicFrame>
      <p:sp>
        <p:nvSpPr>
          <p:cNvPr id="7" name="Hộp Văn bản 6">
            <a:extLst>
              <a:ext uri="{FF2B5EF4-FFF2-40B4-BE49-F238E27FC236}">
                <a16:creationId xmlns:a16="http://schemas.microsoft.com/office/drawing/2014/main" id="{8CF8680F-32B4-627F-FDE2-9AC9B610E1FF}"/>
              </a:ext>
            </a:extLst>
          </p:cNvPr>
          <p:cNvSpPr txBox="1"/>
          <p:nvPr/>
        </p:nvSpPr>
        <p:spPr>
          <a:xfrm>
            <a:off x="1383362" y="2012131"/>
            <a:ext cx="9851923" cy="613245"/>
          </a:xfrm>
          <a:prstGeom prst="rect">
            <a:avLst/>
          </a:prstGeom>
          <a:noFill/>
        </p:spPr>
        <p:txBody>
          <a:bodyPr wrap="square">
            <a:spAutoFit/>
          </a:bodyPr>
          <a:lstStyle/>
          <a:p>
            <a:pPr marL="0" marR="0" algn="ctr">
              <a:lnSpc>
                <a:spcPct val="115000"/>
              </a:lnSpc>
              <a:spcBef>
                <a:spcPts val="0"/>
              </a:spcBef>
              <a:spcAft>
                <a:spcPts val="800"/>
              </a:spcAft>
            </a:pPr>
            <a:r>
              <a:rPr lang="en-US" sz="3200" b="1" dirty="0">
                <a:solidFill>
                  <a:schemeClr val="bg1"/>
                </a:solidFill>
                <a:effectLst/>
                <a:highlight>
                  <a:srgbClr val="05BCFE"/>
                </a:highlight>
                <a:latin typeface="Times New Roman" panose="02020603050405020304" pitchFamily="18" charset="0"/>
                <a:cs typeface="Times New Roman" panose="02020603050405020304" pitchFamily="18" charset="0"/>
              </a:rPr>
              <a:t>PHIẾU HỌC TẬP SỐ 04</a:t>
            </a:r>
          </a:p>
        </p:txBody>
      </p:sp>
      <p:sp>
        <p:nvSpPr>
          <p:cNvPr id="8" name="Hộp Văn bản 7">
            <a:extLst>
              <a:ext uri="{FF2B5EF4-FFF2-40B4-BE49-F238E27FC236}">
                <a16:creationId xmlns:a16="http://schemas.microsoft.com/office/drawing/2014/main" id="{564CA2D3-3A64-EC12-2AF8-2F2F9D7098FF}"/>
              </a:ext>
            </a:extLst>
          </p:cNvPr>
          <p:cNvSpPr txBox="1"/>
          <p:nvPr/>
        </p:nvSpPr>
        <p:spPr>
          <a:xfrm>
            <a:off x="599766" y="241400"/>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B9E7C6E2-64BD-1A55-A576-13E80E52023A}"/>
              </a:ext>
            </a:extLst>
          </p:cNvPr>
          <p:cNvSpPr txBox="1"/>
          <p:nvPr/>
        </p:nvSpPr>
        <p:spPr>
          <a:xfrm>
            <a:off x="599766" y="1427357"/>
            <a:ext cx="3050111" cy="584775"/>
          </a:xfrm>
          <a:prstGeom prst="rect">
            <a:avLst/>
          </a:prstGeom>
          <a:noFill/>
        </p:spPr>
        <p:txBody>
          <a:bodyPr wrap="square">
            <a:spAutoFit/>
          </a:bodyPr>
          <a:lstStyle/>
          <a:p>
            <a:pPr>
              <a:buClr>
                <a:srgbClr val="202122"/>
              </a:buClr>
              <a:tabLst>
                <a:tab pos="1386840" algn="l"/>
              </a:tabLst>
            </a:pP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4. </a:t>
            </a:r>
            <a:r>
              <a:rPr lang="en-US" sz="3200" b="1" dirty="0" err="1">
                <a:solidFill>
                  <a:srgbClr val="0000CC"/>
                </a:solidFill>
                <a:effectLst/>
                <a:latin typeface="Times New Roman" panose="02020603050405020304" pitchFamily="18" charset="0"/>
                <a:ea typeface="Times New Roman" panose="02020603050405020304" pitchFamily="18" charset="0"/>
              </a:rPr>
              <a:t>Phân</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tích</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A9291160-04D9-727B-B7DF-0550B5BCFAA8}"/>
              </a:ext>
            </a:extLst>
          </p:cNvPr>
          <p:cNvSpPr txBox="1"/>
          <p:nvPr/>
        </p:nvSpPr>
        <p:spPr>
          <a:xfrm>
            <a:off x="599766" y="947939"/>
            <a:ext cx="8632724" cy="584775"/>
          </a:xfrm>
          <a:prstGeom prst="rect">
            <a:avLst/>
          </a:prstGeom>
          <a:noFill/>
        </p:spPr>
        <p:txBody>
          <a:bodyPr wrap="square">
            <a:spAutoFit/>
          </a:bodyPr>
          <a:lstStyle/>
          <a:p>
            <a:pPr marR="0" lvl="0">
              <a:spcBef>
                <a:spcPts val="0"/>
              </a:spcBef>
              <a:spcAft>
                <a:spcPts val="0"/>
              </a:spcAft>
              <a:buClr>
                <a:srgbClr val="FF0000"/>
              </a:buClr>
              <a:tabLst>
                <a:tab pos="1386840" algn="l"/>
              </a:tabLst>
            </a:pPr>
            <a:r>
              <a:rPr lang="en-US" sz="3200" b="1" dirty="0">
                <a:solidFill>
                  <a:srgbClr val="078FEB"/>
                </a:solidFill>
                <a:latin typeface="Times New Roman" panose="02020603050405020304" pitchFamily="18" charset="0"/>
                <a:ea typeface="MS Mincho" panose="02020609040205080304" pitchFamily="49" charset="-128"/>
              </a:rPr>
              <a:t>A. </a:t>
            </a:r>
            <a:r>
              <a:rPr lang="en-US" sz="3200" b="1" dirty="0">
                <a:solidFill>
                  <a:srgbClr val="078FEB"/>
                </a:solidFill>
                <a:effectLst/>
                <a:latin typeface="Times New Roman" panose="02020603050405020304" pitchFamily="18" charset="0"/>
                <a:ea typeface="MS Mincho" panose="02020609040205080304" pitchFamily="49" charset="-128"/>
              </a:rPr>
              <a:t>VĂN BẢN </a:t>
            </a:r>
            <a:r>
              <a:rPr lang="en-US" sz="3200" b="1" i="1" dirty="0">
                <a:solidFill>
                  <a:srgbClr val="078FEB"/>
                </a:solidFill>
                <a:effectLst/>
                <a:latin typeface="Times New Roman" panose="02020603050405020304" pitchFamily="18" charset="0"/>
                <a:ea typeface="MS Mincho" panose="02020609040205080304" pitchFamily="49" charset="-128"/>
              </a:rPr>
              <a:t>ẾCH NGỒI ĐÁY GIẾNG</a:t>
            </a:r>
            <a:endParaRPr lang="en-US" sz="3200" dirty="0">
              <a:solidFill>
                <a:srgbClr val="078FEB"/>
              </a:solidFill>
              <a:effectLst/>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Tree>
    <p:extLst>
      <p:ext uri="{BB962C8B-B14F-4D97-AF65-F5344CB8AC3E}">
        <p14:creationId xmlns:p14="http://schemas.microsoft.com/office/powerpoint/2010/main" val="619867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29332152-F47E-8CBA-8374-9E01D58AA0CD}"/>
              </a:ext>
            </a:extLst>
          </p:cNvPr>
          <p:cNvGraphicFramePr>
            <a:graphicFrameLocks noGrp="1"/>
          </p:cNvGraphicFramePr>
          <p:nvPr/>
        </p:nvGraphicFramePr>
        <p:xfrm>
          <a:off x="341780" y="1129502"/>
          <a:ext cx="11508438" cy="5584335"/>
        </p:xfrm>
        <a:graphic>
          <a:graphicData uri="http://schemas.openxmlformats.org/drawingml/2006/table">
            <a:tbl>
              <a:tblPr firstRow="1" firstCol="1" bandRow="1">
                <a:tableStyleId>{5C22544A-7EE6-4342-B048-85BDC9FD1C3A}</a:tableStyleId>
              </a:tblPr>
              <a:tblGrid>
                <a:gridCol w="3249342">
                  <a:extLst>
                    <a:ext uri="{9D8B030D-6E8A-4147-A177-3AD203B41FA5}">
                      <a16:colId xmlns:a16="http://schemas.microsoft.com/office/drawing/2014/main" val="3522316474"/>
                    </a:ext>
                  </a:extLst>
                </a:gridCol>
                <a:gridCol w="4028878">
                  <a:extLst>
                    <a:ext uri="{9D8B030D-6E8A-4147-A177-3AD203B41FA5}">
                      <a16:colId xmlns:a16="http://schemas.microsoft.com/office/drawing/2014/main" val="3202404676"/>
                    </a:ext>
                  </a:extLst>
                </a:gridCol>
                <a:gridCol w="4230218">
                  <a:extLst>
                    <a:ext uri="{9D8B030D-6E8A-4147-A177-3AD203B41FA5}">
                      <a16:colId xmlns:a16="http://schemas.microsoft.com/office/drawing/2014/main" val="530360030"/>
                    </a:ext>
                  </a:extLst>
                </a:gridCol>
              </a:tblGrid>
              <a:tr h="473767">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so </a:t>
                      </a:r>
                      <a:r>
                        <a:rPr lang="en-US" sz="2800" dirty="0" err="1">
                          <a:effectLst/>
                          <a:latin typeface="Times New Roman" panose="02020603050405020304" pitchFamily="18" charset="0"/>
                          <a:cs typeface="Times New Roman" panose="02020603050405020304" pitchFamily="18" charset="0"/>
                        </a:rPr>
                        <a:t>sánh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Ếch</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giếng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Ếch</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ngoài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giếng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extLst>
                  <a:ext uri="{0D108BD9-81ED-4DB2-BD59-A6C34878D82A}">
                    <a16:rowId xmlns:a16="http://schemas.microsoft.com/office/drawing/2014/main" val="1292181591"/>
                  </a:ext>
                </a:extLst>
              </a:tr>
              <a:tr h="884903">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trường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0254076"/>
                  </a:ext>
                </a:extLst>
              </a:tr>
              <a:tr h="1002890">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627318"/>
                  </a:ext>
                </a:extLst>
              </a:tr>
              <a:tr h="1649351">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276421"/>
                  </a:ext>
                </a:extLst>
              </a:tr>
              <a:tr h="1573424">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quả</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endParaRPr lang="en-US" sz="28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45254"/>
                  </a:ext>
                </a:extLst>
              </a:tr>
            </a:tbl>
          </a:graphicData>
        </a:graphic>
      </p:graphicFrame>
      <p:sp>
        <p:nvSpPr>
          <p:cNvPr id="7" name="Hộp Văn bản 6">
            <a:extLst>
              <a:ext uri="{FF2B5EF4-FFF2-40B4-BE49-F238E27FC236}">
                <a16:creationId xmlns:a16="http://schemas.microsoft.com/office/drawing/2014/main" id="{4FC82F9A-7191-9CAA-583B-7BF48FCD9CF5}"/>
              </a:ext>
            </a:extLst>
          </p:cNvPr>
          <p:cNvSpPr txBox="1"/>
          <p:nvPr/>
        </p:nvSpPr>
        <p:spPr>
          <a:xfrm>
            <a:off x="4446530" y="1710242"/>
            <a:ext cx="2635045" cy="492443"/>
          </a:xfrm>
          <a:prstGeom prst="rect">
            <a:avLst/>
          </a:prstGeom>
          <a:noFill/>
        </p:spPr>
        <p:txBody>
          <a:bodyPr wrap="square">
            <a:spAutoFit/>
          </a:bodyPr>
          <a:lstStyle/>
          <a:p>
            <a:r>
              <a:rPr lang="en-US" sz="2600" dirty="0" err="1">
                <a:solidFill>
                  <a:srgbClr val="000000"/>
                </a:solidFill>
                <a:effectLst/>
                <a:latin typeface="Times New Roman" panose="02020603050405020304" pitchFamily="18" charset="0"/>
                <a:ea typeface="Calibri" panose="020F0502020204030204" pitchFamily="34" charset="0"/>
              </a:rPr>
              <a:t>Nhỏ</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bé</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chật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hẹp</a:t>
            </a:r>
            <a:endParaRPr lang="en-US" sz="2600" dirty="0"/>
          </a:p>
        </p:txBody>
      </p:sp>
      <p:sp>
        <p:nvSpPr>
          <p:cNvPr id="11" name="Hộp Văn bản 10">
            <a:extLst>
              <a:ext uri="{FF2B5EF4-FFF2-40B4-BE49-F238E27FC236}">
                <a16:creationId xmlns:a16="http://schemas.microsoft.com/office/drawing/2014/main" id="{24DE518E-1817-07B9-4344-8BBD6E3DE2EE}"/>
              </a:ext>
            </a:extLst>
          </p:cNvPr>
          <p:cNvSpPr txBox="1"/>
          <p:nvPr/>
        </p:nvSpPr>
        <p:spPr>
          <a:xfrm>
            <a:off x="8123793" y="1797679"/>
            <a:ext cx="3726426" cy="343620"/>
          </a:xfrm>
          <a:prstGeom prst="rect">
            <a:avLst/>
          </a:prstGeom>
          <a:noFill/>
        </p:spPr>
        <p:txBody>
          <a:bodyPr wrap="square">
            <a:spAutoFit/>
          </a:bodyPr>
          <a:lstStyle/>
          <a:p>
            <a:pPr marL="0" marR="30480">
              <a:lnSpc>
                <a:spcPts val="1800"/>
              </a:lnSpc>
              <a:spcBef>
                <a:spcPts val="0"/>
              </a:spcBef>
              <a:spcAft>
                <a:spcPts val="1200"/>
              </a:spcAft>
            </a:pPr>
            <a:r>
              <a:rPr lang="en-US" sz="2600" dirty="0" err="1">
                <a:solidFill>
                  <a:srgbClr val="000000"/>
                </a:solidFill>
                <a:effectLst/>
                <a:latin typeface="Times New Roman" panose="02020603050405020304" pitchFamily="18" charset="0"/>
                <a:ea typeface="Times New Roman" panose="02020603050405020304" pitchFamily="18" charset="0"/>
              </a:rPr>
              <a:t>Thay</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đổi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rộng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lớn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hơn</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BC6B64A1-2C46-FA15-2E6E-1432A2556B78}"/>
              </a:ext>
            </a:extLst>
          </p:cNvPr>
          <p:cNvSpPr txBox="1"/>
          <p:nvPr/>
        </p:nvSpPr>
        <p:spPr>
          <a:xfrm>
            <a:off x="8072175" y="2024825"/>
            <a:ext cx="3554361" cy="492443"/>
          </a:xfrm>
          <a:prstGeom prst="rect">
            <a:avLst/>
          </a:prstGeom>
          <a:noFill/>
        </p:spPr>
        <p:txBody>
          <a:bodyPr wrap="square">
            <a:spAutoFit/>
          </a:bodyPr>
          <a:lstStyle/>
          <a:p>
            <a:r>
              <a:rPr lang="en-US" sz="2600" dirty="0">
                <a:solidFill>
                  <a:srgbClr val="078FEB"/>
                </a:solidFill>
                <a:effectLst/>
                <a:latin typeface="Times New Roman" panose="02020603050405020304" pitchFamily="18" charset="0"/>
                <a:ea typeface="Calibri" panose="020F0502020204030204" pitchFamily="34" charset="0"/>
              </a:rPr>
              <a:t>-&gt;</a:t>
            </a:r>
            <a:r>
              <a:rPr lang="en-US" sz="2600" dirty="0" err="1">
                <a:solidFill>
                  <a:srgbClr val="078FEB"/>
                </a:solidFill>
                <a:effectLst/>
                <a:latin typeface="Times New Roman" panose="02020603050405020304" pitchFamily="18" charset="0"/>
                <a:ea typeface="Calibri" panose="020F0502020204030204" pitchFamily="34" charset="0"/>
              </a:rPr>
              <a:t>Bị</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động</a:t>
            </a:r>
            <a:r>
              <a:rPr lang="en-US" sz="2600" dirty="0">
                <a:solidFill>
                  <a:srgbClr val="078FEB"/>
                </a:solidFill>
                <a:effectLst/>
                <a:latin typeface="Times New Roman" panose="02020603050405020304" pitchFamily="18" charset="0"/>
                <a:ea typeface="Calibri" panose="020F0502020204030204" pitchFamily="34" charset="0"/>
              </a:rPr>
              <a:t> do </a:t>
            </a:r>
            <a:r>
              <a:rPr lang="en-US" sz="2600" dirty="0" err="1">
                <a:solidFill>
                  <a:srgbClr val="078FEB"/>
                </a:solidFill>
                <a:effectLst/>
                <a:latin typeface="Times New Roman" panose="02020603050405020304" pitchFamily="18" charset="0"/>
                <a:ea typeface="Calibri" panose="020F0502020204030204" pitchFamily="34" charset="0"/>
              </a:rPr>
              <a:t>khách</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quan</a:t>
            </a:r>
            <a:endParaRPr lang="en-US" sz="2600" dirty="0">
              <a:solidFill>
                <a:srgbClr val="078FEB"/>
              </a:solidFill>
            </a:endParaRPr>
          </a:p>
        </p:txBody>
      </p:sp>
      <p:sp>
        <p:nvSpPr>
          <p:cNvPr id="17" name="Hộp Văn bản 16">
            <a:extLst>
              <a:ext uri="{FF2B5EF4-FFF2-40B4-BE49-F238E27FC236}">
                <a16:creationId xmlns:a16="http://schemas.microsoft.com/office/drawing/2014/main" id="{921C1888-9F0E-7449-61A7-424191005109}"/>
              </a:ext>
            </a:extLst>
          </p:cNvPr>
          <p:cNvSpPr txBox="1"/>
          <p:nvPr/>
        </p:nvSpPr>
        <p:spPr>
          <a:xfrm>
            <a:off x="3607364" y="2560264"/>
            <a:ext cx="3990404" cy="892552"/>
          </a:xfrm>
          <a:prstGeom prst="rect">
            <a:avLst/>
          </a:prstGeom>
          <a:noFill/>
        </p:spPr>
        <p:txBody>
          <a:bodyPr wrap="square">
            <a:spAutoFit/>
          </a:bodyPr>
          <a:lstStyle/>
          <a:p>
            <a:pPr algn="just"/>
            <a:r>
              <a:rPr lang="en-US" sz="2600" dirty="0" err="1">
                <a:solidFill>
                  <a:srgbClr val="000000"/>
                </a:solidFill>
                <a:effectLst/>
                <a:latin typeface="Times New Roman" panose="02020603050405020304" pitchFamily="18" charset="0"/>
                <a:ea typeface="Calibri" panose="020F0502020204030204" pitchFamily="34" charset="0"/>
              </a:rPr>
              <a:t>Bầu</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trời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bé</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bằng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cái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vung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ếch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là</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một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vị</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chúa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tể</a:t>
            </a:r>
            <a:endParaRPr lang="en-US" sz="2600" dirty="0"/>
          </a:p>
        </p:txBody>
      </p:sp>
      <p:sp>
        <p:nvSpPr>
          <p:cNvPr id="20" name="Hộp Văn bản 19">
            <a:extLst>
              <a:ext uri="{FF2B5EF4-FFF2-40B4-BE49-F238E27FC236}">
                <a16:creationId xmlns:a16="http://schemas.microsoft.com/office/drawing/2014/main" id="{AB60D375-F2DB-0974-F279-C8178E4A32FB}"/>
              </a:ext>
            </a:extLst>
          </p:cNvPr>
          <p:cNvSpPr txBox="1"/>
          <p:nvPr/>
        </p:nvSpPr>
        <p:spPr>
          <a:xfrm>
            <a:off x="7946814" y="2503411"/>
            <a:ext cx="3903405" cy="892552"/>
          </a:xfrm>
          <a:prstGeom prst="rect">
            <a:avLst/>
          </a:prstGeom>
          <a:noFill/>
        </p:spPr>
        <p:txBody>
          <a:bodyPr wrap="square">
            <a:spAutoFit/>
          </a:bodyPr>
          <a:lstStyle/>
          <a:p>
            <a:pPr algn="just"/>
            <a:r>
              <a:rPr lang="en-US" sz="2600" dirty="0" err="1">
                <a:solidFill>
                  <a:srgbClr val="000000"/>
                </a:solidFill>
                <a:effectLst/>
                <a:latin typeface="Times New Roman" panose="02020603050405020304" pitchFamily="18" charset="0"/>
                <a:ea typeface="Calibri" panose="020F0502020204030204" pitchFamily="34" charset="0"/>
              </a:rPr>
              <a:t>Chưa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thay</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đổi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vẫn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nghĩ</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mình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là</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chúa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tể</a:t>
            </a:r>
            <a:endParaRPr lang="en-US" sz="2600" dirty="0"/>
          </a:p>
        </p:txBody>
      </p:sp>
      <p:sp>
        <p:nvSpPr>
          <p:cNvPr id="24" name="Hộp Văn bản 23">
            <a:extLst>
              <a:ext uri="{FF2B5EF4-FFF2-40B4-BE49-F238E27FC236}">
                <a16:creationId xmlns:a16="http://schemas.microsoft.com/office/drawing/2014/main" id="{FC05A6F7-E2CC-46FB-9E17-34F409497132}"/>
              </a:ext>
            </a:extLst>
          </p:cNvPr>
          <p:cNvSpPr txBox="1"/>
          <p:nvPr/>
        </p:nvSpPr>
        <p:spPr>
          <a:xfrm>
            <a:off x="3676189" y="3520872"/>
            <a:ext cx="3511191" cy="1292662"/>
          </a:xfrm>
          <a:prstGeom prst="rect">
            <a:avLst/>
          </a:prstGeom>
          <a:noFill/>
        </p:spPr>
        <p:txBody>
          <a:bodyPr wrap="square">
            <a:spAutoFit/>
          </a:bodyPr>
          <a:lstStyle/>
          <a:p>
            <a:pPr marL="0" marR="30480" algn="just">
              <a:spcBef>
                <a:spcPts val="0"/>
              </a:spcBef>
              <a:spcAft>
                <a:spcPts val="1200"/>
              </a:spcAft>
            </a:pPr>
            <a:r>
              <a:rPr lang="en-US" sz="2600" dirty="0" err="1">
                <a:effectLst/>
                <a:latin typeface="Times New Roman" panose="02020603050405020304" pitchFamily="18" charset="0"/>
                <a:cs typeface="Times New Roman" panose="02020603050405020304" pitchFamily="18" charset="0"/>
              </a:rPr>
              <a:t>Cất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tiếng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ồm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ộp</a:t>
            </a:r>
            <a:r>
              <a:rPr lang="en-US" sz="2600" dirty="0">
                <a:effectLst/>
                <a:latin typeface="Times New Roman" panose="02020603050405020304" pitchFamily="18" charset="0"/>
                <a:cs typeface="Times New Roman" panose="02020603050405020304" pitchFamily="18" charset="0"/>
              </a:rPr>
              <a:t>, vang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giếng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hoảng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sợ</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3007B863-7591-DA76-676D-A7C7CB015E43}"/>
              </a:ext>
            </a:extLst>
          </p:cNvPr>
          <p:cNvSpPr txBox="1"/>
          <p:nvPr/>
        </p:nvSpPr>
        <p:spPr>
          <a:xfrm>
            <a:off x="7848488" y="3462038"/>
            <a:ext cx="3630671" cy="1292662"/>
          </a:xfrm>
          <a:prstGeom prst="rect">
            <a:avLst/>
          </a:prstGeom>
          <a:noFill/>
        </p:spPr>
        <p:txBody>
          <a:bodyPr wrap="square">
            <a:spAutoFit/>
          </a:bodyPr>
          <a:lstStyle/>
          <a:p>
            <a:r>
              <a:rPr lang="en-US" sz="2600" dirty="0" err="1">
                <a:solidFill>
                  <a:srgbClr val="000000"/>
                </a:solidFill>
                <a:effectLst/>
                <a:latin typeface="Times New Roman" panose="02020603050405020304" pitchFamily="18" charset="0"/>
                <a:ea typeface="Calibri" panose="020F0502020204030204" pitchFamily="34" charset="0"/>
              </a:rPr>
              <a:t>Nghênh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ngang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lại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khắp</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nơi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cất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tiếng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kêu</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ồm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ộp</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nhâng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nháo</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nhìn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bầu</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trời</a:t>
            </a:r>
            <a:r>
              <a:rPr lang="en-US" sz="2600" dirty="0">
                <a:solidFill>
                  <a:srgbClr val="000000"/>
                </a:solidFill>
                <a:effectLst/>
                <a:latin typeface="Times New Roman" panose="02020603050405020304" pitchFamily="18" charset="0"/>
                <a:ea typeface="Calibri" panose="020F0502020204030204" pitchFamily="34" charset="0"/>
              </a:rPr>
              <a:t>. </a:t>
            </a:r>
            <a:endParaRPr lang="en-US" sz="2600" dirty="0"/>
          </a:p>
        </p:txBody>
      </p:sp>
      <p:sp>
        <p:nvSpPr>
          <p:cNvPr id="30" name="Hộp Văn bản 29">
            <a:extLst>
              <a:ext uri="{FF2B5EF4-FFF2-40B4-BE49-F238E27FC236}">
                <a16:creationId xmlns:a16="http://schemas.microsoft.com/office/drawing/2014/main" id="{DCCB4641-EB04-C117-E99B-CCAEAD8C6D46}"/>
              </a:ext>
            </a:extLst>
          </p:cNvPr>
          <p:cNvSpPr txBox="1"/>
          <p:nvPr/>
        </p:nvSpPr>
        <p:spPr>
          <a:xfrm>
            <a:off x="7848488" y="4663938"/>
            <a:ext cx="2050028" cy="492443"/>
          </a:xfrm>
          <a:prstGeom prst="rect">
            <a:avLst/>
          </a:prstGeom>
          <a:noFill/>
        </p:spPr>
        <p:txBody>
          <a:bodyPr wrap="square">
            <a:spAutoFit/>
          </a:bodyPr>
          <a:lstStyle/>
          <a:p>
            <a:r>
              <a:rPr lang="en-US" sz="2600" dirty="0">
                <a:solidFill>
                  <a:srgbClr val="078FEB"/>
                </a:solidFill>
                <a:effectLst/>
                <a:latin typeface="Times New Roman" panose="02020603050405020304" pitchFamily="18" charset="0"/>
                <a:ea typeface="Calibri" panose="020F0502020204030204" pitchFamily="34" charset="0"/>
              </a:rPr>
              <a:t>=&gt;</a:t>
            </a:r>
            <a:r>
              <a:rPr lang="en-US" sz="2600" dirty="0" err="1">
                <a:solidFill>
                  <a:srgbClr val="078FEB"/>
                </a:solidFill>
                <a:effectLst/>
                <a:latin typeface="Times New Roman" panose="02020603050405020304" pitchFamily="18" charset="0"/>
                <a:ea typeface="Calibri" panose="020F0502020204030204" pitchFamily="34" charset="0"/>
              </a:rPr>
              <a:t>nhân</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hoá</a:t>
            </a:r>
            <a:endParaRPr lang="en-US" sz="2600" dirty="0">
              <a:solidFill>
                <a:srgbClr val="078FEB"/>
              </a:solidFill>
            </a:endParaRPr>
          </a:p>
        </p:txBody>
      </p:sp>
      <p:sp>
        <p:nvSpPr>
          <p:cNvPr id="33" name="Hộp Văn bản 32">
            <a:extLst>
              <a:ext uri="{FF2B5EF4-FFF2-40B4-BE49-F238E27FC236}">
                <a16:creationId xmlns:a16="http://schemas.microsoft.com/office/drawing/2014/main" id="{B02CF599-4DD3-D719-9BFC-370B24D392F7}"/>
              </a:ext>
            </a:extLst>
          </p:cNvPr>
          <p:cNvSpPr txBox="1"/>
          <p:nvPr/>
        </p:nvSpPr>
        <p:spPr>
          <a:xfrm>
            <a:off x="3676189" y="5245044"/>
            <a:ext cx="4020648" cy="1292662"/>
          </a:xfrm>
          <a:prstGeom prst="rect">
            <a:avLst/>
          </a:prstGeom>
          <a:noFill/>
        </p:spPr>
        <p:txBody>
          <a:bodyPr wrap="square">
            <a:spAutoFit/>
          </a:bodyPr>
          <a:lstStyle/>
          <a:p>
            <a:r>
              <a:rPr lang="en-US" sz="2600" dirty="0">
                <a:solidFill>
                  <a:srgbClr val="078FEB"/>
                </a:solidFill>
                <a:effectLst/>
                <a:latin typeface="Times New Roman" panose="02020603050405020304" pitchFamily="18" charset="0"/>
                <a:ea typeface="Calibri" panose="020F0502020204030204" pitchFamily="34" charset="0"/>
              </a:rPr>
              <a:t>=&gt;</a:t>
            </a:r>
            <a:r>
              <a:rPr lang="en-US" sz="2600" dirty="0" err="1">
                <a:solidFill>
                  <a:srgbClr val="078FEB"/>
                </a:solidFill>
                <a:effectLst/>
                <a:latin typeface="Times New Roman" panose="02020603050405020304" pitchFamily="18" charset="0"/>
                <a:ea typeface="Calibri" panose="020F0502020204030204" pitchFamily="34" charset="0"/>
              </a:rPr>
              <a:t>Môi</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trường</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hạn</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hẹp</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dẫn</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đến</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nông</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cạn</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chủ</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quan</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kiêu</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ngạo</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ngộ</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nhận</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về</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mình</a:t>
            </a:r>
            <a:endParaRPr lang="en-US" sz="2600" dirty="0">
              <a:solidFill>
                <a:srgbClr val="078FEB"/>
              </a:solidFill>
            </a:endParaRPr>
          </a:p>
        </p:txBody>
      </p:sp>
      <p:sp>
        <p:nvSpPr>
          <p:cNvPr id="36" name="Hộp Văn bản 35">
            <a:extLst>
              <a:ext uri="{FF2B5EF4-FFF2-40B4-BE49-F238E27FC236}">
                <a16:creationId xmlns:a16="http://schemas.microsoft.com/office/drawing/2014/main" id="{BB1F7774-9C0A-C307-1795-63296286278B}"/>
              </a:ext>
            </a:extLst>
          </p:cNvPr>
          <p:cNvSpPr txBox="1"/>
          <p:nvPr/>
        </p:nvSpPr>
        <p:spPr>
          <a:xfrm>
            <a:off x="7995975" y="5156381"/>
            <a:ext cx="3261855" cy="492443"/>
          </a:xfrm>
          <a:prstGeom prst="rect">
            <a:avLst/>
          </a:prstGeom>
          <a:noFill/>
        </p:spPr>
        <p:txBody>
          <a:bodyPr wrap="square">
            <a:spAutoFit/>
          </a:bodyPr>
          <a:lstStyle/>
          <a:p>
            <a:pPr marL="0" marR="30480">
              <a:spcBef>
                <a:spcPts val="0"/>
              </a:spcBef>
              <a:spcAft>
                <a:spcPts val="1200"/>
              </a:spcAft>
            </a:pPr>
            <a:r>
              <a:rPr lang="en-US" sz="2600" dirty="0" err="1">
                <a:solidFill>
                  <a:srgbClr val="000000"/>
                </a:solidFill>
                <a:effectLst/>
                <a:latin typeface="Times New Roman" panose="02020603050405020304" pitchFamily="18" charset="0"/>
                <a:ea typeface="Times New Roman" panose="02020603050405020304" pitchFamily="18" charset="0"/>
              </a:rPr>
              <a:t>Bị</a:t>
            </a:r>
            <a:r>
              <a:rPr lang="en-US" sz="2600" dirty="0">
                <a:solidFill>
                  <a:srgbClr val="000000"/>
                </a:solidFill>
                <a:effectLst/>
                <a:latin typeface="Times New Roman" panose="02020603050405020304" pitchFamily="18" charset="0"/>
                <a:ea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rPr>
              <a:t>trâu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dẫm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bẹp</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
        <p:nvSpPr>
          <p:cNvPr id="39" name="Hộp Văn bản 38">
            <a:extLst>
              <a:ext uri="{FF2B5EF4-FFF2-40B4-BE49-F238E27FC236}">
                <a16:creationId xmlns:a16="http://schemas.microsoft.com/office/drawing/2014/main" id="{9CD98F4E-1D51-52DF-8719-D23E22CADAA2}"/>
              </a:ext>
            </a:extLst>
          </p:cNvPr>
          <p:cNvSpPr txBox="1"/>
          <p:nvPr/>
        </p:nvSpPr>
        <p:spPr>
          <a:xfrm>
            <a:off x="7946814" y="5640462"/>
            <a:ext cx="3805084" cy="892552"/>
          </a:xfrm>
          <a:prstGeom prst="rect">
            <a:avLst/>
          </a:prstGeom>
          <a:noFill/>
        </p:spPr>
        <p:txBody>
          <a:bodyPr wrap="square">
            <a:spAutoFit/>
          </a:bodyPr>
          <a:lstStyle/>
          <a:p>
            <a:r>
              <a:rPr lang="en-US" sz="2600" dirty="0">
                <a:solidFill>
                  <a:srgbClr val="078FEB"/>
                </a:solidFill>
                <a:effectLst/>
                <a:latin typeface="Times New Roman" panose="02020603050405020304" pitchFamily="18" charset="0"/>
                <a:ea typeface="Calibri" panose="020F0502020204030204" pitchFamily="34" charset="0"/>
              </a:rPr>
              <a:t>=&gt;</a:t>
            </a:r>
            <a:r>
              <a:rPr lang="en-US" sz="2600" dirty="0" err="1">
                <a:solidFill>
                  <a:srgbClr val="078FEB"/>
                </a:solidFill>
                <a:effectLst/>
                <a:latin typeface="Times New Roman" panose="02020603050405020304" pitchFamily="18" charset="0"/>
                <a:ea typeface="Calibri" panose="020F0502020204030204" pitchFamily="34" charset="0"/>
              </a:rPr>
              <a:t>Chủ</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quan</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kiêu</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ngạo</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sẽ</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phải</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trả</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giá</a:t>
            </a:r>
            <a:r>
              <a:rPr lang="en-US" sz="2600" dirty="0">
                <a:solidFill>
                  <a:srgbClr val="078FEB"/>
                </a:solidFill>
                <a:effectLst/>
                <a:latin typeface="Times New Roman" panose="02020603050405020304" pitchFamily="18" charset="0"/>
                <a:ea typeface="Calibri" panose="020F0502020204030204" pitchFamily="34" charset="0"/>
              </a:rPr>
              <a:t> </a:t>
            </a:r>
            <a:r>
              <a:rPr lang="en-US" sz="2600" dirty="0" err="1">
                <a:solidFill>
                  <a:srgbClr val="078FEB"/>
                </a:solidFill>
                <a:effectLst/>
                <a:latin typeface="Times New Roman" panose="02020603050405020304" pitchFamily="18" charset="0"/>
                <a:ea typeface="Calibri" panose="020F0502020204030204" pitchFamily="34" charset="0"/>
              </a:rPr>
              <a:t>đắt</a:t>
            </a:r>
            <a:r>
              <a:rPr lang="en-US" sz="2600" dirty="0">
                <a:solidFill>
                  <a:srgbClr val="078FEB"/>
                </a:solidFill>
                <a:effectLst/>
                <a:latin typeface="Times New Roman" panose="02020603050405020304" pitchFamily="18" charset="0"/>
                <a:ea typeface="Calibri" panose="020F0502020204030204" pitchFamily="34" charset="0"/>
              </a:rPr>
              <a:t>.</a:t>
            </a:r>
            <a:endParaRPr lang="en-US" sz="2600" dirty="0">
              <a:solidFill>
                <a:srgbClr val="078FEB"/>
              </a:solidFill>
            </a:endParaRPr>
          </a:p>
        </p:txBody>
      </p:sp>
      <p:sp>
        <p:nvSpPr>
          <p:cNvPr id="40" name="Hộp Văn bản 39">
            <a:extLst>
              <a:ext uri="{FF2B5EF4-FFF2-40B4-BE49-F238E27FC236}">
                <a16:creationId xmlns:a16="http://schemas.microsoft.com/office/drawing/2014/main" id="{DE1734D7-8FF7-B885-2A6B-69BFC82F36AB}"/>
              </a:ext>
            </a:extLst>
          </p:cNvPr>
          <p:cNvSpPr txBox="1"/>
          <p:nvPr/>
        </p:nvSpPr>
        <p:spPr>
          <a:xfrm>
            <a:off x="1170038" y="144163"/>
            <a:ext cx="9851923" cy="613245"/>
          </a:xfrm>
          <a:prstGeom prst="rect">
            <a:avLst/>
          </a:prstGeom>
          <a:noFill/>
        </p:spPr>
        <p:txBody>
          <a:bodyPr wrap="square">
            <a:spAutoFit/>
          </a:bodyPr>
          <a:lstStyle/>
          <a:p>
            <a:pPr marL="0" marR="0" algn="ctr">
              <a:lnSpc>
                <a:spcPct val="115000"/>
              </a:lnSpc>
              <a:spcBef>
                <a:spcPts val="0"/>
              </a:spcBef>
              <a:spcAft>
                <a:spcPts val="800"/>
              </a:spcAft>
            </a:pPr>
            <a:r>
              <a:rPr lang="en-US" sz="3200" b="1" dirty="0">
                <a:solidFill>
                  <a:schemeClr val="bg1"/>
                </a:solidFill>
                <a:effectLst/>
                <a:highlight>
                  <a:srgbClr val="05BCFE"/>
                </a:highlight>
                <a:latin typeface="Times New Roman" panose="02020603050405020304" pitchFamily="18" charset="0"/>
                <a:cs typeface="Times New Roman" panose="02020603050405020304" pitchFamily="18" charset="0"/>
              </a:rPr>
              <a:t>PHIẾU HỌC TẬP SỐ 04</a:t>
            </a:r>
          </a:p>
        </p:txBody>
      </p:sp>
    </p:spTree>
    <p:extLst>
      <p:ext uri="{BB962C8B-B14F-4D97-AF65-F5344CB8AC3E}">
        <p14:creationId xmlns:p14="http://schemas.microsoft.com/office/powerpoint/2010/main" val="164559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Vertical)">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xEl>
                                              <p:pRg st="0" end="0"/>
                                            </p:txEl>
                                          </p:spTgt>
                                        </p:tgtEl>
                                        <p:attrNameLst>
                                          <p:attrName>style.visibility</p:attrName>
                                        </p:attrNameLst>
                                      </p:cBhvr>
                                      <p:to>
                                        <p:strVal val="visible"/>
                                      </p:to>
                                    </p:set>
                                    <p:animEffect transition="in" filter="barn(inVertical)">
                                      <p:cBhvr>
                                        <p:cTn id="42" dur="500"/>
                                        <p:tgtEl>
                                          <p:spTgt spid="3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7" grpId="0"/>
      <p:bldP spid="24" grpId="0"/>
      <p:bldP spid="27" grpId="0"/>
      <p:bldP spid="33" grpId="0"/>
      <p:bldP spid="36"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564CA2D3-3A64-EC12-2AF8-2F2F9D7098FF}"/>
              </a:ext>
            </a:extLst>
          </p:cNvPr>
          <p:cNvSpPr txBox="1"/>
          <p:nvPr/>
        </p:nvSpPr>
        <p:spPr>
          <a:xfrm>
            <a:off x="599766" y="241400"/>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B9E7C6E2-64BD-1A55-A576-13E80E52023A}"/>
              </a:ext>
            </a:extLst>
          </p:cNvPr>
          <p:cNvSpPr txBox="1"/>
          <p:nvPr/>
        </p:nvSpPr>
        <p:spPr>
          <a:xfrm>
            <a:off x="599766" y="1427357"/>
            <a:ext cx="4640828" cy="584775"/>
          </a:xfrm>
          <a:prstGeom prst="rect">
            <a:avLst/>
          </a:prstGeom>
          <a:noFill/>
        </p:spPr>
        <p:txBody>
          <a:bodyPr wrap="square">
            <a:spAutoFit/>
          </a:bodyPr>
          <a:lstStyle/>
          <a:p>
            <a:pPr>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5. </a:t>
            </a:r>
            <a:r>
              <a:rPr lang="en-US" sz="3200" b="1" dirty="0" err="1">
                <a:solidFill>
                  <a:srgbClr val="0000CC"/>
                </a:solidFill>
                <a:effectLst/>
                <a:latin typeface="Times New Roman" panose="02020603050405020304" pitchFamily="18" charset="0"/>
                <a:ea typeface="Times New Roman" panose="02020603050405020304" pitchFamily="18" charset="0"/>
              </a:rPr>
              <a:t>Phê</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phán</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và</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bài</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học</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A9291160-04D9-727B-B7DF-0550B5BCFAA8}"/>
              </a:ext>
            </a:extLst>
          </p:cNvPr>
          <p:cNvSpPr txBox="1"/>
          <p:nvPr/>
        </p:nvSpPr>
        <p:spPr>
          <a:xfrm>
            <a:off x="599766" y="947939"/>
            <a:ext cx="8632724" cy="584775"/>
          </a:xfrm>
          <a:prstGeom prst="rect">
            <a:avLst/>
          </a:prstGeom>
          <a:noFill/>
        </p:spPr>
        <p:txBody>
          <a:bodyPr wrap="square">
            <a:spAutoFit/>
          </a:bodyPr>
          <a:lstStyle/>
          <a:p>
            <a:pPr marR="0" lvl="0">
              <a:spcBef>
                <a:spcPts val="0"/>
              </a:spcBef>
              <a:spcAft>
                <a:spcPts val="0"/>
              </a:spcAft>
              <a:buClr>
                <a:srgbClr val="FF0000"/>
              </a:buClr>
              <a:tabLst>
                <a:tab pos="1386840" algn="l"/>
              </a:tabLst>
            </a:pPr>
            <a:r>
              <a:rPr lang="en-US" sz="3200" b="1" dirty="0">
                <a:solidFill>
                  <a:srgbClr val="078FEB"/>
                </a:solidFill>
                <a:latin typeface="Times New Roman" panose="02020603050405020304" pitchFamily="18" charset="0"/>
                <a:ea typeface="MS Mincho" panose="02020609040205080304" pitchFamily="49" charset="-128"/>
              </a:rPr>
              <a:t>A. </a:t>
            </a:r>
            <a:r>
              <a:rPr lang="en-US" sz="3200" b="1" dirty="0">
                <a:solidFill>
                  <a:srgbClr val="078FEB"/>
                </a:solidFill>
                <a:effectLst/>
                <a:latin typeface="Times New Roman" panose="02020603050405020304" pitchFamily="18" charset="0"/>
                <a:ea typeface="MS Mincho" panose="02020609040205080304" pitchFamily="49" charset="-128"/>
              </a:rPr>
              <a:t>VĂN BẢN </a:t>
            </a:r>
            <a:r>
              <a:rPr lang="en-US" sz="3200" b="1" i="1" dirty="0">
                <a:solidFill>
                  <a:srgbClr val="078FEB"/>
                </a:solidFill>
                <a:effectLst/>
                <a:latin typeface="Times New Roman" panose="02020603050405020304" pitchFamily="18" charset="0"/>
                <a:ea typeface="MS Mincho" panose="02020609040205080304" pitchFamily="49" charset="-128"/>
              </a:rPr>
              <a:t>ẾCH NGỒI ĐÁY GIẾNG</a:t>
            </a:r>
            <a:endParaRPr lang="en-US" sz="3200" dirty="0">
              <a:solidFill>
                <a:srgbClr val="078FEB"/>
              </a:solidFill>
              <a:effectLst/>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12" name="Hộp Văn bản 11">
            <a:extLst>
              <a:ext uri="{FF2B5EF4-FFF2-40B4-BE49-F238E27FC236}">
                <a16:creationId xmlns:a16="http://schemas.microsoft.com/office/drawing/2014/main" id="{D76418F7-B4DD-6978-24AD-C880D7580A18}"/>
              </a:ext>
            </a:extLst>
          </p:cNvPr>
          <p:cNvSpPr txBox="1"/>
          <p:nvPr/>
        </p:nvSpPr>
        <p:spPr>
          <a:xfrm>
            <a:off x="4788308" y="1717108"/>
            <a:ext cx="5604387" cy="2553474"/>
          </a:xfrm>
          <a:prstGeom prst="wedgeEllipseCallout">
            <a:avLst>
              <a:gd name="adj1" fmla="val -49028"/>
              <a:gd name="adj2" fmla="val 46405"/>
            </a:avLst>
          </a:prstGeom>
          <a:noFill/>
          <a:ln w="38100">
            <a:solidFill>
              <a:srgbClr val="05BCFE"/>
            </a:solidFill>
          </a:ln>
        </p:spPr>
        <p:txBody>
          <a:bodyPr wrap="square">
            <a:spAutoFit/>
          </a:bodyPr>
          <a:lstStyle/>
          <a:p>
            <a:pPr algn="ctr"/>
            <a:r>
              <a:rPr lang="en-US" sz="2800" dirty="0" err="1">
                <a:effectLst/>
                <a:latin typeface="Times New Roman" panose="02020603050405020304" pitchFamily="18" charset="0"/>
                <a:ea typeface="MS Mincho" panose="02020609040205080304" pitchFamily="49" charset="-128"/>
              </a:rPr>
              <a:t>Truyện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phê</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phán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điều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gì</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Từ</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đó</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tác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giả</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dân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gian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muốn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gửi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gắm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bài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học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gì</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đến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người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đọc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người</a:t>
            </a:r>
            <a:r>
              <a:rPr lang="en-US" sz="2800" dirty="0">
                <a:effectLst/>
                <a:latin typeface="Times New Roman" panose="02020603050405020304" pitchFamily="18" charset="0"/>
                <a:ea typeface="MS Mincho" panose="02020609040205080304" pitchFamily="49" charset="-128"/>
              </a:rPr>
              <a:t> </a:t>
            </a:r>
            <a:endParaRPr lang="en-US" sz="2800" dirty="0"/>
          </a:p>
        </p:txBody>
      </p:sp>
      <p:pic>
        <p:nvPicPr>
          <p:cNvPr id="13" name="Hình ảnh 12">
            <a:extLst>
              <a:ext uri="{FF2B5EF4-FFF2-40B4-BE49-F238E27FC236}">
                <a16:creationId xmlns:a16="http://schemas.microsoft.com/office/drawing/2014/main" id="{6049A0E3-C439-A0CC-8E7E-DB97ADE92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39590" y="2781300"/>
            <a:ext cx="5553075" cy="4076700"/>
          </a:xfrm>
          <a:prstGeom prst="rect">
            <a:avLst/>
          </a:prstGeom>
        </p:spPr>
      </p:pic>
    </p:spTree>
    <p:extLst>
      <p:ext uri="{BB962C8B-B14F-4D97-AF65-F5344CB8AC3E}">
        <p14:creationId xmlns:p14="http://schemas.microsoft.com/office/powerpoint/2010/main" val="4266501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564CA2D3-3A64-EC12-2AF8-2F2F9D7098FF}"/>
              </a:ext>
            </a:extLst>
          </p:cNvPr>
          <p:cNvSpPr txBox="1"/>
          <p:nvPr/>
        </p:nvSpPr>
        <p:spPr>
          <a:xfrm>
            <a:off x="599766" y="241400"/>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III. </a:t>
            </a:r>
            <a:r>
              <a:rPr lang="en-US" sz="40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Suy</a:t>
            </a:r>
            <a:r>
              <a:rPr lang="en-US" sz="40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ngẫm</a:t>
            </a:r>
            <a:r>
              <a:rPr lang="en-US" sz="40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40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phản</a:t>
            </a:r>
            <a:r>
              <a:rPr lang="en-US" sz="40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hồi</a:t>
            </a: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B9E7C6E2-64BD-1A55-A576-13E80E52023A}"/>
              </a:ext>
            </a:extLst>
          </p:cNvPr>
          <p:cNvSpPr txBox="1"/>
          <p:nvPr/>
        </p:nvSpPr>
        <p:spPr>
          <a:xfrm>
            <a:off x="599766" y="1427357"/>
            <a:ext cx="4640828" cy="584775"/>
          </a:xfrm>
          <a:prstGeom prst="rect">
            <a:avLst/>
          </a:prstGeom>
          <a:noFill/>
        </p:spPr>
        <p:txBody>
          <a:bodyPr wrap="square">
            <a:spAutoFit/>
          </a:bodyPr>
          <a:lstStyle/>
          <a:p>
            <a:pPr>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5. </a:t>
            </a:r>
            <a:r>
              <a:rPr lang="en-US" sz="32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A9291160-04D9-727B-B7DF-0550B5BCFAA8}"/>
              </a:ext>
            </a:extLst>
          </p:cNvPr>
          <p:cNvSpPr txBox="1"/>
          <p:nvPr/>
        </p:nvSpPr>
        <p:spPr>
          <a:xfrm>
            <a:off x="599766" y="947939"/>
            <a:ext cx="8632724" cy="584775"/>
          </a:xfrm>
          <a:prstGeom prst="rect">
            <a:avLst/>
          </a:prstGeom>
          <a:noFill/>
        </p:spPr>
        <p:txBody>
          <a:bodyPr wrap="square">
            <a:spAutoFit/>
          </a:bodyPr>
          <a:lstStyle/>
          <a:p>
            <a:pPr marR="0" lvl="0">
              <a:spcBef>
                <a:spcPts val="0"/>
              </a:spcBef>
              <a:spcAft>
                <a:spcPts val="0"/>
              </a:spcAft>
              <a:buClr>
                <a:srgbClr val="FF0000"/>
              </a:buClr>
              <a:tabLst>
                <a:tab pos="1386840" algn="l"/>
              </a:tabLst>
            </a:pPr>
            <a:r>
              <a:rPr lang="en-US" sz="3200" b="1" dirty="0">
                <a:solidFill>
                  <a:srgbClr val="078FEB"/>
                </a:solidFill>
                <a:latin typeface="Times New Roman" panose="02020603050405020304" pitchFamily="18" charset="0"/>
                <a:ea typeface="MS Mincho" panose="02020609040205080304" pitchFamily="49" charset="-128"/>
                <a:cs typeface="Times New Roman" panose="02020603050405020304" pitchFamily="18" charset="0"/>
              </a:rPr>
              <a:t>B. </a:t>
            </a:r>
            <a:r>
              <a:rPr lang="en-US" sz="3200" b="1" dirty="0">
                <a:solidFill>
                  <a:srgbClr val="078FEB"/>
                </a:solidFill>
                <a:effectLst/>
                <a:latin typeface="Times New Roman" panose="02020603050405020304" pitchFamily="18" charset="0"/>
                <a:ea typeface="MS Mincho" panose="02020609040205080304" pitchFamily="49" charset="-128"/>
                <a:cs typeface="Times New Roman" panose="02020603050405020304" pitchFamily="18" charset="0"/>
              </a:rPr>
              <a:t>VĂN BẢN </a:t>
            </a:r>
            <a:r>
              <a:rPr lang="en-US" sz="3200" b="1" i="1" dirty="0">
                <a:solidFill>
                  <a:srgbClr val="078FEB"/>
                </a:solidFill>
                <a:effectLst/>
                <a:latin typeface="Times New Roman" panose="02020603050405020304" pitchFamily="18" charset="0"/>
                <a:ea typeface="MS Mincho" panose="02020609040205080304" pitchFamily="49" charset="-128"/>
                <a:cs typeface="Times New Roman" panose="02020603050405020304" pitchFamily="18" charset="0"/>
              </a:rPr>
              <a:t>ẾCH NGỒI ĐÁY GIẾNG</a:t>
            </a:r>
            <a:endParaRPr lang="en-US" sz="3200" dirty="0">
              <a:solidFill>
                <a:srgbClr val="078FEB"/>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14" name="Hình chữ nhật: Góc Tròn 13">
            <a:extLst>
              <a:ext uri="{FF2B5EF4-FFF2-40B4-BE49-F238E27FC236}">
                <a16:creationId xmlns:a16="http://schemas.microsoft.com/office/drawing/2014/main" id="{91CC9779-DD71-3215-B99A-BFE7A18DEAAB}"/>
              </a:ext>
            </a:extLst>
          </p:cNvPr>
          <p:cNvSpPr/>
          <p:nvPr/>
        </p:nvSpPr>
        <p:spPr>
          <a:xfrm>
            <a:off x="319848" y="2339417"/>
            <a:ext cx="1702337" cy="729333"/>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latin typeface="Times New Roman" panose="02020603050405020304" pitchFamily="18" charset="0"/>
                <a:cs typeface="Times New Roman" panose="02020603050405020304" pitchFamily="18" charset="0"/>
              </a:rPr>
              <a:t>Phê</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phán</a:t>
            </a:r>
            <a:endParaRPr lang="en-US" sz="2600" b="1"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3B58A093-FFAE-18D7-797B-AABBB183910F}"/>
              </a:ext>
            </a:extLst>
          </p:cNvPr>
          <p:cNvSpPr txBox="1"/>
          <p:nvPr/>
        </p:nvSpPr>
        <p:spPr>
          <a:xfrm>
            <a:off x="2615656" y="2193426"/>
            <a:ext cx="4273946" cy="892552"/>
          </a:xfrm>
          <a:prstGeom prst="rect">
            <a:avLst/>
          </a:prstGeom>
          <a:noFill/>
          <a:ln w="38100">
            <a:solidFill>
              <a:srgbClr val="0000CC"/>
            </a:solidFill>
          </a:ln>
        </p:spPr>
        <p:txBody>
          <a:bodyPr wrap="square">
            <a:spAutoFit/>
          </a:bodyPr>
          <a:lstStyle/>
          <a:p>
            <a:pPr algn="just"/>
            <a:r>
              <a:rPr lang="vi-VN" sz="2600" dirty="0">
                <a:latin typeface="Times New Roman" panose="02020603050405020304" pitchFamily="18" charset="0"/>
                <a:cs typeface="Times New Roman" panose="02020603050405020304" pitchFamily="18" charset="0"/>
              </a:rPr>
              <a:t>Phê </a:t>
            </a:r>
            <a:r>
              <a:rPr lang="vi-VN" sz="2600" dirty="0" err="1">
                <a:latin typeface="Times New Roman" panose="02020603050405020304" pitchFamily="18" charset="0"/>
                <a:cs typeface="Times New Roman" panose="02020603050405020304" pitchFamily="18" charset="0"/>
              </a:rPr>
              <a:t>phán</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những</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kẻ</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hiểu</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biết</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hạn</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hẹp</a:t>
            </a:r>
            <a:r>
              <a:rPr lang="vi-VN" sz="2600" dirty="0">
                <a:latin typeface="Times New Roman" panose="02020603050405020304" pitchFamily="18" charset="0"/>
                <a:cs typeface="Times New Roman" panose="02020603050405020304" pitchFamily="18" charset="0"/>
              </a:rPr>
              <a:t> nhưng </a:t>
            </a:r>
            <a:r>
              <a:rPr lang="vi-VN" sz="2600" dirty="0" err="1">
                <a:latin typeface="Times New Roman" panose="02020603050405020304" pitchFamily="18" charset="0"/>
                <a:cs typeface="Times New Roman" panose="02020603050405020304" pitchFamily="18" charset="0"/>
              </a:rPr>
              <a:t>huyênh</a:t>
            </a:r>
            <a:r>
              <a:rPr lang="vi-VN" sz="2600" dirty="0">
                <a:latin typeface="Times New Roman" panose="02020603050405020304" pitchFamily="18" charset="0"/>
                <a:cs typeface="Times New Roman" panose="02020603050405020304" pitchFamily="18" charset="0"/>
              </a:rPr>
              <a:t> hoang</a:t>
            </a:r>
            <a:r>
              <a:rPr lang="en-US" sz="2600" dirty="0">
                <a:latin typeface="Times New Roman" panose="02020603050405020304" pitchFamily="18" charset="0"/>
                <a:cs typeface="Times New Roman" panose="02020603050405020304" pitchFamily="18" charset="0"/>
              </a:rPr>
              <a:t>.</a:t>
            </a:r>
          </a:p>
        </p:txBody>
      </p:sp>
      <p:sp>
        <p:nvSpPr>
          <p:cNvPr id="16" name="Hình chữ nhật: Góc Tròn 15">
            <a:extLst>
              <a:ext uri="{FF2B5EF4-FFF2-40B4-BE49-F238E27FC236}">
                <a16:creationId xmlns:a16="http://schemas.microsoft.com/office/drawing/2014/main" id="{3EEE31EA-5CE9-3D20-2CE7-5247E26C2AE7}"/>
              </a:ext>
            </a:extLst>
          </p:cNvPr>
          <p:cNvSpPr/>
          <p:nvPr/>
        </p:nvSpPr>
        <p:spPr>
          <a:xfrm>
            <a:off x="319848" y="4705026"/>
            <a:ext cx="1767652" cy="729333"/>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latin typeface="Times New Roman" panose="02020603050405020304" pitchFamily="18" charset="0"/>
                <a:cs typeface="Times New Roman" panose="02020603050405020304" pitchFamily="18" charset="0"/>
              </a:rPr>
              <a:t>Bài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học</a:t>
            </a:r>
            <a:endParaRPr lang="en-US" sz="2600" b="1" dirty="0">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89249E84-05A3-5BF5-082F-D58C2E25F482}"/>
              </a:ext>
            </a:extLst>
          </p:cNvPr>
          <p:cNvSpPr txBox="1"/>
          <p:nvPr/>
        </p:nvSpPr>
        <p:spPr>
          <a:xfrm>
            <a:off x="2637414" y="3927973"/>
            <a:ext cx="3982192" cy="492443"/>
          </a:xfrm>
          <a:prstGeom prst="rect">
            <a:avLst/>
          </a:prstGeom>
          <a:noFill/>
          <a:ln w="38100">
            <a:solidFill>
              <a:srgbClr val="0000CC"/>
            </a:solidFill>
          </a:ln>
        </p:spPr>
        <p:txBody>
          <a:bodyPr wrap="square">
            <a:spAutoFit/>
          </a:bodyPr>
          <a:lstStyle/>
          <a:p>
            <a:pPr algn="just"/>
            <a:r>
              <a:rPr lang="en-US" sz="2600" i="1" dirty="0" err="1">
                <a:latin typeface="Times New Roman" panose="02020603050405020304" pitchFamily="18" charset="0"/>
                <a:cs typeface="Times New Roman" panose="02020603050405020304" pitchFamily="18" charset="0"/>
              </a:rPr>
              <a:t>Bài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học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về</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tinh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thần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học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hỏi</a:t>
            </a:r>
            <a:endParaRPr lang="en-US" sz="26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1EC95EF2-B727-CCC3-1955-19BE6AA3CB85}"/>
              </a:ext>
            </a:extLst>
          </p:cNvPr>
          <p:cNvSpPr txBox="1"/>
          <p:nvPr/>
        </p:nvSpPr>
        <p:spPr>
          <a:xfrm>
            <a:off x="6889602" y="3527864"/>
            <a:ext cx="4375329" cy="1292662"/>
          </a:xfrm>
          <a:prstGeom prst="rect">
            <a:avLst/>
          </a:prstGeom>
          <a:noFill/>
          <a:ln w="19050">
            <a:solidFill>
              <a:srgbClr val="05BCFE"/>
            </a:solidFill>
          </a:ln>
        </p:spPr>
        <p:txBody>
          <a:bodyPr wrap="square">
            <a:spAutoFit/>
          </a:bodyPr>
          <a:lstStyle/>
          <a:p>
            <a:pPr marL="0" marR="30480" algn="just"/>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,môi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thay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nghi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hơn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FB62B718-B3C9-2D26-3767-EEBA9702005F}"/>
              </a:ext>
            </a:extLst>
          </p:cNvPr>
          <p:cNvSpPr txBox="1"/>
          <p:nvPr/>
        </p:nvSpPr>
        <p:spPr>
          <a:xfrm>
            <a:off x="2772995" y="5551880"/>
            <a:ext cx="2937339" cy="492443"/>
          </a:xfrm>
          <a:prstGeom prst="rect">
            <a:avLst/>
          </a:prstGeom>
          <a:noFill/>
          <a:ln w="38100">
            <a:solidFill>
              <a:srgbClr val="0000CC"/>
            </a:solidFill>
          </a:ln>
        </p:spPr>
        <p:txBody>
          <a:bodyPr wrap="square">
            <a:spAutoFit/>
          </a:bodyPr>
          <a:lstStyle/>
          <a:p>
            <a:r>
              <a:rPr lang="en-US" sz="2600" i="1" dirty="0" err="1">
                <a:latin typeface="Times New Roman" panose="02020603050405020304" pitchFamily="18" charset="0"/>
                <a:cs typeface="Times New Roman" panose="02020603050405020304" pitchFamily="18" charset="0"/>
              </a:rPr>
              <a:t>Bài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học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về</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tính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cách</a:t>
            </a:r>
            <a:endParaRPr lang="en-US" sz="2600" dirty="0">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67884801-2EE6-1A7C-B9A7-96795AD59AF1}"/>
              </a:ext>
            </a:extLst>
          </p:cNvPr>
          <p:cNvSpPr txBox="1"/>
          <p:nvPr/>
        </p:nvSpPr>
        <p:spPr>
          <a:xfrm>
            <a:off x="6935489" y="5151770"/>
            <a:ext cx="4375329" cy="1292662"/>
          </a:xfrm>
          <a:prstGeom prst="rect">
            <a:avLst/>
          </a:prstGeom>
          <a:noFill/>
          <a:ln w="19050">
            <a:solidFill>
              <a:srgbClr val="05BCFE"/>
            </a:solidFill>
          </a:ln>
        </p:spPr>
        <p:txBody>
          <a:bodyPr wrap="square">
            <a:spAutoFit/>
          </a:bodyPr>
          <a:lstStyle/>
          <a:p>
            <a:pPr marL="0" marR="30480" algn="just"/>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kiêu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ngạo</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đắt,thậm</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Mũi tên: Phải 23">
            <a:extLst>
              <a:ext uri="{FF2B5EF4-FFF2-40B4-BE49-F238E27FC236}">
                <a16:creationId xmlns:a16="http://schemas.microsoft.com/office/drawing/2014/main" id="{156556F6-2612-811A-8845-28B89282EC04}"/>
              </a:ext>
            </a:extLst>
          </p:cNvPr>
          <p:cNvSpPr/>
          <p:nvPr/>
        </p:nvSpPr>
        <p:spPr>
          <a:xfrm>
            <a:off x="2087501" y="2639702"/>
            <a:ext cx="528156" cy="215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i tên: Phải 24">
            <a:extLst>
              <a:ext uri="{FF2B5EF4-FFF2-40B4-BE49-F238E27FC236}">
                <a16:creationId xmlns:a16="http://schemas.microsoft.com/office/drawing/2014/main" id="{EF6F4B92-C0C6-B4BF-F2E4-E83DD2789A8F}"/>
              </a:ext>
            </a:extLst>
          </p:cNvPr>
          <p:cNvSpPr/>
          <p:nvPr/>
        </p:nvSpPr>
        <p:spPr>
          <a:xfrm rot="19944651">
            <a:off x="1931953" y="4342700"/>
            <a:ext cx="676859" cy="1957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i tên: Phải 25">
            <a:extLst>
              <a:ext uri="{FF2B5EF4-FFF2-40B4-BE49-F238E27FC236}">
                <a16:creationId xmlns:a16="http://schemas.microsoft.com/office/drawing/2014/main" id="{E4888FB5-A3A8-C34B-15C3-5C7105F35601}"/>
              </a:ext>
            </a:extLst>
          </p:cNvPr>
          <p:cNvSpPr/>
          <p:nvPr/>
        </p:nvSpPr>
        <p:spPr>
          <a:xfrm rot="1655349" flipV="1">
            <a:off x="2016374" y="5568717"/>
            <a:ext cx="676859" cy="1957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Đường kết nối Mũi tên Thẳng 27">
            <a:extLst>
              <a:ext uri="{FF2B5EF4-FFF2-40B4-BE49-F238E27FC236}">
                <a16:creationId xmlns:a16="http://schemas.microsoft.com/office/drawing/2014/main" id="{544D721B-1A25-C7D9-A5CD-2120E4862863}"/>
              </a:ext>
            </a:extLst>
          </p:cNvPr>
          <p:cNvCxnSpPr>
            <a:stCxn id="17" idx="3"/>
            <a:endCxn id="18" idx="1"/>
          </p:cNvCxnSpPr>
          <p:nvPr/>
        </p:nvCxnSpPr>
        <p:spPr>
          <a:xfrm>
            <a:off x="6619606" y="4174195"/>
            <a:ext cx="2699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Đường kết nối Mũi tên Thẳng 28">
            <a:extLst>
              <a:ext uri="{FF2B5EF4-FFF2-40B4-BE49-F238E27FC236}">
                <a16:creationId xmlns:a16="http://schemas.microsoft.com/office/drawing/2014/main" id="{1F7C271E-FCC8-6838-2BD1-3BCAB49CDCC2}"/>
              </a:ext>
            </a:extLst>
          </p:cNvPr>
          <p:cNvCxnSpPr>
            <a:cxnSpLocks/>
            <a:stCxn id="19" idx="3"/>
            <a:endCxn id="23" idx="1"/>
          </p:cNvCxnSpPr>
          <p:nvPr/>
        </p:nvCxnSpPr>
        <p:spPr>
          <a:xfrm flipV="1">
            <a:off x="5710334" y="5798101"/>
            <a:ext cx="122515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822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in)">
                                      <p:cBhvr>
                                        <p:cTn id="33" dur="20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3" grpId="0" animBg="1"/>
      <p:bldP spid="24"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872960" y="116123"/>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872960" y="1305573"/>
            <a:ext cx="2235042" cy="523220"/>
          </a:xfrm>
          <a:prstGeom prst="rect">
            <a:avLst/>
          </a:prstGeom>
          <a:noFill/>
        </p:spPr>
        <p:txBody>
          <a:bodyPr wrap="square">
            <a:spAutoFit/>
          </a:bodyPr>
          <a:lstStyle/>
          <a:p>
            <a:pPr>
              <a:buClr>
                <a:srgbClr val="202122"/>
              </a:buClr>
              <a:tabLst>
                <a:tab pos="1386840" algn="l"/>
              </a:tabLst>
            </a:pPr>
            <a:r>
              <a:rPr lang="en-US" sz="28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2800" b="1" dirty="0" err="1">
                <a:solidFill>
                  <a:srgbClr val="0000CC"/>
                </a:solidFill>
                <a:effectLst/>
                <a:latin typeface="Times New Roman" panose="02020603050405020304" pitchFamily="18" charset="0"/>
                <a:ea typeface="MS Mincho" panose="02020609040205080304" pitchFamily="49" charset="-128"/>
              </a:rPr>
              <a:t>Tóm</a:t>
            </a:r>
            <a:r>
              <a:rPr lang="en-US" sz="2800" b="1" dirty="0">
                <a:solidFill>
                  <a:srgbClr val="0000CC"/>
                </a:solidFill>
                <a:effectLst/>
                <a:latin typeface="Times New Roman" panose="02020603050405020304" pitchFamily="18" charset="0"/>
                <a:ea typeface="MS Mincho" panose="02020609040205080304" pitchFamily="49" charset="-128"/>
              </a:rPr>
              <a:t> </a:t>
            </a:r>
            <a:r>
              <a:rPr lang="en-US" sz="2800" b="1" dirty="0" err="1">
                <a:solidFill>
                  <a:srgbClr val="0000CC"/>
                </a:solidFill>
                <a:effectLst/>
                <a:latin typeface="Times New Roman" panose="02020603050405020304" pitchFamily="18" charset="0"/>
                <a:ea typeface="MS Mincho" panose="02020609040205080304" pitchFamily="49" charset="-128"/>
              </a:rPr>
              <a:t>tắt</a:t>
            </a:r>
            <a:endParaRPr lang="en-US" sz="2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21" name="Hộp Văn bản 20">
            <a:extLst>
              <a:ext uri="{FF2B5EF4-FFF2-40B4-BE49-F238E27FC236}">
                <a16:creationId xmlns:a16="http://schemas.microsoft.com/office/drawing/2014/main" id="{5C533E08-56EF-110E-E0E0-433F561D1377}"/>
              </a:ext>
            </a:extLst>
          </p:cNvPr>
          <p:cNvSpPr txBox="1"/>
          <p:nvPr/>
        </p:nvSpPr>
        <p:spPr>
          <a:xfrm>
            <a:off x="1189703" y="1846899"/>
            <a:ext cx="7216877" cy="492443"/>
          </a:xfrm>
          <a:prstGeom prst="rect">
            <a:avLst/>
          </a:prstGeom>
          <a:noFill/>
          <a:ln w="38100">
            <a:solidFill>
              <a:srgbClr val="0000CC"/>
            </a:solidFill>
          </a:ln>
        </p:spPr>
        <p:txBody>
          <a:bodyPr wrap="square">
            <a:spAutoFit/>
          </a:bodyPr>
          <a:lstStyle/>
          <a:p>
            <a:pPr>
              <a:buClr>
                <a:srgbClr val="202122"/>
              </a:buClr>
              <a:tabLst>
                <a:tab pos="1386840" algn="l"/>
              </a:tabLst>
            </a:pP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Ngắn</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gọn</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chỉ</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chọn</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chi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tiết</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tiêu</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biểu</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(3 - 4 </a:t>
            </a:r>
            <a:r>
              <a:rPr lang="en-US" sz="26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dòng</a:t>
            </a:r>
            <a:r>
              <a:rPr lang="en-US" sz="26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F2341682-617F-A5E6-340E-59581D63A1C8}"/>
              </a:ext>
            </a:extLst>
          </p:cNvPr>
          <p:cNvSpPr txBox="1"/>
          <p:nvPr/>
        </p:nvSpPr>
        <p:spPr>
          <a:xfrm>
            <a:off x="872960" y="2300452"/>
            <a:ext cx="5300509" cy="523220"/>
          </a:xfrm>
          <a:prstGeom prst="rect">
            <a:avLst/>
          </a:prstGeom>
          <a:noFill/>
        </p:spPr>
        <p:txBody>
          <a:bodyPr wrap="square">
            <a:spAutoFit/>
          </a:bodyPr>
          <a:lstStyle/>
          <a:p>
            <a:r>
              <a:rPr lang="en-US" sz="28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2800" b="1" dirty="0" err="1">
                <a:solidFill>
                  <a:srgbClr val="0000CC"/>
                </a:solidFill>
                <a:effectLst/>
                <a:latin typeface="Times New Roman" panose="02020603050405020304" pitchFamily="18" charset="0"/>
                <a:ea typeface="MS Mincho" panose="02020609040205080304" pitchFamily="49" charset="-128"/>
              </a:rPr>
              <a:t>Bố</a:t>
            </a:r>
            <a:r>
              <a:rPr lang="en-US" sz="2800" b="1" dirty="0">
                <a:solidFill>
                  <a:srgbClr val="0000CC"/>
                </a:solidFill>
                <a:effectLst/>
                <a:latin typeface="Times New Roman" panose="02020603050405020304" pitchFamily="18" charset="0"/>
                <a:ea typeface="MS Mincho" panose="02020609040205080304" pitchFamily="49" charset="-128"/>
              </a:rPr>
              <a:t> </a:t>
            </a:r>
            <a:r>
              <a:rPr lang="en-US" sz="2800" b="1" dirty="0" err="1">
                <a:solidFill>
                  <a:srgbClr val="0000CC"/>
                </a:solidFill>
                <a:effectLst/>
                <a:latin typeface="Times New Roman" panose="02020603050405020304" pitchFamily="18" charset="0"/>
                <a:ea typeface="MS Mincho" panose="02020609040205080304" pitchFamily="49" charset="-128"/>
              </a:rPr>
              <a:t>cục</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EEBACA62-78DB-5525-0E25-151E2F121777}"/>
              </a:ext>
            </a:extLst>
          </p:cNvPr>
          <p:cNvSpPr txBox="1"/>
          <p:nvPr/>
        </p:nvSpPr>
        <p:spPr>
          <a:xfrm>
            <a:off x="872960" y="4624358"/>
            <a:ext cx="4581834" cy="523220"/>
          </a:xfrm>
          <a:prstGeom prst="rect">
            <a:avLst/>
          </a:prstGeom>
          <a:noFill/>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3. </a:t>
            </a:r>
            <a:r>
              <a:rPr lang="en-US" sz="2800" b="1" dirty="0" err="1">
                <a:solidFill>
                  <a:srgbClr val="0000CC"/>
                </a:solidFill>
                <a:effectLst/>
                <a:latin typeface="Times New Roman" panose="02020603050405020304" pitchFamily="18" charset="0"/>
                <a:ea typeface="Times New Roman" panose="02020603050405020304" pitchFamily="18" charset="0"/>
              </a:rPr>
              <a:t>Tình</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huống</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truyện</a:t>
            </a:r>
            <a:endParaRPr lang="en-US" sz="2800" b="1" dirty="0">
              <a:solidFill>
                <a:srgbClr val="0000CC"/>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FFA1E30C-1E84-A08B-EC0B-77527DF99BC6}"/>
              </a:ext>
            </a:extLst>
          </p:cNvPr>
          <p:cNvSpPr txBox="1"/>
          <p:nvPr/>
        </p:nvSpPr>
        <p:spPr>
          <a:xfrm>
            <a:off x="1189704" y="2827563"/>
            <a:ext cx="7002574" cy="492443"/>
          </a:xfrm>
          <a:prstGeom prst="rect">
            <a:avLst/>
          </a:prstGeom>
          <a:noFill/>
          <a:ln w="38100">
            <a:solidFill>
              <a:srgbClr val="0000CC"/>
            </a:solidFill>
          </a:ln>
        </p:spPr>
        <p:txBody>
          <a:bodyPr wrap="square">
            <a:spAutoFit/>
          </a:bodyPr>
          <a:lstStyle/>
          <a:p>
            <a:r>
              <a:rPr lang="vi-VN" sz="2600" dirty="0" err="1">
                <a:latin typeface="Times New Roman" panose="02020603050405020304" pitchFamily="18" charset="0"/>
                <a:cs typeface="Times New Roman" panose="02020603050405020304" pitchFamily="18" charset="0"/>
              </a:rPr>
              <a:t>Đoạn</a:t>
            </a:r>
            <a:r>
              <a:rPr lang="vi-VN" sz="2600" dirty="0">
                <a:latin typeface="Times New Roman" panose="02020603050405020304" pitchFamily="18" charset="0"/>
                <a:cs typeface="Times New Roman" panose="02020603050405020304" pitchFamily="18" charset="0"/>
              </a:rPr>
              <a:t> 1 : </a:t>
            </a:r>
            <a:r>
              <a:rPr lang="vi-VN" sz="2600" dirty="0" err="1">
                <a:latin typeface="Times New Roman" panose="02020603050405020304" pitchFamily="18" charset="0"/>
                <a:cs typeface="Times New Roman" panose="02020603050405020304" pitchFamily="18" charset="0"/>
              </a:rPr>
              <a:t>Từ</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đầu</a:t>
            </a:r>
            <a:r>
              <a:rPr lang="vi-VN" sz="2600" dirty="0">
                <a:latin typeface="Times New Roman" panose="02020603050405020304" pitchFamily="18" charset="0"/>
                <a:cs typeface="Times New Roman" panose="02020603050405020304" pitchFamily="18" charset="0"/>
              </a:rPr>
              <a:t> → </a:t>
            </a:r>
            <a:r>
              <a:rPr lang="vi-VN" sz="2600" dirty="0" err="1">
                <a:latin typeface="Times New Roman" panose="02020603050405020304" pitchFamily="18" charset="0"/>
                <a:cs typeface="Times New Roman" panose="02020603050405020304" pitchFamily="18" charset="0"/>
              </a:rPr>
              <a:t>sờ</a:t>
            </a:r>
            <a:r>
              <a:rPr lang="vi-VN" sz="2600" dirty="0">
                <a:latin typeface="Times New Roman" panose="02020603050405020304" pitchFamily="18" charset="0"/>
                <a:cs typeface="Times New Roman" panose="02020603050405020304" pitchFamily="18" charset="0"/>
              </a:rPr>
              <a:t> đuôi : </a:t>
            </a:r>
            <a:r>
              <a:rPr lang="vi-VN" sz="2600" dirty="0" err="1">
                <a:latin typeface="Times New Roman" panose="02020603050405020304" pitchFamily="18" charset="0"/>
                <a:cs typeface="Times New Roman" panose="02020603050405020304" pitchFamily="18" charset="0"/>
              </a:rPr>
              <a:t>Các</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thầy</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bói</a:t>
            </a:r>
            <a:r>
              <a:rPr lang="vi-VN" sz="2600" dirty="0">
                <a:latin typeface="Times New Roman" panose="02020603050405020304" pitchFamily="18" charset="0"/>
                <a:cs typeface="Times New Roman" panose="02020603050405020304" pitchFamily="18" charset="0"/>
              </a:rPr>
              <a:t> xem voi.</a:t>
            </a:r>
            <a:endParaRPr lang="en-US" sz="26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B8871C40-20E8-C2E2-7290-7393F7F7AE17}"/>
              </a:ext>
            </a:extLst>
          </p:cNvPr>
          <p:cNvSpPr txBox="1"/>
          <p:nvPr/>
        </p:nvSpPr>
        <p:spPr>
          <a:xfrm>
            <a:off x="1189703" y="4123561"/>
            <a:ext cx="7693039" cy="492443"/>
          </a:xfrm>
          <a:prstGeom prst="rect">
            <a:avLst/>
          </a:prstGeom>
          <a:noFill/>
          <a:ln w="38100">
            <a:solidFill>
              <a:srgbClr val="0000CC"/>
            </a:solidFill>
          </a:ln>
        </p:spPr>
        <p:txBody>
          <a:bodyPr wrap="square">
            <a:spAutoFit/>
          </a:bodyPr>
          <a:lstStyle/>
          <a:p>
            <a:r>
              <a:rPr lang="vi-VN" sz="2600" dirty="0" err="1">
                <a:latin typeface="Times New Roman" panose="02020603050405020304" pitchFamily="18" charset="0"/>
                <a:cs typeface="Times New Roman" panose="02020603050405020304" pitchFamily="18" charset="0"/>
              </a:rPr>
              <a:t>Đoạn</a:t>
            </a:r>
            <a:r>
              <a:rPr lang="vi-VN" sz="2600" dirty="0">
                <a:latin typeface="Times New Roman" panose="02020603050405020304" pitchFamily="18" charset="0"/>
                <a:cs typeface="Times New Roman" panose="02020603050405020304" pitchFamily="18" charset="0"/>
              </a:rPr>
              <a:t> 3 : </a:t>
            </a:r>
            <a:r>
              <a:rPr lang="vi-VN" sz="2600" dirty="0" err="1">
                <a:latin typeface="Times New Roman" panose="02020603050405020304" pitchFamily="18" charset="0"/>
                <a:cs typeface="Times New Roman" panose="02020603050405020304" pitchFamily="18" charset="0"/>
              </a:rPr>
              <a:t>Còn</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lại</a:t>
            </a:r>
            <a:r>
              <a:rPr lang="vi-VN" sz="2600" dirty="0">
                <a:latin typeface="Times New Roman" panose="02020603050405020304" pitchFamily="18" charset="0"/>
                <a:cs typeface="Times New Roman" panose="02020603050405020304" pitchFamily="18" charset="0"/>
              </a:rPr>
              <a:t> : </a:t>
            </a:r>
            <a:r>
              <a:rPr lang="vi-VN" sz="2600" dirty="0" err="1">
                <a:latin typeface="Times New Roman" panose="02020603050405020304" pitchFamily="18" charset="0"/>
                <a:cs typeface="Times New Roman" panose="02020603050405020304" pitchFamily="18" charset="0"/>
              </a:rPr>
              <a:t>Hậu</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quả</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của</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việc</a:t>
            </a:r>
            <a:r>
              <a:rPr lang="vi-VN" sz="2600" dirty="0">
                <a:latin typeface="Times New Roman" panose="02020603050405020304" pitchFamily="18" charset="0"/>
                <a:cs typeface="Times New Roman" panose="02020603050405020304" pitchFamily="18" charset="0"/>
              </a:rPr>
              <a:t> xem </a:t>
            </a:r>
            <a:r>
              <a:rPr lang="vi-VN" sz="2600" dirty="0" err="1">
                <a:latin typeface="Times New Roman" panose="02020603050405020304" pitchFamily="18" charset="0"/>
                <a:cs typeface="Times New Roman" panose="02020603050405020304" pitchFamily="18" charset="0"/>
              </a:rPr>
              <a:t>và</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phán</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về</a:t>
            </a:r>
            <a:r>
              <a:rPr lang="vi-VN" sz="2600" dirty="0">
                <a:latin typeface="Times New Roman" panose="02020603050405020304" pitchFamily="18" charset="0"/>
                <a:cs typeface="Times New Roman" panose="02020603050405020304" pitchFamily="18" charset="0"/>
              </a:rPr>
              <a:t> voi.</a:t>
            </a:r>
            <a:endParaRPr lang="en-US" sz="2600" dirty="0">
              <a:latin typeface="Times New Roman" panose="020206030504050203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7AD682A6-FC0F-B9A2-F379-6B259EFA72F6}"/>
              </a:ext>
            </a:extLst>
          </p:cNvPr>
          <p:cNvSpPr txBox="1"/>
          <p:nvPr/>
        </p:nvSpPr>
        <p:spPr>
          <a:xfrm>
            <a:off x="804374" y="771471"/>
            <a:ext cx="8632724" cy="646331"/>
          </a:xfrm>
          <a:prstGeom prst="rect">
            <a:avLst/>
          </a:prstGeom>
          <a:noFill/>
        </p:spPr>
        <p:txBody>
          <a:bodyPr wrap="square">
            <a:spAutoFit/>
          </a:bodyPr>
          <a:lstStyle/>
          <a:p>
            <a:pPr>
              <a:buClr>
                <a:srgbClr val="FF0000"/>
              </a:buClr>
              <a:tabLst>
                <a:tab pos="1386840" algn="l"/>
              </a:tabLst>
            </a:pPr>
            <a:r>
              <a:rPr lang="en-US" sz="3600" b="1" dirty="0">
                <a:solidFill>
                  <a:srgbClr val="0066FF"/>
                </a:solidFill>
                <a:latin typeface="Times New Roman" panose="02020603050405020304" pitchFamily="18" charset="0"/>
                <a:ea typeface="MS Mincho" panose="02020609040205080304" pitchFamily="49" charset="-128"/>
              </a:rPr>
              <a:t>B. </a:t>
            </a:r>
            <a:r>
              <a:rPr lang="en-US" sz="3600" b="1" dirty="0">
                <a:solidFill>
                  <a:srgbClr val="0066FF"/>
                </a:solidFill>
                <a:effectLst/>
                <a:latin typeface="Times New Roman" panose="02020603050405020304" pitchFamily="18" charset="0"/>
                <a:ea typeface="MS Mincho" panose="02020609040205080304" pitchFamily="49" charset="-128"/>
              </a:rPr>
              <a:t>VĂN BẢN </a:t>
            </a:r>
            <a:r>
              <a:rPr lang="en-US" sz="3600" b="1" i="1" dirty="0">
                <a:solidFill>
                  <a:srgbClr val="0066FF"/>
                </a:solidFill>
                <a:effectLst/>
                <a:latin typeface="Times New Roman" panose="02020603050405020304" pitchFamily="18" charset="0"/>
                <a:ea typeface="MS Mincho" panose="02020609040205080304" pitchFamily="49" charset="-128"/>
              </a:rPr>
              <a:t>THẦY BÓI XEM VOI</a:t>
            </a:r>
            <a:endParaRPr lang="en-US" sz="3600" dirty="0">
              <a:solidFill>
                <a:srgbClr val="0066FF"/>
              </a:solidFill>
              <a:effectLst/>
              <a:latin typeface="Times New Roman" panose="02020603050405020304" pitchFamily="18" charset="0"/>
              <a:ea typeface="Times New Roman" panose="02020603050405020304" pitchFamily="18" charset="0"/>
            </a:endParaRPr>
          </a:p>
        </p:txBody>
      </p:sp>
      <p:sp>
        <p:nvSpPr>
          <p:cNvPr id="31" name="Hộp Văn bản 30">
            <a:extLst>
              <a:ext uri="{FF2B5EF4-FFF2-40B4-BE49-F238E27FC236}">
                <a16:creationId xmlns:a16="http://schemas.microsoft.com/office/drawing/2014/main" id="{3FEF9AEE-1B61-34D7-648C-43C4F8CDACBB}"/>
              </a:ext>
            </a:extLst>
          </p:cNvPr>
          <p:cNvSpPr txBox="1"/>
          <p:nvPr/>
        </p:nvSpPr>
        <p:spPr>
          <a:xfrm>
            <a:off x="1189703" y="3510234"/>
            <a:ext cx="7002575" cy="492443"/>
          </a:xfrm>
          <a:prstGeom prst="rect">
            <a:avLst/>
          </a:prstGeom>
          <a:noFill/>
          <a:ln w="38100">
            <a:solidFill>
              <a:srgbClr val="0000CC"/>
            </a:solidFill>
          </a:ln>
        </p:spPr>
        <p:txBody>
          <a:bodyPr wrap="square">
            <a:spAutoFit/>
          </a:bodyPr>
          <a:lstStyle/>
          <a:p>
            <a:r>
              <a:rPr lang="vi-VN" sz="2600" dirty="0" err="1">
                <a:latin typeface="Times New Roman" panose="02020603050405020304" pitchFamily="18" charset="0"/>
                <a:cs typeface="Times New Roman" panose="02020603050405020304" pitchFamily="18" charset="0"/>
              </a:rPr>
              <a:t>Đoạn</a:t>
            </a:r>
            <a:r>
              <a:rPr lang="vi-VN" sz="2600" dirty="0">
                <a:latin typeface="Times New Roman" panose="02020603050405020304" pitchFamily="18" charset="0"/>
                <a:cs typeface="Times New Roman" panose="02020603050405020304" pitchFamily="18" charset="0"/>
              </a:rPr>
              <a:t> 2 : → </a:t>
            </a:r>
            <a:r>
              <a:rPr lang="vi-VN" sz="2600" dirty="0" err="1">
                <a:latin typeface="Times New Roman" panose="02020603050405020304" pitchFamily="18" charset="0"/>
                <a:cs typeface="Times New Roman" panose="02020603050405020304" pitchFamily="18" charset="0"/>
              </a:rPr>
              <a:t>chổi</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sể</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cùn</a:t>
            </a:r>
            <a:r>
              <a:rPr lang="vi-VN" sz="2600" dirty="0">
                <a:latin typeface="Times New Roman" panose="02020603050405020304" pitchFamily="18" charset="0"/>
                <a:cs typeface="Times New Roman" panose="02020603050405020304" pitchFamily="18" charset="0"/>
              </a:rPr>
              <a:t> : </a:t>
            </a:r>
            <a:r>
              <a:rPr lang="vi-VN" sz="2600" dirty="0" err="1">
                <a:latin typeface="Times New Roman" panose="02020603050405020304" pitchFamily="18" charset="0"/>
                <a:cs typeface="Times New Roman" panose="02020603050405020304" pitchFamily="18" charset="0"/>
              </a:rPr>
              <a:t>Các</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thầy</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bói</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phán</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về</a:t>
            </a:r>
            <a:r>
              <a:rPr lang="vi-VN" sz="2600" dirty="0">
                <a:latin typeface="Times New Roman" panose="02020603050405020304" pitchFamily="18" charset="0"/>
                <a:cs typeface="Times New Roman" panose="02020603050405020304" pitchFamily="18" charset="0"/>
              </a:rPr>
              <a:t> voi.</a:t>
            </a:r>
            <a:endParaRPr lang="en-US" sz="2600" dirty="0">
              <a:latin typeface="Times New Roman" panose="02020603050405020304" pitchFamily="18" charset="0"/>
              <a:cs typeface="Times New Roman" panose="02020603050405020304" pitchFamily="18" charset="0"/>
            </a:endParaRPr>
          </a:p>
        </p:txBody>
      </p:sp>
      <p:sp>
        <p:nvSpPr>
          <p:cNvPr id="36" name="Hộp Văn bản 35">
            <a:extLst>
              <a:ext uri="{FF2B5EF4-FFF2-40B4-BE49-F238E27FC236}">
                <a16:creationId xmlns:a16="http://schemas.microsoft.com/office/drawing/2014/main" id="{BEDF2F17-9906-0A00-0E70-D13CDA0AEAB9}"/>
              </a:ext>
            </a:extLst>
          </p:cNvPr>
          <p:cNvSpPr txBox="1"/>
          <p:nvPr/>
        </p:nvSpPr>
        <p:spPr>
          <a:xfrm>
            <a:off x="1028425" y="6170468"/>
            <a:ext cx="9711110" cy="492443"/>
          </a:xfrm>
          <a:prstGeom prst="rect">
            <a:avLst/>
          </a:prstGeom>
          <a:noFill/>
        </p:spPr>
        <p:txBody>
          <a:bodyPr wrap="square">
            <a:spAutoFit/>
          </a:bodyPr>
          <a:lstStyle/>
          <a:p>
            <a:r>
              <a:rPr lang="en-US" sz="2600" b="1" dirty="0">
                <a:solidFill>
                  <a:srgbClr val="078FEB"/>
                </a:solidFill>
                <a:latin typeface="Times New Roman" panose="02020603050405020304" pitchFamily="18" charset="0"/>
                <a:cs typeface="Times New Roman" panose="02020603050405020304" pitchFamily="18" charset="0"/>
              </a:rPr>
              <a:t>-&gt;</a:t>
            </a:r>
            <a:r>
              <a:rPr lang="en-US" sz="2600" b="1" dirty="0" err="1">
                <a:solidFill>
                  <a:srgbClr val="078FEB"/>
                </a:solidFill>
                <a:latin typeface="Times New Roman" panose="02020603050405020304" pitchFamily="18" charset="0"/>
                <a:cs typeface="Times New Roman" panose="02020603050405020304" pitchFamily="18" charset="0"/>
              </a:rPr>
              <a:t>Tình</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huống</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bộc</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lộ</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tác</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hại</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của</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lối</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nhận</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thức</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phiến</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diện</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về</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sự</a:t>
            </a:r>
            <a:r>
              <a:rPr lang="en-US" sz="2600" b="1" dirty="0">
                <a:solidFill>
                  <a:srgbClr val="078FEB"/>
                </a:solidFill>
                <a:latin typeface="Times New Roman" panose="02020603050405020304" pitchFamily="18" charset="0"/>
                <a:cs typeface="Times New Roman" panose="02020603050405020304" pitchFamily="18" charset="0"/>
              </a:rPr>
              <a:t> </a:t>
            </a:r>
            <a:r>
              <a:rPr lang="en-US" sz="2600" b="1" dirty="0" err="1">
                <a:solidFill>
                  <a:srgbClr val="078FEB"/>
                </a:solidFill>
                <a:latin typeface="Times New Roman" panose="02020603050405020304" pitchFamily="18" charset="0"/>
                <a:cs typeface="Times New Roman" panose="02020603050405020304" pitchFamily="18" charset="0"/>
              </a:rPr>
              <a:t>vật</a:t>
            </a:r>
            <a:r>
              <a:rPr lang="en-US" sz="2600" b="1" dirty="0">
                <a:solidFill>
                  <a:srgbClr val="078FEB"/>
                </a:solidFill>
                <a:latin typeface="Times New Roman" panose="02020603050405020304" pitchFamily="18" charset="0"/>
                <a:cs typeface="Times New Roman" panose="02020603050405020304" pitchFamily="18" charset="0"/>
              </a:rPr>
              <a:t>.</a:t>
            </a:r>
          </a:p>
        </p:txBody>
      </p:sp>
      <p:sp>
        <p:nvSpPr>
          <p:cNvPr id="19" name="Hộp Văn bản 18">
            <a:extLst>
              <a:ext uri="{FF2B5EF4-FFF2-40B4-BE49-F238E27FC236}">
                <a16:creationId xmlns:a16="http://schemas.microsoft.com/office/drawing/2014/main" id="{EB4619F1-A3FE-BC47-820E-D8A67BC24B57}"/>
              </a:ext>
            </a:extLst>
          </p:cNvPr>
          <p:cNvSpPr txBox="1"/>
          <p:nvPr/>
        </p:nvSpPr>
        <p:spPr>
          <a:xfrm>
            <a:off x="539004" y="5187849"/>
            <a:ext cx="11534807" cy="892552"/>
          </a:xfrm>
          <a:prstGeom prst="rect">
            <a:avLst/>
          </a:prstGeom>
          <a:noFill/>
          <a:ln w="38100">
            <a:solidFill>
              <a:srgbClr val="0000CC"/>
            </a:solidFill>
          </a:ln>
        </p:spPr>
        <p:txBody>
          <a:bodyPr wrap="square">
            <a:spAutoFit/>
          </a:bodyPr>
          <a:lstStyle/>
          <a:p>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bói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voi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voi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nhưng</a:t>
            </a:r>
            <a:r>
              <a:rPr lang="en-US" sz="2600" dirty="0">
                <a:latin typeface="Times New Roman" panose="02020603050405020304" pitchFamily="18" charset="0"/>
                <a:cs typeface="Times New Roman" panose="02020603050405020304" pitchFamily="18" charset="0"/>
              </a:rPr>
              <a:t> ai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voi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dẫn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604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circle(in)">
                                      <p:cBhvr>
                                        <p:cTn id="24" dur="20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ircle(in)">
                                      <p:cBhvr>
                                        <p:cTn id="4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15" grpId="0"/>
      <p:bldP spid="17" grpId="0" animBg="1"/>
      <p:bldP spid="18" grpId="0" animBg="1"/>
      <p:bldP spid="31" grpId="0" animBg="1"/>
      <p:bldP spid="36"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564CA2D3-3A64-EC12-2AF8-2F2F9D7098FF}"/>
              </a:ext>
            </a:extLst>
          </p:cNvPr>
          <p:cNvSpPr txBox="1"/>
          <p:nvPr/>
        </p:nvSpPr>
        <p:spPr>
          <a:xfrm>
            <a:off x="599766" y="241400"/>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B9E7C6E2-64BD-1A55-A576-13E80E52023A}"/>
              </a:ext>
            </a:extLst>
          </p:cNvPr>
          <p:cNvSpPr txBox="1"/>
          <p:nvPr/>
        </p:nvSpPr>
        <p:spPr>
          <a:xfrm>
            <a:off x="599766" y="1427357"/>
            <a:ext cx="3050111" cy="584775"/>
          </a:xfrm>
          <a:prstGeom prst="rect">
            <a:avLst/>
          </a:prstGeom>
          <a:noFill/>
        </p:spPr>
        <p:txBody>
          <a:bodyPr wrap="square">
            <a:spAutoFit/>
          </a:bodyPr>
          <a:lstStyle/>
          <a:p>
            <a:pPr>
              <a:buClr>
                <a:srgbClr val="202122"/>
              </a:buClr>
              <a:tabLst>
                <a:tab pos="1386840" algn="l"/>
              </a:tabLst>
            </a:pP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4. </a:t>
            </a:r>
            <a:r>
              <a:rPr lang="en-US" sz="3200" b="1" dirty="0" err="1">
                <a:solidFill>
                  <a:srgbClr val="0000CC"/>
                </a:solidFill>
                <a:effectLst/>
                <a:latin typeface="Times New Roman" panose="02020603050405020304" pitchFamily="18" charset="0"/>
                <a:ea typeface="Times New Roman" panose="02020603050405020304" pitchFamily="18" charset="0"/>
              </a:rPr>
              <a:t>Phân</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tích</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13" name="Hộp Văn bản 12">
            <a:extLst>
              <a:ext uri="{FF2B5EF4-FFF2-40B4-BE49-F238E27FC236}">
                <a16:creationId xmlns:a16="http://schemas.microsoft.com/office/drawing/2014/main" id="{7BC741F9-52B8-FA44-E0B5-7FA86FA1A1B6}"/>
              </a:ext>
            </a:extLst>
          </p:cNvPr>
          <p:cNvSpPr txBox="1"/>
          <p:nvPr/>
        </p:nvSpPr>
        <p:spPr>
          <a:xfrm>
            <a:off x="697464" y="2168384"/>
            <a:ext cx="6097554" cy="349583"/>
          </a:xfrm>
          <a:prstGeom prst="rect">
            <a:avLst/>
          </a:prstGeom>
          <a:noFill/>
        </p:spPr>
        <p:txBody>
          <a:bodyPr wrap="square">
            <a:spAutoFit/>
          </a:bodyPr>
          <a:lstStyle/>
          <a:p>
            <a:pPr marL="30480" marR="30480" algn="just">
              <a:lnSpc>
                <a:spcPts val="1800"/>
              </a:lnSpc>
              <a:spcBef>
                <a:spcPts val="0"/>
              </a:spcBef>
              <a:spcAft>
                <a:spcPts val="1200"/>
              </a:spcAft>
            </a:pPr>
            <a:r>
              <a:rPr lang="vi-VN" sz="2800" b="1" dirty="0">
                <a:solidFill>
                  <a:srgbClr val="05BCFE"/>
                </a:solidFill>
                <a:effectLst/>
                <a:latin typeface="Times New Roman" panose="02020603050405020304" pitchFamily="18" charset="0"/>
                <a:ea typeface="Times New Roman" panose="02020603050405020304" pitchFamily="18" charset="0"/>
              </a:rPr>
              <a:t>a. </a:t>
            </a:r>
            <a:r>
              <a:rPr lang="vi-VN" sz="2800" b="1" dirty="0" err="1">
                <a:solidFill>
                  <a:srgbClr val="05BCFE"/>
                </a:solidFill>
                <a:effectLst/>
                <a:latin typeface="Times New Roman" panose="02020603050405020304" pitchFamily="18" charset="0"/>
                <a:ea typeface="Times New Roman" panose="02020603050405020304" pitchFamily="18" charset="0"/>
              </a:rPr>
              <a:t>Các</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thầy</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bói</a:t>
            </a:r>
            <a:r>
              <a:rPr lang="vi-VN" sz="2800" b="1" dirty="0">
                <a:solidFill>
                  <a:srgbClr val="05BCFE"/>
                </a:solidFill>
                <a:effectLst/>
                <a:latin typeface="Times New Roman" panose="02020603050405020304" pitchFamily="18" charset="0"/>
                <a:ea typeface="Times New Roman" panose="02020603050405020304" pitchFamily="18" charset="0"/>
              </a:rPr>
              <a:t> xem voi</a:t>
            </a:r>
            <a:endParaRPr lang="en-US" sz="2400" dirty="0">
              <a:solidFill>
                <a:srgbClr val="05BCFE"/>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D80F50D6-0F06-FD5B-32AE-8D2034294EA2}"/>
              </a:ext>
            </a:extLst>
          </p:cNvPr>
          <p:cNvSpPr txBox="1"/>
          <p:nvPr/>
        </p:nvSpPr>
        <p:spPr>
          <a:xfrm>
            <a:off x="870141" y="3690719"/>
            <a:ext cx="8401678" cy="523220"/>
          </a:xfrm>
          <a:prstGeom prst="rect">
            <a:avLst/>
          </a:prstGeom>
          <a:noFill/>
        </p:spPr>
        <p:txBody>
          <a:bodyPr wrap="square">
            <a:spAutoFit/>
          </a:bodyPr>
          <a:lstStyle/>
          <a:p>
            <a:pPr marL="30480" marR="30480" algn="just">
              <a:spcBef>
                <a:spcPts val="0"/>
              </a:spcBef>
              <a:spcAft>
                <a:spcPts val="1200"/>
              </a:spcAft>
            </a:pPr>
            <a:r>
              <a:rPr lang="vi-VN" sz="2800" b="1" dirty="0">
                <a:solidFill>
                  <a:srgbClr val="078FEB"/>
                </a:solidFill>
                <a:effectLst/>
                <a:latin typeface="+mj-lt"/>
                <a:ea typeface="Times New Roman" panose="02020603050405020304" pitchFamily="18" charset="0"/>
              </a:rPr>
              <a:t>→ Vui </a:t>
            </a:r>
            <a:r>
              <a:rPr lang="vi-VN" sz="2800" b="1" dirty="0" err="1">
                <a:solidFill>
                  <a:srgbClr val="078FEB"/>
                </a:solidFill>
                <a:effectLst/>
                <a:latin typeface="+mj-lt"/>
                <a:ea typeface="Times New Roman" panose="02020603050405020304" pitchFamily="18" charset="0"/>
              </a:rPr>
              <a:t>chuyện</a:t>
            </a: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tán</a:t>
            </a: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gẫu</a:t>
            </a: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chứ</a:t>
            </a:r>
            <a:r>
              <a:rPr lang="vi-VN" sz="2800" b="1" dirty="0">
                <a:solidFill>
                  <a:srgbClr val="078FEB"/>
                </a:solidFill>
                <a:effectLst/>
                <a:latin typeface="+mj-lt"/>
                <a:ea typeface="Times New Roman" panose="02020603050405020304" pitchFamily="18" charset="0"/>
              </a:rPr>
              <a:t> không </a:t>
            </a:r>
            <a:r>
              <a:rPr lang="vi-VN" sz="2800" b="1" dirty="0" err="1">
                <a:solidFill>
                  <a:srgbClr val="078FEB"/>
                </a:solidFill>
                <a:effectLst/>
                <a:latin typeface="+mj-lt"/>
                <a:ea typeface="Times New Roman" panose="02020603050405020304" pitchFamily="18" charset="0"/>
              </a:rPr>
              <a:t>có</a:t>
            </a:r>
            <a:r>
              <a:rPr lang="vi-VN" sz="2800" b="1" dirty="0">
                <a:solidFill>
                  <a:srgbClr val="078FEB"/>
                </a:solidFill>
                <a:effectLst/>
                <a:latin typeface="+mj-lt"/>
                <a:ea typeface="Times New Roman" panose="02020603050405020304" pitchFamily="18" charset="0"/>
              </a:rPr>
              <a:t> ý </a:t>
            </a:r>
            <a:r>
              <a:rPr lang="vi-VN" sz="2800" b="1" dirty="0" err="1">
                <a:solidFill>
                  <a:srgbClr val="078FEB"/>
                </a:solidFill>
                <a:effectLst/>
                <a:latin typeface="+mj-lt"/>
                <a:ea typeface="Times New Roman" panose="02020603050405020304" pitchFamily="18" charset="0"/>
              </a:rPr>
              <a:t>định</a:t>
            </a: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tán</a:t>
            </a: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gẫu</a:t>
            </a:r>
            <a:r>
              <a:rPr lang="vi-VN" sz="2800" b="1" dirty="0">
                <a:solidFill>
                  <a:srgbClr val="078FEB"/>
                </a:solidFill>
                <a:effectLst/>
                <a:latin typeface="+mj-lt"/>
                <a:ea typeface="Times New Roman" panose="02020603050405020304" pitchFamily="18" charset="0"/>
              </a:rPr>
              <a:t>.</a:t>
            </a:r>
            <a:endParaRPr lang="en-US" sz="2800" b="1" dirty="0">
              <a:solidFill>
                <a:srgbClr val="078FEB"/>
              </a:solidFill>
              <a:effectLst/>
              <a:latin typeface="+mj-lt"/>
              <a:ea typeface="Times New Roman" panose="02020603050405020304" pitchFamily="18" charset="0"/>
            </a:endParaRPr>
          </a:p>
        </p:txBody>
      </p:sp>
      <p:sp>
        <p:nvSpPr>
          <p:cNvPr id="18" name="Hộp Văn bản 17">
            <a:extLst>
              <a:ext uri="{FF2B5EF4-FFF2-40B4-BE49-F238E27FC236}">
                <a16:creationId xmlns:a16="http://schemas.microsoft.com/office/drawing/2014/main" id="{126580EB-5136-26B4-42CC-19A1A519CC03}"/>
              </a:ext>
            </a:extLst>
          </p:cNvPr>
          <p:cNvSpPr txBox="1"/>
          <p:nvPr/>
        </p:nvSpPr>
        <p:spPr>
          <a:xfrm>
            <a:off x="958721" y="2705466"/>
            <a:ext cx="8166618" cy="523220"/>
          </a:xfrm>
          <a:prstGeom prst="rect">
            <a:avLst/>
          </a:prstGeom>
          <a:noFill/>
          <a:ln w="38100">
            <a:solidFill>
              <a:srgbClr val="0000CC"/>
            </a:solidFill>
          </a:ln>
        </p:spPr>
        <p:txBody>
          <a:bodyPr wrap="square">
            <a:spAutoFit/>
          </a:bodyPr>
          <a:lstStyle/>
          <a:p>
            <a:pPr marL="30480" marR="30480" algn="just">
              <a:spcBef>
                <a:spcPts val="0"/>
              </a:spcBef>
              <a:spcAft>
                <a:spcPts val="1200"/>
              </a:spcAft>
            </a:pPr>
            <a:r>
              <a:rPr lang="vi-VN" sz="2800" dirty="0" err="1">
                <a:solidFill>
                  <a:srgbClr val="000000"/>
                </a:solidFill>
                <a:latin typeface="Times New Roman" panose="02020603050405020304" pitchFamily="18" charset="0"/>
                <a:ea typeface="Times New Roman" panose="02020603050405020304" pitchFamily="18" charset="0"/>
              </a:rPr>
              <a:t>Hoàn</a:t>
            </a:r>
            <a:r>
              <a:rPr lang="vi-VN" sz="2800" dirty="0">
                <a:solidFill>
                  <a:srgbClr val="000000"/>
                </a:solidFill>
                <a:latin typeface="Times New Roman" panose="02020603050405020304" pitchFamily="18" charset="0"/>
                <a:ea typeface="Times New Roman" panose="02020603050405020304" pitchFamily="18" charset="0"/>
              </a:rPr>
              <a:t> </a:t>
            </a:r>
            <a:r>
              <a:rPr lang="vi-VN" sz="2800" dirty="0" err="1">
                <a:solidFill>
                  <a:srgbClr val="000000"/>
                </a:solidFill>
                <a:latin typeface="Times New Roman" panose="02020603050405020304" pitchFamily="18" charset="0"/>
                <a:ea typeface="Times New Roman" panose="02020603050405020304" pitchFamily="18" charset="0"/>
              </a:rPr>
              <a:t>cảnh</a:t>
            </a:r>
            <a:r>
              <a:rPr lang="vi-VN" sz="2800" dirty="0">
                <a:solidFill>
                  <a:srgbClr val="000000"/>
                </a:solidFill>
                <a:latin typeface="Times New Roman" panose="02020603050405020304" pitchFamily="18" charset="0"/>
                <a:ea typeface="Times New Roman" panose="02020603050405020304" pitchFamily="18" charset="0"/>
              </a:rPr>
              <a:t>: </a:t>
            </a:r>
            <a:r>
              <a:rPr lang="vi-VN" sz="2800" dirty="0" err="1">
                <a:solidFill>
                  <a:srgbClr val="000000"/>
                </a:solidFill>
                <a:latin typeface="Times New Roman" panose="02020603050405020304" pitchFamily="18" charset="0"/>
                <a:ea typeface="Times New Roman" panose="02020603050405020304" pitchFamily="18" charset="0"/>
              </a:rPr>
              <a:t>Bị</a:t>
            </a:r>
            <a:r>
              <a:rPr lang="vi-VN" sz="2800" dirty="0">
                <a:solidFill>
                  <a:srgbClr val="000000"/>
                </a:solidFill>
                <a:latin typeface="Times New Roman" panose="02020603050405020304" pitchFamily="18" charset="0"/>
                <a:ea typeface="Times New Roman" panose="02020603050405020304" pitchFamily="18" charset="0"/>
              </a:rPr>
              <a:t> </a:t>
            </a:r>
            <a:r>
              <a:rPr lang="vi-VN" sz="2800" dirty="0" err="1">
                <a:solidFill>
                  <a:srgbClr val="000000"/>
                </a:solidFill>
                <a:latin typeface="Times New Roman" panose="02020603050405020304" pitchFamily="18" charset="0"/>
                <a:ea typeface="Times New Roman" panose="02020603050405020304" pitchFamily="18" charset="0"/>
              </a:rPr>
              <a:t>mù</a:t>
            </a:r>
            <a:r>
              <a:rPr lang="vi-VN" sz="2800" dirty="0">
                <a:solidFill>
                  <a:srgbClr val="000000"/>
                </a:solidFill>
                <a:latin typeface="Times New Roman" panose="02020603050405020304" pitchFamily="18" charset="0"/>
                <a:ea typeface="Times New Roman" panose="02020603050405020304" pitchFamily="18" charset="0"/>
              </a:rPr>
              <a:t>, ế </a:t>
            </a:r>
            <a:r>
              <a:rPr lang="vi-VN" sz="2800" dirty="0" err="1">
                <a:solidFill>
                  <a:srgbClr val="000000"/>
                </a:solidFill>
                <a:latin typeface="Times New Roman" panose="02020603050405020304" pitchFamily="18" charset="0"/>
                <a:ea typeface="Times New Roman" panose="02020603050405020304" pitchFamily="18" charset="0"/>
              </a:rPr>
              <a:t>hàng</a:t>
            </a:r>
            <a:r>
              <a:rPr lang="vi-VN" sz="2800" dirty="0">
                <a:solidFill>
                  <a:srgbClr val="000000"/>
                </a:solidFill>
                <a:latin typeface="Times New Roman" panose="02020603050405020304" pitchFamily="18" charset="0"/>
                <a:ea typeface="Times New Roman" panose="02020603050405020304" pitchFamily="18" charset="0"/>
              </a:rPr>
              <a:t>, chưa </a:t>
            </a:r>
            <a:r>
              <a:rPr lang="vi-VN" sz="2800" dirty="0" err="1">
                <a:solidFill>
                  <a:srgbClr val="000000"/>
                </a:solidFill>
                <a:latin typeface="Times New Roman" panose="02020603050405020304" pitchFamily="18" charset="0"/>
                <a:ea typeface="Times New Roman" panose="02020603050405020304" pitchFamily="18" charset="0"/>
              </a:rPr>
              <a:t>biết</a:t>
            </a:r>
            <a:r>
              <a:rPr lang="vi-VN" sz="2800" dirty="0">
                <a:solidFill>
                  <a:srgbClr val="000000"/>
                </a:solidFill>
                <a:latin typeface="Times New Roman" panose="02020603050405020304" pitchFamily="18" charset="0"/>
                <a:ea typeface="Times New Roman" panose="02020603050405020304" pitchFamily="18" charset="0"/>
              </a:rPr>
              <a:t> </a:t>
            </a:r>
            <a:r>
              <a:rPr lang="vi-VN" sz="2800" dirty="0" err="1">
                <a:solidFill>
                  <a:srgbClr val="000000"/>
                </a:solidFill>
                <a:latin typeface="Times New Roman" panose="02020603050405020304" pitchFamily="18" charset="0"/>
                <a:ea typeface="Times New Roman" panose="02020603050405020304" pitchFamily="18" charset="0"/>
              </a:rPr>
              <a:t>hình</a:t>
            </a:r>
            <a:r>
              <a:rPr lang="vi-VN" sz="2800" dirty="0">
                <a:solidFill>
                  <a:srgbClr val="000000"/>
                </a:solidFill>
                <a:latin typeface="Times New Roman" panose="02020603050405020304" pitchFamily="18" charset="0"/>
                <a:ea typeface="Times New Roman" panose="02020603050405020304" pitchFamily="18" charset="0"/>
              </a:rPr>
              <a:t> </a:t>
            </a:r>
            <a:r>
              <a:rPr lang="vi-VN" sz="2800" dirty="0" err="1">
                <a:solidFill>
                  <a:srgbClr val="000000"/>
                </a:solidFill>
                <a:latin typeface="Times New Roman" panose="02020603050405020304" pitchFamily="18" charset="0"/>
                <a:ea typeface="Times New Roman" panose="02020603050405020304" pitchFamily="18" charset="0"/>
              </a:rPr>
              <a:t>thù</a:t>
            </a:r>
            <a:r>
              <a:rPr lang="vi-VN" sz="2800" dirty="0">
                <a:solidFill>
                  <a:srgbClr val="000000"/>
                </a:solidFill>
                <a:latin typeface="Times New Roman" panose="02020603050405020304" pitchFamily="18" charset="0"/>
                <a:ea typeface="Times New Roman" panose="02020603050405020304" pitchFamily="18" charset="0"/>
              </a:rPr>
              <a:t> con voi.</a:t>
            </a:r>
            <a:endParaRPr lang="en-US" sz="2400" dirty="0">
              <a:latin typeface="Times New Roman" panose="02020603050405020304" pitchFamily="18" charset="0"/>
              <a:ea typeface="Times New Roman" panose="02020603050405020304" pitchFamily="18" charset="0"/>
            </a:endParaRPr>
          </a:p>
        </p:txBody>
      </p:sp>
      <p:sp>
        <p:nvSpPr>
          <p:cNvPr id="19" name="Hộp Văn bản 18">
            <a:extLst>
              <a:ext uri="{FF2B5EF4-FFF2-40B4-BE49-F238E27FC236}">
                <a16:creationId xmlns:a16="http://schemas.microsoft.com/office/drawing/2014/main" id="{0CD153DF-1B06-A978-2C3A-A16CC30B8DE9}"/>
              </a:ext>
            </a:extLst>
          </p:cNvPr>
          <p:cNvSpPr txBox="1"/>
          <p:nvPr/>
        </p:nvSpPr>
        <p:spPr>
          <a:xfrm>
            <a:off x="870141" y="4487819"/>
            <a:ext cx="8650868" cy="523220"/>
          </a:xfrm>
          <a:prstGeom prst="rect">
            <a:avLst/>
          </a:prstGeom>
          <a:noFill/>
          <a:ln w="38100">
            <a:solidFill>
              <a:srgbClr val="0000CC"/>
            </a:solidFill>
          </a:ln>
        </p:spPr>
        <p:txBody>
          <a:bodyPr wrap="square">
            <a:spAutoFit/>
          </a:bodyPr>
          <a:lstStyle/>
          <a:p>
            <a:r>
              <a:rPr lang="vi-VN" sz="2800" dirty="0" err="1">
                <a:latin typeface="+mj-lt"/>
              </a:rPr>
              <a:t>Cách</a:t>
            </a:r>
            <a:r>
              <a:rPr lang="vi-VN" sz="2800" dirty="0">
                <a:latin typeface="+mj-lt"/>
              </a:rPr>
              <a:t> xem: </a:t>
            </a:r>
            <a:r>
              <a:rPr lang="vi-VN" sz="2800" dirty="0" err="1">
                <a:latin typeface="+mj-lt"/>
              </a:rPr>
              <a:t>Dùng</a:t>
            </a:r>
            <a:r>
              <a:rPr lang="vi-VN" sz="2800" dirty="0">
                <a:latin typeface="+mj-lt"/>
              </a:rPr>
              <a:t> tay </a:t>
            </a:r>
            <a:r>
              <a:rPr lang="vi-VN" sz="2800" dirty="0" err="1">
                <a:latin typeface="+mj-lt"/>
              </a:rPr>
              <a:t>để</a:t>
            </a:r>
            <a:r>
              <a:rPr lang="vi-VN" sz="2800" dirty="0">
                <a:latin typeface="+mj-lt"/>
              </a:rPr>
              <a:t> xem voi, </a:t>
            </a:r>
            <a:r>
              <a:rPr lang="vi-VN" sz="2800" dirty="0" err="1">
                <a:latin typeface="+mj-lt"/>
              </a:rPr>
              <a:t>mỗi</a:t>
            </a:r>
            <a:r>
              <a:rPr lang="vi-VN" sz="2800" dirty="0">
                <a:latin typeface="+mj-lt"/>
              </a:rPr>
              <a:t> </a:t>
            </a:r>
            <a:r>
              <a:rPr lang="vi-VN" sz="2800" dirty="0" err="1">
                <a:latin typeface="+mj-lt"/>
              </a:rPr>
              <a:t>thầy</a:t>
            </a:r>
            <a:r>
              <a:rPr lang="vi-VN" sz="2800" dirty="0">
                <a:latin typeface="+mj-lt"/>
              </a:rPr>
              <a:t> </a:t>
            </a:r>
            <a:r>
              <a:rPr lang="vi-VN" sz="2800" dirty="0" err="1">
                <a:latin typeface="+mj-lt"/>
              </a:rPr>
              <a:t>sờ</a:t>
            </a:r>
            <a:r>
              <a:rPr lang="vi-VN" sz="2800" dirty="0">
                <a:latin typeface="+mj-lt"/>
              </a:rPr>
              <a:t> </a:t>
            </a:r>
            <a:r>
              <a:rPr lang="vi-VN" sz="2800" dirty="0" err="1">
                <a:latin typeface="+mj-lt"/>
              </a:rPr>
              <a:t>một</a:t>
            </a:r>
            <a:r>
              <a:rPr lang="vi-VN" sz="2800" dirty="0">
                <a:latin typeface="+mj-lt"/>
              </a:rPr>
              <a:t> </a:t>
            </a:r>
            <a:r>
              <a:rPr lang="vi-VN" sz="2800" dirty="0" err="1">
                <a:latin typeface="+mj-lt"/>
              </a:rPr>
              <a:t>bộ</a:t>
            </a:r>
            <a:r>
              <a:rPr lang="vi-VN" sz="2800" dirty="0">
                <a:latin typeface="+mj-lt"/>
              </a:rPr>
              <a:t> </a:t>
            </a:r>
            <a:r>
              <a:rPr lang="vi-VN" sz="2800" dirty="0" err="1">
                <a:latin typeface="+mj-lt"/>
              </a:rPr>
              <a:t>phận</a:t>
            </a:r>
            <a:r>
              <a:rPr lang="vi-VN" sz="2800" dirty="0">
                <a:latin typeface="+mj-lt"/>
              </a:rPr>
              <a:t>.</a:t>
            </a:r>
            <a:endParaRPr lang="en-US" sz="2800" dirty="0">
              <a:latin typeface="+mj-lt"/>
            </a:endParaRPr>
          </a:p>
        </p:txBody>
      </p:sp>
      <p:sp>
        <p:nvSpPr>
          <p:cNvPr id="23" name="Hộp Văn bản 22">
            <a:extLst>
              <a:ext uri="{FF2B5EF4-FFF2-40B4-BE49-F238E27FC236}">
                <a16:creationId xmlns:a16="http://schemas.microsoft.com/office/drawing/2014/main" id="{6D91852F-49E5-EA36-C722-20964DE200AE}"/>
              </a:ext>
            </a:extLst>
          </p:cNvPr>
          <p:cNvSpPr txBox="1"/>
          <p:nvPr/>
        </p:nvSpPr>
        <p:spPr>
          <a:xfrm>
            <a:off x="958721" y="5284919"/>
            <a:ext cx="8650868" cy="523220"/>
          </a:xfrm>
          <a:prstGeom prst="rect">
            <a:avLst/>
          </a:prstGeom>
          <a:noFill/>
        </p:spPr>
        <p:txBody>
          <a:bodyPr wrap="square">
            <a:spAutoFit/>
          </a:bodyPr>
          <a:lstStyle/>
          <a:p>
            <a:pPr marL="30480" marR="30480" algn="just">
              <a:spcBef>
                <a:spcPts val="0"/>
              </a:spcBef>
              <a:spcAft>
                <a:spcPts val="1200"/>
              </a:spcAft>
            </a:pP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Giễu</a:t>
            </a: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cợt</a:t>
            </a:r>
            <a:r>
              <a:rPr lang="vi-VN" sz="2800" b="1" dirty="0">
                <a:solidFill>
                  <a:srgbClr val="078FEB"/>
                </a:solidFill>
                <a:effectLst/>
                <a:latin typeface="+mj-lt"/>
                <a:ea typeface="Times New Roman" panose="02020603050405020304" pitchFamily="18" charset="0"/>
              </a:rPr>
              <a:t>, phê </a:t>
            </a:r>
            <a:r>
              <a:rPr lang="vi-VN" sz="2800" b="1" dirty="0" err="1">
                <a:solidFill>
                  <a:srgbClr val="078FEB"/>
                </a:solidFill>
                <a:effectLst/>
                <a:latin typeface="+mj-lt"/>
                <a:ea typeface="Times New Roman" panose="02020603050405020304" pitchFamily="18" charset="0"/>
              </a:rPr>
              <a:t>phán</a:t>
            </a: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cách</a:t>
            </a:r>
            <a:r>
              <a:rPr lang="vi-VN" sz="2800" b="1" dirty="0">
                <a:solidFill>
                  <a:srgbClr val="078FEB"/>
                </a:solidFill>
                <a:effectLst/>
                <a:latin typeface="+mj-lt"/>
                <a:ea typeface="Times New Roman" panose="02020603050405020304" pitchFamily="18" charset="0"/>
              </a:rPr>
              <a:t> xem voi </a:t>
            </a:r>
            <a:r>
              <a:rPr lang="vi-VN" sz="2800" b="1" dirty="0" err="1">
                <a:solidFill>
                  <a:srgbClr val="078FEB"/>
                </a:solidFill>
                <a:effectLst/>
                <a:latin typeface="+mj-lt"/>
                <a:ea typeface="Times New Roman" panose="02020603050405020304" pitchFamily="18" charset="0"/>
              </a:rPr>
              <a:t>của</a:t>
            </a: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các</a:t>
            </a: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thầy</a:t>
            </a:r>
            <a:r>
              <a:rPr lang="vi-VN" sz="2800" b="1" dirty="0">
                <a:solidFill>
                  <a:srgbClr val="078FEB"/>
                </a:solidFill>
                <a:effectLst/>
                <a:latin typeface="+mj-lt"/>
                <a:ea typeface="Times New Roman" panose="02020603050405020304" pitchFamily="18" charset="0"/>
              </a:rPr>
              <a:t> </a:t>
            </a:r>
            <a:r>
              <a:rPr lang="vi-VN" sz="2800" b="1" dirty="0" err="1">
                <a:solidFill>
                  <a:srgbClr val="078FEB"/>
                </a:solidFill>
                <a:effectLst/>
                <a:latin typeface="+mj-lt"/>
                <a:ea typeface="Times New Roman" panose="02020603050405020304" pitchFamily="18" charset="0"/>
              </a:rPr>
              <a:t>bói</a:t>
            </a:r>
            <a:r>
              <a:rPr lang="vi-VN" sz="2800" b="1" dirty="0">
                <a:solidFill>
                  <a:srgbClr val="078FEB"/>
                </a:solidFill>
                <a:effectLst/>
                <a:latin typeface="+mj-lt"/>
                <a:ea typeface="Times New Roman" panose="02020603050405020304" pitchFamily="18" charset="0"/>
              </a:rPr>
              <a:t>.</a:t>
            </a:r>
            <a:endParaRPr lang="en-US" sz="2800" b="1" dirty="0">
              <a:solidFill>
                <a:srgbClr val="078FEB"/>
              </a:solidFill>
              <a:effectLst/>
              <a:latin typeface="+mj-lt"/>
              <a:ea typeface="Times New Roman" panose="02020603050405020304" pitchFamily="18" charset="0"/>
            </a:endParaRPr>
          </a:p>
        </p:txBody>
      </p:sp>
      <p:sp>
        <p:nvSpPr>
          <p:cNvPr id="24" name="Hộp Văn bản 23">
            <a:extLst>
              <a:ext uri="{FF2B5EF4-FFF2-40B4-BE49-F238E27FC236}">
                <a16:creationId xmlns:a16="http://schemas.microsoft.com/office/drawing/2014/main" id="{69C4B9C5-8BE1-C031-BAB6-DF9FF25AE25B}"/>
              </a:ext>
            </a:extLst>
          </p:cNvPr>
          <p:cNvSpPr txBox="1"/>
          <p:nvPr/>
        </p:nvSpPr>
        <p:spPr>
          <a:xfrm>
            <a:off x="555475" y="898654"/>
            <a:ext cx="8632724" cy="646331"/>
          </a:xfrm>
          <a:prstGeom prst="rect">
            <a:avLst/>
          </a:prstGeom>
          <a:noFill/>
        </p:spPr>
        <p:txBody>
          <a:bodyPr wrap="square">
            <a:spAutoFit/>
          </a:bodyPr>
          <a:lstStyle/>
          <a:p>
            <a:pPr>
              <a:buClr>
                <a:srgbClr val="FF0000"/>
              </a:buClr>
              <a:tabLst>
                <a:tab pos="1386840" algn="l"/>
              </a:tabLst>
            </a:pPr>
            <a:r>
              <a:rPr lang="en-US" sz="3600" b="1" dirty="0">
                <a:solidFill>
                  <a:srgbClr val="0066FF"/>
                </a:solidFill>
                <a:latin typeface="Times New Roman" panose="02020603050405020304" pitchFamily="18" charset="0"/>
                <a:ea typeface="MS Mincho" panose="02020609040205080304" pitchFamily="49" charset="-128"/>
              </a:rPr>
              <a:t>B. </a:t>
            </a:r>
            <a:r>
              <a:rPr lang="en-US" sz="3600" b="1" dirty="0">
                <a:solidFill>
                  <a:srgbClr val="0066FF"/>
                </a:solidFill>
                <a:effectLst/>
                <a:latin typeface="Times New Roman" panose="02020603050405020304" pitchFamily="18" charset="0"/>
                <a:ea typeface="MS Mincho" panose="02020609040205080304" pitchFamily="49" charset="-128"/>
              </a:rPr>
              <a:t>VĂN BẢN </a:t>
            </a:r>
            <a:r>
              <a:rPr lang="en-US" sz="3600" b="1" i="1" dirty="0">
                <a:solidFill>
                  <a:srgbClr val="0066FF"/>
                </a:solidFill>
                <a:effectLst/>
                <a:latin typeface="Times New Roman" panose="02020603050405020304" pitchFamily="18" charset="0"/>
                <a:ea typeface="MS Mincho" panose="02020609040205080304" pitchFamily="49" charset="-128"/>
              </a:rPr>
              <a:t>THẦY BÓI XEM VOI</a:t>
            </a:r>
            <a:endParaRPr lang="en-US" sz="3600" dirty="0">
              <a:solidFill>
                <a:srgbClr val="0066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17120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FF863F7E-5009-4055-96E2-7518EA0A1048}"/>
              </a:ext>
            </a:extLst>
          </p:cNvPr>
          <p:cNvSpPr/>
          <p:nvPr/>
        </p:nvSpPr>
        <p:spPr>
          <a:xfrm>
            <a:off x="6219126" y="2128971"/>
            <a:ext cx="5657088" cy="893364"/>
          </a:xfrm>
          <a:prstGeom prst="roundRect">
            <a:avLst>
              <a:gd name="adj" fmla="val 40550"/>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HÌNH THÀNH KIẾN THỨC</a:t>
            </a:r>
          </a:p>
        </p:txBody>
      </p:sp>
      <p:sp>
        <p:nvSpPr>
          <p:cNvPr id="51" name="Rectangle: Rounded Corners 50">
            <a:extLst>
              <a:ext uri="{FF2B5EF4-FFF2-40B4-BE49-F238E27FC236}">
                <a16:creationId xmlns:a16="http://schemas.microsoft.com/office/drawing/2014/main" id="{6CF8B5DE-F53F-4E2C-A5A8-8B5959A4EFA3}"/>
              </a:ext>
            </a:extLst>
          </p:cNvPr>
          <p:cNvSpPr/>
          <p:nvPr/>
        </p:nvSpPr>
        <p:spPr>
          <a:xfrm>
            <a:off x="5892664" y="618671"/>
            <a:ext cx="5657088" cy="893364"/>
          </a:xfrm>
          <a:prstGeom prst="roundRect">
            <a:avLst>
              <a:gd name="adj" fmla="val 40550"/>
            </a:avLst>
          </a:prstGeom>
          <a:solidFill>
            <a:srgbClr val="0066F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KHỞI ĐỘNG</a:t>
            </a:r>
          </a:p>
        </p:txBody>
      </p:sp>
      <p:sp>
        <p:nvSpPr>
          <p:cNvPr id="52" name="Rectangle: Rounded Corners 51">
            <a:extLst>
              <a:ext uri="{FF2B5EF4-FFF2-40B4-BE49-F238E27FC236}">
                <a16:creationId xmlns:a16="http://schemas.microsoft.com/office/drawing/2014/main" id="{754A48FE-97B5-4757-84CC-13917B508B4D}"/>
              </a:ext>
            </a:extLst>
          </p:cNvPr>
          <p:cNvSpPr/>
          <p:nvPr/>
        </p:nvSpPr>
        <p:spPr>
          <a:xfrm>
            <a:off x="6064059" y="5372258"/>
            <a:ext cx="5657088" cy="893364"/>
          </a:xfrm>
          <a:prstGeom prst="roundRect">
            <a:avLst>
              <a:gd name="adj" fmla="val 40550"/>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VẬN DỤNG</a:t>
            </a:r>
          </a:p>
        </p:txBody>
      </p:sp>
      <p:sp>
        <p:nvSpPr>
          <p:cNvPr id="53" name="Rectangle: Rounded Corners 52">
            <a:extLst>
              <a:ext uri="{FF2B5EF4-FFF2-40B4-BE49-F238E27FC236}">
                <a16:creationId xmlns:a16="http://schemas.microsoft.com/office/drawing/2014/main" id="{32E49869-9EC0-4CD1-B602-7E259625F1BC}"/>
              </a:ext>
            </a:extLst>
          </p:cNvPr>
          <p:cNvSpPr/>
          <p:nvPr/>
        </p:nvSpPr>
        <p:spPr>
          <a:xfrm>
            <a:off x="6262996" y="3891332"/>
            <a:ext cx="5657088" cy="893364"/>
          </a:xfrm>
          <a:prstGeom prst="roundRect">
            <a:avLst>
              <a:gd name="adj" fmla="val 40550"/>
            </a:avLst>
          </a:prstGeom>
          <a:solidFill>
            <a:srgbClr val="0066F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LUYỆN TẬP</a:t>
            </a:r>
          </a:p>
        </p:txBody>
      </p:sp>
      <p:sp>
        <p:nvSpPr>
          <p:cNvPr id="11" name="Freeform: Shape 10">
            <a:extLst>
              <a:ext uri="{FF2B5EF4-FFF2-40B4-BE49-F238E27FC236}">
                <a16:creationId xmlns:a16="http://schemas.microsoft.com/office/drawing/2014/main" id="{542595D4-C879-4542-A16F-B19BF3B4FD66}"/>
              </a:ext>
            </a:extLst>
          </p:cNvPr>
          <p:cNvSpPr/>
          <p:nvPr/>
        </p:nvSpPr>
        <p:spPr>
          <a:xfrm>
            <a:off x="1659350" y="744970"/>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0066FF"/>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0E4CF1B5-593C-45B3-AB9D-D80A9528DECA}"/>
              </a:ext>
            </a:extLst>
          </p:cNvPr>
          <p:cNvSpPr/>
          <p:nvPr/>
        </p:nvSpPr>
        <p:spPr>
          <a:xfrm flipV="1">
            <a:off x="1659350" y="3505296"/>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0099FF">
              <a:alpha val="87451"/>
            </a:srgb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Arc 13">
            <a:extLst>
              <a:ext uri="{FF2B5EF4-FFF2-40B4-BE49-F238E27FC236}">
                <a16:creationId xmlns:a16="http://schemas.microsoft.com/office/drawing/2014/main" id="{EFABA322-1BBC-45F9-9AB9-F4BAC5A8F216}"/>
              </a:ext>
            </a:extLst>
          </p:cNvPr>
          <p:cNvSpPr/>
          <p:nvPr/>
        </p:nvSpPr>
        <p:spPr>
          <a:xfrm>
            <a:off x="-495300" y="733044"/>
            <a:ext cx="5657088" cy="5596128"/>
          </a:xfrm>
          <a:prstGeom prst="arc">
            <a:avLst>
              <a:gd name="adj1" fmla="val 16200000"/>
              <a:gd name="adj2" fmla="val 541647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6184CB2-3C21-49C6-9EC3-25727C44028A}"/>
              </a:ext>
            </a:extLst>
          </p:cNvPr>
          <p:cNvSpPr/>
          <p:nvPr/>
        </p:nvSpPr>
        <p:spPr>
          <a:xfrm>
            <a:off x="2162556" y="625906"/>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8838E96-2B95-4E22-9907-505B9E1D9E36}"/>
              </a:ext>
            </a:extLst>
          </p:cNvPr>
          <p:cNvSpPr/>
          <p:nvPr/>
        </p:nvSpPr>
        <p:spPr>
          <a:xfrm>
            <a:off x="2162556" y="6265622"/>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DB95C84F-EB51-47F0-8277-091A4BF953D5}"/>
              </a:ext>
            </a:extLst>
          </p:cNvPr>
          <p:cNvSpPr/>
          <p:nvPr/>
        </p:nvSpPr>
        <p:spPr>
          <a:xfrm>
            <a:off x="3726372" y="966508"/>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7047DC7A-3CD6-447B-A2D4-A245A371D56C}"/>
              </a:ext>
            </a:extLst>
          </p:cNvPr>
          <p:cNvSpPr/>
          <p:nvPr/>
        </p:nvSpPr>
        <p:spPr>
          <a:xfrm>
            <a:off x="4810771" y="2494531"/>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4930E0A9-C37C-4D7F-B11D-41843EEE2BB6}"/>
              </a:ext>
            </a:extLst>
          </p:cNvPr>
          <p:cNvSpPr/>
          <p:nvPr/>
        </p:nvSpPr>
        <p:spPr>
          <a:xfrm>
            <a:off x="4939713" y="4217564"/>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6F9B827C-A8BA-47CE-8AC7-919F80630B8C}"/>
              </a:ext>
            </a:extLst>
          </p:cNvPr>
          <p:cNvSpPr/>
          <p:nvPr/>
        </p:nvSpPr>
        <p:spPr>
          <a:xfrm>
            <a:off x="3934460" y="5642062"/>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7A6BD19D-14D5-4AF1-B2AE-D4D0CABF7282}"/>
              </a:ext>
            </a:extLst>
          </p:cNvPr>
          <p:cNvSpPr/>
          <p:nvPr/>
        </p:nvSpPr>
        <p:spPr>
          <a:xfrm>
            <a:off x="5608184" y="744970"/>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4" name="Flowchart: Connector 23">
            <a:extLst>
              <a:ext uri="{FF2B5EF4-FFF2-40B4-BE49-F238E27FC236}">
                <a16:creationId xmlns:a16="http://schemas.microsoft.com/office/drawing/2014/main" id="{B94E51BD-8C77-425D-AFE7-C4AEB65366C3}"/>
              </a:ext>
            </a:extLst>
          </p:cNvPr>
          <p:cNvSpPr/>
          <p:nvPr/>
        </p:nvSpPr>
        <p:spPr>
          <a:xfrm>
            <a:off x="5951230" y="2269403"/>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2</a:t>
            </a:r>
          </a:p>
        </p:txBody>
      </p:sp>
      <p:sp>
        <p:nvSpPr>
          <p:cNvPr id="25" name="Flowchart: Connector 24">
            <a:extLst>
              <a:ext uri="{FF2B5EF4-FFF2-40B4-BE49-F238E27FC236}">
                <a16:creationId xmlns:a16="http://schemas.microsoft.com/office/drawing/2014/main" id="{89D0AEAA-2832-4439-B611-26EB3C047B05}"/>
              </a:ext>
            </a:extLst>
          </p:cNvPr>
          <p:cNvSpPr/>
          <p:nvPr/>
        </p:nvSpPr>
        <p:spPr>
          <a:xfrm>
            <a:off x="5990894" y="4060766"/>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3</a:t>
            </a:r>
          </a:p>
        </p:txBody>
      </p:sp>
      <p:sp>
        <p:nvSpPr>
          <p:cNvPr id="26" name="Flowchart: Connector 25">
            <a:extLst>
              <a:ext uri="{FF2B5EF4-FFF2-40B4-BE49-F238E27FC236}">
                <a16:creationId xmlns:a16="http://schemas.microsoft.com/office/drawing/2014/main" id="{F6FBB448-987D-4217-B845-3E380EB58C0F}"/>
              </a:ext>
            </a:extLst>
          </p:cNvPr>
          <p:cNvSpPr/>
          <p:nvPr/>
        </p:nvSpPr>
        <p:spPr>
          <a:xfrm>
            <a:off x="5754611" y="5498791"/>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4</a:t>
            </a:r>
          </a:p>
        </p:txBody>
      </p:sp>
      <p:cxnSp>
        <p:nvCxnSpPr>
          <p:cNvPr id="36" name="Straight Connector 35">
            <a:extLst>
              <a:ext uri="{FF2B5EF4-FFF2-40B4-BE49-F238E27FC236}">
                <a16:creationId xmlns:a16="http://schemas.microsoft.com/office/drawing/2014/main" id="{C9C01BBC-5490-40F6-94D9-A06E48D3ABB8}"/>
              </a:ext>
            </a:extLst>
          </p:cNvPr>
          <p:cNvCxnSpPr>
            <a:cxnSpLocks/>
            <a:stCxn id="17" idx="6"/>
            <a:endCxn id="23" idx="2"/>
          </p:cNvCxnSpPr>
          <p:nvPr/>
        </p:nvCxnSpPr>
        <p:spPr>
          <a:xfrm flipV="1">
            <a:off x="4010852" y="1063859"/>
            <a:ext cx="1597332" cy="4488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9A2099-E43E-4A45-8297-A5BA95F2D285}"/>
              </a:ext>
            </a:extLst>
          </p:cNvPr>
          <p:cNvCxnSpPr>
            <a:cxnSpLocks/>
            <a:stCxn id="18" idx="6"/>
            <a:endCxn id="24" idx="2"/>
          </p:cNvCxnSpPr>
          <p:nvPr/>
        </p:nvCxnSpPr>
        <p:spPr>
          <a:xfrm flipV="1">
            <a:off x="5095251" y="2588292"/>
            <a:ext cx="855979" cy="4847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D22266-9ABC-4879-BC2C-840BB0797705}"/>
              </a:ext>
            </a:extLst>
          </p:cNvPr>
          <p:cNvCxnSpPr>
            <a:cxnSpLocks/>
            <a:stCxn id="19" idx="6"/>
            <a:endCxn id="25" idx="2"/>
          </p:cNvCxnSpPr>
          <p:nvPr/>
        </p:nvCxnSpPr>
        <p:spPr>
          <a:xfrm>
            <a:off x="5224193" y="4359804"/>
            <a:ext cx="766701" cy="19851"/>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1761AA3-F0B7-4685-8121-51919B466FAF}"/>
              </a:ext>
            </a:extLst>
          </p:cNvPr>
          <p:cNvCxnSpPr>
            <a:cxnSpLocks/>
            <a:stCxn id="20" idx="6"/>
            <a:endCxn id="26" idx="2"/>
          </p:cNvCxnSpPr>
          <p:nvPr/>
        </p:nvCxnSpPr>
        <p:spPr>
          <a:xfrm>
            <a:off x="4218940" y="5784302"/>
            <a:ext cx="1535671" cy="33378"/>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29" name="Flowchart: Connector 8">
            <a:extLst>
              <a:ext uri="{FF2B5EF4-FFF2-40B4-BE49-F238E27FC236}">
                <a16:creationId xmlns:a16="http://schemas.microsoft.com/office/drawing/2014/main" id="{0CA7C2FD-0750-7E9F-64B8-8E804512EE55}"/>
              </a:ext>
            </a:extLst>
          </p:cNvPr>
          <p:cNvSpPr/>
          <p:nvPr/>
        </p:nvSpPr>
        <p:spPr>
          <a:xfrm>
            <a:off x="643344" y="1612524"/>
            <a:ext cx="3721031" cy="3668002"/>
          </a:xfrm>
          <a:prstGeom prst="flowChartConnector">
            <a:avLst/>
          </a:prstGeom>
          <a:solidFill>
            <a:srgbClr val="00B0F0"/>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NHỮNG CÁI NHÌN HẠN HẸP</a:t>
            </a:r>
            <a:endParaRPr lang="en-US" dirty="0">
              <a:solidFill>
                <a:schemeClr val="bg1"/>
              </a:solidFill>
            </a:endParaRPr>
          </a:p>
        </p:txBody>
      </p:sp>
    </p:spTree>
    <p:extLst>
      <p:ext uri="{BB962C8B-B14F-4D97-AF65-F5344CB8AC3E}">
        <p14:creationId xmlns:p14="http://schemas.microsoft.com/office/powerpoint/2010/main" val="2349039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17" grpId="0" animBg="1"/>
      <p:bldP spid="18" grpId="0" animBg="1"/>
      <p:bldP spid="19" grpId="0" animBg="1"/>
      <p:bldP spid="20" grpId="0" animBg="1"/>
      <p:bldP spid="23" grpId="0" animBg="1"/>
      <p:bldP spid="24" grpId="0" animBg="1"/>
      <p:bldP spid="25" grpId="0" animBg="1"/>
      <p:bldP spid="26"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564CA2D3-3A64-EC12-2AF8-2F2F9D7098FF}"/>
              </a:ext>
            </a:extLst>
          </p:cNvPr>
          <p:cNvSpPr txBox="1"/>
          <p:nvPr/>
        </p:nvSpPr>
        <p:spPr>
          <a:xfrm>
            <a:off x="599766" y="241400"/>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B9E7C6E2-64BD-1A55-A576-13E80E52023A}"/>
              </a:ext>
            </a:extLst>
          </p:cNvPr>
          <p:cNvSpPr txBox="1"/>
          <p:nvPr/>
        </p:nvSpPr>
        <p:spPr>
          <a:xfrm>
            <a:off x="599766" y="1427357"/>
            <a:ext cx="3050111" cy="584775"/>
          </a:xfrm>
          <a:prstGeom prst="rect">
            <a:avLst/>
          </a:prstGeom>
          <a:noFill/>
        </p:spPr>
        <p:txBody>
          <a:bodyPr wrap="square">
            <a:spAutoFit/>
          </a:bodyPr>
          <a:lstStyle/>
          <a:p>
            <a:pPr>
              <a:buClr>
                <a:srgbClr val="202122"/>
              </a:buClr>
              <a:tabLst>
                <a:tab pos="1386840" algn="l"/>
              </a:tabLst>
            </a:pP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4. </a:t>
            </a:r>
            <a:r>
              <a:rPr lang="en-US" sz="3200" b="1" dirty="0" err="1">
                <a:solidFill>
                  <a:srgbClr val="0000CC"/>
                </a:solidFill>
                <a:effectLst/>
                <a:latin typeface="Times New Roman" panose="02020603050405020304" pitchFamily="18" charset="0"/>
                <a:ea typeface="Times New Roman" panose="02020603050405020304" pitchFamily="18" charset="0"/>
              </a:rPr>
              <a:t>Phân</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tích</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13" name="Hộp Văn bản 12">
            <a:extLst>
              <a:ext uri="{FF2B5EF4-FFF2-40B4-BE49-F238E27FC236}">
                <a16:creationId xmlns:a16="http://schemas.microsoft.com/office/drawing/2014/main" id="{7BC741F9-52B8-FA44-E0B5-7FA86FA1A1B6}"/>
              </a:ext>
            </a:extLst>
          </p:cNvPr>
          <p:cNvSpPr txBox="1"/>
          <p:nvPr/>
        </p:nvSpPr>
        <p:spPr>
          <a:xfrm>
            <a:off x="706795" y="1961926"/>
            <a:ext cx="6097554" cy="523220"/>
          </a:xfrm>
          <a:prstGeom prst="rect">
            <a:avLst/>
          </a:prstGeom>
          <a:noFill/>
        </p:spPr>
        <p:txBody>
          <a:bodyPr wrap="square">
            <a:spAutoFit/>
          </a:bodyPr>
          <a:lstStyle/>
          <a:p>
            <a:pPr marL="30480" marR="30480" algn="just">
              <a:spcBef>
                <a:spcPts val="0"/>
              </a:spcBef>
              <a:spcAft>
                <a:spcPts val="1200"/>
              </a:spcAft>
            </a:pPr>
            <a:r>
              <a:rPr lang="vi-VN" sz="2800" b="1" dirty="0">
                <a:solidFill>
                  <a:srgbClr val="05BCFE"/>
                </a:solidFill>
                <a:effectLst/>
                <a:latin typeface="Times New Roman" panose="02020603050405020304" pitchFamily="18" charset="0"/>
                <a:ea typeface="Times New Roman" panose="02020603050405020304" pitchFamily="18" charset="0"/>
              </a:rPr>
              <a:t>b. </a:t>
            </a:r>
            <a:r>
              <a:rPr lang="vi-VN" sz="2800" b="1" dirty="0" err="1">
                <a:solidFill>
                  <a:srgbClr val="05BCFE"/>
                </a:solidFill>
                <a:effectLst/>
                <a:latin typeface="Times New Roman" panose="02020603050405020304" pitchFamily="18" charset="0"/>
                <a:ea typeface="Times New Roman" panose="02020603050405020304" pitchFamily="18" charset="0"/>
              </a:rPr>
              <a:t>Các</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thầy</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bói</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nhận</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xét</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về</a:t>
            </a:r>
            <a:r>
              <a:rPr lang="vi-VN" sz="2800" b="1" dirty="0">
                <a:solidFill>
                  <a:srgbClr val="05BCFE"/>
                </a:solidFill>
                <a:effectLst/>
                <a:latin typeface="Times New Roman" panose="02020603050405020304" pitchFamily="18" charset="0"/>
                <a:ea typeface="Times New Roman" panose="02020603050405020304" pitchFamily="18" charset="0"/>
              </a:rPr>
              <a:t> voi</a:t>
            </a:r>
            <a:endParaRPr lang="en-US" sz="2800" dirty="0">
              <a:solidFill>
                <a:srgbClr val="05BCFE"/>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D80F50D6-0F06-FD5B-32AE-8D2034294EA2}"/>
              </a:ext>
            </a:extLst>
          </p:cNvPr>
          <p:cNvSpPr txBox="1"/>
          <p:nvPr/>
        </p:nvSpPr>
        <p:spPr>
          <a:xfrm>
            <a:off x="6092569" y="4157328"/>
            <a:ext cx="5937684" cy="523220"/>
          </a:xfrm>
          <a:prstGeom prst="rect">
            <a:avLst/>
          </a:prstGeom>
          <a:noFill/>
        </p:spPr>
        <p:txBody>
          <a:bodyPr wrap="square">
            <a:spAutoFit/>
          </a:bodyPr>
          <a:lstStyle/>
          <a:p>
            <a:pPr marL="30480" marR="30480" algn="just">
              <a:spcBef>
                <a:spcPts val="0"/>
              </a:spcBef>
              <a:spcAft>
                <a:spcPts val="1200"/>
              </a:spcAft>
            </a:pPr>
            <a:r>
              <a:rPr lang="vi-VN" sz="2800" b="1" dirty="0">
                <a:solidFill>
                  <a:srgbClr val="0066FF"/>
                </a:solidFill>
                <a:effectLst/>
                <a:latin typeface="Times New Roman" panose="02020603050405020304" pitchFamily="18" charset="0"/>
                <a:ea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rPr>
              <a:t>Nhận</a:t>
            </a:r>
            <a:r>
              <a:rPr lang="vi-VN" sz="2800" b="1" dirty="0">
                <a:solidFill>
                  <a:srgbClr val="0066FF"/>
                </a:solidFill>
                <a:effectLst/>
                <a:latin typeface="Times New Roman" panose="02020603050405020304" pitchFamily="18" charset="0"/>
                <a:ea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rPr>
              <a:t>thức</a:t>
            </a:r>
            <a:r>
              <a:rPr lang="vi-VN" sz="2800" b="1" dirty="0">
                <a:solidFill>
                  <a:srgbClr val="0066FF"/>
                </a:solidFill>
                <a:effectLst/>
                <a:latin typeface="Times New Roman" panose="02020603050405020304" pitchFamily="18" charset="0"/>
                <a:ea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rPr>
              <a:t>chỉ</a:t>
            </a:r>
            <a:r>
              <a:rPr lang="vi-VN" sz="2800" b="1" dirty="0">
                <a:solidFill>
                  <a:srgbClr val="0066FF"/>
                </a:solidFill>
                <a:effectLst/>
                <a:latin typeface="Times New Roman" panose="02020603050405020304" pitchFamily="18" charset="0"/>
                <a:ea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rPr>
              <a:t>đúng</a:t>
            </a:r>
            <a:r>
              <a:rPr lang="vi-VN" sz="2800" b="1" dirty="0">
                <a:solidFill>
                  <a:srgbClr val="0066FF"/>
                </a:solidFill>
                <a:effectLst/>
                <a:latin typeface="Times New Roman" panose="02020603050405020304" pitchFamily="18" charset="0"/>
                <a:ea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rPr>
              <a:t>một</a:t>
            </a:r>
            <a:r>
              <a:rPr lang="vi-VN" sz="2800" b="1" dirty="0">
                <a:solidFill>
                  <a:srgbClr val="0066FF"/>
                </a:solidFill>
                <a:effectLst/>
                <a:latin typeface="Times New Roman" panose="02020603050405020304" pitchFamily="18" charset="0"/>
                <a:ea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rPr>
              <a:t>bộ</a:t>
            </a:r>
            <a:r>
              <a:rPr lang="vi-VN" sz="2800" b="1" dirty="0">
                <a:solidFill>
                  <a:srgbClr val="0066FF"/>
                </a:solidFill>
                <a:effectLst/>
                <a:latin typeface="Times New Roman" panose="02020603050405020304" pitchFamily="18" charset="0"/>
                <a:ea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rPr>
              <a:t>phận</a:t>
            </a:r>
            <a:endParaRPr lang="en-US" sz="2800" b="1" dirty="0">
              <a:solidFill>
                <a:srgbClr val="0066FF"/>
              </a:solidFill>
              <a:effectLst/>
              <a:latin typeface="Times New Roman" panose="02020603050405020304" pitchFamily="18" charset="0"/>
              <a:ea typeface="Times New Roman" panose="02020603050405020304" pitchFamily="18" charset="0"/>
            </a:endParaRPr>
          </a:p>
        </p:txBody>
      </p:sp>
      <p:sp>
        <p:nvSpPr>
          <p:cNvPr id="18" name="Hộp Văn bản 17">
            <a:extLst>
              <a:ext uri="{FF2B5EF4-FFF2-40B4-BE49-F238E27FC236}">
                <a16:creationId xmlns:a16="http://schemas.microsoft.com/office/drawing/2014/main" id="{126580EB-5136-26B4-42CC-19A1A519CC03}"/>
              </a:ext>
            </a:extLst>
          </p:cNvPr>
          <p:cNvSpPr txBox="1"/>
          <p:nvPr/>
        </p:nvSpPr>
        <p:spPr>
          <a:xfrm>
            <a:off x="3539611" y="2665554"/>
            <a:ext cx="1452267" cy="523220"/>
          </a:xfrm>
          <a:prstGeom prst="rect">
            <a:avLst/>
          </a:prstGeom>
          <a:noFill/>
          <a:ln w="38100">
            <a:solidFill>
              <a:srgbClr val="0000CC"/>
            </a:solidFill>
          </a:ln>
        </p:spPr>
        <p:txBody>
          <a:bodyPr wrap="square">
            <a:spAutoFit/>
          </a:bodyPr>
          <a:lstStyle/>
          <a:p>
            <a:pPr marL="30480" marR="30480" algn="just">
              <a:spcBef>
                <a:spcPts val="0"/>
              </a:spcBef>
              <a:spcAft>
                <a:spcPts val="1200"/>
              </a:spcAft>
            </a:pPr>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đỉa</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0CD153DF-1B06-A978-2C3A-A16CC30B8DE9}"/>
              </a:ext>
            </a:extLst>
          </p:cNvPr>
          <p:cNvSpPr txBox="1"/>
          <p:nvPr/>
        </p:nvSpPr>
        <p:spPr>
          <a:xfrm>
            <a:off x="3557700" y="3352660"/>
            <a:ext cx="1984798" cy="523220"/>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a:t>
            </a:r>
            <a:endParaRPr lang="en-US" sz="4000" dirty="0">
              <a:latin typeface="Times New Roman" panose="02020603050405020304" pitchFamily="18" charset="0"/>
              <a:cs typeface="Times New Roman" panose="02020603050405020304" pitchFamily="18" charset="0"/>
            </a:endParaRPr>
          </a:p>
        </p:txBody>
      </p:sp>
      <p:sp>
        <p:nvSpPr>
          <p:cNvPr id="14" name="Hình chữ nhật: Góc Tròn 13">
            <a:extLst>
              <a:ext uri="{FF2B5EF4-FFF2-40B4-BE49-F238E27FC236}">
                <a16:creationId xmlns:a16="http://schemas.microsoft.com/office/drawing/2014/main" id="{5F4BD94C-736B-626F-FF63-5FE946CF2142}"/>
              </a:ext>
            </a:extLst>
          </p:cNvPr>
          <p:cNvSpPr/>
          <p:nvPr/>
        </p:nvSpPr>
        <p:spPr>
          <a:xfrm>
            <a:off x="478468" y="3833498"/>
            <a:ext cx="1770210" cy="944069"/>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Con </a:t>
            </a:r>
            <a:r>
              <a:rPr lang="en-US" sz="2800" b="1" dirty="0" err="1">
                <a:latin typeface="Times New Roman" panose="02020603050405020304" pitchFamily="18" charset="0"/>
                <a:cs typeface="Times New Roman" panose="02020603050405020304" pitchFamily="18" charset="0"/>
              </a:rPr>
              <a:t>voi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giống</a:t>
            </a:r>
            <a:endParaRPr lang="en-US" sz="2800" b="1"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C27436BE-95E6-B6A5-EF63-D4FDFD1D4E42}"/>
              </a:ext>
            </a:extLst>
          </p:cNvPr>
          <p:cNvSpPr txBox="1"/>
          <p:nvPr/>
        </p:nvSpPr>
        <p:spPr>
          <a:xfrm>
            <a:off x="3534348" y="4043923"/>
            <a:ext cx="2096536" cy="523220"/>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thóc</a:t>
            </a:r>
            <a:endParaRPr lang="en-US" sz="4000" dirty="0">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512B3D9F-D982-E7E1-B627-F650E9D1A0D5}"/>
              </a:ext>
            </a:extLst>
          </p:cNvPr>
          <p:cNvSpPr txBox="1"/>
          <p:nvPr/>
        </p:nvSpPr>
        <p:spPr>
          <a:xfrm>
            <a:off x="599766" y="929174"/>
            <a:ext cx="8632724" cy="646331"/>
          </a:xfrm>
          <a:prstGeom prst="rect">
            <a:avLst/>
          </a:prstGeom>
          <a:noFill/>
        </p:spPr>
        <p:txBody>
          <a:bodyPr wrap="square">
            <a:spAutoFit/>
          </a:bodyPr>
          <a:lstStyle/>
          <a:p>
            <a:pPr>
              <a:buClr>
                <a:srgbClr val="FF0000"/>
              </a:buClr>
              <a:tabLst>
                <a:tab pos="1386840" algn="l"/>
              </a:tabLst>
            </a:pPr>
            <a:r>
              <a:rPr lang="en-US" sz="3600" b="1" dirty="0">
                <a:solidFill>
                  <a:srgbClr val="0066FF"/>
                </a:solidFill>
                <a:latin typeface="Times New Roman" panose="02020603050405020304" pitchFamily="18" charset="0"/>
                <a:ea typeface="MS Mincho" panose="02020609040205080304" pitchFamily="49" charset="-128"/>
              </a:rPr>
              <a:t>B. </a:t>
            </a:r>
            <a:r>
              <a:rPr lang="en-US" sz="3600" b="1" dirty="0">
                <a:solidFill>
                  <a:srgbClr val="0066FF"/>
                </a:solidFill>
                <a:effectLst/>
                <a:latin typeface="Times New Roman" panose="02020603050405020304" pitchFamily="18" charset="0"/>
                <a:ea typeface="MS Mincho" panose="02020609040205080304" pitchFamily="49" charset="-128"/>
              </a:rPr>
              <a:t>VĂN BẢN </a:t>
            </a:r>
            <a:r>
              <a:rPr lang="en-US" sz="3600" b="1" i="1" dirty="0">
                <a:solidFill>
                  <a:srgbClr val="0066FF"/>
                </a:solidFill>
                <a:effectLst/>
                <a:latin typeface="Times New Roman" panose="02020603050405020304" pitchFamily="18" charset="0"/>
                <a:ea typeface="MS Mincho" panose="02020609040205080304" pitchFamily="49" charset="-128"/>
              </a:rPr>
              <a:t>THẦY BÓI XEM VOI</a:t>
            </a:r>
            <a:endParaRPr lang="en-US" sz="3600" dirty="0">
              <a:solidFill>
                <a:srgbClr val="0066FF"/>
              </a:solidFill>
              <a:effectLst/>
              <a:latin typeface="Times New Roman" panose="02020603050405020304" pitchFamily="18" charset="0"/>
              <a:ea typeface="Times New Roman" panose="02020603050405020304" pitchFamily="18" charset="0"/>
            </a:endParaRPr>
          </a:p>
        </p:txBody>
      </p:sp>
      <p:sp>
        <p:nvSpPr>
          <p:cNvPr id="22" name="Hộp Văn bản 21">
            <a:extLst>
              <a:ext uri="{FF2B5EF4-FFF2-40B4-BE49-F238E27FC236}">
                <a16:creationId xmlns:a16="http://schemas.microsoft.com/office/drawing/2014/main" id="{F8BCFB1A-1397-C862-322A-6F3AF975921C}"/>
              </a:ext>
            </a:extLst>
          </p:cNvPr>
          <p:cNvSpPr txBox="1"/>
          <p:nvPr/>
        </p:nvSpPr>
        <p:spPr>
          <a:xfrm>
            <a:off x="3534348" y="4709465"/>
            <a:ext cx="2096536" cy="523220"/>
          </a:xfrm>
          <a:prstGeom prst="rect">
            <a:avLst/>
          </a:prstGeom>
          <a:noFill/>
          <a:ln w="38100">
            <a:solidFill>
              <a:srgbClr val="0000CC"/>
            </a:solidFill>
          </a:ln>
        </p:spPr>
        <p:txBody>
          <a:bodyPr wrap="square">
            <a:spAutoFit/>
          </a:bodyPr>
          <a:lstStyle/>
          <a:p>
            <a:r>
              <a:rPr lang="vi-VN" sz="2800" dirty="0" err="1">
                <a:latin typeface="+mj-lt"/>
              </a:rPr>
              <a:t>Cái</a:t>
            </a:r>
            <a:r>
              <a:rPr lang="vi-VN" sz="2800" dirty="0">
                <a:latin typeface="+mj-lt"/>
              </a:rPr>
              <a:t> </a:t>
            </a:r>
            <a:r>
              <a:rPr lang="vi-VN" sz="2800" dirty="0" err="1">
                <a:latin typeface="+mj-lt"/>
              </a:rPr>
              <a:t>cột</a:t>
            </a:r>
            <a:r>
              <a:rPr lang="vi-VN" sz="2800" dirty="0">
                <a:latin typeface="+mj-lt"/>
              </a:rPr>
              <a:t> </a:t>
            </a:r>
            <a:r>
              <a:rPr lang="vi-VN" sz="2800" dirty="0" err="1">
                <a:latin typeface="+mj-lt"/>
              </a:rPr>
              <a:t>đình</a:t>
            </a:r>
            <a:r>
              <a:rPr lang="vi-VN" sz="2800" dirty="0">
                <a:latin typeface="+mj-lt"/>
              </a:rPr>
              <a:t>.</a:t>
            </a:r>
            <a:endParaRPr lang="en-US" sz="2800" dirty="0">
              <a:latin typeface="+mj-lt"/>
            </a:endParaRPr>
          </a:p>
        </p:txBody>
      </p:sp>
      <p:sp>
        <p:nvSpPr>
          <p:cNvPr id="24" name="Hộp Văn bản 23">
            <a:extLst>
              <a:ext uri="{FF2B5EF4-FFF2-40B4-BE49-F238E27FC236}">
                <a16:creationId xmlns:a16="http://schemas.microsoft.com/office/drawing/2014/main" id="{1BDF15F7-291D-0AE0-85F3-4F35069ED0E6}"/>
              </a:ext>
            </a:extLst>
          </p:cNvPr>
          <p:cNvSpPr txBox="1"/>
          <p:nvPr/>
        </p:nvSpPr>
        <p:spPr>
          <a:xfrm>
            <a:off x="3549005" y="5402117"/>
            <a:ext cx="2503712" cy="523220"/>
          </a:xfrm>
          <a:prstGeom prst="rect">
            <a:avLst/>
          </a:prstGeom>
          <a:noFill/>
          <a:ln w="38100">
            <a:solidFill>
              <a:srgbClr val="0000CC"/>
            </a:solidFill>
          </a:ln>
        </p:spPr>
        <p:txBody>
          <a:bodyPr wrap="square">
            <a:spAutoFit/>
          </a:bodyPr>
          <a:lstStyle/>
          <a:p>
            <a:r>
              <a:rPr lang="vi-VN" sz="2800" dirty="0" err="1">
                <a:latin typeface="+mj-lt"/>
              </a:rPr>
              <a:t>Cái</a:t>
            </a:r>
            <a:r>
              <a:rPr lang="vi-VN" sz="2800" dirty="0">
                <a:latin typeface="+mj-lt"/>
              </a:rPr>
              <a:t> </a:t>
            </a:r>
            <a:r>
              <a:rPr lang="vi-VN" sz="2800" dirty="0" err="1">
                <a:latin typeface="+mj-lt"/>
              </a:rPr>
              <a:t>chổi</a:t>
            </a:r>
            <a:r>
              <a:rPr lang="vi-VN" sz="2800" dirty="0">
                <a:latin typeface="+mj-lt"/>
              </a:rPr>
              <a:t> </a:t>
            </a:r>
            <a:r>
              <a:rPr lang="vi-VN" sz="2800" dirty="0" err="1">
                <a:latin typeface="+mj-lt"/>
              </a:rPr>
              <a:t>xể</a:t>
            </a:r>
            <a:r>
              <a:rPr lang="vi-VN" sz="2800" dirty="0">
                <a:latin typeface="+mj-lt"/>
              </a:rPr>
              <a:t> </a:t>
            </a:r>
            <a:r>
              <a:rPr lang="vi-VN" sz="2800" dirty="0" err="1">
                <a:latin typeface="+mj-lt"/>
              </a:rPr>
              <a:t>cùn</a:t>
            </a:r>
            <a:r>
              <a:rPr lang="vi-VN" sz="2800" dirty="0">
                <a:latin typeface="+mj-lt"/>
              </a:rPr>
              <a:t>.</a:t>
            </a:r>
            <a:endParaRPr lang="en-US" sz="2800" dirty="0">
              <a:latin typeface="+mj-lt"/>
            </a:endParaRPr>
          </a:p>
        </p:txBody>
      </p:sp>
      <p:cxnSp>
        <p:nvCxnSpPr>
          <p:cNvPr id="16" name="Đường kết nối Mũi tên Thẳng 15">
            <a:extLst>
              <a:ext uri="{FF2B5EF4-FFF2-40B4-BE49-F238E27FC236}">
                <a16:creationId xmlns:a16="http://schemas.microsoft.com/office/drawing/2014/main" id="{4A68EE46-A7EB-66E1-29CD-B594CB7A35BC}"/>
              </a:ext>
            </a:extLst>
          </p:cNvPr>
          <p:cNvCxnSpPr>
            <a:stCxn id="14" idx="3"/>
            <a:endCxn id="18" idx="1"/>
          </p:cNvCxnSpPr>
          <p:nvPr/>
        </p:nvCxnSpPr>
        <p:spPr>
          <a:xfrm flipV="1">
            <a:off x="2248678" y="2927164"/>
            <a:ext cx="1290933" cy="1378369"/>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Đường kết nối Mũi tên Thẳng 26">
            <a:extLst>
              <a:ext uri="{FF2B5EF4-FFF2-40B4-BE49-F238E27FC236}">
                <a16:creationId xmlns:a16="http://schemas.microsoft.com/office/drawing/2014/main" id="{5FAA0E40-7D7C-065E-3E01-C6593595F20D}"/>
              </a:ext>
            </a:extLst>
          </p:cNvPr>
          <p:cNvCxnSpPr>
            <a:cxnSpLocks/>
            <a:stCxn id="14" idx="3"/>
            <a:endCxn id="19" idx="1"/>
          </p:cNvCxnSpPr>
          <p:nvPr/>
        </p:nvCxnSpPr>
        <p:spPr>
          <a:xfrm flipV="1">
            <a:off x="2248678" y="3614270"/>
            <a:ext cx="1309022" cy="691263"/>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Đường kết nối Mũi tên Thẳng 29">
            <a:extLst>
              <a:ext uri="{FF2B5EF4-FFF2-40B4-BE49-F238E27FC236}">
                <a16:creationId xmlns:a16="http://schemas.microsoft.com/office/drawing/2014/main" id="{49677208-1FB2-55AF-BA44-280FB17B1FDE}"/>
              </a:ext>
            </a:extLst>
          </p:cNvPr>
          <p:cNvCxnSpPr>
            <a:cxnSpLocks/>
            <a:stCxn id="14" idx="3"/>
            <a:endCxn id="20" idx="1"/>
          </p:cNvCxnSpPr>
          <p:nvPr/>
        </p:nvCxnSpPr>
        <p:spPr>
          <a:xfrm>
            <a:off x="2248678" y="4305533"/>
            <a:ext cx="1285670" cy="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Đường kết nối Mũi tên Thẳng 32">
            <a:extLst>
              <a:ext uri="{FF2B5EF4-FFF2-40B4-BE49-F238E27FC236}">
                <a16:creationId xmlns:a16="http://schemas.microsoft.com/office/drawing/2014/main" id="{024F6B20-E154-71BB-E545-86D56A562FE4}"/>
              </a:ext>
            </a:extLst>
          </p:cNvPr>
          <p:cNvCxnSpPr>
            <a:cxnSpLocks/>
            <a:stCxn id="14" idx="3"/>
            <a:endCxn id="22" idx="1"/>
          </p:cNvCxnSpPr>
          <p:nvPr/>
        </p:nvCxnSpPr>
        <p:spPr>
          <a:xfrm>
            <a:off x="2248678" y="4305533"/>
            <a:ext cx="1285670" cy="665542"/>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Đường kết nối Mũi tên Thẳng 36">
            <a:extLst>
              <a:ext uri="{FF2B5EF4-FFF2-40B4-BE49-F238E27FC236}">
                <a16:creationId xmlns:a16="http://schemas.microsoft.com/office/drawing/2014/main" id="{A8ADA9C2-E116-CE02-7601-20D877102782}"/>
              </a:ext>
            </a:extLst>
          </p:cNvPr>
          <p:cNvCxnSpPr>
            <a:cxnSpLocks/>
            <a:stCxn id="14" idx="3"/>
            <a:endCxn id="24" idx="1"/>
          </p:cNvCxnSpPr>
          <p:nvPr/>
        </p:nvCxnSpPr>
        <p:spPr>
          <a:xfrm>
            <a:off x="2248678" y="4305533"/>
            <a:ext cx="1300327" cy="1358194"/>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051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2000"/>
                                        <p:tgtEl>
                                          <p:spTgt spid="22"/>
                                        </p:tgtEl>
                                      </p:cBhvr>
                                    </p:animEffect>
                                  </p:childTnLst>
                                </p:cTn>
                              </p:par>
                              <p:par>
                                <p:cTn id="37" presetID="22" presetClass="entr" presetSubtype="4"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ircle(in)">
                                      <p:cBhvr>
                                        <p:cTn id="44" dur="2000"/>
                                        <p:tgtEl>
                                          <p:spTgt spid="24"/>
                                        </p:tgtEl>
                                      </p:cBhvr>
                                    </p:animEffect>
                                  </p:childTnLst>
                                </p:cTn>
                              </p:par>
                              <p:par>
                                <p:cTn id="45" presetID="16" presetClass="entr" presetSubtype="21"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14" grpId="0" animBg="1"/>
      <p:bldP spid="20" grpId="0" animBg="1"/>
      <p:bldP spid="2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564CA2D3-3A64-EC12-2AF8-2F2F9D7098FF}"/>
              </a:ext>
            </a:extLst>
          </p:cNvPr>
          <p:cNvSpPr txBox="1"/>
          <p:nvPr/>
        </p:nvSpPr>
        <p:spPr>
          <a:xfrm>
            <a:off x="599766" y="241400"/>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B9E7C6E2-64BD-1A55-A576-13E80E52023A}"/>
              </a:ext>
            </a:extLst>
          </p:cNvPr>
          <p:cNvSpPr txBox="1"/>
          <p:nvPr/>
        </p:nvSpPr>
        <p:spPr>
          <a:xfrm>
            <a:off x="599766" y="1427357"/>
            <a:ext cx="3050111" cy="584775"/>
          </a:xfrm>
          <a:prstGeom prst="rect">
            <a:avLst/>
          </a:prstGeom>
          <a:noFill/>
        </p:spPr>
        <p:txBody>
          <a:bodyPr wrap="square">
            <a:spAutoFit/>
          </a:bodyPr>
          <a:lstStyle/>
          <a:p>
            <a:pPr>
              <a:buClr>
                <a:srgbClr val="202122"/>
              </a:buClr>
              <a:tabLst>
                <a:tab pos="1386840" algn="l"/>
              </a:tabLst>
            </a:pP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4. </a:t>
            </a:r>
            <a:r>
              <a:rPr lang="en-US" sz="3200" b="1" dirty="0" err="1">
                <a:solidFill>
                  <a:srgbClr val="0000CC"/>
                </a:solidFill>
                <a:effectLst/>
                <a:latin typeface="Times New Roman" panose="02020603050405020304" pitchFamily="18" charset="0"/>
                <a:ea typeface="Times New Roman" panose="02020603050405020304" pitchFamily="18" charset="0"/>
              </a:rPr>
              <a:t>Phân</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tích</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13" name="Hộp Văn bản 12">
            <a:extLst>
              <a:ext uri="{FF2B5EF4-FFF2-40B4-BE49-F238E27FC236}">
                <a16:creationId xmlns:a16="http://schemas.microsoft.com/office/drawing/2014/main" id="{7BC741F9-52B8-FA44-E0B5-7FA86FA1A1B6}"/>
              </a:ext>
            </a:extLst>
          </p:cNvPr>
          <p:cNvSpPr txBox="1"/>
          <p:nvPr/>
        </p:nvSpPr>
        <p:spPr>
          <a:xfrm>
            <a:off x="706795" y="1961926"/>
            <a:ext cx="6097554" cy="523220"/>
          </a:xfrm>
          <a:prstGeom prst="rect">
            <a:avLst/>
          </a:prstGeom>
          <a:noFill/>
        </p:spPr>
        <p:txBody>
          <a:bodyPr wrap="square">
            <a:spAutoFit/>
          </a:bodyPr>
          <a:lstStyle/>
          <a:p>
            <a:pPr marL="30480" marR="30480" algn="just">
              <a:spcBef>
                <a:spcPts val="0"/>
              </a:spcBef>
              <a:spcAft>
                <a:spcPts val="1200"/>
              </a:spcAft>
            </a:pPr>
            <a:r>
              <a:rPr lang="vi-VN" sz="2800" b="1" dirty="0">
                <a:solidFill>
                  <a:srgbClr val="05BCFE"/>
                </a:solidFill>
                <a:effectLst/>
                <a:latin typeface="Times New Roman" panose="02020603050405020304" pitchFamily="18" charset="0"/>
                <a:ea typeface="Times New Roman" panose="02020603050405020304" pitchFamily="18" charset="0"/>
              </a:rPr>
              <a:t>b. </a:t>
            </a:r>
            <a:r>
              <a:rPr lang="vi-VN" sz="2800" b="1" dirty="0" err="1">
                <a:solidFill>
                  <a:srgbClr val="05BCFE"/>
                </a:solidFill>
                <a:effectLst/>
                <a:latin typeface="Times New Roman" panose="02020603050405020304" pitchFamily="18" charset="0"/>
                <a:ea typeface="Times New Roman" panose="02020603050405020304" pitchFamily="18" charset="0"/>
              </a:rPr>
              <a:t>Các</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thầy</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bói</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nhận</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xét</a:t>
            </a:r>
            <a:r>
              <a:rPr lang="vi-VN" sz="2800" b="1" dirty="0">
                <a:solidFill>
                  <a:srgbClr val="05BCFE"/>
                </a:solidFill>
                <a:effectLst/>
                <a:latin typeface="Times New Roman" panose="02020603050405020304" pitchFamily="18" charset="0"/>
                <a:ea typeface="Times New Roman" panose="02020603050405020304" pitchFamily="18" charset="0"/>
              </a:rPr>
              <a:t> </a:t>
            </a:r>
            <a:r>
              <a:rPr lang="vi-VN" sz="2800" b="1" dirty="0" err="1">
                <a:solidFill>
                  <a:srgbClr val="05BCFE"/>
                </a:solidFill>
                <a:effectLst/>
                <a:latin typeface="Times New Roman" panose="02020603050405020304" pitchFamily="18" charset="0"/>
                <a:ea typeface="Times New Roman" panose="02020603050405020304" pitchFamily="18" charset="0"/>
              </a:rPr>
              <a:t>về</a:t>
            </a:r>
            <a:r>
              <a:rPr lang="vi-VN" sz="2800" b="1" dirty="0">
                <a:solidFill>
                  <a:srgbClr val="05BCFE"/>
                </a:solidFill>
                <a:effectLst/>
                <a:latin typeface="Times New Roman" panose="02020603050405020304" pitchFamily="18" charset="0"/>
                <a:ea typeface="Times New Roman" panose="02020603050405020304" pitchFamily="18" charset="0"/>
              </a:rPr>
              <a:t> voi</a:t>
            </a:r>
            <a:endParaRPr lang="en-US" sz="2800" dirty="0">
              <a:solidFill>
                <a:srgbClr val="05BCFE"/>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D80F50D6-0F06-FD5B-32AE-8D2034294EA2}"/>
              </a:ext>
            </a:extLst>
          </p:cNvPr>
          <p:cNvSpPr txBox="1"/>
          <p:nvPr/>
        </p:nvSpPr>
        <p:spPr>
          <a:xfrm>
            <a:off x="7128305" y="3805115"/>
            <a:ext cx="4360060" cy="1815882"/>
          </a:xfrm>
          <a:prstGeom prst="rect">
            <a:avLst/>
          </a:prstGeom>
          <a:noFill/>
        </p:spPr>
        <p:txBody>
          <a:bodyPr wrap="square">
            <a:spAutoFit/>
          </a:bodyPr>
          <a:lstStyle/>
          <a:p>
            <a:pPr marL="30480" marR="30480" algn="just">
              <a:spcBef>
                <a:spcPts val="0"/>
              </a:spcBef>
              <a:spcAft>
                <a:spcPts val="1200"/>
              </a:spcAft>
            </a:pP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Không nên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quan trong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xem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vi-VN"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126580EB-5136-26B4-42CC-19A1A519CC03}"/>
              </a:ext>
            </a:extLst>
          </p:cNvPr>
          <p:cNvSpPr txBox="1"/>
          <p:nvPr/>
        </p:nvSpPr>
        <p:spPr>
          <a:xfrm>
            <a:off x="3096461" y="2741420"/>
            <a:ext cx="2527071" cy="954107"/>
          </a:xfrm>
          <a:prstGeom prst="rect">
            <a:avLst/>
          </a:prstGeom>
          <a:noFill/>
          <a:ln w="38100">
            <a:solidFill>
              <a:srgbClr val="0000CC"/>
            </a:solidFill>
          </a:ln>
        </p:spPr>
        <p:txBody>
          <a:bodyPr wrap="square">
            <a:spAutoFit/>
          </a:bodyPr>
          <a:lstStyle/>
          <a:p>
            <a:pPr marL="30480" marR="30480" algn="just">
              <a:spcBef>
                <a:spcPts val="0"/>
              </a:spcBef>
              <a:spcAft>
                <a:spcPts val="1200"/>
              </a:spcAft>
            </a:pPr>
            <a:r>
              <a:rPr lang="en-US" sz="2800" dirty="0">
                <a:latin typeface="Times New Roman" panose="02020603050405020304" pitchFamily="18" charset="0"/>
                <a:cs typeface="Times New Roman" panose="02020603050405020304" pitchFamily="18" charset="0"/>
              </a:rPr>
              <a:t>Tin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0CD153DF-1B06-A978-2C3A-A16CC30B8DE9}"/>
              </a:ext>
            </a:extLst>
          </p:cNvPr>
          <p:cNvSpPr txBox="1"/>
          <p:nvPr/>
        </p:nvSpPr>
        <p:spPr>
          <a:xfrm>
            <a:off x="3096462" y="4133469"/>
            <a:ext cx="2527070" cy="954107"/>
          </a:xfrm>
          <a:prstGeom prst="rect">
            <a:avLst/>
          </a:prstGeom>
          <a:noFill/>
          <a:ln w="38100">
            <a:solidFill>
              <a:srgbClr val="0000CC"/>
            </a:solidFill>
          </a:ln>
        </p:spPr>
        <p:txBody>
          <a:bodyPr wrap="square">
            <a:spAutoFit/>
          </a:bodyPr>
          <a:lstStyle/>
          <a:p>
            <a:r>
              <a:rPr lang="vi-VN" sz="2800" dirty="0" err="1">
                <a:latin typeface="Times New Roman" panose="02020603050405020304" pitchFamily="18" charset="0"/>
                <a:cs typeface="Times New Roman" panose="02020603050405020304" pitchFamily="18" charset="0"/>
              </a:rPr>
              <a:t>Phản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bác</a:t>
            </a:r>
            <a:r>
              <a:rPr lang="vi-VN" sz="2800" dirty="0">
                <a:latin typeface="Times New Roman" panose="02020603050405020304" pitchFamily="18" charset="0"/>
                <a:cs typeface="Times New Roman" panose="02020603050405020304" pitchFamily="18" charset="0"/>
              </a:rPr>
              <a:t> ý </a:t>
            </a:r>
            <a:r>
              <a:rPr lang="vi-VN" sz="2800" dirty="0" err="1">
                <a:latin typeface="Times New Roman" panose="02020603050405020304" pitchFamily="18" charset="0"/>
                <a:cs typeface="Times New Roman" panose="02020603050405020304" pitchFamily="18" charset="0"/>
              </a:rPr>
              <a:t>kiến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của</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người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khác</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Hình chữ nhật: Góc Tròn 13">
            <a:extLst>
              <a:ext uri="{FF2B5EF4-FFF2-40B4-BE49-F238E27FC236}">
                <a16:creationId xmlns:a16="http://schemas.microsoft.com/office/drawing/2014/main" id="{5F4BD94C-736B-626F-FF63-5FE946CF2142}"/>
              </a:ext>
            </a:extLst>
          </p:cNvPr>
          <p:cNvSpPr/>
          <p:nvPr/>
        </p:nvSpPr>
        <p:spPr>
          <a:xfrm>
            <a:off x="478468" y="3833498"/>
            <a:ext cx="1719984" cy="1487532"/>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thầy</a:t>
            </a:r>
            <a:endParaRPr lang="en-US" sz="2800" b="1"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C27436BE-95E6-B6A5-EF63-D4FDFD1D4E42}"/>
              </a:ext>
            </a:extLst>
          </p:cNvPr>
          <p:cNvSpPr txBox="1"/>
          <p:nvPr/>
        </p:nvSpPr>
        <p:spPr>
          <a:xfrm>
            <a:off x="3096462" y="5451772"/>
            <a:ext cx="2527070" cy="954107"/>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512B3D9F-D982-E7E1-B627-F650E9D1A0D5}"/>
              </a:ext>
            </a:extLst>
          </p:cNvPr>
          <p:cNvSpPr txBox="1"/>
          <p:nvPr/>
        </p:nvSpPr>
        <p:spPr>
          <a:xfrm>
            <a:off x="599766" y="929174"/>
            <a:ext cx="8632724" cy="646331"/>
          </a:xfrm>
          <a:prstGeom prst="rect">
            <a:avLst/>
          </a:prstGeom>
          <a:noFill/>
        </p:spPr>
        <p:txBody>
          <a:bodyPr wrap="square">
            <a:spAutoFit/>
          </a:bodyPr>
          <a:lstStyle/>
          <a:p>
            <a:pPr>
              <a:buClr>
                <a:srgbClr val="FF0000"/>
              </a:buClr>
              <a:tabLst>
                <a:tab pos="1386840" algn="l"/>
              </a:tabLst>
            </a:pPr>
            <a:r>
              <a:rPr lang="en-US" sz="3600" b="1" dirty="0">
                <a:solidFill>
                  <a:srgbClr val="0066FF"/>
                </a:solidFill>
                <a:latin typeface="Times New Roman" panose="02020603050405020304" pitchFamily="18" charset="0"/>
                <a:ea typeface="MS Mincho" panose="02020609040205080304" pitchFamily="49" charset="-128"/>
              </a:rPr>
              <a:t>B. </a:t>
            </a:r>
            <a:r>
              <a:rPr lang="en-US" sz="3600" b="1" dirty="0">
                <a:solidFill>
                  <a:srgbClr val="0066FF"/>
                </a:solidFill>
                <a:effectLst/>
                <a:latin typeface="Times New Roman" panose="02020603050405020304" pitchFamily="18" charset="0"/>
                <a:ea typeface="MS Mincho" panose="02020609040205080304" pitchFamily="49" charset="-128"/>
              </a:rPr>
              <a:t>VĂN BẢN </a:t>
            </a:r>
            <a:r>
              <a:rPr lang="en-US" sz="3600" b="1" i="1" dirty="0">
                <a:solidFill>
                  <a:srgbClr val="0066FF"/>
                </a:solidFill>
                <a:effectLst/>
                <a:latin typeface="Times New Roman" panose="02020603050405020304" pitchFamily="18" charset="0"/>
                <a:ea typeface="MS Mincho" panose="02020609040205080304" pitchFamily="49" charset="-128"/>
              </a:rPr>
              <a:t>THẦY BÓI XEM VOI</a:t>
            </a:r>
            <a:endParaRPr lang="en-US" sz="3600" dirty="0">
              <a:solidFill>
                <a:srgbClr val="0066FF"/>
              </a:solidFill>
              <a:effectLst/>
              <a:latin typeface="Times New Roman" panose="02020603050405020304" pitchFamily="18" charset="0"/>
              <a:ea typeface="Times New Roman" panose="02020603050405020304" pitchFamily="18" charset="0"/>
            </a:endParaRPr>
          </a:p>
        </p:txBody>
      </p:sp>
      <p:cxnSp>
        <p:nvCxnSpPr>
          <p:cNvPr id="16" name="Đường kết nối Mũi tên Thẳng 15">
            <a:extLst>
              <a:ext uri="{FF2B5EF4-FFF2-40B4-BE49-F238E27FC236}">
                <a16:creationId xmlns:a16="http://schemas.microsoft.com/office/drawing/2014/main" id="{4A68EE46-A7EB-66E1-29CD-B594CB7A35BC}"/>
              </a:ext>
            </a:extLst>
          </p:cNvPr>
          <p:cNvCxnSpPr>
            <a:cxnSpLocks/>
            <a:stCxn id="14" idx="3"/>
            <a:endCxn id="18" idx="1"/>
          </p:cNvCxnSpPr>
          <p:nvPr/>
        </p:nvCxnSpPr>
        <p:spPr>
          <a:xfrm flipV="1">
            <a:off x="2198452" y="3218474"/>
            <a:ext cx="898009" cy="135879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Đường kết nối Mũi tên Thẳng 26">
            <a:extLst>
              <a:ext uri="{FF2B5EF4-FFF2-40B4-BE49-F238E27FC236}">
                <a16:creationId xmlns:a16="http://schemas.microsoft.com/office/drawing/2014/main" id="{5FAA0E40-7D7C-065E-3E01-C6593595F20D}"/>
              </a:ext>
            </a:extLst>
          </p:cNvPr>
          <p:cNvCxnSpPr>
            <a:cxnSpLocks/>
            <a:stCxn id="14" idx="3"/>
            <a:endCxn id="19" idx="1"/>
          </p:cNvCxnSpPr>
          <p:nvPr/>
        </p:nvCxnSpPr>
        <p:spPr>
          <a:xfrm>
            <a:off x="2198452" y="4577264"/>
            <a:ext cx="898010" cy="33259"/>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Đường kết nối Mũi tên Thẳng 29">
            <a:extLst>
              <a:ext uri="{FF2B5EF4-FFF2-40B4-BE49-F238E27FC236}">
                <a16:creationId xmlns:a16="http://schemas.microsoft.com/office/drawing/2014/main" id="{49677208-1FB2-55AF-BA44-280FB17B1FDE}"/>
              </a:ext>
            </a:extLst>
          </p:cNvPr>
          <p:cNvCxnSpPr>
            <a:cxnSpLocks/>
            <a:stCxn id="14" idx="3"/>
            <a:endCxn id="20" idx="1"/>
          </p:cNvCxnSpPr>
          <p:nvPr/>
        </p:nvCxnSpPr>
        <p:spPr>
          <a:xfrm>
            <a:off x="2198452" y="4577264"/>
            <a:ext cx="898010" cy="1351562"/>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52" name="Mũi tên: Phải 51">
            <a:extLst>
              <a:ext uri="{FF2B5EF4-FFF2-40B4-BE49-F238E27FC236}">
                <a16:creationId xmlns:a16="http://schemas.microsoft.com/office/drawing/2014/main" id="{55CE3636-C7D2-1180-92C6-7C894B7056DC}"/>
              </a:ext>
            </a:extLst>
          </p:cNvPr>
          <p:cNvSpPr/>
          <p:nvPr/>
        </p:nvSpPr>
        <p:spPr>
          <a:xfrm>
            <a:off x="6043239" y="4472735"/>
            <a:ext cx="761110" cy="275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301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circle(in)">
                                      <p:cBhvr>
                                        <p:cTn id="36" dur="2000"/>
                                        <p:tgtEl>
                                          <p:spTgt spid="5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14" grpId="0" animBg="1"/>
      <p:bldP spid="20" grpId="0" animBg="1"/>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564CA2D3-3A64-EC12-2AF8-2F2F9D7098FF}"/>
              </a:ext>
            </a:extLst>
          </p:cNvPr>
          <p:cNvSpPr txBox="1"/>
          <p:nvPr/>
        </p:nvSpPr>
        <p:spPr>
          <a:xfrm>
            <a:off x="599766" y="241400"/>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B9E7C6E2-64BD-1A55-A576-13E80E52023A}"/>
              </a:ext>
            </a:extLst>
          </p:cNvPr>
          <p:cNvSpPr txBox="1"/>
          <p:nvPr/>
        </p:nvSpPr>
        <p:spPr>
          <a:xfrm>
            <a:off x="599766" y="1588901"/>
            <a:ext cx="3050111" cy="584775"/>
          </a:xfrm>
          <a:prstGeom prst="rect">
            <a:avLst/>
          </a:prstGeom>
          <a:noFill/>
        </p:spPr>
        <p:txBody>
          <a:bodyPr wrap="square">
            <a:spAutoFit/>
          </a:bodyPr>
          <a:lstStyle/>
          <a:p>
            <a:pPr>
              <a:buClr>
                <a:srgbClr val="202122"/>
              </a:buClr>
              <a:tabLst>
                <a:tab pos="1386840" algn="l"/>
              </a:tabLst>
            </a:pP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4. </a:t>
            </a:r>
            <a:r>
              <a:rPr lang="en-US" sz="3200" b="1" dirty="0" err="1">
                <a:solidFill>
                  <a:srgbClr val="0000CC"/>
                </a:solidFill>
                <a:effectLst/>
                <a:latin typeface="Times New Roman" panose="02020603050405020304" pitchFamily="18" charset="0"/>
                <a:ea typeface="Times New Roman" panose="02020603050405020304" pitchFamily="18" charset="0"/>
              </a:rPr>
              <a:t>Phân</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tích</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13" name="Hộp Văn bản 12">
            <a:extLst>
              <a:ext uri="{FF2B5EF4-FFF2-40B4-BE49-F238E27FC236}">
                <a16:creationId xmlns:a16="http://schemas.microsoft.com/office/drawing/2014/main" id="{7BC741F9-52B8-FA44-E0B5-7FA86FA1A1B6}"/>
              </a:ext>
            </a:extLst>
          </p:cNvPr>
          <p:cNvSpPr txBox="1"/>
          <p:nvPr/>
        </p:nvSpPr>
        <p:spPr>
          <a:xfrm>
            <a:off x="669473" y="2161883"/>
            <a:ext cx="6097554" cy="523220"/>
          </a:xfrm>
          <a:prstGeom prst="rect">
            <a:avLst/>
          </a:prstGeom>
          <a:noFill/>
        </p:spPr>
        <p:txBody>
          <a:bodyPr wrap="square">
            <a:spAutoFit/>
          </a:bodyPr>
          <a:lstStyle/>
          <a:p>
            <a:pPr marL="30480" marR="30480" algn="just">
              <a:spcBef>
                <a:spcPts val="0"/>
              </a:spcBef>
              <a:spcAft>
                <a:spcPts val="1200"/>
              </a:spcAft>
            </a:pPr>
            <a:r>
              <a:rPr lang="en-US" sz="2800" b="1" dirty="0">
                <a:solidFill>
                  <a:srgbClr val="05BCFE"/>
                </a:solidFill>
                <a:effectLst/>
                <a:latin typeface="Times New Roman" panose="02020603050405020304" pitchFamily="18" charset="0"/>
                <a:ea typeface="Times New Roman" panose="02020603050405020304" pitchFamily="18" charset="0"/>
              </a:rPr>
              <a:t>c. </a:t>
            </a:r>
            <a:r>
              <a:rPr lang="en-US" sz="2800" b="1" dirty="0" err="1">
                <a:solidFill>
                  <a:srgbClr val="05BCFE"/>
                </a:solidFill>
                <a:effectLst/>
                <a:latin typeface="Times New Roman" panose="02020603050405020304" pitchFamily="18" charset="0"/>
                <a:ea typeface="Times New Roman" panose="02020603050405020304" pitchFamily="18" charset="0"/>
              </a:rPr>
              <a:t>Hậu</a:t>
            </a:r>
            <a:r>
              <a:rPr lang="en-US" sz="2800" b="1" dirty="0">
                <a:solidFill>
                  <a:srgbClr val="05BCFE"/>
                </a:solidFill>
                <a:effectLst/>
                <a:latin typeface="Times New Roman" panose="02020603050405020304" pitchFamily="18" charset="0"/>
                <a:ea typeface="Times New Roman" panose="02020603050405020304" pitchFamily="18" charset="0"/>
              </a:rPr>
              <a:t> </a:t>
            </a:r>
            <a:r>
              <a:rPr lang="en-US" sz="2800" b="1" dirty="0" err="1">
                <a:solidFill>
                  <a:srgbClr val="05BCFE"/>
                </a:solidFill>
                <a:effectLst/>
                <a:latin typeface="Times New Roman" panose="02020603050405020304" pitchFamily="18" charset="0"/>
                <a:ea typeface="Times New Roman" panose="02020603050405020304" pitchFamily="18" charset="0"/>
              </a:rPr>
              <a:t>quả</a:t>
            </a:r>
            <a:endParaRPr lang="en-US" sz="2800" dirty="0">
              <a:solidFill>
                <a:srgbClr val="05BCFE"/>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D80F50D6-0F06-FD5B-32AE-8D2034294EA2}"/>
              </a:ext>
            </a:extLst>
          </p:cNvPr>
          <p:cNvSpPr txBox="1"/>
          <p:nvPr/>
        </p:nvSpPr>
        <p:spPr>
          <a:xfrm>
            <a:off x="7128305" y="3842223"/>
            <a:ext cx="2308793" cy="523220"/>
          </a:xfrm>
          <a:prstGeom prst="rect">
            <a:avLst/>
          </a:prstGeom>
          <a:noFill/>
        </p:spPr>
        <p:txBody>
          <a:bodyPr wrap="square">
            <a:spAutoFit/>
          </a:bodyPr>
          <a:lstStyle/>
          <a:p>
            <a:pPr marL="30480" marR="30480" algn="just">
              <a:spcBef>
                <a:spcPts val="0"/>
              </a:spcBef>
              <a:spcAft>
                <a:spcPts val="1200"/>
              </a:spcAft>
            </a:pPr>
            <a:r>
              <a:rPr lang="vi-VN" sz="2800" b="1" dirty="0" err="1">
                <a:solidFill>
                  <a:srgbClr val="0066FF"/>
                </a:solidFill>
                <a:effectLst/>
                <a:latin typeface="+mj-lt"/>
                <a:ea typeface="Times New Roman" panose="02020603050405020304" pitchFamily="18" charset="0"/>
              </a:rPr>
              <a:t>Phóng</a:t>
            </a:r>
            <a:r>
              <a:rPr lang="vi-VN" sz="2800" b="1" dirty="0">
                <a:solidFill>
                  <a:srgbClr val="0066FF"/>
                </a:solidFill>
                <a:effectLst/>
                <a:latin typeface="+mj-lt"/>
                <a:ea typeface="Times New Roman" panose="02020603050405020304" pitchFamily="18" charset="0"/>
              </a:rPr>
              <a:t> </a:t>
            </a:r>
            <a:r>
              <a:rPr lang="vi-VN" sz="2800" b="1" dirty="0" err="1">
                <a:solidFill>
                  <a:srgbClr val="0066FF"/>
                </a:solidFill>
                <a:effectLst/>
                <a:latin typeface="+mj-lt"/>
                <a:ea typeface="Times New Roman" panose="02020603050405020304" pitchFamily="18" charset="0"/>
              </a:rPr>
              <a:t>đại</a:t>
            </a:r>
            <a:r>
              <a:rPr lang="vi-VN" sz="2800" b="1" dirty="0">
                <a:solidFill>
                  <a:srgbClr val="0066FF"/>
                </a:solidFill>
                <a:effectLst/>
                <a:latin typeface="+mj-lt"/>
                <a:ea typeface="Times New Roman" panose="02020603050405020304" pitchFamily="18" charset="0"/>
              </a:rPr>
              <a:t> </a:t>
            </a:r>
            <a:endParaRPr lang="en-US" sz="2800" b="1" dirty="0">
              <a:solidFill>
                <a:srgbClr val="0066FF"/>
              </a:solidFill>
              <a:effectLst/>
              <a:latin typeface="+mj-lt"/>
              <a:ea typeface="Times New Roman" panose="02020603050405020304" pitchFamily="18" charset="0"/>
            </a:endParaRPr>
          </a:p>
        </p:txBody>
      </p:sp>
      <p:sp>
        <p:nvSpPr>
          <p:cNvPr id="18" name="Hộp Văn bản 17">
            <a:extLst>
              <a:ext uri="{FF2B5EF4-FFF2-40B4-BE49-F238E27FC236}">
                <a16:creationId xmlns:a16="http://schemas.microsoft.com/office/drawing/2014/main" id="{126580EB-5136-26B4-42CC-19A1A519CC03}"/>
              </a:ext>
            </a:extLst>
          </p:cNvPr>
          <p:cNvSpPr txBox="1"/>
          <p:nvPr/>
        </p:nvSpPr>
        <p:spPr>
          <a:xfrm>
            <a:off x="958647" y="3296671"/>
            <a:ext cx="4787906" cy="523220"/>
          </a:xfrm>
          <a:prstGeom prst="rect">
            <a:avLst/>
          </a:prstGeom>
          <a:noFill/>
          <a:ln w="38100">
            <a:solidFill>
              <a:srgbClr val="0000CC"/>
            </a:solidFill>
          </a:ln>
        </p:spPr>
        <p:txBody>
          <a:bodyPr wrap="square">
            <a:spAutoFit/>
          </a:bodyPr>
          <a:lstStyle/>
          <a:p>
            <a:r>
              <a:rPr lang="vi-VN" sz="2800" dirty="0">
                <a:latin typeface="+mj-lt"/>
              </a:rPr>
              <a:t>Chưa </a:t>
            </a:r>
            <a:r>
              <a:rPr lang="vi-VN" sz="2800" dirty="0" err="1">
                <a:latin typeface="+mj-lt"/>
              </a:rPr>
              <a:t>biết</a:t>
            </a:r>
            <a:r>
              <a:rPr lang="vi-VN" sz="2800" dirty="0">
                <a:latin typeface="+mj-lt"/>
              </a:rPr>
              <a:t> </a:t>
            </a:r>
            <a:r>
              <a:rPr lang="vi-VN" sz="2800" dirty="0" err="1">
                <a:latin typeface="+mj-lt"/>
              </a:rPr>
              <a:t>hình</a:t>
            </a:r>
            <a:r>
              <a:rPr lang="vi-VN" sz="2800" dirty="0">
                <a:latin typeface="+mj-lt"/>
              </a:rPr>
              <a:t> </a:t>
            </a:r>
            <a:r>
              <a:rPr lang="vi-VN" sz="2800" dirty="0" err="1">
                <a:latin typeface="+mj-lt"/>
              </a:rPr>
              <a:t>thù</a:t>
            </a:r>
            <a:r>
              <a:rPr lang="vi-VN" sz="2800" dirty="0">
                <a:latin typeface="+mj-lt"/>
              </a:rPr>
              <a:t> con voi.</a:t>
            </a:r>
            <a:endParaRPr lang="en-US" sz="2800" dirty="0">
              <a:latin typeface="+mj-lt"/>
            </a:endParaRPr>
          </a:p>
        </p:txBody>
      </p:sp>
      <p:sp>
        <p:nvSpPr>
          <p:cNvPr id="19" name="Hộp Văn bản 18">
            <a:extLst>
              <a:ext uri="{FF2B5EF4-FFF2-40B4-BE49-F238E27FC236}">
                <a16:creationId xmlns:a16="http://schemas.microsoft.com/office/drawing/2014/main" id="{0CD153DF-1B06-A978-2C3A-A16CC30B8DE9}"/>
              </a:ext>
            </a:extLst>
          </p:cNvPr>
          <p:cNvSpPr txBox="1"/>
          <p:nvPr/>
        </p:nvSpPr>
        <p:spPr>
          <a:xfrm>
            <a:off x="987743" y="4610522"/>
            <a:ext cx="4787906" cy="523220"/>
          </a:xfrm>
          <a:prstGeom prst="rect">
            <a:avLst/>
          </a:prstGeom>
          <a:noFill/>
          <a:ln w="3810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endParaRPr lang="en-US" sz="2800" dirty="0">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512B3D9F-D982-E7E1-B627-F650E9D1A0D5}"/>
              </a:ext>
            </a:extLst>
          </p:cNvPr>
          <p:cNvSpPr txBox="1"/>
          <p:nvPr/>
        </p:nvSpPr>
        <p:spPr>
          <a:xfrm>
            <a:off x="599766" y="929174"/>
            <a:ext cx="8632724" cy="646331"/>
          </a:xfrm>
          <a:prstGeom prst="rect">
            <a:avLst/>
          </a:prstGeom>
          <a:noFill/>
        </p:spPr>
        <p:txBody>
          <a:bodyPr wrap="square">
            <a:spAutoFit/>
          </a:bodyPr>
          <a:lstStyle/>
          <a:p>
            <a:pPr>
              <a:buClr>
                <a:srgbClr val="FF0000"/>
              </a:buClr>
              <a:tabLst>
                <a:tab pos="1386840" algn="l"/>
              </a:tabLst>
            </a:pPr>
            <a:r>
              <a:rPr lang="en-US" sz="3600" b="1" dirty="0">
                <a:solidFill>
                  <a:srgbClr val="0066FF"/>
                </a:solidFill>
                <a:latin typeface="Times New Roman" panose="02020603050405020304" pitchFamily="18" charset="0"/>
                <a:ea typeface="MS Mincho" panose="02020609040205080304" pitchFamily="49" charset="-128"/>
              </a:rPr>
              <a:t>B. </a:t>
            </a:r>
            <a:r>
              <a:rPr lang="en-US" sz="3600" b="1" dirty="0">
                <a:solidFill>
                  <a:srgbClr val="0066FF"/>
                </a:solidFill>
                <a:effectLst/>
                <a:latin typeface="Times New Roman" panose="02020603050405020304" pitchFamily="18" charset="0"/>
                <a:ea typeface="MS Mincho" panose="02020609040205080304" pitchFamily="49" charset="-128"/>
              </a:rPr>
              <a:t>VĂN BẢN </a:t>
            </a:r>
            <a:r>
              <a:rPr lang="en-US" sz="3600" b="1" i="1" dirty="0">
                <a:solidFill>
                  <a:srgbClr val="0066FF"/>
                </a:solidFill>
                <a:effectLst/>
                <a:latin typeface="Times New Roman" panose="02020603050405020304" pitchFamily="18" charset="0"/>
                <a:ea typeface="MS Mincho" panose="02020609040205080304" pitchFamily="49" charset="-128"/>
              </a:rPr>
              <a:t>THẦY BÓI XEM VOI</a:t>
            </a:r>
            <a:endParaRPr lang="en-US" sz="3600" dirty="0">
              <a:solidFill>
                <a:srgbClr val="0066FF"/>
              </a:solidFill>
              <a:effectLst/>
              <a:latin typeface="Times New Roman" panose="02020603050405020304" pitchFamily="18" charset="0"/>
              <a:ea typeface="Times New Roman" panose="02020603050405020304" pitchFamily="18" charset="0"/>
            </a:endParaRPr>
          </a:p>
        </p:txBody>
      </p:sp>
      <p:sp>
        <p:nvSpPr>
          <p:cNvPr id="52" name="Mũi tên: Phải 51">
            <a:extLst>
              <a:ext uri="{FF2B5EF4-FFF2-40B4-BE49-F238E27FC236}">
                <a16:creationId xmlns:a16="http://schemas.microsoft.com/office/drawing/2014/main" id="{55CE3636-C7D2-1180-92C6-7C894B7056DC}"/>
              </a:ext>
            </a:extLst>
          </p:cNvPr>
          <p:cNvSpPr/>
          <p:nvPr/>
        </p:nvSpPr>
        <p:spPr>
          <a:xfrm>
            <a:off x="6096000" y="4025245"/>
            <a:ext cx="761110" cy="275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35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circle(in)">
                                      <p:cBhvr>
                                        <p:cTn id="17" dur="2000"/>
                                        <p:tgtEl>
                                          <p:spTgt spid="5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14" name="Hình chữ nhật: Góc Tròn 13">
            <a:extLst>
              <a:ext uri="{FF2B5EF4-FFF2-40B4-BE49-F238E27FC236}">
                <a16:creationId xmlns:a16="http://schemas.microsoft.com/office/drawing/2014/main" id="{91CC9779-DD71-3215-B99A-BFE7A18DEAAB}"/>
              </a:ext>
            </a:extLst>
          </p:cNvPr>
          <p:cNvSpPr/>
          <p:nvPr/>
        </p:nvSpPr>
        <p:spPr>
          <a:xfrm>
            <a:off x="385163" y="2704596"/>
            <a:ext cx="1702337" cy="729333"/>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latin typeface="Times New Roman" panose="02020603050405020304" pitchFamily="18" charset="0"/>
                <a:cs typeface="Times New Roman" panose="02020603050405020304" pitchFamily="18" charset="0"/>
              </a:rPr>
              <a:t>Phê</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phán</a:t>
            </a:r>
            <a:endParaRPr lang="en-US" sz="2600" b="1"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3B58A093-FFAE-18D7-797B-AABBB183910F}"/>
              </a:ext>
            </a:extLst>
          </p:cNvPr>
          <p:cNvSpPr txBox="1"/>
          <p:nvPr/>
        </p:nvSpPr>
        <p:spPr>
          <a:xfrm>
            <a:off x="2895726" y="2753403"/>
            <a:ext cx="7955928" cy="523220"/>
          </a:xfrm>
          <a:prstGeom prst="rect">
            <a:avLst/>
          </a:prstGeom>
          <a:noFill/>
          <a:ln w="38100">
            <a:solidFill>
              <a:srgbClr val="0000CC"/>
            </a:solidFill>
          </a:ln>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a:t>
            </a:r>
          </a:p>
        </p:txBody>
      </p:sp>
      <p:sp>
        <p:nvSpPr>
          <p:cNvPr id="16" name="Hình chữ nhật: Góc Tròn 15">
            <a:extLst>
              <a:ext uri="{FF2B5EF4-FFF2-40B4-BE49-F238E27FC236}">
                <a16:creationId xmlns:a16="http://schemas.microsoft.com/office/drawing/2014/main" id="{3EEE31EA-5CE9-3D20-2CE7-5247E26C2AE7}"/>
              </a:ext>
            </a:extLst>
          </p:cNvPr>
          <p:cNvSpPr/>
          <p:nvPr/>
        </p:nvSpPr>
        <p:spPr>
          <a:xfrm>
            <a:off x="319848" y="4705026"/>
            <a:ext cx="1767652" cy="729333"/>
          </a:xfrm>
          <a:prstGeom prst="roundRect">
            <a:avLst>
              <a:gd name="adj" fmla="val 31450"/>
            </a:avLst>
          </a:prstGeom>
          <a:gradFill>
            <a:gsLst>
              <a:gs pos="47000">
                <a:srgbClr val="05BCFE"/>
              </a:gs>
              <a:gs pos="99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latin typeface="Times New Roman" panose="02020603050405020304" pitchFamily="18" charset="0"/>
                <a:cs typeface="Times New Roman" panose="02020603050405020304" pitchFamily="18" charset="0"/>
              </a:rPr>
              <a:t>Bài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học</a:t>
            </a:r>
            <a:endParaRPr lang="en-US" sz="2600" b="1" dirty="0">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FB62B718-B3C9-2D26-3767-EEBA9702005F}"/>
              </a:ext>
            </a:extLst>
          </p:cNvPr>
          <p:cNvSpPr txBox="1"/>
          <p:nvPr/>
        </p:nvSpPr>
        <p:spPr>
          <a:xfrm>
            <a:off x="3013405" y="4579247"/>
            <a:ext cx="8407264" cy="954107"/>
          </a:xfrm>
          <a:prstGeom prst="rect">
            <a:avLst/>
          </a:prstGeom>
          <a:noFill/>
          <a:ln w="38100">
            <a:solidFill>
              <a:srgbClr val="0000CC"/>
            </a:solidFill>
          </a:ln>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nhủ</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a:t>
            </a:r>
          </a:p>
        </p:txBody>
      </p:sp>
      <p:sp>
        <p:nvSpPr>
          <p:cNvPr id="24" name="Mũi tên: Phải 23">
            <a:extLst>
              <a:ext uri="{FF2B5EF4-FFF2-40B4-BE49-F238E27FC236}">
                <a16:creationId xmlns:a16="http://schemas.microsoft.com/office/drawing/2014/main" id="{156556F6-2612-811A-8845-28B89282EC04}"/>
              </a:ext>
            </a:extLst>
          </p:cNvPr>
          <p:cNvSpPr/>
          <p:nvPr/>
        </p:nvSpPr>
        <p:spPr>
          <a:xfrm>
            <a:off x="2087500" y="2971163"/>
            <a:ext cx="528156" cy="215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i tên: Phải 25">
            <a:extLst>
              <a:ext uri="{FF2B5EF4-FFF2-40B4-BE49-F238E27FC236}">
                <a16:creationId xmlns:a16="http://schemas.microsoft.com/office/drawing/2014/main" id="{E4888FB5-A3A8-C34B-15C3-5C7105F35601}"/>
              </a:ext>
            </a:extLst>
          </p:cNvPr>
          <p:cNvSpPr/>
          <p:nvPr/>
        </p:nvSpPr>
        <p:spPr>
          <a:xfrm flipV="1">
            <a:off x="2244684" y="4940818"/>
            <a:ext cx="611536" cy="230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ộp Văn bản 19">
            <a:extLst>
              <a:ext uri="{FF2B5EF4-FFF2-40B4-BE49-F238E27FC236}">
                <a16:creationId xmlns:a16="http://schemas.microsoft.com/office/drawing/2014/main" id="{D1F7D19B-66C0-CCD9-EF6F-526FAE26B3D9}"/>
              </a:ext>
            </a:extLst>
          </p:cNvPr>
          <p:cNvSpPr txBox="1"/>
          <p:nvPr/>
        </p:nvSpPr>
        <p:spPr>
          <a:xfrm>
            <a:off x="599766" y="241400"/>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21" name="Hộp Văn bản 20">
            <a:extLst>
              <a:ext uri="{FF2B5EF4-FFF2-40B4-BE49-F238E27FC236}">
                <a16:creationId xmlns:a16="http://schemas.microsoft.com/office/drawing/2014/main" id="{5500C69F-DF85-3593-BAA2-8AA01019FC10}"/>
              </a:ext>
            </a:extLst>
          </p:cNvPr>
          <p:cNvSpPr txBox="1"/>
          <p:nvPr/>
        </p:nvSpPr>
        <p:spPr>
          <a:xfrm>
            <a:off x="669473" y="1534318"/>
            <a:ext cx="5600698" cy="584775"/>
          </a:xfrm>
          <a:prstGeom prst="rect">
            <a:avLst/>
          </a:prstGeom>
          <a:noFill/>
        </p:spPr>
        <p:txBody>
          <a:bodyPr wrap="square">
            <a:spAutoFit/>
          </a:bodyPr>
          <a:lstStyle/>
          <a:p>
            <a:pPr>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5. </a:t>
            </a:r>
            <a:r>
              <a:rPr lang="en-US" sz="32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Ngụ</a:t>
            </a:r>
            <a:r>
              <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8E028EA5-D1D8-0027-8525-215EBBD79ABE}"/>
              </a:ext>
            </a:extLst>
          </p:cNvPr>
          <p:cNvSpPr txBox="1"/>
          <p:nvPr/>
        </p:nvSpPr>
        <p:spPr>
          <a:xfrm>
            <a:off x="599766" y="990730"/>
            <a:ext cx="8632724" cy="646331"/>
          </a:xfrm>
          <a:prstGeom prst="rect">
            <a:avLst/>
          </a:prstGeom>
          <a:noFill/>
        </p:spPr>
        <p:txBody>
          <a:bodyPr wrap="square">
            <a:spAutoFit/>
          </a:bodyPr>
          <a:lstStyle/>
          <a:p>
            <a:pPr>
              <a:buClr>
                <a:srgbClr val="FF0000"/>
              </a:buClr>
              <a:tabLst>
                <a:tab pos="1386840" algn="l"/>
              </a:tabLst>
            </a:pPr>
            <a:r>
              <a:rPr lang="en-US" sz="3600" b="1" dirty="0">
                <a:solidFill>
                  <a:srgbClr val="0066FF"/>
                </a:solidFill>
                <a:latin typeface="Times New Roman" panose="02020603050405020304" pitchFamily="18" charset="0"/>
                <a:ea typeface="MS Mincho" panose="02020609040205080304" pitchFamily="49" charset="-128"/>
              </a:rPr>
              <a:t>B. </a:t>
            </a:r>
            <a:r>
              <a:rPr lang="en-US" sz="3600" b="1" dirty="0">
                <a:solidFill>
                  <a:srgbClr val="0066FF"/>
                </a:solidFill>
                <a:effectLst/>
                <a:latin typeface="Times New Roman" panose="02020603050405020304" pitchFamily="18" charset="0"/>
                <a:ea typeface="MS Mincho" panose="02020609040205080304" pitchFamily="49" charset="-128"/>
              </a:rPr>
              <a:t>VĂN BẢN </a:t>
            </a:r>
            <a:r>
              <a:rPr lang="en-US" sz="3600" b="1" i="1" dirty="0">
                <a:solidFill>
                  <a:srgbClr val="0066FF"/>
                </a:solidFill>
                <a:effectLst/>
                <a:latin typeface="Times New Roman" panose="02020603050405020304" pitchFamily="18" charset="0"/>
                <a:ea typeface="MS Mincho" panose="02020609040205080304" pitchFamily="49" charset="-128"/>
              </a:rPr>
              <a:t>THẦY BÓI XEM VOI</a:t>
            </a:r>
            <a:endParaRPr lang="en-US" sz="3600" dirty="0">
              <a:solidFill>
                <a:srgbClr val="0066FF"/>
              </a:solidFill>
              <a:effectLst/>
              <a:latin typeface="Times New Roman" panose="02020603050405020304" pitchFamily="18" charset="0"/>
              <a:ea typeface="Times New Roman" panose="02020603050405020304" pitchFamily="18" charset="0"/>
            </a:endParaRPr>
          </a:p>
        </p:txBody>
      </p:sp>
      <p:sp>
        <p:nvSpPr>
          <p:cNvPr id="30" name="Hộp Văn bản 29">
            <a:extLst>
              <a:ext uri="{FF2B5EF4-FFF2-40B4-BE49-F238E27FC236}">
                <a16:creationId xmlns:a16="http://schemas.microsoft.com/office/drawing/2014/main" id="{6F5DF781-582A-26D4-DC73-517A27E1D47C}"/>
              </a:ext>
            </a:extLst>
          </p:cNvPr>
          <p:cNvSpPr txBox="1"/>
          <p:nvPr/>
        </p:nvSpPr>
        <p:spPr>
          <a:xfrm>
            <a:off x="3013405" y="3632139"/>
            <a:ext cx="7501113" cy="523220"/>
          </a:xfrm>
          <a:prstGeom prst="rect">
            <a:avLst/>
          </a:prstGeom>
          <a:noFill/>
        </p:spPr>
        <p:txBody>
          <a:bodyPr wrap="square">
            <a:spAutoFit/>
          </a:bodyPr>
          <a:lstStyle/>
          <a:p>
            <a:pPr marL="30480" marR="30480" algn="just">
              <a:spcBef>
                <a:spcPts val="0"/>
              </a:spcBef>
              <a:spcAft>
                <a:spcPts val="1200"/>
              </a:spcAft>
            </a:pPr>
            <a:r>
              <a:rPr lang="vi-VN" sz="2800" b="1" dirty="0">
                <a:solidFill>
                  <a:srgbClr val="0066FF"/>
                </a:solidFill>
                <a:effectLst/>
                <a:latin typeface="+mj-lt"/>
                <a:ea typeface="Times New Roman" panose="02020603050405020304" pitchFamily="18" charset="0"/>
              </a:rPr>
              <a:t>→ Châm </a:t>
            </a:r>
            <a:r>
              <a:rPr lang="vi-VN" sz="2800" b="1" dirty="0" err="1">
                <a:solidFill>
                  <a:srgbClr val="0066FF"/>
                </a:solidFill>
                <a:effectLst/>
                <a:latin typeface="+mj-lt"/>
                <a:ea typeface="Times New Roman" panose="02020603050405020304" pitchFamily="18" charset="0"/>
              </a:rPr>
              <a:t>biếm</a:t>
            </a:r>
            <a:r>
              <a:rPr lang="vi-VN" sz="2800" b="1" dirty="0">
                <a:solidFill>
                  <a:srgbClr val="0066FF"/>
                </a:solidFill>
                <a:effectLst/>
                <a:latin typeface="+mj-lt"/>
                <a:ea typeface="Times New Roman" panose="02020603050405020304" pitchFamily="18" charset="0"/>
              </a:rPr>
              <a:t> </a:t>
            </a:r>
            <a:r>
              <a:rPr lang="vi-VN" sz="2800" b="1" dirty="0" err="1">
                <a:solidFill>
                  <a:srgbClr val="0066FF"/>
                </a:solidFill>
                <a:effectLst/>
                <a:latin typeface="+mj-lt"/>
                <a:ea typeface="Times New Roman" panose="02020603050405020304" pitchFamily="18" charset="0"/>
              </a:rPr>
              <a:t>sự</a:t>
            </a:r>
            <a:r>
              <a:rPr lang="vi-VN" sz="2800" b="1" dirty="0">
                <a:solidFill>
                  <a:srgbClr val="0066FF"/>
                </a:solidFill>
                <a:effectLst/>
                <a:latin typeface="+mj-lt"/>
                <a:ea typeface="Times New Roman" panose="02020603050405020304" pitchFamily="18" charset="0"/>
              </a:rPr>
              <a:t> </a:t>
            </a:r>
            <a:r>
              <a:rPr lang="vi-VN" sz="2800" b="1" dirty="0" err="1">
                <a:solidFill>
                  <a:srgbClr val="0066FF"/>
                </a:solidFill>
                <a:effectLst/>
                <a:latin typeface="+mj-lt"/>
                <a:ea typeface="Times New Roman" panose="02020603050405020304" pitchFamily="18" charset="0"/>
              </a:rPr>
              <a:t>hồ</a:t>
            </a:r>
            <a:r>
              <a:rPr lang="vi-VN" sz="2800" b="1" dirty="0">
                <a:solidFill>
                  <a:srgbClr val="0066FF"/>
                </a:solidFill>
                <a:effectLst/>
                <a:latin typeface="+mj-lt"/>
                <a:ea typeface="Times New Roman" panose="02020603050405020304" pitchFamily="18" charset="0"/>
              </a:rPr>
              <a:t> </a:t>
            </a:r>
            <a:r>
              <a:rPr lang="vi-VN" sz="2800" b="1" dirty="0" err="1">
                <a:solidFill>
                  <a:srgbClr val="0066FF"/>
                </a:solidFill>
                <a:effectLst/>
                <a:latin typeface="+mj-lt"/>
                <a:ea typeface="Times New Roman" panose="02020603050405020304" pitchFamily="18" charset="0"/>
              </a:rPr>
              <a:t>đồ</a:t>
            </a:r>
            <a:r>
              <a:rPr lang="vi-VN" sz="2800" b="1" dirty="0">
                <a:solidFill>
                  <a:srgbClr val="0066FF"/>
                </a:solidFill>
                <a:effectLst/>
                <a:latin typeface="+mj-lt"/>
                <a:ea typeface="Times New Roman" panose="02020603050405020304" pitchFamily="18" charset="0"/>
              </a:rPr>
              <a:t> </a:t>
            </a:r>
            <a:r>
              <a:rPr lang="vi-VN" sz="2800" b="1" dirty="0" err="1">
                <a:solidFill>
                  <a:srgbClr val="0066FF"/>
                </a:solidFill>
                <a:effectLst/>
                <a:latin typeface="+mj-lt"/>
                <a:ea typeface="Times New Roman" panose="02020603050405020304" pitchFamily="18" charset="0"/>
              </a:rPr>
              <a:t>của</a:t>
            </a:r>
            <a:r>
              <a:rPr lang="vi-VN" sz="2800" b="1" dirty="0">
                <a:solidFill>
                  <a:srgbClr val="0066FF"/>
                </a:solidFill>
                <a:effectLst/>
                <a:latin typeface="+mj-lt"/>
                <a:ea typeface="Times New Roman" panose="02020603050405020304" pitchFamily="18" charset="0"/>
              </a:rPr>
              <a:t> </a:t>
            </a:r>
            <a:r>
              <a:rPr lang="vi-VN" sz="2800" b="1" dirty="0" err="1">
                <a:solidFill>
                  <a:srgbClr val="0066FF"/>
                </a:solidFill>
                <a:effectLst/>
                <a:latin typeface="+mj-lt"/>
                <a:ea typeface="Times New Roman" panose="02020603050405020304" pitchFamily="18" charset="0"/>
              </a:rPr>
              <a:t>nghề</a:t>
            </a:r>
            <a:r>
              <a:rPr lang="vi-VN" sz="2800" b="1" dirty="0">
                <a:solidFill>
                  <a:srgbClr val="0066FF"/>
                </a:solidFill>
                <a:effectLst/>
                <a:latin typeface="+mj-lt"/>
                <a:ea typeface="Times New Roman" panose="02020603050405020304" pitchFamily="18" charset="0"/>
              </a:rPr>
              <a:t> </a:t>
            </a:r>
            <a:r>
              <a:rPr lang="vi-VN" sz="2800" b="1" dirty="0" err="1">
                <a:solidFill>
                  <a:srgbClr val="0066FF"/>
                </a:solidFill>
                <a:effectLst/>
                <a:latin typeface="+mj-lt"/>
                <a:ea typeface="Times New Roman" panose="02020603050405020304" pitchFamily="18" charset="0"/>
              </a:rPr>
              <a:t>thầy</a:t>
            </a:r>
            <a:r>
              <a:rPr lang="vi-VN" sz="2800" b="1" dirty="0">
                <a:solidFill>
                  <a:srgbClr val="0066FF"/>
                </a:solidFill>
                <a:effectLst/>
                <a:latin typeface="+mj-lt"/>
                <a:ea typeface="Times New Roman" panose="02020603050405020304" pitchFamily="18" charset="0"/>
              </a:rPr>
              <a:t> </a:t>
            </a:r>
            <a:r>
              <a:rPr lang="vi-VN" sz="2800" b="1" dirty="0" err="1">
                <a:solidFill>
                  <a:srgbClr val="0066FF"/>
                </a:solidFill>
                <a:effectLst/>
                <a:latin typeface="+mj-lt"/>
                <a:ea typeface="Times New Roman" panose="02020603050405020304" pitchFamily="18" charset="0"/>
              </a:rPr>
              <a:t>bói</a:t>
            </a:r>
            <a:r>
              <a:rPr lang="vi-VN" sz="2800" b="1" dirty="0">
                <a:solidFill>
                  <a:srgbClr val="0066FF"/>
                </a:solidFill>
                <a:effectLst/>
                <a:latin typeface="+mj-lt"/>
                <a:ea typeface="Times New Roman" panose="02020603050405020304" pitchFamily="18" charset="0"/>
              </a:rPr>
              <a:t>.</a:t>
            </a:r>
            <a:endParaRPr lang="en-US" sz="2800" b="1" dirty="0">
              <a:solidFill>
                <a:srgbClr val="0066FF"/>
              </a:solidFill>
              <a:effectLst/>
              <a:latin typeface="+mj-lt"/>
              <a:ea typeface="Times New Roman" panose="02020603050405020304" pitchFamily="18" charset="0"/>
            </a:endParaRPr>
          </a:p>
        </p:txBody>
      </p:sp>
    </p:spTree>
    <p:extLst>
      <p:ext uri="{BB962C8B-B14F-4D97-AF65-F5344CB8AC3E}">
        <p14:creationId xmlns:p14="http://schemas.microsoft.com/office/powerpoint/2010/main" val="109137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ircle(in)">
                                      <p:cBhvr>
                                        <p:cTn id="20" dur="2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4" grpId="0" animBg="1"/>
      <p:bldP spid="26" grpId="0" animBg="1"/>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20" name="Hộp Văn bản 19">
            <a:extLst>
              <a:ext uri="{FF2B5EF4-FFF2-40B4-BE49-F238E27FC236}">
                <a16:creationId xmlns:a16="http://schemas.microsoft.com/office/drawing/2014/main" id="{D1F7D19B-66C0-CCD9-EF6F-526FAE26B3D9}"/>
              </a:ext>
            </a:extLst>
          </p:cNvPr>
          <p:cNvSpPr txBox="1"/>
          <p:nvPr/>
        </p:nvSpPr>
        <p:spPr>
          <a:xfrm>
            <a:off x="599766" y="241400"/>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21" name="Hộp Văn bản 20">
            <a:extLst>
              <a:ext uri="{FF2B5EF4-FFF2-40B4-BE49-F238E27FC236}">
                <a16:creationId xmlns:a16="http://schemas.microsoft.com/office/drawing/2014/main" id="{5500C69F-DF85-3593-BAA2-8AA01019FC10}"/>
              </a:ext>
            </a:extLst>
          </p:cNvPr>
          <p:cNvSpPr txBox="1"/>
          <p:nvPr/>
        </p:nvSpPr>
        <p:spPr>
          <a:xfrm>
            <a:off x="669472" y="1534318"/>
            <a:ext cx="8767625" cy="1077218"/>
          </a:xfrm>
          <a:prstGeom prst="rect">
            <a:avLst/>
          </a:prstGeom>
          <a:noFill/>
        </p:spPr>
        <p:txBody>
          <a:bodyPr wrap="square">
            <a:spAutoFit/>
          </a:bodyPr>
          <a:lstStyle/>
          <a:p>
            <a:pPr>
              <a:buClr>
                <a:srgbClr val="202122"/>
              </a:buClr>
              <a:tabLst>
                <a:tab pos="1386840" algn="l"/>
              </a:tabLst>
            </a:pPr>
            <a:r>
              <a:rPr lang="en-US" sz="32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200" b="1" dirty="0" err="1">
                <a:solidFill>
                  <a:srgbClr val="0000CC"/>
                </a:solidFill>
                <a:effectLst/>
                <a:latin typeface="Times New Roman" panose="02020603050405020304" pitchFamily="18" charset="0"/>
                <a:ea typeface="MS Mincho" panose="02020609040205080304" pitchFamily="49" charset="-128"/>
              </a:rPr>
              <a:t>Từ</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nhân</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vật</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trong</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truyện</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thể</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hiện</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đặc</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điểm</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của</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nhân</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vật</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trong</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truyện</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ngụ</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ngôn</a:t>
            </a:r>
            <a:r>
              <a:rPr lang="en-US" sz="3200" b="1" dirty="0">
                <a:solidFill>
                  <a:srgbClr val="0000CC"/>
                </a:solidFill>
                <a:effectLst/>
                <a:latin typeface="Times New Roman" panose="02020603050405020304" pitchFamily="18" charset="0"/>
                <a:ea typeface="MS Mincho" panose="02020609040205080304" pitchFamily="49" charset="-128"/>
              </a:rPr>
              <a:t>.</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22" name="Hộp Văn bản 21">
            <a:extLst>
              <a:ext uri="{FF2B5EF4-FFF2-40B4-BE49-F238E27FC236}">
                <a16:creationId xmlns:a16="http://schemas.microsoft.com/office/drawing/2014/main" id="{8E028EA5-D1D8-0027-8525-215EBBD79ABE}"/>
              </a:ext>
            </a:extLst>
          </p:cNvPr>
          <p:cNvSpPr txBox="1"/>
          <p:nvPr/>
        </p:nvSpPr>
        <p:spPr>
          <a:xfrm>
            <a:off x="599766" y="990730"/>
            <a:ext cx="9402650" cy="646331"/>
          </a:xfrm>
          <a:prstGeom prst="rect">
            <a:avLst/>
          </a:prstGeom>
          <a:noFill/>
        </p:spPr>
        <p:txBody>
          <a:bodyPr wrap="square">
            <a:spAutoFit/>
          </a:bodyPr>
          <a:lstStyle/>
          <a:p>
            <a:pPr marR="0" lvl="0">
              <a:spcBef>
                <a:spcPts val="0"/>
              </a:spcBef>
              <a:spcAft>
                <a:spcPts val="0"/>
              </a:spcAft>
              <a:buClr>
                <a:srgbClr val="FF0000"/>
              </a:buClr>
              <a:tabLst>
                <a:tab pos="1386840" algn="l"/>
              </a:tabLst>
            </a:pPr>
            <a:r>
              <a:rPr lang="en-US" sz="3600" b="1" dirty="0">
                <a:solidFill>
                  <a:srgbClr val="0066FF"/>
                </a:solidFill>
                <a:effectLst/>
                <a:latin typeface="Times New Roman" panose="02020603050405020304" pitchFamily="18" charset="0"/>
                <a:ea typeface="MS Mincho" panose="02020609040205080304" pitchFamily="49" charset="-128"/>
              </a:rPr>
              <a:t>C. CÁCH ĐỌC HIỂU TRUYỆN NGỤ NGÔN</a:t>
            </a:r>
            <a:endParaRPr lang="en-US" sz="3600" dirty="0">
              <a:solidFill>
                <a:srgbClr val="0066FF"/>
              </a:solidFill>
              <a:effectLst/>
              <a:latin typeface="Times New Roman" panose="02020603050405020304" pitchFamily="18" charset="0"/>
              <a:ea typeface="Times New Roman" panose="02020603050405020304" pitchFamily="18" charset="0"/>
            </a:endParaRPr>
          </a:p>
        </p:txBody>
      </p:sp>
      <p:graphicFrame>
        <p:nvGraphicFramePr>
          <p:cNvPr id="3" name="Bảng 2">
            <a:extLst>
              <a:ext uri="{FF2B5EF4-FFF2-40B4-BE49-F238E27FC236}">
                <a16:creationId xmlns:a16="http://schemas.microsoft.com/office/drawing/2014/main" id="{97604663-F634-87F5-0B8A-0C126E28865C}"/>
              </a:ext>
            </a:extLst>
          </p:cNvPr>
          <p:cNvGraphicFramePr>
            <a:graphicFrameLocks noGrp="1"/>
          </p:cNvGraphicFramePr>
          <p:nvPr/>
        </p:nvGraphicFramePr>
        <p:xfrm>
          <a:off x="950634" y="3928716"/>
          <a:ext cx="10749954" cy="2426567"/>
        </p:xfrm>
        <a:graphic>
          <a:graphicData uri="http://schemas.openxmlformats.org/drawingml/2006/table">
            <a:tbl>
              <a:tblPr firstRow="1" firstCol="1" bandRow="1">
                <a:tableStyleId>{5C22544A-7EE6-4342-B048-85BDC9FD1C3A}</a:tableStyleId>
              </a:tblPr>
              <a:tblGrid>
                <a:gridCol w="3582402">
                  <a:extLst>
                    <a:ext uri="{9D8B030D-6E8A-4147-A177-3AD203B41FA5}">
                      <a16:colId xmlns:a16="http://schemas.microsoft.com/office/drawing/2014/main" val="678329169"/>
                    </a:ext>
                  </a:extLst>
                </a:gridCol>
                <a:gridCol w="2894132">
                  <a:extLst>
                    <a:ext uri="{9D8B030D-6E8A-4147-A177-3AD203B41FA5}">
                      <a16:colId xmlns:a16="http://schemas.microsoft.com/office/drawing/2014/main" val="3894558847"/>
                    </a:ext>
                  </a:extLst>
                </a:gridCol>
                <a:gridCol w="4273420">
                  <a:extLst>
                    <a:ext uri="{9D8B030D-6E8A-4147-A177-3AD203B41FA5}">
                      <a16:colId xmlns:a16="http://schemas.microsoft.com/office/drawing/2014/main" val="959431477"/>
                    </a:ext>
                  </a:extLst>
                </a:gridCol>
              </a:tblGrid>
              <a:tr h="0">
                <a:tc gridSpan="2">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FF"/>
                    </a:solidFill>
                  </a:tcPr>
                </a:tc>
                <a:tc hMerge="1">
                  <a:txBody>
                    <a:bodyPr/>
                    <a:lstStyle/>
                    <a:p>
                      <a:endParaRPr lang="en-US"/>
                    </a:p>
                  </a:txBody>
                  <a:tcPr/>
                </a:tc>
                <a:tc rowSpan="2">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FF"/>
                    </a:solidFill>
                  </a:tcPr>
                </a:tc>
                <a:extLst>
                  <a:ext uri="{0D108BD9-81ED-4DB2-BD59-A6C34878D82A}">
                    <a16:rowId xmlns:a16="http://schemas.microsoft.com/office/drawing/2014/main" val="1097784777"/>
                  </a:ext>
                </a:extLst>
              </a:tr>
              <a:tr h="621135">
                <a:tc>
                  <a:txBody>
                    <a:bodyPr/>
                    <a:lstStyle/>
                    <a:p>
                      <a:pPr marL="0" marR="30480" algn="ctr">
                        <a:lnSpc>
                          <a:spcPct val="115000"/>
                        </a:lnSpc>
                        <a:spcBef>
                          <a:spcPts val="0"/>
                        </a:spcBef>
                        <a:spcAft>
                          <a:spcPts val="1200"/>
                        </a:spcAft>
                      </a:pPr>
                      <a:r>
                        <a:rPr lang="en-US" sz="2800" b="1" dirty="0" err="1">
                          <a:solidFill>
                            <a:schemeClr val="tx1"/>
                          </a:solidFill>
                          <a:effectLst/>
                          <a:latin typeface="Times New Roman" panose="02020603050405020304" pitchFamily="18" charset="0"/>
                          <a:cs typeface="Times New Roman" panose="02020603050405020304" pitchFamily="18" charset="0"/>
                        </a:rPr>
                        <a:t>Ếch</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ngồi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đáy</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giếng</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30480" algn="ctr">
                        <a:lnSpc>
                          <a:spcPct val="115000"/>
                        </a:lnSpc>
                        <a:spcBef>
                          <a:spcPts val="0"/>
                        </a:spcBef>
                        <a:spcAft>
                          <a:spcPts val="1200"/>
                        </a:spcAft>
                      </a:pPr>
                      <a:r>
                        <a:rPr lang="en-US" sz="2800" b="1" dirty="0" err="1">
                          <a:solidFill>
                            <a:schemeClr val="tx1"/>
                          </a:solidFill>
                          <a:effectLst/>
                          <a:latin typeface="Times New Roman" panose="02020603050405020304" pitchFamily="18" charset="0"/>
                          <a:cs typeface="Times New Roman" panose="02020603050405020304" pitchFamily="18" charset="0"/>
                        </a:rPr>
                        <a:t>Thầy</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bói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xem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voi</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vMerge="1">
                  <a:txBody>
                    <a:bodyPr/>
                    <a:lstStyle/>
                    <a:p>
                      <a:endParaRPr lang="en-US"/>
                    </a:p>
                  </a:txBody>
                  <a:tcPr/>
                </a:tc>
                <a:extLst>
                  <a:ext uri="{0D108BD9-81ED-4DB2-BD59-A6C34878D82A}">
                    <a16:rowId xmlns:a16="http://schemas.microsoft.com/office/drawing/2014/main" val="538378630"/>
                  </a:ext>
                </a:extLst>
              </a:tr>
              <a:tr h="270064">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5774263"/>
                  </a:ext>
                </a:extLst>
              </a:tr>
              <a:tr h="221519">
                <a:tc>
                  <a:txBody>
                    <a:bodyPr/>
                    <a:lstStyle/>
                    <a:p>
                      <a:pPr marL="0" marR="30480" algn="just">
                        <a:lnSpc>
                          <a:spcPct val="115000"/>
                        </a:lnSpc>
                        <a:spcBef>
                          <a:spcPts val="0"/>
                        </a:spcBef>
                        <a:spcAft>
                          <a:spcPts val="12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210052"/>
                  </a:ext>
                </a:extLst>
              </a:tr>
              <a:tr h="221519">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5109477"/>
                  </a:ext>
                </a:extLst>
              </a:tr>
            </a:tbl>
          </a:graphicData>
        </a:graphic>
      </p:graphicFrame>
      <p:sp>
        <p:nvSpPr>
          <p:cNvPr id="17" name="Hộp Văn bản 16">
            <a:extLst>
              <a:ext uri="{FF2B5EF4-FFF2-40B4-BE49-F238E27FC236}">
                <a16:creationId xmlns:a16="http://schemas.microsoft.com/office/drawing/2014/main" id="{4BB20834-43F5-4338-E669-30DC6946235C}"/>
              </a:ext>
            </a:extLst>
          </p:cNvPr>
          <p:cNvSpPr txBox="1"/>
          <p:nvPr/>
        </p:nvSpPr>
        <p:spPr>
          <a:xfrm>
            <a:off x="1170038" y="2963503"/>
            <a:ext cx="9851923" cy="613245"/>
          </a:xfrm>
          <a:prstGeom prst="rect">
            <a:avLst/>
          </a:prstGeom>
          <a:noFill/>
        </p:spPr>
        <p:txBody>
          <a:bodyPr wrap="square">
            <a:spAutoFit/>
          </a:bodyPr>
          <a:lstStyle/>
          <a:p>
            <a:pPr marL="0" marR="0" algn="ctr">
              <a:lnSpc>
                <a:spcPct val="115000"/>
              </a:lnSpc>
              <a:spcBef>
                <a:spcPts val="0"/>
              </a:spcBef>
              <a:spcAft>
                <a:spcPts val="800"/>
              </a:spcAft>
            </a:pPr>
            <a:r>
              <a:rPr lang="en-US" sz="3200" b="1" dirty="0">
                <a:solidFill>
                  <a:schemeClr val="bg1"/>
                </a:solidFill>
                <a:effectLst/>
                <a:highlight>
                  <a:srgbClr val="05BCFE"/>
                </a:highlight>
                <a:latin typeface="Times New Roman" panose="02020603050405020304" pitchFamily="18" charset="0"/>
                <a:cs typeface="Times New Roman" panose="02020603050405020304" pitchFamily="18" charset="0"/>
              </a:rPr>
              <a:t>PHIẾU HỌC TẬP SỐ 05</a:t>
            </a:r>
          </a:p>
        </p:txBody>
      </p:sp>
    </p:spTree>
    <p:extLst>
      <p:ext uri="{BB962C8B-B14F-4D97-AF65-F5344CB8AC3E}">
        <p14:creationId xmlns:p14="http://schemas.microsoft.com/office/powerpoint/2010/main" val="5917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C944DCDD-8B9D-5887-3BE4-323C99E3BA56}"/>
              </a:ext>
            </a:extLst>
          </p:cNvPr>
          <p:cNvGraphicFramePr>
            <a:graphicFrameLocks noGrp="1"/>
          </p:cNvGraphicFramePr>
          <p:nvPr/>
        </p:nvGraphicFramePr>
        <p:xfrm>
          <a:off x="542303" y="946887"/>
          <a:ext cx="11069616" cy="5515475"/>
        </p:xfrm>
        <a:graphic>
          <a:graphicData uri="http://schemas.openxmlformats.org/drawingml/2006/table">
            <a:tbl>
              <a:tblPr firstRow="1" firstCol="1" bandRow="1">
                <a:tableStyleId>{5C22544A-7EE6-4342-B048-85BDC9FD1C3A}</a:tableStyleId>
              </a:tblPr>
              <a:tblGrid>
                <a:gridCol w="3677970">
                  <a:extLst>
                    <a:ext uri="{9D8B030D-6E8A-4147-A177-3AD203B41FA5}">
                      <a16:colId xmlns:a16="http://schemas.microsoft.com/office/drawing/2014/main" val="678329169"/>
                    </a:ext>
                  </a:extLst>
                </a:gridCol>
                <a:gridCol w="3105589">
                  <a:extLst>
                    <a:ext uri="{9D8B030D-6E8A-4147-A177-3AD203B41FA5}">
                      <a16:colId xmlns:a16="http://schemas.microsoft.com/office/drawing/2014/main" val="3894558847"/>
                    </a:ext>
                  </a:extLst>
                </a:gridCol>
                <a:gridCol w="4286057">
                  <a:extLst>
                    <a:ext uri="{9D8B030D-6E8A-4147-A177-3AD203B41FA5}">
                      <a16:colId xmlns:a16="http://schemas.microsoft.com/office/drawing/2014/main" val="959431477"/>
                    </a:ext>
                  </a:extLst>
                </a:gridCol>
              </a:tblGrid>
              <a:tr h="294084">
                <a:tc gridSpan="2">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FF"/>
                    </a:solidFill>
                  </a:tcPr>
                </a:tc>
                <a:tc hMerge="1">
                  <a:txBody>
                    <a:bodyPr/>
                    <a:lstStyle/>
                    <a:p>
                      <a:endParaRPr lang="en-US"/>
                    </a:p>
                  </a:txBody>
                  <a:tcPr/>
                </a:tc>
                <a:tc rowSpan="2">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FF"/>
                    </a:solidFill>
                  </a:tcPr>
                </a:tc>
                <a:extLst>
                  <a:ext uri="{0D108BD9-81ED-4DB2-BD59-A6C34878D82A}">
                    <a16:rowId xmlns:a16="http://schemas.microsoft.com/office/drawing/2014/main" val="1097784777"/>
                  </a:ext>
                </a:extLst>
              </a:tr>
              <a:tr h="463212">
                <a:tc>
                  <a:txBody>
                    <a:bodyPr/>
                    <a:lstStyle/>
                    <a:p>
                      <a:pPr marL="0" marR="30480" algn="ctr">
                        <a:lnSpc>
                          <a:spcPct val="115000"/>
                        </a:lnSpc>
                        <a:spcBef>
                          <a:spcPts val="0"/>
                        </a:spcBef>
                        <a:spcAft>
                          <a:spcPts val="1200"/>
                        </a:spcAft>
                      </a:pPr>
                      <a:r>
                        <a:rPr lang="en-US" sz="2800" b="1" dirty="0" err="1">
                          <a:solidFill>
                            <a:schemeClr val="tx1"/>
                          </a:solidFill>
                          <a:effectLst/>
                          <a:latin typeface="Times New Roman" panose="02020603050405020304" pitchFamily="18" charset="0"/>
                          <a:cs typeface="Times New Roman" panose="02020603050405020304" pitchFamily="18" charset="0"/>
                        </a:rPr>
                        <a:t>Ếch</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ngồi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đáy</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giếng</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30480" algn="ctr">
                        <a:lnSpc>
                          <a:spcPct val="115000"/>
                        </a:lnSpc>
                        <a:spcBef>
                          <a:spcPts val="0"/>
                        </a:spcBef>
                        <a:spcAft>
                          <a:spcPts val="1200"/>
                        </a:spcAft>
                      </a:pPr>
                      <a:r>
                        <a:rPr lang="en-US" sz="2800" b="1" dirty="0" err="1">
                          <a:solidFill>
                            <a:schemeClr val="tx1"/>
                          </a:solidFill>
                          <a:effectLst/>
                          <a:latin typeface="Times New Roman" panose="02020603050405020304" pitchFamily="18" charset="0"/>
                          <a:cs typeface="Times New Roman" panose="02020603050405020304" pitchFamily="18" charset="0"/>
                        </a:rPr>
                        <a:t>Thầy</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bói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xem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voi</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vMerge="1">
                  <a:txBody>
                    <a:bodyPr/>
                    <a:lstStyle/>
                    <a:p>
                      <a:endParaRPr lang="en-US"/>
                    </a:p>
                  </a:txBody>
                  <a:tcPr/>
                </a:tc>
                <a:extLst>
                  <a:ext uri="{0D108BD9-81ED-4DB2-BD59-A6C34878D82A}">
                    <a16:rowId xmlns:a16="http://schemas.microsoft.com/office/drawing/2014/main" val="538378630"/>
                  </a:ext>
                </a:extLst>
              </a:tr>
              <a:tr h="941312">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5774263"/>
                  </a:ext>
                </a:extLst>
              </a:tr>
              <a:tr h="1034143">
                <a:tc>
                  <a:txBody>
                    <a:bodyPr/>
                    <a:lstStyle/>
                    <a:p>
                      <a:pPr marL="0" marR="30480" algn="ctr">
                        <a:lnSpc>
                          <a:spcPct val="115000"/>
                        </a:lnSpc>
                        <a:spcBef>
                          <a:spcPts val="0"/>
                        </a:spcBef>
                        <a:spcAft>
                          <a:spcPts val="12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ctr">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ctr">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210052"/>
                  </a:ext>
                </a:extLst>
              </a:tr>
              <a:tr h="2597934">
                <a:tc>
                  <a:txBody>
                    <a:bodyPr/>
                    <a:lstStyle/>
                    <a:p>
                      <a:pPr marL="0" marR="30480" algn="ctr">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ctr">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ctr">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p>
                    <a:p>
                      <a:pPr marL="0" marR="30480" algn="ctr">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5109477"/>
                  </a:ext>
                </a:extLst>
              </a:tr>
            </a:tbl>
          </a:graphicData>
        </a:graphic>
      </p:graphicFrame>
      <p:sp>
        <p:nvSpPr>
          <p:cNvPr id="5" name="Hộp Văn bản 4">
            <a:extLst>
              <a:ext uri="{FF2B5EF4-FFF2-40B4-BE49-F238E27FC236}">
                <a16:creationId xmlns:a16="http://schemas.microsoft.com/office/drawing/2014/main" id="{A65227BD-6396-A311-F051-41656BF2B637}"/>
              </a:ext>
            </a:extLst>
          </p:cNvPr>
          <p:cNvSpPr txBox="1"/>
          <p:nvPr/>
        </p:nvSpPr>
        <p:spPr>
          <a:xfrm>
            <a:off x="3216927" y="195942"/>
            <a:ext cx="5157537" cy="613245"/>
          </a:xfrm>
          <a:prstGeom prst="rect">
            <a:avLst/>
          </a:prstGeom>
          <a:noFill/>
        </p:spPr>
        <p:txBody>
          <a:bodyPr wrap="square">
            <a:spAutoFit/>
          </a:bodyPr>
          <a:lstStyle/>
          <a:p>
            <a:pPr marL="0" marR="0" algn="ctr">
              <a:lnSpc>
                <a:spcPct val="115000"/>
              </a:lnSpc>
              <a:spcBef>
                <a:spcPts val="0"/>
              </a:spcBef>
              <a:spcAft>
                <a:spcPts val="800"/>
              </a:spcAft>
            </a:pPr>
            <a:r>
              <a:rPr lang="en-US" sz="3200" b="1" dirty="0">
                <a:solidFill>
                  <a:schemeClr val="bg1"/>
                </a:solidFill>
                <a:effectLst/>
                <a:highlight>
                  <a:srgbClr val="05BCFE"/>
                </a:highlight>
                <a:latin typeface="Times New Roman" panose="02020603050405020304" pitchFamily="18" charset="0"/>
                <a:cs typeface="Times New Roman" panose="02020603050405020304" pitchFamily="18" charset="0"/>
              </a:rPr>
              <a:t>PHIẾU HỌC TẬP SỐ 05</a:t>
            </a:r>
          </a:p>
        </p:txBody>
      </p:sp>
      <p:sp>
        <p:nvSpPr>
          <p:cNvPr id="9" name="Hộp Văn bản 8">
            <a:extLst>
              <a:ext uri="{FF2B5EF4-FFF2-40B4-BE49-F238E27FC236}">
                <a16:creationId xmlns:a16="http://schemas.microsoft.com/office/drawing/2014/main" id="{F3BD07EC-9799-597E-04CB-097313D69CE5}"/>
              </a:ext>
            </a:extLst>
          </p:cNvPr>
          <p:cNvSpPr txBox="1"/>
          <p:nvPr/>
        </p:nvSpPr>
        <p:spPr>
          <a:xfrm>
            <a:off x="1584479" y="2183700"/>
            <a:ext cx="1632448" cy="492443"/>
          </a:xfrm>
          <a:prstGeom prst="rect">
            <a:avLst/>
          </a:prstGeom>
          <a:noFill/>
        </p:spPr>
        <p:txBody>
          <a:bodyPr wrap="square">
            <a:spAutoFit/>
          </a:bodyPr>
          <a:lstStyle/>
          <a:p>
            <a:r>
              <a:rPr lang="en-US" sz="2600" dirty="0" err="1">
                <a:effectLst/>
                <a:latin typeface="Times New Roman" panose="02020603050405020304" pitchFamily="18" charset="0"/>
                <a:ea typeface="MS Mincho" panose="02020609040205080304" pitchFamily="49" charset="-128"/>
              </a:rPr>
              <a:t>Loài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vật</a:t>
            </a:r>
            <a:endParaRPr lang="en-US" sz="2600" dirty="0"/>
          </a:p>
        </p:txBody>
      </p:sp>
      <p:sp>
        <p:nvSpPr>
          <p:cNvPr id="12" name="Hộp Văn bản 11">
            <a:extLst>
              <a:ext uri="{FF2B5EF4-FFF2-40B4-BE49-F238E27FC236}">
                <a16:creationId xmlns:a16="http://schemas.microsoft.com/office/drawing/2014/main" id="{08028041-E7E6-AD3D-23DC-CABC9F026722}"/>
              </a:ext>
            </a:extLst>
          </p:cNvPr>
          <p:cNvSpPr txBox="1"/>
          <p:nvPr/>
        </p:nvSpPr>
        <p:spPr>
          <a:xfrm>
            <a:off x="4927731" y="2182583"/>
            <a:ext cx="1840462" cy="492443"/>
          </a:xfrm>
          <a:prstGeom prst="rect">
            <a:avLst/>
          </a:prstGeom>
          <a:noFill/>
        </p:spPr>
        <p:txBody>
          <a:bodyPr wrap="square">
            <a:spAutoFit/>
          </a:bodyPr>
          <a:lstStyle/>
          <a:p>
            <a:r>
              <a:rPr lang="en-US" sz="2600" dirty="0">
                <a:effectLst/>
                <a:latin typeface="Times New Roman" panose="02020603050405020304" pitchFamily="18" charset="0"/>
                <a:ea typeface="MS Mincho" panose="02020609040205080304" pitchFamily="49" charset="-128"/>
              </a:rPr>
              <a:t>Con </a:t>
            </a:r>
            <a:r>
              <a:rPr lang="en-US" sz="2600" dirty="0" err="1">
                <a:effectLst/>
                <a:latin typeface="Times New Roman" panose="02020603050405020304" pitchFamily="18" charset="0"/>
                <a:ea typeface="MS Mincho" panose="02020609040205080304" pitchFamily="49" charset="-128"/>
              </a:rPr>
              <a:t>người</a:t>
            </a:r>
            <a:endParaRPr lang="en-US" sz="2600" dirty="0"/>
          </a:p>
        </p:txBody>
      </p:sp>
      <p:sp>
        <p:nvSpPr>
          <p:cNvPr id="15" name="Hộp Văn bản 14">
            <a:extLst>
              <a:ext uri="{FF2B5EF4-FFF2-40B4-BE49-F238E27FC236}">
                <a16:creationId xmlns:a16="http://schemas.microsoft.com/office/drawing/2014/main" id="{B57D1F95-EC1D-2F31-0C29-F65BA417BA04}"/>
              </a:ext>
            </a:extLst>
          </p:cNvPr>
          <p:cNvSpPr txBox="1"/>
          <p:nvPr/>
        </p:nvSpPr>
        <p:spPr>
          <a:xfrm>
            <a:off x="7480243" y="2182583"/>
            <a:ext cx="4131675" cy="492443"/>
          </a:xfrm>
          <a:prstGeom prst="rect">
            <a:avLst/>
          </a:prstGeom>
          <a:noFill/>
        </p:spPr>
        <p:txBody>
          <a:bodyPr wrap="square">
            <a:spAutoFit/>
          </a:bodyPr>
          <a:lstStyle/>
          <a:p>
            <a:r>
              <a:rPr lang="en-US" sz="2600" dirty="0" err="1">
                <a:effectLst/>
                <a:latin typeface="Times New Roman" panose="02020603050405020304" pitchFamily="18" charset="0"/>
                <a:ea typeface="MS Mincho" panose="02020609040205080304" pitchFamily="49" charset="-128"/>
              </a:rPr>
              <a:t>Là</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loài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vật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đồ</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vật</a:t>
            </a:r>
            <a:r>
              <a:rPr lang="en-US" sz="2600" dirty="0">
                <a:effectLst/>
                <a:latin typeface="Times New Roman" panose="02020603050405020304" pitchFamily="18" charset="0"/>
                <a:ea typeface="MS Mincho" panose="02020609040205080304" pitchFamily="49" charset="-128"/>
              </a:rPr>
              <a:t>, con </a:t>
            </a:r>
            <a:r>
              <a:rPr lang="en-US" sz="2600" dirty="0" err="1">
                <a:effectLst/>
                <a:latin typeface="Times New Roman" panose="02020603050405020304" pitchFamily="18" charset="0"/>
                <a:ea typeface="MS Mincho" panose="02020609040205080304" pitchFamily="49" charset="-128"/>
              </a:rPr>
              <a:t>người</a:t>
            </a:r>
            <a:endParaRPr lang="en-US" sz="2600" dirty="0"/>
          </a:p>
        </p:txBody>
      </p:sp>
      <p:sp>
        <p:nvSpPr>
          <p:cNvPr id="18" name="Hộp Văn bản 17">
            <a:extLst>
              <a:ext uri="{FF2B5EF4-FFF2-40B4-BE49-F238E27FC236}">
                <a16:creationId xmlns:a16="http://schemas.microsoft.com/office/drawing/2014/main" id="{4F6EF672-65FB-A832-2A52-E02AF4BC4614}"/>
              </a:ext>
            </a:extLst>
          </p:cNvPr>
          <p:cNvSpPr txBox="1"/>
          <p:nvPr/>
        </p:nvSpPr>
        <p:spPr>
          <a:xfrm>
            <a:off x="594032" y="2813843"/>
            <a:ext cx="3613341" cy="892552"/>
          </a:xfrm>
          <a:prstGeom prst="rect">
            <a:avLst/>
          </a:prstGeom>
          <a:noFill/>
        </p:spPr>
        <p:txBody>
          <a:bodyPr wrap="square">
            <a:spAutoFit/>
          </a:bodyPr>
          <a:lstStyle/>
          <a:p>
            <a:r>
              <a:rPr lang="en-US" sz="2600" dirty="0">
                <a:effectLst/>
                <a:latin typeface="Times New Roman" panose="02020603050405020304" pitchFamily="18" charset="0"/>
                <a:ea typeface="MS Mincho" panose="02020609040205080304" pitchFamily="49" charset="-128"/>
              </a:rPr>
              <a:t>Con </a:t>
            </a:r>
            <a:r>
              <a:rPr lang="en-US" sz="2600" dirty="0" err="1">
                <a:effectLst/>
                <a:latin typeface="Times New Roman" panose="02020603050405020304" pitchFamily="18" charset="0"/>
                <a:ea typeface="MS Mincho" panose="02020609040205080304" pitchFamily="49" charset="-128"/>
              </a:rPr>
              <a:t>ếch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và</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các</a:t>
            </a:r>
            <a:r>
              <a:rPr lang="en-US" sz="2600" dirty="0">
                <a:effectLst/>
                <a:latin typeface="Times New Roman" panose="02020603050405020304" pitchFamily="18" charset="0"/>
                <a:ea typeface="MS Mincho" panose="02020609040205080304" pitchFamily="49" charset="-128"/>
              </a:rPr>
              <a:t> con </a:t>
            </a:r>
            <a:r>
              <a:rPr lang="en-US" sz="2600" dirty="0" err="1">
                <a:effectLst/>
                <a:latin typeface="Times New Roman" panose="02020603050405020304" pitchFamily="18" charset="0"/>
                <a:ea typeface="MS Mincho" panose="02020609040205080304" pitchFamily="49" charset="-128"/>
              </a:rPr>
              <a:t>vật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nhỏ</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sống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trong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đáy</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giếng</a:t>
            </a:r>
            <a:endParaRPr lang="en-US" sz="2600" dirty="0"/>
          </a:p>
        </p:txBody>
      </p:sp>
      <p:sp>
        <p:nvSpPr>
          <p:cNvPr id="21" name="Hộp Văn bản 20">
            <a:extLst>
              <a:ext uri="{FF2B5EF4-FFF2-40B4-BE49-F238E27FC236}">
                <a16:creationId xmlns:a16="http://schemas.microsoft.com/office/drawing/2014/main" id="{DC0CB024-5897-1785-C296-282F26DB1839}"/>
              </a:ext>
            </a:extLst>
          </p:cNvPr>
          <p:cNvSpPr txBox="1"/>
          <p:nvPr/>
        </p:nvSpPr>
        <p:spPr>
          <a:xfrm>
            <a:off x="4207373" y="3173636"/>
            <a:ext cx="3502091" cy="492443"/>
          </a:xfrm>
          <a:prstGeom prst="rect">
            <a:avLst/>
          </a:prstGeom>
          <a:noFill/>
        </p:spPr>
        <p:txBody>
          <a:bodyPr wrap="square">
            <a:spAutoFit/>
          </a:bodyPr>
          <a:lstStyle/>
          <a:p>
            <a:r>
              <a:rPr lang="en-US" sz="2600" dirty="0" err="1">
                <a:effectLst/>
                <a:latin typeface="Times New Roman" panose="02020603050405020304" pitchFamily="18" charset="0"/>
                <a:ea typeface="MS Mincho" panose="02020609040205080304" pitchFamily="49" charset="-128"/>
              </a:rPr>
              <a:t>Năm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ông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thầy</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bói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mù</a:t>
            </a:r>
            <a:endParaRPr lang="en-US" sz="2600" dirty="0"/>
          </a:p>
        </p:txBody>
      </p:sp>
      <p:sp>
        <p:nvSpPr>
          <p:cNvPr id="24" name="Hộp Văn bản 23">
            <a:extLst>
              <a:ext uri="{FF2B5EF4-FFF2-40B4-BE49-F238E27FC236}">
                <a16:creationId xmlns:a16="http://schemas.microsoft.com/office/drawing/2014/main" id="{FE8CECC1-8434-0EA0-7A57-AA9410AB451C}"/>
              </a:ext>
            </a:extLst>
          </p:cNvPr>
          <p:cNvSpPr txBox="1"/>
          <p:nvPr/>
        </p:nvSpPr>
        <p:spPr>
          <a:xfrm>
            <a:off x="7555302" y="2813843"/>
            <a:ext cx="4210780" cy="892552"/>
          </a:xfrm>
          <a:prstGeom prst="rect">
            <a:avLst/>
          </a:prstGeom>
          <a:noFill/>
        </p:spPr>
        <p:txBody>
          <a:bodyPr wrap="square">
            <a:spAutoFit/>
          </a:bodyPr>
          <a:lstStyle/>
          <a:p>
            <a:r>
              <a:rPr lang="en-US" sz="2600" dirty="0" err="1">
                <a:effectLst/>
                <a:latin typeface="Times New Roman" panose="02020603050405020304" pitchFamily="18" charset="0"/>
                <a:ea typeface="MS Mincho" panose="02020609040205080304" pitchFamily="49" charset="-128"/>
              </a:rPr>
              <a:t>Không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có</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tên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riêng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gọi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bằng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danh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từ</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chung</a:t>
            </a:r>
            <a:r>
              <a:rPr lang="en-US" sz="2600" dirty="0">
                <a:effectLst/>
                <a:latin typeface="Times New Roman" panose="02020603050405020304" pitchFamily="18" charset="0"/>
                <a:ea typeface="MS Mincho" panose="02020609040205080304" pitchFamily="49" charset="-128"/>
              </a:rPr>
              <a:t>.</a:t>
            </a:r>
            <a:endParaRPr lang="en-US" sz="2600" dirty="0"/>
          </a:p>
        </p:txBody>
      </p:sp>
      <p:sp>
        <p:nvSpPr>
          <p:cNvPr id="27" name="Hộp Văn bản 26">
            <a:extLst>
              <a:ext uri="{FF2B5EF4-FFF2-40B4-BE49-F238E27FC236}">
                <a16:creationId xmlns:a16="http://schemas.microsoft.com/office/drawing/2014/main" id="{E9D9E827-11BC-1949-866D-959FB79A47E7}"/>
              </a:ext>
            </a:extLst>
          </p:cNvPr>
          <p:cNvSpPr txBox="1"/>
          <p:nvPr/>
        </p:nvSpPr>
        <p:spPr>
          <a:xfrm>
            <a:off x="540728" y="4112745"/>
            <a:ext cx="3648740" cy="2092881"/>
          </a:xfrm>
          <a:prstGeom prst="rect">
            <a:avLst/>
          </a:prstGeom>
          <a:noFill/>
        </p:spPr>
        <p:txBody>
          <a:bodyPr wrap="square">
            <a:spAutoFit/>
          </a:bodyPr>
          <a:lstStyle/>
          <a:p>
            <a:pPr algn="just"/>
            <a:r>
              <a:rPr lang="en-US" sz="2600" dirty="0" err="1">
                <a:effectLst/>
                <a:latin typeface="Times New Roman" panose="02020603050405020304" pitchFamily="18" charset="0"/>
                <a:ea typeface="MS Mincho" panose="02020609040205080304" pitchFamily="49" charset="-128"/>
              </a:rPr>
              <a:t>Hành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động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và</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tiếng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kêu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với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hàng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loạt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biểu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hiện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hàm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chứa</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lời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nhắc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nhở</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bài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học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đỗi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với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người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đọc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người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nghe</a:t>
            </a:r>
            <a:endParaRPr lang="en-US" sz="2600" dirty="0"/>
          </a:p>
        </p:txBody>
      </p:sp>
      <p:sp>
        <p:nvSpPr>
          <p:cNvPr id="30" name="Hộp Văn bản 29">
            <a:extLst>
              <a:ext uri="{FF2B5EF4-FFF2-40B4-BE49-F238E27FC236}">
                <a16:creationId xmlns:a16="http://schemas.microsoft.com/office/drawing/2014/main" id="{C4083690-CB01-FF1C-37C9-6612D64A2263}"/>
              </a:ext>
            </a:extLst>
          </p:cNvPr>
          <p:cNvSpPr txBox="1"/>
          <p:nvPr/>
        </p:nvSpPr>
        <p:spPr>
          <a:xfrm>
            <a:off x="4288049" y="4129977"/>
            <a:ext cx="2981130" cy="2092881"/>
          </a:xfrm>
          <a:prstGeom prst="rect">
            <a:avLst/>
          </a:prstGeom>
          <a:noFill/>
        </p:spPr>
        <p:txBody>
          <a:bodyPr wrap="square">
            <a:spAutoFit/>
          </a:bodyPr>
          <a:lstStyle/>
          <a:p>
            <a:pPr algn="just"/>
            <a:r>
              <a:rPr lang="en-US" sz="2600" dirty="0" err="1">
                <a:effectLst/>
                <a:latin typeface="Times New Roman" panose="02020603050405020304" pitchFamily="18" charset="0"/>
                <a:ea typeface="MS Mincho" panose="02020609040205080304" pitchFamily="49" charset="-128"/>
              </a:rPr>
              <a:t>Hành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động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xem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voi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và</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những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lời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cãi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vã</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gàn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dở</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ẩn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chứa</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bài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học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về</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cách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nhận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thức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sự</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vật</a:t>
            </a:r>
            <a:r>
              <a:rPr lang="en-US" sz="2600" dirty="0">
                <a:effectLst/>
                <a:latin typeface="Times New Roman" panose="02020603050405020304" pitchFamily="18" charset="0"/>
                <a:ea typeface="MS Mincho" panose="02020609040205080304" pitchFamily="49" charset="-128"/>
              </a:rPr>
              <a:t>.</a:t>
            </a:r>
            <a:endParaRPr lang="en-US" sz="2600" dirty="0"/>
          </a:p>
        </p:txBody>
      </p:sp>
      <p:sp>
        <p:nvSpPr>
          <p:cNvPr id="33" name="Hộp Văn bản 32">
            <a:extLst>
              <a:ext uri="{FF2B5EF4-FFF2-40B4-BE49-F238E27FC236}">
                <a16:creationId xmlns:a16="http://schemas.microsoft.com/office/drawing/2014/main" id="{FB6EC29E-EBF3-44F1-8723-C5BF126EF22A}"/>
              </a:ext>
            </a:extLst>
          </p:cNvPr>
          <p:cNvSpPr txBox="1"/>
          <p:nvPr/>
        </p:nvSpPr>
        <p:spPr>
          <a:xfrm>
            <a:off x="7685706" y="4495425"/>
            <a:ext cx="3720748" cy="1292662"/>
          </a:xfrm>
          <a:prstGeom prst="rect">
            <a:avLst/>
          </a:prstGeom>
          <a:noFill/>
        </p:spPr>
        <p:txBody>
          <a:bodyPr wrap="square">
            <a:spAutoFit/>
          </a:bodyPr>
          <a:lstStyle/>
          <a:p>
            <a:pPr algn="just"/>
            <a:r>
              <a:rPr lang="en-US" sz="2600" dirty="0" err="1">
                <a:effectLst/>
                <a:latin typeface="Times New Roman" panose="02020603050405020304" pitchFamily="18" charset="0"/>
                <a:ea typeface="MS Mincho" panose="02020609040205080304" pitchFamily="49" charset="-128"/>
              </a:rPr>
              <a:t>Suy</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nghĩ</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hành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động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lời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nói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ẩn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chứa</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những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bài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học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sâu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sắc</a:t>
            </a:r>
            <a:r>
              <a:rPr lang="en-US" sz="2600" dirty="0">
                <a:effectLst/>
                <a:latin typeface="Times New Roman" panose="02020603050405020304" pitchFamily="18" charset="0"/>
                <a:ea typeface="MS Mincho" panose="02020609040205080304" pitchFamily="49" charset="-128"/>
              </a:rPr>
              <a:t>.</a:t>
            </a:r>
            <a:endParaRPr lang="en-US" sz="2600" dirty="0"/>
          </a:p>
        </p:txBody>
      </p:sp>
      <p:pic>
        <p:nvPicPr>
          <p:cNvPr id="35" name="Hình ảnh 34">
            <a:extLst>
              <a:ext uri="{FF2B5EF4-FFF2-40B4-BE49-F238E27FC236}">
                <a16:creationId xmlns:a16="http://schemas.microsoft.com/office/drawing/2014/main" id="{D327A07B-FB4E-2103-41BC-AA97557B6DA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48626" y="103514"/>
            <a:ext cx="1431223" cy="809187"/>
          </a:xfrm>
          <a:prstGeom prst="rect">
            <a:avLst/>
          </a:prstGeom>
        </p:spPr>
      </p:pic>
    </p:spTree>
    <p:extLst>
      <p:ext uri="{BB962C8B-B14F-4D97-AF65-F5344CB8AC3E}">
        <p14:creationId xmlns:p14="http://schemas.microsoft.com/office/powerpoint/2010/main" val="246693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8" grpId="0"/>
      <p:bldP spid="21" grpId="0"/>
      <p:bldP spid="24" grpId="0"/>
      <p:bldP spid="27" grpId="0"/>
      <p:bldP spid="30"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98" y="156695"/>
            <a:ext cx="2379406" cy="1345272"/>
          </a:xfrm>
          <a:prstGeom prst="rect">
            <a:avLst/>
          </a:prstGeom>
        </p:spPr>
      </p:pic>
      <p:sp>
        <p:nvSpPr>
          <p:cNvPr id="20" name="Hộp Văn bản 19">
            <a:extLst>
              <a:ext uri="{FF2B5EF4-FFF2-40B4-BE49-F238E27FC236}">
                <a16:creationId xmlns:a16="http://schemas.microsoft.com/office/drawing/2014/main" id="{D1F7D19B-66C0-CCD9-EF6F-526FAE26B3D9}"/>
              </a:ext>
            </a:extLst>
          </p:cNvPr>
          <p:cNvSpPr txBox="1"/>
          <p:nvPr/>
        </p:nvSpPr>
        <p:spPr>
          <a:xfrm>
            <a:off x="599766" y="241400"/>
            <a:ext cx="5879692"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III. </a:t>
            </a:r>
            <a:r>
              <a:rPr lang="en-US" sz="4000" b="1" dirty="0" err="1">
                <a:solidFill>
                  <a:schemeClr val="bg1"/>
                </a:solidFill>
                <a:effectLst/>
                <a:latin typeface="Times New Roman" panose="02020603050405020304" pitchFamily="18" charset="0"/>
                <a:ea typeface="MS Mincho" panose="02020609040205080304" pitchFamily="49" charset="-128"/>
              </a:rPr>
              <a:t>Suy</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ngẫm</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và</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phản</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hồi</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21" name="Hộp Văn bản 20">
            <a:extLst>
              <a:ext uri="{FF2B5EF4-FFF2-40B4-BE49-F238E27FC236}">
                <a16:creationId xmlns:a16="http://schemas.microsoft.com/office/drawing/2014/main" id="{5500C69F-DF85-3593-BAA2-8AA01019FC10}"/>
              </a:ext>
            </a:extLst>
          </p:cNvPr>
          <p:cNvSpPr txBox="1"/>
          <p:nvPr/>
        </p:nvSpPr>
        <p:spPr>
          <a:xfrm>
            <a:off x="669473" y="1501967"/>
            <a:ext cx="8767625" cy="1077218"/>
          </a:xfrm>
          <a:prstGeom prst="rect">
            <a:avLst/>
          </a:prstGeom>
          <a:noFill/>
        </p:spPr>
        <p:txBody>
          <a:bodyPr wrap="square">
            <a:spAutoFit/>
          </a:bodyPr>
          <a:lstStyle/>
          <a:p>
            <a:pPr>
              <a:buClr>
                <a:srgbClr val="202122"/>
              </a:buClr>
              <a:tabLst>
                <a:tab pos="1386840" algn="l"/>
              </a:tabLst>
            </a:pP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00CC"/>
                </a:solidFill>
                <a:effectLst/>
                <a:latin typeface="Times New Roman" panose="02020603050405020304" pitchFamily="18" charset="0"/>
                <a:ea typeface="MS Mincho" panose="02020609040205080304" pitchFamily="49" charset="-128"/>
              </a:rPr>
              <a:t>Sự</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khác</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nhau</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cách</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đọc</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hiểu</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truyện</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ngụ</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ngôn</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và</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truyện</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cổ</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tích</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22" name="Hộp Văn bản 21">
            <a:extLst>
              <a:ext uri="{FF2B5EF4-FFF2-40B4-BE49-F238E27FC236}">
                <a16:creationId xmlns:a16="http://schemas.microsoft.com/office/drawing/2014/main" id="{8E028EA5-D1D8-0027-8525-215EBBD79ABE}"/>
              </a:ext>
            </a:extLst>
          </p:cNvPr>
          <p:cNvSpPr txBox="1"/>
          <p:nvPr/>
        </p:nvSpPr>
        <p:spPr>
          <a:xfrm>
            <a:off x="599766" y="990730"/>
            <a:ext cx="9402650" cy="646331"/>
          </a:xfrm>
          <a:prstGeom prst="rect">
            <a:avLst/>
          </a:prstGeom>
          <a:noFill/>
        </p:spPr>
        <p:txBody>
          <a:bodyPr wrap="square">
            <a:spAutoFit/>
          </a:bodyPr>
          <a:lstStyle/>
          <a:p>
            <a:pPr marR="0" lvl="0">
              <a:spcBef>
                <a:spcPts val="0"/>
              </a:spcBef>
              <a:spcAft>
                <a:spcPts val="0"/>
              </a:spcAft>
              <a:buClr>
                <a:srgbClr val="FF0000"/>
              </a:buClr>
              <a:tabLst>
                <a:tab pos="1386840" algn="l"/>
              </a:tabLst>
            </a:pPr>
            <a:r>
              <a:rPr lang="en-US" sz="3600" b="1" dirty="0">
                <a:solidFill>
                  <a:srgbClr val="0066FF"/>
                </a:solidFill>
                <a:effectLst/>
                <a:latin typeface="Times New Roman" panose="02020603050405020304" pitchFamily="18" charset="0"/>
                <a:ea typeface="MS Mincho" panose="02020609040205080304" pitchFamily="49" charset="-128"/>
              </a:rPr>
              <a:t>C. CÁCH ĐỌC HIỂU TRUYỆN NGỤ NGÔN</a:t>
            </a:r>
            <a:endParaRPr lang="en-US" sz="3600" dirty="0">
              <a:solidFill>
                <a:srgbClr val="0066FF"/>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4BB20834-43F5-4338-E669-30DC6946235C}"/>
              </a:ext>
            </a:extLst>
          </p:cNvPr>
          <p:cNvSpPr txBox="1"/>
          <p:nvPr/>
        </p:nvSpPr>
        <p:spPr>
          <a:xfrm>
            <a:off x="1039409" y="2777717"/>
            <a:ext cx="9851923" cy="613245"/>
          </a:xfrm>
          <a:prstGeom prst="rect">
            <a:avLst/>
          </a:prstGeom>
          <a:noFill/>
        </p:spPr>
        <p:txBody>
          <a:bodyPr wrap="square">
            <a:spAutoFit/>
          </a:bodyPr>
          <a:lstStyle/>
          <a:p>
            <a:pPr marL="0" marR="0" algn="ctr">
              <a:lnSpc>
                <a:spcPct val="115000"/>
              </a:lnSpc>
              <a:spcBef>
                <a:spcPts val="0"/>
              </a:spcBef>
              <a:spcAft>
                <a:spcPts val="800"/>
              </a:spcAft>
            </a:pPr>
            <a:r>
              <a:rPr lang="en-US" sz="3200" b="1" dirty="0">
                <a:solidFill>
                  <a:schemeClr val="bg1"/>
                </a:solidFill>
                <a:effectLst/>
                <a:highlight>
                  <a:srgbClr val="05BCFE"/>
                </a:highlight>
                <a:latin typeface="Times New Roman" panose="02020603050405020304" pitchFamily="18" charset="0"/>
                <a:cs typeface="Times New Roman" panose="02020603050405020304" pitchFamily="18" charset="0"/>
              </a:rPr>
              <a:t>PHIẾU HỌC TẬP SỐ 06</a:t>
            </a:r>
          </a:p>
        </p:txBody>
      </p:sp>
      <p:graphicFrame>
        <p:nvGraphicFramePr>
          <p:cNvPr id="5" name="Bảng 4">
            <a:extLst>
              <a:ext uri="{FF2B5EF4-FFF2-40B4-BE49-F238E27FC236}">
                <a16:creationId xmlns:a16="http://schemas.microsoft.com/office/drawing/2014/main" id="{13B982C8-F92B-87C0-894C-DA861359E040}"/>
              </a:ext>
            </a:extLst>
          </p:cNvPr>
          <p:cNvGraphicFramePr>
            <a:graphicFrameLocks noGrp="1"/>
          </p:cNvGraphicFramePr>
          <p:nvPr/>
        </p:nvGraphicFramePr>
        <p:xfrm>
          <a:off x="1039409" y="3773660"/>
          <a:ext cx="10552089" cy="2430949"/>
        </p:xfrm>
        <a:graphic>
          <a:graphicData uri="http://schemas.openxmlformats.org/drawingml/2006/table">
            <a:tbl>
              <a:tblPr firstRow="1" firstCol="1" bandRow="1">
                <a:tableStyleId>{5C22544A-7EE6-4342-B048-85BDC9FD1C3A}</a:tableStyleId>
              </a:tblPr>
              <a:tblGrid>
                <a:gridCol w="2052134">
                  <a:extLst>
                    <a:ext uri="{9D8B030D-6E8A-4147-A177-3AD203B41FA5}">
                      <a16:colId xmlns:a16="http://schemas.microsoft.com/office/drawing/2014/main" val="2398960891"/>
                    </a:ext>
                  </a:extLst>
                </a:gridCol>
                <a:gridCol w="4441371">
                  <a:extLst>
                    <a:ext uri="{9D8B030D-6E8A-4147-A177-3AD203B41FA5}">
                      <a16:colId xmlns:a16="http://schemas.microsoft.com/office/drawing/2014/main" val="2448721385"/>
                    </a:ext>
                  </a:extLst>
                </a:gridCol>
                <a:gridCol w="4058584">
                  <a:extLst>
                    <a:ext uri="{9D8B030D-6E8A-4147-A177-3AD203B41FA5}">
                      <a16:colId xmlns:a16="http://schemas.microsoft.com/office/drawing/2014/main" val="1701503181"/>
                    </a:ext>
                  </a:extLst>
                </a:gridCol>
              </a:tblGrid>
              <a:tr h="551188">
                <a:tc>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extLst>
                  <a:ext uri="{0D108BD9-81ED-4DB2-BD59-A6C34878D82A}">
                    <a16:rowId xmlns:a16="http://schemas.microsoft.com/office/drawing/2014/main" val="2132945449"/>
                  </a:ext>
                </a:extLst>
              </a:tr>
              <a:tr h="626587">
                <a:tc>
                  <a:txBody>
                    <a:bodyPr/>
                    <a:lstStyle/>
                    <a:p>
                      <a:pPr marL="0" marR="30480" algn="just">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836301"/>
                  </a:ext>
                </a:extLst>
              </a:tr>
              <a:tr h="626587">
                <a:tc>
                  <a:txBody>
                    <a:bodyPr/>
                    <a:lstStyle/>
                    <a:p>
                      <a:pPr marL="0" marR="30480" algn="just">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9012257"/>
                  </a:ext>
                </a:extLst>
              </a:tr>
              <a:tr h="626587">
                <a:tc>
                  <a:txBody>
                    <a:bodyPr/>
                    <a:lstStyle/>
                    <a:p>
                      <a:pPr marL="0" marR="30480" algn="just">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8240134"/>
                  </a:ext>
                </a:extLst>
              </a:tr>
            </a:tbl>
          </a:graphicData>
        </a:graphic>
      </p:graphicFrame>
    </p:spTree>
    <p:extLst>
      <p:ext uri="{BB962C8B-B14F-4D97-AF65-F5344CB8AC3E}">
        <p14:creationId xmlns:p14="http://schemas.microsoft.com/office/powerpoint/2010/main" val="159265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C7B018B8-193C-2EAD-D8A2-681A4A8D8A6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40546" y="29027"/>
            <a:ext cx="1536272" cy="868580"/>
          </a:xfrm>
          <a:prstGeom prst="rect">
            <a:avLst/>
          </a:prstGeom>
        </p:spPr>
      </p:pic>
      <p:sp>
        <p:nvSpPr>
          <p:cNvPr id="17" name="Hộp Văn bản 16">
            <a:extLst>
              <a:ext uri="{FF2B5EF4-FFF2-40B4-BE49-F238E27FC236}">
                <a16:creationId xmlns:a16="http://schemas.microsoft.com/office/drawing/2014/main" id="{4BB20834-43F5-4338-E669-30DC6946235C}"/>
              </a:ext>
            </a:extLst>
          </p:cNvPr>
          <p:cNvSpPr txBox="1"/>
          <p:nvPr/>
        </p:nvSpPr>
        <p:spPr>
          <a:xfrm>
            <a:off x="1178192" y="35144"/>
            <a:ext cx="9851923" cy="613245"/>
          </a:xfrm>
          <a:prstGeom prst="rect">
            <a:avLst/>
          </a:prstGeom>
          <a:noFill/>
        </p:spPr>
        <p:txBody>
          <a:bodyPr wrap="square">
            <a:spAutoFit/>
          </a:bodyPr>
          <a:lstStyle/>
          <a:p>
            <a:pPr marL="0" marR="0" algn="ctr">
              <a:lnSpc>
                <a:spcPct val="115000"/>
              </a:lnSpc>
              <a:spcBef>
                <a:spcPts val="0"/>
              </a:spcBef>
              <a:spcAft>
                <a:spcPts val="800"/>
              </a:spcAft>
            </a:pPr>
            <a:r>
              <a:rPr lang="en-US" sz="3200" b="1">
                <a:solidFill>
                  <a:schemeClr val="bg1"/>
                </a:solidFill>
                <a:effectLst/>
                <a:highlight>
                  <a:srgbClr val="05BCFE"/>
                </a:highlight>
                <a:latin typeface="Times New Roman" panose="02020603050405020304" pitchFamily="18" charset="0"/>
                <a:cs typeface="Times New Roman" panose="02020603050405020304" pitchFamily="18" charset="0"/>
              </a:rPr>
              <a:t>PHIẾU HỌC TẬP SỐ 06</a:t>
            </a:r>
            <a:endParaRPr lang="en-US" sz="3200" b="1" dirty="0">
              <a:solidFill>
                <a:schemeClr val="bg1"/>
              </a:solidFill>
              <a:effectLst/>
              <a:highlight>
                <a:srgbClr val="05BCFE"/>
              </a:highlight>
              <a:latin typeface="Times New Roman" panose="02020603050405020304" pitchFamily="18"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13B982C8-F92B-87C0-894C-DA861359E040}"/>
              </a:ext>
            </a:extLst>
          </p:cNvPr>
          <p:cNvGraphicFramePr>
            <a:graphicFrameLocks noGrp="1"/>
          </p:cNvGraphicFramePr>
          <p:nvPr/>
        </p:nvGraphicFramePr>
        <p:xfrm>
          <a:off x="244928" y="648390"/>
          <a:ext cx="11813812" cy="6064290"/>
        </p:xfrm>
        <a:graphic>
          <a:graphicData uri="http://schemas.openxmlformats.org/drawingml/2006/table">
            <a:tbl>
              <a:tblPr firstRow="1" firstCol="1" bandRow="1">
                <a:tableStyleId>{5C22544A-7EE6-4342-B048-85BDC9FD1C3A}</a:tableStyleId>
              </a:tblPr>
              <a:tblGrid>
                <a:gridCol w="1189354">
                  <a:extLst>
                    <a:ext uri="{9D8B030D-6E8A-4147-A177-3AD203B41FA5}">
                      <a16:colId xmlns:a16="http://schemas.microsoft.com/office/drawing/2014/main" val="2398960891"/>
                    </a:ext>
                  </a:extLst>
                </a:gridCol>
                <a:gridCol w="5802086">
                  <a:extLst>
                    <a:ext uri="{9D8B030D-6E8A-4147-A177-3AD203B41FA5}">
                      <a16:colId xmlns:a16="http://schemas.microsoft.com/office/drawing/2014/main" val="2448721385"/>
                    </a:ext>
                  </a:extLst>
                </a:gridCol>
                <a:gridCol w="4822372">
                  <a:extLst>
                    <a:ext uri="{9D8B030D-6E8A-4147-A177-3AD203B41FA5}">
                      <a16:colId xmlns:a16="http://schemas.microsoft.com/office/drawing/2014/main" val="1701503181"/>
                    </a:ext>
                  </a:extLst>
                </a:gridCol>
              </a:tblGrid>
              <a:tr h="442586">
                <a:tc>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extLst>
                  <a:ext uri="{0D108BD9-81ED-4DB2-BD59-A6C34878D82A}">
                    <a16:rowId xmlns:a16="http://schemas.microsoft.com/office/drawing/2014/main" val="2132945449"/>
                  </a:ext>
                </a:extLst>
              </a:tr>
              <a:tr h="2470766">
                <a:tc>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836301"/>
                  </a:ext>
                </a:extLst>
              </a:tr>
              <a:tr h="2030655">
                <a:tc>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9012257"/>
                  </a:ext>
                </a:extLst>
              </a:tr>
              <a:tr h="1111511">
                <a:tc>
                  <a:txBody>
                    <a:bodyPr/>
                    <a:lstStyle/>
                    <a:p>
                      <a:pPr marL="0" marR="30480" algn="ctr">
                        <a:lnSpc>
                          <a:spcPct val="115000"/>
                        </a:lnSpc>
                        <a:spcBef>
                          <a:spcPts val="0"/>
                        </a:spcBef>
                        <a:spcAft>
                          <a:spcPts val="120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8240134"/>
                  </a:ext>
                </a:extLst>
              </a:tr>
            </a:tbl>
          </a:graphicData>
        </a:graphic>
      </p:graphicFrame>
      <p:sp>
        <p:nvSpPr>
          <p:cNvPr id="12" name="Hộp Văn bản 11">
            <a:extLst>
              <a:ext uri="{FF2B5EF4-FFF2-40B4-BE49-F238E27FC236}">
                <a16:creationId xmlns:a16="http://schemas.microsoft.com/office/drawing/2014/main" id="{B727A9FD-F268-8BAB-F8A8-CD7467358A60}"/>
              </a:ext>
            </a:extLst>
          </p:cNvPr>
          <p:cNvSpPr txBox="1"/>
          <p:nvPr/>
        </p:nvSpPr>
        <p:spPr>
          <a:xfrm>
            <a:off x="1420586" y="1132521"/>
            <a:ext cx="5546271" cy="2492990"/>
          </a:xfrm>
          <a:prstGeom prst="rect">
            <a:avLst/>
          </a:prstGeom>
          <a:noFill/>
        </p:spPr>
        <p:txBody>
          <a:bodyPr wrap="square">
            <a:spAutoFit/>
          </a:bodyPr>
          <a:lstStyle/>
          <a:p>
            <a:pPr algn="just"/>
            <a:r>
              <a:rPr lang="en-US" sz="2600" dirty="0" err="1">
                <a:effectLst/>
                <a:latin typeface="Times New Roman" panose="02020603050405020304" pitchFamily="18" charset="0"/>
                <a:ea typeface="MS Mincho" panose="02020609040205080304" pitchFamily="49" charset="-128"/>
              </a:rPr>
              <a:t>Cần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nắm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được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đặc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điểm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riêng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Xoay</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quanh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một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hành</a:t>
            </a:r>
            <a:r>
              <a:rPr lang="en-US" sz="2600" dirty="0">
                <a:effectLst/>
                <a:latin typeface="Times New Roman" panose="02020603050405020304" pitchFamily="18" charset="0"/>
                <a:ea typeface="MS Mincho" panose="02020609040205080304" pitchFamily="49" charset="-128"/>
              </a:rPr>
              <a:t> vi </a:t>
            </a:r>
            <a:r>
              <a:rPr lang="en-US" sz="2600" dirty="0" err="1">
                <a:effectLst/>
                <a:latin typeface="Times New Roman" panose="02020603050405020304" pitchFamily="18" charset="0"/>
                <a:ea typeface="MS Mincho" panose="02020609040205080304" pitchFamily="49" charset="-128"/>
              </a:rPr>
              <a:t>ứng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xử</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một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quan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niệm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một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nhận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thức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phiến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diện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sai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lầm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có</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tính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chất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cường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điệu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tạo</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một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ấn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tượng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rõ</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rẹt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hướng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đến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một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bài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học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một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lời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khuyên</a:t>
            </a:r>
            <a:endParaRPr lang="en-US" sz="2600" dirty="0"/>
          </a:p>
        </p:txBody>
      </p:sp>
      <p:sp>
        <p:nvSpPr>
          <p:cNvPr id="15" name="Hộp Văn bản 14">
            <a:extLst>
              <a:ext uri="{FF2B5EF4-FFF2-40B4-BE49-F238E27FC236}">
                <a16:creationId xmlns:a16="http://schemas.microsoft.com/office/drawing/2014/main" id="{D8E3C848-1FFB-7A3E-8714-B914371C6709}"/>
              </a:ext>
            </a:extLst>
          </p:cNvPr>
          <p:cNvSpPr txBox="1"/>
          <p:nvPr/>
        </p:nvSpPr>
        <p:spPr>
          <a:xfrm>
            <a:off x="7360228" y="1071552"/>
            <a:ext cx="4698512" cy="2492990"/>
          </a:xfrm>
          <a:prstGeom prst="rect">
            <a:avLst/>
          </a:prstGeom>
          <a:noFill/>
        </p:spPr>
        <p:txBody>
          <a:bodyPr wrap="square">
            <a:spAutoFit/>
          </a:bodyPr>
          <a:lstStyle/>
          <a:p>
            <a:r>
              <a:rPr lang="en-US" sz="2600" dirty="0" err="1">
                <a:effectLst/>
                <a:latin typeface="Times New Roman" panose="02020603050405020304" pitchFamily="18" charset="0"/>
                <a:ea typeface="MS Mincho" panose="02020609040205080304" pitchFamily="49" charset="-128"/>
              </a:rPr>
              <a:t>Cần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nắm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được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đặc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điểm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riêng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Có</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mở</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đầu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ngày</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xửa</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ngày</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xưa</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có</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xung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đột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đấu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tranh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giữa</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cái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thiện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và</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cái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ác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thường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sử</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dụng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yếu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tố</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kì</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ảo</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hướng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đến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một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kết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thúc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có</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hậu</a:t>
            </a:r>
            <a:endParaRPr lang="en-US" sz="2600" dirty="0"/>
          </a:p>
        </p:txBody>
      </p:sp>
      <p:sp>
        <p:nvSpPr>
          <p:cNvPr id="18" name="Hộp Văn bản 17">
            <a:extLst>
              <a:ext uri="{FF2B5EF4-FFF2-40B4-BE49-F238E27FC236}">
                <a16:creationId xmlns:a16="http://schemas.microsoft.com/office/drawing/2014/main" id="{27CB5573-72B7-0110-3C62-B9D88BAD0B23}"/>
              </a:ext>
            </a:extLst>
          </p:cNvPr>
          <p:cNvSpPr txBox="1"/>
          <p:nvPr/>
        </p:nvSpPr>
        <p:spPr>
          <a:xfrm>
            <a:off x="1479874" y="3520952"/>
            <a:ext cx="5546271" cy="2092881"/>
          </a:xfrm>
          <a:prstGeom prst="rect">
            <a:avLst/>
          </a:prstGeom>
          <a:noFill/>
        </p:spPr>
        <p:txBody>
          <a:bodyPr wrap="square">
            <a:spAutoFit/>
          </a:bodyPr>
          <a:lstStyle/>
          <a:p>
            <a:pPr algn="just"/>
            <a:r>
              <a:rPr lang="en-US" sz="2600" dirty="0" err="1">
                <a:effectLst/>
                <a:latin typeface="Times New Roman" panose="02020603050405020304" pitchFamily="18" charset="0"/>
                <a:ea typeface="MS Mincho" panose="02020609040205080304" pitchFamily="49" charset="-128"/>
              </a:rPr>
              <a:t>Tìm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ra</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những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ngộ</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nhận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sai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lầm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thói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tật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của</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nhân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vật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để</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rút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ra</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bài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học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tự</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điều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chỉnh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nhận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thức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và</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cách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ứng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xử</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Tìm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hiểu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nhân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vật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nhận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thức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và</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hành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xử</a:t>
            </a:r>
            <a:r>
              <a:rPr lang="en-US" sz="2600" dirty="0">
                <a:effectLst/>
                <a:latin typeface="Times New Roman" panose="02020603050405020304" pitchFamily="18" charset="0"/>
                <a:ea typeface="MS Mincho" panose="02020609040205080304" pitchFamily="49" charset="-128"/>
              </a:rPr>
              <a:t> qua </a:t>
            </a:r>
            <a:r>
              <a:rPr lang="en-US" sz="2600" dirty="0" err="1">
                <a:effectLst/>
                <a:latin typeface="Times New Roman" panose="02020603050405020304" pitchFamily="18" charset="0"/>
                <a:ea typeface="MS Mincho" panose="02020609040205080304" pitchFamily="49" charset="-128"/>
              </a:rPr>
              <a:t>các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tình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huống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ngộ</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nhận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sai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lầm</a:t>
            </a:r>
            <a:r>
              <a:rPr lang="en-US" sz="2600" dirty="0">
                <a:effectLst/>
                <a:latin typeface="Times New Roman" panose="02020603050405020304" pitchFamily="18" charset="0"/>
                <a:ea typeface="MS Mincho" panose="02020609040205080304" pitchFamily="49" charset="-128"/>
              </a:rPr>
              <a:t>,…</a:t>
            </a:r>
            <a:endParaRPr lang="en-US" sz="2600" dirty="0"/>
          </a:p>
        </p:txBody>
      </p:sp>
      <p:sp>
        <p:nvSpPr>
          <p:cNvPr id="23" name="Hộp Văn bản 22">
            <a:extLst>
              <a:ext uri="{FF2B5EF4-FFF2-40B4-BE49-F238E27FC236}">
                <a16:creationId xmlns:a16="http://schemas.microsoft.com/office/drawing/2014/main" id="{91C7770F-2694-C7C1-F90A-739B90FE7777}"/>
              </a:ext>
            </a:extLst>
          </p:cNvPr>
          <p:cNvSpPr txBox="1"/>
          <p:nvPr/>
        </p:nvSpPr>
        <p:spPr>
          <a:xfrm>
            <a:off x="7222831" y="3551360"/>
            <a:ext cx="4578769" cy="2092881"/>
          </a:xfrm>
          <a:prstGeom prst="rect">
            <a:avLst/>
          </a:prstGeom>
          <a:noFill/>
        </p:spPr>
        <p:txBody>
          <a:bodyPr wrap="square">
            <a:spAutoFit/>
          </a:bodyPr>
          <a:lstStyle/>
          <a:p>
            <a:pPr marL="0" marR="0" algn="just">
              <a:spcBef>
                <a:spcPts val="0"/>
              </a:spcBef>
              <a:spcAft>
                <a:spcPts val="0"/>
              </a:spcAft>
              <a:tabLst>
                <a:tab pos="1386840" algn="l"/>
              </a:tabLst>
            </a:pPr>
            <a:r>
              <a:rPr lang="en-US" sz="2600" dirty="0" err="1">
                <a:effectLst/>
                <a:latin typeface="Times New Roman" panose="02020603050405020304" pitchFamily="18" charset="0"/>
                <a:ea typeface="MS Mincho" panose="02020609040205080304" pitchFamily="49" charset="-128"/>
              </a:rPr>
              <a:t>Phân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biệt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nhân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vật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theo</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kiểu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hai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tuyến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thiện</a:t>
            </a:r>
            <a:r>
              <a:rPr lang="en-US" sz="2600" dirty="0">
                <a:effectLst/>
                <a:latin typeface="Times New Roman" panose="02020603050405020304" pitchFamily="18" charset="0"/>
                <a:ea typeface="MS Mincho" panose="02020609040205080304" pitchFamily="49" charset="-128"/>
              </a:rPr>
              <a:t> – </a:t>
            </a:r>
            <a:r>
              <a:rPr lang="en-US" sz="2600" dirty="0" err="1">
                <a:effectLst/>
                <a:latin typeface="Times New Roman" panose="02020603050405020304" pitchFamily="18" charset="0"/>
                <a:ea typeface="MS Mincho" panose="02020609040205080304" pitchFamily="49" charset="-128"/>
              </a:rPr>
              <a:t>ác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tốt</a:t>
            </a:r>
            <a:r>
              <a:rPr lang="en-US" sz="2600" dirty="0">
                <a:effectLst/>
                <a:latin typeface="Times New Roman" panose="02020603050405020304" pitchFamily="18" charset="0"/>
                <a:ea typeface="MS Mincho" panose="02020609040205080304" pitchFamily="49" charset="-128"/>
              </a:rPr>
              <a:t> – </a:t>
            </a:r>
            <a:r>
              <a:rPr lang="en-US" sz="2600" dirty="0" err="1">
                <a:effectLst/>
                <a:latin typeface="Times New Roman" panose="02020603050405020304" pitchFamily="18" charset="0"/>
                <a:ea typeface="MS Mincho" panose="02020609040205080304" pitchFamily="49" charset="-128"/>
              </a:rPr>
              <a:t>xấu</a:t>
            </a:r>
            <a:r>
              <a:rPr lang="en-US" sz="2600" dirty="0">
                <a:effectLst/>
                <a:latin typeface="Times New Roman" panose="02020603050405020304" pitchFamily="18" charset="0"/>
                <a:ea typeface="MS Mincho" panose="02020609040205080304" pitchFamily="49" charset="-128"/>
              </a:rPr>
              <a:t>.</a:t>
            </a:r>
            <a:endParaRPr lang="en-US" sz="2600" dirty="0">
              <a:effectLst/>
              <a:latin typeface="Times New Roman" panose="02020603050405020304" pitchFamily="18" charset="0"/>
              <a:ea typeface="Times New Roman" panose="02020603050405020304" pitchFamily="18" charset="0"/>
            </a:endParaRPr>
          </a:p>
          <a:p>
            <a:pPr algn="just"/>
            <a:r>
              <a:rPr lang="en-US" sz="2600" dirty="0" err="1">
                <a:effectLst/>
                <a:latin typeface="Times New Roman" panose="02020603050405020304" pitchFamily="18" charset="0"/>
                <a:ea typeface="MS Mincho" panose="02020609040205080304" pitchFamily="49" charset="-128"/>
              </a:rPr>
              <a:t>Tìm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hiểu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đặc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điểm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của</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nhân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vật</a:t>
            </a:r>
            <a:r>
              <a:rPr lang="en-US" sz="2600" dirty="0">
                <a:effectLst/>
                <a:latin typeface="Times New Roman" panose="02020603050405020304" pitchFamily="18" charset="0"/>
                <a:ea typeface="MS Mincho" panose="02020609040205080304" pitchFamily="49" charset="-128"/>
              </a:rPr>
              <a:t> qua </a:t>
            </a:r>
            <a:r>
              <a:rPr lang="en-US" sz="2600" dirty="0" err="1">
                <a:effectLst/>
                <a:latin typeface="Times New Roman" panose="02020603050405020304" pitchFamily="18" charset="0"/>
                <a:ea typeface="MS Mincho" panose="02020609040205080304" pitchFamily="49" charset="-128"/>
              </a:rPr>
              <a:t>cách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họ</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vượt</a:t>
            </a:r>
            <a:r>
              <a:rPr lang="en-US" sz="2600" dirty="0">
                <a:effectLst/>
                <a:latin typeface="Times New Roman" panose="02020603050405020304" pitchFamily="18" charset="0"/>
                <a:ea typeface="MS Mincho" panose="02020609040205080304" pitchFamily="49" charset="-128"/>
              </a:rPr>
              <a:t> qua </a:t>
            </a:r>
            <a:r>
              <a:rPr lang="en-US" sz="2600" dirty="0" err="1">
                <a:effectLst/>
                <a:latin typeface="Times New Roman" panose="02020603050405020304" pitchFamily="18" charset="0"/>
                <a:ea typeface="MS Mincho" panose="02020609040205080304" pitchFamily="49" charset="-128"/>
              </a:rPr>
              <a:t>khó</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khăn</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thử</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thách</a:t>
            </a:r>
            <a:endParaRPr lang="en-US" sz="2600" dirty="0"/>
          </a:p>
        </p:txBody>
      </p:sp>
      <p:sp>
        <p:nvSpPr>
          <p:cNvPr id="24" name="Hộp Văn bản 23">
            <a:extLst>
              <a:ext uri="{FF2B5EF4-FFF2-40B4-BE49-F238E27FC236}">
                <a16:creationId xmlns:a16="http://schemas.microsoft.com/office/drawing/2014/main" id="{6FDD3407-E97A-C3A8-879A-03DE482533CC}"/>
              </a:ext>
            </a:extLst>
          </p:cNvPr>
          <p:cNvSpPr txBox="1"/>
          <p:nvPr/>
        </p:nvSpPr>
        <p:spPr>
          <a:xfrm>
            <a:off x="1663569" y="5716980"/>
            <a:ext cx="5178880" cy="892552"/>
          </a:xfrm>
          <a:prstGeom prst="rect">
            <a:avLst/>
          </a:prstGeom>
          <a:noFill/>
        </p:spPr>
        <p:txBody>
          <a:bodyPr wrap="square">
            <a:spAutoFit/>
          </a:bodyPr>
          <a:lstStyle/>
          <a:p>
            <a:r>
              <a:rPr lang="en-US" sz="2600" dirty="0" err="1">
                <a:effectLst/>
                <a:latin typeface="Times New Roman" panose="02020603050405020304" pitchFamily="18" charset="0"/>
                <a:ea typeface="MS Mincho" panose="02020609040205080304" pitchFamily="49" charset="-128"/>
              </a:rPr>
              <a:t>Hiểu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và</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tự</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đúc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rút</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được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bài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học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để</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tránh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những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sai</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lầm</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trong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cuộc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sống</a:t>
            </a:r>
            <a:endParaRPr lang="en-US" sz="2600" dirty="0"/>
          </a:p>
        </p:txBody>
      </p:sp>
      <p:sp>
        <p:nvSpPr>
          <p:cNvPr id="27" name="Hộp Văn bản 26">
            <a:extLst>
              <a:ext uri="{FF2B5EF4-FFF2-40B4-BE49-F238E27FC236}">
                <a16:creationId xmlns:a16="http://schemas.microsoft.com/office/drawing/2014/main" id="{B0A6A2A7-0AD3-5606-DA7D-F0BF30A1200C}"/>
              </a:ext>
            </a:extLst>
          </p:cNvPr>
          <p:cNvSpPr txBox="1"/>
          <p:nvPr/>
        </p:nvSpPr>
        <p:spPr>
          <a:xfrm>
            <a:off x="7360228" y="5763334"/>
            <a:ext cx="4698512" cy="892552"/>
          </a:xfrm>
          <a:prstGeom prst="rect">
            <a:avLst/>
          </a:prstGeom>
          <a:noFill/>
        </p:spPr>
        <p:txBody>
          <a:bodyPr wrap="square">
            <a:spAutoFit/>
          </a:bodyPr>
          <a:lstStyle/>
          <a:p>
            <a:r>
              <a:rPr lang="en-US" sz="2600" dirty="0" err="1">
                <a:effectLst/>
                <a:latin typeface="Times New Roman" panose="02020603050405020304" pitchFamily="18" charset="0"/>
                <a:ea typeface="MS Mincho" panose="02020609040205080304" pitchFamily="49" charset="-128"/>
              </a:rPr>
              <a:t>Hiểu</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và</a:t>
            </a:r>
            <a:r>
              <a:rPr lang="en-US" sz="2600" dirty="0">
                <a:effectLst/>
                <a:latin typeface="Times New Roman" panose="02020603050405020304" pitchFamily="18" charset="0"/>
                <a:ea typeface="MS Mincho" panose="02020609040205080304" pitchFamily="49" charset="-128"/>
              </a:rPr>
              <a:t> chia </a:t>
            </a:r>
            <a:r>
              <a:rPr lang="en-US" sz="2600" dirty="0" err="1">
                <a:effectLst/>
                <a:latin typeface="Times New Roman" panose="02020603050405020304" pitchFamily="18" charset="0"/>
                <a:ea typeface="MS Mincho" panose="02020609040205080304" pitchFamily="49" charset="-128"/>
              </a:rPr>
              <a:t>sẻ</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ước</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mơ</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về</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công</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lí</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và</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hạnh</a:t>
            </a:r>
            <a:r>
              <a:rPr lang="en-US" sz="2600" dirty="0">
                <a:effectLst/>
                <a:latin typeface="Times New Roman" panose="02020603050405020304" pitchFamily="18" charset="0"/>
                <a:ea typeface="MS Mincho" panose="02020609040205080304" pitchFamily="49" charset="-128"/>
              </a:rPr>
              <a:t> </a:t>
            </a:r>
            <a:r>
              <a:rPr lang="en-US" sz="2600" dirty="0" err="1">
                <a:effectLst/>
                <a:latin typeface="Times New Roman" panose="02020603050405020304" pitchFamily="18" charset="0"/>
                <a:ea typeface="MS Mincho" panose="02020609040205080304" pitchFamily="49" charset="-128"/>
              </a:rPr>
              <a:t>phúc</a:t>
            </a:r>
            <a:r>
              <a:rPr lang="en-US" sz="2600" dirty="0">
                <a:effectLst/>
                <a:latin typeface="Times New Roman" panose="02020603050405020304" pitchFamily="18" charset="0"/>
                <a:ea typeface="MS Mincho" panose="02020609040205080304" pitchFamily="49" charset="-128"/>
              </a:rPr>
              <a:t>.</a:t>
            </a:r>
            <a:endParaRPr lang="en-US" sz="2600" dirty="0"/>
          </a:p>
        </p:txBody>
      </p:sp>
    </p:spTree>
    <p:extLst>
      <p:ext uri="{BB962C8B-B14F-4D97-AF65-F5344CB8AC3E}">
        <p14:creationId xmlns:p14="http://schemas.microsoft.com/office/powerpoint/2010/main" val="81129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barn(inVertical)">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barn(inVertical)">
                                      <p:cBhvr>
                                        <p:cTn id="3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ộn: Ngang 5">
            <a:extLst>
              <a:ext uri="{FF2B5EF4-FFF2-40B4-BE49-F238E27FC236}">
                <a16:creationId xmlns:a16="http://schemas.microsoft.com/office/drawing/2014/main" id="{2E83BF3F-D39B-23AF-5C92-08B1EBB8AC06}"/>
              </a:ext>
            </a:extLst>
          </p:cNvPr>
          <p:cNvSpPr/>
          <p:nvPr/>
        </p:nvSpPr>
        <p:spPr>
          <a:xfrm>
            <a:off x="1328257" y="1702777"/>
            <a:ext cx="10214814" cy="4425880"/>
          </a:xfrm>
          <a:prstGeom prst="horizontalScroll">
            <a:avLst/>
          </a:prstGeom>
          <a:noFill/>
          <a:ln w="76200">
            <a:solidFill>
              <a:srgbClr val="05B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7" name="Hình ảnh 6">
            <a:extLst>
              <a:ext uri="{FF2B5EF4-FFF2-40B4-BE49-F238E27FC236}">
                <a16:creationId xmlns:a16="http://schemas.microsoft.com/office/drawing/2014/main" id="{AE21612E-634E-EA4E-A375-99A906162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50286" y="1727288"/>
            <a:ext cx="2108840" cy="2312555"/>
          </a:xfrm>
          <a:prstGeom prst="rect">
            <a:avLst/>
          </a:prstGeom>
        </p:spPr>
      </p:pic>
      <p:sp>
        <p:nvSpPr>
          <p:cNvPr id="10" name="Hộp Văn bản 9">
            <a:extLst>
              <a:ext uri="{FF2B5EF4-FFF2-40B4-BE49-F238E27FC236}">
                <a16:creationId xmlns:a16="http://schemas.microsoft.com/office/drawing/2014/main" id="{E3EF0BF9-EBD7-AE07-C00F-99E0C9798CF3}"/>
              </a:ext>
            </a:extLst>
          </p:cNvPr>
          <p:cNvSpPr txBox="1"/>
          <p:nvPr/>
        </p:nvSpPr>
        <p:spPr>
          <a:xfrm>
            <a:off x="2852069" y="2571879"/>
            <a:ext cx="7932298" cy="558743"/>
          </a:xfrm>
          <a:prstGeom prst="rect">
            <a:avLst/>
          </a:prstGeom>
          <a:noFill/>
          <a:ln w="19050">
            <a:solidFill>
              <a:srgbClr val="0000CC"/>
            </a:solidFill>
          </a:ln>
        </p:spPr>
        <p:txBody>
          <a:bodyPr wrap="square">
            <a:spAutoFit/>
          </a:bodyPr>
          <a:lstStyle/>
          <a:p>
            <a:pPr marR="149225" algn="just">
              <a:lnSpc>
                <a:spcPct val="115000"/>
              </a:lnSpc>
              <a:spcBef>
                <a:spcPts val="10"/>
              </a:spcBef>
              <a:buSzPts val="1400"/>
              <a:tabLst>
                <a:tab pos="229235" algn="l"/>
              </a:tabLst>
            </a:pPr>
            <a:r>
              <a:rPr lang="vi-VN" sz="2800" dirty="0">
                <a:latin typeface="+mj-lt"/>
              </a:rPr>
              <a:t>Xây </a:t>
            </a:r>
            <a:r>
              <a:rPr lang="vi-VN" sz="2800" dirty="0" err="1">
                <a:latin typeface="+mj-lt"/>
              </a:rPr>
              <a:t>dựng</a:t>
            </a:r>
            <a:r>
              <a:rPr lang="vi-VN" sz="2800" dirty="0">
                <a:latin typeface="+mj-lt"/>
              </a:rPr>
              <a:t> </a:t>
            </a:r>
            <a:r>
              <a:rPr lang="vi-VN" sz="2800" dirty="0" err="1">
                <a:latin typeface="+mj-lt"/>
              </a:rPr>
              <a:t>hình</a:t>
            </a:r>
            <a:r>
              <a:rPr lang="vi-VN" sz="2800" dirty="0">
                <a:latin typeface="+mj-lt"/>
              </a:rPr>
              <a:t> </a:t>
            </a:r>
            <a:r>
              <a:rPr lang="vi-VN" sz="2800" dirty="0" err="1">
                <a:latin typeface="+mj-lt"/>
              </a:rPr>
              <a:t>tượng</a:t>
            </a:r>
            <a:r>
              <a:rPr lang="vi-VN" sz="2800" dirty="0">
                <a:latin typeface="+mj-lt"/>
              </a:rPr>
              <a:t> </a:t>
            </a:r>
            <a:r>
              <a:rPr lang="vi-VN" sz="2800" dirty="0" err="1">
                <a:latin typeface="+mj-lt"/>
              </a:rPr>
              <a:t>gần</a:t>
            </a:r>
            <a:r>
              <a:rPr lang="vi-VN" sz="2800" dirty="0">
                <a:latin typeface="+mj-lt"/>
              </a:rPr>
              <a:t> </a:t>
            </a:r>
            <a:r>
              <a:rPr lang="vi-VN" sz="2800" dirty="0" err="1">
                <a:latin typeface="+mj-lt"/>
              </a:rPr>
              <a:t>gũi</a:t>
            </a:r>
            <a:r>
              <a:rPr lang="vi-VN" sz="2800" dirty="0">
                <a:latin typeface="+mj-lt"/>
              </a:rPr>
              <a:t> </a:t>
            </a:r>
            <a:r>
              <a:rPr lang="vi-VN" sz="2800" dirty="0" err="1">
                <a:latin typeface="+mj-lt"/>
              </a:rPr>
              <a:t>với</a:t>
            </a:r>
            <a:r>
              <a:rPr lang="vi-VN" sz="2800" dirty="0">
                <a:latin typeface="+mj-lt"/>
              </a:rPr>
              <a:t> </a:t>
            </a:r>
            <a:r>
              <a:rPr lang="vi-VN" sz="2800" dirty="0" err="1">
                <a:latin typeface="+mj-lt"/>
              </a:rPr>
              <a:t>đời</a:t>
            </a:r>
            <a:r>
              <a:rPr lang="vi-VN" sz="2800" dirty="0">
                <a:latin typeface="+mj-lt"/>
              </a:rPr>
              <a:t> </a:t>
            </a:r>
            <a:r>
              <a:rPr lang="vi-VN" sz="2800" dirty="0" err="1">
                <a:latin typeface="+mj-lt"/>
              </a:rPr>
              <a:t>sống</a:t>
            </a:r>
            <a:r>
              <a:rPr lang="en-US" sz="2800" dirty="0">
                <a:effectLst/>
                <a:latin typeface="+mj-lt"/>
                <a:ea typeface="Times New Roman" panose="02020603050405020304" pitchFamily="18" charset="0"/>
              </a:rPr>
              <a:t>.</a:t>
            </a:r>
          </a:p>
        </p:txBody>
      </p:sp>
      <p:sp>
        <p:nvSpPr>
          <p:cNvPr id="13" name="Hộp Văn bản 12">
            <a:extLst>
              <a:ext uri="{FF2B5EF4-FFF2-40B4-BE49-F238E27FC236}">
                <a16:creationId xmlns:a16="http://schemas.microsoft.com/office/drawing/2014/main" id="{80EBF669-D8A6-9BD6-F406-16DFDA400D5F}"/>
              </a:ext>
            </a:extLst>
          </p:cNvPr>
          <p:cNvSpPr txBox="1"/>
          <p:nvPr/>
        </p:nvSpPr>
        <p:spPr>
          <a:xfrm>
            <a:off x="2852069" y="3261199"/>
            <a:ext cx="7932299" cy="523220"/>
          </a:xfrm>
          <a:prstGeom prst="rect">
            <a:avLst/>
          </a:prstGeom>
          <a:noFill/>
          <a:ln w="1905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a:t>
            </a:r>
          </a:p>
        </p:txBody>
      </p:sp>
      <p:sp>
        <p:nvSpPr>
          <p:cNvPr id="16" name="Hộp Văn bản 15">
            <a:extLst>
              <a:ext uri="{FF2B5EF4-FFF2-40B4-BE49-F238E27FC236}">
                <a16:creationId xmlns:a16="http://schemas.microsoft.com/office/drawing/2014/main" id="{04692259-3029-9505-AD40-79D27233FC69}"/>
              </a:ext>
            </a:extLst>
          </p:cNvPr>
          <p:cNvSpPr txBox="1"/>
          <p:nvPr/>
        </p:nvSpPr>
        <p:spPr>
          <a:xfrm>
            <a:off x="2852069" y="3982910"/>
            <a:ext cx="7986064" cy="523220"/>
          </a:xfrm>
          <a:prstGeom prst="rect">
            <a:avLst/>
          </a:prstGeom>
          <a:noFill/>
          <a:ln w="1905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a:t>
            </a:r>
          </a:p>
        </p:txBody>
      </p:sp>
      <p:sp>
        <p:nvSpPr>
          <p:cNvPr id="20" name="Hộp Văn bản 19">
            <a:extLst>
              <a:ext uri="{FF2B5EF4-FFF2-40B4-BE49-F238E27FC236}">
                <a16:creationId xmlns:a16="http://schemas.microsoft.com/office/drawing/2014/main" id="{266DEF65-AD71-694D-76B8-294708FE8D3B}"/>
              </a:ext>
            </a:extLst>
          </p:cNvPr>
          <p:cNvSpPr txBox="1"/>
          <p:nvPr/>
        </p:nvSpPr>
        <p:spPr>
          <a:xfrm>
            <a:off x="2852069" y="4771711"/>
            <a:ext cx="3243931" cy="523220"/>
          </a:xfrm>
          <a:prstGeom prst="rect">
            <a:avLst/>
          </a:prstGeom>
          <a:noFill/>
          <a:ln w="19050">
            <a:solidFill>
              <a:srgbClr val="0000CC"/>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a:t>
            </a:r>
          </a:p>
        </p:txBody>
      </p:sp>
      <p:sp>
        <p:nvSpPr>
          <p:cNvPr id="11" name="Hộp Văn bản 10">
            <a:extLst>
              <a:ext uri="{FF2B5EF4-FFF2-40B4-BE49-F238E27FC236}">
                <a16:creationId xmlns:a16="http://schemas.microsoft.com/office/drawing/2014/main" id="{379323FC-75E6-03D3-92B6-7107139BCB28}"/>
              </a:ext>
            </a:extLst>
          </p:cNvPr>
          <p:cNvSpPr txBox="1"/>
          <p:nvPr/>
        </p:nvSpPr>
        <p:spPr>
          <a:xfrm>
            <a:off x="599766" y="241400"/>
            <a:ext cx="2981634"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IV. </a:t>
            </a:r>
            <a:r>
              <a:rPr lang="en-US" sz="4000" b="1" dirty="0" err="1">
                <a:solidFill>
                  <a:schemeClr val="bg1"/>
                </a:solidFill>
                <a:effectLst/>
                <a:latin typeface="Times New Roman" panose="02020603050405020304" pitchFamily="18" charset="0"/>
                <a:ea typeface="MS Mincho" panose="02020609040205080304" pitchFamily="49" charset="-128"/>
              </a:rPr>
              <a:t>Tổng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kết</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2" name="Hộp Văn bản 11">
            <a:extLst>
              <a:ext uri="{FF2B5EF4-FFF2-40B4-BE49-F238E27FC236}">
                <a16:creationId xmlns:a16="http://schemas.microsoft.com/office/drawing/2014/main" id="{43FC4355-1205-9861-4682-368757139F3A}"/>
              </a:ext>
            </a:extLst>
          </p:cNvPr>
          <p:cNvSpPr txBox="1"/>
          <p:nvPr/>
        </p:nvSpPr>
        <p:spPr>
          <a:xfrm>
            <a:off x="680359" y="1118002"/>
            <a:ext cx="3347356" cy="584775"/>
          </a:xfrm>
          <a:prstGeom prst="rect">
            <a:avLst/>
          </a:prstGeom>
          <a:noFill/>
        </p:spPr>
        <p:txBody>
          <a:bodyPr wrap="square">
            <a:spAutoFit/>
          </a:bodyPr>
          <a:lstStyle/>
          <a:p>
            <a:pPr>
              <a:buClr>
                <a:srgbClr val="202122"/>
              </a:buClr>
              <a:tabLst>
                <a:tab pos="1386840" algn="l"/>
              </a:tabLst>
            </a:pPr>
            <a:r>
              <a:rPr lang="en-US" sz="3200" b="1" dirty="0">
                <a:solidFill>
                  <a:srgbClr val="0000CC"/>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3200" b="1" dirty="0" err="1">
                <a:solidFill>
                  <a:srgbClr val="0000CC"/>
                </a:solidFill>
                <a:effectLst/>
                <a:latin typeface="Times New Roman" panose="02020603050405020304" pitchFamily="18" charset="0"/>
                <a:ea typeface="MS Mincho" panose="02020609040205080304" pitchFamily="49" charset="-128"/>
              </a:rPr>
              <a:t>Nghệ</a:t>
            </a:r>
            <a:r>
              <a:rPr lang="en-US" sz="3200" b="1" dirty="0">
                <a:solidFill>
                  <a:srgbClr val="0000CC"/>
                </a:solidFill>
                <a:effectLst/>
                <a:latin typeface="Times New Roman" panose="02020603050405020304" pitchFamily="18" charset="0"/>
                <a:ea typeface="MS Mincho" panose="02020609040205080304" pitchFamily="49" charset="-128"/>
              </a:rPr>
              <a:t> </a:t>
            </a:r>
            <a:r>
              <a:rPr lang="en-US" sz="3200" b="1" dirty="0" err="1">
                <a:solidFill>
                  <a:srgbClr val="0000CC"/>
                </a:solidFill>
                <a:effectLst/>
                <a:latin typeface="Times New Roman" panose="02020603050405020304" pitchFamily="18" charset="0"/>
                <a:ea typeface="MS Mincho" panose="02020609040205080304" pitchFamily="49" charset="-128"/>
              </a:rPr>
              <a:t>thuật</a:t>
            </a:r>
            <a:endParaRPr lang="en-US" sz="3200" dirty="0">
              <a:solidFill>
                <a:srgbClr val="0000CC"/>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32106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ộn: Ngang 5">
            <a:extLst>
              <a:ext uri="{FF2B5EF4-FFF2-40B4-BE49-F238E27FC236}">
                <a16:creationId xmlns:a16="http://schemas.microsoft.com/office/drawing/2014/main" id="{2E83BF3F-D39B-23AF-5C92-08B1EBB8AC06}"/>
              </a:ext>
            </a:extLst>
          </p:cNvPr>
          <p:cNvSpPr/>
          <p:nvPr/>
        </p:nvSpPr>
        <p:spPr>
          <a:xfrm>
            <a:off x="469138" y="1203378"/>
            <a:ext cx="11254776" cy="5578422"/>
          </a:xfrm>
          <a:prstGeom prst="horizontalScroll">
            <a:avLst>
              <a:gd name="adj" fmla="val 9110"/>
            </a:avLst>
          </a:prstGeom>
          <a:noFill/>
          <a:ln w="76200">
            <a:solidFill>
              <a:srgbClr val="05B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7" name="Hình ảnh 6">
            <a:extLst>
              <a:ext uri="{FF2B5EF4-FFF2-40B4-BE49-F238E27FC236}">
                <a16:creationId xmlns:a16="http://schemas.microsoft.com/office/drawing/2014/main" id="{AE21612E-634E-EA4E-A375-99A906162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3228" y="1373142"/>
            <a:ext cx="2108840" cy="2312555"/>
          </a:xfrm>
          <a:prstGeom prst="rect">
            <a:avLst/>
          </a:prstGeom>
        </p:spPr>
      </p:pic>
      <p:sp>
        <p:nvSpPr>
          <p:cNvPr id="10" name="Hộp Văn bản 9">
            <a:extLst>
              <a:ext uri="{FF2B5EF4-FFF2-40B4-BE49-F238E27FC236}">
                <a16:creationId xmlns:a16="http://schemas.microsoft.com/office/drawing/2014/main" id="{E3EF0BF9-EBD7-AE07-C00F-99E0C9798CF3}"/>
              </a:ext>
            </a:extLst>
          </p:cNvPr>
          <p:cNvSpPr txBox="1"/>
          <p:nvPr/>
        </p:nvSpPr>
        <p:spPr>
          <a:xfrm>
            <a:off x="1545772" y="2212505"/>
            <a:ext cx="6400800" cy="492443"/>
          </a:xfrm>
          <a:prstGeom prst="rect">
            <a:avLst/>
          </a:prstGeom>
          <a:noFill/>
          <a:ln w="19050">
            <a:solidFill>
              <a:srgbClr val="0000CC"/>
            </a:solidFill>
          </a:ln>
        </p:spPr>
        <p:txBody>
          <a:bodyPr wrap="square">
            <a:spAutoFit/>
          </a:bodyPr>
          <a:lstStyle/>
          <a:p>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yếu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ngôn</a:t>
            </a:r>
            <a:r>
              <a:rPr lang="en-US" sz="2600" dirty="0">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id="{80EBF669-D8A6-9BD6-F406-16DFDA400D5F}"/>
              </a:ext>
            </a:extLst>
          </p:cNvPr>
          <p:cNvSpPr txBox="1"/>
          <p:nvPr/>
        </p:nvSpPr>
        <p:spPr>
          <a:xfrm>
            <a:off x="1545771" y="2858259"/>
            <a:ext cx="9797137" cy="1692771"/>
          </a:xfrm>
          <a:prstGeom prst="rect">
            <a:avLst/>
          </a:prstGeom>
          <a:noFill/>
          <a:ln w="19050">
            <a:solidFill>
              <a:srgbClr val="0000CC"/>
            </a:solidFill>
          </a:ln>
        </p:spPr>
        <p:txBody>
          <a:bodyPr wrap="square">
            <a:spAutoFit/>
          </a:bodyPr>
          <a:lstStyle/>
          <a:p>
            <a:pPr algn="just"/>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miệng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ếch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truyện</a:t>
            </a:r>
            <a:r>
              <a:rPr lang="en-US" sz="2600"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Ếch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ngồi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đáy</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giếng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ngụ</a:t>
            </a:r>
            <a:r>
              <a:rPr lang="en-US" sz="2600" i="1" dirty="0">
                <a:latin typeface="Times New Roman" panose="02020603050405020304" pitchFamily="18" charset="0"/>
                <a:cs typeface="Times New Roman" panose="02020603050405020304" pitchFamily="18" charset="0"/>
              </a:rPr>
              <a:t> ý </a:t>
            </a:r>
            <a:r>
              <a:rPr lang="en-US" sz="2600" i="1" dirty="0" err="1">
                <a:latin typeface="Times New Roman" panose="02020603050405020304" pitchFamily="18" charset="0"/>
                <a:cs typeface="Times New Roman" panose="02020603050405020304" pitchFamily="18" charset="0"/>
              </a:rPr>
              <a:t>phê</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phán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kẻ</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hiểu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biết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hạn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hẹp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huênh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hoang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khuyên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nhủ</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người</a:t>
            </a:r>
            <a:r>
              <a:rPr lang="en-US" sz="2600" i="1" dirty="0">
                <a:latin typeface="Times New Roman" panose="02020603050405020304" pitchFamily="18" charset="0"/>
                <a:cs typeface="Times New Roman" panose="02020603050405020304" pitchFamily="18" charset="0"/>
              </a:rPr>
              <a:t> ta </a:t>
            </a:r>
            <a:r>
              <a:rPr lang="en-US" sz="2600" i="1" dirty="0" err="1">
                <a:latin typeface="Times New Roman" panose="02020603050405020304" pitchFamily="18" charset="0"/>
                <a:cs typeface="Times New Roman" panose="02020603050405020304" pitchFamily="18" charset="0"/>
              </a:rPr>
              <a:t>phải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cố</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mở</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rộng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tầm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hiểu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biết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mình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được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chủ</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quan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kiêu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ngạo</a:t>
            </a:r>
            <a:r>
              <a:rPr lang="en-US" sz="2600" i="1"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266DEF65-AD71-694D-76B8-294708FE8D3B}"/>
              </a:ext>
            </a:extLst>
          </p:cNvPr>
          <p:cNvSpPr txBox="1"/>
          <p:nvPr/>
        </p:nvSpPr>
        <p:spPr>
          <a:xfrm>
            <a:off x="1545771" y="4736670"/>
            <a:ext cx="9710058" cy="1292662"/>
          </a:xfrm>
          <a:prstGeom prst="rect">
            <a:avLst/>
          </a:prstGeom>
          <a:noFill/>
          <a:ln w="19050">
            <a:solidFill>
              <a:srgbClr val="0000CC"/>
            </a:solidFill>
          </a:ln>
        </p:spPr>
        <p:txBody>
          <a:bodyPr wrap="square">
            <a:spAutoFit/>
          </a:bodyPr>
          <a:lstStyle/>
          <a:p>
            <a:pPr algn="just"/>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voi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bói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bói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voi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ngụ</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phê</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phải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hơn</a:t>
            </a:r>
            <a:endParaRPr lang="en-US" sz="26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379323FC-75E6-03D3-92B6-7107139BCB28}"/>
              </a:ext>
            </a:extLst>
          </p:cNvPr>
          <p:cNvSpPr txBox="1"/>
          <p:nvPr/>
        </p:nvSpPr>
        <p:spPr>
          <a:xfrm>
            <a:off x="599766" y="241400"/>
            <a:ext cx="2981634" cy="706540"/>
          </a:xfrm>
          <a:prstGeom prst="rect">
            <a:avLst/>
          </a:prstGeom>
          <a:gradFill>
            <a:gsLst>
              <a:gs pos="47000">
                <a:srgbClr val="0000CC"/>
              </a:gs>
              <a:gs pos="99000">
                <a:srgbClr val="078FEB"/>
              </a:gs>
            </a:gsLst>
            <a:lin ang="5400000" scaled="1"/>
          </a:gradFill>
        </p:spPr>
        <p:txBody>
          <a:bodyPr wrap="square">
            <a:spAutoFit/>
          </a:bodyPr>
          <a:lstStyle/>
          <a:p>
            <a:pPr>
              <a:lnSpc>
                <a:spcPct val="107000"/>
              </a:lnSpc>
              <a:spcAft>
                <a:spcPts val="800"/>
              </a:spcAft>
              <a:tabLst>
                <a:tab pos="1386840" algn="l"/>
              </a:tabLst>
            </a:pPr>
            <a:r>
              <a:rPr lang="en-US" sz="4000" b="1" dirty="0">
                <a:solidFill>
                  <a:schemeClr val="bg1"/>
                </a:solidFill>
                <a:effectLst/>
                <a:latin typeface="Times New Roman" panose="02020603050405020304" pitchFamily="18" charset="0"/>
                <a:ea typeface="MS Mincho" panose="02020609040205080304" pitchFamily="49" charset="-128"/>
              </a:rPr>
              <a:t>IV. </a:t>
            </a:r>
            <a:r>
              <a:rPr lang="en-US" sz="4000" b="1" dirty="0" err="1">
                <a:solidFill>
                  <a:schemeClr val="bg1"/>
                </a:solidFill>
                <a:effectLst/>
                <a:latin typeface="Times New Roman" panose="02020603050405020304" pitchFamily="18" charset="0"/>
                <a:ea typeface="MS Mincho" panose="02020609040205080304" pitchFamily="49" charset="-128"/>
              </a:rPr>
              <a:t>Tổng</a:t>
            </a:r>
            <a:r>
              <a:rPr lang="en-US" sz="4000" b="1" dirty="0">
                <a:solidFill>
                  <a:schemeClr val="bg1"/>
                </a:solidFill>
                <a:effectLst/>
                <a:latin typeface="Times New Roman" panose="02020603050405020304" pitchFamily="18" charset="0"/>
                <a:ea typeface="MS Mincho" panose="02020609040205080304" pitchFamily="49" charset="-128"/>
              </a:rPr>
              <a:t> </a:t>
            </a:r>
            <a:r>
              <a:rPr lang="en-US" sz="4000" b="1" dirty="0" err="1">
                <a:solidFill>
                  <a:schemeClr val="bg1"/>
                </a:solidFill>
                <a:effectLst/>
                <a:latin typeface="Times New Roman" panose="02020603050405020304" pitchFamily="18" charset="0"/>
                <a:ea typeface="MS Mincho" panose="02020609040205080304" pitchFamily="49" charset="-128"/>
              </a:rPr>
              <a:t>kết</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id="{42A90DDB-10E6-AE18-66D2-294249CD80F5}"/>
              </a:ext>
            </a:extLst>
          </p:cNvPr>
          <p:cNvSpPr txBox="1"/>
          <p:nvPr/>
        </p:nvSpPr>
        <p:spPr>
          <a:xfrm>
            <a:off x="674224" y="896756"/>
            <a:ext cx="4355690" cy="613245"/>
          </a:xfrm>
          <a:prstGeom prst="rect">
            <a:avLst/>
          </a:prstGeom>
          <a:noFill/>
        </p:spPr>
        <p:txBody>
          <a:bodyPr wrap="square">
            <a:spAutoFit/>
          </a:bodyPr>
          <a:lstStyle/>
          <a:p>
            <a:pPr>
              <a:lnSpc>
                <a:spcPct val="115000"/>
              </a:lnSpc>
            </a:pPr>
            <a:r>
              <a:rPr lang="en-US" sz="3200" b="1" dirty="0">
                <a:solidFill>
                  <a:srgbClr val="0000CC"/>
                </a:solidFill>
                <a:latin typeface="Times New Roman" panose="02020603050405020304" pitchFamily="18" charset="0"/>
                <a:ea typeface="Times New Roman" panose="02020603050405020304" pitchFamily="18" charset="0"/>
              </a:rPr>
              <a:t>2</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spc="-5" dirty="0" err="1">
                <a:solidFill>
                  <a:srgbClr val="0000CC"/>
                </a:solidFill>
                <a:effectLst/>
                <a:latin typeface="Times New Roman" panose="02020603050405020304" pitchFamily="18" charset="0"/>
                <a:ea typeface="Times New Roman" panose="02020603050405020304" pitchFamily="18" charset="0"/>
              </a:rPr>
              <a:t>Nội</a:t>
            </a:r>
            <a:r>
              <a:rPr lang="en-US" sz="3200" b="1" spc="-15" dirty="0">
                <a:solidFill>
                  <a:srgbClr val="0000CC"/>
                </a:solidFill>
                <a:effectLst/>
                <a:latin typeface="Times New Roman" panose="02020603050405020304" pitchFamily="18" charset="0"/>
                <a:ea typeface="Times New Roman" panose="02020603050405020304" pitchFamily="18" charset="0"/>
              </a:rPr>
              <a:t> </a:t>
            </a:r>
            <a:r>
              <a:rPr lang="en-US" sz="3200" b="1" spc="-5" dirty="0">
                <a:solidFill>
                  <a:srgbClr val="0000CC"/>
                </a:solidFill>
                <a:effectLst/>
                <a:latin typeface="Times New Roman" panose="02020603050405020304" pitchFamily="18" charset="0"/>
                <a:ea typeface="Times New Roman" panose="02020603050405020304" pitchFamily="18" charset="0"/>
              </a:rPr>
              <a:t>dung</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2401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4091722" y="172340"/>
            <a:ext cx="7240554" cy="707886"/>
          </a:xfrm>
          <a:prstGeom prst="rect">
            <a:avLst/>
          </a:prstGeom>
          <a:solidFill>
            <a:srgbClr val="0000CC"/>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KHỞI ĐỘNG</a:t>
            </a: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Hình ảnh 5">
            <a:extLst>
              <a:ext uri="{FF2B5EF4-FFF2-40B4-BE49-F238E27FC236}">
                <a16:creationId xmlns:a16="http://schemas.microsoft.com/office/drawing/2014/main" id="{44AAF404-EF78-8675-799E-8D6C000D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59" y="770356"/>
            <a:ext cx="3925469" cy="3925469"/>
          </a:xfrm>
          <a:prstGeom prst="rect">
            <a:avLst/>
          </a:prstGeom>
        </p:spPr>
      </p:pic>
      <p:sp>
        <p:nvSpPr>
          <p:cNvPr id="19" name="Bong bóng Lời nói: Hình bầu dục 18">
            <a:extLst>
              <a:ext uri="{FF2B5EF4-FFF2-40B4-BE49-F238E27FC236}">
                <a16:creationId xmlns:a16="http://schemas.microsoft.com/office/drawing/2014/main" id="{D7CDBC88-B427-A7CB-2E10-7D972648A012}"/>
              </a:ext>
            </a:extLst>
          </p:cNvPr>
          <p:cNvSpPr/>
          <p:nvPr/>
        </p:nvSpPr>
        <p:spPr>
          <a:xfrm>
            <a:off x="5359427" y="1223145"/>
            <a:ext cx="6146929" cy="2046338"/>
          </a:xfrm>
          <a:prstGeom prst="wedgeEllipseCallout">
            <a:avLst/>
          </a:prstGeom>
          <a:solidFill>
            <a:srgbClr val="1498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video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endParaRPr lang="en-US" sz="4000" dirty="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3AD4E2C5-1295-7B65-D788-E5A19310A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6" y="2424403"/>
            <a:ext cx="5419920" cy="5419920"/>
          </a:xfrm>
          <a:prstGeom prst="rect">
            <a:avLst/>
          </a:prstGeom>
        </p:spPr>
      </p:pic>
    </p:spTree>
    <p:extLst>
      <p:ext uri="{BB962C8B-B14F-4D97-AF65-F5344CB8AC3E}">
        <p14:creationId xmlns:p14="http://schemas.microsoft.com/office/powerpoint/2010/main" val="299901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1"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5576393" y="172340"/>
            <a:ext cx="3705259" cy="707886"/>
          </a:xfrm>
          <a:prstGeom prst="rect">
            <a:avLst/>
          </a:prstGeom>
          <a:solidFill>
            <a:srgbClr val="0000CC"/>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LUYỆN TẬP</a:t>
            </a: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Bong bóng Lời nói: Hình bầu dục 11">
            <a:extLst>
              <a:ext uri="{FF2B5EF4-FFF2-40B4-BE49-F238E27FC236}">
                <a16:creationId xmlns:a16="http://schemas.microsoft.com/office/drawing/2014/main" id="{F4F59542-440C-59C7-8C66-5A220F9136AA}"/>
              </a:ext>
            </a:extLst>
          </p:cNvPr>
          <p:cNvSpPr/>
          <p:nvPr/>
        </p:nvSpPr>
        <p:spPr>
          <a:xfrm>
            <a:off x="5899355" y="1632154"/>
            <a:ext cx="5525729" cy="2340077"/>
          </a:xfrm>
          <a:prstGeom prst="wedgeEllipseCallout">
            <a:avLst>
              <a:gd name="adj1" fmla="val -48774"/>
              <a:gd name="adj2" fmla="val 50571"/>
            </a:avLst>
          </a:prstGeom>
          <a:solidFill>
            <a:srgbClr val="1498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latin typeface="Times New Roman" panose="02020603050405020304" pitchFamily="18" charset="0"/>
                <a:cs typeface="Times New Roman" panose="02020603050405020304" pitchFamily="18" charset="0"/>
              </a:rPr>
              <a:t>Chỉ ra đúng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chi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Hình ảnh 9">
            <a:extLst>
              <a:ext uri="{FF2B5EF4-FFF2-40B4-BE49-F238E27FC236}">
                <a16:creationId xmlns:a16="http://schemas.microsoft.com/office/drawing/2014/main" id="{68624E58-161D-051C-6CDE-A25190511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03" y="1851438"/>
            <a:ext cx="3053002" cy="2228431"/>
          </a:xfrm>
          <a:prstGeom prst="rect">
            <a:avLst/>
          </a:prstGeom>
        </p:spPr>
      </p:pic>
      <p:pic>
        <p:nvPicPr>
          <p:cNvPr id="5" name="Hình ảnh 4">
            <a:extLst>
              <a:ext uri="{FF2B5EF4-FFF2-40B4-BE49-F238E27FC236}">
                <a16:creationId xmlns:a16="http://schemas.microsoft.com/office/drawing/2014/main" id="{BD81D0A9-44A9-906A-0FDB-2218CFFE0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200" y="4079869"/>
            <a:ext cx="4185292" cy="2519864"/>
          </a:xfrm>
          <a:prstGeom prst="rect">
            <a:avLst/>
          </a:prstGeom>
        </p:spPr>
      </p:pic>
    </p:spTree>
    <p:extLst>
      <p:ext uri="{BB962C8B-B14F-4D97-AF65-F5344CB8AC3E}">
        <p14:creationId xmlns:p14="http://schemas.microsoft.com/office/powerpoint/2010/main" val="3557499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4956867" y="1320467"/>
            <a:ext cx="4630178" cy="1107996"/>
          </a:xfrm>
          <a:prstGeom prst="rect">
            <a:avLst/>
          </a:prstGeom>
          <a:noFill/>
        </p:spPr>
        <p:txBody>
          <a:bodyPr wrap="none" lIns="91440" tIns="45720" rIns="91440" bIns="45720">
            <a:spAutoFit/>
          </a:bodyPr>
          <a:lstStyle/>
          <a:p>
            <a:pPr algn="ctr"/>
            <a:r>
              <a:rPr lang="en-US"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1256" y="1320467"/>
            <a:ext cx="3159717" cy="286953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952500" y="442174"/>
            <a:ext cx="2476500" cy="3810000"/>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80520" y="3301355"/>
            <a:ext cx="1683130" cy="1683130"/>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3006" y="2284902"/>
            <a:ext cx="1581150" cy="2032907"/>
          </a:xfrm>
          <a:prstGeom prst="rect">
            <a:avLst/>
          </a:prstGeom>
        </p:spPr>
      </p:pic>
      <p:sp>
        <p:nvSpPr>
          <p:cNvPr id="9" name="Rounded Rectangular Callout 8"/>
          <p:cNvSpPr/>
          <p:nvPr/>
        </p:nvSpPr>
        <p:spPr>
          <a:xfrm>
            <a:off x="3360584" y="4414496"/>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cs typeface="Times New Roman" panose="02020603050405020304" pitchFamily="18" charset="0"/>
              </a:rPr>
              <a:t>Bác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ơi</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Cháu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lắm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cháu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rốt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không</a:t>
            </a:r>
            <a:r>
              <a:rPr lang="en-US" sz="2400" dirty="0">
                <a:solidFill>
                  <a:schemeClr val="bg1"/>
                </a:solidFill>
                <a:latin typeface="Times New Roman" panose="02020603050405020304" pitchFamily="18" charset="0"/>
                <a:cs typeface="Times New Roman" panose="02020603050405020304" pitchFamily="18" charset="0"/>
              </a:rPr>
              <a:t> ạ ?</a:t>
            </a:r>
          </a:p>
        </p:txBody>
      </p:sp>
      <p:sp>
        <p:nvSpPr>
          <p:cNvPr id="10" name="Rounded Rectangular Callout 9"/>
          <p:cNvSpPr/>
          <p:nvPr/>
        </p:nvSpPr>
        <p:spPr>
          <a:xfrm>
            <a:off x="4095629" y="1276351"/>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solidFill>
                  <a:schemeClr val="bg1"/>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17" name="Rounded Rectangular Callout 16"/>
          <p:cNvSpPr/>
          <p:nvPr/>
        </p:nvSpPr>
        <p:spPr>
          <a:xfrm>
            <a:off x="1708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3354050" y="0"/>
            <a:ext cx="609600" cy="609600"/>
          </a:xfrm>
          <a:prstGeom prst="rect">
            <a:avLst/>
          </a:prstGeom>
        </p:spPr>
      </p:pic>
      <p:sp>
        <p:nvSpPr>
          <p:cNvPr id="2" name="Hình chữ nhật 1">
            <a:extLst>
              <a:ext uri="{FF2B5EF4-FFF2-40B4-BE49-F238E27FC236}">
                <a16:creationId xmlns:a16="http://schemas.microsoft.com/office/drawing/2014/main" id="{63FDA852-D97C-60F1-AF1D-FE3892AB7FEA}"/>
              </a:ext>
            </a:extLst>
          </p:cNvPr>
          <p:cNvSpPr/>
          <p:nvPr/>
        </p:nvSpPr>
        <p:spPr>
          <a:xfrm>
            <a:off x="8447314" y="3638761"/>
            <a:ext cx="2307772" cy="2855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147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580694" y="83748"/>
            <a:ext cx="7055223" cy="1394582"/>
          </a:xfrm>
          <a:prstGeom prst="wedgeRoundRectCallout">
            <a:avLst>
              <a:gd name="adj1" fmla="val -61403"/>
              <a:gd name="adj2" fmla="val 45866"/>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00CC"/>
                </a:solidFill>
                <a:latin typeface="Times New Roman" panose="02020603050405020304" pitchFamily="18" charset="0"/>
                <a:cs typeface="Times New Roman" panose="02020603050405020304" pitchFamily="18" charset="0"/>
              </a:rPr>
              <a:t>Truyện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Ếch</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ngồi</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đáy</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giếng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Thầy</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bói</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xem</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voi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thuộc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loại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nào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đây</a:t>
            </a:r>
            <a:r>
              <a:rPr lang="en-US" sz="3200" b="1" dirty="0">
                <a:solidFill>
                  <a:srgbClr val="0000CC"/>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5363181" y="5400358"/>
            <a:ext cx="823031" cy="612530"/>
          </a:xfrm>
          <a:prstGeom prst="rect">
            <a:avLst/>
          </a:prstGeom>
        </p:spPr>
      </p:pic>
      <p:sp>
        <p:nvSpPr>
          <p:cNvPr id="29" name="Rectangle 28"/>
          <p:cNvSpPr/>
          <p:nvPr/>
        </p:nvSpPr>
        <p:spPr>
          <a:xfrm>
            <a:off x="5880239" y="1408484"/>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A : </a:t>
            </a:r>
            <a:r>
              <a:rPr lang="en-US" sz="2800" dirty="0" err="1">
                <a:solidFill>
                  <a:schemeClr val="bg1"/>
                </a:solidFill>
                <a:latin typeface="Times New Roman" panose="02020603050405020304" pitchFamily="18" charset="0"/>
                <a:cs typeface="Times New Roman" panose="02020603050405020304" pitchFamily="18" charset="0"/>
              </a:rPr>
              <a:t>Truyền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thuyết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868123" y="1839776"/>
            <a:ext cx="6192019"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B : </a:t>
            </a:r>
            <a:r>
              <a:rPr lang="en-US" sz="2800" dirty="0" err="1">
                <a:solidFill>
                  <a:schemeClr val="bg1"/>
                </a:solidFill>
                <a:latin typeface="Times New Roman" panose="02020603050405020304" pitchFamily="18" charset="0"/>
                <a:cs typeface="Times New Roman" panose="02020603050405020304" pitchFamily="18" charset="0"/>
              </a:rPr>
              <a:t>Truyện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cười</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863843" y="2300605"/>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 : </a:t>
            </a:r>
            <a:r>
              <a:rPr lang="en-US" sz="2800" dirty="0" err="1">
                <a:solidFill>
                  <a:schemeClr val="bg1"/>
                </a:solidFill>
                <a:latin typeface="Times New Roman" panose="02020603050405020304" pitchFamily="18" charset="0"/>
                <a:cs typeface="Times New Roman" panose="02020603050405020304" pitchFamily="18" charset="0"/>
              </a:rPr>
              <a:t>Truyện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ngôn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880239" y="2776176"/>
            <a:ext cx="6714533"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D : </a:t>
            </a:r>
            <a:r>
              <a:rPr lang="en-US" sz="2800" dirty="0" err="1">
                <a:solidFill>
                  <a:schemeClr val="bg1"/>
                </a:solidFill>
                <a:latin typeface="Times New Roman" panose="02020603050405020304" pitchFamily="18" charset="0"/>
                <a:cs typeface="Times New Roman" panose="02020603050405020304" pitchFamily="18" charset="0"/>
              </a:rPr>
              <a:t>Truyện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cổ</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p>
        </p:txBody>
      </p:sp>
      <p:sp>
        <p:nvSpPr>
          <p:cNvPr id="35" name="Hình chữ nhật 34">
            <a:extLst>
              <a:ext uri="{FF2B5EF4-FFF2-40B4-BE49-F238E27FC236}">
                <a16:creationId xmlns:a16="http://schemas.microsoft.com/office/drawing/2014/main" id="{366274F1-E24A-C059-EDF5-7E3CB88B2E5E}"/>
              </a:ext>
            </a:extLst>
          </p:cNvPr>
          <p:cNvSpPr/>
          <p:nvPr/>
        </p:nvSpPr>
        <p:spPr>
          <a:xfrm>
            <a:off x="8447314" y="3638761"/>
            <a:ext cx="2307772" cy="2855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22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3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8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3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8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302238"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00CC"/>
                </a:solidFill>
                <a:latin typeface="Times New Roman" panose="02020603050405020304" pitchFamily="18" charset="0"/>
                <a:cs typeface="Times New Roman" panose="02020603050405020304" pitchFamily="18" charset="0"/>
              </a:rPr>
              <a:t>Truyện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Ếch</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ngồi</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đáy</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giếng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Thầy</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bói</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xem</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voi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theo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thứ</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mấy</a:t>
            </a:r>
            <a:r>
              <a:rPr lang="en-US" sz="3200" b="1" dirty="0">
                <a:solidFill>
                  <a:srgbClr val="0000CC"/>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3218655" y="5479735"/>
            <a:ext cx="823031" cy="612530"/>
          </a:xfrm>
          <a:prstGeom prst="rect">
            <a:avLst/>
          </a:prstGeom>
        </p:spPr>
      </p:pic>
      <p:sp>
        <p:nvSpPr>
          <p:cNvPr id="29" name="Rectangle 28"/>
          <p:cNvSpPr/>
          <p:nvPr/>
        </p:nvSpPr>
        <p:spPr>
          <a:xfrm>
            <a:off x="6094343" y="1334794"/>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A :</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kể</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6094343" y="1828938"/>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B : </a:t>
            </a:r>
            <a:r>
              <a:rPr lang="en-US" sz="2800" dirty="0" err="1">
                <a:solidFill>
                  <a:schemeClr val="bg1"/>
                </a:solidFill>
                <a:latin typeface="Times New Roman" panose="02020603050405020304" pitchFamily="18" charset="0"/>
                <a:cs typeface="Times New Roman" panose="02020603050405020304" pitchFamily="18" charset="0"/>
              </a:rPr>
              <a:t>Ngôi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ba</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6094343" y="2323082"/>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 : </a:t>
            </a:r>
            <a:r>
              <a:rPr lang="en-US" sz="2800" dirty="0" err="1">
                <a:solidFill>
                  <a:schemeClr val="bg1"/>
                </a:solidFill>
                <a:latin typeface="Times New Roman" panose="02020603050405020304" pitchFamily="18" charset="0"/>
                <a:cs typeface="Times New Roman" panose="02020603050405020304" pitchFamily="18" charset="0"/>
              </a:rPr>
              <a:t>Ngôi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6094343" y="2817227"/>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D : </a:t>
            </a:r>
            <a:r>
              <a:rPr lang="en-US" sz="2800" dirty="0" err="1">
                <a:solidFill>
                  <a:schemeClr val="bg1"/>
                </a:solidFill>
                <a:latin typeface="Times New Roman" panose="02020603050405020304" pitchFamily="18" charset="0"/>
                <a:cs typeface="Times New Roman" panose="02020603050405020304" pitchFamily="18" charset="0"/>
              </a:rPr>
              <a:t>Ngôi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nhất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5" name="Hình chữ nhật 34">
            <a:extLst>
              <a:ext uri="{FF2B5EF4-FFF2-40B4-BE49-F238E27FC236}">
                <a16:creationId xmlns:a16="http://schemas.microsoft.com/office/drawing/2014/main" id="{3D3E51F6-9788-5DF8-C658-17716DCA6C21}"/>
              </a:ext>
            </a:extLst>
          </p:cNvPr>
          <p:cNvSpPr/>
          <p:nvPr/>
        </p:nvSpPr>
        <p:spPr>
          <a:xfrm>
            <a:off x="8447314" y="3638761"/>
            <a:ext cx="2307772" cy="2855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580694" y="83748"/>
            <a:ext cx="7055223" cy="1394582"/>
          </a:xfrm>
          <a:prstGeom prst="wedgeRoundRectCallout">
            <a:avLst>
              <a:gd name="adj1" fmla="val -61403"/>
              <a:gd name="adj2" fmla="val 45866"/>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00CC"/>
                </a:solidFill>
                <a:latin typeface="Times New Roman" panose="02020603050405020304" pitchFamily="18" charset="0"/>
                <a:cs typeface="Times New Roman" panose="02020603050405020304" pitchFamily="18" charset="0"/>
              </a:rPr>
              <a:t>Trong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truyện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Ếch</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ngồi</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đáy</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giếng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ta </a:t>
            </a:r>
            <a:r>
              <a:rPr lang="en-US" sz="3200" b="1" dirty="0" err="1">
                <a:solidFill>
                  <a:srgbClr val="0000CC"/>
                </a:solidFill>
                <a:latin typeface="Times New Roman" panose="02020603050405020304" pitchFamily="18" charset="0"/>
                <a:cs typeface="Times New Roman" panose="02020603050405020304" pitchFamily="18" charset="0"/>
              </a:rPr>
              <a:t>thấy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ếch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kẻ</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nào</a:t>
            </a:r>
            <a:r>
              <a:rPr lang="en-US" sz="3200" b="1" dirty="0">
                <a:solidFill>
                  <a:srgbClr val="0000CC"/>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5363181" y="5400358"/>
            <a:ext cx="823031" cy="612530"/>
          </a:xfrm>
          <a:prstGeom prst="rect">
            <a:avLst/>
          </a:prstGeom>
        </p:spPr>
      </p:pic>
      <p:sp>
        <p:nvSpPr>
          <p:cNvPr id="29" name="Rectangle 28"/>
          <p:cNvSpPr/>
          <p:nvPr/>
        </p:nvSpPr>
        <p:spPr>
          <a:xfrm>
            <a:off x="4833615" y="1422420"/>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A :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hẹp</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4821499" y="1861406"/>
            <a:ext cx="6192019"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B : </a:t>
            </a:r>
            <a:r>
              <a:rPr lang="en-US" sz="2800" dirty="0" err="1">
                <a:solidFill>
                  <a:schemeClr val="bg1"/>
                </a:solidFill>
                <a:latin typeface="Times New Roman" panose="02020603050405020304" pitchFamily="18" charset="0"/>
                <a:cs typeface="Times New Roman" panose="02020603050405020304" pitchFamily="18" charset="0"/>
              </a:rPr>
              <a:t>Hoà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loài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quanh</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4817219" y="2322235"/>
            <a:ext cx="5246804"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 :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ngạo</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833615" y="2797806"/>
            <a:ext cx="6714533"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D :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hẹp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thiện</a:t>
            </a:r>
            <a:r>
              <a:rPr lang="en-US" sz="2800" dirty="0">
                <a:solidFill>
                  <a:schemeClr val="bg1"/>
                </a:solidFill>
                <a:latin typeface="Times New Roman" panose="02020603050405020304" pitchFamily="18" charset="0"/>
                <a:cs typeface="Times New Roman" panose="02020603050405020304" pitchFamily="18" charset="0"/>
              </a:rPr>
              <a:t>. </a:t>
            </a:r>
          </a:p>
        </p:txBody>
      </p:sp>
      <p:sp>
        <p:nvSpPr>
          <p:cNvPr id="35" name="Hình chữ nhật 34">
            <a:extLst>
              <a:ext uri="{FF2B5EF4-FFF2-40B4-BE49-F238E27FC236}">
                <a16:creationId xmlns:a16="http://schemas.microsoft.com/office/drawing/2014/main" id="{366274F1-E24A-C059-EDF5-7E3CB88B2E5E}"/>
              </a:ext>
            </a:extLst>
          </p:cNvPr>
          <p:cNvSpPr/>
          <p:nvPr/>
        </p:nvSpPr>
        <p:spPr>
          <a:xfrm>
            <a:off x="8447314" y="3638761"/>
            <a:ext cx="2307772" cy="2855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0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5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0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5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2" y="8859"/>
            <a:ext cx="9054838" cy="97349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00CC"/>
                </a:solidFill>
                <a:latin typeface="Times New Roman" panose="02020603050405020304" pitchFamily="18" charset="0"/>
                <a:cs typeface="Times New Roman" panose="02020603050405020304" pitchFamily="18" charset="0"/>
              </a:rPr>
              <a:t>Nét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nghệ</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thuật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truyện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Ếch</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ngồi</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đáy</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giếng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Thầy</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bói</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xem</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voi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val="0"/>
              </a:ext>
            </a:extLst>
          </a:blip>
          <a:srcRect/>
          <a:stretch/>
        </p:blipFill>
        <p:spPr>
          <a:xfrm rot="3519568">
            <a:off x="7569561" y="5440387"/>
            <a:ext cx="823031" cy="612530"/>
          </a:xfrm>
          <a:prstGeom prst="rect">
            <a:avLst/>
          </a:prstGeom>
        </p:spPr>
      </p:pic>
      <p:sp>
        <p:nvSpPr>
          <p:cNvPr id="29" name="Rectangle 28"/>
          <p:cNvSpPr/>
          <p:nvPr/>
        </p:nvSpPr>
        <p:spPr>
          <a:xfrm>
            <a:off x="4788431" y="901392"/>
            <a:ext cx="8085972" cy="584775"/>
          </a:xfrm>
          <a:prstGeom prst="rect">
            <a:avLst/>
          </a:prstGeom>
        </p:spPr>
        <p:txBody>
          <a:bodyPr wrap="square">
            <a:spAutoFit/>
          </a:bodyPr>
          <a:lstStyle/>
          <a:p>
            <a:r>
              <a:rPr lang="en-US" sz="3200" b="1" dirty="0">
                <a:solidFill>
                  <a:schemeClr val="bg1"/>
                </a:solidFill>
                <a:latin typeface="Times New Roman" panose="02020603050405020304" pitchFamily="18" charset="0"/>
                <a:cs typeface="Times New Roman" panose="02020603050405020304" pitchFamily="18" charset="0"/>
              </a:rPr>
              <a:t>A : </a:t>
            </a:r>
            <a:r>
              <a:rPr lang="vi-VN" sz="2800" dirty="0">
                <a:solidFill>
                  <a:schemeClr val="bg1"/>
                </a:solidFill>
                <a:latin typeface="Times New Roman" panose="02020603050405020304" pitchFamily="18" charset="0"/>
                <a:cs typeface="Times New Roman" panose="02020603050405020304" pitchFamily="18" charset="0"/>
              </a:rPr>
              <a:t>Xây </a:t>
            </a:r>
            <a:r>
              <a:rPr lang="vi-VN" sz="2800" dirty="0" err="1">
                <a:solidFill>
                  <a:schemeClr val="bg1"/>
                </a:solidFill>
                <a:latin typeface="Times New Roman" panose="02020603050405020304" pitchFamily="18" charset="0"/>
                <a:cs typeface="Times New Roman" panose="02020603050405020304" pitchFamily="18" charset="0"/>
              </a:rPr>
              <a:t>dựng</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hình</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tượng</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gần</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gũi</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với</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đời</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sống</a:t>
            </a:r>
            <a:r>
              <a:rPr lang="vi-VN"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4788431" y="1338545"/>
            <a:ext cx="7069272" cy="1015663"/>
          </a:xfrm>
          <a:prstGeom prst="rect">
            <a:avLst/>
          </a:prstGeom>
        </p:spPr>
        <p:txBody>
          <a:bodyPr wrap="square">
            <a:spAutoFit/>
          </a:bodyPr>
          <a:lstStyle/>
          <a:p>
            <a:r>
              <a:rPr lang="en-US" sz="3200" b="1" dirty="0">
                <a:solidFill>
                  <a:schemeClr val="bg1"/>
                </a:solidFill>
                <a:latin typeface="Times New Roman" panose="02020603050405020304" pitchFamily="18" charset="0"/>
                <a:cs typeface="Times New Roman" panose="02020603050405020304" pitchFamily="18" charset="0"/>
              </a:rPr>
              <a:t>B :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ngôn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huấn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đặc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4822973" y="2272677"/>
            <a:ext cx="6868940" cy="584775"/>
          </a:xfrm>
          <a:prstGeom prst="rect">
            <a:avLst/>
          </a:prstGeom>
        </p:spPr>
        <p:txBody>
          <a:bodyPr wrap="square">
            <a:spAutoFit/>
          </a:bodyPr>
          <a:lstStyle/>
          <a:p>
            <a:r>
              <a:rPr lang="en-US" sz="3200" b="1" dirty="0">
                <a:solidFill>
                  <a:schemeClr val="bg1"/>
                </a:solidFill>
                <a:latin typeface="Times New Roman" panose="02020603050405020304" pitchFamily="18" charset="0"/>
                <a:cs typeface="Times New Roman" panose="02020603050405020304" pitchFamily="18" charset="0"/>
              </a:rPr>
              <a:t>C :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ngờ</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đáo</a:t>
            </a:r>
            <a:r>
              <a:rPr lang="en-US" sz="28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850260" y="2683872"/>
            <a:ext cx="5246804" cy="1077218"/>
          </a:xfrm>
          <a:prstGeom prst="rect">
            <a:avLst/>
          </a:prstGeom>
        </p:spPr>
        <p:txBody>
          <a:bodyPr wrap="square">
            <a:spAutoFit/>
          </a:bodyPr>
          <a:lstStyle/>
          <a:p>
            <a:r>
              <a:rPr lang="en-US" sz="3200" b="1" dirty="0">
                <a:solidFill>
                  <a:schemeClr val="bg1"/>
                </a:solidFill>
                <a:latin typeface="Times New Roman" panose="02020603050405020304" pitchFamily="18" charset="0"/>
                <a:cs typeface="Times New Roman" panose="02020603050405020304" pitchFamily="18" charset="0"/>
              </a:rPr>
              <a:t>D : </a:t>
            </a:r>
            <a:r>
              <a:rPr lang="en-US" sz="2800" dirty="0" err="1">
                <a:solidFill>
                  <a:schemeClr val="bg1"/>
                </a:solidFill>
                <a:latin typeface="Times New Roman" panose="02020603050405020304" pitchFamily="18" charset="0"/>
                <a:cs typeface="Times New Roman" panose="02020603050405020304" pitchFamily="18" charset="0"/>
              </a:rPr>
              <a:t>Tất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trên</a:t>
            </a:r>
          </a:p>
          <a:p>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37" name="Hình chữ nhật 36">
            <a:extLst>
              <a:ext uri="{FF2B5EF4-FFF2-40B4-BE49-F238E27FC236}">
                <a16:creationId xmlns:a16="http://schemas.microsoft.com/office/drawing/2014/main" id="{E3D2E63D-53FE-F206-8F8A-5717BF3D1543}"/>
              </a:ext>
            </a:extLst>
          </p:cNvPr>
          <p:cNvSpPr/>
          <p:nvPr/>
        </p:nvSpPr>
        <p:spPr>
          <a:xfrm>
            <a:off x="8447314" y="3638761"/>
            <a:ext cx="2307772" cy="2855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1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6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1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6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24006132-07BE-7DDD-7DBA-6DFAC957D22E}"/>
              </a:ext>
            </a:extLst>
          </p:cNvPr>
          <p:cNvGraphicFramePr>
            <a:graphicFrameLocks noGrp="1"/>
          </p:cNvGraphicFramePr>
          <p:nvPr/>
        </p:nvGraphicFramePr>
        <p:xfrm>
          <a:off x="235361" y="464286"/>
          <a:ext cx="11721277" cy="6245414"/>
        </p:xfrm>
        <a:graphic>
          <a:graphicData uri="http://schemas.openxmlformats.org/drawingml/2006/table">
            <a:tbl>
              <a:tblPr firstRow="1" firstCol="1" bandRow="1">
                <a:tableStyleId>{5C22544A-7EE6-4342-B048-85BDC9FD1C3A}</a:tableStyleId>
              </a:tblPr>
              <a:tblGrid>
                <a:gridCol w="1877980">
                  <a:extLst>
                    <a:ext uri="{9D8B030D-6E8A-4147-A177-3AD203B41FA5}">
                      <a16:colId xmlns:a16="http://schemas.microsoft.com/office/drawing/2014/main" val="169607853"/>
                    </a:ext>
                  </a:extLst>
                </a:gridCol>
                <a:gridCol w="4936388">
                  <a:extLst>
                    <a:ext uri="{9D8B030D-6E8A-4147-A177-3AD203B41FA5}">
                      <a16:colId xmlns:a16="http://schemas.microsoft.com/office/drawing/2014/main" val="169808244"/>
                    </a:ext>
                  </a:extLst>
                </a:gridCol>
                <a:gridCol w="4906909">
                  <a:extLst>
                    <a:ext uri="{9D8B030D-6E8A-4147-A177-3AD203B41FA5}">
                      <a16:colId xmlns:a16="http://schemas.microsoft.com/office/drawing/2014/main" val="1811249275"/>
                    </a:ext>
                  </a:extLst>
                </a:gridCol>
              </a:tblGrid>
              <a:tr h="311790">
                <a:tc rowSpan="2">
                  <a:txBody>
                    <a:bodyPr/>
                    <a:lstStyle/>
                    <a:p>
                      <a:pPr marL="0" marR="30480" algn="ctr">
                        <a:lnSpc>
                          <a:spcPct val="115000"/>
                        </a:lnSpc>
                        <a:spcBef>
                          <a:spcPts val="0"/>
                        </a:spcBef>
                        <a:spcAft>
                          <a:spcPts val="1200"/>
                        </a:spcAft>
                      </a:pP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xem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xét</a:t>
                      </a:r>
                      <a:endParaRPr lang="en-US" sz="2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gridSpan="2">
                  <a:txBody>
                    <a:bodyPr/>
                    <a:lstStyle/>
                    <a:p>
                      <a:pPr marL="0" marR="30480" algn="ctr">
                        <a:lnSpc>
                          <a:spcPct val="115000"/>
                        </a:lnSpc>
                        <a:spcBef>
                          <a:spcPts val="0"/>
                        </a:spcBef>
                        <a:spcAft>
                          <a:spcPts val="1200"/>
                        </a:spcAft>
                      </a:pPr>
                      <a:r>
                        <a:rPr lang="en-US" sz="2000" dirty="0" err="1">
                          <a:effectLst/>
                          <a:latin typeface="Times New Roman" panose="02020603050405020304" pitchFamily="18" charset="0"/>
                          <a:cs typeface="Times New Roman" panose="02020603050405020304" pitchFamily="18" charset="0"/>
                        </a:rPr>
                        <a:t>Dấu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truyện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ngụ</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ngôn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hMerge="1">
                  <a:txBody>
                    <a:bodyPr/>
                    <a:lstStyle/>
                    <a:p>
                      <a:pPr marL="0" marR="30480" algn="ctr">
                        <a:lnSpc>
                          <a:spcPct val="115000"/>
                        </a:lnSpc>
                        <a:spcBef>
                          <a:spcPts val="0"/>
                        </a:spcBef>
                        <a:spcAft>
                          <a:spcPts val="1200"/>
                        </a:spcAf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extLst>
                  <a:ext uri="{0D108BD9-81ED-4DB2-BD59-A6C34878D82A}">
                    <a16:rowId xmlns:a16="http://schemas.microsoft.com/office/drawing/2014/main" val="1683893290"/>
                  </a:ext>
                </a:extLst>
              </a:tr>
              <a:tr h="421325">
                <a:tc vMerge="1">
                  <a:txBody>
                    <a:bodyPr/>
                    <a:lstStyle/>
                    <a:p>
                      <a:pPr marL="0" marR="30480" algn="ctr">
                        <a:lnSpc>
                          <a:spcPct val="115000"/>
                        </a:lnSpc>
                        <a:spcBef>
                          <a:spcPts val="0"/>
                        </a:spcBef>
                        <a:spcAft>
                          <a:spcPts val="1200"/>
                        </a:spcAft>
                      </a:pP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dấu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hiệu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cần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xét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ctr">
                        <a:lnSpc>
                          <a:spcPct val="115000"/>
                        </a:lnSpc>
                        <a:spcBef>
                          <a:spcPts val="0"/>
                        </a:spcBef>
                        <a:spcAft>
                          <a:spcPts val="1200"/>
                        </a:spcAft>
                      </a:pPr>
                      <a:r>
                        <a:rPr lang="en-US" sz="2000" b="1" dirty="0" err="1">
                          <a:effectLst/>
                          <a:latin typeface="Times New Roman" panose="02020603050405020304" pitchFamily="18" charset="0"/>
                          <a:cs typeface="Times New Roman" panose="02020603050405020304" pitchFamily="18" charset="0"/>
                        </a:rPr>
                        <a:t>Ếch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ngồi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đáy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giếng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ctr">
                        <a:lnSpc>
                          <a:spcPct val="115000"/>
                        </a:lnSpc>
                        <a:spcBef>
                          <a:spcPts val="0"/>
                        </a:spcBef>
                        <a:spcAft>
                          <a:spcPts val="1200"/>
                        </a:spcAft>
                      </a:pPr>
                      <a:r>
                        <a:rPr lang="en-US" sz="2000" b="1" dirty="0" err="1">
                          <a:effectLst/>
                          <a:latin typeface="Times New Roman" panose="02020603050405020304" pitchFamily="18" charset="0"/>
                          <a:cs typeface="Times New Roman" panose="02020603050405020304" pitchFamily="18" charset="0"/>
                        </a:rPr>
                        <a:t>Thầy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bói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xem</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voi</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extLst>
                  <a:ext uri="{0D108BD9-81ED-4DB2-BD59-A6C34878D82A}">
                    <a16:rowId xmlns:a16="http://schemas.microsoft.com/office/drawing/2014/main" val="934849831"/>
                  </a:ext>
                </a:extLst>
              </a:tr>
              <a:tr h="436838">
                <a:tc>
                  <a:txBody>
                    <a:bodyPr/>
                    <a:lstStyle/>
                    <a:p>
                      <a:pPr marL="0" marR="30480" algn="ctr">
                        <a:lnSpc>
                          <a:spcPct val="115000"/>
                        </a:lnSpc>
                        <a:spcBef>
                          <a:spcPts val="0"/>
                        </a:spcBef>
                        <a:spcAft>
                          <a:spcPts val="1200"/>
                        </a:spcAft>
                      </a:pPr>
                      <a:r>
                        <a:rPr lang="en-US" sz="2000" dirty="0" err="1">
                          <a:effectLst/>
                          <a:latin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tài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1519621"/>
                  </a:ext>
                </a:extLst>
              </a:tr>
              <a:tr h="1951485">
                <a:tc>
                  <a:txBody>
                    <a:bodyPr/>
                    <a:lstStyle/>
                    <a:p>
                      <a:pPr marL="0" marR="30480" algn="ctr">
                        <a:lnSpc>
                          <a:spcPct val="115000"/>
                        </a:lnSpc>
                        <a:spcBef>
                          <a:spcPts val="0"/>
                        </a:spcBef>
                        <a:spcAft>
                          <a:spcPts val="1200"/>
                        </a:spcAft>
                      </a:pP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kiện</a:t>
                      </a:r>
                      <a:r>
                        <a:rPr lang="en-US" sz="2000" dirty="0">
                          <a:effectLst/>
                          <a:latin typeface="Times New Roman" panose="02020603050405020304" pitchFamily="18" charset="0"/>
                          <a:cs typeface="Times New Roman" panose="02020603050405020304" pitchFamily="18" charset="0"/>
                        </a:rPr>
                        <a:t>, </a:t>
                      </a:r>
                    </a:p>
                    <a:p>
                      <a:pPr marL="0" marR="30480" algn="ctr">
                        <a:lnSpc>
                          <a:spcPct val="115000"/>
                        </a:lnSpc>
                        <a:spcBef>
                          <a:spcPts val="0"/>
                        </a:spcBef>
                        <a:spcAft>
                          <a:spcPts val="1200"/>
                        </a:spcAft>
                      </a:pPr>
                      <a:r>
                        <a:rPr lang="en-US" sz="2000" dirty="0" err="1">
                          <a:effectLst/>
                          <a:latin typeface="Times New Roman" panose="02020603050405020304" pitchFamily="18" charset="0"/>
                          <a:cs typeface="Times New Roman" panose="02020603050405020304" pitchFamily="18" charset="0"/>
                        </a:rPr>
                        <a:t>tình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huống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0669381"/>
                  </a:ext>
                </a:extLst>
              </a:tr>
              <a:tr h="1029432">
                <a:tc>
                  <a:txBody>
                    <a:bodyPr/>
                    <a:lstStyle/>
                    <a:p>
                      <a:pPr marL="0" marR="30480" algn="ctr">
                        <a:lnSpc>
                          <a:spcPct val="115000"/>
                        </a:lnSpc>
                        <a:spcBef>
                          <a:spcPts val="0"/>
                        </a:spcBef>
                        <a:spcAft>
                          <a:spcPts val="1200"/>
                        </a:spcAft>
                      </a:pPr>
                      <a:r>
                        <a:rPr lang="en-US" sz="2000" dirty="0" err="1">
                          <a:effectLst/>
                          <a:latin typeface="Times New Roman" panose="02020603050405020304" pitchFamily="18" charset="0"/>
                          <a:cs typeface="Times New Roman" panose="02020603050405020304" pitchFamily="18" charset="0"/>
                        </a:rPr>
                        <a:t>Cốt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truyện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1910821"/>
                  </a:ext>
                </a:extLst>
              </a:tr>
              <a:tr h="782198">
                <a:tc>
                  <a:txBody>
                    <a:bodyPr/>
                    <a:lstStyle/>
                    <a:p>
                      <a:pPr marL="0" marR="30480" algn="ctr">
                        <a:lnSpc>
                          <a:spcPct val="115000"/>
                        </a:lnSpc>
                        <a:spcBef>
                          <a:spcPts val="0"/>
                        </a:spcBef>
                        <a:spcAft>
                          <a:spcPts val="1200"/>
                        </a:spcAft>
                      </a:pP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512530"/>
                  </a:ext>
                </a:extLst>
              </a:tr>
              <a:tr h="1301746">
                <a:tc>
                  <a:txBody>
                    <a:bodyPr/>
                    <a:lstStyle/>
                    <a:p>
                      <a:pPr marL="0" marR="30480" algn="ctr">
                        <a:lnSpc>
                          <a:spcPct val="115000"/>
                        </a:lnSpc>
                        <a:spcBef>
                          <a:spcPts val="0"/>
                        </a:spcBef>
                        <a:spcAft>
                          <a:spcPts val="1200"/>
                        </a:spcAft>
                      </a:pP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30480" algn="just">
                        <a:lnSpc>
                          <a:spcPct val="115000"/>
                        </a:lnSpc>
                        <a:spcBef>
                          <a:spcPts val="0"/>
                        </a:spcBef>
                        <a:spcAft>
                          <a:spcPts val="12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lnSpc>
                          <a:spcPct val="115000"/>
                        </a:lnSpc>
                        <a:spcBef>
                          <a:spcPts val="0"/>
                        </a:spcBef>
                        <a:spcAft>
                          <a:spcPts val="12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8078302"/>
                  </a:ext>
                </a:extLst>
              </a:tr>
            </a:tbl>
          </a:graphicData>
        </a:graphic>
      </p:graphicFrame>
      <p:sp>
        <p:nvSpPr>
          <p:cNvPr id="6" name="Hộp Văn bản 5">
            <a:extLst>
              <a:ext uri="{FF2B5EF4-FFF2-40B4-BE49-F238E27FC236}">
                <a16:creationId xmlns:a16="http://schemas.microsoft.com/office/drawing/2014/main" id="{0A3B629C-7272-C3F2-96CF-C71600B7AA5E}"/>
              </a:ext>
            </a:extLst>
          </p:cNvPr>
          <p:cNvSpPr txBox="1"/>
          <p:nvPr/>
        </p:nvSpPr>
        <p:spPr>
          <a:xfrm>
            <a:off x="3674480" y="-51304"/>
            <a:ext cx="5157537" cy="515590"/>
          </a:xfrm>
          <a:prstGeom prst="rect">
            <a:avLst/>
          </a:prstGeom>
          <a:noFill/>
        </p:spPr>
        <p:txBody>
          <a:bodyPr wrap="square">
            <a:spAutoFit/>
          </a:bodyPr>
          <a:lstStyle/>
          <a:p>
            <a:pPr marL="0" marR="0" algn="ctr">
              <a:lnSpc>
                <a:spcPct val="115000"/>
              </a:lnSpc>
              <a:spcBef>
                <a:spcPts val="0"/>
              </a:spcBef>
              <a:spcAft>
                <a:spcPts val="800"/>
              </a:spcAft>
            </a:pPr>
            <a:r>
              <a:rPr lang="en-US" sz="2600" b="1" dirty="0">
                <a:solidFill>
                  <a:schemeClr val="bg1"/>
                </a:solidFill>
                <a:effectLst/>
                <a:highlight>
                  <a:srgbClr val="05BCFE"/>
                </a:highlight>
                <a:latin typeface="Times New Roman" panose="02020603050405020304" pitchFamily="18" charset="0"/>
                <a:cs typeface="Times New Roman" panose="02020603050405020304" pitchFamily="18" charset="0"/>
              </a:rPr>
              <a:t>PHIẾU HỌC TẬP SỐ 07</a:t>
            </a:r>
          </a:p>
        </p:txBody>
      </p:sp>
      <p:sp>
        <p:nvSpPr>
          <p:cNvPr id="8" name="Hộp Văn bản 7">
            <a:extLst>
              <a:ext uri="{FF2B5EF4-FFF2-40B4-BE49-F238E27FC236}">
                <a16:creationId xmlns:a16="http://schemas.microsoft.com/office/drawing/2014/main" id="{2B4CA43D-F8BA-315A-384D-218B04A29F96}"/>
              </a:ext>
            </a:extLst>
          </p:cNvPr>
          <p:cNvSpPr txBox="1"/>
          <p:nvPr/>
        </p:nvSpPr>
        <p:spPr>
          <a:xfrm>
            <a:off x="2850058" y="1247346"/>
            <a:ext cx="3830962" cy="400110"/>
          </a:xfrm>
          <a:prstGeom prst="rect">
            <a:avLst/>
          </a:prstGeom>
          <a:noFill/>
        </p:spPr>
        <p:txBody>
          <a:bodyPr wrap="square">
            <a:spAutoFit/>
          </a:bodyPr>
          <a:lstStyle/>
          <a:p>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nhìn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nhận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vật</a:t>
            </a:r>
            <a:endParaRPr lang="en-US" sz="2000" dirty="0"/>
          </a:p>
        </p:txBody>
      </p:sp>
      <p:sp>
        <p:nvSpPr>
          <p:cNvPr id="10" name="Hộp Văn bản 9">
            <a:extLst>
              <a:ext uri="{FF2B5EF4-FFF2-40B4-BE49-F238E27FC236}">
                <a16:creationId xmlns:a16="http://schemas.microsoft.com/office/drawing/2014/main" id="{30A7A511-933D-6BE4-363B-660090C4386F}"/>
              </a:ext>
            </a:extLst>
          </p:cNvPr>
          <p:cNvSpPr txBox="1"/>
          <p:nvPr/>
        </p:nvSpPr>
        <p:spPr>
          <a:xfrm>
            <a:off x="7739258" y="1224377"/>
            <a:ext cx="3765755" cy="400110"/>
          </a:xfrm>
          <a:prstGeom prst="rect">
            <a:avLst/>
          </a:prstGeom>
          <a:noFill/>
        </p:spPr>
        <p:txBody>
          <a:bodyPr wrap="square">
            <a:spAutoFit/>
          </a:bodyPr>
          <a:lstStyle/>
          <a:p>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nhìn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nhận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vật</a:t>
            </a:r>
            <a:endParaRPr lang="en-US" sz="2000" dirty="0"/>
          </a:p>
        </p:txBody>
      </p:sp>
      <p:sp>
        <p:nvSpPr>
          <p:cNvPr id="13" name="Hộp Văn bản 12">
            <a:extLst>
              <a:ext uri="{FF2B5EF4-FFF2-40B4-BE49-F238E27FC236}">
                <a16:creationId xmlns:a16="http://schemas.microsoft.com/office/drawing/2014/main" id="{E2C1CBC7-16D1-D4A3-CFC3-229B3516256F}"/>
              </a:ext>
            </a:extLst>
          </p:cNvPr>
          <p:cNvSpPr txBox="1"/>
          <p:nvPr/>
        </p:nvSpPr>
        <p:spPr>
          <a:xfrm>
            <a:off x="2221034" y="1696277"/>
            <a:ext cx="4793139" cy="1323439"/>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Calibri" panose="020F0502020204030204" pitchFamily="34" charset="0"/>
              </a:rPr>
              <a:t>Bị</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nước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đẩy</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lên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mặt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đất</a:t>
            </a:r>
            <a:r>
              <a:rPr lang="en-US" sz="2000" dirty="0">
                <a:solidFill>
                  <a:srgbClr val="000000"/>
                </a:solidFill>
                <a:effectLst/>
                <a:latin typeface="Times New Roman" panose="02020603050405020304" pitchFamily="18" charset="0"/>
                <a:ea typeface="Calibri" panose="020F0502020204030204" pitchFamily="34" charset="0"/>
              </a:rPr>
              <a:t>, con </a:t>
            </a:r>
            <a:r>
              <a:rPr lang="en-US" sz="2000" dirty="0" err="1">
                <a:solidFill>
                  <a:srgbClr val="000000"/>
                </a:solidFill>
                <a:effectLst/>
                <a:latin typeface="Times New Roman" panose="02020603050405020304" pitchFamily="18" charset="0"/>
                <a:ea typeface="Calibri" panose="020F0502020204030204" pitchFamily="34" charset="0"/>
              </a:rPr>
              <a:t>ếch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lâu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năm</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ngồi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đáy</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giếng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vẫn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vênh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váo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tự</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phụ</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xem</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bầu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trời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bằng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cái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vung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mình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chúa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tể</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nên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bị</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một</a:t>
            </a:r>
            <a:r>
              <a:rPr lang="en-US" sz="2000" dirty="0">
                <a:solidFill>
                  <a:srgbClr val="000000"/>
                </a:solidFill>
                <a:effectLst/>
                <a:latin typeface="Times New Roman" panose="02020603050405020304" pitchFamily="18" charset="0"/>
                <a:ea typeface="Calibri" panose="020F0502020204030204" pitchFamily="34" charset="0"/>
              </a:rPr>
              <a:t> con </a:t>
            </a:r>
            <a:r>
              <a:rPr lang="en-US" sz="2000" dirty="0" err="1">
                <a:solidFill>
                  <a:srgbClr val="000000"/>
                </a:solidFill>
                <a:effectLst/>
                <a:latin typeface="Times New Roman" panose="02020603050405020304" pitchFamily="18" charset="0"/>
                <a:ea typeface="Calibri" panose="020F0502020204030204" pitchFamily="34" charset="0"/>
              </a:rPr>
              <a:t>trâu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dẫm</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bẹp</a:t>
            </a:r>
            <a:endParaRPr lang="en-US" sz="2000" dirty="0"/>
          </a:p>
        </p:txBody>
      </p:sp>
      <p:sp>
        <p:nvSpPr>
          <p:cNvPr id="16" name="Hộp Văn bản 15">
            <a:extLst>
              <a:ext uri="{FF2B5EF4-FFF2-40B4-BE49-F238E27FC236}">
                <a16:creationId xmlns:a16="http://schemas.microsoft.com/office/drawing/2014/main" id="{AAC3A238-8FC3-12FF-2014-4C32094A6564}"/>
              </a:ext>
            </a:extLst>
          </p:cNvPr>
          <p:cNvSpPr txBox="1"/>
          <p:nvPr/>
        </p:nvSpPr>
        <p:spPr>
          <a:xfrm>
            <a:off x="7128387" y="1661463"/>
            <a:ext cx="4793139" cy="1323439"/>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Calibri" panose="020F0502020204030204" pitchFamily="34" charset="0"/>
              </a:rPr>
              <a:t>Năm</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thầy</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bói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mù</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rủ</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nhau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xem</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voi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mỗi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chỉ</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sờ</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được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một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phẩn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cơ</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thể</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của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voi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nhưng</a:t>
            </a:r>
            <a:r>
              <a:rPr lang="en-US" sz="2000" dirty="0">
                <a:solidFill>
                  <a:srgbClr val="000000"/>
                </a:solidFill>
                <a:effectLst/>
                <a:latin typeface="Times New Roman" panose="02020603050405020304" pitchFamily="18" charset="0"/>
                <a:ea typeface="Calibri" panose="020F0502020204030204" pitchFamily="34" charset="0"/>
              </a:rPr>
              <a:t> ai </a:t>
            </a:r>
            <a:r>
              <a:rPr lang="en-US" sz="2000" dirty="0" err="1">
                <a:solidFill>
                  <a:srgbClr val="000000"/>
                </a:solidFill>
                <a:effectLst/>
                <a:latin typeface="Times New Roman" panose="02020603050405020304" pitchFamily="18" charset="0"/>
                <a:ea typeface="Calibri" panose="020F0502020204030204" pitchFamily="34" charset="0"/>
              </a:rPr>
              <a:t>cũng</a:t>
            </a:r>
            <a:r>
              <a:rPr lang="en-US" sz="2000" dirty="0">
                <a:solidFill>
                  <a:srgbClr val="000000"/>
                </a:solidFill>
                <a:effectLst/>
                <a:latin typeface="Times New Roman" panose="02020603050405020304" pitchFamily="18" charset="0"/>
                <a:ea typeface="Calibri" panose="020F0502020204030204" pitchFamily="34" charset="0"/>
              </a:rPr>
              <a:t> tin </a:t>
            </a:r>
            <a:r>
              <a:rPr lang="en-US" sz="2000" dirty="0" err="1">
                <a:solidFill>
                  <a:srgbClr val="000000"/>
                </a:solidFill>
                <a:effectLst/>
                <a:latin typeface="Times New Roman" panose="02020603050405020304" pitchFamily="18" charset="0"/>
                <a:ea typeface="Calibri" panose="020F0502020204030204" pitchFamily="34" charset="0"/>
              </a:rPr>
              <a:t>chỉ</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mình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miêu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đúng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về</a:t>
            </a:r>
            <a:r>
              <a:rPr lang="en-US" sz="2000" dirty="0">
                <a:solidFill>
                  <a:srgbClr val="000000"/>
                </a:solidFill>
                <a:effectLst/>
                <a:latin typeface="Times New Roman" panose="02020603050405020304" pitchFamily="18" charset="0"/>
                <a:ea typeface="Calibri" panose="020F0502020204030204" pitchFamily="34" charset="0"/>
              </a:rPr>
              <a:t> con </a:t>
            </a:r>
            <a:r>
              <a:rPr lang="en-US" sz="2000" dirty="0" err="1">
                <a:solidFill>
                  <a:srgbClr val="000000"/>
                </a:solidFill>
                <a:effectLst/>
                <a:latin typeface="Times New Roman" panose="02020603050405020304" pitchFamily="18" charset="0"/>
                <a:ea typeface="Calibri" panose="020F0502020204030204" pitchFamily="34" charset="0"/>
              </a:rPr>
              <a:t>voi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dẫn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đến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xô</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xát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đánh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nhau</a:t>
            </a:r>
            <a:r>
              <a:rPr lang="en-US" sz="2000" dirty="0">
                <a:solidFill>
                  <a:srgbClr val="000000"/>
                </a:solidFill>
                <a:effectLst/>
                <a:latin typeface="Times New Roman" panose="02020603050405020304" pitchFamily="18" charset="0"/>
                <a:ea typeface="Calibri" panose="020F0502020204030204" pitchFamily="34" charset="0"/>
              </a:rPr>
              <a:t> </a:t>
            </a:r>
          </a:p>
        </p:txBody>
      </p:sp>
      <p:sp>
        <p:nvSpPr>
          <p:cNvPr id="19" name="Hộp Văn bản 18">
            <a:extLst>
              <a:ext uri="{FF2B5EF4-FFF2-40B4-BE49-F238E27FC236}">
                <a16:creationId xmlns:a16="http://schemas.microsoft.com/office/drawing/2014/main" id="{43BBCB99-10F1-883B-AB0D-369B802AF29F}"/>
              </a:ext>
            </a:extLst>
          </p:cNvPr>
          <p:cNvSpPr txBox="1"/>
          <p:nvPr/>
        </p:nvSpPr>
        <p:spPr>
          <a:xfrm>
            <a:off x="2221034" y="3586993"/>
            <a:ext cx="4763092" cy="1015663"/>
          </a:xfrm>
          <a:prstGeom prst="rect">
            <a:avLst/>
          </a:prstGeom>
          <a:noFill/>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Cốt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truyện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xoay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quanh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kiện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thay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đổi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môi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ếch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nhằm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tính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tinh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thần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hỏi</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22" name="Hộp Văn bản 21">
            <a:extLst>
              <a:ext uri="{FF2B5EF4-FFF2-40B4-BE49-F238E27FC236}">
                <a16:creationId xmlns:a16="http://schemas.microsoft.com/office/drawing/2014/main" id="{FB52EDE8-287B-DE0B-E33C-65E7D66B9909}"/>
              </a:ext>
            </a:extLst>
          </p:cNvPr>
          <p:cNvSpPr txBox="1"/>
          <p:nvPr/>
        </p:nvSpPr>
        <p:spPr>
          <a:xfrm>
            <a:off x="7256441" y="3614160"/>
            <a:ext cx="4658032" cy="1015663"/>
          </a:xfrm>
          <a:prstGeom prst="rect">
            <a:avLst/>
          </a:prstGeom>
          <a:noFill/>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Cốt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truyện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xoay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quanh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kiện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voi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thầy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bói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mù</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nhằm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nhìn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nhận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việc</a:t>
            </a:r>
            <a:endParaRPr lang="en-US" sz="2000" dirty="0"/>
          </a:p>
        </p:txBody>
      </p:sp>
      <p:sp>
        <p:nvSpPr>
          <p:cNvPr id="25" name="Hộp Văn bản 24">
            <a:extLst>
              <a:ext uri="{FF2B5EF4-FFF2-40B4-BE49-F238E27FC236}">
                <a16:creationId xmlns:a16="http://schemas.microsoft.com/office/drawing/2014/main" id="{A19189D2-FA91-7362-71EA-0B665BD0A891}"/>
              </a:ext>
            </a:extLst>
          </p:cNvPr>
          <p:cNvSpPr txBox="1"/>
          <p:nvPr/>
        </p:nvSpPr>
        <p:spPr>
          <a:xfrm>
            <a:off x="3622213" y="4773013"/>
            <a:ext cx="1579219" cy="400110"/>
          </a:xfrm>
          <a:prstGeom prst="rect">
            <a:avLst/>
          </a:prstGeom>
          <a:noFill/>
        </p:spPr>
        <p:txBody>
          <a:bodyPr wrap="square">
            <a:spAutoFit/>
          </a:bodyPr>
          <a:lstStyle/>
          <a:p>
            <a:r>
              <a:rPr lang="en-US" sz="2000" dirty="0" err="1">
                <a:effectLst/>
                <a:latin typeface="Times New Roman" panose="02020603050405020304" pitchFamily="18" charset="0"/>
                <a:ea typeface="Calibri" panose="020F0502020204030204" pitchFamily="34" charset="0"/>
              </a:rPr>
              <a:t>ếch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loài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vật</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28" name="Hộp Văn bản 27">
            <a:extLst>
              <a:ext uri="{FF2B5EF4-FFF2-40B4-BE49-F238E27FC236}">
                <a16:creationId xmlns:a16="http://schemas.microsoft.com/office/drawing/2014/main" id="{3E351329-C7D6-F30C-80BA-01D42D695A00}"/>
              </a:ext>
            </a:extLst>
          </p:cNvPr>
          <p:cNvSpPr txBox="1"/>
          <p:nvPr/>
        </p:nvSpPr>
        <p:spPr>
          <a:xfrm>
            <a:off x="7527756" y="4655613"/>
            <a:ext cx="3994399" cy="707886"/>
          </a:xfrm>
          <a:prstGeom prst="rect">
            <a:avLst/>
          </a:prstGeom>
          <a:noFill/>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Năm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thầy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bói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mù</a:t>
            </a:r>
            <a:r>
              <a:rPr lang="en-US" sz="2000" dirty="0">
                <a:effectLst/>
                <a:latin typeface="Times New Roman" panose="02020603050405020304" pitchFamily="18" charset="0"/>
                <a:ea typeface="Calibri" panose="020F0502020204030204" pitchFamily="34" charset="0"/>
              </a:rPr>
              <a:t> (con </a:t>
            </a:r>
            <a:r>
              <a:rPr lang="en-US" sz="2000" dirty="0" err="1">
                <a:effectLst/>
                <a:latin typeface="Times New Roman" panose="02020603050405020304" pitchFamily="18" charset="0"/>
                <a:ea typeface="Calibri" panose="020F0502020204030204" pitchFamily="34" charset="0"/>
              </a:rPr>
              <a:t>người</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gọi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cụ</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thể</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31" name="Hộp Văn bản 30">
            <a:extLst>
              <a:ext uri="{FF2B5EF4-FFF2-40B4-BE49-F238E27FC236}">
                <a16:creationId xmlns:a16="http://schemas.microsoft.com/office/drawing/2014/main" id="{E1C96F90-1471-DA28-0FD7-3E30A1462929}"/>
              </a:ext>
            </a:extLst>
          </p:cNvPr>
          <p:cNvSpPr txBox="1"/>
          <p:nvPr/>
        </p:nvSpPr>
        <p:spPr>
          <a:xfrm>
            <a:off x="2350786" y="5483383"/>
            <a:ext cx="4437047" cy="1215717"/>
          </a:xfrm>
          <a:prstGeom prst="rect">
            <a:avLst/>
          </a:prstGeom>
          <a:noFill/>
        </p:spPr>
        <p:txBody>
          <a:bodyPr wrap="square">
            <a:spAutoFit/>
          </a:bodyPr>
          <a:lstStyle/>
          <a:p>
            <a:pPr marR="30480" lvl="0" algn="just">
              <a:lnSpc>
                <a:spcPct val="115000"/>
              </a:lnSpc>
              <a:spcBef>
                <a:spcPts val="0"/>
              </a:spcBef>
              <a:spcAft>
                <a:spcPts val="1200"/>
              </a:spcAft>
              <a:buSzPts val="1400"/>
            </a:pPr>
            <a:r>
              <a:rPr lang="en-US" sz="2000" dirty="0" err="1">
                <a:effectLst/>
                <a:latin typeface="Times New Roman" panose="02020603050405020304" pitchFamily="18" charset="0"/>
                <a:ea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giếng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ngoài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giếng</a:t>
            </a:r>
            <a:r>
              <a:rPr lang="en-US" sz="2000" dirty="0">
                <a:effectLst/>
                <a:latin typeface="Times New Roman" panose="02020603050405020304" pitchFamily="18" charset="0"/>
                <a:ea typeface="Times New Roman" panose="02020603050405020304" pitchFamily="18" charset="0"/>
              </a:rPr>
              <a:t>.</a:t>
            </a:r>
          </a:p>
          <a:p>
            <a:r>
              <a:rPr lang="en-US" sz="2000" dirty="0" err="1">
                <a:effectLst/>
                <a:latin typeface="Times New Roman" panose="02020603050405020304" pitchFamily="18" charset="0"/>
                <a:ea typeface="Calibri" panose="020F0502020204030204" pitchFamily="34" charset="0"/>
              </a:rPr>
              <a:t>Thời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lâu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ngày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hằng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ngày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một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hôm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cụ</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thể</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34" name="Hộp Văn bản 33">
            <a:extLst>
              <a:ext uri="{FF2B5EF4-FFF2-40B4-BE49-F238E27FC236}">
                <a16:creationId xmlns:a16="http://schemas.microsoft.com/office/drawing/2014/main" id="{66A12007-488E-7259-3E6B-115FBC012985}"/>
              </a:ext>
            </a:extLst>
          </p:cNvPr>
          <p:cNvSpPr txBox="1"/>
          <p:nvPr/>
        </p:nvSpPr>
        <p:spPr>
          <a:xfrm>
            <a:off x="7735441" y="5583615"/>
            <a:ext cx="3579030" cy="707886"/>
          </a:xfrm>
          <a:prstGeom prst="rect">
            <a:avLst/>
          </a:prstGeom>
          <a:noFill/>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cụ</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thể</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buổi</a:t>
            </a:r>
            <a:r>
              <a:rPr lang="en-US" sz="2000" dirty="0">
                <a:effectLst/>
                <a:latin typeface="Times New Roman" panose="02020603050405020304" pitchFamily="18" charset="0"/>
                <a:ea typeface="Calibri" panose="020F0502020204030204" pitchFamily="34" charset="0"/>
              </a:rPr>
              <a:t> ế </a:t>
            </a:r>
            <a:r>
              <a:rPr lang="en-US" sz="2000" dirty="0" err="1">
                <a:effectLst/>
                <a:latin typeface="Times New Roman" panose="02020603050405020304" pitchFamily="18" charset="0"/>
                <a:ea typeface="Calibri" panose="020F0502020204030204" pitchFamily="34" charset="0"/>
              </a:rPr>
              <a:t>hàng</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36" name="Hộp Văn bản 35">
            <a:extLst>
              <a:ext uri="{FF2B5EF4-FFF2-40B4-BE49-F238E27FC236}">
                <a16:creationId xmlns:a16="http://schemas.microsoft.com/office/drawing/2014/main" id="{F4C9F3E0-28E6-F2B6-9D82-96DF55036BAC}"/>
              </a:ext>
            </a:extLst>
          </p:cNvPr>
          <p:cNvSpPr txBox="1"/>
          <p:nvPr/>
        </p:nvSpPr>
        <p:spPr>
          <a:xfrm>
            <a:off x="7093275" y="2929337"/>
            <a:ext cx="4558501" cy="707886"/>
          </a:xfrm>
          <a:prstGeom prst="rect">
            <a:avLst/>
          </a:prstGeom>
          <a:noFill/>
        </p:spPr>
        <p:txBody>
          <a:bodyPr wrap="square">
            <a:spAutoFit/>
          </a:bodyPr>
          <a:lstStyle/>
          <a:p>
            <a:pPr algn="just"/>
            <a:r>
              <a:rPr lang="en-US" sz="2000" dirty="0">
                <a:solidFill>
                  <a:srgbClr val="000000"/>
                </a:solidFill>
                <a:effectLst/>
                <a:latin typeface="Times New Roman" panose="02020603050405020304" pitchFamily="18" charset="0"/>
                <a:ea typeface="Calibri" panose="020F0502020204030204" pitchFamily="34" charset="0"/>
              </a:rPr>
              <a:t>-&gt;</a:t>
            </a:r>
            <a:r>
              <a:rPr lang="en-US" sz="2000" dirty="0" err="1">
                <a:solidFill>
                  <a:srgbClr val="078FEB"/>
                </a:solidFill>
                <a:effectLst/>
                <a:latin typeface="Times New Roman" panose="02020603050405020304" pitchFamily="18" charset="0"/>
                <a:ea typeface="Calibri" panose="020F0502020204030204" pitchFamily="34" charset="0"/>
              </a:rPr>
              <a:t>Tình</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huống</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bộc</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lộ</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tác</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hại</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của</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lối</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nhận</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thức</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phiến</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diện</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về</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sự</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vật</a:t>
            </a:r>
            <a:r>
              <a:rPr lang="en-US" sz="2000" dirty="0">
                <a:solidFill>
                  <a:srgbClr val="078FEB"/>
                </a:solidFill>
                <a:effectLst/>
                <a:latin typeface="Times New Roman" panose="02020603050405020304" pitchFamily="18" charset="0"/>
                <a:ea typeface="Calibri" panose="020F0502020204030204" pitchFamily="34" charset="0"/>
              </a:rPr>
              <a:t>.</a:t>
            </a:r>
            <a:endParaRPr lang="en-US" sz="2000" dirty="0">
              <a:solidFill>
                <a:srgbClr val="078FEB"/>
              </a:solidFill>
            </a:endParaRPr>
          </a:p>
        </p:txBody>
      </p:sp>
      <p:sp>
        <p:nvSpPr>
          <p:cNvPr id="38" name="Hộp Văn bản 37">
            <a:extLst>
              <a:ext uri="{FF2B5EF4-FFF2-40B4-BE49-F238E27FC236}">
                <a16:creationId xmlns:a16="http://schemas.microsoft.com/office/drawing/2014/main" id="{09742A80-C182-86BA-45FD-5F5B52B3E621}"/>
              </a:ext>
            </a:extLst>
          </p:cNvPr>
          <p:cNvSpPr txBox="1"/>
          <p:nvPr/>
        </p:nvSpPr>
        <p:spPr>
          <a:xfrm>
            <a:off x="2141932" y="2928661"/>
            <a:ext cx="4602491" cy="707886"/>
          </a:xfrm>
          <a:prstGeom prst="rect">
            <a:avLst/>
          </a:prstGeom>
          <a:noFill/>
        </p:spPr>
        <p:txBody>
          <a:bodyPr wrap="square">
            <a:spAutoFit/>
          </a:bodyPr>
          <a:lstStyle/>
          <a:p>
            <a:r>
              <a:rPr lang="en-US" sz="2000" dirty="0">
                <a:solidFill>
                  <a:srgbClr val="078FEB"/>
                </a:solidFill>
                <a:effectLst/>
                <a:latin typeface="Times New Roman" panose="02020603050405020304" pitchFamily="18" charset="0"/>
                <a:ea typeface="Calibri" panose="020F0502020204030204" pitchFamily="34" charset="0"/>
              </a:rPr>
              <a:t>-&gt;</a:t>
            </a:r>
            <a:r>
              <a:rPr lang="en-US" sz="2000" dirty="0" err="1">
                <a:solidFill>
                  <a:srgbClr val="078FEB"/>
                </a:solidFill>
                <a:effectLst/>
                <a:latin typeface="Times New Roman" panose="02020603050405020304" pitchFamily="18" charset="0"/>
                <a:ea typeface="Calibri" panose="020F0502020204030204" pitchFamily="34" charset="0"/>
              </a:rPr>
              <a:t>tình</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huống</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bộc</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lộ</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tác</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hại</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vì</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sự</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ngộ</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nhận</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của</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bản</a:t>
            </a:r>
            <a:r>
              <a:rPr lang="en-US" sz="2000" dirty="0">
                <a:solidFill>
                  <a:srgbClr val="078FEB"/>
                </a:solidFill>
                <a:effectLst/>
                <a:latin typeface="Times New Roman" panose="02020603050405020304" pitchFamily="18" charset="0"/>
                <a:ea typeface="Calibri" panose="020F0502020204030204" pitchFamily="34" charset="0"/>
              </a:rPr>
              <a:t> </a:t>
            </a:r>
            <a:r>
              <a:rPr lang="en-US" sz="2000" dirty="0" err="1">
                <a:solidFill>
                  <a:srgbClr val="078FEB"/>
                </a:solidFill>
                <a:effectLst/>
                <a:latin typeface="Times New Roman" panose="02020603050405020304" pitchFamily="18" charset="0"/>
                <a:ea typeface="Calibri" panose="020F0502020204030204" pitchFamily="34" charset="0"/>
              </a:rPr>
              <a:t>thân</a:t>
            </a:r>
            <a:r>
              <a:rPr lang="en-US" sz="2000" dirty="0">
                <a:solidFill>
                  <a:srgbClr val="078FEB"/>
                </a:solidFill>
                <a:effectLst/>
                <a:latin typeface="Times New Roman" panose="02020603050405020304" pitchFamily="18" charset="0"/>
                <a:ea typeface="Calibri" panose="020F0502020204030204" pitchFamily="34" charset="0"/>
              </a:rPr>
              <a:t>.</a:t>
            </a:r>
            <a:endParaRPr lang="en-US" sz="2000" dirty="0">
              <a:solidFill>
                <a:srgbClr val="078FEB"/>
              </a:solidFill>
            </a:endParaRPr>
          </a:p>
        </p:txBody>
      </p:sp>
    </p:spTree>
    <p:extLst>
      <p:ext uri="{BB962C8B-B14F-4D97-AF65-F5344CB8AC3E}">
        <p14:creationId xmlns:p14="http://schemas.microsoft.com/office/powerpoint/2010/main" val="921601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barn(inVertical)">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6" grpId="0"/>
      <p:bldP spid="22" grpId="0"/>
      <p:bldP spid="25" grpId="0"/>
      <p:bldP spid="28" grpId="0"/>
      <p:bldP spid="31" grpId="0"/>
      <p:bldP spid="34" grpId="0"/>
      <p:bldP spid="36" grpId="0"/>
      <p:bldP spid="3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5576393" y="172340"/>
            <a:ext cx="3705259" cy="707886"/>
          </a:xfrm>
          <a:prstGeom prst="rect">
            <a:avLst/>
          </a:prstGeom>
          <a:solidFill>
            <a:srgbClr val="0000CC"/>
          </a:solidFill>
          <a:ln w="38100">
            <a:no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Hình ảnh 8">
            <a:extLst>
              <a:ext uri="{FF2B5EF4-FFF2-40B4-BE49-F238E27FC236}">
                <a16:creationId xmlns:a16="http://schemas.microsoft.com/office/drawing/2014/main" id="{3948DBF6-13AD-1E9E-EA9C-1929538BB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903" y="1635482"/>
            <a:ext cx="3906624" cy="2228135"/>
          </a:xfrm>
          <a:prstGeom prst="rect">
            <a:avLst/>
          </a:prstGeom>
        </p:spPr>
      </p:pic>
      <p:pic>
        <p:nvPicPr>
          <p:cNvPr id="4" name="Hình ảnh 3">
            <a:extLst>
              <a:ext uri="{FF2B5EF4-FFF2-40B4-BE49-F238E27FC236}">
                <a16:creationId xmlns:a16="http://schemas.microsoft.com/office/drawing/2014/main" id="{DB62A9EF-3E96-05AB-7503-4EBF96E78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736" y="4386276"/>
            <a:ext cx="2586527" cy="2586527"/>
          </a:xfrm>
          <a:prstGeom prst="rect">
            <a:avLst/>
          </a:prstGeom>
        </p:spPr>
      </p:pic>
      <p:sp>
        <p:nvSpPr>
          <p:cNvPr id="10" name="Cuộn: Ngang 9">
            <a:extLst>
              <a:ext uri="{FF2B5EF4-FFF2-40B4-BE49-F238E27FC236}">
                <a16:creationId xmlns:a16="http://schemas.microsoft.com/office/drawing/2014/main" id="{FAD9B9A0-948B-89EC-0B42-DDB72D47D191}"/>
              </a:ext>
            </a:extLst>
          </p:cNvPr>
          <p:cNvSpPr/>
          <p:nvPr/>
        </p:nvSpPr>
        <p:spPr>
          <a:xfrm>
            <a:off x="3559276" y="1761388"/>
            <a:ext cx="8111613" cy="3163195"/>
          </a:xfrm>
          <a:prstGeom prst="horizontalScroll">
            <a:avLst/>
          </a:prstGeom>
          <a:noFill/>
          <a:ln w="76200">
            <a:solidFill>
              <a:srgbClr val="05B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1" name="Hình ảnh 10">
            <a:extLst>
              <a:ext uri="{FF2B5EF4-FFF2-40B4-BE49-F238E27FC236}">
                <a16:creationId xmlns:a16="http://schemas.microsoft.com/office/drawing/2014/main" id="{4188B4BE-4599-BEDB-3E3C-50A28AAF2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08965" y="1665444"/>
            <a:ext cx="1742453" cy="1910775"/>
          </a:xfrm>
          <a:prstGeom prst="rect">
            <a:avLst/>
          </a:prstGeom>
        </p:spPr>
      </p:pic>
      <p:sp>
        <p:nvSpPr>
          <p:cNvPr id="17" name="Hộp Văn bản 16">
            <a:extLst>
              <a:ext uri="{FF2B5EF4-FFF2-40B4-BE49-F238E27FC236}">
                <a16:creationId xmlns:a16="http://schemas.microsoft.com/office/drawing/2014/main" id="{93DA8DEB-E94B-2F2A-48DA-D51F45B01235}"/>
              </a:ext>
            </a:extLst>
          </p:cNvPr>
          <p:cNvSpPr txBox="1"/>
          <p:nvPr/>
        </p:nvSpPr>
        <p:spPr>
          <a:xfrm>
            <a:off x="4071504" y="2620833"/>
            <a:ext cx="7402741" cy="1444306"/>
          </a:xfrm>
          <a:prstGeom prst="rect">
            <a:avLst/>
          </a:prstGeom>
          <a:noFill/>
        </p:spPr>
        <p:txBody>
          <a:bodyPr wrap="square">
            <a:spAutoFit/>
          </a:bodyPr>
          <a:lstStyle/>
          <a:p>
            <a:pPr marL="0" marR="0" algn="just">
              <a:lnSpc>
                <a:spcPct val="107000"/>
              </a:lnSpc>
              <a:spcBef>
                <a:spcPts val="600"/>
              </a:spcBef>
              <a:spcAft>
                <a:spcPts val="600"/>
              </a:spcAft>
            </a:pPr>
            <a:r>
              <a:rPr lang="en-US" sz="2800" dirty="0" err="1">
                <a:effectLst/>
                <a:latin typeface="Times New Roman" panose="02020603050405020304" pitchFamily="18" charset="0"/>
                <a:ea typeface="Calibri" panose="020F0502020204030204" pitchFamily="34" charset="0"/>
              </a:rPr>
              <a:t>Sưu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tầm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ngụ</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ngôn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tranh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ảnh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ngụ</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ngôn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rút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ngụ</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ngôn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đó</a:t>
            </a:r>
            <a:r>
              <a:rPr lang="en-US" sz="28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319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EF49F071-62B0-C747-F3ED-1543ACA11D62}"/>
              </a:ext>
            </a:extLst>
          </p:cNvPr>
          <p:cNvGraphicFramePr>
            <a:graphicFrameLocks noGrp="1"/>
          </p:cNvGraphicFramePr>
          <p:nvPr/>
        </p:nvGraphicFramePr>
        <p:xfrm>
          <a:off x="650236" y="1611074"/>
          <a:ext cx="10781758" cy="4599941"/>
        </p:xfrm>
        <a:graphic>
          <a:graphicData uri="http://schemas.openxmlformats.org/drawingml/2006/table">
            <a:tbl>
              <a:tblPr firstRow="1" firstCol="1" bandRow="1">
                <a:tableStyleId>{5C22544A-7EE6-4342-B048-85BDC9FD1C3A}</a:tableStyleId>
              </a:tblPr>
              <a:tblGrid>
                <a:gridCol w="638370">
                  <a:extLst>
                    <a:ext uri="{9D8B030D-6E8A-4147-A177-3AD203B41FA5}">
                      <a16:colId xmlns:a16="http://schemas.microsoft.com/office/drawing/2014/main" val="548887458"/>
                    </a:ext>
                  </a:extLst>
                </a:gridCol>
                <a:gridCol w="2566931">
                  <a:extLst>
                    <a:ext uri="{9D8B030D-6E8A-4147-A177-3AD203B41FA5}">
                      <a16:colId xmlns:a16="http://schemas.microsoft.com/office/drawing/2014/main" val="1570030063"/>
                    </a:ext>
                  </a:extLst>
                </a:gridCol>
                <a:gridCol w="3155182">
                  <a:extLst>
                    <a:ext uri="{9D8B030D-6E8A-4147-A177-3AD203B41FA5}">
                      <a16:colId xmlns:a16="http://schemas.microsoft.com/office/drawing/2014/main" val="1590107963"/>
                    </a:ext>
                  </a:extLst>
                </a:gridCol>
                <a:gridCol w="4421275">
                  <a:extLst>
                    <a:ext uri="{9D8B030D-6E8A-4147-A177-3AD203B41FA5}">
                      <a16:colId xmlns:a16="http://schemas.microsoft.com/office/drawing/2014/main" val="1576775731"/>
                    </a:ext>
                  </a:extLst>
                </a:gridCol>
              </a:tblGrid>
              <a:tr h="533469">
                <a:tc>
                  <a:txBody>
                    <a:bodyPr/>
                    <a:lstStyle/>
                    <a:p>
                      <a:pPr marL="0" marR="0" algn="ctr">
                        <a:lnSpc>
                          <a:spcPct val="107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TT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ctr">
                        <a:lnSpc>
                          <a:spcPct val="107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endParaRPr lang="en-US" sz="2800" dirty="0">
                        <a:effectLst/>
                        <a:latin typeface="Times New Roman" panose="02020603050405020304" pitchFamily="18" charset="0"/>
                        <a:cs typeface="Times New Roman" panose="02020603050405020304" pitchFamily="18" charset="0"/>
                      </a:endParaRPr>
                    </a:p>
                    <a:p>
                      <a:pPr marL="0" marR="0" algn="ctr">
                        <a:lnSpc>
                          <a:spcPct val="107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ctr">
                        <a:lnSpc>
                          <a:spcPct val="107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Tranh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ctr">
                        <a:lnSpc>
                          <a:spcPct val="107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p>
                    <a:p>
                      <a:pPr marL="0" marR="0" algn="ctr">
                        <a:lnSpc>
                          <a:spcPct val="107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extLst>
                  <a:ext uri="{0D108BD9-81ED-4DB2-BD59-A6C34878D82A}">
                    <a16:rowId xmlns:a16="http://schemas.microsoft.com/office/drawing/2014/main" val="241158636"/>
                  </a:ext>
                </a:extLst>
              </a:tr>
              <a:tr h="1420571">
                <a:tc>
                  <a:txBody>
                    <a:bodyPr/>
                    <a:lstStyle/>
                    <a:p>
                      <a:pPr marL="0" marR="0" algn="just">
                        <a:lnSpc>
                          <a:spcPct val="107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just">
                        <a:lnSpc>
                          <a:spcPct val="107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Ve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Nguyễn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Vĩnh</a:t>
                      </a:r>
                      <a:r>
                        <a:rPr lang="en-US" sz="2800" dirty="0">
                          <a:effectLst/>
                          <a:latin typeface="Times New Roman" panose="02020603050405020304" pitchFamily="18" charset="0"/>
                          <a:cs typeface="Times New Roman" panose="02020603050405020304" pitchFamily="18" charset="0"/>
                        </a:rPr>
                        <a:t>)</a:t>
                      </a:r>
                    </a:p>
                    <a:p>
                      <a:pPr marL="0" marR="0">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Phim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marR="0" lvl="0" indent="-342900" algn="just">
                        <a:spcBef>
                          <a:spcPts val="600"/>
                        </a:spcBef>
                        <a:spcAft>
                          <a:spcPts val="600"/>
                        </a:spcAft>
                        <a:buSzPts val="1400"/>
                        <a:buFont typeface="Times New Roman" panose="02020603050405020304" pitchFamily="18" charset="0"/>
                        <a:buChar char="-"/>
                      </a:pP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a:t>
                      </a:r>
                    </a:p>
                    <a:p>
                      <a:pPr marL="342900" marR="0" lvl="0" indent="-342900" algn="just">
                        <a:spcBef>
                          <a:spcPts val="600"/>
                        </a:spcBef>
                        <a:spcAft>
                          <a:spcPts val="600"/>
                        </a:spcAft>
                        <a:buSzPts val="1400"/>
                        <a:buFont typeface="Times New Roman" panose="02020603050405020304" pitchFamily="18" charset="0"/>
                        <a:buChar char="-"/>
                      </a:pPr>
                      <a:r>
                        <a:rPr lang="en-US" sz="2800" dirty="0" err="1">
                          <a:effectLst/>
                          <a:latin typeface="Times New Roman" panose="02020603050405020304" pitchFamily="18" charset="0"/>
                          <a:cs typeface="Times New Roman" panose="02020603050405020304" pitchFamily="18" charset="0"/>
                        </a:rPr>
                        <a:t>Chăm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kiệm</a:t>
                      </a:r>
                      <a:r>
                        <a:rPr lang="en-US" sz="2800" dirty="0">
                          <a:effectLst/>
                          <a:latin typeface="Times New Roman" panose="02020603050405020304" pitchFamily="18" charset="0"/>
                          <a:cs typeface="Times New Roman" panose="02020603050405020304" pitchFamily="18" charset="0"/>
                        </a:rPr>
                        <a:t> lo </a:t>
                      </a:r>
                      <a:r>
                        <a:rPr lang="en-US" sz="2800" dirty="0" err="1">
                          <a:effectLst/>
                          <a:latin typeface="Times New Roman" panose="02020603050405020304" pitchFamily="18" charset="0"/>
                          <a:cs typeface="Times New Roman" panose="02020603050405020304" pitchFamily="18" charset="0"/>
                        </a:rPr>
                        <a:t>xa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phòng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ốm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đau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bệnh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97086"/>
                  </a:ext>
                </a:extLst>
              </a:tr>
              <a:tr h="250492">
                <a:tc>
                  <a:txBody>
                    <a:bodyPr/>
                    <a:lstStyle/>
                    <a:p>
                      <a:pPr marL="0" marR="0" algn="just">
                        <a:lnSpc>
                          <a:spcPct val="107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just">
                        <a:lnSpc>
                          <a:spcPct val="107000"/>
                        </a:lnSpc>
                        <a:spcBef>
                          <a:spcPts val="600"/>
                        </a:spcBef>
                        <a:spcAft>
                          <a:spcPts val="6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600"/>
                        </a:spcBef>
                        <a:spcAft>
                          <a:spcPts val="6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5636797"/>
                  </a:ext>
                </a:extLst>
              </a:tr>
            </a:tbl>
          </a:graphicData>
        </a:graphic>
      </p:graphicFrame>
      <p:sp>
        <p:nvSpPr>
          <p:cNvPr id="6" name="Rectangle 1">
            <a:extLst>
              <a:ext uri="{FF2B5EF4-FFF2-40B4-BE49-F238E27FC236}">
                <a16:creationId xmlns:a16="http://schemas.microsoft.com/office/drawing/2014/main" id="{2175CD37-FA31-41DD-7194-EC8ED311C48F}"/>
              </a:ext>
            </a:extLst>
          </p:cNvPr>
          <p:cNvSpPr>
            <a:spLocks noChangeArrowheads="1"/>
          </p:cNvSpPr>
          <p:nvPr/>
        </p:nvSpPr>
        <p:spPr bwMode="auto">
          <a:xfrm>
            <a:off x="650236" y="415882"/>
            <a:ext cx="111861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bg1"/>
                </a:solidFill>
                <a:effectLst/>
                <a:highlight>
                  <a:srgbClr val="078FEB"/>
                </a:highlight>
                <a:latin typeface="Times New Roman" panose="02020603050405020304" pitchFamily="18" charset="0"/>
                <a:ea typeface="Calibri" panose="020F0502020204030204" pitchFamily="34" charset="0"/>
                <a:cs typeface="Times New Roman" panose="02020603050405020304" pitchFamily="18" charset="0"/>
              </a:rPr>
              <a:t>SỔ TAY “NĂNG NHẶT CHẶT BỊ” – BÀI HỌC CUỘC SỐNG</a:t>
            </a:r>
            <a:endParaRPr kumimoji="0" lang="en-US" altLang="en-US" sz="3200" b="0" i="0" u="none" strike="noStrike" cap="none" normalizeH="0" baseline="0" dirty="0">
              <a:ln>
                <a:noFill/>
              </a:ln>
              <a:solidFill>
                <a:schemeClr val="bg1"/>
              </a:solidFill>
              <a:effectLst/>
              <a:highlight>
                <a:srgbClr val="078FEB"/>
              </a:highlight>
            </a:endParaRPr>
          </a:p>
        </p:txBody>
      </p:sp>
    </p:spTree>
    <p:extLst>
      <p:ext uri="{BB962C8B-B14F-4D97-AF65-F5344CB8AC3E}">
        <p14:creationId xmlns:p14="http://schemas.microsoft.com/office/powerpoint/2010/main" val="361242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ate.com - Chú Gà Trống Kiêu Căng Truyện Ngụ Ngôn Full_480p(1)">
            <a:hlinkClick r:id="" action="ppaction://media"/>
            <a:extLst>
              <a:ext uri="{FF2B5EF4-FFF2-40B4-BE49-F238E27FC236}">
                <a16:creationId xmlns:a16="http://schemas.microsoft.com/office/drawing/2014/main" id="{5DE68362-08C9-F101-B90D-D4528AC6B7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49086"/>
            <a:ext cx="12192000" cy="8341568"/>
          </a:xfrm>
          <a:prstGeom prst="rect">
            <a:avLst/>
          </a:prstGeom>
        </p:spPr>
      </p:pic>
    </p:spTree>
    <p:extLst>
      <p:ext uri="{BB962C8B-B14F-4D97-AF65-F5344CB8AC3E}">
        <p14:creationId xmlns:p14="http://schemas.microsoft.com/office/powerpoint/2010/main" val="4216183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2927">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5576393" y="172340"/>
            <a:ext cx="3705259" cy="707886"/>
          </a:xfrm>
          <a:prstGeom prst="rect">
            <a:avLst/>
          </a:prstGeom>
          <a:solidFill>
            <a:srgbClr val="0000CC"/>
          </a:solidFill>
          <a:ln w="38100">
            <a:no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Hình ảnh 8">
            <a:extLst>
              <a:ext uri="{FF2B5EF4-FFF2-40B4-BE49-F238E27FC236}">
                <a16:creationId xmlns:a16="http://schemas.microsoft.com/office/drawing/2014/main" id="{3948DBF6-13AD-1E9E-EA9C-1929538BB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903" y="1635482"/>
            <a:ext cx="3906624" cy="2228135"/>
          </a:xfrm>
          <a:prstGeom prst="rect">
            <a:avLst/>
          </a:prstGeom>
        </p:spPr>
      </p:pic>
      <p:pic>
        <p:nvPicPr>
          <p:cNvPr id="4" name="Hình ảnh 3">
            <a:extLst>
              <a:ext uri="{FF2B5EF4-FFF2-40B4-BE49-F238E27FC236}">
                <a16:creationId xmlns:a16="http://schemas.microsoft.com/office/drawing/2014/main" id="{DB62A9EF-3E96-05AB-7503-4EBF96E78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00" y="4823698"/>
            <a:ext cx="2111983" cy="2111983"/>
          </a:xfrm>
          <a:prstGeom prst="rect">
            <a:avLst/>
          </a:prstGeom>
        </p:spPr>
      </p:pic>
      <p:sp>
        <p:nvSpPr>
          <p:cNvPr id="10" name="Cuộn: Ngang 9">
            <a:extLst>
              <a:ext uri="{FF2B5EF4-FFF2-40B4-BE49-F238E27FC236}">
                <a16:creationId xmlns:a16="http://schemas.microsoft.com/office/drawing/2014/main" id="{FAD9B9A0-948B-89EC-0B42-DDB72D47D191}"/>
              </a:ext>
            </a:extLst>
          </p:cNvPr>
          <p:cNvSpPr/>
          <p:nvPr/>
        </p:nvSpPr>
        <p:spPr>
          <a:xfrm>
            <a:off x="3244646" y="880226"/>
            <a:ext cx="8573728" cy="4999464"/>
          </a:xfrm>
          <a:prstGeom prst="horizontalScroll">
            <a:avLst/>
          </a:prstGeom>
          <a:noFill/>
          <a:ln w="76200">
            <a:solidFill>
              <a:srgbClr val="05B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1" name="Hình ảnh 10">
            <a:extLst>
              <a:ext uri="{FF2B5EF4-FFF2-40B4-BE49-F238E27FC236}">
                <a16:creationId xmlns:a16="http://schemas.microsoft.com/office/drawing/2014/main" id="{4188B4BE-4599-BEDB-3E3C-50A28AAF2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08965" y="1665444"/>
            <a:ext cx="1742453" cy="1910775"/>
          </a:xfrm>
          <a:prstGeom prst="rect">
            <a:avLst/>
          </a:prstGeom>
        </p:spPr>
      </p:pic>
      <p:sp>
        <p:nvSpPr>
          <p:cNvPr id="17" name="Hộp Văn bản 16">
            <a:extLst>
              <a:ext uri="{FF2B5EF4-FFF2-40B4-BE49-F238E27FC236}">
                <a16:creationId xmlns:a16="http://schemas.microsoft.com/office/drawing/2014/main" id="{93DA8DEB-E94B-2F2A-48DA-D51F45B01235}"/>
              </a:ext>
            </a:extLst>
          </p:cNvPr>
          <p:cNvSpPr txBox="1"/>
          <p:nvPr/>
        </p:nvSpPr>
        <p:spPr>
          <a:xfrm>
            <a:off x="4327523" y="2331185"/>
            <a:ext cx="7052021" cy="2717667"/>
          </a:xfrm>
          <a:prstGeom prst="rect">
            <a:avLst/>
          </a:prstGeom>
          <a:noFill/>
        </p:spPr>
        <p:txBody>
          <a:bodyPr wrap="square">
            <a:spAutoFit/>
          </a:bodyPr>
          <a:lstStyle/>
          <a:p>
            <a:pPr marL="0" marR="30480" algn="just">
              <a:lnSpc>
                <a:spcPct val="115000"/>
              </a:lnSpc>
              <a:spcBef>
                <a:spcPts val="0"/>
              </a:spcBef>
              <a:spcAft>
                <a:spcPts val="1200"/>
              </a:spcAft>
            </a:pPr>
            <a:r>
              <a:rPr lang="en-US" sz="2800" b="1" dirty="0" err="1">
                <a:solidFill>
                  <a:srgbClr val="0D0D0D"/>
                </a:solidFill>
                <a:effectLst/>
                <a:latin typeface="Times New Roman" panose="02020603050405020304" pitchFamily="18" charset="0"/>
                <a:ea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nhóm</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tự</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chọn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một</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trong</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hai</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bài</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tập</a:t>
            </a:r>
            <a:r>
              <a:rPr lang="en-US" sz="2800" b="1"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pt-BR" sz="2800" dirty="0">
                <a:solidFill>
                  <a:srgbClr val="0D0D0D"/>
                </a:solidFill>
                <a:effectLst/>
                <a:latin typeface="Times New Roman" panose="02020603050405020304" pitchFamily="18" charset="0"/>
                <a:ea typeface="Calibri" panose="020F0502020204030204" pitchFamily="34" charset="0"/>
              </a:rPr>
              <a:t>- </a:t>
            </a:r>
            <a:r>
              <a:rPr lang="pt-BR" sz="2800" b="1" dirty="0">
                <a:solidFill>
                  <a:srgbClr val="0D0D0D"/>
                </a:solidFill>
                <a:effectLst/>
                <a:latin typeface="Times New Roman" panose="02020603050405020304" pitchFamily="18" charset="0"/>
                <a:ea typeface="Calibri" panose="020F0502020204030204" pitchFamily="34" charset="0"/>
              </a:rPr>
              <a:t>BT1:</a:t>
            </a:r>
            <a:r>
              <a:rPr lang="pt-BR" sz="2800" dirty="0">
                <a:solidFill>
                  <a:srgbClr val="0D0D0D"/>
                </a:solidFill>
                <a:effectLst/>
                <a:latin typeface="Times New Roman" panose="02020603050405020304" pitchFamily="18" charset="0"/>
                <a:ea typeface="Calibri" panose="020F0502020204030204" pitchFamily="34" charset="0"/>
              </a:rPr>
              <a:t> Vẽ tranh minh hoạ một câu chuyện và kể lại câu chuyện theo tranh.</a:t>
            </a:r>
            <a:endParaRPr lang="en-US" sz="2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750"/>
              </a:spcAft>
            </a:pPr>
            <a:r>
              <a:rPr lang="pt-BR" sz="2800" dirty="0">
                <a:solidFill>
                  <a:srgbClr val="0D0D0D"/>
                </a:solidFill>
                <a:effectLst/>
                <a:latin typeface="Times New Roman" panose="02020603050405020304" pitchFamily="18" charset="0"/>
                <a:ea typeface="Times New Roman" panose="02020603050405020304" pitchFamily="18" charset="0"/>
              </a:rPr>
              <a:t>- </a:t>
            </a:r>
            <a:r>
              <a:rPr lang="pt-BR" sz="2800" b="1" dirty="0">
                <a:solidFill>
                  <a:srgbClr val="0D0D0D"/>
                </a:solidFill>
                <a:effectLst/>
                <a:latin typeface="Times New Roman" panose="02020603050405020304" pitchFamily="18" charset="0"/>
                <a:ea typeface="Times New Roman" panose="02020603050405020304" pitchFamily="18" charset="0"/>
              </a:rPr>
              <a:t>BT2:</a:t>
            </a:r>
            <a:r>
              <a:rPr lang="pt-BR" sz="2800" dirty="0">
                <a:solidFill>
                  <a:srgbClr val="0D0D0D"/>
                </a:solidFill>
                <a:effectLst/>
                <a:latin typeface="Times New Roman" panose="02020603050405020304" pitchFamily="18" charset="0"/>
                <a:ea typeface="Times New Roman" panose="02020603050405020304" pitchFamily="18" charset="0"/>
              </a:rPr>
              <a:t> Tự lên kịch bản, đóng vai diễn lại một câu chuyện ngụ ngôn đã học, đã đọc.</a:t>
            </a:r>
            <a:endParaRPr lang="en-US" sz="2800" dirty="0">
              <a:effectLst/>
              <a:latin typeface="Times New Roman" panose="02020603050405020304" pitchFamily="18" charset="0"/>
              <a:ea typeface="Times New Roman" panose="02020603050405020304" pitchFamily="18" charset="0"/>
            </a:endParaRPr>
          </a:p>
        </p:txBody>
      </p:sp>
      <p:sp>
        <p:nvSpPr>
          <p:cNvPr id="18" name="Hộp Văn bản 17">
            <a:extLst>
              <a:ext uri="{FF2B5EF4-FFF2-40B4-BE49-F238E27FC236}">
                <a16:creationId xmlns:a16="http://schemas.microsoft.com/office/drawing/2014/main" id="{FD1D2367-66E6-225E-A6A7-B8907E03514F}"/>
              </a:ext>
            </a:extLst>
          </p:cNvPr>
          <p:cNvSpPr txBox="1"/>
          <p:nvPr/>
        </p:nvSpPr>
        <p:spPr>
          <a:xfrm>
            <a:off x="6130184" y="1658461"/>
            <a:ext cx="4183855" cy="583750"/>
          </a:xfrm>
          <a:prstGeom prst="rect">
            <a:avLst/>
          </a:prstGeom>
          <a:noFill/>
        </p:spPr>
        <p:txBody>
          <a:bodyPr wrap="square">
            <a:spAutoFit/>
          </a:bodyPr>
          <a:lstStyle/>
          <a:p>
            <a:pPr marL="0" marR="0">
              <a:lnSpc>
                <a:spcPct val="107000"/>
              </a:lnSpc>
              <a:spcBef>
                <a:spcPts val="0"/>
              </a:spcBef>
              <a:spcAft>
                <a:spcPts val="800"/>
              </a:spcAft>
            </a:pPr>
            <a:r>
              <a:rPr lang="pt-BR" sz="3200" b="1" dirty="0">
                <a:solidFill>
                  <a:srgbClr val="0070C0"/>
                </a:solidFill>
                <a:effectLst/>
                <a:latin typeface="Times New Roman" panose="02020603050405020304" pitchFamily="18" charset="0"/>
                <a:ea typeface="Calibri" panose="020F0502020204030204" pitchFamily="34" charset="0"/>
              </a:rPr>
              <a:t>Bài tập nhóm (Về nhà)</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01234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3E77EC78-5B2D-0B0B-8A9C-0DAB2C55A9E9}"/>
              </a:ext>
            </a:extLst>
          </p:cNvPr>
          <p:cNvSpPr txBox="1"/>
          <p:nvPr/>
        </p:nvSpPr>
        <p:spPr>
          <a:xfrm>
            <a:off x="2672406" y="0"/>
            <a:ext cx="8042787" cy="584775"/>
          </a:xfrm>
          <a:prstGeom prst="rect">
            <a:avLst/>
          </a:prstGeom>
          <a:noFill/>
        </p:spPr>
        <p:txBody>
          <a:bodyPr wrap="square">
            <a:spAutoFit/>
          </a:bodyPr>
          <a:lstStyle/>
          <a:p>
            <a:r>
              <a:rPr lang="en-US" sz="3200" b="1" dirty="0">
                <a:solidFill>
                  <a:srgbClr val="0000CC"/>
                </a:solidFill>
                <a:effectLst/>
                <a:latin typeface="Times New Roman" panose="02020603050405020304" pitchFamily="18" charset="0"/>
                <a:ea typeface="Times New Roman" panose="02020603050405020304" pitchFamily="18" charset="0"/>
              </a:rPr>
              <a:t>Rubric </a:t>
            </a:r>
            <a:r>
              <a:rPr lang="en-US" sz="3200" b="1" dirty="0" err="1">
                <a:solidFill>
                  <a:srgbClr val="0000CC"/>
                </a:solidFill>
                <a:effectLst/>
                <a:latin typeface="Times New Roman" panose="02020603050405020304" pitchFamily="18" charset="0"/>
                <a:ea typeface="Times New Roman" panose="02020603050405020304" pitchFamily="18" charset="0"/>
              </a:rPr>
              <a:t>đánh</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giá</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sản</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phẩm</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học</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tập</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rPr>
              <a:t>nhóm</a:t>
            </a:r>
            <a:endParaRPr lang="en-US" sz="3200" dirty="0">
              <a:solidFill>
                <a:srgbClr val="0000CC"/>
              </a:solidFill>
            </a:endParaRPr>
          </a:p>
        </p:txBody>
      </p:sp>
      <p:graphicFrame>
        <p:nvGraphicFramePr>
          <p:cNvPr id="3" name="Bảng 2">
            <a:extLst>
              <a:ext uri="{FF2B5EF4-FFF2-40B4-BE49-F238E27FC236}">
                <a16:creationId xmlns:a16="http://schemas.microsoft.com/office/drawing/2014/main" id="{171E4F4D-792C-C1D9-11A3-66D4D22D686B}"/>
              </a:ext>
            </a:extLst>
          </p:cNvPr>
          <p:cNvGraphicFramePr>
            <a:graphicFrameLocks noGrp="1"/>
          </p:cNvGraphicFramePr>
          <p:nvPr/>
        </p:nvGraphicFramePr>
        <p:xfrm>
          <a:off x="380999" y="584775"/>
          <a:ext cx="11430001" cy="6180586"/>
        </p:xfrm>
        <a:graphic>
          <a:graphicData uri="http://schemas.openxmlformats.org/drawingml/2006/table">
            <a:tbl>
              <a:tblPr firstRow="1" firstCol="1" bandRow="1">
                <a:tableStyleId>{5C22544A-7EE6-4342-B048-85BDC9FD1C3A}</a:tableStyleId>
              </a:tblPr>
              <a:tblGrid>
                <a:gridCol w="2529840">
                  <a:extLst>
                    <a:ext uri="{9D8B030D-6E8A-4147-A177-3AD203B41FA5}">
                      <a16:colId xmlns:a16="http://schemas.microsoft.com/office/drawing/2014/main" val="1299420313"/>
                    </a:ext>
                  </a:extLst>
                </a:gridCol>
                <a:gridCol w="2941320">
                  <a:extLst>
                    <a:ext uri="{9D8B030D-6E8A-4147-A177-3AD203B41FA5}">
                      <a16:colId xmlns:a16="http://schemas.microsoft.com/office/drawing/2014/main" val="3077215476"/>
                    </a:ext>
                  </a:extLst>
                </a:gridCol>
                <a:gridCol w="3124200">
                  <a:extLst>
                    <a:ext uri="{9D8B030D-6E8A-4147-A177-3AD203B41FA5}">
                      <a16:colId xmlns:a16="http://schemas.microsoft.com/office/drawing/2014/main" val="1132033077"/>
                    </a:ext>
                  </a:extLst>
                </a:gridCol>
                <a:gridCol w="2834641">
                  <a:extLst>
                    <a:ext uri="{9D8B030D-6E8A-4147-A177-3AD203B41FA5}">
                      <a16:colId xmlns:a16="http://schemas.microsoft.com/office/drawing/2014/main" val="3234658053"/>
                    </a:ext>
                  </a:extLst>
                </a:gridCol>
              </a:tblGrid>
              <a:tr h="346745">
                <a:tc>
                  <a:txBody>
                    <a:bodyPr/>
                    <a:lstStyle/>
                    <a:p>
                      <a:pPr marL="0" marR="0" algn="ctr">
                        <a:lnSpc>
                          <a:spcPct val="115000"/>
                        </a:lnSpc>
                        <a:spcBef>
                          <a:spcPts val="0"/>
                        </a:spcBef>
                        <a:spcAft>
                          <a:spcPts val="800"/>
                        </a:spcAft>
                        <a:tabLst>
                          <a:tab pos="602615" algn="l"/>
                        </a:tabLst>
                      </a:pPr>
                      <a:r>
                        <a:rPr lang="en-US" sz="2300" dirty="0" err="1">
                          <a:effectLst/>
                          <a:latin typeface="Times New Roman" panose="02020603050405020304" pitchFamily="18" charset="0"/>
                          <a:cs typeface="Times New Roman" panose="02020603050405020304" pitchFamily="18" charset="0"/>
                        </a:rPr>
                        <a:t>Nhiệm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vụ</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ctr">
                        <a:lnSpc>
                          <a:spcPct val="115000"/>
                        </a:lnSpc>
                        <a:spcBef>
                          <a:spcPts val="0"/>
                        </a:spcBef>
                        <a:spcAft>
                          <a:spcPts val="800"/>
                        </a:spcAft>
                        <a:tabLst>
                          <a:tab pos="602615" algn="l"/>
                        </a:tabLst>
                      </a:pPr>
                      <a:r>
                        <a:rPr lang="en-US" sz="2300" dirty="0" err="1">
                          <a:effectLst/>
                          <a:latin typeface="Times New Roman" panose="02020603050405020304" pitchFamily="18" charset="0"/>
                          <a:cs typeface="Times New Roman" panose="02020603050405020304" pitchFamily="18" charset="0"/>
                        </a:rPr>
                        <a:t>Mức</a:t>
                      </a:r>
                      <a:r>
                        <a:rPr lang="en-US" sz="2300" dirty="0">
                          <a:effectLst/>
                          <a:latin typeface="Times New Roman" panose="02020603050405020304" pitchFamily="18" charset="0"/>
                          <a:cs typeface="Times New Roman" panose="02020603050405020304" pitchFamily="18" charset="0"/>
                        </a:rPr>
                        <a:t> 1</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ctr">
                        <a:lnSpc>
                          <a:spcPct val="115000"/>
                        </a:lnSpc>
                        <a:spcBef>
                          <a:spcPts val="0"/>
                        </a:spcBef>
                        <a:spcAft>
                          <a:spcPts val="800"/>
                        </a:spcAft>
                        <a:tabLst>
                          <a:tab pos="602615" algn="l"/>
                        </a:tabLst>
                      </a:pPr>
                      <a:r>
                        <a:rPr lang="en-US" sz="2300" dirty="0" err="1">
                          <a:effectLst/>
                          <a:latin typeface="Times New Roman" panose="02020603050405020304" pitchFamily="18" charset="0"/>
                          <a:cs typeface="Times New Roman" panose="02020603050405020304" pitchFamily="18" charset="0"/>
                        </a:rPr>
                        <a:t>Mức</a:t>
                      </a:r>
                      <a:r>
                        <a:rPr lang="en-US" sz="2300" dirty="0">
                          <a:effectLst/>
                          <a:latin typeface="Times New Roman" panose="02020603050405020304" pitchFamily="18" charset="0"/>
                          <a:cs typeface="Times New Roman" panose="02020603050405020304" pitchFamily="18" charset="0"/>
                        </a:rPr>
                        <a:t> 2</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ctr">
                        <a:lnSpc>
                          <a:spcPct val="115000"/>
                        </a:lnSpc>
                        <a:spcBef>
                          <a:spcPts val="0"/>
                        </a:spcBef>
                        <a:spcAft>
                          <a:spcPts val="800"/>
                        </a:spcAft>
                        <a:tabLst>
                          <a:tab pos="602615" algn="l"/>
                        </a:tabLst>
                      </a:pPr>
                      <a:r>
                        <a:rPr lang="en-US" sz="2300" dirty="0" err="1">
                          <a:effectLst/>
                          <a:latin typeface="Times New Roman" panose="02020603050405020304" pitchFamily="18" charset="0"/>
                          <a:cs typeface="Times New Roman" panose="02020603050405020304" pitchFamily="18" charset="0"/>
                        </a:rPr>
                        <a:t>Mức</a:t>
                      </a:r>
                      <a:r>
                        <a:rPr lang="en-US" sz="2300" dirty="0">
                          <a:effectLst/>
                          <a:latin typeface="Times New Roman" panose="02020603050405020304" pitchFamily="18" charset="0"/>
                          <a:cs typeface="Times New Roman" panose="02020603050405020304" pitchFamily="18" charset="0"/>
                        </a:rPr>
                        <a:t> 3</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extLst>
                  <a:ext uri="{0D108BD9-81ED-4DB2-BD59-A6C34878D82A}">
                    <a16:rowId xmlns:a16="http://schemas.microsoft.com/office/drawing/2014/main" val="306205259"/>
                  </a:ext>
                </a:extLst>
              </a:tr>
              <a:tr h="2487935">
                <a:tc>
                  <a:txBody>
                    <a:bodyPr/>
                    <a:lstStyle/>
                    <a:p>
                      <a:pPr marL="0" marR="0" lvl="0" indent="0">
                        <a:spcBef>
                          <a:spcPts val="0"/>
                        </a:spcBef>
                        <a:spcAft>
                          <a:spcPts val="0"/>
                        </a:spcAft>
                        <a:buSzPts val="1400"/>
                        <a:buFont typeface="Times New Roman" panose="02020603050405020304" pitchFamily="18" charset="0"/>
                        <a:buNone/>
                        <a:tabLst>
                          <a:tab pos="602615" algn="l"/>
                        </a:tabLst>
                      </a:pPr>
                      <a:r>
                        <a:rPr lang="en-US" sz="2300" dirty="0">
                          <a:effectLst/>
                          <a:latin typeface="Times New Roman" panose="02020603050405020304" pitchFamily="18" charset="0"/>
                          <a:cs typeface="Times New Roman" panose="02020603050405020304" pitchFamily="18" charset="0"/>
                        </a:rPr>
                        <a:t>1) </a:t>
                      </a:r>
                      <a:r>
                        <a:rPr lang="en-US" sz="2300" dirty="0" err="1">
                          <a:effectLst/>
                          <a:latin typeface="Times New Roman" panose="02020603050405020304" pitchFamily="18" charset="0"/>
                          <a:cs typeface="Times New Roman" panose="02020603050405020304" pitchFamily="18" charset="0"/>
                        </a:rPr>
                        <a:t>Vẽ</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tranh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minh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hoạ</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nội</a:t>
                      </a:r>
                      <a:r>
                        <a:rPr lang="en-US" sz="2300" dirty="0">
                          <a:effectLst/>
                          <a:latin typeface="Times New Roman" panose="02020603050405020304" pitchFamily="18" charset="0"/>
                          <a:cs typeface="Times New Roman" panose="02020603050405020304" pitchFamily="18" charset="0"/>
                        </a:rPr>
                        <a:t> dung </a:t>
                      </a:r>
                      <a:r>
                        <a:rPr lang="en-US" sz="2300" dirty="0" err="1">
                          <a:effectLst/>
                          <a:latin typeface="Times New Roman" panose="02020603050405020304" pitchFamily="18" charset="0"/>
                          <a:cs typeface="Times New Roman" panose="02020603050405020304" pitchFamily="18" charset="0"/>
                        </a:rPr>
                        <a:t>các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văn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bản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truyện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học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đọc</a:t>
                      </a:r>
                      <a:endParaRPr lang="en-US" sz="2300" dirty="0">
                        <a:effectLst/>
                        <a:latin typeface="Times New Roman" panose="02020603050405020304" pitchFamily="18" charset="0"/>
                        <a:cs typeface="Times New Roman" panose="02020603050405020304" pitchFamily="18" charset="0"/>
                      </a:endParaRPr>
                    </a:p>
                    <a:p>
                      <a:pPr marL="0" marR="0" lvl="0" indent="0">
                        <a:spcBef>
                          <a:spcPts val="0"/>
                        </a:spcBef>
                        <a:spcAft>
                          <a:spcPts val="0"/>
                        </a:spcAft>
                        <a:buSzPts val="1400"/>
                        <a:buFont typeface="Times New Roman" panose="02020603050405020304" pitchFamily="18" charset="0"/>
                        <a:buNone/>
                        <a:tabLst>
                          <a:tab pos="602615" algn="l"/>
                        </a:tabLst>
                      </a:pPr>
                      <a:r>
                        <a:rPr lang="en-US" sz="2300" dirty="0">
                          <a:effectLst/>
                          <a:latin typeface="Times New Roman" panose="02020603050405020304" pitchFamily="18" charset="0"/>
                          <a:cs typeface="Times New Roman" panose="02020603050405020304" pitchFamily="18" charset="0"/>
                        </a:rPr>
                        <a:t>2) </a:t>
                      </a:r>
                      <a:r>
                        <a:rPr lang="en-US" sz="2300" dirty="0" err="1">
                          <a:effectLst/>
                          <a:latin typeface="Times New Roman" panose="02020603050405020304" pitchFamily="18" charset="0"/>
                          <a:cs typeface="Times New Roman" panose="02020603050405020304" pitchFamily="18" charset="0"/>
                        </a:rPr>
                        <a:t>Kể</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lại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truyện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theo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tranh</a:t>
                      </a:r>
                      <a:endParaRPr lang="en-US" sz="2300" dirty="0">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800"/>
                        </a:spcAft>
                        <a:tabLst>
                          <a:tab pos="602615" algn="l"/>
                        </a:tabLst>
                      </a:pPr>
                      <a:r>
                        <a:rPr lang="en-US" sz="2300" dirty="0">
                          <a:effectLst/>
                          <a:latin typeface="Times New Roman" panose="02020603050405020304" pitchFamily="18" charset="0"/>
                          <a:cs typeface="Times New Roman" panose="02020603050405020304" pitchFamily="18" charset="0"/>
                        </a:rPr>
                        <a:t>(10 </a:t>
                      </a:r>
                      <a:r>
                        <a:rPr lang="en-US" sz="2300" dirty="0" err="1">
                          <a:effectLst/>
                          <a:latin typeface="Times New Roman" panose="02020603050405020304" pitchFamily="18" charset="0"/>
                          <a:cs typeface="Times New Roman" panose="02020603050405020304" pitchFamily="18" charset="0"/>
                        </a:rPr>
                        <a:t>điểm</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lvl="0" indent="0">
                        <a:spcBef>
                          <a:spcPts val="0"/>
                        </a:spcBef>
                        <a:spcAft>
                          <a:spcPts val="0"/>
                        </a:spcAft>
                        <a:buSzPts val="1400"/>
                        <a:buFont typeface="Times New Roman" panose="02020603050405020304" pitchFamily="18" charset="0"/>
                        <a:buNone/>
                        <a:tabLst>
                          <a:tab pos="602615" algn="l"/>
                        </a:tabLst>
                      </a:pPr>
                      <a:r>
                        <a:rPr lang="en-US" sz="2300" dirty="0">
                          <a:effectLst/>
                          <a:latin typeface="Times New Roman" panose="02020603050405020304" pitchFamily="18" charset="0"/>
                          <a:cs typeface="Times New Roman" panose="02020603050405020304" pitchFamily="18" charset="0"/>
                        </a:rPr>
                        <a:t>1) </a:t>
                      </a:r>
                      <a:r>
                        <a:rPr lang="en-US" sz="2300" dirty="0" err="1">
                          <a:effectLst/>
                          <a:latin typeface="Times New Roman" panose="02020603050405020304" pitchFamily="18" charset="0"/>
                          <a:cs typeface="Times New Roman" panose="02020603050405020304" pitchFamily="18" charset="0"/>
                        </a:rPr>
                        <a:t>Các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nét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vẽ</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chưa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đẹp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bức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tranh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còn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đơn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điệu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về</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hình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ảnh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màu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sắc</a:t>
                      </a:r>
                      <a:r>
                        <a:rPr lang="en-US" sz="2300" dirty="0">
                          <a:effectLst/>
                          <a:latin typeface="Times New Roman" panose="02020603050405020304" pitchFamily="18" charset="0"/>
                          <a:cs typeface="Times New Roman" panose="02020603050405020304" pitchFamily="18" charset="0"/>
                        </a:rPr>
                        <a:t>.</a:t>
                      </a:r>
                    </a:p>
                    <a:p>
                      <a:pPr marL="0" marR="0" lvl="0" indent="0">
                        <a:spcBef>
                          <a:spcPts val="0"/>
                        </a:spcBef>
                        <a:spcAft>
                          <a:spcPts val="0"/>
                        </a:spcAft>
                        <a:buSzPts val="1400"/>
                        <a:buFont typeface="Times New Roman" panose="02020603050405020304" pitchFamily="18" charset="0"/>
                        <a:buNone/>
                        <a:tabLst>
                          <a:tab pos="602615" algn="l"/>
                        </a:tabLst>
                      </a:pPr>
                      <a:r>
                        <a:rPr lang="en-US" sz="2300" dirty="0">
                          <a:effectLst/>
                          <a:latin typeface="Times New Roman" panose="02020603050405020304" pitchFamily="18" charset="0"/>
                          <a:cs typeface="Times New Roman" panose="02020603050405020304" pitchFamily="18" charset="0"/>
                        </a:rPr>
                        <a:t>2) </a:t>
                      </a:r>
                      <a:r>
                        <a:rPr lang="en-US" sz="2300" dirty="0" err="1">
                          <a:effectLst/>
                          <a:latin typeface="Times New Roman" panose="02020603050405020304" pitchFamily="18" charset="0"/>
                          <a:cs typeface="Times New Roman" panose="02020603050405020304" pitchFamily="18" charset="0"/>
                        </a:rPr>
                        <a:t>Kể</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truyện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chưa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rành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mạch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rõ</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ràng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chưa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đầy</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đủ</a:t>
                      </a:r>
                      <a:r>
                        <a:rPr lang="en-US" sz="2300" dirty="0">
                          <a:effectLst/>
                          <a:latin typeface="Times New Roman" panose="02020603050405020304" pitchFamily="18" charset="0"/>
                          <a:cs typeface="Times New Roman" panose="02020603050405020304" pitchFamily="18" charset="0"/>
                        </a:rPr>
                        <a:t> chi </a:t>
                      </a:r>
                      <a:r>
                        <a:rPr lang="en-US" sz="2300" dirty="0" err="1">
                          <a:effectLst/>
                          <a:latin typeface="Times New Roman" panose="02020603050405020304" pitchFamily="18" charset="0"/>
                          <a:cs typeface="Times New Roman" panose="02020603050405020304" pitchFamily="18" charset="0"/>
                        </a:rPr>
                        <a:t>tiết</a:t>
                      </a:r>
                      <a:endParaRPr lang="en-US" sz="23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tabLst>
                          <a:tab pos="602615" algn="l"/>
                        </a:tabLst>
                      </a:pPr>
                      <a:r>
                        <a:rPr lang="en-US" sz="2300" dirty="0">
                          <a:effectLst/>
                          <a:latin typeface="Times New Roman" panose="02020603050405020304" pitchFamily="18" charset="0"/>
                          <a:cs typeface="Times New Roman" panose="02020603050405020304" pitchFamily="18" charset="0"/>
                        </a:rPr>
                        <a:t>( 5 – 6 </a:t>
                      </a:r>
                      <a:r>
                        <a:rPr lang="en-US" sz="2300" dirty="0" err="1">
                          <a:effectLst/>
                          <a:latin typeface="Times New Roman" panose="02020603050405020304" pitchFamily="18" charset="0"/>
                          <a:cs typeface="Times New Roman" panose="02020603050405020304" pitchFamily="18" charset="0"/>
                        </a:rPr>
                        <a:t>điểm</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spcBef>
                          <a:spcPts val="0"/>
                        </a:spcBef>
                        <a:spcAft>
                          <a:spcPts val="0"/>
                        </a:spcAft>
                        <a:buSzPts val="1400"/>
                        <a:buFont typeface="Times New Roman" panose="02020603050405020304" pitchFamily="18" charset="0"/>
                        <a:buNone/>
                        <a:tabLst>
                          <a:tab pos="602615" algn="l"/>
                        </a:tabLst>
                      </a:pPr>
                      <a:r>
                        <a:rPr lang="en-US" sz="2300" dirty="0">
                          <a:effectLst/>
                          <a:latin typeface="Times New Roman" panose="02020603050405020304" pitchFamily="18" charset="0"/>
                          <a:cs typeface="Times New Roman" panose="02020603050405020304" pitchFamily="18" charset="0"/>
                        </a:rPr>
                        <a:t>1) </a:t>
                      </a:r>
                      <a:r>
                        <a:rPr lang="en-US" sz="2300" dirty="0" err="1">
                          <a:effectLst/>
                          <a:latin typeface="Times New Roman" panose="02020603050405020304" pitchFamily="18" charset="0"/>
                          <a:cs typeface="Times New Roman" panose="02020603050405020304" pitchFamily="18" charset="0"/>
                        </a:rPr>
                        <a:t>Các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nét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vẽ</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đẹp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nhưng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bức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tranh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chưa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thật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phong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phú</a:t>
                      </a:r>
                      <a:r>
                        <a:rPr lang="en-US" sz="2300" dirty="0">
                          <a:effectLst/>
                          <a:latin typeface="Times New Roman" panose="02020603050405020304" pitchFamily="18" charset="0"/>
                          <a:cs typeface="Times New Roman" panose="02020603050405020304" pitchFamily="18" charset="0"/>
                        </a:rPr>
                        <a:t>.</a:t>
                      </a:r>
                    </a:p>
                    <a:p>
                      <a:pPr marL="0" marR="0" lvl="0" indent="0">
                        <a:spcBef>
                          <a:spcPts val="0"/>
                        </a:spcBef>
                        <a:spcAft>
                          <a:spcPts val="0"/>
                        </a:spcAft>
                        <a:buSzPts val="1400"/>
                        <a:buFont typeface="Times New Roman" panose="02020603050405020304" pitchFamily="18" charset="0"/>
                        <a:buNone/>
                        <a:tabLst>
                          <a:tab pos="602615" algn="l"/>
                        </a:tabLst>
                      </a:pPr>
                      <a:r>
                        <a:rPr lang="en-US" sz="2300" dirty="0">
                          <a:effectLst/>
                          <a:latin typeface="Times New Roman" panose="02020603050405020304" pitchFamily="18" charset="0"/>
                          <a:cs typeface="Times New Roman" panose="02020603050405020304" pitchFamily="18" charset="0"/>
                        </a:rPr>
                        <a:t>2) </a:t>
                      </a:r>
                      <a:r>
                        <a:rPr lang="en-US" sz="2300" dirty="0" err="1">
                          <a:effectLst/>
                          <a:latin typeface="Times New Roman" panose="02020603050405020304" pitchFamily="18" charset="0"/>
                          <a:cs typeface="Times New Roman" panose="02020603050405020304" pitchFamily="18" charset="0"/>
                        </a:rPr>
                        <a:t>Kể</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được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đầy</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đủ</a:t>
                      </a:r>
                      <a:r>
                        <a:rPr lang="en-US" sz="2300" dirty="0">
                          <a:effectLst/>
                          <a:latin typeface="Times New Roman" panose="02020603050405020304" pitchFamily="18" charset="0"/>
                          <a:cs typeface="Times New Roman" panose="02020603050405020304" pitchFamily="18" charset="0"/>
                        </a:rPr>
                        <a:t> chi </a:t>
                      </a:r>
                      <a:r>
                        <a:rPr lang="en-US" sz="2300" dirty="0" err="1">
                          <a:effectLst/>
                          <a:latin typeface="Times New Roman" panose="02020603050405020304" pitchFamily="18" charset="0"/>
                          <a:cs typeface="Times New Roman" panose="02020603050405020304" pitchFamily="18" charset="0"/>
                        </a:rPr>
                        <a:t>tiết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những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chưa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diễn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chưa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rút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bài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học</a:t>
                      </a:r>
                      <a:endParaRPr lang="en-US" sz="23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tabLst>
                          <a:tab pos="602615" algn="l"/>
                        </a:tabLst>
                      </a:pPr>
                      <a:r>
                        <a:rPr lang="en-US" sz="2300" dirty="0">
                          <a:effectLst/>
                          <a:latin typeface="Times New Roman" panose="02020603050405020304" pitchFamily="18" charset="0"/>
                          <a:cs typeface="Times New Roman" panose="02020603050405020304" pitchFamily="18" charset="0"/>
                        </a:rPr>
                        <a:t> (7 – 8 </a:t>
                      </a:r>
                      <a:r>
                        <a:rPr lang="en-US" sz="2300" dirty="0" err="1">
                          <a:effectLst/>
                          <a:latin typeface="Times New Roman" panose="02020603050405020304" pitchFamily="18" charset="0"/>
                          <a:cs typeface="Times New Roman" panose="02020603050405020304" pitchFamily="18" charset="0"/>
                        </a:rPr>
                        <a:t>điểm</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spcBef>
                          <a:spcPts val="0"/>
                        </a:spcBef>
                        <a:spcAft>
                          <a:spcPts val="0"/>
                        </a:spcAft>
                        <a:buSzPts val="1400"/>
                        <a:buFont typeface="Times New Roman" panose="02020603050405020304" pitchFamily="18" charset="0"/>
                        <a:buNone/>
                        <a:tabLst>
                          <a:tab pos="602615" algn="l"/>
                        </a:tabLst>
                      </a:pPr>
                      <a:r>
                        <a:rPr lang="en-US" sz="2300" dirty="0">
                          <a:effectLst/>
                          <a:latin typeface="Times New Roman" panose="02020603050405020304" pitchFamily="18" charset="0"/>
                          <a:cs typeface="Times New Roman" panose="02020603050405020304" pitchFamily="18" charset="0"/>
                        </a:rPr>
                        <a:t>1) </a:t>
                      </a:r>
                      <a:r>
                        <a:rPr lang="en-US" sz="2300" dirty="0" err="1">
                          <a:effectLst/>
                          <a:latin typeface="Times New Roman" panose="02020603050405020304" pitchFamily="18" charset="0"/>
                          <a:cs typeface="Times New Roman" panose="02020603050405020304" pitchFamily="18" charset="0"/>
                        </a:rPr>
                        <a:t>Bức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tranh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nhiều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đường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nét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đẹp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phong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phú</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hấp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dẫn</a:t>
                      </a:r>
                      <a:r>
                        <a:rPr lang="en-US" sz="2300" dirty="0">
                          <a:effectLst/>
                          <a:latin typeface="Times New Roman" panose="02020603050405020304" pitchFamily="18" charset="0"/>
                          <a:cs typeface="Times New Roman" panose="02020603050405020304" pitchFamily="18" charset="0"/>
                        </a:rPr>
                        <a:t>.</a:t>
                      </a:r>
                    </a:p>
                    <a:p>
                      <a:pPr marL="0" marR="0" lvl="0" indent="0">
                        <a:spcBef>
                          <a:spcPts val="0"/>
                        </a:spcBef>
                        <a:spcAft>
                          <a:spcPts val="0"/>
                        </a:spcAft>
                        <a:buSzPts val="1400"/>
                        <a:buFont typeface="Times New Roman" panose="02020603050405020304" pitchFamily="18" charset="0"/>
                        <a:buNone/>
                        <a:tabLst>
                          <a:tab pos="602615" algn="l"/>
                        </a:tabLst>
                      </a:pPr>
                      <a:r>
                        <a:rPr lang="en-US" sz="2300" dirty="0">
                          <a:effectLst/>
                          <a:latin typeface="Times New Roman" panose="02020603050405020304" pitchFamily="18" charset="0"/>
                          <a:cs typeface="Times New Roman" panose="02020603050405020304" pitchFamily="18" charset="0"/>
                        </a:rPr>
                        <a:t>2) </a:t>
                      </a:r>
                      <a:r>
                        <a:rPr lang="en-US" sz="2300" dirty="0" err="1">
                          <a:effectLst/>
                          <a:latin typeface="Times New Roman" panose="02020603050405020304" pitchFamily="18" charset="0"/>
                          <a:cs typeface="Times New Roman" panose="02020603050405020304" pitchFamily="18" charset="0"/>
                        </a:rPr>
                        <a:t>Kể</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chuyện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diễn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rút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được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bài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học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từ</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câu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chuyện</a:t>
                      </a:r>
                      <a:endParaRPr lang="en-US" sz="23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tabLst>
                          <a:tab pos="602615" algn="l"/>
                        </a:tabLst>
                      </a:pPr>
                      <a:r>
                        <a:rPr lang="en-US" sz="2300" dirty="0">
                          <a:effectLst/>
                          <a:latin typeface="Times New Roman" panose="02020603050405020304" pitchFamily="18" charset="0"/>
                          <a:cs typeface="Times New Roman" panose="02020603050405020304" pitchFamily="18" charset="0"/>
                        </a:rPr>
                        <a:t> (9 - 10 </a:t>
                      </a:r>
                      <a:r>
                        <a:rPr lang="en-US" sz="2300" dirty="0" err="1">
                          <a:effectLst/>
                          <a:latin typeface="Times New Roman" panose="02020603050405020304" pitchFamily="18" charset="0"/>
                          <a:cs typeface="Times New Roman" panose="02020603050405020304" pitchFamily="18" charset="0"/>
                        </a:rPr>
                        <a:t>điểm</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147628"/>
                  </a:ext>
                </a:extLst>
              </a:tr>
              <a:tr h="2985392">
                <a:tc>
                  <a:txBody>
                    <a:bodyPr/>
                    <a:lstStyle/>
                    <a:p>
                      <a:pPr marL="0" marR="0" algn="ctr">
                        <a:lnSpc>
                          <a:spcPct val="115000"/>
                        </a:lnSpc>
                        <a:spcBef>
                          <a:spcPts val="0"/>
                        </a:spcBef>
                        <a:spcAft>
                          <a:spcPts val="800"/>
                        </a:spcAft>
                        <a:tabLst>
                          <a:tab pos="602615" algn="l"/>
                        </a:tabLst>
                      </a:pPr>
                      <a:r>
                        <a:rPr lang="en-US" sz="2300" dirty="0" err="1">
                          <a:effectLst/>
                          <a:latin typeface="Times New Roman" panose="02020603050405020304" pitchFamily="18" charset="0"/>
                          <a:cs typeface="Times New Roman" panose="02020603050405020304" pitchFamily="18" charset="0"/>
                        </a:rPr>
                        <a:t>Đóng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vai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diễn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lại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cảnh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truyện</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nSpc>
                          <a:spcPct val="115000"/>
                        </a:lnSpc>
                        <a:spcBef>
                          <a:spcPts val="0"/>
                        </a:spcBef>
                        <a:spcAft>
                          <a:spcPts val="800"/>
                        </a:spcAft>
                        <a:tabLst>
                          <a:tab pos="602615" algn="l"/>
                        </a:tabLst>
                      </a:pPr>
                      <a:r>
                        <a:rPr lang="en-US" sz="2300">
                          <a:effectLst/>
                          <a:latin typeface="Times New Roman" panose="02020603050405020304" pitchFamily="18" charset="0"/>
                          <a:cs typeface="Times New Roman" panose="02020603050405020304" pitchFamily="18" charset="0"/>
                        </a:rPr>
                        <a:t>Kịch bản đúng hướng nhưng chưa đầy đủ nội dung , diễn viên chưa nhập vai tốt.</a:t>
                      </a:r>
                    </a:p>
                    <a:p>
                      <a:pPr marL="0" marR="0">
                        <a:lnSpc>
                          <a:spcPct val="115000"/>
                        </a:lnSpc>
                        <a:spcBef>
                          <a:spcPts val="0"/>
                        </a:spcBef>
                        <a:spcAft>
                          <a:spcPts val="800"/>
                        </a:spcAft>
                        <a:tabLst>
                          <a:tab pos="602615" algn="l"/>
                        </a:tabLst>
                      </a:pPr>
                      <a:r>
                        <a:rPr lang="en-US" sz="2300">
                          <a:effectLst/>
                          <a:latin typeface="Times New Roman" panose="02020603050405020304" pitchFamily="18" charset="0"/>
                          <a:cs typeface="Times New Roman" panose="02020603050405020304" pitchFamily="18" charset="0"/>
                        </a:rPr>
                        <a:t>( 5 – 6 điểm)</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800"/>
                        </a:spcAft>
                        <a:tabLst>
                          <a:tab pos="602615" algn="l"/>
                        </a:tabLst>
                      </a:pPr>
                      <a:r>
                        <a:rPr lang="en-US" sz="2300" dirty="0" err="1">
                          <a:effectLst/>
                          <a:latin typeface="Times New Roman" panose="02020603050405020304" pitchFamily="18" charset="0"/>
                          <a:cs typeface="Times New Roman" panose="02020603050405020304" pitchFamily="18" charset="0"/>
                        </a:rPr>
                        <a:t>Kịch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bản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đủ</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nội</a:t>
                      </a:r>
                      <a:r>
                        <a:rPr lang="en-US" sz="2300" dirty="0">
                          <a:effectLst/>
                          <a:latin typeface="Times New Roman" panose="02020603050405020304" pitchFamily="18" charset="0"/>
                          <a:cs typeface="Times New Roman" panose="02020603050405020304" pitchFamily="18" charset="0"/>
                        </a:rPr>
                        <a:t> dung </a:t>
                      </a:r>
                      <a:r>
                        <a:rPr lang="en-US" sz="2300" dirty="0" err="1">
                          <a:effectLst/>
                          <a:latin typeface="Times New Roman" panose="02020603050405020304" pitchFamily="18" charset="0"/>
                          <a:cs typeface="Times New Roman" panose="02020603050405020304" pitchFamily="18" charset="0"/>
                        </a:rPr>
                        <a:t>nhưng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chưa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hấp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dẫn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diễn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viên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diễn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ý </a:t>
                      </a:r>
                      <a:r>
                        <a:rPr lang="en-US" sz="2300" dirty="0" err="1">
                          <a:effectLst/>
                          <a:latin typeface="Times New Roman" panose="02020603050405020304" pitchFamily="18" charset="0"/>
                          <a:cs typeface="Times New Roman" panose="02020603050405020304" pitchFamily="18" charset="0"/>
                        </a:rPr>
                        <a:t>thức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diễn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xuất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nhưng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chưa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tạo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được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ấn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tượng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sâu</a:t>
                      </a:r>
                      <a:r>
                        <a:rPr lang="en-US" sz="2300" dirty="0">
                          <a:effectLst/>
                          <a:latin typeface="Times New Roman" panose="02020603050405020304" pitchFamily="18" charset="0"/>
                          <a:cs typeface="Times New Roman" panose="02020603050405020304" pitchFamily="18" charset="0"/>
                        </a:rPr>
                        <a:t>. (7 – 8 </a:t>
                      </a:r>
                      <a:r>
                        <a:rPr lang="en-US" sz="2300" dirty="0" err="1">
                          <a:effectLst/>
                          <a:latin typeface="Times New Roman" panose="02020603050405020304" pitchFamily="18" charset="0"/>
                          <a:cs typeface="Times New Roman" panose="02020603050405020304" pitchFamily="18" charset="0"/>
                        </a:rPr>
                        <a:t>điểm</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800"/>
                        </a:spcAft>
                        <a:tabLst>
                          <a:tab pos="602615" algn="l"/>
                        </a:tabLst>
                      </a:pPr>
                      <a:r>
                        <a:rPr lang="en-US" sz="2300" dirty="0" err="1">
                          <a:effectLst/>
                          <a:latin typeface="Times New Roman" panose="02020603050405020304" pitchFamily="18" charset="0"/>
                          <a:cs typeface="Times New Roman" panose="02020603050405020304" pitchFamily="18" charset="0"/>
                        </a:rPr>
                        <a:t>Kịch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bản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đầy</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đủ</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nội</a:t>
                      </a:r>
                      <a:r>
                        <a:rPr lang="en-US" sz="2300" dirty="0">
                          <a:effectLst/>
                          <a:latin typeface="Times New Roman" panose="02020603050405020304" pitchFamily="18" charset="0"/>
                          <a:cs typeface="Times New Roman" panose="02020603050405020304" pitchFamily="18" charset="0"/>
                        </a:rPr>
                        <a:t> dung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hấp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dẫn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cuốn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hút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người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đọc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diễn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viên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diễn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xuất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tốt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mang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lại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xúc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người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xem</a:t>
                      </a:r>
                      <a:r>
                        <a:rPr lang="en-US" sz="2300" dirty="0">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800"/>
                        </a:spcAft>
                        <a:tabLst>
                          <a:tab pos="602615" algn="l"/>
                        </a:tabLst>
                      </a:pPr>
                      <a:r>
                        <a:rPr lang="en-US" sz="2300" dirty="0">
                          <a:effectLst/>
                          <a:latin typeface="Times New Roman" panose="02020603050405020304" pitchFamily="18" charset="0"/>
                          <a:cs typeface="Times New Roman" panose="02020603050405020304" pitchFamily="18" charset="0"/>
                        </a:rPr>
                        <a:t>(9 - 10 </a:t>
                      </a:r>
                      <a:r>
                        <a:rPr lang="en-US" sz="2300" dirty="0" err="1">
                          <a:effectLst/>
                          <a:latin typeface="Times New Roman" panose="02020603050405020304" pitchFamily="18" charset="0"/>
                          <a:cs typeface="Times New Roman" panose="02020603050405020304" pitchFamily="18" charset="0"/>
                        </a:rPr>
                        <a:t>điểm</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78" marR="677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7018535"/>
                  </a:ext>
                </a:extLst>
              </a:tr>
            </a:tbl>
          </a:graphicData>
        </a:graphic>
      </p:graphicFrame>
    </p:spTree>
    <p:extLst>
      <p:ext uri="{BB962C8B-B14F-4D97-AF65-F5344CB8AC3E}">
        <p14:creationId xmlns:p14="http://schemas.microsoft.com/office/powerpoint/2010/main" val="3978426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5576393" y="172340"/>
            <a:ext cx="3705259" cy="707886"/>
          </a:xfrm>
          <a:prstGeom prst="rect">
            <a:avLst/>
          </a:prstGeom>
          <a:solidFill>
            <a:srgbClr val="0000CC"/>
          </a:solidFill>
          <a:ln w="38100">
            <a:no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Hình ảnh 8">
            <a:extLst>
              <a:ext uri="{FF2B5EF4-FFF2-40B4-BE49-F238E27FC236}">
                <a16:creationId xmlns:a16="http://schemas.microsoft.com/office/drawing/2014/main" id="{3948DBF6-13AD-1E9E-EA9C-1929538BB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903" y="1635482"/>
            <a:ext cx="3906624" cy="2228135"/>
          </a:xfrm>
          <a:prstGeom prst="rect">
            <a:avLst/>
          </a:prstGeom>
        </p:spPr>
      </p:pic>
      <p:pic>
        <p:nvPicPr>
          <p:cNvPr id="4" name="Hình ảnh 3">
            <a:extLst>
              <a:ext uri="{FF2B5EF4-FFF2-40B4-BE49-F238E27FC236}">
                <a16:creationId xmlns:a16="http://schemas.microsoft.com/office/drawing/2014/main" id="{DB62A9EF-3E96-05AB-7503-4EBF96E78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736" y="4386276"/>
            <a:ext cx="2586527" cy="2586527"/>
          </a:xfrm>
          <a:prstGeom prst="rect">
            <a:avLst/>
          </a:prstGeom>
        </p:spPr>
      </p:pic>
      <p:sp>
        <p:nvSpPr>
          <p:cNvPr id="10" name="Cuộn: Ngang 9">
            <a:extLst>
              <a:ext uri="{FF2B5EF4-FFF2-40B4-BE49-F238E27FC236}">
                <a16:creationId xmlns:a16="http://schemas.microsoft.com/office/drawing/2014/main" id="{FAD9B9A0-948B-89EC-0B42-DDB72D47D191}"/>
              </a:ext>
            </a:extLst>
          </p:cNvPr>
          <p:cNvSpPr/>
          <p:nvPr/>
        </p:nvSpPr>
        <p:spPr>
          <a:xfrm>
            <a:off x="3088640" y="1761388"/>
            <a:ext cx="8582249" cy="3163195"/>
          </a:xfrm>
          <a:prstGeom prst="horizontalScroll">
            <a:avLst/>
          </a:prstGeom>
          <a:noFill/>
          <a:ln w="76200">
            <a:solidFill>
              <a:srgbClr val="05B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1" name="Hình ảnh 10">
            <a:extLst>
              <a:ext uri="{FF2B5EF4-FFF2-40B4-BE49-F238E27FC236}">
                <a16:creationId xmlns:a16="http://schemas.microsoft.com/office/drawing/2014/main" id="{4188B4BE-4599-BEDB-3E3C-50A28AAF2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70885" y="1688556"/>
            <a:ext cx="1742453" cy="1910775"/>
          </a:xfrm>
          <a:prstGeom prst="rect">
            <a:avLst/>
          </a:prstGeom>
        </p:spPr>
      </p:pic>
      <p:sp>
        <p:nvSpPr>
          <p:cNvPr id="17" name="Hộp Văn bản 16">
            <a:extLst>
              <a:ext uri="{FF2B5EF4-FFF2-40B4-BE49-F238E27FC236}">
                <a16:creationId xmlns:a16="http://schemas.microsoft.com/office/drawing/2014/main" id="{93DA8DEB-E94B-2F2A-48DA-D51F45B01235}"/>
              </a:ext>
            </a:extLst>
          </p:cNvPr>
          <p:cNvSpPr txBox="1"/>
          <p:nvPr/>
        </p:nvSpPr>
        <p:spPr>
          <a:xfrm>
            <a:off x="3737454" y="2498232"/>
            <a:ext cx="7661709" cy="1745863"/>
          </a:xfrm>
          <a:prstGeom prst="rect">
            <a:avLst/>
          </a:prstGeom>
          <a:noFill/>
        </p:spPr>
        <p:txBody>
          <a:bodyPr wrap="square">
            <a:spAutoFit/>
          </a:bodyPr>
          <a:lstStyle/>
          <a:p>
            <a:pPr marL="0" marR="0" algn="just">
              <a:lnSpc>
                <a:spcPct val="115000"/>
              </a:lnSpc>
            </a:pPr>
            <a:r>
              <a:rPr lang="en-US" sz="3200" dirty="0" err="1">
                <a:solidFill>
                  <a:srgbClr val="0D0D0D"/>
                </a:solidFill>
                <a:effectLst/>
                <a:latin typeface="Times New Roman" panose="02020603050405020304" pitchFamily="18" charset="0"/>
                <a:ea typeface="Times New Roman" panose="02020603050405020304" pitchFamily="18" charset="0"/>
              </a:rPr>
              <a:t>Sưu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tầm</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các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câu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thành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ngữ</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tục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ngữ</a:t>
            </a:r>
            <a:r>
              <a:rPr lang="en-US" sz="3200" dirty="0">
                <a:solidFill>
                  <a:srgbClr val="0D0D0D"/>
                </a:solidFill>
                <a:effectLst/>
                <a:latin typeface="Times New Roman" panose="02020603050405020304" pitchFamily="18" charset="0"/>
                <a:ea typeface="Times New Roman" panose="02020603050405020304" pitchFamily="18" charset="0"/>
              </a:rPr>
              <a:t>, ca </a:t>
            </a:r>
            <a:r>
              <a:rPr lang="en-US" sz="3200" dirty="0" err="1">
                <a:solidFill>
                  <a:srgbClr val="0D0D0D"/>
                </a:solidFill>
                <a:effectLst/>
                <a:latin typeface="Times New Roman" panose="02020603050405020304" pitchFamily="18" charset="0"/>
                <a:ea typeface="Times New Roman" panose="02020603050405020304" pitchFamily="18" charset="0"/>
              </a:rPr>
              <a:t>dao</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có</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nội</a:t>
            </a:r>
            <a:r>
              <a:rPr lang="en-US" sz="3200" dirty="0">
                <a:solidFill>
                  <a:srgbClr val="0D0D0D"/>
                </a:solidFill>
                <a:effectLst/>
                <a:latin typeface="Times New Roman" panose="02020603050405020304" pitchFamily="18" charset="0"/>
                <a:ea typeface="Times New Roman" panose="02020603050405020304" pitchFamily="18" charset="0"/>
              </a:rPr>
              <a:t> dung </a:t>
            </a:r>
            <a:r>
              <a:rPr lang="en-US" sz="3200" dirty="0" err="1">
                <a:solidFill>
                  <a:srgbClr val="0D0D0D"/>
                </a:solidFill>
                <a:effectLst/>
                <a:latin typeface="Times New Roman" panose="02020603050405020304" pitchFamily="18" charset="0"/>
                <a:ea typeface="Times New Roman" panose="02020603050405020304" pitchFamily="18" charset="0"/>
              </a:rPr>
              <a:t>tương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tự</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liên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quan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đến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truyện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Ếch</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ngồi</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đáy</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giếng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và</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Thầy</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bói</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xem</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voi</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5558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B62A9EF-3E96-05AB-7503-4EBF96E78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1736" y="4386276"/>
            <a:ext cx="2586527" cy="2586527"/>
          </a:xfrm>
          <a:prstGeom prst="rect">
            <a:avLst/>
          </a:prstGeom>
        </p:spPr>
      </p:pic>
      <p:sp>
        <p:nvSpPr>
          <p:cNvPr id="10" name="Cuộn: Ngang 9">
            <a:extLst>
              <a:ext uri="{FF2B5EF4-FFF2-40B4-BE49-F238E27FC236}">
                <a16:creationId xmlns:a16="http://schemas.microsoft.com/office/drawing/2014/main" id="{FAD9B9A0-948B-89EC-0B42-DDB72D47D191}"/>
              </a:ext>
            </a:extLst>
          </p:cNvPr>
          <p:cNvSpPr/>
          <p:nvPr/>
        </p:nvSpPr>
        <p:spPr>
          <a:xfrm>
            <a:off x="873760" y="1021669"/>
            <a:ext cx="10749280" cy="4388417"/>
          </a:xfrm>
          <a:prstGeom prst="horizontalScroll">
            <a:avLst/>
          </a:prstGeom>
          <a:noFill/>
          <a:ln w="76200">
            <a:solidFill>
              <a:srgbClr val="05B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1" name="Hình ảnh 10">
            <a:extLst>
              <a:ext uri="{FF2B5EF4-FFF2-40B4-BE49-F238E27FC236}">
                <a16:creationId xmlns:a16="http://schemas.microsoft.com/office/drawing/2014/main" id="{4188B4BE-4599-BEDB-3E3C-50A28AAF2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8090" y="694958"/>
            <a:ext cx="3550013" cy="3892947"/>
          </a:xfrm>
          <a:prstGeom prst="rect">
            <a:avLst/>
          </a:prstGeom>
        </p:spPr>
      </p:pic>
      <p:sp>
        <p:nvSpPr>
          <p:cNvPr id="17" name="Hộp Văn bản 16">
            <a:extLst>
              <a:ext uri="{FF2B5EF4-FFF2-40B4-BE49-F238E27FC236}">
                <a16:creationId xmlns:a16="http://schemas.microsoft.com/office/drawing/2014/main" id="{93DA8DEB-E94B-2F2A-48DA-D51F45B01235}"/>
              </a:ext>
            </a:extLst>
          </p:cNvPr>
          <p:cNvSpPr txBox="1"/>
          <p:nvPr/>
        </p:nvSpPr>
        <p:spPr>
          <a:xfrm>
            <a:off x="1767305" y="1734607"/>
            <a:ext cx="9365918" cy="2962542"/>
          </a:xfrm>
          <a:prstGeom prst="rect">
            <a:avLst/>
          </a:prstGeom>
          <a:noFill/>
        </p:spPr>
        <p:txBody>
          <a:bodyPr wrap="square">
            <a:spAutoFit/>
          </a:bodyPr>
          <a:lstStyle/>
          <a:p>
            <a:pPr marL="0" marR="0" algn="ctr">
              <a:lnSpc>
                <a:spcPct val="107000"/>
              </a:lnSpc>
              <a:spcBef>
                <a:spcPts val="0"/>
              </a:spcBef>
              <a:spcAft>
                <a:spcPts val="800"/>
              </a:spcAft>
            </a:pPr>
            <a:r>
              <a:rPr lang="en-US" sz="3600" b="1" dirty="0">
                <a:solidFill>
                  <a:srgbClr val="0000CC"/>
                </a:solidFill>
                <a:effectLst/>
                <a:latin typeface="Times New Roman" panose="02020603050405020304" pitchFamily="18" charset="0"/>
                <a:ea typeface="Calibri" panose="020F0502020204030204" pitchFamily="34" charset="0"/>
              </a:rPr>
              <a:t>H</a:t>
            </a:r>
            <a:r>
              <a:rPr lang="pt-BR" sz="3600" b="1" dirty="0">
                <a:solidFill>
                  <a:srgbClr val="0000CC"/>
                </a:solidFill>
                <a:effectLst/>
                <a:latin typeface="Times New Roman" panose="02020603050405020304" pitchFamily="18" charset="0"/>
                <a:ea typeface="Calibri" panose="020F0502020204030204" pitchFamily="34" charset="0"/>
              </a:rPr>
              <a:t>ướng dẫn học ở nhà</a:t>
            </a:r>
            <a:r>
              <a:rPr lang="pt-BR" sz="3600" dirty="0">
                <a:solidFill>
                  <a:srgbClr val="0000CC"/>
                </a:solidFill>
                <a:effectLst/>
                <a:latin typeface="Times New Roman" panose="02020603050405020304" pitchFamily="18" charset="0"/>
                <a:ea typeface="Calibri" panose="020F0502020204030204" pitchFamily="34" charset="0"/>
              </a:rPr>
              <a:t>:</a:t>
            </a:r>
            <a:endParaRPr lang="en-US" sz="3600" dirty="0">
              <a:solidFill>
                <a:srgbClr val="0000CC"/>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pt-BR" sz="3200" dirty="0">
                <a:effectLst/>
                <a:latin typeface="Times New Roman" panose="02020603050405020304" pitchFamily="18" charset="0"/>
                <a:ea typeface="Calibri" panose="020F0502020204030204" pitchFamily="34" charset="0"/>
              </a:rPr>
              <a:t>- Vẽ sơ đồ tư duy về các đơn vị kiến thức của bài học hoặc vẽ tranh hình ảnh ấn tượng về bài học.</a:t>
            </a:r>
            <a:endParaRPr lang="en-US" sz="3200" dirty="0">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pt-BR" sz="3200" dirty="0">
                <a:effectLst/>
                <a:latin typeface="Times New Roman" panose="02020603050405020304" pitchFamily="18" charset="0"/>
                <a:ea typeface="Calibri" panose="020F0502020204030204" pitchFamily="34" charset="0"/>
              </a:rPr>
              <a:t>- Chuẩn bị: đọc, tìm hiểu về văn bản “</a:t>
            </a:r>
            <a:r>
              <a:rPr lang="pt-BR" sz="3200" i="1" dirty="0">
                <a:effectLst/>
                <a:latin typeface="Times New Roman" panose="02020603050405020304" pitchFamily="18" charset="0"/>
                <a:ea typeface="Calibri" panose="020F0502020204030204" pitchFamily="34" charset="0"/>
              </a:rPr>
              <a:t>Những tình huống hiểm nghèo”</a:t>
            </a:r>
            <a:r>
              <a:rPr lang="pt-BR" sz="3200" dirty="0">
                <a:effectLst/>
                <a:latin typeface="Times New Roman" panose="02020603050405020304" pitchFamily="18" charset="0"/>
                <a:ea typeface="Calibri" panose="020F0502020204030204" pitchFamily="34" charset="0"/>
              </a:rPr>
              <a:t>  (đọc văn bản, trả lời câu hỏi trong SGK)</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39120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4091722" y="172340"/>
            <a:ext cx="7240554" cy="707886"/>
          </a:xfrm>
          <a:prstGeom prst="rect">
            <a:avLst/>
          </a:prstGeom>
          <a:solidFill>
            <a:srgbClr val="0000CC"/>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HÌNH THÀNH KIẾN THỨC</a:t>
            </a: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Hình ảnh 8">
            <a:extLst>
              <a:ext uri="{FF2B5EF4-FFF2-40B4-BE49-F238E27FC236}">
                <a16:creationId xmlns:a16="http://schemas.microsoft.com/office/drawing/2014/main" id="{0B41BBAA-053D-755B-F240-4A952DF51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21" y="1310405"/>
            <a:ext cx="2505075" cy="2505075"/>
          </a:xfrm>
          <a:prstGeom prst="rect">
            <a:avLst/>
          </a:prstGeom>
        </p:spPr>
      </p:pic>
      <p:pic>
        <p:nvPicPr>
          <p:cNvPr id="10" name="Hình ảnh 9">
            <a:extLst>
              <a:ext uri="{FF2B5EF4-FFF2-40B4-BE49-F238E27FC236}">
                <a16:creationId xmlns:a16="http://schemas.microsoft.com/office/drawing/2014/main" id="{D4B989EF-8D15-CB9E-B8F5-2A45B2F64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039" y="1596360"/>
            <a:ext cx="8492986" cy="4741917"/>
          </a:xfrm>
          <a:prstGeom prst="rect">
            <a:avLst/>
          </a:prstGeom>
        </p:spPr>
      </p:pic>
    </p:spTree>
    <p:extLst>
      <p:ext uri="{BB962C8B-B14F-4D97-AF65-F5344CB8AC3E}">
        <p14:creationId xmlns:p14="http://schemas.microsoft.com/office/powerpoint/2010/main" val="118096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1EB5319A-9E7A-D22B-B863-110FEA752832}"/>
              </a:ext>
            </a:extLst>
          </p:cNvPr>
          <p:cNvGraphicFramePr>
            <a:graphicFrameLocks noGrp="1"/>
          </p:cNvGraphicFramePr>
          <p:nvPr/>
        </p:nvGraphicFramePr>
        <p:xfrm>
          <a:off x="448468" y="1804158"/>
          <a:ext cx="11295064" cy="4709067"/>
        </p:xfrm>
        <a:graphic>
          <a:graphicData uri="http://schemas.openxmlformats.org/drawingml/2006/table">
            <a:tbl>
              <a:tblPr firstRow="1" firstCol="1" bandRow="1">
                <a:tableStyleId>{5C22544A-7EE6-4342-B048-85BDC9FD1C3A}</a:tableStyleId>
              </a:tblPr>
              <a:tblGrid>
                <a:gridCol w="5601141">
                  <a:extLst>
                    <a:ext uri="{9D8B030D-6E8A-4147-A177-3AD203B41FA5}">
                      <a16:colId xmlns:a16="http://schemas.microsoft.com/office/drawing/2014/main" val="2241344449"/>
                    </a:ext>
                  </a:extLst>
                </a:gridCol>
                <a:gridCol w="5693923">
                  <a:extLst>
                    <a:ext uri="{9D8B030D-6E8A-4147-A177-3AD203B41FA5}">
                      <a16:colId xmlns:a16="http://schemas.microsoft.com/office/drawing/2014/main" val="3894223132"/>
                    </a:ext>
                  </a:extLst>
                </a:gridCol>
              </a:tblGrid>
              <a:tr h="351371">
                <a:tc>
                  <a:txBody>
                    <a:bodyPr/>
                    <a:lstStyle/>
                    <a:p>
                      <a:pPr marL="0" marR="0" algn="ctr">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ctr">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extLst>
                  <a:ext uri="{0D108BD9-81ED-4DB2-BD59-A6C34878D82A}">
                    <a16:rowId xmlns:a16="http://schemas.microsoft.com/office/drawing/2014/main" val="2610532984"/>
                  </a:ext>
                </a:extLst>
              </a:tr>
              <a:tr h="443681">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just">
                        <a:lnSpc>
                          <a:spcPct val="115000"/>
                        </a:lnSpc>
                        <a:spcBef>
                          <a:spcPts val="0"/>
                        </a:spcBef>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9804372"/>
                  </a:ext>
                </a:extLst>
              </a:tr>
              <a:tr h="580727">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just">
                        <a:lnSpc>
                          <a:spcPct val="115000"/>
                        </a:lnSpc>
                        <a:spcBef>
                          <a:spcPts val="0"/>
                        </a:spcBef>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5217414"/>
                  </a:ext>
                </a:extLst>
              </a:tr>
              <a:tr h="580727">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just">
                        <a:lnSpc>
                          <a:spcPct val="115000"/>
                        </a:lnSpc>
                        <a:spcBef>
                          <a:spcPts val="0"/>
                        </a:spcBef>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71305"/>
                  </a:ext>
                </a:extLst>
              </a:tr>
              <a:tr h="351371">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just">
                        <a:lnSpc>
                          <a:spcPct val="115000"/>
                        </a:lnSpc>
                        <a:spcBef>
                          <a:spcPts val="0"/>
                        </a:spcBef>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2149105"/>
                  </a:ext>
                </a:extLst>
              </a:tr>
              <a:tr h="580727">
                <a:tc>
                  <a:txBody>
                    <a:bodyPr/>
                    <a:lstStyle/>
                    <a:p>
                      <a:pPr marL="0" marR="0">
                        <a:lnSpc>
                          <a:spcPct val="115000"/>
                        </a:lnSpc>
                        <a:spcBef>
                          <a:spcPts val="0"/>
                        </a:spcBef>
                        <a:spcAft>
                          <a:spcPts val="800"/>
                        </a:spcAft>
                      </a:pPr>
                      <a:r>
                        <a:rPr lang="en-US" sz="2800">
                          <a:effectLst/>
                          <a:latin typeface="Times New Roman" panose="02020603050405020304" pitchFamily="18" charset="0"/>
                          <a:cs typeface="Times New Roman" panose="02020603050405020304" pitchFamily="18" charset="0"/>
                        </a:rPr>
                        <a:t>Cốt truyện của truyện ngụ ngôn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just">
                        <a:lnSpc>
                          <a:spcPct val="115000"/>
                        </a:lnSpc>
                        <a:spcBef>
                          <a:spcPts val="0"/>
                        </a:spcBef>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8255036"/>
                  </a:ext>
                </a:extLst>
              </a:tr>
              <a:tr h="351371">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just">
                        <a:lnSpc>
                          <a:spcPct val="115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9405906"/>
                  </a:ext>
                </a:extLst>
              </a:tr>
              <a:tr h="580727">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just">
                        <a:lnSpc>
                          <a:spcPct val="115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3709549"/>
                  </a:ext>
                </a:extLst>
              </a:tr>
              <a:tr h="580727">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BCFE"/>
                    </a:solidFill>
                  </a:tcPr>
                </a:tc>
                <a:tc>
                  <a:txBody>
                    <a:bodyPr/>
                    <a:lstStyle/>
                    <a:p>
                      <a:pPr marL="0" marR="0" algn="just">
                        <a:lnSpc>
                          <a:spcPct val="115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2322096"/>
                  </a:ext>
                </a:extLst>
              </a:tr>
            </a:tbl>
          </a:graphicData>
        </a:graphic>
      </p:graphicFrame>
      <p:sp>
        <p:nvSpPr>
          <p:cNvPr id="7" name="Hộp Văn bản 6">
            <a:extLst>
              <a:ext uri="{FF2B5EF4-FFF2-40B4-BE49-F238E27FC236}">
                <a16:creationId xmlns:a16="http://schemas.microsoft.com/office/drawing/2014/main" id="{50A07B39-E52D-A885-35A2-92BB4CDBAC66}"/>
              </a:ext>
            </a:extLst>
          </p:cNvPr>
          <p:cNvSpPr txBox="1"/>
          <p:nvPr/>
        </p:nvSpPr>
        <p:spPr>
          <a:xfrm>
            <a:off x="2035722" y="344775"/>
            <a:ext cx="7867245" cy="1143133"/>
          </a:xfrm>
          <a:prstGeom prst="rect">
            <a:avLst/>
          </a:prstGeom>
          <a:noFill/>
        </p:spPr>
        <p:txBody>
          <a:bodyPr wrap="square">
            <a:spAutoFit/>
          </a:bodyPr>
          <a:lstStyle/>
          <a:p>
            <a:pPr marL="0" marR="0" algn="ctr">
              <a:spcBef>
                <a:spcPts val="0"/>
              </a:spcBef>
              <a:spcAft>
                <a:spcPts val="800"/>
              </a:spcAft>
            </a:pPr>
            <a:r>
              <a:rPr lang="en-US" sz="3200" b="1" dirty="0">
                <a:solidFill>
                  <a:schemeClr val="bg1"/>
                </a:solidFill>
                <a:effectLst/>
                <a:highlight>
                  <a:srgbClr val="0000FF"/>
                </a:highlight>
                <a:latin typeface="Times New Roman" panose="02020603050405020304" pitchFamily="18" charset="0"/>
                <a:cs typeface="Times New Roman" panose="02020603050405020304" pitchFamily="18" charset="0"/>
              </a:rPr>
              <a:t>PHIẾU HỌC TẬP 01 </a:t>
            </a:r>
          </a:p>
          <a:p>
            <a:pPr marL="0" marR="0" algn="ctr">
              <a:lnSpc>
                <a:spcPct val="115000"/>
              </a:lnSpc>
              <a:spcBef>
                <a:spcPts val="0"/>
              </a:spcBef>
              <a:spcAft>
                <a:spcPts val="800"/>
              </a:spcAft>
            </a:pPr>
            <a:r>
              <a:rPr lang="en-US" sz="2800" b="1" dirty="0">
                <a:solidFill>
                  <a:srgbClr val="0066FF"/>
                </a:solidFill>
                <a:effectLst/>
                <a:latin typeface="Times New Roman" panose="02020603050405020304" pitchFamily="18" charset="0"/>
                <a:cs typeface="Times New Roman" panose="02020603050405020304" pitchFamily="18" charset="0"/>
              </a:rPr>
              <a:t>TÌM HIỂU THỂ LOẠI TRUYỆN NGỤ NGÔN</a:t>
            </a:r>
            <a:endParaRPr lang="en-US" sz="2800" b="1"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4474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2E852564-1AFE-A8E6-84F0-1D9757DB7659}"/>
              </a:ext>
            </a:extLst>
          </p:cNvPr>
          <p:cNvGraphicFramePr>
            <a:graphicFrameLocks noGrp="1"/>
          </p:cNvGraphicFramePr>
          <p:nvPr/>
        </p:nvGraphicFramePr>
        <p:xfrm>
          <a:off x="437160" y="2846058"/>
          <a:ext cx="11512234" cy="2849118"/>
        </p:xfrm>
        <a:graphic>
          <a:graphicData uri="http://schemas.openxmlformats.org/drawingml/2006/table">
            <a:tbl>
              <a:tblPr firstRow="1" firstCol="1" bandRow="1">
                <a:tableStyleId>{5C22544A-7EE6-4342-B048-85BDC9FD1C3A}</a:tableStyleId>
              </a:tblPr>
              <a:tblGrid>
                <a:gridCol w="2118575">
                  <a:extLst>
                    <a:ext uri="{9D8B030D-6E8A-4147-A177-3AD203B41FA5}">
                      <a16:colId xmlns:a16="http://schemas.microsoft.com/office/drawing/2014/main" val="2337237164"/>
                    </a:ext>
                  </a:extLst>
                </a:gridCol>
                <a:gridCol w="2846452">
                  <a:extLst>
                    <a:ext uri="{9D8B030D-6E8A-4147-A177-3AD203B41FA5}">
                      <a16:colId xmlns:a16="http://schemas.microsoft.com/office/drawing/2014/main" val="2326162321"/>
                    </a:ext>
                  </a:extLst>
                </a:gridCol>
                <a:gridCol w="3099788">
                  <a:extLst>
                    <a:ext uri="{9D8B030D-6E8A-4147-A177-3AD203B41FA5}">
                      <a16:colId xmlns:a16="http://schemas.microsoft.com/office/drawing/2014/main" val="3710494412"/>
                    </a:ext>
                  </a:extLst>
                </a:gridCol>
                <a:gridCol w="3447419">
                  <a:extLst>
                    <a:ext uri="{9D8B030D-6E8A-4147-A177-3AD203B41FA5}">
                      <a16:colId xmlns:a16="http://schemas.microsoft.com/office/drawing/2014/main" val="299043876"/>
                    </a:ext>
                  </a:extLst>
                </a:gridCol>
              </a:tblGrid>
              <a:tr h="403346">
                <a:tc>
                  <a:txBody>
                    <a:bodyPr/>
                    <a:lstStyle/>
                    <a:p>
                      <a:pPr marL="0" marR="0" algn="ctr">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p>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p>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ctr">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p>
                    <a:p>
                      <a:pPr marL="0" marR="0" algn="ctr">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extLst>
                  <a:ext uri="{0D108BD9-81ED-4DB2-BD59-A6C34878D82A}">
                    <a16:rowId xmlns:a16="http://schemas.microsoft.com/office/drawing/2014/main" val="1249401849"/>
                  </a:ext>
                </a:extLst>
              </a:tr>
              <a:tr h="127060">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0036920"/>
                  </a:ext>
                </a:extLst>
              </a:tr>
              <a:tr h="265203">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9348780"/>
                  </a:ext>
                </a:extLst>
              </a:tr>
              <a:tr h="265203">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5891081"/>
                  </a:ext>
                </a:extLst>
              </a:tr>
              <a:tr h="403346">
                <a:tc>
                  <a:txBody>
                    <a:bodyPr/>
                    <a:lstStyle/>
                    <a:p>
                      <a:pPr marL="0" marR="0">
                        <a:lnSpc>
                          <a:spcPct val="115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8FEB"/>
                    </a:solidFill>
                  </a:tcPr>
                </a:tc>
                <a:tc>
                  <a:txBody>
                    <a:bodyPr/>
                    <a:lstStyle/>
                    <a:p>
                      <a:pPr marL="0" marR="0" algn="just">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0071568"/>
                  </a:ext>
                </a:extLst>
              </a:tr>
            </a:tbl>
          </a:graphicData>
        </a:graphic>
      </p:graphicFrame>
      <p:sp>
        <p:nvSpPr>
          <p:cNvPr id="6" name="Rectangle 1">
            <a:extLst>
              <a:ext uri="{FF2B5EF4-FFF2-40B4-BE49-F238E27FC236}">
                <a16:creationId xmlns:a16="http://schemas.microsoft.com/office/drawing/2014/main" id="{17C676CB-2178-270C-3FF8-A8660CC0320B}"/>
              </a:ext>
            </a:extLst>
          </p:cNvPr>
          <p:cNvSpPr>
            <a:spLocks noChangeArrowheads="1"/>
          </p:cNvSpPr>
          <p:nvPr/>
        </p:nvSpPr>
        <p:spPr bwMode="auto">
          <a:xfrm>
            <a:off x="989505" y="470444"/>
            <a:ext cx="9847108" cy="220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lnSpc>
                <a:spcPct val="115000"/>
              </a:lnSpc>
              <a:spcAft>
                <a:spcPts val="800"/>
              </a:spcAft>
            </a:pPr>
            <a:r>
              <a:rPr lang="en-US" sz="3200" b="1" dirty="0">
                <a:solidFill>
                  <a:schemeClr val="bg1"/>
                </a:solidFill>
                <a:highlight>
                  <a:srgbClr val="0000FF"/>
                </a:highlight>
                <a:latin typeface="Times New Roman" panose="02020603050405020304" pitchFamily="18" charset="0"/>
                <a:cs typeface="Times New Roman" panose="02020603050405020304" pitchFamily="18" charset="0"/>
              </a:rPr>
              <a:t>PHIẾU HỌC TẬP 02 </a:t>
            </a:r>
          </a:p>
          <a:p>
            <a:pPr algn="ctr">
              <a:lnSpc>
                <a:spcPct val="115000"/>
              </a:lnSpc>
              <a:spcAft>
                <a:spcPts val="800"/>
              </a:spcAft>
            </a:pPr>
            <a:r>
              <a:rPr lang="en-US" sz="2800" dirty="0">
                <a:latin typeface="Times New Roman" panose="02020603050405020304" pitchFamily="18" charset="0"/>
                <a:cs typeface="Times New Roman" panose="02020603050405020304" pitchFamily="18" charset="0"/>
              </a:rPr>
              <a:t> </a:t>
            </a:r>
            <a:r>
              <a:rPr lang="en-US" sz="2800" b="1" dirty="0">
                <a:solidFill>
                  <a:srgbClr val="0066FF"/>
                </a:solidFill>
                <a:latin typeface="Times New Roman" panose="02020603050405020304" pitchFamily="18" charset="0"/>
                <a:cs typeface="Times New Roman" panose="02020603050405020304" pitchFamily="18" charset="0"/>
              </a:rPr>
              <a:t>SO SÁNH GIỮA YẾU TỐ CHUNG CỦA CÁC TRUYỆN ĐÃ HỌC VỚI CÁC YẾU TỐ GẮN VỚI ĐẶC ĐIỂM RIÊNG CỦA TRUYỆN NGỤ NGÔN</a:t>
            </a:r>
            <a:endParaRPr lang="en-US" sz="2800" b="1" dirty="0">
              <a:solidFill>
                <a:srgbClr val="0066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633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FA6AD35-A829-874C-32B8-CE6F77CDB020}"/>
              </a:ext>
            </a:extLst>
          </p:cNvPr>
          <p:cNvSpPr txBox="1"/>
          <p:nvPr/>
        </p:nvSpPr>
        <p:spPr>
          <a:xfrm>
            <a:off x="934063" y="385606"/>
            <a:ext cx="9180326" cy="707886"/>
          </a:xfrm>
          <a:prstGeom prst="rect">
            <a:avLst/>
          </a:prstGeom>
          <a:solidFill>
            <a:srgbClr val="0000CC"/>
          </a:solidFill>
        </p:spPr>
        <p:txBody>
          <a:bodyPr wrap="square">
            <a:spAutoFit/>
          </a:bodyPr>
          <a:lstStyle/>
          <a:p>
            <a:pPr algn="ctr"/>
            <a:r>
              <a:rPr lang="pt-BR" sz="4000" b="1" dirty="0">
                <a:solidFill>
                  <a:schemeClr val="bg1"/>
                </a:solidFill>
                <a:effectLst/>
                <a:latin typeface="Times New Roman" panose="02020603050405020304" pitchFamily="18" charset="0"/>
                <a:ea typeface="Times New Roman" panose="02020603050405020304" pitchFamily="18" charset="0"/>
              </a:rPr>
              <a:t>I. </a:t>
            </a:r>
            <a:r>
              <a:rPr lang="de-DE" sz="4000" b="1" dirty="0">
                <a:solidFill>
                  <a:schemeClr val="bg1"/>
                </a:solidFill>
                <a:effectLst/>
                <a:latin typeface="Times New Roman" panose="02020603050405020304" pitchFamily="18" charset="0"/>
                <a:ea typeface="Calibri" panose="020F0502020204030204" pitchFamily="34" charset="0"/>
              </a:rPr>
              <a:t>Kiến thức Ngữ văn về truyện ngụ ngôn</a:t>
            </a:r>
            <a:endParaRPr lang="en-US" sz="4000" dirty="0">
              <a:solidFill>
                <a:schemeClr val="bg1"/>
              </a:solidFill>
              <a:effectLst/>
              <a:latin typeface="Times New Roman" panose="02020603050405020304" pitchFamily="18" charset="0"/>
              <a:ea typeface="Calibri" panose="020F0502020204030204" pitchFamily="34" charset="0"/>
            </a:endParaRPr>
          </a:p>
        </p:txBody>
      </p:sp>
      <p:sp>
        <p:nvSpPr>
          <p:cNvPr id="15" name="Hộp Văn bản 14">
            <a:extLst>
              <a:ext uri="{FF2B5EF4-FFF2-40B4-BE49-F238E27FC236}">
                <a16:creationId xmlns:a16="http://schemas.microsoft.com/office/drawing/2014/main" id="{D98BB658-501E-5B15-0929-C257826ACC2D}"/>
              </a:ext>
            </a:extLst>
          </p:cNvPr>
          <p:cNvSpPr txBox="1"/>
          <p:nvPr/>
        </p:nvSpPr>
        <p:spPr>
          <a:xfrm>
            <a:off x="1446248" y="2901820"/>
            <a:ext cx="6494104" cy="1815882"/>
          </a:xfrm>
          <a:prstGeom prst="rect">
            <a:avLst/>
          </a:prstGeom>
          <a:noFill/>
          <a:ln w="38100">
            <a:solidFill>
              <a:srgbClr val="0000CC"/>
            </a:solidFill>
          </a:ln>
        </p:spPr>
        <p:txBody>
          <a:bodyPr wrap="square">
            <a:spAutoFit/>
          </a:bodyPr>
          <a:lstStyle/>
          <a:p>
            <a:pPr algn="just"/>
            <a:r>
              <a:rPr lang="de-DE" sz="2800" dirty="0">
                <a:latin typeface="Times New Roman" panose="02020603050405020304" pitchFamily="18" charset="0"/>
                <a:cs typeface="Times New Roman" panose="02020603050405020304" pitchFamily="18" charset="0"/>
              </a:rPr>
              <a:t>Là những truyện kể ngắn gọn, hàm súc, bằng văn xuôi hoặc văn vần. Truyện thường đưa ra bài học về cách nhìn sự việc, cách ứng sử của con người trong cuộc sống.</a:t>
            </a:r>
            <a:endParaRPr lang="en-US" sz="2800" dirty="0">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40245B11-55B5-53A7-EECB-3E358689BB3F}"/>
              </a:ext>
            </a:extLst>
          </p:cNvPr>
          <p:cNvSpPr txBox="1"/>
          <p:nvPr/>
        </p:nvSpPr>
        <p:spPr>
          <a:xfrm>
            <a:off x="934063" y="1324966"/>
            <a:ext cx="6097554" cy="583750"/>
          </a:xfrm>
          <a:prstGeom prst="rect">
            <a:avLst/>
          </a:prstGeom>
          <a:noFill/>
        </p:spPr>
        <p:txBody>
          <a:bodyPr wrap="square">
            <a:spAutoFit/>
          </a:bodyPr>
          <a:lstStyle/>
          <a:p>
            <a:pPr marL="0" marR="0" indent="90170" algn="just">
              <a:lnSpc>
                <a:spcPct val="107000"/>
              </a:lnSpc>
              <a:spcBef>
                <a:spcPts val="0"/>
              </a:spcBef>
              <a:spcAft>
                <a:spcPts val="800"/>
              </a:spcAft>
            </a:pPr>
            <a:r>
              <a:rPr lang="de-DE" sz="3200" b="1" dirty="0">
                <a:solidFill>
                  <a:srgbClr val="0000CC"/>
                </a:solidFill>
                <a:effectLst/>
                <a:latin typeface="Times New Roman" panose="02020603050405020304" pitchFamily="18" charset="0"/>
                <a:ea typeface="Calibri" panose="020F0502020204030204" pitchFamily="34" charset="0"/>
              </a:rPr>
              <a:t>1. Khái niệm</a:t>
            </a:r>
            <a:endParaRPr lang="en-US" sz="3200" dirty="0">
              <a:solidFill>
                <a:srgbClr val="0000CC"/>
              </a:solidFill>
              <a:effectLst/>
              <a:latin typeface="Times New Roman" panose="02020603050405020304" pitchFamily="18" charset="0"/>
              <a:ea typeface="Calibri" panose="020F0502020204030204" pitchFamily="34" charset="0"/>
            </a:endParaRPr>
          </a:p>
        </p:txBody>
      </p:sp>
      <p:pic>
        <p:nvPicPr>
          <p:cNvPr id="9" name="Hình ảnh 8">
            <a:extLst>
              <a:ext uri="{FF2B5EF4-FFF2-40B4-BE49-F238E27FC236}">
                <a16:creationId xmlns:a16="http://schemas.microsoft.com/office/drawing/2014/main" id="{41779370-3779-B146-381C-C3E4EB4C5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7325" y="4046434"/>
            <a:ext cx="4345003" cy="2425960"/>
          </a:xfrm>
          <a:prstGeom prst="rect">
            <a:avLst/>
          </a:prstGeom>
        </p:spPr>
      </p:pic>
    </p:spTree>
    <p:extLst>
      <p:ext uri="{BB962C8B-B14F-4D97-AF65-F5344CB8AC3E}">
        <p14:creationId xmlns:p14="http://schemas.microsoft.com/office/powerpoint/2010/main" val="2215330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3775</Words>
  <Application>Microsoft Office PowerPoint</Application>
  <PresentationFormat>Widescreen</PresentationFormat>
  <Paragraphs>440</Paragraphs>
  <Slides>53</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Copperplate Gothic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2022-08-27T00:59:28Z</dcterms:created>
  <dcterms:modified xsi:type="dcterms:W3CDTF">2022-08-27T00:59:36Z</dcterms:modified>
</cp:coreProperties>
</file>