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media/media1.WAV" ContentType="audio/x-wav"/>
  <Override PartName="/ppt/tags/tag9.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00" r:id="rId2"/>
    <p:sldId id="316" r:id="rId3"/>
    <p:sldId id="289" r:id="rId4"/>
    <p:sldId id="290" r:id="rId5"/>
    <p:sldId id="308" r:id="rId6"/>
    <p:sldId id="310" r:id="rId7"/>
    <p:sldId id="311" r:id="rId8"/>
    <p:sldId id="293" r:id="rId9"/>
    <p:sldId id="312" r:id="rId10"/>
    <p:sldId id="313" r:id="rId11"/>
    <p:sldId id="314" r:id="rId12"/>
    <p:sldId id="294" r:id="rId13"/>
    <p:sldId id="307" r:id="rId14"/>
    <p:sldId id="315" r:id="rId15"/>
    <p:sldId id="302" r:id="rId16"/>
    <p:sldId id="297" r:id="rId17"/>
    <p:sldId id="268" r:id="rId18"/>
    <p:sldId id="256" r:id="rId19"/>
    <p:sldId id="264" r:id="rId20"/>
    <p:sldId id="257" r:id="rId21"/>
    <p:sldId id="258" r:id="rId22"/>
    <p:sldId id="259" r:id="rId23"/>
    <p:sldId id="260" r:id="rId24"/>
    <p:sldId id="261" r:id="rId25"/>
    <p:sldId id="262" r:id="rId26"/>
    <p:sldId id="263" r:id="rId27"/>
    <p:sldId id="265" r:id="rId28"/>
    <p:sldId id="266" r:id="rId29"/>
    <p:sldId id="267" r:id="rId30"/>
    <p:sldId id="305" r:id="rId31"/>
    <p:sldId id="30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7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0E45E-B326-449E-A62E-06D5290FE50F}" type="datetimeFigureOut">
              <a:rPr lang="en-SG" smtClean="0"/>
              <a:t>24/7/2020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33331-46C9-4C96-A6A5-CF18D2F9E3F3}" type="slidenum">
              <a:rPr lang="en-SG" smtClean="0"/>
              <a:t>‹#›</a:t>
            </a:fld>
            <a:endParaRPr lang="en-SG"/>
          </a:p>
        </p:txBody>
      </p:sp>
    </p:spTree>
    <p:extLst>
      <p:ext uri="{BB962C8B-B14F-4D97-AF65-F5344CB8AC3E}">
        <p14:creationId xmlns:p14="http://schemas.microsoft.com/office/powerpoint/2010/main" val="345389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a:t>
            </a:fld>
            <a:endParaRPr lang="en-SG"/>
          </a:p>
        </p:txBody>
      </p:sp>
    </p:spTree>
    <p:extLst>
      <p:ext uri="{BB962C8B-B14F-4D97-AF65-F5344CB8AC3E}">
        <p14:creationId xmlns:p14="http://schemas.microsoft.com/office/powerpoint/2010/main" val="250880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10</a:t>
            </a:fld>
            <a:endParaRPr lang="en-SG"/>
          </a:p>
        </p:txBody>
      </p:sp>
    </p:spTree>
    <p:extLst>
      <p:ext uri="{BB962C8B-B14F-4D97-AF65-F5344CB8AC3E}">
        <p14:creationId xmlns:p14="http://schemas.microsoft.com/office/powerpoint/2010/main" val="290912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11</a:t>
            </a:fld>
            <a:endParaRPr lang="en-SG"/>
          </a:p>
        </p:txBody>
      </p:sp>
    </p:spTree>
    <p:extLst>
      <p:ext uri="{BB962C8B-B14F-4D97-AF65-F5344CB8AC3E}">
        <p14:creationId xmlns:p14="http://schemas.microsoft.com/office/powerpoint/2010/main" val="171486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12</a:t>
            </a:fld>
            <a:endParaRPr lang="en-SG"/>
          </a:p>
        </p:txBody>
      </p:sp>
    </p:spTree>
    <p:extLst>
      <p:ext uri="{BB962C8B-B14F-4D97-AF65-F5344CB8AC3E}">
        <p14:creationId xmlns:p14="http://schemas.microsoft.com/office/powerpoint/2010/main" val="140430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13</a:t>
            </a:fld>
            <a:endParaRPr lang="en-SG"/>
          </a:p>
        </p:txBody>
      </p:sp>
    </p:spTree>
    <p:extLst>
      <p:ext uri="{BB962C8B-B14F-4D97-AF65-F5344CB8AC3E}">
        <p14:creationId xmlns:p14="http://schemas.microsoft.com/office/powerpoint/2010/main" val="102460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14</a:t>
            </a:fld>
            <a:endParaRPr lang="en-SG"/>
          </a:p>
        </p:txBody>
      </p:sp>
    </p:spTree>
    <p:extLst>
      <p:ext uri="{BB962C8B-B14F-4D97-AF65-F5344CB8AC3E}">
        <p14:creationId xmlns:p14="http://schemas.microsoft.com/office/powerpoint/2010/main" val="248481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15</a:t>
            </a:fld>
            <a:endParaRPr lang="en-SG"/>
          </a:p>
        </p:txBody>
      </p:sp>
    </p:spTree>
    <p:extLst>
      <p:ext uri="{BB962C8B-B14F-4D97-AF65-F5344CB8AC3E}">
        <p14:creationId xmlns:p14="http://schemas.microsoft.com/office/powerpoint/2010/main" val="2628756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16</a:t>
            </a:fld>
            <a:endParaRPr lang="en-SG"/>
          </a:p>
        </p:txBody>
      </p:sp>
    </p:spTree>
    <p:extLst>
      <p:ext uri="{BB962C8B-B14F-4D97-AF65-F5344CB8AC3E}">
        <p14:creationId xmlns:p14="http://schemas.microsoft.com/office/powerpoint/2010/main" val="253179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17</a:t>
            </a:fld>
            <a:endParaRPr lang="en-SG"/>
          </a:p>
        </p:txBody>
      </p:sp>
    </p:spTree>
    <p:extLst>
      <p:ext uri="{BB962C8B-B14F-4D97-AF65-F5344CB8AC3E}">
        <p14:creationId xmlns:p14="http://schemas.microsoft.com/office/powerpoint/2010/main" val="325789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18</a:t>
            </a:fld>
            <a:endParaRPr lang="en-SG"/>
          </a:p>
        </p:txBody>
      </p:sp>
    </p:spTree>
    <p:extLst>
      <p:ext uri="{BB962C8B-B14F-4D97-AF65-F5344CB8AC3E}">
        <p14:creationId xmlns:p14="http://schemas.microsoft.com/office/powerpoint/2010/main" val="519924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19</a:t>
            </a:fld>
            <a:endParaRPr lang="en-SG"/>
          </a:p>
        </p:txBody>
      </p:sp>
    </p:spTree>
    <p:extLst>
      <p:ext uri="{BB962C8B-B14F-4D97-AF65-F5344CB8AC3E}">
        <p14:creationId xmlns:p14="http://schemas.microsoft.com/office/powerpoint/2010/main" val="349832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a:t>
            </a:fld>
            <a:endParaRPr lang="en-SG"/>
          </a:p>
        </p:txBody>
      </p:sp>
    </p:spTree>
    <p:extLst>
      <p:ext uri="{BB962C8B-B14F-4D97-AF65-F5344CB8AC3E}">
        <p14:creationId xmlns:p14="http://schemas.microsoft.com/office/powerpoint/2010/main" val="2508809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20</a:t>
            </a:fld>
            <a:endParaRPr lang="en-SG"/>
          </a:p>
        </p:txBody>
      </p:sp>
    </p:spTree>
    <p:extLst>
      <p:ext uri="{BB962C8B-B14F-4D97-AF65-F5344CB8AC3E}">
        <p14:creationId xmlns:p14="http://schemas.microsoft.com/office/powerpoint/2010/main" val="998303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21</a:t>
            </a:fld>
            <a:endParaRPr lang="en-SG"/>
          </a:p>
        </p:txBody>
      </p:sp>
    </p:spTree>
    <p:extLst>
      <p:ext uri="{BB962C8B-B14F-4D97-AF65-F5344CB8AC3E}">
        <p14:creationId xmlns:p14="http://schemas.microsoft.com/office/powerpoint/2010/main" val="2526485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22</a:t>
            </a:fld>
            <a:endParaRPr lang="en-SG"/>
          </a:p>
        </p:txBody>
      </p:sp>
    </p:spTree>
    <p:extLst>
      <p:ext uri="{BB962C8B-B14F-4D97-AF65-F5344CB8AC3E}">
        <p14:creationId xmlns:p14="http://schemas.microsoft.com/office/powerpoint/2010/main" val="261915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23</a:t>
            </a:fld>
            <a:endParaRPr lang="en-SG"/>
          </a:p>
        </p:txBody>
      </p:sp>
    </p:spTree>
    <p:extLst>
      <p:ext uri="{BB962C8B-B14F-4D97-AF65-F5344CB8AC3E}">
        <p14:creationId xmlns:p14="http://schemas.microsoft.com/office/powerpoint/2010/main" val="307626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24</a:t>
            </a:fld>
            <a:endParaRPr lang="en-SG"/>
          </a:p>
        </p:txBody>
      </p:sp>
    </p:spTree>
    <p:extLst>
      <p:ext uri="{BB962C8B-B14F-4D97-AF65-F5344CB8AC3E}">
        <p14:creationId xmlns:p14="http://schemas.microsoft.com/office/powerpoint/2010/main" val="4093884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25</a:t>
            </a:fld>
            <a:endParaRPr lang="en-SG"/>
          </a:p>
        </p:txBody>
      </p:sp>
    </p:spTree>
    <p:extLst>
      <p:ext uri="{BB962C8B-B14F-4D97-AF65-F5344CB8AC3E}">
        <p14:creationId xmlns:p14="http://schemas.microsoft.com/office/powerpoint/2010/main" val="2168743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26</a:t>
            </a:fld>
            <a:endParaRPr lang="en-SG"/>
          </a:p>
        </p:txBody>
      </p:sp>
    </p:spTree>
    <p:extLst>
      <p:ext uri="{BB962C8B-B14F-4D97-AF65-F5344CB8AC3E}">
        <p14:creationId xmlns:p14="http://schemas.microsoft.com/office/powerpoint/2010/main" val="3691000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27</a:t>
            </a:fld>
            <a:endParaRPr lang="en-SG"/>
          </a:p>
        </p:txBody>
      </p:sp>
    </p:spTree>
    <p:extLst>
      <p:ext uri="{BB962C8B-B14F-4D97-AF65-F5344CB8AC3E}">
        <p14:creationId xmlns:p14="http://schemas.microsoft.com/office/powerpoint/2010/main" val="3465843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28</a:t>
            </a:fld>
            <a:endParaRPr lang="en-SG"/>
          </a:p>
        </p:txBody>
      </p:sp>
    </p:spTree>
    <p:extLst>
      <p:ext uri="{BB962C8B-B14F-4D97-AF65-F5344CB8AC3E}">
        <p14:creationId xmlns:p14="http://schemas.microsoft.com/office/powerpoint/2010/main" val="3927214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29</a:t>
            </a:fld>
            <a:endParaRPr lang="en-SG"/>
          </a:p>
        </p:txBody>
      </p:sp>
    </p:spTree>
    <p:extLst>
      <p:ext uri="{BB962C8B-B14F-4D97-AF65-F5344CB8AC3E}">
        <p14:creationId xmlns:p14="http://schemas.microsoft.com/office/powerpoint/2010/main" val="233643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a:t>
            </a:fld>
            <a:endParaRPr lang="en-SG"/>
          </a:p>
        </p:txBody>
      </p:sp>
    </p:spTree>
    <p:extLst>
      <p:ext uri="{BB962C8B-B14F-4D97-AF65-F5344CB8AC3E}">
        <p14:creationId xmlns:p14="http://schemas.microsoft.com/office/powerpoint/2010/main" val="3541940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30</a:t>
            </a:fld>
            <a:endParaRPr lang="en-SG"/>
          </a:p>
        </p:txBody>
      </p:sp>
    </p:spTree>
    <p:extLst>
      <p:ext uri="{BB962C8B-B14F-4D97-AF65-F5344CB8AC3E}">
        <p14:creationId xmlns:p14="http://schemas.microsoft.com/office/powerpoint/2010/main" val="806676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31</a:t>
            </a:fld>
            <a:endParaRPr lang="en-SG"/>
          </a:p>
        </p:txBody>
      </p:sp>
    </p:spTree>
    <p:extLst>
      <p:ext uri="{BB962C8B-B14F-4D97-AF65-F5344CB8AC3E}">
        <p14:creationId xmlns:p14="http://schemas.microsoft.com/office/powerpoint/2010/main" val="181769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4</a:t>
            </a:fld>
            <a:endParaRPr lang="en-SG"/>
          </a:p>
        </p:txBody>
      </p:sp>
    </p:spTree>
    <p:extLst>
      <p:ext uri="{BB962C8B-B14F-4D97-AF65-F5344CB8AC3E}">
        <p14:creationId xmlns:p14="http://schemas.microsoft.com/office/powerpoint/2010/main" val="54963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5</a:t>
            </a:fld>
            <a:endParaRPr lang="en-SG"/>
          </a:p>
        </p:txBody>
      </p:sp>
    </p:spTree>
    <p:extLst>
      <p:ext uri="{BB962C8B-B14F-4D97-AF65-F5344CB8AC3E}">
        <p14:creationId xmlns:p14="http://schemas.microsoft.com/office/powerpoint/2010/main" val="3252592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6</a:t>
            </a:fld>
            <a:endParaRPr lang="en-SG"/>
          </a:p>
        </p:txBody>
      </p:sp>
    </p:spTree>
    <p:extLst>
      <p:ext uri="{BB962C8B-B14F-4D97-AF65-F5344CB8AC3E}">
        <p14:creationId xmlns:p14="http://schemas.microsoft.com/office/powerpoint/2010/main" val="326035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7</a:t>
            </a:fld>
            <a:endParaRPr lang="en-SG"/>
          </a:p>
        </p:txBody>
      </p:sp>
    </p:spTree>
    <p:extLst>
      <p:ext uri="{BB962C8B-B14F-4D97-AF65-F5344CB8AC3E}">
        <p14:creationId xmlns:p14="http://schemas.microsoft.com/office/powerpoint/2010/main" val="2710108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8</a:t>
            </a:fld>
            <a:endParaRPr lang="en-SG"/>
          </a:p>
        </p:txBody>
      </p:sp>
    </p:spTree>
    <p:extLst>
      <p:ext uri="{BB962C8B-B14F-4D97-AF65-F5344CB8AC3E}">
        <p14:creationId xmlns:p14="http://schemas.microsoft.com/office/powerpoint/2010/main" val="61928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t>9</a:t>
            </a:fld>
            <a:endParaRPr lang="en-SG"/>
          </a:p>
        </p:txBody>
      </p:sp>
    </p:spTree>
    <p:extLst>
      <p:ext uri="{BB962C8B-B14F-4D97-AF65-F5344CB8AC3E}">
        <p14:creationId xmlns:p14="http://schemas.microsoft.com/office/powerpoint/2010/main" val="39535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536743-65CA-4E54-A3D0-AF6B69C33F2C}" type="datetimeFigureOut">
              <a:rPr lang="en-US" smtClean="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98499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775523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939116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17401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536743-65CA-4E54-A3D0-AF6B69C33F2C}" type="datetimeFigureOut">
              <a:rPr lang="en-US" smtClean="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403812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536743-65CA-4E54-A3D0-AF6B69C33F2C}" type="datetimeFigureOut">
              <a:rPr lang="en-US" smtClean="0"/>
              <a:pPr/>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53769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536743-65CA-4E54-A3D0-AF6B69C33F2C}" type="datetimeFigureOut">
              <a:rPr lang="en-US" smtClean="0"/>
              <a:pPr/>
              <a:t>7/24/2020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581962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536743-65CA-4E54-A3D0-AF6B69C33F2C}" type="datetimeFigureOut">
              <a:rPr lang="en-US" smtClean="0"/>
              <a:pPr/>
              <a:t>7/24/2020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956413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36743-65CA-4E54-A3D0-AF6B69C33F2C}" type="datetimeFigureOut">
              <a:rPr lang="en-US" smtClean="0"/>
              <a:pPr/>
              <a:t>7/24/2020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193621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536743-65CA-4E54-A3D0-AF6B69C33F2C}" type="datetimeFigureOut">
              <a:rPr lang="en-US" smtClean="0"/>
              <a:pPr/>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314231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536743-65CA-4E54-A3D0-AF6B69C33F2C}" type="datetimeFigureOut">
              <a:rPr lang="en-US" smtClean="0"/>
              <a:pPr/>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p14="http://schemas.microsoft.com/office/powerpoint/2010/main" val="2162812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6743-65CA-4E54-A3D0-AF6B69C33F2C}" type="datetimeFigureOut">
              <a:rPr lang="en-US" smtClean="0"/>
              <a:pPr/>
              <a:t>7/24/2020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F0626-AAA1-4039-9983-05F6EDC29BF0}" type="slidenum">
              <a:rPr lang="en-US" smtClean="0"/>
              <a:pPr/>
              <a:t>‹#›</a:t>
            </a:fld>
            <a:endParaRPr lang="en-US"/>
          </a:p>
        </p:txBody>
      </p:sp>
    </p:spTree>
    <p:extLst>
      <p:ext uri="{BB962C8B-B14F-4D97-AF65-F5344CB8AC3E}">
        <p14:creationId xmlns:p14="http://schemas.microsoft.com/office/powerpoint/2010/main" val="97130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slide" Target="slide23.xml"/><Relationship Id="rId3" Type="http://schemas.openxmlformats.org/officeDocument/2006/relationships/image" Target="../media/image16.png"/><Relationship Id="rId21" Type="http://schemas.openxmlformats.org/officeDocument/2006/relationships/slide" Target="slide26.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slide" Target="slide22.xml"/><Relationship Id="rId2" Type="http://schemas.openxmlformats.org/officeDocument/2006/relationships/notesSlide" Target="../notesSlides/notesSlide18.xml"/><Relationship Id="rId16" Type="http://schemas.openxmlformats.org/officeDocument/2006/relationships/slide" Target="slide21.xml"/><Relationship Id="rId20" Type="http://schemas.openxmlformats.org/officeDocument/2006/relationships/slide" Target="slide2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slide" Target="slide29.xml"/><Relationship Id="rId5" Type="http://schemas.openxmlformats.org/officeDocument/2006/relationships/image" Target="../media/image18.png"/><Relationship Id="rId15" Type="http://schemas.openxmlformats.org/officeDocument/2006/relationships/slide" Target="slide20.xml"/><Relationship Id="rId23" Type="http://schemas.openxmlformats.org/officeDocument/2006/relationships/slide" Target="slide28.xml"/><Relationship Id="rId10" Type="http://schemas.openxmlformats.org/officeDocument/2006/relationships/image" Target="../media/image23.png"/><Relationship Id="rId19" Type="http://schemas.openxmlformats.org/officeDocument/2006/relationships/slide" Target="slide24.xml"/><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14.png"/><Relationship Id="rId22" Type="http://schemas.openxmlformats.org/officeDocument/2006/relationships/slide" Target="slide2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xml"/><Relationship Id="rId7" Type="http://schemas.openxmlformats.org/officeDocument/2006/relationships/tags" Target="../tags/tag9.xml"/><Relationship Id="rId12" Type="http://schemas.openxmlformats.org/officeDocument/2006/relationships/image" Target="../media/image3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audio" Target="../media/media1.WAV"/><Relationship Id="rId11" Type="http://schemas.openxmlformats.org/officeDocument/2006/relationships/image" Target="../media/image5.png"/><Relationship Id="rId5" Type="http://schemas.microsoft.com/office/2007/relationships/media" Target="../media/media1.WAV"/><Relationship Id="rId10" Type="http://schemas.openxmlformats.org/officeDocument/2006/relationships/image" Target="../media/image2.png"/><Relationship Id="rId4" Type="http://schemas.openxmlformats.org/officeDocument/2006/relationships/tags" Target="../tags/tag8.xml"/><Relationship Id="rId9"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5" name="Picture 4">
            <a:extLst>
              <a:ext uri="{FF2B5EF4-FFF2-40B4-BE49-F238E27FC236}">
                <a16:creationId xmlns:a16="http://schemas.microsoft.com/office/drawing/2014/main" id="{F0FF22D3-A276-49AA-8017-EC70DCDE8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1852" y="761988"/>
            <a:ext cx="6096012" cy="6096012"/>
          </a:xfrm>
          <a:prstGeom prst="rect">
            <a:avLst/>
          </a:prstGeom>
        </p:spPr>
      </p:pic>
      <p:sp>
        <p:nvSpPr>
          <p:cNvPr id="8" name="Cloud 7">
            <a:extLst>
              <a:ext uri="{FF2B5EF4-FFF2-40B4-BE49-F238E27FC236}">
                <a16:creationId xmlns:a16="http://schemas.microsoft.com/office/drawing/2014/main" id="{87BD66A7-48BF-425C-A20E-15E71D2232F9}"/>
              </a:ext>
            </a:extLst>
          </p:cNvPr>
          <p:cNvSpPr/>
          <p:nvPr/>
        </p:nvSpPr>
        <p:spPr>
          <a:xfrm>
            <a:off x="285135" y="334297"/>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err="1">
                <a:latin typeface="Times New Roman" panose="02020603050405020304" pitchFamily="18" charset="0"/>
                <a:cs typeface="Times New Roman" panose="02020603050405020304" pitchFamily="18" charset="0"/>
              </a:rPr>
              <a:t>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r>
              <a:rPr lang="en-SG"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SG" sz="2400" dirty="0" err="1">
                <a:latin typeface="Times New Roman" panose="02020603050405020304" pitchFamily="18" charset="0"/>
                <a:cs typeface="Times New Roman" panose="02020603050405020304" pitchFamily="18" charset="0"/>
              </a:rPr>
              <a:t>ợc</a:t>
            </a:r>
            <a:r>
              <a:rPr lang="en-SG" sz="2400" dirty="0">
                <a:latin typeface="Times New Roman" panose="02020603050405020304" pitchFamily="18" charset="0"/>
                <a:cs typeface="Times New Roman" panose="02020603050405020304" pitchFamily="18" charset="0"/>
              </a:rPr>
              <a:t> bao </a:t>
            </a:r>
            <a:r>
              <a:rPr lang="en-SG" sz="2400" dirty="0" err="1">
                <a:latin typeface="Times New Roman" panose="02020603050405020304" pitchFamily="18" charset="0"/>
                <a:cs typeface="Times New Roman" panose="02020603050405020304" pitchFamily="18" charset="0"/>
              </a:rPr>
              <a:t>nhiêu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điểm</a:t>
            </a:r>
            <a:r>
              <a:rPr lang="en-SG" sz="2400" dirty="0">
                <a:latin typeface="Times New Roman" panose="02020603050405020304" pitchFamily="18" charset="0"/>
                <a:cs typeface="Times New Roman" panose="02020603050405020304" pitchFamily="18" charset="0"/>
              </a:rPr>
              <a:t> ạ?</a:t>
            </a:r>
          </a:p>
        </p:txBody>
      </p:sp>
      <p:sp>
        <p:nvSpPr>
          <p:cNvPr id="10" name="Cloud 9">
            <a:extLst>
              <a:ext uri="{FF2B5EF4-FFF2-40B4-BE49-F238E27FC236}">
                <a16:creationId xmlns:a16="http://schemas.microsoft.com/office/drawing/2014/main" id="{8BF75ED4-C593-42BA-A761-AA339D2DD1C5}"/>
              </a:ext>
            </a:extLst>
          </p:cNvPr>
          <p:cNvSpPr/>
          <p:nvPr/>
        </p:nvSpPr>
        <p:spPr>
          <a:xfrm>
            <a:off x="8436079" y="191729"/>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solidFill>
                  <a:srgbClr val="FF0000"/>
                </a:solidFill>
                <a:latin typeface="Times New Roman" panose="02020603050405020304" pitchFamily="18" charset="0"/>
                <a:cs typeface="Times New Roman" panose="02020603050405020304" pitchFamily="18" charset="0"/>
              </a:rPr>
              <a:t>Cả</a:t>
            </a:r>
            <a:r>
              <a:rPr lang="en-SG" sz="2400" dirty="0">
                <a:solidFill>
                  <a:srgbClr val="FF0000"/>
                </a:solidFill>
                <a:latin typeface="Times New Roman" panose="02020603050405020304" pitchFamily="18" charset="0"/>
                <a:cs typeface="Times New Roman" panose="02020603050405020304" pitchFamily="18" charset="0"/>
              </a:rPr>
              <a:t> 2 </a:t>
            </a:r>
            <a:r>
              <a:rPr lang="en-SG" sz="2400" dirty="0" err="1">
                <a:solidFill>
                  <a:srgbClr val="FF0000"/>
                </a:solidFill>
                <a:latin typeface="Times New Roman" panose="02020603050405020304" pitchFamily="18" charset="0"/>
                <a:cs typeface="Times New Roman" panose="02020603050405020304" pitchFamily="18" charset="0"/>
              </a:rPr>
              <a:t>bạn</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đều</a:t>
            </a:r>
            <a:r>
              <a:rPr lang="en-SG" sz="2400" dirty="0">
                <a:solidFill>
                  <a:srgbClr val="FF0000"/>
                </a:solidFill>
                <a:latin typeface="Times New Roman" panose="02020603050405020304" pitchFamily="18" charset="0"/>
                <a:cs typeface="Times New Roman" panose="02020603050405020304" pitchFamily="18" charset="0"/>
              </a:rPr>
              <a:t> đ</a:t>
            </a:r>
            <a:r>
              <a:rPr lang="vi-VN" sz="2400" dirty="0">
                <a:solidFill>
                  <a:srgbClr val="FF0000"/>
                </a:solidFill>
                <a:latin typeface="Times New Roman" panose="02020603050405020304" pitchFamily="18" charset="0"/>
                <a:cs typeface="Times New Roman" panose="02020603050405020304" pitchFamily="18" charset="0"/>
              </a:rPr>
              <a:t>ư</a:t>
            </a:r>
            <a:r>
              <a:rPr lang="en-SG" sz="2400" dirty="0" err="1">
                <a:solidFill>
                  <a:srgbClr val="FF0000"/>
                </a:solidFill>
                <a:latin typeface="Times New Roman" panose="02020603050405020304" pitchFamily="18" charset="0"/>
                <a:cs typeface="Times New Roman" panose="02020603050405020304" pitchFamily="18" charset="0"/>
              </a:rPr>
              <a:t>ợc</a:t>
            </a:r>
            <a:r>
              <a:rPr lang="en-SG" sz="2400" dirty="0">
                <a:solidFill>
                  <a:srgbClr val="FF0000"/>
                </a:solidFill>
                <a:latin typeface="Times New Roman" panose="02020603050405020304" pitchFamily="18" charset="0"/>
                <a:cs typeface="Times New Roman" panose="02020603050405020304" pitchFamily="18" charset="0"/>
              </a:rPr>
              <a:t> 9 </a:t>
            </a:r>
            <a:r>
              <a:rPr lang="en-SG" sz="2400" dirty="0" err="1">
                <a:solidFill>
                  <a:srgbClr val="FF0000"/>
                </a:solidFill>
                <a:latin typeface="Times New Roman" panose="02020603050405020304" pitchFamily="18" charset="0"/>
                <a:cs typeface="Times New Roman" panose="02020603050405020304" pitchFamily="18" charset="0"/>
              </a:rPr>
              <a:t>nhé</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Cố</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gắng</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phát</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huy</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nha</a:t>
            </a:r>
            <a:r>
              <a:rPr lang="en-SG" sz="2400" dirty="0">
                <a:solidFill>
                  <a:srgbClr val="FF0000"/>
                </a:solidFill>
                <a:latin typeface="Times New Roman" panose="02020603050405020304" pitchFamily="18" charset="0"/>
                <a:cs typeface="Times New Roman" panose="02020603050405020304" pitchFamily="18" charset="0"/>
              </a:rPr>
              <a:t>!</a:t>
            </a:r>
          </a:p>
        </p:txBody>
      </p:sp>
      <p:sp>
        <p:nvSpPr>
          <p:cNvPr id="11" name="Cloud 10">
            <a:extLst>
              <a:ext uri="{FF2B5EF4-FFF2-40B4-BE49-F238E27FC236}">
                <a16:creationId xmlns:a16="http://schemas.microsoft.com/office/drawing/2014/main" id="{F6323AC4-C787-41F5-89FE-381ED88C8B72}"/>
              </a:ext>
            </a:extLst>
          </p:cNvPr>
          <p:cNvSpPr/>
          <p:nvPr/>
        </p:nvSpPr>
        <p:spPr>
          <a:xfrm>
            <a:off x="580097" y="3809994"/>
            <a:ext cx="2241755" cy="16026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Dạ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cảm</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a:latin typeface="Times New Roman" panose="02020603050405020304" pitchFamily="18" charset="0"/>
                <a:cs typeface="Times New Roman" panose="02020603050405020304" pitchFamily="18" charset="0"/>
              </a:rPr>
              <a:t>n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ạ!</a:t>
            </a:r>
          </a:p>
        </p:txBody>
      </p:sp>
    </p:spTree>
    <p:extLst>
      <p:ext uri="{BB962C8B-B14F-4D97-AF65-F5344CB8AC3E}">
        <p14:creationId xmlns:p14="http://schemas.microsoft.com/office/powerpoint/2010/main" val="348849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slide trắng">
            <a:extLst>
              <a:ext uri="{FF2B5EF4-FFF2-40B4-BE49-F238E27FC236}">
                <a16:creationId xmlns:a16="http://schemas.microsoft.com/office/drawing/2014/main" id="{9B8F841F-2852-4951-9439-671187BB25DD}"/>
              </a:ext>
            </a:extLst>
          </p:cNvPr>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9">
            <a:extLst>
              <a:ext uri="{FF2B5EF4-FFF2-40B4-BE49-F238E27FC236}">
                <a16:creationId xmlns:a16="http://schemas.microsoft.com/office/drawing/2014/main" id="{8954E353-4271-4342-BCAF-E10FA4C055B2}"/>
              </a:ext>
            </a:extLst>
          </p:cNvPr>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淘宝网chenying0907出品 2">
            <a:extLst>
              <a:ext uri="{FF2B5EF4-FFF2-40B4-BE49-F238E27FC236}">
                <a16:creationId xmlns:a16="http://schemas.microsoft.com/office/drawing/2014/main" id="{D5A1DD2C-A7AD-4526-B4BA-0827012C9343}"/>
              </a:ext>
            </a:extLst>
          </p:cNvPr>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
            <a:extLst>
              <a:ext uri="{FF2B5EF4-FFF2-40B4-BE49-F238E27FC236}">
                <a16:creationId xmlns:a16="http://schemas.microsoft.com/office/drawing/2014/main" id="{997FF005-8E98-412B-A52F-5398FD65F4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65" y="1063220"/>
            <a:ext cx="3729083" cy="5122268"/>
          </a:xfrm>
          <a:prstGeom prst="rect">
            <a:avLst/>
          </a:prstGeom>
        </p:spPr>
      </p:pic>
      <p:sp>
        <p:nvSpPr>
          <p:cNvPr id="6" name="淘宝网chenying0907出品 7">
            <a:extLst>
              <a:ext uri="{FF2B5EF4-FFF2-40B4-BE49-F238E27FC236}">
                <a16:creationId xmlns:a16="http://schemas.microsoft.com/office/drawing/2014/main" id="{38AD5AB5-D872-4EBC-A63A-993998DCFBD1}"/>
              </a:ext>
            </a:extLst>
          </p:cNvPr>
          <p:cNvSpPr/>
          <p:nvPr/>
        </p:nvSpPr>
        <p:spPr>
          <a:xfrm>
            <a:off x="4272013" y="1421042"/>
            <a:ext cx="7196087" cy="4162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id="{3ECE4019-0DA3-400B-BCB0-15D43F681A6A}"/>
              </a:ext>
            </a:extLst>
          </p:cNvPr>
          <p:cNvSpPr/>
          <p:nvPr/>
        </p:nvSpPr>
        <p:spPr>
          <a:xfrm>
            <a:off x="5293193" y="1930400"/>
            <a:ext cx="6670207" cy="44879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淘宝网chenying0907出品 28">
            <a:extLst>
              <a:ext uri="{FF2B5EF4-FFF2-40B4-BE49-F238E27FC236}">
                <a16:creationId xmlns:a16="http://schemas.microsoft.com/office/drawing/2014/main" id="{6645A391-F87C-4DE5-8F49-C0F21EAA48A4}"/>
              </a:ext>
            </a:extLst>
          </p:cNvPr>
          <p:cNvGrpSpPr/>
          <p:nvPr/>
        </p:nvGrpSpPr>
        <p:grpSpPr>
          <a:xfrm>
            <a:off x="4456423" y="2572700"/>
            <a:ext cx="652360" cy="655752"/>
            <a:chOff x="5054062" y="3469758"/>
            <a:chExt cx="636077" cy="636077"/>
          </a:xfrm>
        </p:grpSpPr>
        <p:sp>
          <p:nvSpPr>
            <p:cNvPr id="12" name="淘宝网chenying0907出品 11">
              <a:extLst>
                <a:ext uri="{FF2B5EF4-FFF2-40B4-BE49-F238E27FC236}">
                  <a16:creationId xmlns:a16="http://schemas.microsoft.com/office/drawing/2014/main" id="{286EC88F-DD93-42F2-99FA-578D856D394B}"/>
                </a:ext>
              </a:extLst>
            </p:cNvPr>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04">
              <a:extLst>
                <a:ext uri="{FF2B5EF4-FFF2-40B4-BE49-F238E27FC236}">
                  <a16:creationId xmlns:a16="http://schemas.microsoft.com/office/drawing/2014/main" id="{45B56927-F666-473D-804A-9265D658774A}"/>
                </a:ext>
              </a:extLst>
            </p:cNvPr>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淘宝网chenying0907出品 29">
            <a:extLst>
              <a:ext uri="{FF2B5EF4-FFF2-40B4-BE49-F238E27FC236}">
                <a16:creationId xmlns:a16="http://schemas.microsoft.com/office/drawing/2014/main" id="{267A0F6D-F03F-481F-8781-96E0612FD21B}"/>
              </a:ext>
            </a:extLst>
          </p:cNvPr>
          <p:cNvGrpSpPr/>
          <p:nvPr/>
        </p:nvGrpSpPr>
        <p:grpSpPr>
          <a:xfrm>
            <a:off x="4456423" y="4087041"/>
            <a:ext cx="652360" cy="655752"/>
            <a:chOff x="5054062" y="4712770"/>
            <a:chExt cx="636077" cy="636077"/>
          </a:xfrm>
        </p:grpSpPr>
        <p:sp>
          <p:nvSpPr>
            <p:cNvPr id="15" name="淘宝网chenying0907出品 12">
              <a:extLst>
                <a:ext uri="{FF2B5EF4-FFF2-40B4-BE49-F238E27FC236}">
                  <a16:creationId xmlns:a16="http://schemas.microsoft.com/office/drawing/2014/main" id="{B8FE7F57-9437-4635-981D-BFB3C1C7B77E}"/>
                </a:ext>
              </a:extLst>
            </p:cNvPr>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a:extLst>
                <a:ext uri="{FF2B5EF4-FFF2-40B4-BE49-F238E27FC236}">
                  <a16:creationId xmlns:a16="http://schemas.microsoft.com/office/drawing/2014/main" id="{214CFB54-675D-4A7A-9034-793825BFFDAC}"/>
                </a:ext>
              </a:extLst>
            </p:cNvPr>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9" name="淘宝网chenying0907出品 18">
            <a:extLst>
              <a:ext uri="{FF2B5EF4-FFF2-40B4-BE49-F238E27FC236}">
                <a16:creationId xmlns:a16="http://schemas.microsoft.com/office/drawing/2014/main" id="{3FC197F6-744E-4D2D-911C-B5E69ADB3474}"/>
              </a:ext>
            </a:extLst>
          </p:cNvPr>
          <p:cNvSpPr txBox="1"/>
          <p:nvPr/>
        </p:nvSpPr>
        <p:spPr>
          <a:xfrm>
            <a:off x="5637580" y="247155"/>
            <a:ext cx="4916725" cy="986360"/>
          </a:xfrm>
          <a:prstGeom prst="rect">
            <a:avLst/>
          </a:prstGeom>
          <a:noFill/>
        </p:spPr>
        <p:txBody>
          <a:bodyPr wrap="square" rtlCol="0">
            <a:spAutoFit/>
          </a:bodyPr>
          <a:lstStyle/>
          <a:p>
            <a:pPr algn="ctr">
              <a:lnSpc>
                <a:spcPct val="150000"/>
              </a:lnSpc>
            </a:pPr>
            <a:r>
              <a:rPr lang="en-SG" altLang="zh-CN" sz="4400" b="1" spc="300" dirty="0" err="1">
                <a:solidFill>
                  <a:srgbClr val="FF0000"/>
                </a:solidFill>
                <a:latin typeface="Times New Roman" panose="02020603050405020304" pitchFamily="18" charset="0"/>
                <a:cs typeface="Times New Roman" panose="02020603050405020304" pitchFamily="18" charset="0"/>
              </a:rPr>
              <a:t>Nhận</a:t>
            </a:r>
            <a:r>
              <a:rPr lang="en-SG" altLang="zh-CN" sz="4400" b="1" spc="300" dirty="0">
                <a:solidFill>
                  <a:srgbClr val="FF0000"/>
                </a:solidFill>
                <a:latin typeface="Times New Roman" panose="02020603050405020304" pitchFamily="18" charset="0"/>
                <a:cs typeface="Times New Roman" panose="02020603050405020304" pitchFamily="18" charset="0"/>
              </a:rPr>
              <a:t> </a:t>
            </a:r>
            <a:r>
              <a:rPr lang="en-SG" altLang="zh-CN" sz="4400" b="1" spc="300" dirty="0" err="1">
                <a:solidFill>
                  <a:srgbClr val="FF0000"/>
                </a:solidFill>
                <a:latin typeface="Times New Roman" panose="02020603050405020304" pitchFamily="18" charset="0"/>
                <a:cs typeface="Times New Roman" panose="02020603050405020304" pitchFamily="18" charset="0"/>
              </a:rPr>
              <a:t>xét</a:t>
            </a:r>
            <a:endParaRPr lang="zh-CN" altLang="en-US" sz="4400" b="1" spc="300" dirty="0">
              <a:solidFill>
                <a:srgbClr val="FF0000"/>
              </a:solidFill>
              <a:latin typeface="Times New Roman" panose="02020603050405020304" pitchFamily="18" charset="0"/>
              <a:cs typeface="Times New Roman" panose="02020603050405020304" pitchFamily="18" charset="0"/>
            </a:endParaRPr>
          </a:p>
        </p:txBody>
      </p:sp>
      <p:sp>
        <p:nvSpPr>
          <p:cNvPr id="26" name="淘宝网chenying0907出品 23">
            <a:extLst>
              <a:ext uri="{FF2B5EF4-FFF2-40B4-BE49-F238E27FC236}">
                <a16:creationId xmlns:a16="http://schemas.microsoft.com/office/drawing/2014/main" id="{B2B1BCF1-224C-4A59-83C6-A93A3740E642}"/>
              </a:ext>
            </a:extLst>
          </p:cNvPr>
          <p:cNvSpPr txBox="1"/>
          <p:nvPr/>
        </p:nvSpPr>
        <p:spPr>
          <a:xfrm>
            <a:off x="5574767" y="2250182"/>
            <a:ext cx="6300646" cy="1200329"/>
          </a:xfrm>
          <a:prstGeom prst="rect">
            <a:avLst/>
          </a:prstGeom>
          <a:noFill/>
        </p:spPr>
        <p:txBody>
          <a:bodyPr wrap="square" rtlCol="0">
            <a:spAutoFit/>
          </a:bodyPr>
          <a:lstStyle/>
          <a:p>
            <a:pPr algn="just">
              <a:spcBef>
                <a:spcPct val="50000"/>
              </a:spcBef>
            </a:pPr>
            <a:r>
              <a:rPr lang="en-US" altLang="en-US" sz="3600" dirty="0" err="1">
                <a:latin typeface="Times New Roman" panose="02020603050405020304" pitchFamily="18" charset="0"/>
                <a:cs typeface="Times New Roman" panose="02020603050405020304" pitchFamily="18" charset="0"/>
              </a:rPr>
              <a:t>Nội</a:t>
            </a:r>
            <a:r>
              <a:rPr lang="en-US" altLang="en-US" sz="3600" dirty="0">
                <a:latin typeface="Times New Roman" panose="02020603050405020304" pitchFamily="18" charset="0"/>
                <a:cs typeface="Times New Roman" panose="02020603050405020304" pitchFamily="18" charset="0"/>
              </a:rPr>
              <a:t> dung in </a:t>
            </a:r>
            <a:r>
              <a:rPr lang="en-US" altLang="en-US" sz="3600" dirty="0" err="1">
                <a:latin typeface="Times New Roman" panose="02020603050405020304" pitchFamily="18" charset="0"/>
                <a:cs typeface="Times New Roman" panose="02020603050405020304" pitchFamily="18" charset="0"/>
              </a:rPr>
              <a:t>đậm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ví</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dụ</a:t>
            </a:r>
            <a:r>
              <a:rPr lang="en-US" altLang="en-US" sz="3600" dirty="0">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Được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thuật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lại</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29" name="淘宝网chenying0907出品 25">
            <a:extLst>
              <a:ext uri="{FF2B5EF4-FFF2-40B4-BE49-F238E27FC236}">
                <a16:creationId xmlns:a16="http://schemas.microsoft.com/office/drawing/2014/main" id="{4FEF2AAD-9394-4DA4-9B63-893DCE5132FF}"/>
              </a:ext>
            </a:extLst>
          </p:cNvPr>
          <p:cNvSpPr txBox="1"/>
          <p:nvPr/>
        </p:nvSpPr>
        <p:spPr>
          <a:xfrm>
            <a:off x="5574767" y="3796031"/>
            <a:ext cx="6300646" cy="1200329"/>
          </a:xfrm>
          <a:prstGeom prst="rect">
            <a:avLst/>
          </a:prstGeom>
          <a:noFill/>
        </p:spPr>
        <p:txBody>
          <a:bodyPr wrap="square" rtlCol="0">
            <a:spAutoFit/>
          </a:bodyPr>
          <a:lstStyle/>
          <a:p>
            <a:pPr>
              <a:spcBef>
                <a:spcPct val="50000"/>
              </a:spcBef>
            </a:pPr>
            <a:r>
              <a:rPr lang="en-US" altLang="en-US" sz="3600" dirty="0" err="1">
                <a:latin typeface="Times New Roman" panose="02020603050405020304" pitchFamily="18" charset="0"/>
                <a:cs typeface="Times New Roman" panose="02020603050405020304" pitchFamily="18" charset="0"/>
              </a:rPr>
              <a:t>Dấu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hiệu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thức</a:t>
            </a:r>
            <a:r>
              <a:rPr lang="en-US" altLang="en-US" sz="3600" dirty="0">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Không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được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đặt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trong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dấu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ngoặc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kép</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31" name="Text Box 13">
            <a:extLst>
              <a:ext uri="{FF2B5EF4-FFF2-40B4-BE49-F238E27FC236}">
                <a16:creationId xmlns:a16="http://schemas.microsoft.com/office/drawing/2014/main" id="{5EF4B1E4-3F52-45B8-865E-ADDC54091AAF}"/>
              </a:ext>
            </a:extLst>
          </p:cNvPr>
          <p:cNvSpPr txBox="1">
            <a:spLocks noChangeArrowheads="1"/>
          </p:cNvSpPr>
          <p:nvPr/>
        </p:nvSpPr>
        <p:spPr bwMode="auto">
          <a:xfrm>
            <a:off x="6550541" y="5416135"/>
            <a:ext cx="5486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cs typeface="Times New Roman" panose="02020603050405020304" pitchFamily="18" charset="0"/>
              </a:rPr>
              <a:t>Cách</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dẫn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gián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tiếp</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1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Scale>
                                      <p:cBhvr>
                                        <p:cTn id="40"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1"/>
                                        </p:tgtEl>
                                        <p:attrNameLst>
                                          <p:attrName>ppt_x</p:attrName>
                                          <p:attrName>ppt_y</p:attrName>
                                        </p:attrNameLst>
                                      </p:cBhvr>
                                    </p:animMotion>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26"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3" name="图片 1">
            <a:extLst>
              <a:ext uri="{FF2B5EF4-FFF2-40B4-BE49-F238E27FC236}">
                <a16:creationId xmlns:a16="http://schemas.microsoft.com/office/drawing/2014/main" id="{AB4C5E1D-0E42-4B5C-B02D-FB892B12CA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4" name="淘宝网chenying0907出品 6">
            <a:extLst>
              <a:ext uri="{FF2B5EF4-FFF2-40B4-BE49-F238E27FC236}">
                <a16:creationId xmlns:a16="http://schemas.microsoft.com/office/drawing/2014/main" id="{ECBB224A-7361-4A43-A262-5E3ACA883721}"/>
              </a:ext>
            </a:extLst>
          </p:cNvPr>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a:extLst>
              <a:ext uri="{FF2B5EF4-FFF2-40B4-BE49-F238E27FC236}">
                <a16:creationId xmlns:a16="http://schemas.microsoft.com/office/drawing/2014/main" id="{480B6EE7-AADB-4606-9645-BF8FC1979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6" name="淘宝网chenying0907出品 7">
            <a:extLst>
              <a:ext uri="{FF2B5EF4-FFF2-40B4-BE49-F238E27FC236}">
                <a16:creationId xmlns:a16="http://schemas.microsoft.com/office/drawing/2014/main" id="{CFC2C6F2-F5D7-4DFA-BB76-1758EE598F12}"/>
              </a:ext>
            </a:extLst>
          </p:cNvPr>
          <p:cNvSpPr/>
          <p:nvPr/>
        </p:nvSpPr>
        <p:spPr>
          <a:xfrm>
            <a:off x="2994561" y="1577653"/>
            <a:ext cx="8778339" cy="437750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id="{13787682-8C9C-4663-A531-926CF65159CD}"/>
              </a:ext>
            </a:extLst>
          </p:cNvPr>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8">
            <a:extLst>
              <a:ext uri="{FF2B5EF4-FFF2-40B4-BE49-F238E27FC236}">
                <a16:creationId xmlns:a16="http://schemas.microsoft.com/office/drawing/2014/main" id="{98DF7323-5BC5-4B56-8D62-AD0BE4D6C47A}"/>
              </a:ext>
            </a:extLst>
          </p:cNvPr>
          <p:cNvSpPr txBox="1"/>
          <p:nvPr/>
        </p:nvSpPr>
        <p:spPr>
          <a:xfrm>
            <a:off x="4906072" y="-130470"/>
            <a:ext cx="4916725" cy="1189493"/>
          </a:xfrm>
          <a:prstGeom prst="rect">
            <a:avLst/>
          </a:prstGeom>
          <a:noFill/>
        </p:spPr>
        <p:txBody>
          <a:bodyPr wrap="square" rtlCol="0">
            <a:spAutoFit/>
          </a:bodyPr>
          <a:lstStyle/>
          <a:p>
            <a:pPr algn="ctr">
              <a:lnSpc>
                <a:spcPct val="150000"/>
              </a:lnSpc>
            </a:pPr>
            <a:r>
              <a:rPr lang="en-SG" altLang="zh-CN" sz="5400" b="1" spc="300" dirty="0" err="1">
                <a:solidFill>
                  <a:srgbClr val="FF0000"/>
                </a:solidFill>
                <a:latin typeface="Times New Roman" panose="02020603050405020304" pitchFamily="18" charset="0"/>
                <a:cs typeface="Times New Roman" panose="02020603050405020304" pitchFamily="18" charset="0"/>
              </a:rPr>
              <a:t>Lưu</a:t>
            </a:r>
            <a:r>
              <a:rPr lang="en-SG" altLang="zh-CN" sz="5400" b="1" spc="300" dirty="0">
                <a:solidFill>
                  <a:srgbClr val="FF0000"/>
                </a:solidFill>
                <a:latin typeface="Times New Roman" panose="02020603050405020304" pitchFamily="18" charset="0"/>
                <a:cs typeface="Times New Roman" panose="02020603050405020304" pitchFamily="18" charset="0"/>
              </a:rPr>
              <a:t> ý</a:t>
            </a:r>
            <a:endParaRPr lang="zh-CN" altLang="en-US" sz="5400" b="1" spc="3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A856FC0-FB52-41E5-B3A7-6DB2399D8459}"/>
              </a:ext>
            </a:extLst>
          </p:cNvPr>
          <p:cNvSpPr/>
          <p:nvPr/>
        </p:nvSpPr>
        <p:spPr>
          <a:xfrm>
            <a:off x="4207298" y="2031921"/>
            <a:ext cx="7273502" cy="1661993"/>
          </a:xfrm>
          <a:prstGeom prst="rect">
            <a:avLst/>
          </a:prstGeom>
        </p:spPr>
        <p:txBody>
          <a:bodyPr wrap="square">
            <a:spAutoFit/>
          </a:bodyPr>
          <a:lstStyle/>
          <a:p>
            <a:pPr algn="ctr"/>
            <a:r>
              <a:rPr lang="en-US" altLang="en-US" sz="3400" b="1" dirty="0" err="1">
                <a:solidFill>
                  <a:srgbClr val="7030A0"/>
                </a:solidFill>
                <a:latin typeface="Times New Roman" panose="02020603050405020304" pitchFamily="18" charset="0"/>
                <a:cs typeface="Times New Roman" panose="02020603050405020304" pitchFamily="18" charset="0"/>
              </a:rPr>
              <a:t>Có</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thể</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chuyển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từ</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lời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dẫn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trực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tiếp</a:t>
            </a:r>
            <a:r>
              <a:rPr lang="en-US" altLang="en-US" sz="3400" b="1" dirty="0">
                <a:solidFill>
                  <a:srgbClr val="7030A0"/>
                </a:solidFill>
                <a:latin typeface="Times New Roman" panose="02020603050405020304" pitchFamily="18" charset="0"/>
                <a:cs typeface="Times New Roman" panose="02020603050405020304" pitchFamily="18" charset="0"/>
              </a:rPr>
              <a:t> sang </a:t>
            </a:r>
            <a:r>
              <a:rPr lang="en-US" altLang="en-US" sz="3400" b="1" dirty="0" err="1">
                <a:solidFill>
                  <a:srgbClr val="7030A0"/>
                </a:solidFill>
                <a:latin typeface="Times New Roman" panose="02020603050405020304" pitchFamily="18" charset="0"/>
                <a:cs typeface="Times New Roman" panose="02020603050405020304" pitchFamily="18" charset="0"/>
              </a:rPr>
              <a:t>lời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dẫn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gián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tiếp</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hoặc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ngược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lại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cần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chú</a:t>
            </a:r>
            <a:r>
              <a:rPr lang="en-US" altLang="en-US" sz="3400" b="1" dirty="0">
                <a:solidFill>
                  <a:srgbClr val="7030A0"/>
                </a:solidFill>
                <a:latin typeface="Times New Roman" panose="02020603050405020304" pitchFamily="18" charset="0"/>
                <a:cs typeface="Times New Roman" panose="02020603050405020304" pitchFamily="18" charset="0"/>
              </a:rPr>
              <a:t> ý </a:t>
            </a:r>
            <a:r>
              <a:rPr lang="en-US" altLang="en-US" sz="3400" b="1" dirty="0" err="1">
                <a:solidFill>
                  <a:srgbClr val="7030A0"/>
                </a:solidFill>
                <a:latin typeface="Times New Roman" panose="02020603050405020304" pitchFamily="18" charset="0"/>
                <a:cs typeface="Times New Roman" panose="02020603050405020304" pitchFamily="18" charset="0"/>
              </a:rPr>
              <a:t>điều</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chỉnh</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cho</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thích</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hợp</a:t>
            </a:r>
            <a:endParaRPr lang="en-SG" sz="3400" b="1" dirty="0">
              <a:solidFill>
                <a:srgbClr val="7030A0"/>
              </a:solidFill>
              <a:latin typeface="Times New Roman" panose="02020603050405020304" pitchFamily="18" charset="0"/>
              <a:cs typeface="Times New Roman" panose="02020603050405020304" pitchFamily="18" charset="0"/>
            </a:endParaRPr>
          </a:p>
        </p:txBody>
      </p:sp>
      <p:sp>
        <p:nvSpPr>
          <p:cNvPr id="15" name="Text Box 23">
            <a:extLst>
              <a:ext uri="{FF2B5EF4-FFF2-40B4-BE49-F238E27FC236}">
                <a16:creationId xmlns:a16="http://schemas.microsoft.com/office/drawing/2014/main" id="{B3E45F1C-7525-456D-BBAA-8A785A8805F3}"/>
              </a:ext>
            </a:extLst>
          </p:cNvPr>
          <p:cNvSpPr txBox="1">
            <a:spLocks noChangeArrowheads="1"/>
          </p:cNvSpPr>
          <p:nvPr/>
        </p:nvSpPr>
        <p:spPr bwMode="auto">
          <a:xfrm>
            <a:off x="4294188" y="4292600"/>
            <a:ext cx="7391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Ví</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dụ</a:t>
            </a:r>
            <a:r>
              <a:rPr lang="en-US" altLang="en-US" sz="2800" b="1" u="sng"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Nam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a:solidFill>
                  <a:srgbClr val="CC0000"/>
                </a:solidFill>
                <a:latin typeface="Times New Roman" panose="02020603050405020304" pitchFamily="18" charset="0"/>
                <a:cs typeface="Times New Roman" panose="02020603050405020304" pitchFamily="18" charset="0"/>
              </a:rPr>
              <a:t>“</a:t>
            </a:r>
            <a:r>
              <a:rPr lang="en-US" altLang="en-US" sz="3200" dirty="0" err="1">
                <a:solidFill>
                  <a:srgbClr val="CC0000"/>
                </a:solidFill>
                <a:latin typeface="Times New Roman" panose="02020603050405020304" pitchFamily="18" charset="0"/>
                <a:cs typeface="Times New Roman" panose="02020603050405020304" pitchFamily="18" charset="0"/>
              </a:rPr>
              <a:t>Ngày</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mai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tôi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đi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Hà</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Nội</a:t>
            </a:r>
            <a:r>
              <a:rPr lang="en-US" altLang="en-US" sz="3200" dirty="0">
                <a:solidFill>
                  <a:srgbClr val="CC0000"/>
                </a:solidFill>
                <a:latin typeface="Times New Roman" panose="02020603050405020304" pitchFamily="18" charset="0"/>
                <a:cs typeface="Times New Roman" panose="02020603050405020304" pitchFamily="18" charset="0"/>
              </a:rPr>
              <a:t>.”</a:t>
            </a:r>
          </a:p>
          <a:p>
            <a:r>
              <a:rPr lang="en-US" altLang="en-US" sz="3200" dirty="0">
                <a:solidFill>
                  <a:srgbClr val="CC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a:latin typeface="Times New Roman" panose="02020603050405020304" pitchFamily="18" charset="0"/>
                <a:cs typeface="Times New Roman" panose="02020603050405020304" pitchFamily="18" charset="0"/>
              </a:rPr>
              <a:t>Nam </a:t>
            </a:r>
            <a:r>
              <a:rPr lang="en-US" altLang="en-US" sz="3200" dirty="0" err="1">
                <a:latin typeface="Times New Roman" panose="02020603050405020304" pitchFamily="18" charset="0"/>
                <a:cs typeface="Times New Roman" panose="02020603050405020304" pitchFamily="18" charset="0"/>
              </a:rPr>
              <a:t>nói</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rằng</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ngày</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mai</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bạn</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ấy</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đi</a:t>
            </a:r>
            <a:r>
              <a:rPr lang="en-US" altLang="en-US" sz="3200" dirty="0">
                <a:solidFill>
                  <a:srgbClr val="006600"/>
                </a:solidFill>
                <a:latin typeface="Times New Roman" panose="02020603050405020304" pitchFamily="18" charset="0"/>
                <a:cs typeface="Times New Roman" panose="02020603050405020304" pitchFamily="18" charset="0"/>
              </a:rPr>
              <a:t> HN.</a:t>
            </a:r>
          </a:p>
        </p:txBody>
      </p:sp>
    </p:spTree>
    <p:extLst>
      <p:ext uri="{BB962C8B-B14F-4D97-AF65-F5344CB8AC3E}">
        <p14:creationId xmlns:p14="http://schemas.microsoft.com/office/powerpoint/2010/main" val="30778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from="(-#ppt_w/2)" to="(#ppt_x)" calcmode="lin" valueType="num">
                                      <p:cBhvr>
                                        <p:cTn id="34" dur="600" fill="hold">
                                          <p:stCondLst>
                                            <p:cond delay="0"/>
                                          </p:stCondLst>
                                        </p:cTn>
                                        <p:tgtEl>
                                          <p:spTgt spid="15"/>
                                        </p:tgtEl>
                                        <p:attrNameLst>
                                          <p:attrName>ppt_x</p:attrName>
                                        </p:attrNameLst>
                                      </p:cBhvr>
                                    </p:anim>
                                    <p:anim from="0" to="-1.0" calcmode="lin" valueType="num">
                                      <p:cBhvr>
                                        <p:cTn id="35" dur="200" decel="50000" autoRev="1" fill="hold">
                                          <p:stCondLst>
                                            <p:cond delay="600"/>
                                          </p:stCondLst>
                                        </p:cTn>
                                        <p:tgtEl>
                                          <p:spTgt spid="15"/>
                                        </p:tgtEl>
                                        <p:attrNameLst>
                                          <p:attrName>xshear</p:attrName>
                                        </p:attrNameLst>
                                      </p:cBhvr>
                                    </p:anim>
                                    <p:animScale>
                                      <p:cBhvr>
                                        <p:cTn id="36" dur="200" decel="100000" autoRev="1" fill="hold">
                                          <p:stCondLst>
                                            <p:cond delay="600"/>
                                          </p:stCondLst>
                                        </p:cTn>
                                        <p:tgtEl>
                                          <p:spTgt spid="15"/>
                                        </p:tgtEl>
                                      </p:cBhvr>
                                      <p:from x="100000" y="100000"/>
                                      <p:to x="80000" y="100000"/>
                                    </p:animScale>
                                    <p:anim by="(#ppt_h/3+#ppt_w*0.1)" calcmode="lin" valueType="num">
                                      <p:cBhvr additive="sum">
                                        <p:cTn id="37"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p:bldP spid="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graphicFrame>
        <p:nvGraphicFramePr>
          <p:cNvPr id="3" name="Group 31">
            <a:extLst>
              <a:ext uri="{FF2B5EF4-FFF2-40B4-BE49-F238E27FC236}">
                <a16:creationId xmlns:a16="http://schemas.microsoft.com/office/drawing/2014/main" id="{1FFDB831-B1BA-44E9-A6B4-1E50B2B52C2A}"/>
              </a:ext>
            </a:extLst>
          </p:cNvPr>
          <p:cNvGraphicFramePr>
            <a:graphicFrameLocks/>
          </p:cNvGraphicFramePr>
          <p:nvPr>
            <p:extLst>
              <p:ext uri="{D42A27DB-BD31-4B8C-83A1-F6EECF244321}">
                <p14:modId xmlns:p14="http://schemas.microsoft.com/office/powerpoint/2010/main" val="96057013"/>
              </p:ext>
            </p:extLst>
          </p:nvPr>
        </p:nvGraphicFramePr>
        <p:xfrm>
          <a:off x="412135" y="2168434"/>
          <a:ext cx="11367729" cy="4367494"/>
        </p:xfrm>
        <a:graphic>
          <a:graphicData uri="http://schemas.openxmlformats.org/drawingml/2006/table">
            <a:tbl>
              <a:tblPr/>
              <a:tblGrid>
                <a:gridCol w="1652230">
                  <a:extLst>
                    <a:ext uri="{9D8B030D-6E8A-4147-A177-3AD203B41FA5}">
                      <a16:colId xmlns:a16="http://schemas.microsoft.com/office/drawing/2014/main" val="884469914"/>
                    </a:ext>
                  </a:extLst>
                </a:gridCol>
                <a:gridCol w="4539635">
                  <a:extLst>
                    <a:ext uri="{9D8B030D-6E8A-4147-A177-3AD203B41FA5}">
                      <a16:colId xmlns:a16="http://schemas.microsoft.com/office/drawing/2014/main" val="20000"/>
                    </a:ext>
                  </a:extLst>
                </a:gridCol>
                <a:gridCol w="5175864">
                  <a:extLst>
                    <a:ext uri="{9D8B030D-6E8A-4147-A177-3AD203B41FA5}">
                      <a16:colId xmlns:a16="http://schemas.microsoft.com/office/drawing/2014/main" val="2284698271"/>
                    </a:ext>
                  </a:extLst>
                </a:gridCol>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Dẫn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trực</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tiếp</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Dẫn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gián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tiếp</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Giống</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a16="http://schemas.microsoft.com/office/drawing/2014/main" val="10001"/>
                  </a:ext>
                </a:extLst>
              </a:tr>
              <a:tr h="22689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Khác</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 name="Text Box 29">
            <a:extLst>
              <a:ext uri="{FF2B5EF4-FFF2-40B4-BE49-F238E27FC236}">
                <a16:creationId xmlns:a16="http://schemas.microsoft.com/office/drawing/2014/main" id="{B06E1F5B-04D6-4A76-A7F1-3C47CBE44C1C}"/>
              </a:ext>
            </a:extLst>
          </p:cNvPr>
          <p:cNvSpPr txBox="1">
            <a:spLocks noChangeArrowheads="1"/>
          </p:cNvSpPr>
          <p:nvPr/>
        </p:nvSpPr>
        <p:spPr bwMode="auto">
          <a:xfrm>
            <a:off x="1889125" y="3543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5" name="Rectangle 30">
            <a:extLst>
              <a:ext uri="{FF2B5EF4-FFF2-40B4-BE49-F238E27FC236}">
                <a16:creationId xmlns:a16="http://schemas.microsoft.com/office/drawing/2014/main" id="{AA74F67F-788A-4A90-B7B5-E7F4FFCB64A2}"/>
              </a:ext>
            </a:extLst>
          </p:cNvPr>
          <p:cNvSpPr>
            <a:spLocks noChangeArrowheads="1"/>
          </p:cNvSpPr>
          <p:nvPr/>
        </p:nvSpPr>
        <p:spPr bwMode="auto">
          <a:xfrm>
            <a:off x="1674695" y="426948"/>
            <a:ext cx="90524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SG" altLang="en-US" sz="3600" b="1" dirty="0" err="1">
                <a:solidFill>
                  <a:srgbClr val="FF0000"/>
                </a:solidFill>
                <a:latin typeface="Times New Roman" panose="02020603050405020304" pitchFamily="18" charset="0"/>
                <a:cs typeface="Times New Roman" panose="02020603050405020304" pitchFamily="18" charset="0"/>
              </a:rPr>
              <a:t>Thảo</a:t>
            </a:r>
            <a:r>
              <a:rPr lang="en-SG" altLang="en-US" sz="3600" b="1" dirty="0">
                <a:solidFill>
                  <a:srgbClr val="FF0000"/>
                </a:solidFill>
                <a:latin typeface="Times New Roman" panose="02020603050405020304" pitchFamily="18" charset="0"/>
                <a:cs typeface="Times New Roman" panose="02020603050405020304" pitchFamily="18" charset="0"/>
              </a:rPr>
              <a:t> </a:t>
            </a:r>
            <a:r>
              <a:rPr lang="en-SG" altLang="en-US" sz="3600" b="1" dirty="0" err="1">
                <a:solidFill>
                  <a:srgbClr val="FF0000"/>
                </a:solidFill>
                <a:latin typeface="Times New Roman" panose="02020603050405020304" pitchFamily="18" charset="0"/>
                <a:cs typeface="Times New Roman" panose="02020603050405020304" pitchFamily="18" charset="0"/>
              </a:rPr>
              <a:t>luận</a:t>
            </a:r>
            <a:r>
              <a:rPr lang="en-SG" altLang="en-US" sz="3600" b="1" dirty="0">
                <a:solidFill>
                  <a:srgbClr val="FF0000"/>
                </a:solidFill>
                <a:latin typeface="Times New Roman" panose="02020603050405020304" pitchFamily="18" charset="0"/>
                <a:cs typeface="Times New Roman" panose="02020603050405020304" pitchFamily="18" charset="0"/>
              </a:rPr>
              <a:t> </a:t>
            </a:r>
            <a:r>
              <a:rPr lang="en-SG" altLang="en-US" sz="3600" b="1" dirty="0" err="1">
                <a:solidFill>
                  <a:srgbClr val="FF0000"/>
                </a:solidFill>
                <a:latin typeface="Times New Roman" panose="02020603050405020304" pitchFamily="18" charset="0"/>
                <a:cs typeface="Times New Roman" panose="02020603050405020304" pitchFamily="18" charset="0"/>
              </a:rPr>
              <a:t>nhóm</a:t>
            </a:r>
            <a:r>
              <a:rPr lang="en-SG" altLang="en-US" sz="3600" b="1" dirty="0">
                <a:solidFill>
                  <a:srgbClr val="FF0000"/>
                </a:solidFill>
                <a:latin typeface="Times New Roman" panose="02020603050405020304" pitchFamily="18" charset="0"/>
                <a:cs typeface="Times New Roman" panose="02020603050405020304" pitchFamily="18" charset="0"/>
              </a:rPr>
              <a:t> (3’) </a:t>
            </a:r>
            <a:endParaRPr lang="en-SG" altLang="en-US" sz="3600" dirty="0">
              <a:solidFill>
                <a:srgbClr val="FF0000"/>
              </a:solidFill>
              <a:latin typeface="Times New Roman" panose="02020603050405020304" pitchFamily="18" charset="0"/>
              <a:cs typeface="Times New Roman" panose="02020603050405020304" pitchFamily="18" charset="0"/>
            </a:endParaRPr>
          </a:p>
          <a:p>
            <a:pPr algn="ctr" eaLnBrk="1" hangingPunct="1"/>
            <a:r>
              <a:rPr lang="en-SG" altLang="en-US" sz="3600" dirty="0">
                <a:solidFill>
                  <a:srgbClr val="FF0000"/>
                </a:solidFill>
                <a:latin typeface="Times New Roman" panose="02020603050405020304" pitchFamily="18" charset="0"/>
                <a:cs typeface="Times New Roman" panose="02020603050405020304" pitchFamily="18" charset="0"/>
              </a:rPr>
              <a:t>So </a:t>
            </a:r>
            <a:r>
              <a:rPr lang="en-SG" altLang="en-US" sz="3600" dirty="0" err="1">
                <a:solidFill>
                  <a:srgbClr val="FF0000"/>
                </a:solidFill>
                <a:latin typeface="Times New Roman" panose="02020603050405020304" pitchFamily="18" charset="0"/>
                <a:cs typeface="Times New Roman" panose="02020603050405020304" pitchFamily="18" charset="0"/>
              </a:rPr>
              <a:t>sánh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cách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dẫn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trực</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tiếp</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và</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cách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dẫn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gián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tiếp</a:t>
            </a:r>
            <a:endParaRPr lang="en-SG" altLang="en-US" sz="36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E1A6DB4-77B0-4161-AD39-A30C4A970AD7}"/>
              </a:ext>
            </a:extLst>
          </p:cNvPr>
          <p:cNvSpPr/>
          <p:nvPr/>
        </p:nvSpPr>
        <p:spPr>
          <a:xfrm>
            <a:off x="2349500" y="3015734"/>
            <a:ext cx="9189657" cy="1200329"/>
          </a:xfrm>
          <a:prstGeom prst="rect">
            <a:avLst/>
          </a:prstGeom>
        </p:spPr>
        <p:txBody>
          <a:bodyPr wrap="square">
            <a:spAutoFit/>
          </a:bodyPr>
          <a:lstStyle/>
          <a:p>
            <a:pPr lvl="0" algn="ctr" fontAlgn="base">
              <a:spcBef>
                <a:spcPct val="20000"/>
              </a:spcBef>
              <a:spcAft>
                <a:spcPct val="0"/>
              </a:spcAft>
            </a:pPr>
            <a:r>
              <a:rPr lang="en-US" altLang="en-US" sz="3600" dirty="0" err="1">
                <a:solidFill>
                  <a:srgbClr val="0000FF"/>
                </a:solidFill>
                <a:latin typeface="Times New Roman" panose="02020603050405020304" pitchFamily="18" charset="0"/>
                <a:cs typeface="Times New Roman" panose="02020603050405020304" pitchFamily="18" charset="0"/>
              </a:rPr>
              <a:t>Đều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là</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dẫn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lời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nói</a:t>
            </a:r>
            <a:r>
              <a:rPr lang="en-US" altLang="en-US" sz="3600" dirty="0">
                <a:solidFill>
                  <a:srgbClr val="0000FF"/>
                </a:solidFill>
                <a:latin typeface="Times New Roman" panose="02020603050405020304" pitchFamily="18" charset="0"/>
                <a:cs typeface="Times New Roman" panose="02020603050405020304" pitchFamily="18" charset="0"/>
              </a:rPr>
              <a:t> hay ý </a:t>
            </a:r>
            <a:r>
              <a:rPr lang="en-US" altLang="en-US" sz="3600" dirty="0" err="1">
                <a:solidFill>
                  <a:srgbClr val="0000FF"/>
                </a:solidFill>
                <a:latin typeface="Times New Roman" panose="02020603050405020304" pitchFamily="18" charset="0"/>
                <a:cs typeface="Times New Roman" panose="02020603050405020304" pitchFamily="18" charset="0"/>
              </a:rPr>
              <a:t>nghĩ</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của</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một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người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một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nhân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vật</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E00EDF-3D63-44E5-B9A0-96A4B31FD2F8}"/>
              </a:ext>
            </a:extLst>
          </p:cNvPr>
          <p:cNvSpPr/>
          <p:nvPr/>
        </p:nvSpPr>
        <p:spPr>
          <a:xfrm>
            <a:off x="2174875" y="4393654"/>
            <a:ext cx="4314825" cy="646331"/>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Dẫn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nguyên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văn</a:t>
            </a:r>
            <a:r>
              <a:rPr lang="en-US" altLang="en-US" sz="36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F35D5CB2-F36C-4080-9873-5FFA4F0E0F62}"/>
              </a:ext>
            </a:extLst>
          </p:cNvPr>
          <p:cNvSpPr/>
          <p:nvPr/>
        </p:nvSpPr>
        <p:spPr>
          <a:xfrm>
            <a:off x="2174875" y="5194297"/>
            <a:ext cx="4314825" cy="1200329"/>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ngoặc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kép</a:t>
            </a:r>
            <a:r>
              <a:rPr lang="en-US" altLang="en-US" sz="36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F8814571-4D42-49B2-B8D0-3E0B4989EE2C}"/>
              </a:ext>
            </a:extLst>
          </p:cNvPr>
          <p:cNvSpPr/>
          <p:nvPr/>
        </p:nvSpPr>
        <p:spPr>
          <a:xfrm>
            <a:off x="6731000" y="4403666"/>
            <a:ext cx="4858957" cy="646331"/>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Thuật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điều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chỉnh</a:t>
            </a:r>
            <a:r>
              <a:rPr lang="en-US" altLang="en-US" sz="36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E67B1D82-2D54-4B83-A055-16890FD32447}"/>
              </a:ext>
            </a:extLst>
          </p:cNvPr>
          <p:cNvSpPr/>
          <p:nvPr/>
        </p:nvSpPr>
        <p:spPr>
          <a:xfrm>
            <a:off x="6705303" y="5107070"/>
            <a:ext cx="4858957" cy="1200329"/>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Không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ngoặc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kép</a:t>
            </a:r>
            <a:r>
              <a:rPr lang="en-US" alt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229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4" name="Text Box 29">
            <a:extLst>
              <a:ext uri="{FF2B5EF4-FFF2-40B4-BE49-F238E27FC236}">
                <a16:creationId xmlns:a16="http://schemas.microsoft.com/office/drawing/2014/main" id="{B06E1F5B-04D6-4A76-A7F1-3C47CBE44C1C}"/>
              </a:ext>
            </a:extLst>
          </p:cNvPr>
          <p:cNvSpPr txBox="1">
            <a:spLocks noChangeArrowheads="1"/>
          </p:cNvSpPr>
          <p:nvPr/>
        </p:nvSpPr>
        <p:spPr bwMode="auto">
          <a:xfrm>
            <a:off x="1889125" y="3543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 name="Text Box 32">
            <a:extLst>
              <a:ext uri="{FF2B5EF4-FFF2-40B4-BE49-F238E27FC236}">
                <a16:creationId xmlns:a16="http://schemas.microsoft.com/office/drawing/2014/main" id="{F9C0F160-D807-4659-87CA-D3AAB49315EF}"/>
              </a:ext>
            </a:extLst>
          </p:cNvPr>
          <p:cNvSpPr txBox="1">
            <a:spLocks noChangeArrowheads="1"/>
          </p:cNvSpPr>
          <p:nvPr/>
        </p:nvSpPr>
        <p:spPr bwMode="auto">
          <a:xfrm>
            <a:off x="711352" y="518791"/>
            <a:ext cx="107692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err="1">
                <a:solidFill>
                  <a:srgbClr val="FF0000"/>
                </a:solidFill>
                <a:latin typeface="Times New Roman" panose="02020603050405020304" pitchFamily="18" charset="0"/>
                <a:cs typeface="Times New Roman" panose="02020603050405020304" pitchFamily="18" charset="0"/>
              </a:rPr>
              <a:t>Cách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chuyển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dẫn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trực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tiếp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thành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dẫn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gián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tiếp</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7" name="Freeform 5">
            <a:extLst>
              <a:ext uri="{FF2B5EF4-FFF2-40B4-BE49-F238E27FC236}">
                <a16:creationId xmlns:a16="http://schemas.microsoft.com/office/drawing/2014/main" id="{767AEE7E-DB95-49A0-A021-9DB69C51251D}"/>
              </a:ext>
            </a:extLst>
          </p:cNvPr>
          <p:cNvSpPr>
            <a:spLocks noEditPoints="1"/>
          </p:cNvSpPr>
          <p:nvPr/>
        </p:nvSpPr>
        <p:spPr bwMode="auto">
          <a:xfrm>
            <a:off x="1298184" y="1769803"/>
            <a:ext cx="1484346" cy="855867"/>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6AAD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5">
            <a:extLst>
              <a:ext uri="{FF2B5EF4-FFF2-40B4-BE49-F238E27FC236}">
                <a16:creationId xmlns:a16="http://schemas.microsoft.com/office/drawing/2014/main" id="{52443AD7-379B-4D8A-896D-3C4E885EFD80}"/>
              </a:ext>
            </a:extLst>
          </p:cNvPr>
          <p:cNvSpPr>
            <a:spLocks noEditPoints="1"/>
          </p:cNvSpPr>
          <p:nvPr/>
        </p:nvSpPr>
        <p:spPr bwMode="auto">
          <a:xfrm>
            <a:off x="1298184" y="3249331"/>
            <a:ext cx="1484346" cy="855867"/>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0AD4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 name="Rectangle 1">
            <a:extLst>
              <a:ext uri="{FF2B5EF4-FFF2-40B4-BE49-F238E27FC236}">
                <a16:creationId xmlns:a16="http://schemas.microsoft.com/office/drawing/2014/main" id="{C0B4B916-BEFD-48AF-A226-01A62912E6E8}"/>
              </a:ext>
            </a:extLst>
          </p:cNvPr>
          <p:cNvSpPr/>
          <p:nvPr/>
        </p:nvSpPr>
        <p:spPr>
          <a:xfrm>
            <a:off x="3204362" y="1905348"/>
            <a:ext cx="6229590" cy="584775"/>
          </a:xfrm>
          <a:prstGeom prst="rect">
            <a:avLst/>
          </a:prstGeom>
        </p:spPr>
        <p:txBody>
          <a:bodyPr wrap="none">
            <a:spAutoFit/>
          </a:bodyPr>
          <a:lstStyle/>
          <a:p>
            <a:r>
              <a:rPr lang="en-US" altLang="en-US" sz="3200" dirty="0">
                <a:latin typeface="Times New Roman" panose="02020603050405020304" pitchFamily="18" charset="0"/>
                <a:cs typeface="Times New Roman" panose="02020603050405020304" pitchFamily="18" charset="0"/>
              </a:rPr>
              <a:t>B1: </a:t>
            </a:r>
            <a:r>
              <a:rPr lang="en-US" altLang="en-US" sz="3200" dirty="0" err="1">
                <a:latin typeface="Times New Roman" panose="02020603050405020304" pitchFamily="18" charset="0"/>
                <a:cs typeface="Times New Roman" panose="02020603050405020304" pitchFamily="18" charset="0"/>
              </a:rPr>
              <a:t>Bỏ</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hai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chấm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kép</a:t>
            </a:r>
            <a:r>
              <a:rPr lang="en-US" altLang="en-US" sz="32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4EA82E07-5114-46BC-9339-6F6126A78790}"/>
              </a:ext>
            </a:extLst>
          </p:cNvPr>
          <p:cNvSpPr/>
          <p:nvPr/>
        </p:nvSpPr>
        <p:spPr>
          <a:xfrm>
            <a:off x="3204362" y="3136719"/>
            <a:ext cx="7689779" cy="1077218"/>
          </a:xfrm>
          <a:prstGeom prst="rect">
            <a:avLst/>
          </a:prstGeom>
        </p:spPr>
        <p:txBody>
          <a:bodyPr wrap="square">
            <a:spAutoFit/>
          </a:bodyPr>
          <a:lstStyle/>
          <a:p>
            <a:pPr algn="just"/>
            <a:r>
              <a:rPr lang="en-US" altLang="en-US" sz="3200" dirty="0">
                <a:latin typeface="Times New Roman" panose="02020603050405020304" pitchFamily="18" charset="0"/>
                <a:cs typeface="Times New Roman" panose="02020603050405020304" pitchFamily="18" charset="0"/>
              </a:rPr>
              <a:t>B2: </a:t>
            </a:r>
            <a:r>
              <a:rPr lang="en-US" altLang="en-US" sz="3200" dirty="0" err="1">
                <a:latin typeface="Times New Roman" panose="02020603050405020304" pitchFamily="18" charset="0"/>
                <a:cs typeface="Times New Roman" panose="02020603050405020304" pitchFamily="18" charset="0"/>
              </a:rPr>
              <a:t>Chuyển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chủ</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 ở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dẫn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theo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ngôi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hợp</a:t>
            </a:r>
            <a:r>
              <a:rPr lang="en-US" altLang="en-US" sz="32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798C569A-F836-4F45-A1C0-145F37A483DD}"/>
              </a:ext>
            </a:extLst>
          </p:cNvPr>
          <p:cNvSpPr/>
          <p:nvPr/>
        </p:nvSpPr>
        <p:spPr>
          <a:xfrm>
            <a:off x="0" y="5102942"/>
            <a:ext cx="12192000" cy="17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3" name="Text Box 32">
            <a:extLst>
              <a:ext uri="{FF2B5EF4-FFF2-40B4-BE49-F238E27FC236}">
                <a16:creationId xmlns:a16="http://schemas.microsoft.com/office/drawing/2014/main" id="{A91D3406-914B-46E5-89D3-5ED754350F24}"/>
              </a:ext>
            </a:extLst>
          </p:cNvPr>
          <p:cNvSpPr txBox="1">
            <a:spLocks noChangeArrowheads="1"/>
          </p:cNvSpPr>
          <p:nvPr/>
        </p:nvSpPr>
        <p:spPr bwMode="auto">
          <a:xfrm>
            <a:off x="0" y="5448805"/>
            <a:ext cx="1252355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200" b="1" dirty="0">
                <a:latin typeface="Times New Roman" panose="02020603050405020304" pitchFamily="18" charset="0"/>
                <a:cs typeface="Times New Roman" panose="02020603050405020304" pitchFamily="18" charset="0"/>
              </a:rPr>
              <a:t>VD: </a:t>
            </a:r>
            <a:r>
              <a:rPr lang="en-US" altLang="en-US" sz="3200" dirty="0" err="1">
                <a:latin typeface="Times New Roman" panose="02020603050405020304" pitchFamily="18" charset="0"/>
                <a:cs typeface="Times New Roman" panose="02020603050405020304" pitchFamily="18" charset="0"/>
              </a:rPr>
              <a:t>Bấy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giờ</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mẹ</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Chỗ</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này</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là</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chỗ</a:t>
            </a:r>
            <a:r>
              <a:rPr lang="en-US" altLang="en-US" sz="3200" dirty="0">
                <a:solidFill>
                  <a:srgbClr val="FF0000"/>
                </a:solidFill>
                <a:latin typeface="Times New Roman" panose="02020603050405020304" pitchFamily="18" charset="0"/>
                <a:cs typeface="Times New Roman" panose="02020603050405020304" pitchFamily="18" charset="0"/>
              </a:rPr>
              <a:t> con ta ở </a:t>
            </a:r>
            <a:r>
              <a:rPr lang="en-US" altLang="en-US" sz="3200" dirty="0" err="1">
                <a:solidFill>
                  <a:srgbClr val="FF0000"/>
                </a:solidFill>
                <a:latin typeface="Times New Roman" panose="02020603050405020304" pitchFamily="18" charset="0"/>
                <a:cs typeface="Times New Roman" panose="02020603050405020304" pitchFamily="18" charset="0"/>
              </a:rPr>
              <a:t>được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đây</a:t>
            </a:r>
            <a:r>
              <a:rPr lang="en-US" altLang="en-US" sz="3200" dirty="0">
                <a:latin typeface="Times New Roman" panose="02020603050405020304" pitchFamily="18" charset="0"/>
                <a:cs typeface="Times New Roman" panose="02020603050405020304" pitchFamily="18" charset="0"/>
              </a:rPr>
              <a:t>.”</a:t>
            </a:r>
          </a:p>
          <a:p>
            <a:pPr eaLnBrk="1" hangingPunct="1"/>
            <a:r>
              <a:rPr lang="en-US" altLang="en-US" sz="32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Bấy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giờ</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mẹ</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mới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vui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lòng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nói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rằng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đây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chỗ</a:t>
            </a:r>
            <a:r>
              <a:rPr lang="en-US" altLang="en-US" sz="3200" dirty="0">
                <a:solidFill>
                  <a:srgbClr val="0000FF"/>
                </a:solidFill>
                <a:latin typeface="Times New Roman" panose="02020603050405020304" pitchFamily="18" charset="0"/>
                <a:cs typeface="Times New Roman" panose="02020603050405020304" pitchFamily="18" charset="0"/>
              </a:rPr>
              <a:t> con </a:t>
            </a:r>
            <a:r>
              <a:rPr lang="en-US" altLang="en-US" sz="3200" dirty="0" err="1">
                <a:solidFill>
                  <a:srgbClr val="0000FF"/>
                </a:solidFill>
                <a:latin typeface="Times New Roman" panose="02020603050405020304" pitchFamily="18" charset="0"/>
                <a:cs typeface="Times New Roman" panose="02020603050405020304" pitchFamily="18" charset="0"/>
              </a:rPr>
              <a:t>bà</a:t>
            </a:r>
            <a:r>
              <a:rPr lang="en-US" altLang="en-US" sz="3200" dirty="0">
                <a:solidFill>
                  <a:srgbClr val="0000FF"/>
                </a:solidFill>
                <a:latin typeface="Times New Roman" panose="02020603050405020304" pitchFamily="18" charset="0"/>
                <a:cs typeface="Times New Roman" panose="02020603050405020304" pitchFamily="18" charset="0"/>
              </a:rPr>
              <a:t> ở </a:t>
            </a:r>
            <a:r>
              <a:rPr lang="en-US" altLang="en-US" sz="3200" dirty="0" err="1">
                <a:solidFill>
                  <a:srgbClr val="0000FF"/>
                </a:solidFill>
                <a:latin typeface="Times New Roman" panose="02020603050405020304" pitchFamily="18" charset="0"/>
                <a:cs typeface="Times New Roman" panose="02020603050405020304" pitchFamily="18" charset="0"/>
              </a:rPr>
              <a:t>được</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27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2" grpId="0"/>
      <p:bldP spid="10" grpId="0"/>
      <p:bldP spid="11"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grpSp>
        <p:nvGrpSpPr>
          <p:cNvPr id="12" name="淘宝网chenying0907出品 4">
            <a:extLst>
              <a:ext uri="{FF2B5EF4-FFF2-40B4-BE49-F238E27FC236}">
                <a16:creationId xmlns:a16="http://schemas.microsoft.com/office/drawing/2014/main" id="{4FCD2AC0-C3E7-41B2-BD70-45F503262BDF}"/>
              </a:ext>
            </a:extLst>
          </p:cNvPr>
          <p:cNvGrpSpPr/>
          <p:nvPr/>
        </p:nvGrpSpPr>
        <p:grpSpPr>
          <a:xfrm>
            <a:off x="562386" y="0"/>
            <a:ext cx="1939509" cy="6858000"/>
            <a:chOff x="5439190" y="635000"/>
            <a:chExt cx="1447800" cy="4711700"/>
          </a:xfrm>
        </p:grpSpPr>
        <p:sp>
          <p:nvSpPr>
            <p:cNvPr id="15" name="淘宝网chenying0907出品 2">
              <a:extLst>
                <a:ext uri="{FF2B5EF4-FFF2-40B4-BE49-F238E27FC236}">
                  <a16:creationId xmlns:a16="http://schemas.microsoft.com/office/drawing/2014/main" id="{99EA4BDC-1A8D-4456-891B-DB5CD6845275}"/>
                </a:ext>
              </a:extLst>
            </p:cNvPr>
            <p:cNvSpPr/>
            <p:nvPr/>
          </p:nvSpPr>
          <p:spPr>
            <a:xfrm>
              <a:off x="5439190" y="635000"/>
              <a:ext cx="1447800" cy="471170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淘宝网chenying0907出品 6">
              <a:extLst>
                <a:ext uri="{FF2B5EF4-FFF2-40B4-BE49-F238E27FC236}">
                  <a16:creationId xmlns:a16="http://schemas.microsoft.com/office/drawing/2014/main" id="{E16E2C99-7BC4-445B-BD53-9A452954A0EA}"/>
                </a:ext>
              </a:extLst>
            </p:cNvPr>
            <p:cNvSpPr txBox="1"/>
            <p:nvPr/>
          </p:nvSpPr>
          <p:spPr>
            <a:xfrm rot="16200000">
              <a:off x="5465292" y="1014433"/>
              <a:ext cx="1395596" cy="144780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altLang="zh-CN" sz="4000" b="1" spc="600" dirty="0" err="1">
                  <a:solidFill>
                    <a:schemeClr val="tx2"/>
                  </a:solidFill>
                  <a:latin typeface="Times New Roman" panose="02020603050405020304" pitchFamily="18" charset="0"/>
                  <a:cs typeface="Times New Roman" panose="02020603050405020304" pitchFamily="18" charset="0"/>
                </a:rPr>
                <a:t>Bài</a:t>
              </a:r>
              <a:r>
                <a:rPr lang="en-SG" altLang="zh-CN" sz="4000" b="1" spc="600" dirty="0">
                  <a:solidFill>
                    <a:schemeClr val="tx2"/>
                  </a:solidFill>
                  <a:latin typeface="Times New Roman" panose="02020603050405020304" pitchFamily="18" charset="0"/>
                  <a:cs typeface="Times New Roman" panose="02020603050405020304" pitchFamily="18" charset="0"/>
                </a:rPr>
                <a:t> </a:t>
              </a:r>
              <a:r>
                <a:rPr lang="en-SG" altLang="zh-CN" sz="4000" b="1" spc="600" dirty="0" err="1">
                  <a:solidFill>
                    <a:schemeClr val="tx2"/>
                  </a:solidFill>
                  <a:latin typeface="Times New Roman" panose="02020603050405020304" pitchFamily="18" charset="0"/>
                  <a:cs typeface="Times New Roman" panose="02020603050405020304" pitchFamily="18" charset="0"/>
                </a:rPr>
                <a:t>tập</a:t>
              </a:r>
              <a:r>
                <a:rPr lang="en-SG" altLang="zh-CN" sz="4000" b="1" spc="600" dirty="0">
                  <a:solidFill>
                    <a:schemeClr val="tx2"/>
                  </a:solidFill>
                  <a:latin typeface="Times New Roman" panose="02020603050405020304" pitchFamily="18" charset="0"/>
                  <a:cs typeface="Times New Roman" panose="02020603050405020304" pitchFamily="18" charset="0"/>
                </a:rPr>
                <a:t> </a:t>
              </a:r>
              <a:r>
                <a:rPr lang="en-SG" altLang="zh-CN" sz="4000" b="1" spc="600" dirty="0" err="1">
                  <a:solidFill>
                    <a:schemeClr val="tx2"/>
                  </a:solidFill>
                  <a:latin typeface="Times New Roman" panose="02020603050405020304" pitchFamily="18" charset="0"/>
                  <a:cs typeface="Times New Roman" panose="02020603050405020304" pitchFamily="18" charset="0"/>
                </a:rPr>
                <a:t>nhanh</a:t>
              </a:r>
              <a:endParaRPr lang="zh-CN" altLang="en-US" sz="4000" b="1" spc="600" dirty="0">
                <a:solidFill>
                  <a:schemeClr val="tx2"/>
                </a:solidFill>
                <a:latin typeface="Times New Roman" panose="020206030504050203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id="{62049B00-001C-4F7E-882D-03CBC5A0E4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9186" y="2990850"/>
            <a:ext cx="3913971" cy="3867150"/>
          </a:xfrm>
          <a:prstGeom prst="rect">
            <a:avLst/>
          </a:prstGeom>
        </p:spPr>
      </p:pic>
      <p:sp>
        <p:nvSpPr>
          <p:cNvPr id="17" name="Text Box 2">
            <a:extLst>
              <a:ext uri="{FF2B5EF4-FFF2-40B4-BE49-F238E27FC236}">
                <a16:creationId xmlns:a16="http://schemas.microsoft.com/office/drawing/2014/main" id="{5373BD91-6135-4A91-89F8-CB9120187433}"/>
              </a:ext>
            </a:extLst>
          </p:cNvPr>
          <p:cNvSpPr txBox="1">
            <a:spLocks noChangeArrowheads="1"/>
          </p:cNvSpPr>
          <p:nvPr/>
        </p:nvSpPr>
        <p:spPr bwMode="auto">
          <a:xfrm>
            <a:off x="3290091" y="1778000"/>
            <a:ext cx="8113712" cy="4555093"/>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it-IT" altLang="en-US" sz="2400" dirty="0">
                <a:solidFill>
                  <a:srgbClr val="0000FF"/>
                </a:solidFill>
                <a:latin typeface=".VnTime" panose="020B7200000000000000" pitchFamily="34" charset="0"/>
              </a:rPr>
              <a:t>	</a:t>
            </a:r>
          </a:p>
          <a:p>
            <a:pPr algn="just" eaLnBrk="1" hangingPunct="1"/>
            <a:r>
              <a:rPr lang="it-IT" altLang="en-US" sz="2400" dirty="0">
                <a:solidFill>
                  <a:srgbClr val="0000FF"/>
                </a:solidFill>
                <a:latin typeface=".VnTime" panose="020B7200000000000000" pitchFamily="34" charset="0"/>
              </a:rPr>
              <a:t>	</a:t>
            </a:r>
            <a:r>
              <a:rPr lang="it-IT" altLang="en-US" sz="3200" dirty="0">
                <a:latin typeface="Times New Roman" panose="02020603050405020304" pitchFamily="18" charset="0"/>
                <a:cs typeface="Times New Roman" panose="02020603050405020304" pitchFamily="18" charset="0"/>
              </a:rPr>
              <a:t> Hôm sau Linh Phi lấy một cái túi bằng lụa tía, đựng mười hạt minh châu, sai sứ giả Xích Hỗn đưa Phan ra khỏi nước. Vũ Nương nhân đó cũng đưa gửi một chiếc hoa vàng mà dặn: </a:t>
            </a:r>
          </a:p>
          <a:p>
            <a:pPr algn="just" eaLnBrk="1" hangingPunct="1"/>
            <a:endParaRPr lang="it-IT" altLang="en-US" sz="1000" dirty="0">
              <a:latin typeface="Times New Roman" panose="02020603050405020304" pitchFamily="18" charset="0"/>
              <a:cs typeface="Times New Roman" panose="02020603050405020304" pitchFamily="18" charset="0"/>
            </a:endParaRPr>
          </a:p>
          <a:p>
            <a:pPr algn="just" eaLnBrk="1" hangingPunct="1"/>
            <a:r>
              <a:rPr lang="it-IT" altLang="en-US" sz="3200" dirty="0">
                <a:latin typeface="Times New Roman" panose="02020603050405020304" pitchFamily="18" charset="0"/>
                <a:cs typeface="Times New Roman" panose="02020603050405020304" pitchFamily="18" charset="0"/>
              </a:rPr>
              <a:t>	</a:t>
            </a:r>
            <a:r>
              <a:rPr lang="it-IT" altLang="en-US" sz="3200" dirty="0">
                <a:solidFill>
                  <a:srgbClr val="FF0000"/>
                </a:solidFill>
                <a:latin typeface="Times New Roman" panose="02020603050405020304" pitchFamily="18" charset="0"/>
                <a:cs typeface="Times New Roman" panose="02020603050405020304" pitchFamily="18" charset="0"/>
              </a:rPr>
              <a:t>- Nhờ nói hộ với chàng Trương, nếu còn nhớ chút tình xưa nghĩa cũ, thì xin lập một đàn giải oan ở bên sông, đốt cây đèn thần chiếu xuống nước, tôi sẽ trở về.</a:t>
            </a:r>
            <a:endParaRPr lang="en-US" altLang="en-US" sz="800" i="1" dirty="0">
              <a:solidFill>
                <a:srgbClr val="FF0000"/>
              </a:solidFill>
              <a:latin typeface=".VnTime" panose="020B7200000000000000" pitchFamily="34" charset="0"/>
            </a:endParaRPr>
          </a:p>
        </p:txBody>
      </p:sp>
      <p:sp>
        <p:nvSpPr>
          <p:cNvPr id="18" name="Rectangle 4">
            <a:extLst>
              <a:ext uri="{FF2B5EF4-FFF2-40B4-BE49-F238E27FC236}">
                <a16:creationId xmlns:a16="http://schemas.microsoft.com/office/drawing/2014/main" id="{2F126E47-A389-4515-B9A0-475FBD833D3F}"/>
              </a:ext>
            </a:extLst>
          </p:cNvPr>
          <p:cNvSpPr>
            <a:spLocks noGrp="1" noChangeArrowheads="1"/>
          </p:cNvSpPr>
          <p:nvPr>
            <p:ph type="title"/>
          </p:nvPr>
        </p:nvSpPr>
        <p:spPr>
          <a:xfrm>
            <a:off x="3064281" y="368300"/>
            <a:ext cx="8534400" cy="1143000"/>
          </a:xfrm>
          <a:noFill/>
        </p:spPr>
        <p:txBody>
          <a:bodyPr>
            <a:normAutofit/>
          </a:bodyPr>
          <a:lstStyle/>
          <a:p>
            <a:pPr algn="ctr"/>
            <a:r>
              <a:rPr lang="vi-VN" sz="3600" b="1" dirty="0">
                <a:solidFill>
                  <a:srgbClr val="FF0000"/>
                </a:solidFill>
              </a:rPr>
              <a:t>Hãy thuật lại lời nhân vật Vũ Nương trong đoạn trích sau đây theo cách dẫn gián tiếp.</a:t>
            </a:r>
            <a:endParaRPr lang="en-US" altLang="en-US" sz="2400" b="1" dirty="0">
              <a:solidFill>
                <a:srgbClr val="FF0000"/>
              </a:solidFill>
              <a:latin typeface=".VnTime" panose="020B7200000000000000" pitchFamily="34" charset="0"/>
            </a:endParaRPr>
          </a:p>
        </p:txBody>
      </p:sp>
    </p:spTree>
    <p:extLst>
      <p:ext uri="{BB962C8B-B14F-4D97-AF65-F5344CB8AC3E}">
        <p14:creationId xmlns:p14="http://schemas.microsoft.com/office/powerpoint/2010/main" val="239198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3000"/>
                                        <p:tgtEl>
                                          <p:spTgt spid="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3000" fill="hold"/>
                                        <p:tgtEl>
                                          <p:spTgt spid="18"/>
                                        </p:tgtEl>
                                        <p:attrNameLst>
                                          <p:attrName>ppt_w</p:attrName>
                                        </p:attrNameLst>
                                      </p:cBhvr>
                                      <p:tavLst>
                                        <p:tav tm="0">
                                          <p:val>
                                            <p:fltVal val="0"/>
                                          </p:val>
                                        </p:tav>
                                        <p:tav tm="100000">
                                          <p:val>
                                            <p:strVal val="#ppt_w"/>
                                          </p:val>
                                        </p:tav>
                                      </p:tavLst>
                                    </p:anim>
                                    <p:anim calcmode="lin" valueType="num">
                                      <p:cBhvr>
                                        <p:cTn id="11" dur="30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7" name="图片 1">
            <a:extLst>
              <a:ext uri="{FF2B5EF4-FFF2-40B4-BE49-F238E27FC236}">
                <a16:creationId xmlns:a16="http://schemas.microsoft.com/office/drawing/2014/main" id="{0BFD8B5F-B585-4A6E-AA43-678D257EDB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514"/>
            <a:ext cx="5889359" cy="6879771"/>
          </a:xfrm>
          <a:prstGeom prst="rect">
            <a:avLst/>
          </a:prstGeom>
        </p:spPr>
      </p:pic>
      <p:sp>
        <p:nvSpPr>
          <p:cNvPr id="8" name="淘宝网chenying0907出品 20">
            <a:extLst>
              <a:ext uri="{FF2B5EF4-FFF2-40B4-BE49-F238E27FC236}">
                <a16:creationId xmlns:a16="http://schemas.microsoft.com/office/drawing/2014/main" id="{D1D0F786-01C3-4713-B2E9-AB3A7E70D6DD}"/>
              </a:ext>
            </a:extLst>
          </p:cNvPr>
          <p:cNvSpPr/>
          <p:nvPr/>
        </p:nvSpPr>
        <p:spPr>
          <a:xfrm>
            <a:off x="6527802" y="0"/>
            <a:ext cx="5664199" cy="6858000"/>
          </a:xfrm>
          <a:custGeom>
            <a:avLst/>
            <a:gdLst>
              <a:gd name="connsiteX0" fmla="*/ 2689511 w 5664199"/>
              <a:gd name="connsiteY0" fmla="*/ 0 h 6858000"/>
              <a:gd name="connsiteX1" fmla="*/ 5664199 w 5664199"/>
              <a:gd name="connsiteY1" fmla="*/ 0 h 6858000"/>
              <a:gd name="connsiteX2" fmla="*/ 5664199 w 5664199"/>
              <a:gd name="connsiteY2" fmla="*/ 6858000 h 6858000"/>
              <a:gd name="connsiteX3" fmla="*/ 521874 w 5664199"/>
              <a:gd name="connsiteY3" fmla="*/ 6858000 h 6858000"/>
              <a:gd name="connsiteX4" fmla="*/ 516597 w 5664199"/>
              <a:gd name="connsiteY4" fmla="*/ 6847697 h 6858000"/>
              <a:gd name="connsiteX5" fmla="*/ 0 w 5664199"/>
              <a:gd name="connsiteY5" fmla="*/ 4576482 h 6858000"/>
              <a:gd name="connsiteX6" fmla="*/ 2522267 w 5664199"/>
              <a:gd name="connsiteY6" fmla="*/ 961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4199" h="6858000">
                <a:moveTo>
                  <a:pt x="2689511" y="0"/>
                </a:moveTo>
                <a:lnTo>
                  <a:pt x="5664199" y="0"/>
                </a:lnTo>
                <a:lnTo>
                  <a:pt x="5664199" y="6858000"/>
                </a:lnTo>
                <a:lnTo>
                  <a:pt x="521874" y="6858000"/>
                </a:lnTo>
                <a:lnTo>
                  <a:pt x="516597" y="6847697"/>
                </a:lnTo>
                <a:cubicBezTo>
                  <a:pt x="185530" y="6160620"/>
                  <a:pt x="0" y="5390218"/>
                  <a:pt x="0" y="4576482"/>
                </a:cubicBezTo>
                <a:cubicBezTo>
                  <a:pt x="0" y="2677766"/>
                  <a:pt x="1010108" y="1014973"/>
                  <a:pt x="2522267" y="96163"/>
                </a:cubicBezTo>
                <a:close/>
              </a:path>
            </a:pathLst>
          </a:cu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5">
            <a:extLst>
              <a:ext uri="{FF2B5EF4-FFF2-40B4-BE49-F238E27FC236}">
                <a16:creationId xmlns:a16="http://schemas.microsoft.com/office/drawing/2014/main" id="{1481A9C5-EE4B-4265-8F92-625B2163040C}"/>
              </a:ext>
            </a:extLst>
          </p:cNvPr>
          <p:cNvSpPr/>
          <p:nvPr/>
        </p:nvSpPr>
        <p:spPr>
          <a:xfrm>
            <a:off x="889000" y="1028700"/>
            <a:ext cx="10477500" cy="4889500"/>
          </a:xfrm>
          <a:prstGeom prst="rect">
            <a:avLst/>
          </a:prstGeom>
          <a:solidFill>
            <a:schemeClr val="bg1"/>
          </a:solidFill>
          <a:ln>
            <a:solidFill>
              <a:schemeClr val="accent2">
                <a:lumMod val="20000"/>
                <a:lumOff val="80000"/>
              </a:schemeClr>
            </a:solidFill>
          </a:ln>
          <a:effectLst>
            <a:outerShdw blurRad="330200" dist="190500" dir="5400000" sx="98000" sy="98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13">
            <a:extLst>
              <a:ext uri="{FF2B5EF4-FFF2-40B4-BE49-F238E27FC236}">
                <a16:creationId xmlns:a16="http://schemas.microsoft.com/office/drawing/2014/main" id="{373ECD99-B660-4B3D-9AA6-CE97A83C4E51}"/>
              </a:ext>
            </a:extLst>
          </p:cNvPr>
          <p:cNvSpPr txBox="1"/>
          <p:nvPr/>
        </p:nvSpPr>
        <p:spPr>
          <a:xfrm>
            <a:off x="4418506" y="1282366"/>
            <a:ext cx="6833694" cy="4555093"/>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pPr algn="just">
              <a:lnSpc>
                <a:spcPct val="100000"/>
              </a:lnSpc>
            </a:pPr>
            <a:r>
              <a:rPr lang="vi-VN" sz="2800" dirty="0">
                <a:solidFill>
                  <a:srgbClr val="000000"/>
                </a:solidFill>
                <a:latin typeface="+mj-lt"/>
              </a:rPr>
              <a:t>Hôm sau, Linh Phi lấy một cái túi bằng lụa tía, đựng mười hạt minh châu, sai sứ giả Xích Hỗn đưa Phan ra khỏi nước. Vũ Nương nhân đó cũng đưa gửi một chiếc hoa vàng và dặn Phan rằng nhờ nói hộ với chàng Trương</a:t>
            </a:r>
            <a:r>
              <a:rPr lang="en-SG" sz="2800" dirty="0">
                <a:solidFill>
                  <a:srgbClr val="000000"/>
                </a:solidFill>
                <a:latin typeface="+mj-lt"/>
              </a:rPr>
              <a:t> </a:t>
            </a:r>
            <a:r>
              <a:rPr lang="en-SG" sz="2800" dirty="0" err="1">
                <a:solidFill>
                  <a:srgbClr val="000000"/>
                </a:solidFill>
                <a:latin typeface="Times New Roman" panose="02020603050405020304" pitchFamily="18" charset="0"/>
                <a:cs typeface="Times New Roman" panose="02020603050405020304" pitchFamily="18" charset="0"/>
              </a:rPr>
              <a:t>rằng</a:t>
            </a:r>
            <a:r>
              <a:rPr lang="vi-VN" sz="2800" dirty="0">
                <a:solidFill>
                  <a:srgbClr val="000000"/>
                </a:solidFill>
                <a:latin typeface="+mj-lt"/>
              </a:rPr>
              <a:t> </a:t>
            </a:r>
            <a:r>
              <a:rPr lang="vi-VN" sz="2800" dirty="0">
                <a:solidFill>
                  <a:srgbClr val="FF0000"/>
                </a:solidFill>
                <a:latin typeface="+mj-lt"/>
              </a:rPr>
              <a:t>nếu còn chút tình xưa nghĩa củ, xin lập một đàn giải oan ở bến sông, đốt cây đèn thần chiếu</a:t>
            </a:r>
            <a:r>
              <a:rPr lang="en-SG" sz="2800" dirty="0">
                <a:solidFill>
                  <a:srgbClr val="FF0000"/>
                </a:solidFill>
                <a:latin typeface="+mj-lt"/>
              </a:rPr>
              <a:t>	</a:t>
            </a:r>
            <a:r>
              <a:rPr lang="vi-VN" sz="2800" dirty="0">
                <a:solidFill>
                  <a:srgbClr val="FF0000"/>
                </a:solidFill>
                <a:latin typeface="+mj-lt"/>
              </a:rPr>
              <a:t> xuống nước, Vũ Nương sẽ trở về.</a:t>
            </a:r>
            <a:endParaRPr lang="en-SG" sz="2800" dirty="0">
              <a:solidFill>
                <a:srgbClr val="FF0000"/>
              </a:solidFill>
              <a:latin typeface="+mj-lt"/>
            </a:endParaRPr>
          </a:p>
        </p:txBody>
      </p:sp>
      <p:pic>
        <p:nvPicPr>
          <p:cNvPr id="17" name="图片 18">
            <a:extLst>
              <a:ext uri="{FF2B5EF4-FFF2-40B4-BE49-F238E27FC236}">
                <a16:creationId xmlns:a16="http://schemas.microsoft.com/office/drawing/2014/main" id="{4400AA52-1DE0-48B0-A085-959985F7AB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47025" y="4332549"/>
            <a:ext cx="1808475" cy="2525451"/>
          </a:xfrm>
          <a:prstGeom prst="rect">
            <a:avLst/>
          </a:prstGeom>
        </p:spPr>
      </p:pic>
      <p:pic>
        <p:nvPicPr>
          <p:cNvPr id="18" name="Picture 2" descr="PhÃ¢n tÃ­ch nhÃ¢n váº­t VÅ© NÆ°Æ¡ng trong Chuyá»n ngÆ°á»i con gÃ¡i Nam XÆ°Æ¡ng ...">
            <a:extLst>
              <a:ext uri="{FF2B5EF4-FFF2-40B4-BE49-F238E27FC236}">
                <a16:creationId xmlns:a16="http://schemas.microsoft.com/office/drawing/2014/main" id="{3AB9C666-D242-487F-8C1E-E331EF23C2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88998" y="1038450"/>
            <a:ext cx="3340101" cy="488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3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6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11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6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id="{067BF304-3481-44DC-9B0E-DE9A67827841}"/>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id="{EE2D6B51-0FF2-4D9F-9674-9F3FF209C28B}"/>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id="{B9CAB53C-0AB7-4C78-9110-3542BED75F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id="{FED59C31-B4D6-470C-8DC4-954AC919DB93}"/>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id="{517F976D-A714-4F0F-BAE6-FC8062DFEA62}"/>
              </a:ext>
            </a:extLst>
          </p:cNvPr>
          <p:cNvSpPr txBox="1">
            <a:spLocks noChangeArrowheads="1"/>
          </p:cNvSpPr>
          <p:nvPr/>
        </p:nvSpPr>
        <p:spPr bwMode="auto">
          <a:xfrm flipH="1">
            <a:off x="2255838" y="3201988"/>
            <a:ext cx="795496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8800">
                <a:solidFill>
                  <a:srgbClr val="FF0000"/>
                </a:solidFill>
                <a:latin typeface="#9Slide03 Arima Madurai Black" panose="00000A00000000000000" pitchFamily="2" charset="0"/>
                <a:cs typeface="#9Slide03 Arima Madurai Black" panose="00000A00000000000000" pitchFamily="2" charset="0"/>
              </a:rPr>
              <a:t>III. Luyện tập</a:t>
            </a:r>
            <a:endParaRPr lang="en-SG" altLang="en-US" sz="88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4672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5618" y="2636176"/>
            <a:ext cx="1156972" cy="1563377"/>
          </a:xfrm>
          <a:prstGeom prst="rect">
            <a:avLst/>
          </a:prstGeom>
        </p:spPr>
      </p:pic>
      <p:sp>
        <p:nvSpPr>
          <p:cNvPr id="15" name="Rectangle 14"/>
          <p:cNvSpPr/>
          <p:nvPr/>
        </p:nvSpPr>
        <p:spPr>
          <a:xfrm>
            <a:off x="3496232" y="2753003"/>
            <a:ext cx="6051079" cy="1446550"/>
          </a:xfrm>
          <a:prstGeom prst="rect">
            <a:avLst/>
          </a:prstGeom>
          <a:noFill/>
        </p:spPr>
        <p:txBody>
          <a:bodyPr wrap="none" lIns="91440" tIns="45720" rIns="91440" bIns="45720">
            <a:spAutoFit/>
          </a:bodyPr>
          <a:lstStyle/>
          <a:p>
            <a:pPr algn="ct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Xây</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Dựng</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Đội</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Hình</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Cùng</a:t>
            </a:r>
            <a:endParaRPr lang="en-U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HLV Park Hang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Seo</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365" y="3476278"/>
            <a:ext cx="3657607" cy="3657607"/>
          </a:xfrm>
          <a:prstGeom prst="rect">
            <a:avLst/>
          </a:prstGeom>
        </p:spPr>
      </p:pic>
      <p:sp>
        <p:nvSpPr>
          <p:cNvPr id="16" name="Rectangle 15">
            <a:hlinkClick r:id="rId4" action="ppaction://hlinksldjump"/>
          </p:cNvPr>
          <p:cNvSpPr/>
          <p:nvPr/>
        </p:nvSpPr>
        <p:spPr>
          <a:xfrm>
            <a:off x="5346530" y="4843416"/>
            <a:ext cx="156927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FF0000"/>
                </a:solidFill>
                <a:effectLst/>
              </a:rPr>
              <a:t>PLAY</a:t>
            </a:r>
          </a:p>
        </p:txBody>
      </p:sp>
    </p:spTree>
    <p:extLst>
      <p:ext uri="{BB962C8B-B14F-4D97-AF65-F5344CB8AC3E}">
        <p14:creationId xmlns:p14="http://schemas.microsoft.com/office/powerpoint/2010/main" val="3096239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dad5-1.fna.fbcdn.net/v/t1.15752-9/56393211_2423775371203172_733308985108594688_n.png?_nc_cat=111&amp;_nc_oc=AQn2HvhixDr_Y8z0-x0j3RXIGL739Wom90r7oxvRSuZ0ry2jgrEYj0aDRT7pdd8pyGE&amp;_nc_ht=scontent.fdad5-1.fna&amp;oh=02dd14398a73548abaad21defc05add0&amp;oe=5D36D6D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8075" y="4100945"/>
            <a:ext cx="1153085" cy="11880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6877" y="3556833"/>
            <a:ext cx="565139" cy="96370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1338" y="3144523"/>
            <a:ext cx="912012" cy="126901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9126" y="2752068"/>
            <a:ext cx="881938" cy="106829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6722" y="3598511"/>
            <a:ext cx="618802" cy="90996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1989" y="2791987"/>
            <a:ext cx="515630" cy="814927"/>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2086" y="2387712"/>
            <a:ext cx="693829" cy="756811"/>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10099" y="1743235"/>
            <a:ext cx="646197" cy="782022"/>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2811" y="1743235"/>
            <a:ext cx="618666" cy="775423"/>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94428" y="2974725"/>
            <a:ext cx="999141" cy="1385300"/>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80808" y="1915470"/>
            <a:ext cx="625322" cy="1184932"/>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1648" y="3059897"/>
            <a:ext cx="1156972" cy="1563377"/>
          </a:xfrm>
          <a:prstGeom prst="rect">
            <a:avLst/>
          </a:prstGeom>
        </p:spPr>
      </p:pic>
      <p:sp>
        <p:nvSpPr>
          <p:cNvPr id="2" name="Oval 1">
            <a:hlinkClick r:id="rId15" action="ppaction://hlinksldjump"/>
          </p:cNvPr>
          <p:cNvSpPr/>
          <p:nvPr/>
        </p:nvSpPr>
        <p:spPr>
          <a:xfrm>
            <a:off x="5875578" y="5164436"/>
            <a:ext cx="475418" cy="45034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1</a:t>
            </a:r>
          </a:p>
        </p:txBody>
      </p:sp>
      <p:sp>
        <p:nvSpPr>
          <p:cNvPr id="22" name="Rectangle 21"/>
          <p:cNvSpPr/>
          <p:nvPr/>
        </p:nvSpPr>
        <p:spPr>
          <a:xfrm>
            <a:off x="5418075" y="5652813"/>
            <a:ext cx="145706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Đ.V.L</a:t>
            </a:r>
            <a:endParaRPr lang="en-US" sz="40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23" name="Oval 22">
            <a:hlinkClick r:id="rId16" action="ppaction://hlinksldjump"/>
          </p:cNvPr>
          <p:cNvSpPr/>
          <p:nvPr/>
        </p:nvSpPr>
        <p:spPr>
          <a:xfrm>
            <a:off x="7783932" y="4550927"/>
            <a:ext cx="424382" cy="41487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sp>
        <p:nvSpPr>
          <p:cNvPr id="24" name="Rectangle 23"/>
          <p:cNvSpPr/>
          <p:nvPr/>
        </p:nvSpPr>
        <p:spPr>
          <a:xfrm>
            <a:off x="7372848" y="5005641"/>
            <a:ext cx="1264642"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rgbClr val="C00000"/>
                </a:solidFill>
              </a:rPr>
              <a:t>Đ.D.M</a:t>
            </a:r>
            <a:endParaRPr lang="en-US" sz="3200" b="1" cap="none" spc="0" dirty="0">
              <a:ln w="22225">
                <a:solidFill>
                  <a:schemeClr val="accent2"/>
                </a:solidFill>
                <a:prstDash val="solid"/>
              </a:ln>
              <a:solidFill>
                <a:srgbClr val="C00000"/>
              </a:solidFill>
              <a:effectLst/>
            </a:endParaRPr>
          </a:p>
        </p:txBody>
      </p:sp>
      <p:sp>
        <p:nvSpPr>
          <p:cNvPr id="25" name="Oval 24">
            <a:hlinkClick r:id="rId17" action="ppaction://hlinksldjump"/>
          </p:cNvPr>
          <p:cNvSpPr/>
          <p:nvPr/>
        </p:nvSpPr>
        <p:spPr>
          <a:xfrm>
            <a:off x="4356119" y="4518404"/>
            <a:ext cx="562158" cy="49907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bg1"/>
                </a:solidFill>
              </a:rPr>
              <a:t>3</a:t>
            </a:r>
          </a:p>
        </p:txBody>
      </p:sp>
      <p:sp>
        <p:nvSpPr>
          <p:cNvPr id="26" name="Rectangle 25"/>
          <p:cNvSpPr/>
          <p:nvPr/>
        </p:nvSpPr>
        <p:spPr>
          <a:xfrm>
            <a:off x="4028260" y="5013143"/>
            <a:ext cx="1136785"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FF0000"/>
                </a:solidFill>
                <a:effectLst>
                  <a:glow rad="38100">
                    <a:schemeClr val="accent1">
                      <a:alpha val="40000"/>
                    </a:schemeClr>
                  </a:glow>
                </a:effectLst>
              </a:rPr>
              <a:t>T.Đ.T</a:t>
            </a:r>
          </a:p>
        </p:txBody>
      </p:sp>
      <p:sp>
        <p:nvSpPr>
          <p:cNvPr id="27" name="Oval 26">
            <a:hlinkClick r:id="rId18" action="ppaction://hlinksldjump"/>
          </p:cNvPr>
          <p:cNvSpPr/>
          <p:nvPr/>
        </p:nvSpPr>
        <p:spPr>
          <a:xfrm>
            <a:off x="2732672" y="4456061"/>
            <a:ext cx="558231" cy="50196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4</a:t>
            </a:r>
          </a:p>
        </p:txBody>
      </p:sp>
      <p:sp>
        <p:nvSpPr>
          <p:cNvPr id="28" name="Rectangle 27"/>
          <p:cNvSpPr/>
          <p:nvPr/>
        </p:nvSpPr>
        <p:spPr>
          <a:xfrm>
            <a:off x="2369288" y="4933283"/>
            <a:ext cx="1206164"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Đ.V.H</a:t>
            </a:r>
            <a:endParaRPr lang="en-US" sz="36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29" name="Oval 28">
            <a:hlinkClick r:id="rId19" action="ppaction://hlinksldjump"/>
          </p:cNvPr>
          <p:cNvSpPr/>
          <p:nvPr/>
        </p:nvSpPr>
        <p:spPr>
          <a:xfrm>
            <a:off x="9255767" y="4368396"/>
            <a:ext cx="468923" cy="43819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5</a:t>
            </a:r>
          </a:p>
        </p:txBody>
      </p:sp>
      <p:sp>
        <p:nvSpPr>
          <p:cNvPr id="30" name="Rectangle 29"/>
          <p:cNvSpPr/>
          <p:nvPr/>
        </p:nvSpPr>
        <p:spPr>
          <a:xfrm>
            <a:off x="9094428" y="4841270"/>
            <a:ext cx="1087862"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FF0000"/>
                </a:solidFill>
                <a:effectLst>
                  <a:glow rad="38100">
                    <a:schemeClr val="accent1">
                      <a:alpha val="40000"/>
                    </a:schemeClr>
                  </a:glow>
                </a:effectLst>
              </a:rPr>
              <a:t>V.V.T</a:t>
            </a:r>
          </a:p>
        </p:txBody>
      </p:sp>
      <p:sp>
        <p:nvSpPr>
          <p:cNvPr id="31" name="Oval 30">
            <a:hlinkClick r:id="rId20" action="ppaction://hlinksldjump"/>
          </p:cNvPr>
          <p:cNvSpPr/>
          <p:nvPr/>
        </p:nvSpPr>
        <p:spPr>
          <a:xfrm>
            <a:off x="5833647" y="3292984"/>
            <a:ext cx="312961" cy="3154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6</a:t>
            </a:r>
          </a:p>
        </p:txBody>
      </p:sp>
      <p:sp>
        <p:nvSpPr>
          <p:cNvPr id="32" name="Rectangle 31"/>
          <p:cNvSpPr/>
          <p:nvPr/>
        </p:nvSpPr>
        <p:spPr>
          <a:xfrm>
            <a:off x="5068288" y="3598511"/>
            <a:ext cx="854721"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Q.H</a:t>
            </a:r>
          </a:p>
        </p:txBody>
      </p:sp>
      <p:sp>
        <p:nvSpPr>
          <p:cNvPr id="33" name="Oval 32">
            <a:hlinkClick r:id="rId21" action="ppaction://hlinksldjump"/>
          </p:cNvPr>
          <p:cNvSpPr/>
          <p:nvPr/>
        </p:nvSpPr>
        <p:spPr>
          <a:xfrm>
            <a:off x="6522101" y="3292983"/>
            <a:ext cx="332534" cy="31545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7</a:t>
            </a:r>
          </a:p>
        </p:txBody>
      </p:sp>
      <p:sp>
        <p:nvSpPr>
          <p:cNvPr id="34" name="Rectangle 33"/>
          <p:cNvSpPr/>
          <p:nvPr/>
        </p:nvSpPr>
        <p:spPr>
          <a:xfrm>
            <a:off x="6351100" y="3606914"/>
            <a:ext cx="826445" cy="584775"/>
          </a:xfrm>
          <a:prstGeom prst="rect">
            <a:avLst/>
          </a:prstGeom>
          <a:noFill/>
        </p:spPr>
        <p:txBody>
          <a:bodyPr wrap="none" lIns="91440" tIns="45720" rIns="91440" bIns="45720">
            <a:spAutoFit/>
          </a:bodyPr>
          <a:lstStyle/>
          <a:p>
            <a:pPr algn="ctr"/>
            <a:r>
              <a:rPr lang="en-US" sz="3200" b="1" spc="50" dirty="0">
                <a:ln w="9525" cmpd="sng">
                  <a:solidFill>
                    <a:schemeClr val="accent1"/>
                  </a:solidFill>
                  <a:prstDash val="solid"/>
                </a:ln>
                <a:solidFill>
                  <a:srgbClr val="FF0000"/>
                </a:solidFill>
                <a:effectLst>
                  <a:glow rad="38100">
                    <a:schemeClr val="accent1">
                      <a:alpha val="40000"/>
                    </a:schemeClr>
                  </a:glow>
                </a:effectLst>
              </a:rPr>
              <a:t>Đ.H</a:t>
            </a:r>
            <a:endParaRPr lang="en-US" sz="3200" b="1" cap="none" spc="50" dirty="0">
              <a:ln w="9525" cmpd="sng">
                <a:solidFill>
                  <a:schemeClr val="accent1"/>
                </a:solidFill>
                <a:prstDash val="solid"/>
              </a:ln>
              <a:solidFill>
                <a:srgbClr val="FF0000"/>
              </a:solidFill>
              <a:effectLst>
                <a:glow rad="38100">
                  <a:schemeClr val="accent1">
                    <a:alpha val="40000"/>
                  </a:schemeClr>
                </a:glow>
              </a:effectLst>
            </a:endParaRPr>
          </a:p>
        </p:txBody>
      </p:sp>
      <p:sp>
        <p:nvSpPr>
          <p:cNvPr id="35" name="Oval 34">
            <a:hlinkClick r:id="rId21" action="ppaction://hlinksldjump"/>
          </p:cNvPr>
          <p:cNvSpPr/>
          <p:nvPr/>
        </p:nvSpPr>
        <p:spPr>
          <a:xfrm>
            <a:off x="3743368" y="2781014"/>
            <a:ext cx="304857" cy="3522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8</a:t>
            </a:r>
          </a:p>
        </p:txBody>
      </p:sp>
      <p:sp>
        <p:nvSpPr>
          <p:cNvPr id="36" name="Rectangle 35"/>
          <p:cNvSpPr/>
          <p:nvPr/>
        </p:nvSpPr>
        <p:spPr>
          <a:xfrm>
            <a:off x="3527787" y="3158706"/>
            <a:ext cx="706732"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FF0000"/>
                </a:solidFill>
                <a:effectLst>
                  <a:glow rad="38100">
                    <a:schemeClr val="accent1">
                      <a:alpha val="40000"/>
                    </a:schemeClr>
                  </a:glow>
                </a:effectLst>
              </a:rPr>
              <a:t>V.Đ</a:t>
            </a:r>
          </a:p>
        </p:txBody>
      </p:sp>
      <p:sp>
        <p:nvSpPr>
          <p:cNvPr id="37" name="Oval 36">
            <a:hlinkClick r:id="rId22" action="ppaction://hlinksldjump"/>
          </p:cNvPr>
          <p:cNvSpPr/>
          <p:nvPr/>
        </p:nvSpPr>
        <p:spPr>
          <a:xfrm>
            <a:off x="7901354" y="2733900"/>
            <a:ext cx="306960" cy="319388"/>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9</a:t>
            </a:r>
          </a:p>
        </p:txBody>
      </p:sp>
      <p:sp>
        <p:nvSpPr>
          <p:cNvPr id="38" name="Rectangle 37"/>
          <p:cNvSpPr/>
          <p:nvPr/>
        </p:nvSpPr>
        <p:spPr>
          <a:xfrm>
            <a:off x="7718614" y="3059088"/>
            <a:ext cx="741934"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T.H</a:t>
            </a:r>
          </a:p>
        </p:txBody>
      </p:sp>
      <p:sp>
        <p:nvSpPr>
          <p:cNvPr id="39" name="Oval 38">
            <a:hlinkClick r:id="rId23" action="ppaction://hlinksldjump"/>
          </p:cNvPr>
          <p:cNvSpPr/>
          <p:nvPr/>
        </p:nvSpPr>
        <p:spPr>
          <a:xfrm>
            <a:off x="4718280" y="2006444"/>
            <a:ext cx="646985" cy="4658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11</a:t>
            </a:r>
          </a:p>
        </p:txBody>
      </p:sp>
      <p:sp>
        <p:nvSpPr>
          <p:cNvPr id="40" name="Rectangle 39"/>
          <p:cNvSpPr/>
          <p:nvPr/>
        </p:nvSpPr>
        <p:spPr>
          <a:xfrm>
            <a:off x="4734251" y="2484512"/>
            <a:ext cx="749949"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C00000"/>
                </a:solidFill>
                <a:effectLst>
                  <a:glow rad="38100">
                    <a:schemeClr val="accent1">
                      <a:alpha val="40000"/>
                    </a:schemeClr>
                  </a:glow>
                </a:effectLst>
              </a:rPr>
              <a:t>A.Đ</a:t>
            </a:r>
          </a:p>
        </p:txBody>
      </p:sp>
      <p:sp>
        <p:nvSpPr>
          <p:cNvPr id="41" name="Oval 40">
            <a:hlinkClick r:id="rId24" action="ppaction://hlinksldjump"/>
          </p:cNvPr>
          <p:cNvSpPr/>
          <p:nvPr/>
        </p:nvSpPr>
        <p:spPr>
          <a:xfrm>
            <a:off x="6962485" y="2083850"/>
            <a:ext cx="608713" cy="45003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10</a:t>
            </a:r>
          </a:p>
        </p:txBody>
      </p:sp>
      <p:sp>
        <p:nvSpPr>
          <p:cNvPr id="42" name="Rectangle 41"/>
          <p:cNvSpPr/>
          <p:nvPr/>
        </p:nvSpPr>
        <p:spPr>
          <a:xfrm>
            <a:off x="6223237" y="2505091"/>
            <a:ext cx="748923"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C.P</a:t>
            </a:r>
          </a:p>
        </p:txBody>
      </p:sp>
    </p:spTree>
    <p:extLst>
      <p:ext uri="{BB962C8B-B14F-4D97-AF65-F5344CB8AC3E}">
        <p14:creationId xmlns:p14="http://schemas.microsoft.com/office/powerpoint/2010/main" val="2827859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2"/>
                  </p:tgtEl>
                </p:cond>
              </p:nextCondLst>
            </p:seq>
            <p:seq concurrent="1" nextAc="seek">
              <p:cTn id="9" restart="whenNotActive" fill="hold" evtFilter="cancelBubble" nodeType="interactiveSeq">
                <p:stCondLst>
                  <p:cond evt="onClick" delay="0">
                    <p:tgtEl>
                      <p:spTgt spid="24"/>
                    </p:tgtEl>
                  </p:cond>
                </p:stCondLst>
                <p:endSync evt="end" delay="0">
                  <p:rtn val="all"/>
                </p:endSync>
                <p:childTnLst>
                  <p:par>
                    <p:cTn id="10" fill="hold">
                      <p:stCondLst>
                        <p:cond delay="0"/>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p:stCondLst>
                        <p:cond delay="0"/>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2"/>
                    </p:tgtEl>
                  </p:cond>
                </p:stCondLst>
                <p:endSync evt="end" delay="0">
                  <p:rtn val="all"/>
                </p:endSync>
                <p:childTnLst>
                  <p:par>
                    <p:cTn id="38" fill="hold">
                      <p:stCondLst>
                        <p:cond delay="0"/>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4"/>
                  </p:tgtEl>
                </p:cond>
              </p:nextCondLst>
            </p:seq>
            <p:seq concurrent="1" nextAc="seek">
              <p:cTn id="51" restart="whenNotActive" fill="hold" evtFilter="cancelBubble" nodeType="interactiveSeq">
                <p:stCondLst>
                  <p:cond evt="onClick" delay="0">
                    <p:tgtEl>
                      <p:spTgt spid="36"/>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0"/>
                  </p:tgtEl>
                </p:cond>
              </p:nextCondLst>
            </p:seq>
            <p:seq concurrent="1" nextAc="seek">
              <p:cTn id="72" restart="whenNotActive" fill="hold" evtFilter="cancelBubble" nodeType="interactiveSeq">
                <p:stCondLst>
                  <p:cond evt="onClick" delay="0">
                    <p:tgtEl>
                      <p:spTgt spid="42"/>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9405" y="131040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solidFill>
                  <a:srgbClr val="FF0000"/>
                </a:solidFill>
                <a:latin typeface="Times New Roman" panose="02020603050405020304" pitchFamily="18" charset="0"/>
                <a:cs typeface="Times New Roman" panose="02020603050405020304" pitchFamily="18" charset="0"/>
              </a:rPr>
              <a:t>Dòng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thực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hiện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đúng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cách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dẫn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gián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tiếp</a:t>
            </a:r>
            <a:r>
              <a:rPr lang="en-SG" sz="4000" b="1" dirty="0">
                <a:solidFill>
                  <a:srgbClr val="FF0000"/>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239173" y="3374643"/>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A.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rằng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2" name="Rectangle 41"/>
          <p:cNvSpPr/>
          <p:nvPr/>
        </p:nvSpPr>
        <p:spPr>
          <a:xfrm>
            <a:off x="6259568" y="3378832"/>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B.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là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1239173" y="4814423"/>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C.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là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bạn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ấy</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4" name="Rectangle 43"/>
          <p:cNvSpPr/>
          <p:nvPr/>
        </p:nvSpPr>
        <p:spPr>
          <a:xfrm>
            <a:off x="6259568" y="4818612"/>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D.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 “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17632" y="3627500"/>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41435" y="4985436"/>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1624" y="4997033"/>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1624" y="3628362"/>
            <a:ext cx="804742" cy="707197"/>
          </a:xfrm>
          <a:prstGeom prst="rect">
            <a:avLst/>
          </a:prstGeom>
        </p:spPr>
      </p:pic>
      <p:sp>
        <p:nvSpPr>
          <p:cNvPr id="12" name="5-Point Star 11">
            <a:hlinkClick r:id="rId9" action="ppaction://hlinksldjump"/>
          </p:cNvPr>
          <p:cNvSpPr/>
          <p:nvPr/>
        </p:nvSpPr>
        <p:spPr>
          <a:xfrm>
            <a:off x="11160070" y="5962129"/>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768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5" name="Picture 4">
            <a:extLst>
              <a:ext uri="{FF2B5EF4-FFF2-40B4-BE49-F238E27FC236}">
                <a16:creationId xmlns:a16="http://schemas.microsoft.com/office/drawing/2014/main" id="{F0FF22D3-A276-49AA-8017-EC70DCDE87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097"/>
          <a:stretch/>
        </p:blipFill>
        <p:spPr>
          <a:xfrm>
            <a:off x="2925700" y="1339631"/>
            <a:ext cx="2920187" cy="6096012"/>
          </a:xfrm>
          <a:prstGeom prst="rect">
            <a:avLst/>
          </a:prstGeom>
        </p:spPr>
      </p:pic>
      <p:sp>
        <p:nvSpPr>
          <p:cNvPr id="8" name="Cloud 7">
            <a:extLst>
              <a:ext uri="{FF2B5EF4-FFF2-40B4-BE49-F238E27FC236}">
                <a16:creationId xmlns:a16="http://schemas.microsoft.com/office/drawing/2014/main" id="{87BD66A7-48BF-425C-A20E-15E71D2232F9}"/>
              </a:ext>
            </a:extLst>
          </p:cNvPr>
          <p:cNvSpPr/>
          <p:nvPr/>
        </p:nvSpPr>
        <p:spPr>
          <a:xfrm>
            <a:off x="285135" y="334296"/>
            <a:ext cx="4326194" cy="232041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err="1">
                <a:latin typeface="Times New Roman" panose="02020603050405020304" pitchFamily="18" charset="0"/>
                <a:cs typeface="Times New Roman" panose="02020603050405020304" pitchFamily="18" charset="0"/>
              </a:rPr>
              <a:t>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giáo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bảo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a:t>
            </a:r>
            <a:r>
              <a:rPr lang="en-SG" sz="2400" dirty="0">
                <a:latin typeface="Times New Roman" panose="02020603050405020304" pitchFamily="18" charset="0"/>
                <a:cs typeface="Times New Roman" panose="02020603050405020304" pitchFamily="18" charset="0"/>
              </a:rPr>
              <a:t> 2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con </a:t>
            </a:r>
            <a:r>
              <a:rPr lang="en-SG" sz="2400" dirty="0" err="1">
                <a:latin typeface="Times New Roman" panose="02020603050405020304" pitchFamily="18" charset="0"/>
                <a:cs typeface="Times New Roman" panose="02020603050405020304" pitchFamily="18" charset="0"/>
              </a:rPr>
              <a:t>đều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được</a:t>
            </a:r>
            <a:r>
              <a:rPr lang="en-SG" sz="2400" dirty="0">
                <a:latin typeface="Times New Roman" panose="02020603050405020304" pitchFamily="18" charset="0"/>
                <a:cs typeface="Times New Roman" panose="02020603050405020304" pitchFamily="18" charset="0"/>
              </a:rPr>
              <a:t> 9.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còn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gắng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phát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huy</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nữa</a:t>
            </a:r>
            <a:r>
              <a:rPr lang="en-SG" sz="2400" dirty="0">
                <a:latin typeface="Times New Roman" panose="02020603050405020304" pitchFamily="18" charset="0"/>
                <a:cs typeface="Times New Roman" panose="02020603050405020304" pitchFamily="18" charset="0"/>
              </a:rPr>
              <a:t> ạ!</a:t>
            </a:r>
          </a:p>
        </p:txBody>
      </p:sp>
      <p:sp>
        <p:nvSpPr>
          <p:cNvPr id="10" name="Cloud 9">
            <a:extLst>
              <a:ext uri="{FF2B5EF4-FFF2-40B4-BE49-F238E27FC236}">
                <a16:creationId xmlns:a16="http://schemas.microsoft.com/office/drawing/2014/main" id="{8BF75ED4-C593-42BA-A761-AA339D2DD1C5}"/>
              </a:ext>
            </a:extLst>
          </p:cNvPr>
          <p:cNvSpPr/>
          <p:nvPr/>
        </p:nvSpPr>
        <p:spPr>
          <a:xfrm>
            <a:off x="8436079" y="191729"/>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a:latin typeface="Times New Roman" panose="02020603050405020304" pitchFamily="18" charset="0"/>
                <a:cs typeface="Times New Roman" panose="02020603050405020304" pitchFamily="18" charset="0"/>
              </a:rPr>
              <a:t>Hai con </a:t>
            </a:r>
            <a:r>
              <a:rPr lang="en-SG" sz="2400" dirty="0" err="1">
                <a:latin typeface="Times New Roman" panose="02020603050405020304" pitchFamily="18" charset="0"/>
                <a:cs typeface="Times New Roman" panose="02020603050405020304" pitchFamily="18" charset="0"/>
              </a:rPr>
              <a:t>giỏi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lắm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Tí</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sẽ</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thưởng</a:t>
            </a:r>
            <a:endParaRPr lang="en-SG" sz="2400" dirty="0">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id="{F6323AC4-C787-41F5-89FE-381ED88C8B72}"/>
              </a:ext>
            </a:extLst>
          </p:cNvPr>
          <p:cNvSpPr/>
          <p:nvPr/>
        </p:nvSpPr>
        <p:spPr>
          <a:xfrm>
            <a:off x="580097" y="3809994"/>
            <a:ext cx="2241755" cy="16026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Dạ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thích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quá</a:t>
            </a:r>
            <a:r>
              <a:rPr lang="en-SG" sz="24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9CD9B2B5-3215-4F44-8CA2-D0FC38D6BC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276" b="8351"/>
          <a:stretch/>
        </p:blipFill>
        <p:spPr>
          <a:xfrm>
            <a:off x="6175881" y="570259"/>
            <a:ext cx="3615825" cy="6285277"/>
          </a:xfrm>
          <a:prstGeom prst="rect">
            <a:avLst/>
          </a:prstGeom>
        </p:spPr>
      </p:pic>
    </p:spTree>
    <p:extLst>
      <p:ext uri="{BB962C8B-B14F-4D97-AF65-F5344CB8AC3E}">
        <p14:creationId xmlns:p14="http://schemas.microsoft.com/office/powerpoint/2010/main" val="393559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18613" y="98289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Trong các câu sau, câu nào có </a:t>
            </a:r>
            <a:endParaRPr lang="en-US" sz="4400" b="1" dirty="0">
              <a:solidFill>
                <a:srgbClr val="FF0000"/>
              </a:solidFill>
              <a:latin typeface="+mj-lt"/>
            </a:endParaRPr>
          </a:p>
          <a:p>
            <a:pPr algn="ctr"/>
            <a:r>
              <a:rPr lang="vi-VN" sz="4400" b="1" dirty="0">
                <a:solidFill>
                  <a:srgbClr val="FF0000"/>
                </a:solidFill>
                <a:latin typeface="+mj-lt"/>
              </a:rPr>
              <a:t>lời dẫn trực tiếp?</a:t>
            </a:r>
          </a:p>
        </p:txBody>
      </p:sp>
      <p:sp>
        <p:nvSpPr>
          <p:cNvPr id="10" name="Rectangle 9"/>
          <p:cNvSpPr/>
          <p:nvPr/>
        </p:nvSpPr>
        <p:spPr>
          <a:xfrm>
            <a:off x="1061582" y="2974985"/>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A. </a:t>
            </a:r>
            <a:r>
              <a:rPr lang="vi-VN" sz="2800" dirty="0">
                <a:solidFill>
                  <a:schemeClr val="tx1"/>
                </a:solidFill>
                <a:latin typeface="+mj-lt"/>
              </a:rPr>
              <a:t>An nói với Nam là năm nay, An quyết tâm học tập, không mê chơi nữa.</a:t>
            </a:r>
          </a:p>
        </p:txBody>
      </p:sp>
      <p:sp>
        <p:nvSpPr>
          <p:cNvPr id="11" name="Rectangle 10"/>
          <p:cNvSpPr/>
          <p:nvPr/>
        </p:nvSpPr>
        <p:spPr>
          <a:xfrm>
            <a:off x="6081977" y="2979174"/>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An nói với Nam: “Năm nay, tôi quyết tâm học tập, không mê chơi nữa”.</a:t>
            </a:r>
          </a:p>
        </p:txBody>
      </p:sp>
      <p:sp>
        <p:nvSpPr>
          <p:cNvPr id="12" name="Rectangle 11"/>
          <p:cNvSpPr/>
          <p:nvPr/>
        </p:nvSpPr>
        <p:spPr>
          <a:xfrm>
            <a:off x="1061582" y="4454093"/>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C. An nói với Nam là năm nay, bạn ấy quyết tâm học tập, không mê chơi nữa</a:t>
            </a:r>
            <a:endParaRPr kumimoji="0" lang="vi-VN" sz="2800" i="0" u="none" strike="noStrike" kern="1200" cap="none" spc="0" normalizeH="0" baseline="0" noProof="0" dirty="0">
              <a:ln>
                <a:noFill/>
              </a:ln>
              <a:solidFill>
                <a:schemeClr val="tx1"/>
              </a:solidFill>
              <a:effectLst/>
              <a:uLnTx/>
              <a:uFillTx/>
              <a:latin typeface="+mj-lt"/>
            </a:endParaRPr>
          </a:p>
        </p:txBody>
      </p:sp>
      <p:sp>
        <p:nvSpPr>
          <p:cNvPr id="13" name="Rectangle 12"/>
          <p:cNvSpPr/>
          <p:nvPr/>
        </p:nvSpPr>
        <p:spPr>
          <a:xfrm>
            <a:off x="6081977" y="4458282"/>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D. An nói với Nam là năm nay, cậu ấy quyết tâm học tập, không mê chơi nữa .</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658" y="3329266"/>
            <a:ext cx="805722"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4924418"/>
            <a:ext cx="804536" cy="70408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4936015"/>
            <a:ext cx="804742" cy="707197"/>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4033" y="3380938"/>
            <a:ext cx="804742" cy="643793"/>
          </a:xfrm>
          <a:prstGeom prst="rect">
            <a:avLst/>
          </a:prstGeom>
        </p:spPr>
      </p:pic>
      <p:sp>
        <p:nvSpPr>
          <p:cNvPr id="18" name="5-Point Star 17">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461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32636" y="90538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Trong trường hợp trích dẫn gián tiếp ý kiến của người khác:</a:t>
            </a:r>
          </a:p>
        </p:txBody>
      </p:sp>
      <p:sp>
        <p:nvSpPr>
          <p:cNvPr id="10" name="Rectangle 9"/>
          <p:cNvSpPr/>
          <p:nvPr/>
        </p:nvSpPr>
        <p:spPr>
          <a:xfrm>
            <a:off x="1071716" y="2893867"/>
            <a:ext cx="5132439"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A. </a:t>
            </a:r>
            <a:r>
              <a:rPr lang="vi-VN" sz="2800" dirty="0">
                <a:solidFill>
                  <a:schemeClr val="tx1"/>
                </a:solidFill>
                <a:latin typeface="+mj-lt"/>
              </a:rPr>
              <a:t>Chúng ta có thể nêu hoặc cũng có thể không nêu thông tin về xuất xứ của ý kiến đó.</a:t>
            </a:r>
          </a:p>
        </p:txBody>
      </p:sp>
      <p:sp>
        <p:nvSpPr>
          <p:cNvPr id="11" name="Rectangle 10"/>
          <p:cNvSpPr/>
          <p:nvPr/>
        </p:nvSpPr>
        <p:spPr>
          <a:xfrm>
            <a:off x="6331776" y="2898056"/>
            <a:ext cx="4765153"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Chúng ta vẫn phải nêu thông tin về xuất xứ của ý kiến đó.</a:t>
            </a:r>
          </a:p>
        </p:txBody>
      </p:sp>
      <p:sp>
        <p:nvSpPr>
          <p:cNvPr id="12" name="Rectangle 11"/>
          <p:cNvSpPr/>
          <p:nvPr/>
        </p:nvSpPr>
        <p:spPr>
          <a:xfrm>
            <a:off x="1071716" y="4586252"/>
            <a:ext cx="5132439"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C. </a:t>
            </a:r>
            <a:r>
              <a:rPr lang="vi-VN" sz="2800" dirty="0">
                <a:solidFill>
                  <a:schemeClr val="tx1"/>
                </a:solidFill>
                <a:latin typeface="+mj-lt"/>
              </a:rPr>
              <a:t>Chúng ta không cần thiết nêu thông tin về xuất xứ của ý kiến đó.</a:t>
            </a:r>
          </a:p>
        </p:txBody>
      </p:sp>
      <p:sp>
        <p:nvSpPr>
          <p:cNvPr id="13" name="Rectangle 12"/>
          <p:cNvSpPr/>
          <p:nvPr/>
        </p:nvSpPr>
        <p:spPr>
          <a:xfrm>
            <a:off x="6331776" y="4590441"/>
            <a:ext cx="4765153"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D. Chúng ta bỏ qua thông tin về xuất xứ của ý kiến đó</a:t>
            </a:r>
            <a:endParaRPr kumimoji="0" lang="vi-VN" sz="2800" i="0" u="none" strike="noStrike" kern="1200" cap="none" spc="0" normalizeH="0" baseline="0" noProof="0" dirty="0">
              <a:ln>
                <a:noFill/>
              </a:ln>
              <a:solidFill>
                <a:schemeClr val="tx1"/>
              </a:solidFill>
              <a:effectLst/>
              <a:uLnTx/>
              <a:uFillTx/>
              <a:latin typeface="+mj-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278" y="3266544"/>
            <a:ext cx="805722"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99619" y="4956621"/>
            <a:ext cx="804536" cy="70408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2187" y="4953512"/>
            <a:ext cx="804742" cy="707197"/>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2187" y="3298676"/>
            <a:ext cx="804742" cy="643793"/>
          </a:xfrm>
          <a:prstGeom prst="rect">
            <a:avLst/>
          </a:prstGeom>
        </p:spPr>
      </p:pic>
      <p:sp>
        <p:nvSpPr>
          <p:cNvPr id="18" name="5-Point Star 17">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2784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445625" y="1262898"/>
            <a:ext cx="11300749" cy="17955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Điền cụm từ thích hợp vào chỗ trống:</a:t>
            </a:r>
          </a:p>
          <a:p>
            <a:pPr algn="ctr"/>
            <a:r>
              <a:rPr lang="vi-VN" sz="3600" b="1" i="1" dirty="0">
                <a:solidFill>
                  <a:srgbClr val="FF0000"/>
                </a:solidFill>
                <a:latin typeface="+mj-lt"/>
              </a:rPr>
              <a:t>Lời dẫn trực tiếp thường được đặt sau dấu hai chấm và...</a:t>
            </a:r>
            <a:endParaRPr lang="vi-VN" sz="3600" b="1" dirty="0">
              <a:solidFill>
                <a:srgbClr val="FF0000"/>
              </a:solidFill>
              <a:latin typeface="+mj-lt"/>
            </a:endParaRPr>
          </a:p>
        </p:txBody>
      </p:sp>
      <p:sp>
        <p:nvSpPr>
          <p:cNvPr id="26" name="Rectangle 25"/>
          <p:cNvSpPr/>
          <p:nvPr/>
        </p:nvSpPr>
        <p:spPr>
          <a:xfrm>
            <a:off x="1168835" y="356713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Nhắc lại nguyên văn</a:t>
            </a:r>
          </a:p>
        </p:txBody>
      </p:sp>
      <p:sp>
        <p:nvSpPr>
          <p:cNvPr id="42" name="Rectangle 41"/>
          <p:cNvSpPr/>
          <p:nvPr/>
        </p:nvSpPr>
        <p:spPr>
          <a:xfrm>
            <a:off x="6189230" y="357132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a:t>
            </a:r>
            <a:r>
              <a:rPr lang="vi-VN" sz="3200" dirty="0">
                <a:solidFill>
                  <a:schemeClr val="tx1"/>
                </a:solidFill>
                <a:latin typeface="+mj-lt"/>
              </a:rPr>
              <a:t>. Nhắc lại ý chính</a:t>
            </a:r>
          </a:p>
        </p:txBody>
      </p:sp>
      <p:sp>
        <p:nvSpPr>
          <p:cNvPr id="43" name="Rectangle 42"/>
          <p:cNvSpPr/>
          <p:nvPr/>
        </p:nvSpPr>
        <p:spPr>
          <a:xfrm>
            <a:off x="1168835" y="445630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Nhắc lại một phần</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4" name="Rectangle 43"/>
          <p:cNvSpPr/>
          <p:nvPr/>
        </p:nvSpPr>
        <p:spPr>
          <a:xfrm>
            <a:off x="6189230" y="44604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mj-lt"/>
                <a:ea typeface="+mn-ea"/>
                <a:cs typeface="+mn-cs"/>
              </a:rPr>
              <a:t>D. </a:t>
            </a:r>
            <a:r>
              <a:rPr kumimoji="0" lang="en-US" sz="320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Nhắc</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lại</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từ</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khóa</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90496" y="359260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1097" y="4489667"/>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1286" y="4501264"/>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1286" y="3612576"/>
            <a:ext cx="804742" cy="707197"/>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7538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8143" y="747252"/>
            <a:ext cx="10526728" cy="19939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Nhận định nào nói đầy đủ nhất dấu hiệu để nhận ra lời nói của nhân vật được dẫn ra trong </a:t>
            </a:r>
            <a:endParaRPr lang="en-US" sz="3600" b="1" dirty="0">
              <a:solidFill>
                <a:srgbClr val="FF0000"/>
              </a:solidFill>
              <a:latin typeface="+mj-lt"/>
            </a:endParaRPr>
          </a:p>
          <a:p>
            <a:pPr algn="ctr"/>
            <a:r>
              <a:rPr lang="vi-VN" sz="3600" b="1" dirty="0">
                <a:solidFill>
                  <a:srgbClr val="FF0000"/>
                </a:solidFill>
                <a:latin typeface="+mj-lt"/>
              </a:rPr>
              <a:t>các tác phẩm văn xuôi?</a:t>
            </a:r>
          </a:p>
        </p:txBody>
      </p:sp>
      <p:sp>
        <p:nvSpPr>
          <p:cNvPr id="26" name="Rectangle 25"/>
          <p:cNvSpPr/>
          <p:nvPr/>
        </p:nvSpPr>
        <p:spPr>
          <a:xfrm>
            <a:off x="1215727" y="3033979"/>
            <a:ext cx="4906798" cy="110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Thường được viết tách ra như kiểu viết đoạn văn.</a:t>
            </a:r>
          </a:p>
        </p:txBody>
      </p:sp>
      <p:sp>
        <p:nvSpPr>
          <p:cNvPr id="42" name="Rectangle 41"/>
          <p:cNvSpPr/>
          <p:nvPr/>
        </p:nvSpPr>
        <p:spPr>
          <a:xfrm>
            <a:off x="6236122" y="3038168"/>
            <a:ext cx="4906798" cy="110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Có thêm dấu gạch ngang ở đầu lời nói.</a:t>
            </a:r>
          </a:p>
        </p:txBody>
      </p:sp>
      <p:sp>
        <p:nvSpPr>
          <p:cNvPr id="43" name="Rectangle 42"/>
          <p:cNvSpPr/>
          <p:nvPr/>
        </p:nvSpPr>
        <p:spPr>
          <a:xfrm>
            <a:off x="1215727" y="442415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Cả A và B đều đúng</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4" name="Rectangle 43"/>
          <p:cNvSpPr/>
          <p:nvPr/>
        </p:nvSpPr>
        <p:spPr>
          <a:xfrm>
            <a:off x="6236122" y="4428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Cả A và B đều sai.</a:t>
            </a: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278" y="3232286"/>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7989" y="4487751"/>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8178" y="4469118"/>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4253" y="3315896"/>
            <a:ext cx="732592" cy="643793"/>
          </a:xfrm>
          <a:prstGeom prst="rect">
            <a:avLst/>
          </a:prstGeom>
        </p:spPr>
      </p:pic>
      <p:sp>
        <p:nvSpPr>
          <p:cNvPr id="2" name="5-Point Star 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5-Point Star 12">
            <a:hlinkClick r:id="rId8" action="ppaction://hlinksldjump"/>
          </p:cNvPr>
          <p:cNvSpPr/>
          <p:nvPr/>
        </p:nvSpPr>
        <p:spPr>
          <a:xfrm>
            <a:off x="11617271" y="62718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6918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52946" y="884904"/>
            <a:ext cx="10526728" cy="198182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err="1">
                <a:solidFill>
                  <a:srgbClr val="FF0000"/>
                </a:solidFill>
                <a:latin typeface="Times New Roman" panose="02020603050405020304" pitchFamily="18" charset="0"/>
                <a:cs typeface="Times New Roman" panose="02020603050405020304" pitchFamily="18" charset="0"/>
              </a:rPr>
              <a:t>Các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từ</a:t>
            </a:r>
            <a:r>
              <a:rPr lang="en-SG" sz="3600" b="1" dirty="0">
                <a:solidFill>
                  <a:srgbClr val="FF0000"/>
                </a:solidFill>
                <a:latin typeface="Times New Roman" panose="02020603050405020304" pitchFamily="18" charset="0"/>
                <a:cs typeface="Times New Roman" panose="02020603050405020304" pitchFamily="18" charset="0"/>
              </a:rPr>
              <a:t> LÀ, RẰNG </a:t>
            </a:r>
            <a:r>
              <a:rPr lang="en-SG" sz="3600" b="1" dirty="0" err="1">
                <a:solidFill>
                  <a:srgbClr val="FF0000"/>
                </a:solidFill>
                <a:latin typeface="Times New Roman" panose="02020603050405020304" pitchFamily="18" charset="0"/>
                <a:cs typeface="Times New Roman" panose="02020603050405020304" pitchFamily="18" charset="0"/>
              </a:rPr>
              <a:t>nối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giữa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hai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phần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của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câu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một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trong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những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dấu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hiệu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hình</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thức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cho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biết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phần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tiếp</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theo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đó</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sẽ</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309512" y="3414730"/>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A. </a:t>
            </a:r>
            <a:r>
              <a:rPr lang="en-SG" sz="3200" dirty="0" err="1">
                <a:solidFill>
                  <a:schemeClr val="tx1"/>
                </a:solidFill>
                <a:latin typeface="Times New Roman" panose="02020603050405020304" pitchFamily="18" charset="0"/>
                <a:cs typeface="Times New Roman" panose="02020603050405020304" pitchFamily="18" charset="0"/>
              </a:rPr>
              <a:t>Chỉ</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gián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329907" y="3418919"/>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B. </a:t>
            </a:r>
            <a:r>
              <a:rPr lang="en-SG" sz="3200" dirty="0" err="1">
                <a:solidFill>
                  <a:schemeClr val="tx1"/>
                </a:solidFill>
                <a:latin typeface="Times New Roman" panose="02020603050405020304" pitchFamily="18" charset="0"/>
                <a:cs typeface="Times New Roman" panose="02020603050405020304" pitchFamily="18" charset="0"/>
              </a:rPr>
              <a:t>Chỉ</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trực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3970165" y="4858698"/>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a:t>
            </a:r>
            <a:r>
              <a:rPr kumimoji="0" lang="vi-VN" sz="3200" i="0" u="none" strike="noStrike" kern="1200" cap="none" spc="0" normalizeH="0" baseline="0" noProof="0" dirty="0">
                <a:ln>
                  <a:noFill/>
                </a:ln>
                <a:solidFill>
                  <a:schemeClr val="tx1"/>
                </a:solidFill>
                <a:effectLst/>
                <a:uLnTx/>
                <a:uFillTx/>
                <a:latin typeface="+mj-lt"/>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trực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hoặc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gián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lang="en-SG"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588" y="3640063"/>
            <a:ext cx="805722" cy="708059"/>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8564" y="5117000"/>
            <a:ext cx="804742"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4113" y="3640063"/>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686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strVal val="4*#ppt_w"/>
                                          </p:val>
                                        </p:tav>
                                        <p:tav tm="100000">
                                          <p:val>
                                            <p:strVal val="#ppt_w"/>
                                          </p:val>
                                        </p:tav>
                                      </p:tavLst>
                                    </p:anim>
                                    <p:anim calcmode="lin" valueType="num">
                                      <p:cBhvr>
                                        <p:cTn id="3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FFFF0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42"/>
                                        </p:tgtEl>
                                        <p:attrNameLst>
                                          <p:attrName>fillcolor</p:attrName>
                                        </p:attrNameLst>
                                      </p:cBhvr>
                                      <p:to>
                                        <a:srgbClr val="FFF2CC"/>
                                      </p:to>
                                    </p:animClr>
                                    <p:set>
                                      <p:cBhvr>
                                        <p:cTn id="45" dur="250" fill="hold"/>
                                        <p:tgtEl>
                                          <p:spTgt spid="42"/>
                                        </p:tgtEl>
                                        <p:attrNameLst>
                                          <p:attrName>fill.type</p:attrName>
                                        </p:attrNameLst>
                                      </p:cBhvr>
                                      <p:to>
                                        <p:strVal val="solid"/>
                                      </p:to>
                                    </p:set>
                                    <p:set>
                                      <p:cBhvr>
                                        <p:cTn id="46" dur="250" fill="hold"/>
                                        <p:tgtEl>
                                          <p:spTgt spid="4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53"/>
                                        </p:tgtEl>
                                        <p:attrNameLst>
                                          <p:attrName>style.visibility</p:attrName>
                                        </p:attrNameLst>
                                      </p:cBhvr>
                                      <p:to>
                                        <p:strVal val="visible"/>
                                      </p:to>
                                    </p:set>
                                    <p:anim calcmode="lin" valueType="num">
                                      <p:cBhvr>
                                        <p:cTn id="49" dur="250" fill="hold"/>
                                        <p:tgtEl>
                                          <p:spTgt spid="53"/>
                                        </p:tgtEl>
                                        <p:attrNameLst>
                                          <p:attrName>ppt_w</p:attrName>
                                        </p:attrNameLst>
                                      </p:cBhvr>
                                      <p:tavLst>
                                        <p:tav tm="0">
                                          <p:val>
                                            <p:strVal val="4*#ppt_w"/>
                                          </p:val>
                                        </p:tav>
                                        <p:tav tm="100000">
                                          <p:val>
                                            <p:strVal val="#ppt_w"/>
                                          </p:val>
                                        </p:tav>
                                      </p:tavLst>
                                    </p:anim>
                                    <p:anim calcmode="lin" valueType="num">
                                      <p:cBhvr>
                                        <p:cTn id="5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42"/>
                                        </p:tgtEl>
                                        <p:attrNameLst>
                                          <p:attrName>fillcolor</p:attrName>
                                        </p:attrNameLst>
                                      </p:cBhvr>
                                      <p:to>
                                        <a:srgbClr val="FFFF00"/>
                                      </p:to>
                                    </p:animClr>
                                    <p:set>
                                      <p:cBhvr>
                                        <p:cTn id="53" dur="250" fill="hold"/>
                                        <p:tgtEl>
                                          <p:spTgt spid="42"/>
                                        </p:tgtEl>
                                        <p:attrNameLst>
                                          <p:attrName>fill.type</p:attrName>
                                        </p:attrNameLst>
                                      </p:cBhvr>
                                      <p:to>
                                        <p:strVal val="solid"/>
                                      </p:to>
                                    </p:set>
                                    <p:set>
                                      <p:cBhvr>
                                        <p:cTn id="5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4"/>
                                        </p:tgtEl>
                                        <p:attrNameLst>
                                          <p:attrName>fillcolor</p:attrName>
                                        </p:attrNameLst>
                                      </p:cBhvr>
                                      <p:to>
                                        <a:srgbClr val="FFF2CC"/>
                                      </p:to>
                                    </p:animClr>
                                    <p:set>
                                      <p:cBhvr>
                                        <p:cTn id="60" dur="250" fill="hold"/>
                                        <p:tgtEl>
                                          <p:spTgt spid="44"/>
                                        </p:tgtEl>
                                        <p:attrNameLst>
                                          <p:attrName>fill.type</p:attrName>
                                        </p:attrNameLst>
                                      </p:cBhvr>
                                      <p:to>
                                        <p:strVal val="solid"/>
                                      </p:to>
                                    </p:set>
                                    <p:set>
                                      <p:cBhvr>
                                        <p:cTn id="61" dur="250" fill="hold"/>
                                        <p:tgtEl>
                                          <p:spTgt spid="4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49"/>
                                        </p:tgtEl>
                                        <p:attrNameLst>
                                          <p:attrName>style.visibility</p:attrName>
                                        </p:attrNameLst>
                                      </p:cBhvr>
                                      <p:to>
                                        <p:strVal val="visible"/>
                                      </p:to>
                                    </p:set>
                                    <p:anim calcmode="lin" valueType="num">
                                      <p:cBhvr>
                                        <p:cTn id="64" dur="250" fill="hold"/>
                                        <p:tgtEl>
                                          <p:spTgt spid="49"/>
                                        </p:tgtEl>
                                        <p:attrNameLst>
                                          <p:attrName>ppt_w</p:attrName>
                                        </p:attrNameLst>
                                      </p:cBhvr>
                                      <p:tavLst>
                                        <p:tav tm="0">
                                          <p:val>
                                            <p:strVal val="4*#ppt_w"/>
                                          </p:val>
                                        </p:tav>
                                        <p:tav tm="100000">
                                          <p:val>
                                            <p:strVal val="#ppt_w"/>
                                          </p:val>
                                        </p:tav>
                                      </p:tavLst>
                                    </p:anim>
                                    <p:anim calcmode="lin" valueType="num">
                                      <p:cBhvr>
                                        <p:cTn id="6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4"/>
                                        </p:tgtEl>
                                        <p:attrNameLst>
                                          <p:attrName>fillcolor</p:attrName>
                                        </p:attrNameLst>
                                      </p:cBhvr>
                                      <p:to>
                                        <a:srgbClr val="00B050"/>
                                      </p:to>
                                    </p:animClr>
                                    <p:set>
                                      <p:cBhvr>
                                        <p:cTn id="68" dur="250" fill="hold"/>
                                        <p:tgtEl>
                                          <p:spTgt spid="44"/>
                                        </p:tgtEl>
                                        <p:attrNameLst>
                                          <p:attrName>fill.type</p:attrName>
                                        </p:attrNameLst>
                                      </p:cBhvr>
                                      <p:to>
                                        <p:strVal val="solid"/>
                                      </p:to>
                                    </p:set>
                                    <p:set>
                                      <p:cBhvr>
                                        <p:cTn id="6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85800" y="420653"/>
            <a:ext cx="10942641" cy="382114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2800" dirty="0">
                <a:solidFill>
                  <a:srgbClr val="FF0000"/>
                </a:solidFill>
                <a:latin typeface="Times New Roman" panose="02020603050405020304" pitchFamily="18" charset="0"/>
                <a:cs typeface="Times New Roman" panose="02020603050405020304" pitchFamily="18" charset="0"/>
              </a:rPr>
              <a:t>2 </a:t>
            </a:r>
            <a:r>
              <a:rPr lang="en-US" altLang="en-US" sz="2800" dirty="0" err="1">
                <a:solidFill>
                  <a:srgbClr val="FF0000"/>
                </a:solidFill>
                <a:latin typeface="Times New Roman" panose="02020603050405020304" pitchFamily="18" charset="0"/>
                <a:cs typeface="Times New Roman" panose="02020603050405020304" pitchFamily="18" charset="0"/>
              </a:rPr>
              <a:t>ví</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dụ</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sau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cs typeface="Times New Roman" panose="02020603050405020304" pitchFamily="18" charset="0"/>
              </a:rPr>
              <a:t> l</a:t>
            </a:r>
            <a:r>
              <a:rPr lang="en-SG" altLang="en-US" sz="2800" dirty="0" err="1">
                <a:solidFill>
                  <a:srgbClr val="FF0000"/>
                </a:solidFill>
                <a:latin typeface="Times New Roman" panose="02020603050405020304" pitchFamily="18" charset="0"/>
                <a:cs typeface="Times New Roman" panose="02020603050405020304" pitchFamily="18" charset="0"/>
              </a:rPr>
              <a:t>ời</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dẫn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trực</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tiếp</a:t>
            </a:r>
            <a:r>
              <a:rPr lang="en-SG" altLang="en-US" sz="2800" dirty="0">
                <a:solidFill>
                  <a:srgbClr val="FF0000"/>
                </a:solidFill>
                <a:latin typeface="Times New Roman" panose="02020603050405020304" pitchFamily="18" charset="0"/>
                <a:cs typeface="Times New Roman" panose="02020603050405020304" pitchFamily="18" charset="0"/>
              </a:rPr>
              <a:t> hay </a:t>
            </a:r>
            <a:r>
              <a:rPr lang="en-SG" altLang="en-US" sz="2800" dirty="0" err="1">
                <a:solidFill>
                  <a:srgbClr val="FF0000"/>
                </a:solidFill>
                <a:latin typeface="Times New Roman" panose="02020603050405020304" pitchFamily="18" charset="0"/>
                <a:cs typeface="Times New Roman" panose="02020603050405020304" pitchFamily="18" charset="0"/>
              </a:rPr>
              <a:t>gián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tiếp</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đó</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là</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lời</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nói</a:t>
            </a:r>
            <a:r>
              <a:rPr lang="en-SG" altLang="en-US" sz="2800" dirty="0">
                <a:solidFill>
                  <a:srgbClr val="FF0000"/>
                </a:solidFill>
                <a:latin typeface="Times New Roman" panose="02020603050405020304" pitchFamily="18" charset="0"/>
                <a:cs typeface="Times New Roman" panose="02020603050405020304" pitchFamily="18" charset="0"/>
              </a:rPr>
              <a:t> hay ý </a:t>
            </a:r>
            <a:r>
              <a:rPr lang="en-SG" altLang="en-US" sz="2800" dirty="0" err="1">
                <a:solidFill>
                  <a:srgbClr val="FF0000"/>
                </a:solidFill>
                <a:latin typeface="Times New Roman" panose="02020603050405020304" pitchFamily="18" charset="0"/>
                <a:cs typeface="Times New Roman" panose="02020603050405020304" pitchFamily="18" charset="0"/>
              </a:rPr>
              <a:t>nghĩ</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của</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nhân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vật</a:t>
            </a:r>
            <a:r>
              <a:rPr lang="en-SG" altLang="en-US" sz="2800" dirty="0">
                <a:solidFill>
                  <a:srgbClr val="FF0000"/>
                </a:solidFill>
                <a:latin typeface="Times New Roman" panose="02020603050405020304" pitchFamily="18" charset="0"/>
                <a:cs typeface="Times New Roman" panose="02020603050405020304" pitchFamily="18" charset="0"/>
              </a:rPr>
              <a:t>?</a:t>
            </a:r>
          </a:p>
          <a:p>
            <a:r>
              <a:rPr lang="vi-VN" sz="2800" dirty="0">
                <a:solidFill>
                  <a:srgbClr val="FF0000"/>
                </a:solidFill>
                <a:latin typeface="Times New Roman" panose="02020603050405020304" pitchFamily="18" charset="0"/>
                <a:cs typeface="Times New Roman" panose="02020603050405020304" pitchFamily="18" charset="0"/>
              </a:rPr>
              <a:t>a) Nó cứ làm in như nó trách tôi; nó kêu ư ử, nhìn tôi, như muốn bảo tôi rằng: A! Lão già tệ lắm! Tôi ăn ở với lão như thế mà lão đối xử với tôi như thế này à?”.</a:t>
            </a:r>
          </a:p>
          <a:p>
            <a:r>
              <a:rPr lang="vi-VN" sz="2800" dirty="0">
                <a:solidFill>
                  <a:srgbClr val="FF0000"/>
                </a:solidFill>
                <a:latin typeface="Times New Roman" panose="02020603050405020304" pitchFamily="18" charset="0"/>
                <a:cs typeface="Times New Roman" panose="02020603050405020304" pitchFamily="18" charset="0"/>
              </a:rPr>
              <a:t>b) Sau khi thằng con đi, lão tự bảo rằng: “Cái vườn là của con ta. Hồi còn mồ ma mẹ nó, mẹ nó cố thắt lưg buộc bụng, dè sẻn mãi, mới để ra được năm mươi đồng bạc tậu. Hồi ấy, mọi thức còn rẻ cả…”</a:t>
            </a:r>
          </a:p>
        </p:txBody>
      </p:sp>
      <p:sp>
        <p:nvSpPr>
          <p:cNvPr id="26" name="Rectangle 25"/>
          <p:cNvSpPr/>
          <p:nvPr/>
        </p:nvSpPr>
        <p:spPr>
          <a:xfrm>
            <a:off x="355600" y="4748231"/>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mn-ea"/>
                <a:cs typeface="+mn-cs"/>
              </a:rPr>
              <a:t>A. </a:t>
            </a:r>
            <a:r>
              <a:rPr kumimoji="0" lang="en-SG"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Trực</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 -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 - ý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251480" y="4752420"/>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B. </a:t>
            </a:r>
            <a:r>
              <a:rPr lang="en-SG" sz="2800" dirty="0" err="1">
                <a:solidFill>
                  <a:prstClr val="black"/>
                </a:solidFill>
                <a:latin typeface="Times New Roman" panose="02020603050405020304" pitchFamily="18" charset="0"/>
                <a:cs typeface="Times New Roman" panose="02020603050405020304" pitchFamily="18" charset="0"/>
              </a:rPr>
              <a:t>Gián</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 - </a:t>
            </a:r>
            <a:r>
              <a:rPr lang="en-SG" sz="2800" dirty="0" err="1">
                <a:solidFill>
                  <a:prstClr val="black"/>
                </a:solidFill>
                <a:latin typeface="Times New Roman" panose="02020603050405020304" pitchFamily="18" charset="0"/>
                <a:cs typeface="Times New Roman" panose="02020603050405020304" pitchFamily="18" charset="0"/>
              </a:rPr>
              <a:t>lời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nói</a:t>
            </a:r>
            <a:r>
              <a:rPr lang="en-SG" sz="2800" dirty="0">
                <a:solidFill>
                  <a:prstClr val="black"/>
                </a:solidFill>
                <a:latin typeface="Times New Roman" panose="02020603050405020304" pitchFamily="18" charset="0"/>
                <a:cs typeface="Times New Roman" panose="02020603050405020304" pitchFamily="18" charset="0"/>
              </a:rPr>
              <a:t>; b - ý </a:t>
            </a:r>
            <a:r>
              <a:rPr lang="en-SG" sz="2800" dirty="0" err="1">
                <a:solidFill>
                  <a:prstClr val="black"/>
                </a:solidFill>
                <a:latin typeface="Times New Roman" panose="02020603050405020304" pitchFamily="18" charset="0"/>
                <a:cs typeface="Times New Roman" panose="02020603050405020304" pitchFamily="18" charset="0"/>
              </a:rPr>
              <a:t>nghĩ</a:t>
            </a:r>
            <a:r>
              <a:rPr lang="en-SG" sz="2800" dirty="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3" name="Rectangle 42"/>
          <p:cNvSpPr/>
          <p:nvPr/>
        </p:nvSpPr>
        <p:spPr>
          <a:xfrm>
            <a:off x="355600" y="5637403"/>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C. </a:t>
            </a:r>
            <a:r>
              <a:rPr lang="en-SG" sz="2800" dirty="0" err="1">
                <a:solidFill>
                  <a:prstClr val="black"/>
                </a:solidFill>
                <a:latin typeface="Times New Roman" panose="02020603050405020304" pitchFamily="18" charset="0"/>
                <a:cs typeface="Times New Roman" panose="02020603050405020304" pitchFamily="18" charset="0"/>
              </a:rPr>
              <a:t>Trực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 - ý </a:t>
            </a:r>
            <a:r>
              <a:rPr lang="en-SG" sz="2800" dirty="0" err="1">
                <a:solidFill>
                  <a:prstClr val="black"/>
                </a:solidFill>
                <a:latin typeface="Times New Roman" panose="02020603050405020304" pitchFamily="18" charset="0"/>
                <a:cs typeface="Times New Roman" panose="02020603050405020304" pitchFamily="18" charset="0"/>
              </a:rPr>
              <a:t>nghĩ</a:t>
            </a:r>
            <a:r>
              <a:rPr lang="en-SG" sz="2800" dirty="0">
                <a:solidFill>
                  <a:prstClr val="black"/>
                </a:solidFill>
                <a:latin typeface="Times New Roman" panose="02020603050405020304" pitchFamily="18" charset="0"/>
                <a:cs typeface="Times New Roman" panose="02020603050405020304" pitchFamily="18" charset="0"/>
              </a:rPr>
              <a:t>; b - </a:t>
            </a:r>
            <a:r>
              <a:rPr lang="en-SG" sz="2800" dirty="0" err="1">
                <a:solidFill>
                  <a:prstClr val="black"/>
                </a:solidFill>
                <a:latin typeface="Times New Roman" panose="02020603050405020304" pitchFamily="18" charset="0"/>
                <a:cs typeface="Times New Roman" panose="02020603050405020304" pitchFamily="18" charset="0"/>
              </a:rPr>
              <a:t>lời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nói</a:t>
            </a:r>
            <a:r>
              <a:rPr lang="en-SG" sz="2800" dirty="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4" name="Rectangle 43"/>
          <p:cNvSpPr/>
          <p:nvPr/>
        </p:nvSpPr>
        <p:spPr>
          <a:xfrm>
            <a:off x="6251480" y="5641592"/>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D.</a:t>
            </a:r>
            <a:r>
              <a:rPr kumimoji="0" lang="en-SG" sz="2800" b="0" i="0" u="none" strike="noStrike" kern="1200" cap="none" spc="0" normalizeH="0" baseline="0" noProof="0" dirty="0">
                <a:ln>
                  <a:noFill/>
                </a:ln>
                <a:solidFill>
                  <a:prstClr val="black"/>
                </a:solidFill>
                <a:effectLst/>
                <a:uLnTx/>
                <a:uFillTx/>
                <a:latin typeface="+mj-lt"/>
                <a:ea typeface="+mn-ea"/>
                <a:cs typeface="+mn-cs"/>
              </a:rPr>
              <a:t> </a:t>
            </a:r>
            <a:r>
              <a:rPr lang="en-SG" sz="2800" dirty="0" err="1">
                <a:solidFill>
                  <a:prstClr val="black"/>
                </a:solidFill>
                <a:latin typeface="Times New Roman" panose="02020603050405020304" pitchFamily="18" charset="0"/>
                <a:cs typeface="Times New Roman" panose="02020603050405020304" pitchFamily="18" charset="0"/>
              </a:rPr>
              <a:t>Trực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cả</a:t>
            </a:r>
            <a:r>
              <a:rPr lang="en-SG" sz="2800" dirty="0">
                <a:solidFill>
                  <a:prstClr val="black"/>
                </a:solidFill>
                <a:latin typeface="Times New Roman" panose="02020603050405020304" pitchFamily="18" charset="0"/>
                <a:cs typeface="Times New Roman" panose="02020603050405020304" pitchFamily="18" charset="0"/>
              </a:rPr>
              <a:t> 2 </a:t>
            </a:r>
            <a:r>
              <a:rPr lang="en-SG" sz="2800" dirty="0" err="1">
                <a:solidFill>
                  <a:prstClr val="black"/>
                </a:solidFill>
                <a:latin typeface="Times New Roman" panose="02020603050405020304" pitchFamily="18" charset="0"/>
                <a:cs typeface="Times New Roman" panose="02020603050405020304" pitchFamily="18" charset="0"/>
              </a:rPr>
              <a:t>đều</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dẫn</a:t>
            </a:r>
            <a:r>
              <a:rPr lang="en-SG" sz="2800" dirty="0">
                <a:solidFill>
                  <a:prstClr val="black"/>
                </a:solidFill>
                <a:latin typeface="Times New Roman" panose="02020603050405020304" pitchFamily="18" charset="0"/>
                <a:cs typeface="Times New Roman" panose="02020603050405020304" pitchFamily="18" charset="0"/>
              </a:rPr>
              <a:t> ý </a:t>
            </a:r>
            <a:r>
              <a:rPr lang="en-SG" sz="2800" dirty="0" err="1">
                <a:solidFill>
                  <a:prstClr val="black"/>
                </a:solidFill>
                <a:latin typeface="Times New Roman" panose="02020603050405020304" pitchFamily="18" charset="0"/>
                <a:cs typeface="Times New Roman" panose="02020603050405020304" pitchFamily="18" charset="0"/>
              </a:rPr>
              <a:t>nghĩ</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66343" y="477370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46944" y="5670767"/>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7133" y="5682364"/>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7133" y="4793676"/>
            <a:ext cx="804742" cy="707197"/>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8884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83308" y="684022"/>
            <a:ext cx="10526728" cy="190891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Trong trường hợp trích dẫn quá dài và người dẫn muốn lược bỏ phần không cần yếu trong lời trích dẫn đối lập luận của mình thì:</a:t>
            </a:r>
          </a:p>
        </p:txBody>
      </p:sp>
      <p:sp>
        <p:nvSpPr>
          <p:cNvPr id="26" name="Rectangle 25"/>
          <p:cNvSpPr/>
          <p:nvPr/>
        </p:nvSpPr>
        <p:spPr>
          <a:xfrm>
            <a:off x="1189202" y="3016457"/>
            <a:ext cx="4906798"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Phần bị lược bỏ phải đặt trong dấu móc {</a:t>
            </a:r>
            <a:r>
              <a:rPr lang="en-US" sz="3200" dirty="0">
                <a:solidFill>
                  <a:schemeClr val="tx1"/>
                </a:solidFill>
                <a:latin typeface="+mj-lt"/>
              </a:rPr>
              <a:t> </a:t>
            </a:r>
            <a:r>
              <a:rPr lang="vi-VN" sz="3200" dirty="0">
                <a:solidFill>
                  <a:schemeClr val="tx1"/>
                </a:solidFill>
                <a:latin typeface="+mj-lt"/>
              </a:rPr>
              <a:t>}</a:t>
            </a:r>
          </a:p>
        </p:txBody>
      </p:sp>
      <p:sp>
        <p:nvSpPr>
          <p:cNvPr id="42" name="Rectangle 41"/>
          <p:cNvSpPr/>
          <p:nvPr/>
        </p:nvSpPr>
        <p:spPr>
          <a:xfrm>
            <a:off x="6209597" y="3020646"/>
            <a:ext cx="4906798"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Phần bị lược bỏ phải đặt trong dấu ngoặc vuông [</a:t>
            </a:r>
            <a:r>
              <a:rPr lang="en-US" sz="3200" dirty="0">
                <a:solidFill>
                  <a:schemeClr val="tx1"/>
                </a:solidFill>
                <a:latin typeface="+mj-lt"/>
              </a:rPr>
              <a:t> </a:t>
            </a:r>
            <a:r>
              <a:rPr lang="vi-VN" sz="3200" dirty="0">
                <a:solidFill>
                  <a:schemeClr val="tx1"/>
                </a:solidFill>
                <a:latin typeface="+mj-lt"/>
              </a:rPr>
              <a:t>]</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3" name="Rectangle 42"/>
          <p:cNvSpPr/>
          <p:nvPr/>
        </p:nvSpPr>
        <p:spPr>
          <a:xfrm>
            <a:off x="2881377" y="4523887"/>
            <a:ext cx="6656439"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Phần bị lược bỏ có thể đặt trong dấu ngoặc vuông [] hoặc dấu ngoặc đơn ()</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1585" y="3229006"/>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2996" y="4747831"/>
            <a:ext cx="804536" cy="643628"/>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1513" y="3293272"/>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786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strVal val="4*#ppt_w"/>
                                          </p:val>
                                        </p:tav>
                                        <p:tav tm="100000">
                                          <p:val>
                                            <p:strVal val="#ppt_w"/>
                                          </p:val>
                                        </p:tav>
                                      </p:tavLst>
                                    </p:anim>
                                    <p:anim calcmode="lin" valueType="num">
                                      <p:cBhvr>
                                        <p:cTn id="3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FFFF0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42"/>
                                        </p:tgtEl>
                                        <p:attrNameLst>
                                          <p:attrName>fillcolor</p:attrName>
                                        </p:attrNameLst>
                                      </p:cBhvr>
                                      <p:to>
                                        <a:srgbClr val="FFF2CC"/>
                                      </p:to>
                                    </p:animClr>
                                    <p:set>
                                      <p:cBhvr>
                                        <p:cTn id="45" dur="250" fill="hold"/>
                                        <p:tgtEl>
                                          <p:spTgt spid="42"/>
                                        </p:tgtEl>
                                        <p:attrNameLst>
                                          <p:attrName>fill.type</p:attrName>
                                        </p:attrNameLst>
                                      </p:cBhvr>
                                      <p:to>
                                        <p:strVal val="solid"/>
                                      </p:to>
                                    </p:set>
                                    <p:set>
                                      <p:cBhvr>
                                        <p:cTn id="46" dur="250" fill="hold"/>
                                        <p:tgtEl>
                                          <p:spTgt spid="4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53"/>
                                        </p:tgtEl>
                                        <p:attrNameLst>
                                          <p:attrName>style.visibility</p:attrName>
                                        </p:attrNameLst>
                                      </p:cBhvr>
                                      <p:to>
                                        <p:strVal val="visible"/>
                                      </p:to>
                                    </p:set>
                                    <p:anim calcmode="lin" valueType="num">
                                      <p:cBhvr>
                                        <p:cTn id="49" dur="250" fill="hold"/>
                                        <p:tgtEl>
                                          <p:spTgt spid="53"/>
                                        </p:tgtEl>
                                        <p:attrNameLst>
                                          <p:attrName>ppt_w</p:attrName>
                                        </p:attrNameLst>
                                      </p:cBhvr>
                                      <p:tavLst>
                                        <p:tav tm="0">
                                          <p:val>
                                            <p:strVal val="4*#ppt_w"/>
                                          </p:val>
                                        </p:tav>
                                        <p:tav tm="100000">
                                          <p:val>
                                            <p:strVal val="#ppt_w"/>
                                          </p:val>
                                        </p:tav>
                                      </p:tavLst>
                                    </p:anim>
                                    <p:anim calcmode="lin" valueType="num">
                                      <p:cBhvr>
                                        <p:cTn id="5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42"/>
                                        </p:tgtEl>
                                        <p:attrNameLst>
                                          <p:attrName>fillcolor</p:attrName>
                                        </p:attrNameLst>
                                      </p:cBhvr>
                                      <p:to>
                                        <a:srgbClr val="FFFF00"/>
                                      </p:to>
                                    </p:animClr>
                                    <p:set>
                                      <p:cBhvr>
                                        <p:cTn id="53" dur="250" fill="hold"/>
                                        <p:tgtEl>
                                          <p:spTgt spid="42"/>
                                        </p:tgtEl>
                                        <p:attrNameLst>
                                          <p:attrName>fill.type</p:attrName>
                                        </p:attrNameLst>
                                      </p:cBhvr>
                                      <p:to>
                                        <p:strVal val="solid"/>
                                      </p:to>
                                    </p:set>
                                    <p:set>
                                      <p:cBhvr>
                                        <p:cTn id="5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3"/>
                                        </p:tgtEl>
                                        <p:attrNameLst>
                                          <p:attrName>fillcolor</p:attrName>
                                        </p:attrNameLst>
                                      </p:cBhvr>
                                      <p:to>
                                        <a:srgbClr val="FFF2CC"/>
                                      </p:to>
                                    </p:animClr>
                                    <p:set>
                                      <p:cBhvr>
                                        <p:cTn id="60" dur="250" fill="hold"/>
                                        <p:tgtEl>
                                          <p:spTgt spid="43"/>
                                        </p:tgtEl>
                                        <p:attrNameLst>
                                          <p:attrName>fill.type</p:attrName>
                                        </p:attrNameLst>
                                      </p:cBhvr>
                                      <p:to>
                                        <p:strVal val="solid"/>
                                      </p:to>
                                    </p:set>
                                    <p:set>
                                      <p:cBhvr>
                                        <p:cTn id="61" dur="250" fill="hold"/>
                                        <p:tgtEl>
                                          <p:spTgt spid="4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1"/>
                                        </p:tgtEl>
                                        <p:attrNameLst>
                                          <p:attrName>style.visibility</p:attrName>
                                        </p:attrNameLst>
                                      </p:cBhvr>
                                      <p:to>
                                        <p:strVal val="visible"/>
                                      </p:to>
                                    </p:set>
                                    <p:anim calcmode="lin" valueType="num">
                                      <p:cBhvr>
                                        <p:cTn id="64" dur="250" fill="hold"/>
                                        <p:tgtEl>
                                          <p:spTgt spid="51"/>
                                        </p:tgtEl>
                                        <p:attrNameLst>
                                          <p:attrName>ppt_w</p:attrName>
                                        </p:attrNameLst>
                                      </p:cBhvr>
                                      <p:tavLst>
                                        <p:tav tm="0">
                                          <p:val>
                                            <p:strVal val="4*#ppt_w"/>
                                          </p:val>
                                        </p:tav>
                                        <p:tav tm="100000">
                                          <p:val>
                                            <p:strVal val="#ppt_w"/>
                                          </p:val>
                                        </p:tav>
                                      </p:tavLst>
                                    </p:anim>
                                    <p:anim calcmode="lin" valueType="num">
                                      <p:cBhvr>
                                        <p:cTn id="6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3"/>
                                        </p:tgtEl>
                                        <p:attrNameLst>
                                          <p:attrName>fillcolor</p:attrName>
                                        </p:attrNameLst>
                                      </p:cBhvr>
                                      <p:to>
                                        <a:srgbClr val="00B050"/>
                                      </p:to>
                                    </p:animClr>
                                    <p:set>
                                      <p:cBhvr>
                                        <p:cTn id="68" dur="250" fill="hold"/>
                                        <p:tgtEl>
                                          <p:spTgt spid="43"/>
                                        </p:tgtEl>
                                        <p:attrNameLst>
                                          <p:attrName>fill.type</p:attrName>
                                        </p:attrNameLst>
                                      </p:cBhvr>
                                      <p:to>
                                        <p:strVal val="solid"/>
                                      </p:to>
                                    </p:set>
                                    <p:set>
                                      <p:cBhvr>
                                        <p:cTn id="6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2" grpId="0" animBg="1"/>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67416" y="113468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Có mấy cách dẫn lời nói hay ý nghĩ của một người, một nhân vật?</a:t>
            </a:r>
          </a:p>
        </p:txBody>
      </p:sp>
      <p:sp>
        <p:nvSpPr>
          <p:cNvPr id="26" name="Rectangle 25"/>
          <p:cNvSpPr/>
          <p:nvPr/>
        </p:nvSpPr>
        <p:spPr>
          <a:xfrm>
            <a:off x="1039881" y="335611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Bốn</a:t>
            </a:r>
          </a:p>
        </p:txBody>
      </p:sp>
      <p:sp>
        <p:nvSpPr>
          <p:cNvPr id="42" name="Rectangle 41"/>
          <p:cNvSpPr/>
          <p:nvPr/>
        </p:nvSpPr>
        <p:spPr>
          <a:xfrm>
            <a:off x="6060276" y="33603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Ba</a:t>
            </a:r>
          </a:p>
        </p:txBody>
      </p:sp>
      <p:sp>
        <p:nvSpPr>
          <p:cNvPr id="43" name="Rectangle 42"/>
          <p:cNvSpPr/>
          <p:nvPr/>
        </p:nvSpPr>
        <p:spPr>
          <a:xfrm>
            <a:off x="1039881" y="42452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a:t>
            </a:r>
            <a:r>
              <a:rPr kumimoji="0" lang="en-US" sz="3200" i="0" u="none" strike="noStrike" kern="1200" cap="none" spc="0" normalizeH="0" baseline="0" noProof="0" dirty="0">
                <a:ln>
                  <a:noFill/>
                </a:ln>
                <a:solidFill>
                  <a:schemeClr val="tx1"/>
                </a:solidFill>
                <a:effectLst/>
                <a:uLnTx/>
                <a:uFillTx/>
                <a:latin typeface="+mj-lt"/>
              </a:rPr>
              <a:t> </a:t>
            </a:r>
            <a:r>
              <a:rPr lang="vi-VN" sz="3200" dirty="0">
                <a:solidFill>
                  <a:schemeClr val="tx1"/>
                </a:solidFill>
                <a:latin typeface="+mj-lt"/>
              </a:rPr>
              <a:t>Hai</a:t>
            </a:r>
            <a:r>
              <a:rPr kumimoji="0" lang="vi-VN" sz="3200" i="0" u="none" strike="noStrike" kern="1200" cap="none" spc="0" normalizeH="0" baseline="0" noProof="0" dirty="0">
                <a:ln>
                  <a:noFill/>
                </a:ln>
                <a:solidFill>
                  <a:schemeClr val="tx1"/>
                </a:solidFill>
                <a:effectLst/>
                <a:uLnTx/>
                <a:uFillTx/>
                <a:latin typeface="+mj-lt"/>
              </a:rPr>
              <a:t> </a:t>
            </a:r>
          </a:p>
        </p:txBody>
      </p:sp>
      <p:sp>
        <p:nvSpPr>
          <p:cNvPr id="44" name="Rectangle 43"/>
          <p:cNvSpPr/>
          <p:nvPr/>
        </p:nvSpPr>
        <p:spPr>
          <a:xfrm>
            <a:off x="6060276" y="424947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Một</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0957" y="3381590"/>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2143" y="4308881"/>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2332" y="4290248"/>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4482" y="3433262"/>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6470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49867" y="132528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mj-lt"/>
              </a:rPr>
              <a:t>Nhận xét nào sau đây không đúng về </a:t>
            </a:r>
            <a:endParaRPr lang="en-US" sz="4400" b="1" dirty="0">
              <a:solidFill>
                <a:srgbClr val="FF0000"/>
              </a:solidFill>
              <a:latin typeface="+mj-lt"/>
            </a:endParaRPr>
          </a:p>
          <a:p>
            <a:pPr lvl="0" algn="ctr">
              <a:defRPr/>
            </a:pPr>
            <a:r>
              <a:rPr lang="vi-VN" sz="4400" b="1" dirty="0">
                <a:solidFill>
                  <a:srgbClr val="FF0000"/>
                </a:solidFill>
                <a:latin typeface="+mj-lt"/>
              </a:rPr>
              <a:t>lời dẫn gián tiếp?</a:t>
            </a:r>
            <a:endParaRPr kumimoji="0" lang="vi-VN" sz="4400" b="1" i="0" u="none" strike="noStrike" kern="1200" cap="none" spc="0" normalizeH="0" baseline="0" noProof="0" dirty="0">
              <a:ln>
                <a:noFill/>
              </a:ln>
              <a:solidFill>
                <a:srgbClr val="FF0000"/>
              </a:solidFill>
              <a:effectLst/>
              <a:uLnTx/>
              <a:uFillTx/>
              <a:latin typeface="+mj-lt"/>
            </a:endParaRPr>
          </a:p>
        </p:txBody>
      </p:sp>
      <p:sp>
        <p:nvSpPr>
          <p:cNvPr id="26" name="Rectangle 25"/>
          <p:cNvSpPr/>
          <p:nvPr/>
        </p:nvSpPr>
        <p:spPr>
          <a:xfrm>
            <a:off x="1227451" y="3202581"/>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Thuật lại lời nói hay ý nghĩ của  hoặc nhân vật</a:t>
            </a:r>
          </a:p>
        </p:txBody>
      </p:sp>
      <p:sp>
        <p:nvSpPr>
          <p:cNvPr id="42" name="Rectangle 41"/>
          <p:cNvSpPr/>
          <p:nvPr/>
        </p:nvSpPr>
        <p:spPr>
          <a:xfrm>
            <a:off x="6247846" y="3206770"/>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Lời nói của nhận vật được trích dẫn nguyên văn</a:t>
            </a:r>
          </a:p>
        </p:txBody>
      </p:sp>
      <p:sp>
        <p:nvSpPr>
          <p:cNvPr id="43" name="Rectangle 42"/>
          <p:cNvSpPr/>
          <p:nvPr/>
        </p:nvSpPr>
        <p:spPr>
          <a:xfrm>
            <a:off x="1227451" y="4721017"/>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lời dẫn gián tiếp không đặt trong dấu ngoặc kép.</a:t>
            </a:r>
          </a:p>
        </p:txBody>
      </p:sp>
      <p:sp>
        <p:nvSpPr>
          <p:cNvPr id="44" name="Rectangle 43"/>
          <p:cNvSpPr/>
          <p:nvPr/>
        </p:nvSpPr>
        <p:spPr>
          <a:xfrm>
            <a:off x="6247846" y="4725206"/>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Lời nói của nhân vật được điều chỉnh cho thích hợp</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8694" y="3444366"/>
            <a:ext cx="805722"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28527" y="4990460"/>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9902" y="4928148"/>
            <a:ext cx="804742"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0069" y="3496038"/>
            <a:ext cx="804742" cy="643793"/>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938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2849" y="1115199"/>
            <a:ext cx="10526728" cy="151067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Cách dẫn trực tiếp là gì?</a:t>
            </a:r>
          </a:p>
        </p:txBody>
      </p:sp>
      <p:sp>
        <p:nvSpPr>
          <p:cNvPr id="26" name="Rectangle 25"/>
          <p:cNvSpPr/>
          <p:nvPr/>
        </p:nvSpPr>
        <p:spPr>
          <a:xfrm>
            <a:off x="718818" y="3180687"/>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A. </a:t>
            </a:r>
            <a:r>
              <a:rPr lang="vi-VN" sz="2800" dirty="0">
                <a:solidFill>
                  <a:schemeClr val="tx1"/>
                </a:solidFill>
                <a:latin typeface="+mj-lt"/>
              </a:rPr>
              <a:t>Thuật lại lời hay ý nghĩ của người hoặc nhân vật, có điều chỉnh cho thích hợp, lời dẫn gián tiếp</a:t>
            </a:r>
            <a:endParaRPr kumimoji="0" lang="vi-VN" sz="2800" i="0" u="none" strike="noStrike" kern="1200" cap="none" spc="0" normalizeH="0" baseline="0" noProof="0" dirty="0">
              <a:ln>
                <a:noFill/>
              </a:ln>
              <a:solidFill>
                <a:schemeClr val="tx1"/>
              </a:solidFill>
              <a:effectLst/>
              <a:uLnTx/>
              <a:uFillTx/>
              <a:latin typeface="+mj-lt"/>
            </a:endParaRPr>
          </a:p>
        </p:txBody>
      </p:sp>
      <p:sp>
        <p:nvSpPr>
          <p:cNvPr id="42" name="Rectangle 41"/>
          <p:cNvSpPr/>
          <p:nvPr/>
        </p:nvSpPr>
        <p:spPr>
          <a:xfrm>
            <a:off x="6230828" y="3184876"/>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B. </a:t>
            </a:r>
            <a:r>
              <a:rPr lang="vi-VN" sz="2800" dirty="0">
                <a:solidFill>
                  <a:schemeClr val="tx1"/>
                </a:solidFill>
                <a:latin typeface="+mj-lt"/>
              </a:rPr>
              <a:t>Trích dẫn lời nhân vật theo ý của mình</a:t>
            </a:r>
            <a:endParaRPr kumimoji="0" lang="vi-VN" sz="2800" i="0" u="none" strike="noStrike" kern="1200" cap="none" spc="0" normalizeH="0" baseline="0" noProof="0" dirty="0">
              <a:ln>
                <a:noFill/>
              </a:ln>
              <a:solidFill>
                <a:schemeClr val="tx1"/>
              </a:solidFill>
              <a:effectLst/>
              <a:uLnTx/>
              <a:uFillTx/>
              <a:latin typeface="+mj-lt"/>
            </a:endParaRPr>
          </a:p>
        </p:txBody>
      </p:sp>
      <p:sp>
        <p:nvSpPr>
          <p:cNvPr id="43" name="Rectangle 42"/>
          <p:cNvSpPr/>
          <p:nvPr/>
        </p:nvSpPr>
        <p:spPr>
          <a:xfrm>
            <a:off x="718818" y="4905603"/>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ea typeface="+mn-ea"/>
                <a:cs typeface="+mn-cs"/>
              </a:rPr>
              <a:t>C. </a:t>
            </a:r>
            <a:r>
              <a:rPr lang="vi-VN" sz="2800" dirty="0">
                <a:solidFill>
                  <a:schemeClr val="tx1"/>
                </a:solidFill>
                <a:latin typeface="+mj-lt"/>
              </a:rPr>
              <a:t>Nhắc lại nguyên văn lời nói</a:t>
            </a:r>
            <a:r>
              <a:rPr lang="en-US" sz="2800" dirty="0">
                <a:solidFill>
                  <a:schemeClr val="tx1"/>
                </a:solidFill>
                <a:latin typeface="+mj-lt"/>
              </a:rPr>
              <a:t>/</a:t>
            </a:r>
            <a:r>
              <a:rPr lang="vi-VN" sz="2800" dirty="0">
                <a:solidFill>
                  <a:schemeClr val="tx1"/>
                </a:solidFill>
                <a:latin typeface="+mj-lt"/>
              </a:rPr>
              <a:t> ý nghĩ của người</a:t>
            </a:r>
            <a:r>
              <a:rPr lang="en-US" sz="2800" dirty="0">
                <a:solidFill>
                  <a:schemeClr val="tx1"/>
                </a:solidFill>
                <a:latin typeface="+mj-lt"/>
              </a:rPr>
              <a:t>/</a:t>
            </a:r>
            <a:r>
              <a:rPr lang="vi-VN" sz="2800" dirty="0">
                <a:solidFill>
                  <a:schemeClr val="tx1"/>
                </a:solidFill>
                <a:latin typeface="+mj-lt"/>
              </a:rPr>
              <a:t> nhân vật, lời dẫn trực tiếp được đặt trong dấu </a:t>
            </a:r>
            <a:r>
              <a:rPr lang="en-US" sz="2800" dirty="0">
                <a:solidFill>
                  <a:schemeClr val="tx1"/>
                </a:solidFill>
                <a:latin typeface="+mj-lt"/>
              </a:rPr>
              <a:t>“”</a:t>
            </a:r>
            <a:endParaRPr lang="vi-VN" sz="2800" dirty="0">
              <a:solidFill>
                <a:schemeClr val="tx1"/>
              </a:solidFill>
              <a:latin typeface="+mj-lt"/>
            </a:endParaRPr>
          </a:p>
        </p:txBody>
      </p:sp>
      <p:sp>
        <p:nvSpPr>
          <p:cNvPr id="44" name="Rectangle 43"/>
          <p:cNvSpPr/>
          <p:nvPr/>
        </p:nvSpPr>
        <p:spPr>
          <a:xfrm>
            <a:off x="6230828" y="4909792"/>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D. </a:t>
            </a:r>
            <a:r>
              <a:rPr lang="vi-VN" sz="2800" dirty="0">
                <a:solidFill>
                  <a:schemeClr val="tx1"/>
                </a:solidFill>
                <a:latin typeface="+mj-lt"/>
              </a:rPr>
              <a:t>Nhắc lại nguyên văn lời nói </a:t>
            </a:r>
            <a:r>
              <a:rPr lang="en-US" sz="2800" dirty="0">
                <a:solidFill>
                  <a:schemeClr val="tx1"/>
                </a:solidFill>
                <a:latin typeface="+mj-lt"/>
              </a:rPr>
              <a:t>/</a:t>
            </a:r>
            <a:r>
              <a:rPr lang="vi-VN" sz="2800" dirty="0">
                <a:solidFill>
                  <a:schemeClr val="tx1"/>
                </a:solidFill>
                <a:latin typeface="+mj-lt"/>
              </a:rPr>
              <a:t>ý nghĩ của người</a:t>
            </a:r>
            <a:r>
              <a:rPr lang="en-US" sz="2800" dirty="0">
                <a:solidFill>
                  <a:schemeClr val="tx1"/>
                </a:solidFill>
                <a:latin typeface="+mj-lt"/>
              </a:rPr>
              <a:t>/</a:t>
            </a:r>
            <a:r>
              <a:rPr lang="vi-VN" sz="2800" dirty="0">
                <a:solidFill>
                  <a:schemeClr val="tx1"/>
                </a:solidFill>
                <a:latin typeface="+mj-lt"/>
              </a:rPr>
              <a:t> nhân vật và đặt lời nói hay ý nghĩ đó vào trong dấu</a:t>
            </a:r>
            <a:r>
              <a:rPr lang="en-US" sz="2800" dirty="0">
                <a:solidFill>
                  <a:schemeClr val="tx1"/>
                </a:solidFill>
                <a:latin typeface="+mj-lt"/>
              </a:rPr>
              <a:t> --</a:t>
            </a:r>
            <a:endParaRPr kumimoji="0" lang="vi-VN" sz="28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3019" y="3569159"/>
            <a:ext cx="805722"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4205" y="5332194"/>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4394" y="5313561"/>
            <a:ext cx="804742"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6544" y="3620831"/>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chemeClr val="tx1"/>
              </a:solidFill>
              <a:latin typeface="+mj-lt"/>
            </a:endParaRPr>
          </a:p>
        </p:txBody>
      </p:sp>
    </p:spTree>
    <p:extLst>
      <p:ext uri="{BB962C8B-B14F-4D97-AF65-F5344CB8AC3E}">
        <p14:creationId xmlns:p14="http://schemas.microsoft.com/office/powerpoint/2010/main" val="361721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7"/>
          <a:srcRect l="5649"/>
          <a:stretch>
            <a:fillRect/>
          </a:stretch>
        </p:blipFill>
        <p:spPr bwMode="auto">
          <a:xfrm>
            <a:off x="0" y="0"/>
            <a:ext cx="12192000" cy="6858000"/>
          </a:xfrm>
          <a:prstGeom prst="rect">
            <a:avLst/>
          </a:prstGeom>
          <a:noFill/>
        </p:spPr>
      </p:pic>
      <p:sp>
        <p:nvSpPr>
          <p:cNvPr id="3" name="PA_淘宝网chenying0907出品 15">
            <a:extLst>
              <a:ext uri="{FF2B5EF4-FFF2-40B4-BE49-F238E27FC236}">
                <a16:creationId xmlns:a16="http://schemas.microsoft.com/office/drawing/2014/main" id="{3B530EAB-0783-45FE-BD33-A9D667D79F59}"/>
              </a:ext>
            </a:extLst>
          </p:cNvPr>
          <p:cNvSpPr/>
          <p:nvPr>
            <p:custDataLst>
              <p:tags r:id="rId1"/>
            </p:custDataLst>
          </p:nvPr>
        </p:nvSpPr>
        <p:spPr>
          <a:xfrm>
            <a:off x="1066800" y="2328863"/>
            <a:ext cx="10245725" cy="2243137"/>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A_图片 12">
            <a:extLst>
              <a:ext uri="{FF2B5EF4-FFF2-40B4-BE49-F238E27FC236}">
                <a16:creationId xmlns:a16="http://schemas.microsoft.com/office/drawing/2014/main" id="{1D7FCDC3-9CB2-4A15-95CF-72A49B294C59}"/>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3767138" y="301625"/>
            <a:ext cx="4543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A_淘宝网chenying0907出品 2">
            <a:extLst>
              <a:ext uri="{FF2B5EF4-FFF2-40B4-BE49-F238E27FC236}">
                <a16:creationId xmlns:a16="http://schemas.microsoft.com/office/drawing/2014/main" id="{D8F190AC-1D98-4239-90FD-2DF8CDAD74C0}"/>
              </a:ext>
            </a:extLst>
          </p:cNvPr>
          <p:cNvSpPr/>
          <p:nvPr>
            <p:custDataLst>
              <p:tags r:id="rId3"/>
            </p:custDataLst>
          </p:nvPr>
        </p:nvSpPr>
        <p:spPr>
          <a:xfrm>
            <a:off x="1365250" y="2613025"/>
            <a:ext cx="9637713" cy="1654175"/>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PA_淘宝网chenying0907出品 5">
            <a:extLst>
              <a:ext uri="{FF2B5EF4-FFF2-40B4-BE49-F238E27FC236}">
                <a16:creationId xmlns:a16="http://schemas.microsoft.com/office/drawing/2014/main" id="{4EEA62FA-EFB9-48BF-A0A6-1F65BAB3B481}"/>
              </a:ext>
            </a:extLst>
          </p:cNvPr>
          <p:cNvSpPr txBox="1"/>
          <p:nvPr>
            <p:custDataLst>
              <p:tags r:id="rId4"/>
            </p:custDataLst>
          </p:nvPr>
        </p:nvSpPr>
        <p:spPr>
          <a:xfrm>
            <a:off x="1485900" y="2697163"/>
            <a:ext cx="9340850" cy="1631950"/>
          </a:xfrm>
          <a:prstGeom prst="rect">
            <a:avLst/>
          </a:prstGeom>
          <a:noFill/>
        </p:spPr>
        <p:txBody>
          <a:bodyPr>
            <a:spAutoFit/>
          </a:bodyPr>
          <a:lstStyle/>
          <a:p>
            <a:pPr algn="ctr" eaLnBrk="1" fontAlgn="auto" hangingPunct="1">
              <a:spcBef>
                <a:spcPts val="0"/>
              </a:spcBef>
              <a:spcAft>
                <a:spcPts val="0"/>
              </a:spcAft>
              <a:defRPr/>
            </a:pP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Cách</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dẫn</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trực</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tiếp</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cách</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dẫn</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gián</a:t>
            </a:r>
            <a:r>
              <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 </a:t>
            </a:r>
            <a:r>
              <a:rPr lang="en-US" altLang="zh-CN" sz="5000" kern="2000" spc="600" dirty="0" err="1">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tiếp</a:t>
            </a:r>
            <a:endParaRPr lang="en-US" altLang="zh-CN" sz="50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spTree>
    <p:extLst>
      <p:ext uri="{BB962C8B-B14F-4D97-AF65-F5344CB8AC3E}">
        <p14:creationId xmlns:p14="http://schemas.microsoft.com/office/powerpoint/2010/main" val="142144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1" presetClass="entr" presetSubtype="1"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900"/>
                                        <p:tgtEl>
                                          <p:spTgt spid="3"/>
                                        </p:tgtEl>
                                      </p:cBhvr>
                                    </p:animEffect>
                                  </p:childTnLst>
                                </p:cTn>
                              </p:par>
                              <p:par>
                                <p:cTn id="11" presetID="16" presetClass="entr" presetSubtype="21" fill="hold" grpId="0" nodeType="withEffect">
                                  <p:stCondLst>
                                    <p:cond delay="70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50"/>
                                        <p:tgtEl>
                                          <p:spTgt spid="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7">
            <a:extLst>
              <a:ext uri="{FF2B5EF4-FFF2-40B4-BE49-F238E27FC236}">
                <a16:creationId xmlns:a16="http://schemas.microsoft.com/office/drawing/2014/main" id="{5F5BF475-5C2F-478A-9B8F-470040E09284}"/>
              </a:ext>
            </a:extLst>
          </p:cNvPr>
          <p:cNvSpPr/>
          <p:nvPr/>
        </p:nvSpPr>
        <p:spPr>
          <a:xfrm>
            <a:off x="8750300" y="0"/>
            <a:ext cx="3454400" cy="6858000"/>
          </a:xfrm>
          <a:prstGeom prst="rect">
            <a:avLst/>
          </a:prstGeom>
          <a:blipFill>
            <a:blip r:embed="rId4">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26">
            <a:extLst>
              <a:ext uri="{FF2B5EF4-FFF2-40B4-BE49-F238E27FC236}">
                <a16:creationId xmlns:a16="http://schemas.microsoft.com/office/drawing/2014/main" id="{0AF6E4DA-E77A-4F9B-BCCC-0D7F305C1869}"/>
              </a:ext>
            </a:extLst>
          </p:cNvPr>
          <p:cNvSpPr/>
          <p:nvPr/>
        </p:nvSpPr>
        <p:spPr>
          <a:xfrm>
            <a:off x="0" y="1830388"/>
            <a:ext cx="12192000" cy="3794125"/>
          </a:xfrm>
          <a:prstGeom prst="rect">
            <a:avLst/>
          </a:prstGeom>
          <a:solidFill>
            <a:schemeClr val="accent2">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5" name="淘宝网chenying0907出品 45">
            <a:extLst>
              <a:ext uri="{FF2B5EF4-FFF2-40B4-BE49-F238E27FC236}">
                <a16:creationId xmlns:a16="http://schemas.microsoft.com/office/drawing/2014/main" id="{13AE723E-6FE5-4751-85A1-FE3386AC743A}"/>
              </a:ext>
            </a:extLst>
          </p:cNvPr>
          <p:cNvGrpSpPr>
            <a:grpSpLocks/>
          </p:cNvGrpSpPr>
          <p:nvPr/>
        </p:nvGrpSpPr>
        <p:grpSpPr bwMode="auto">
          <a:xfrm>
            <a:off x="3336925" y="285750"/>
            <a:ext cx="5518150" cy="1023938"/>
            <a:chOff x="785248" y="823202"/>
            <a:chExt cx="5518858" cy="1023357"/>
          </a:xfrm>
        </p:grpSpPr>
        <p:grpSp>
          <p:nvGrpSpPr>
            <p:cNvPr id="6" name="淘宝网chenying0907出品 4">
              <a:extLst>
                <a:ext uri="{FF2B5EF4-FFF2-40B4-BE49-F238E27FC236}">
                  <a16:creationId xmlns:a16="http://schemas.microsoft.com/office/drawing/2014/main" id="{3EEC7B7D-3590-4E82-80BE-95188F7C70E6}"/>
                </a:ext>
              </a:extLst>
            </p:cNvPr>
            <p:cNvGrpSpPr>
              <a:grpSpLocks/>
            </p:cNvGrpSpPr>
            <p:nvPr/>
          </p:nvGrpSpPr>
          <p:grpSpPr bwMode="auto">
            <a:xfrm>
              <a:off x="974588" y="941339"/>
              <a:ext cx="5140178" cy="849869"/>
              <a:chOff x="4751407" y="1342663"/>
              <a:chExt cx="4803417" cy="849869"/>
            </a:xfrm>
          </p:grpSpPr>
          <p:cxnSp>
            <p:nvCxnSpPr>
              <p:cNvPr id="8" name="淘宝网chenying0907出品 6">
                <a:extLst>
                  <a:ext uri="{FF2B5EF4-FFF2-40B4-BE49-F238E27FC236}">
                    <a16:creationId xmlns:a16="http://schemas.microsoft.com/office/drawing/2014/main" id="{7E2F4762-BB08-44B0-8BD6-F9C4835846F7}"/>
                  </a:ext>
                </a:extLst>
              </p:cNvPr>
              <p:cNvCxnSpPr>
                <a:cxnSpLocks/>
              </p:cNvCxnSpPr>
              <p:nvPr/>
            </p:nvCxnSpPr>
            <p:spPr>
              <a:xfrm>
                <a:off x="4751030" y="1341934"/>
                <a:ext cx="4725535" cy="793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淘宝网chenying0907出品 7">
                <a:extLst>
                  <a:ext uri="{FF2B5EF4-FFF2-40B4-BE49-F238E27FC236}">
                    <a16:creationId xmlns:a16="http://schemas.microsoft.com/office/drawing/2014/main" id="{1185036F-C406-453E-8086-EF6A79A86CEE}"/>
                  </a:ext>
                </a:extLst>
              </p:cNvPr>
              <p:cNvCxnSpPr>
                <a:cxnSpLocks/>
              </p:cNvCxnSpPr>
              <p:nvPr/>
            </p:nvCxnSpPr>
            <p:spPr>
              <a:xfrm>
                <a:off x="4751030" y="2192351"/>
                <a:ext cx="480417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 name="淘宝网chenying0907出品 5">
              <a:extLst>
                <a:ext uri="{FF2B5EF4-FFF2-40B4-BE49-F238E27FC236}">
                  <a16:creationId xmlns:a16="http://schemas.microsoft.com/office/drawing/2014/main" id="{AA118CF1-4906-4E4B-B11C-54F6E13C900E}"/>
                </a:ext>
              </a:extLst>
            </p:cNvPr>
            <p:cNvSpPr txBox="1"/>
            <p:nvPr/>
          </p:nvSpPr>
          <p:spPr>
            <a:xfrm>
              <a:off x="785248" y="823202"/>
              <a:ext cx="5518858" cy="1023357"/>
            </a:xfrm>
            <a:prstGeom prst="rect">
              <a:avLst/>
            </a:prstGeom>
            <a:noFill/>
          </p:spPr>
          <p:txBody>
            <a:bodyPr>
              <a:spAutoFit/>
            </a:bodyPr>
            <a:lstStyle/>
            <a:p>
              <a:pPr algn="ctr" eaLnBrk="1" fontAlgn="auto" hangingPunct="1">
                <a:lnSpc>
                  <a:spcPct val="150000"/>
                </a:lnSpc>
                <a:spcBef>
                  <a:spcPts val="0"/>
                </a:spcBef>
                <a:spcAft>
                  <a:spcPts val="0"/>
                </a:spcAft>
                <a:defRPr/>
              </a:pP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H</a:t>
              </a:r>
              <a:r>
                <a:rPr lang="vi-VN" altLang="zh-CN" sz="4400" spc="300" dirty="0">
                  <a:solidFill>
                    <a:srgbClr val="FF0000"/>
                  </a:solidFill>
                  <a:latin typeface="#9Slide03 Arima Madurai Black" panose="00000A00000000000000" pitchFamily="2" charset="0"/>
                  <a:cs typeface="#9Slide03 Arima Madurai Black" panose="00000A00000000000000" pitchFamily="2" charset="0"/>
                </a:rPr>
                <a:t>ư</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ớng</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dẫn</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tự</a:t>
              </a:r>
              <a:r>
                <a:rPr lang="en-US" altLang="zh-CN" sz="4400" spc="300" dirty="0">
                  <a:solidFill>
                    <a:srgbClr val="FF0000"/>
                  </a:solidFill>
                  <a:latin typeface="#9Slide03 Arima Madurai Black" panose="00000A00000000000000" pitchFamily="2" charset="0"/>
                  <a:cs typeface="#9Slide03 Arima Madurai Black" panose="00000A00000000000000" pitchFamily="2" charset="0"/>
                </a:rPr>
                <a:t> </a:t>
              </a:r>
              <a:r>
                <a:rPr lang="en-US" altLang="zh-CN" sz="4400" spc="300" dirty="0" err="1">
                  <a:solidFill>
                    <a:srgbClr val="FF0000"/>
                  </a:solidFill>
                  <a:latin typeface="#9Slide03 Arima Madurai Black" panose="00000A00000000000000" pitchFamily="2" charset="0"/>
                  <a:cs typeface="#9Slide03 Arima Madurai Black" panose="00000A00000000000000" pitchFamily="2" charset="0"/>
                </a:rPr>
                <a:t>học</a:t>
              </a:r>
              <a:endParaRPr lang="zh-CN" altLang="en-US" sz="4400" spc="300" dirty="0">
                <a:solidFill>
                  <a:srgbClr val="FF0000"/>
                </a:solidFill>
                <a:latin typeface="#9Slide03 Arima Madurai Black" panose="00000A00000000000000" pitchFamily="2" charset="0"/>
                <a:cs typeface="#9Slide03 Arima Madurai Black" panose="00000A00000000000000" pitchFamily="2" charset="0"/>
              </a:endParaRPr>
            </a:p>
          </p:txBody>
        </p:sp>
      </p:grpSp>
      <p:pic>
        <p:nvPicPr>
          <p:cNvPr id="10" name="图片 28">
            <a:extLst>
              <a:ext uri="{FF2B5EF4-FFF2-40B4-BE49-F238E27FC236}">
                <a16:creationId xmlns:a16="http://schemas.microsoft.com/office/drawing/2014/main" id="{BC52D476-1B66-4A22-AA5E-7AAAEE547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4284663"/>
            <a:ext cx="2420938"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淘宝网chenying0907出品 42">
            <a:extLst>
              <a:ext uri="{FF2B5EF4-FFF2-40B4-BE49-F238E27FC236}">
                <a16:creationId xmlns:a16="http://schemas.microsoft.com/office/drawing/2014/main" id="{898F2AE4-1EC7-4A3E-9BF8-FE237092CB32}"/>
              </a:ext>
            </a:extLst>
          </p:cNvPr>
          <p:cNvGrpSpPr>
            <a:grpSpLocks/>
          </p:cNvGrpSpPr>
          <p:nvPr/>
        </p:nvGrpSpPr>
        <p:grpSpPr bwMode="auto">
          <a:xfrm>
            <a:off x="4818063" y="2217738"/>
            <a:ext cx="2878137" cy="3324225"/>
            <a:chOff x="4415122" y="2217420"/>
            <a:chExt cx="2877433" cy="3325325"/>
          </a:xfrm>
        </p:grpSpPr>
        <p:grpSp>
          <p:nvGrpSpPr>
            <p:cNvPr id="12" name="淘宝网chenying0907出品 22">
              <a:extLst>
                <a:ext uri="{FF2B5EF4-FFF2-40B4-BE49-F238E27FC236}">
                  <a16:creationId xmlns:a16="http://schemas.microsoft.com/office/drawing/2014/main" id="{EB8D318D-4C00-4C34-B5A6-C6B65CF4A993}"/>
                </a:ext>
              </a:extLst>
            </p:cNvPr>
            <p:cNvGrpSpPr/>
            <p:nvPr/>
          </p:nvGrpSpPr>
          <p:grpSpPr>
            <a:xfrm>
              <a:off x="5239929" y="2217420"/>
              <a:ext cx="1129714" cy="1129714"/>
              <a:chOff x="987766" y="2697480"/>
              <a:chExt cx="1129714" cy="1129714"/>
            </a:xfrm>
            <a:solidFill>
              <a:schemeClr val="bg1"/>
            </a:solidFill>
          </p:grpSpPr>
          <p:grpSp>
            <p:nvGrpSpPr>
              <p:cNvPr id="14" name="淘宝网chenying0907出品 13">
                <a:extLst>
                  <a:ext uri="{FF2B5EF4-FFF2-40B4-BE49-F238E27FC236}">
                    <a16:creationId xmlns:a16="http://schemas.microsoft.com/office/drawing/2014/main" id="{F5D2476E-7B03-43E2-AF94-4400CFDB8004}"/>
                  </a:ext>
                </a:extLst>
              </p:cNvPr>
              <p:cNvGrpSpPr/>
              <p:nvPr/>
            </p:nvGrpSpPr>
            <p:grpSpPr>
              <a:xfrm>
                <a:off x="987766" y="2697480"/>
                <a:ext cx="1129714" cy="1129714"/>
                <a:chOff x="2407920" y="3460376"/>
                <a:chExt cx="782320" cy="782320"/>
              </a:xfrm>
              <a:grpFill/>
            </p:grpSpPr>
            <p:sp>
              <p:nvSpPr>
                <p:cNvPr id="16" name="淘宝网chenying0907出品 12">
                  <a:extLst>
                    <a:ext uri="{FF2B5EF4-FFF2-40B4-BE49-F238E27FC236}">
                      <a16:creationId xmlns:a16="http://schemas.microsoft.com/office/drawing/2014/main" id="{A5EF32B6-1994-4EA3-9EE1-3F0E692BA62C}"/>
                    </a:ext>
                  </a:extLst>
                </p:cNvPr>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17" name="淘宝网chenying0907出品 11">
                  <a:extLst>
                    <a:ext uri="{FF2B5EF4-FFF2-40B4-BE49-F238E27FC236}">
                      <a16:creationId xmlns:a16="http://schemas.microsoft.com/office/drawing/2014/main" id="{E64844CC-8141-4377-8835-FF831FF81386}"/>
                    </a:ext>
                  </a:extLst>
                </p:cNvPr>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15" name="淘宝网chenying0907出品 136">
                <a:extLst>
                  <a:ext uri="{FF2B5EF4-FFF2-40B4-BE49-F238E27FC236}">
                    <a16:creationId xmlns:a16="http://schemas.microsoft.com/office/drawing/2014/main" id="{4FD22013-B2FE-4C52-B93D-D7E0B94974C3}"/>
                  </a:ext>
                </a:extLst>
              </p:cNvPr>
              <p:cNvSpPr>
                <a:spLocks noEditPoints="1"/>
              </p:cNvSpPr>
              <p:nvPr/>
            </p:nvSpPr>
            <p:spPr bwMode="auto">
              <a:xfrm>
                <a:off x="1366703" y="3105372"/>
                <a:ext cx="371840" cy="313930"/>
              </a:xfrm>
              <a:custGeom>
                <a:avLst/>
                <a:gdLst>
                  <a:gd name="T0" fmla="*/ 190 w 206"/>
                  <a:gd name="T1" fmla="*/ 0 h 174"/>
                  <a:gd name="T2" fmla="*/ 15 w 206"/>
                  <a:gd name="T3" fmla="*/ 0 h 174"/>
                  <a:gd name="T4" fmla="*/ 0 w 206"/>
                  <a:gd name="T5" fmla="*/ 15 h 174"/>
                  <a:gd name="T6" fmla="*/ 0 w 206"/>
                  <a:gd name="T7" fmla="*/ 113 h 174"/>
                  <a:gd name="T8" fmla="*/ 0 w 206"/>
                  <a:gd name="T9" fmla="*/ 121 h 174"/>
                  <a:gd name="T10" fmla="*/ 0 w 206"/>
                  <a:gd name="T11" fmla="*/ 131 h 174"/>
                  <a:gd name="T12" fmla="*/ 15 w 206"/>
                  <a:gd name="T13" fmla="*/ 147 h 174"/>
                  <a:gd name="T14" fmla="*/ 84 w 206"/>
                  <a:gd name="T15" fmla="*/ 147 h 174"/>
                  <a:gd name="T16" fmla="*/ 82 w 206"/>
                  <a:gd name="T17" fmla="*/ 164 h 174"/>
                  <a:gd name="T18" fmla="*/ 70 w 206"/>
                  <a:gd name="T19" fmla="*/ 164 h 174"/>
                  <a:gd name="T20" fmla="*/ 64 w 206"/>
                  <a:gd name="T21" fmla="*/ 169 h 174"/>
                  <a:gd name="T22" fmla="*/ 70 w 206"/>
                  <a:gd name="T23" fmla="*/ 174 h 174"/>
                  <a:gd name="T24" fmla="*/ 136 w 206"/>
                  <a:gd name="T25" fmla="*/ 174 h 174"/>
                  <a:gd name="T26" fmla="*/ 141 w 206"/>
                  <a:gd name="T27" fmla="*/ 169 h 174"/>
                  <a:gd name="T28" fmla="*/ 136 w 206"/>
                  <a:gd name="T29" fmla="*/ 164 h 174"/>
                  <a:gd name="T30" fmla="*/ 124 w 206"/>
                  <a:gd name="T31" fmla="*/ 164 h 174"/>
                  <a:gd name="T32" fmla="*/ 121 w 206"/>
                  <a:gd name="T33" fmla="*/ 147 h 174"/>
                  <a:gd name="T34" fmla="*/ 190 w 206"/>
                  <a:gd name="T35" fmla="*/ 147 h 174"/>
                  <a:gd name="T36" fmla="*/ 206 w 206"/>
                  <a:gd name="T37" fmla="*/ 131 h 174"/>
                  <a:gd name="T38" fmla="*/ 206 w 206"/>
                  <a:gd name="T39" fmla="*/ 121 h 174"/>
                  <a:gd name="T40" fmla="*/ 206 w 206"/>
                  <a:gd name="T41" fmla="*/ 113 h 174"/>
                  <a:gd name="T42" fmla="*/ 206 w 206"/>
                  <a:gd name="T43" fmla="*/ 15 h 174"/>
                  <a:gd name="T44" fmla="*/ 190 w 206"/>
                  <a:gd name="T45" fmla="*/ 0 h 174"/>
                  <a:gd name="T46" fmla="*/ 198 w 206"/>
                  <a:gd name="T47" fmla="*/ 131 h 174"/>
                  <a:gd name="T48" fmla="*/ 190 w 206"/>
                  <a:gd name="T49" fmla="*/ 139 h 174"/>
                  <a:gd name="T50" fmla="*/ 15 w 206"/>
                  <a:gd name="T51" fmla="*/ 139 h 174"/>
                  <a:gd name="T52" fmla="*/ 8 w 206"/>
                  <a:gd name="T53" fmla="*/ 131 h 174"/>
                  <a:gd name="T54" fmla="*/ 8 w 206"/>
                  <a:gd name="T55" fmla="*/ 121 h 174"/>
                  <a:gd name="T56" fmla="*/ 198 w 206"/>
                  <a:gd name="T57" fmla="*/ 121 h 174"/>
                  <a:gd name="T58" fmla="*/ 198 w 206"/>
                  <a:gd name="T59" fmla="*/ 131 h 174"/>
                  <a:gd name="T60" fmla="*/ 8 w 206"/>
                  <a:gd name="T61" fmla="*/ 113 h 174"/>
                  <a:gd name="T62" fmla="*/ 8 w 206"/>
                  <a:gd name="T63" fmla="*/ 15 h 174"/>
                  <a:gd name="T64" fmla="*/ 15 w 206"/>
                  <a:gd name="T65" fmla="*/ 8 h 174"/>
                  <a:gd name="T66" fmla="*/ 190 w 206"/>
                  <a:gd name="T67" fmla="*/ 8 h 174"/>
                  <a:gd name="T68" fmla="*/ 198 w 206"/>
                  <a:gd name="T69" fmla="*/ 15 h 174"/>
                  <a:gd name="T70" fmla="*/ 198 w 206"/>
                  <a:gd name="T71" fmla="*/ 113 h 174"/>
                  <a:gd name="T72" fmla="*/ 8 w 206"/>
                  <a:gd name="T73" fmla="*/ 11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174">
                    <a:moveTo>
                      <a:pt x="190" y="0"/>
                    </a:moveTo>
                    <a:cubicBezTo>
                      <a:pt x="15" y="0"/>
                      <a:pt x="15" y="0"/>
                      <a:pt x="15" y="0"/>
                    </a:cubicBezTo>
                    <a:cubicBezTo>
                      <a:pt x="7" y="0"/>
                      <a:pt x="0" y="7"/>
                      <a:pt x="0" y="15"/>
                    </a:cubicBezTo>
                    <a:cubicBezTo>
                      <a:pt x="0" y="113"/>
                      <a:pt x="0" y="113"/>
                      <a:pt x="0" y="113"/>
                    </a:cubicBezTo>
                    <a:cubicBezTo>
                      <a:pt x="0" y="121"/>
                      <a:pt x="0" y="121"/>
                      <a:pt x="0" y="121"/>
                    </a:cubicBezTo>
                    <a:cubicBezTo>
                      <a:pt x="0" y="131"/>
                      <a:pt x="0" y="131"/>
                      <a:pt x="0" y="131"/>
                    </a:cubicBezTo>
                    <a:cubicBezTo>
                      <a:pt x="0" y="140"/>
                      <a:pt x="7" y="147"/>
                      <a:pt x="15" y="147"/>
                    </a:cubicBezTo>
                    <a:cubicBezTo>
                      <a:pt x="84" y="147"/>
                      <a:pt x="84" y="147"/>
                      <a:pt x="84" y="147"/>
                    </a:cubicBezTo>
                    <a:cubicBezTo>
                      <a:pt x="84" y="152"/>
                      <a:pt x="84" y="159"/>
                      <a:pt x="82" y="164"/>
                    </a:cubicBezTo>
                    <a:cubicBezTo>
                      <a:pt x="70" y="164"/>
                      <a:pt x="70" y="164"/>
                      <a:pt x="70" y="164"/>
                    </a:cubicBezTo>
                    <a:cubicBezTo>
                      <a:pt x="67" y="164"/>
                      <a:pt x="64" y="166"/>
                      <a:pt x="64" y="169"/>
                    </a:cubicBezTo>
                    <a:cubicBezTo>
                      <a:pt x="64" y="172"/>
                      <a:pt x="67" y="174"/>
                      <a:pt x="70" y="174"/>
                    </a:cubicBezTo>
                    <a:cubicBezTo>
                      <a:pt x="136" y="174"/>
                      <a:pt x="136" y="174"/>
                      <a:pt x="136" y="174"/>
                    </a:cubicBezTo>
                    <a:cubicBezTo>
                      <a:pt x="139" y="174"/>
                      <a:pt x="141" y="172"/>
                      <a:pt x="141" y="169"/>
                    </a:cubicBezTo>
                    <a:cubicBezTo>
                      <a:pt x="141" y="166"/>
                      <a:pt x="139" y="164"/>
                      <a:pt x="136" y="164"/>
                    </a:cubicBezTo>
                    <a:cubicBezTo>
                      <a:pt x="124" y="164"/>
                      <a:pt x="124" y="164"/>
                      <a:pt x="124" y="164"/>
                    </a:cubicBezTo>
                    <a:cubicBezTo>
                      <a:pt x="122" y="159"/>
                      <a:pt x="121" y="152"/>
                      <a:pt x="121" y="147"/>
                    </a:cubicBezTo>
                    <a:cubicBezTo>
                      <a:pt x="190" y="147"/>
                      <a:pt x="190" y="147"/>
                      <a:pt x="190" y="147"/>
                    </a:cubicBezTo>
                    <a:cubicBezTo>
                      <a:pt x="199" y="147"/>
                      <a:pt x="206" y="140"/>
                      <a:pt x="206" y="131"/>
                    </a:cubicBezTo>
                    <a:cubicBezTo>
                      <a:pt x="206" y="121"/>
                      <a:pt x="206" y="121"/>
                      <a:pt x="206" y="121"/>
                    </a:cubicBezTo>
                    <a:cubicBezTo>
                      <a:pt x="206" y="113"/>
                      <a:pt x="206" y="113"/>
                      <a:pt x="206" y="113"/>
                    </a:cubicBezTo>
                    <a:cubicBezTo>
                      <a:pt x="206" y="15"/>
                      <a:pt x="206" y="15"/>
                      <a:pt x="206" y="15"/>
                    </a:cubicBezTo>
                    <a:cubicBezTo>
                      <a:pt x="206" y="7"/>
                      <a:pt x="199" y="0"/>
                      <a:pt x="190" y="0"/>
                    </a:cubicBezTo>
                    <a:close/>
                    <a:moveTo>
                      <a:pt x="198" y="131"/>
                    </a:moveTo>
                    <a:cubicBezTo>
                      <a:pt x="198" y="135"/>
                      <a:pt x="195" y="139"/>
                      <a:pt x="190" y="139"/>
                    </a:cubicBezTo>
                    <a:cubicBezTo>
                      <a:pt x="15" y="139"/>
                      <a:pt x="15" y="139"/>
                      <a:pt x="15" y="139"/>
                    </a:cubicBezTo>
                    <a:cubicBezTo>
                      <a:pt x="11" y="139"/>
                      <a:pt x="8" y="135"/>
                      <a:pt x="8" y="131"/>
                    </a:cubicBezTo>
                    <a:cubicBezTo>
                      <a:pt x="8" y="121"/>
                      <a:pt x="8" y="121"/>
                      <a:pt x="8" y="121"/>
                    </a:cubicBezTo>
                    <a:cubicBezTo>
                      <a:pt x="198" y="121"/>
                      <a:pt x="198" y="121"/>
                      <a:pt x="198" y="121"/>
                    </a:cubicBezTo>
                    <a:lnTo>
                      <a:pt x="198" y="131"/>
                    </a:lnTo>
                    <a:close/>
                    <a:moveTo>
                      <a:pt x="8" y="113"/>
                    </a:moveTo>
                    <a:cubicBezTo>
                      <a:pt x="8" y="15"/>
                      <a:pt x="8" y="15"/>
                      <a:pt x="8" y="15"/>
                    </a:cubicBezTo>
                    <a:cubicBezTo>
                      <a:pt x="8" y="11"/>
                      <a:pt x="11" y="8"/>
                      <a:pt x="15" y="8"/>
                    </a:cubicBezTo>
                    <a:cubicBezTo>
                      <a:pt x="190" y="8"/>
                      <a:pt x="190" y="8"/>
                      <a:pt x="190" y="8"/>
                    </a:cubicBezTo>
                    <a:cubicBezTo>
                      <a:pt x="195" y="8"/>
                      <a:pt x="198" y="11"/>
                      <a:pt x="198" y="15"/>
                    </a:cubicBezTo>
                    <a:cubicBezTo>
                      <a:pt x="198" y="113"/>
                      <a:pt x="198" y="113"/>
                      <a:pt x="198" y="113"/>
                    </a:cubicBezTo>
                    <a:lnTo>
                      <a:pt x="8" y="113"/>
                    </a:lnTo>
                    <a:close/>
                  </a:path>
                </a:pathLst>
              </a:custGeom>
              <a:solidFill>
                <a:schemeClr val="accent2"/>
              </a:solidFill>
              <a:ln>
                <a:noFill/>
              </a:ln>
            </p:spPr>
            <p:txBody>
              <a:bodyP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13" name="淘宝网chenying0907出品 23">
              <a:extLst>
                <a:ext uri="{FF2B5EF4-FFF2-40B4-BE49-F238E27FC236}">
                  <a16:creationId xmlns:a16="http://schemas.microsoft.com/office/drawing/2014/main" id="{8C429D04-EEB6-4ED4-A5FD-F046F6C0B748}"/>
                </a:ext>
              </a:extLst>
            </p:cNvPr>
            <p:cNvSpPr txBox="1">
              <a:spLocks noChangeArrowheads="1"/>
            </p:cNvSpPr>
            <p:nvPr/>
          </p:nvSpPr>
          <p:spPr bwMode="auto">
            <a:xfrm>
              <a:off x="4415122" y="3480642"/>
              <a:ext cx="287743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000FF"/>
                  </a:solidFill>
                  <a:latin typeface="Times New Roman" panose="02020603050405020304" pitchFamily="18" charset="0"/>
                  <a:cs typeface="Times New Roman" panose="02020603050405020304" pitchFamily="18" charset="0"/>
                </a:rPr>
                <a:t>Tập đặt lời dẫn trực tiếp sau đó chuyển thành lời dẫn gián tiếp</a:t>
              </a:r>
              <a:endParaRPr lang="zh-CN" altLang="en-US" sz="3200">
                <a:latin typeface="Times New Roman" panose="02020603050405020304" pitchFamily="18" charset="0"/>
                <a:cs typeface="Times New Roman" panose="02020603050405020304" pitchFamily="18" charset="0"/>
              </a:endParaRPr>
            </a:p>
          </p:txBody>
        </p:sp>
      </p:grpSp>
      <p:grpSp>
        <p:nvGrpSpPr>
          <p:cNvPr id="18" name="淘宝网chenying0907出品 43">
            <a:extLst>
              <a:ext uri="{FF2B5EF4-FFF2-40B4-BE49-F238E27FC236}">
                <a16:creationId xmlns:a16="http://schemas.microsoft.com/office/drawing/2014/main" id="{3726F7D8-93DA-49C5-980C-0341F5E54A74}"/>
              </a:ext>
            </a:extLst>
          </p:cNvPr>
          <p:cNvGrpSpPr>
            <a:grpSpLocks/>
          </p:cNvGrpSpPr>
          <p:nvPr/>
        </p:nvGrpSpPr>
        <p:grpSpPr bwMode="auto">
          <a:xfrm>
            <a:off x="8462963" y="2217738"/>
            <a:ext cx="2695575" cy="3324225"/>
            <a:chOff x="7255451" y="2217420"/>
            <a:chExt cx="2696225" cy="3325325"/>
          </a:xfrm>
        </p:grpSpPr>
        <p:grpSp>
          <p:nvGrpSpPr>
            <p:cNvPr id="19" name="淘宝网chenying0907出品 20">
              <a:extLst>
                <a:ext uri="{FF2B5EF4-FFF2-40B4-BE49-F238E27FC236}">
                  <a16:creationId xmlns:a16="http://schemas.microsoft.com/office/drawing/2014/main" id="{961828AE-F39B-4C80-9EFC-6597A7EF87C9}"/>
                </a:ext>
              </a:extLst>
            </p:cNvPr>
            <p:cNvGrpSpPr>
              <a:grpSpLocks/>
            </p:cNvGrpSpPr>
            <p:nvPr/>
          </p:nvGrpSpPr>
          <p:grpSpPr bwMode="auto">
            <a:xfrm>
              <a:off x="7789502" y="2217420"/>
              <a:ext cx="1290629" cy="1129714"/>
              <a:chOff x="3113745" y="2697480"/>
              <a:chExt cx="1290629" cy="1129714"/>
            </a:xfrm>
          </p:grpSpPr>
          <p:grpSp>
            <p:nvGrpSpPr>
              <p:cNvPr id="21" name="淘宝网chenying0907出品 14">
                <a:extLst>
                  <a:ext uri="{FF2B5EF4-FFF2-40B4-BE49-F238E27FC236}">
                    <a16:creationId xmlns:a16="http://schemas.microsoft.com/office/drawing/2014/main" id="{D2E7B8C2-3C03-4E45-BBD8-5ABFEE17ED8B}"/>
                  </a:ext>
                </a:extLst>
              </p:cNvPr>
              <p:cNvGrpSpPr>
                <a:grpSpLocks/>
              </p:cNvGrpSpPr>
              <p:nvPr/>
            </p:nvGrpSpPr>
            <p:grpSpPr bwMode="auto">
              <a:xfrm>
                <a:off x="3113745" y="2697480"/>
                <a:ext cx="1290629" cy="1129714"/>
                <a:chOff x="2407920" y="3460376"/>
                <a:chExt cx="893753" cy="782320"/>
              </a:xfrm>
            </p:grpSpPr>
            <p:sp>
              <p:nvSpPr>
                <p:cNvPr id="23" name="淘宝网chenying0907出品 15">
                  <a:extLst>
                    <a:ext uri="{FF2B5EF4-FFF2-40B4-BE49-F238E27FC236}">
                      <a16:creationId xmlns:a16="http://schemas.microsoft.com/office/drawing/2014/main" id="{65FC1216-4B86-41D8-AE81-2B6C0FE8BAF5}"/>
                    </a:ext>
                  </a:extLst>
                </p:cNvPr>
                <p:cNvSpPr/>
                <p:nvPr/>
              </p:nvSpPr>
              <p:spPr>
                <a:xfrm>
                  <a:off x="2407558" y="3460376"/>
                  <a:ext cx="782915" cy="781885"/>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24" name="淘宝网chenying0907出品 16">
                  <a:extLst>
                    <a:ext uri="{FF2B5EF4-FFF2-40B4-BE49-F238E27FC236}">
                      <a16:creationId xmlns:a16="http://schemas.microsoft.com/office/drawing/2014/main" id="{EA8551CA-A5AC-4EF8-9451-1BC065FAF838}"/>
                    </a:ext>
                  </a:extLst>
                </p:cNvPr>
                <p:cNvSpPr/>
                <p:nvPr/>
              </p:nvSpPr>
              <p:spPr>
                <a:xfrm>
                  <a:off x="2602187" y="3502165"/>
                  <a:ext cx="699345" cy="698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dirty="0">
                    <a:latin typeface="Times New Roman" panose="02020603050405020304" pitchFamily="18" charset="0"/>
                    <a:cs typeface="Times New Roman" panose="02020603050405020304" pitchFamily="18" charset="0"/>
                  </a:endParaRPr>
                </a:p>
              </p:txBody>
            </p:sp>
          </p:grpSp>
          <p:sp>
            <p:nvSpPr>
              <p:cNvPr id="22" name="淘宝网chenying0907出品 50">
                <a:extLst>
                  <a:ext uri="{FF2B5EF4-FFF2-40B4-BE49-F238E27FC236}">
                    <a16:creationId xmlns:a16="http://schemas.microsoft.com/office/drawing/2014/main" id="{925F86DE-69D3-4654-9C68-B4DE96278C3F}"/>
                  </a:ext>
                </a:extLst>
              </p:cNvPr>
              <p:cNvSpPr>
                <a:spLocks noEditPoints="1"/>
              </p:cNvSpPr>
              <p:nvPr/>
            </p:nvSpPr>
            <p:spPr bwMode="auto">
              <a:xfrm>
                <a:off x="3718572" y="3122900"/>
                <a:ext cx="332532" cy="278874"/>
              </a:xfrm>
              <a:custGeom>
                <a:avLst/>
                <a:gdLst>
                  <a:gd name="T0" fmla="*/ 0 w 471"/>
                  <a:gd name="T1" fmla="*/ 278874 h 395"/>
                  <a:gd name="T2" fmla="*/ 63541 w 471"/>
                  <a:gd name="T3" fmla="*/ 278874 h 395"/>
                  <a:gd name="T4" fmla="*/ 63541 w 471"/>
                  <a:gd name="T5" fmla="*/ 165206 h 395"/>
                  <a:gd name="T6" fmla="*/ 0 w 471"/>
                  <a:gd name="T7" fmla="*/ 165206 h 395"/>
                  <a:gd name="T8" fmla="*/ 0 w 471"/>
                  <a:gd name="T9" fmla="*/ 278874 h 395"/>
                  <a:gd name="T10" fmla="*/ 13414 w 471"/>
                  <a:gd name="T11" fmla="*/ 178621 h 395"/>
                  <a:gd name="T12" fmla="*/ 50127 w 471"/>
                  <a:gd name="T13" fmla="*/ 178621 h 395"/>
                  <a:gd name="T14" fmla="*/ 50127 w 471"/>
                  <a:gd name="T15" fmla="*/ 265460 h 395"/>
                  <a:gd name="T16" fmla="*/ 13414 w 471"/>
                  <a:gd name="T17" fmla="*/ 265460 h 395"/>
                  <a:gd name="T18" fmla="*/ 13414 w 471"/>
                  <a:gd name="T19" fmla="*/ 178621 h 395"/>
                  <a:gd name="T20" fmla="*/ 90370 w 471"/>
                  <a:gd name="T21" fmla="*/ 278874 h 395"/>
                  <a:gd name="T22" fmla="*/ 153911 w 471"/>
                  <a:gd name="T23" fmla="*/ 278874 h 395"/>
                  <a:gd name="T24" fmla="*/ 153911 w 471"/>
                  <a:gd name="T25" fmla="*/ 61423 h 395"/>
                  <a:gd name="T26" fmla="*/ 90370 w 471"/>
                  <a:gd name="T27" fmla="*/ 61423 h 395"/>
                  <a:gd name="T28" fmla="*/ 90370 w 471"/>
                  <a:gd name="T29" fmla="*/ 278874 h 395"/>
                  <a:gd name="T30" fmla="*/ 103784 w 471"/>
                  <a:gd name="T31" fmla="*/ 74837 h 395"/>
                  <a:gd name="T32" fmla="*/ 140497 w 471"/>
                  <a:gd name="T33" fmla="*/ 74837 h 395"/>
                  <a:gd name="T34" fmla="*/ 140497 w 471"/>
                  <a:gd name="T35" fmla="*/ 265460 h 395"/>
                  <a:gd name="T36" fmla="*/ 103784 w 471"/>
                  <a:gd name="T37" fmla="*/ 265460 h 395"/>
                  <a:gd name="T38" fmla="*/ 103784 w 471"/>
                  <a:gd name="T39" fmla="*/ 74837 h 395"/>
                  <a:gd name="T40" fmla="*/ 270403 w 471"/>
                  <a:gd name="T41" fmla="*/ 110138 h 395"/>
                  <a:gd name="T42" fmla="*/ 270403 w 471"/>
                  <a:gd name="T43" fmla="*/ 278874 h 395"/>
                  <a:gd name="T44" fmla="*/ 332532 w 471"/>
                  <a:gd name="T45" fmla="*/ 278874 h 395"/>
                  <a:gd name="T46" fmla="*/ 332532 w 471"/>
                  <a:gd name="T47" fmla="*/ 110138 h 395"/>
                  <a:gd name="T48" fmla="*/ 270403 w 471"/>
                  <a:gd name="T49" fmla="*/ 110138 h 395"/>
                  <a:gd name="T50" fmla="*/ 319118 w 471"/>
                  <a:gd name="T51" fmla="*/ 265460 h 395"/>
                  <a:gd name="T52" fmla="*/ 283817 w 471"/>
                  <a:gd name="T53" fmla="*/ 265460 h 395"/>
                  <a:gd name="T54" fmla="*/ 283817 w 471"/>
                  <a:gd name="T55" fmla="*/ 123552 h 395"/>
                  <a:gd name="T56" fmla="*/ 319118 w 471"/>
                  <a:gd name="T57" fmla="*/ 123552 h 395"/>
                  <a:gd name="T58" fmla="*/ 319118 w 471"/>
                  <a:gd name="T59" fmla="*/ 265460 h 395"/>
                  <a:gd name="T60" fmla="*/ 180739 w 471"/>
                  <a:gd name="T61" fmla="*/ 278874 h 395"/>
                  <a:gd name="T62" fmla="*/ 244280 w 471"/>
                  <a:gd name="T63" fmla="*/ 278874 h 395"/>
                  <a:gd name="T64" fmla="*/ 244280 w 471"/>
                  <a:gd name="T65" fmla="*/ 0 h 395"/>
                  <a:gd name="T66" fmla="*/ 180739 w 471"/>
                  <a:gd name="T67" fmla="*/ 0 h 395"/>
                  <a:gd name="T68" fmla="*/ 180739 w 471"/>
                  <a:gd name="T69" fmla="*/ 278874 h 395"/>
                  <a:gd name="T70" fmla="*/ 194154 w 471"/>
                  <a:gd name="T71" fmla="*/ 13414 h 395"/>
                  <a:gd name="T72" fmla="*/ 230866 w 471"/>
                  <a:gd name="T73" fmla="*/ 13414 h 395"/>
                  <a:gd name="T74" fmla="*/ 230866 w 471"/>
                  <a:gd name="T75" fmla="*/ 265460 h 395"/>
                  <a:gd name="T76" fmla="*/ 194154 w 471"/>
                  <a:gd name="T77" fmla="*/ 265460 h 395"/>
                  <a:gd name="T78" fmla="*/ 194154 w 471"/>
                  <a:gd name="T79" fmla="*/ 13414 h 3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71" h="395">
                    <a:moveTo>
                      <a:pt x="0" y="395"/>
                    </a:moveTo>
                    <a:lnTo>
                      <a:pt x="90" y="395"/>
                    </a:lnTo>
                    <a:lnTo>
                      <a:pt x="90" y="234"/>
                    </a:lnTo>
                    <a:lnTo>
                      <a:pt x="0" y="234"/>
                    </a:lnTo>
                    <a:lnTo>
                      <a:pt x="0" y="395"/>
                    </a:lnTo>
                    <a:close/>
                    <a:moveTo>
                      <a:pt x="19" y="253"/>
                    </a:moveTo>
                    <a:lnTo>
                      <a:pt x="71" y="253"/>
                    </a:lnTo>
                    <a:lnTo>
                      <a:pt x="71" y="376"/>
                    </a:lnTo>
                    <a:lnTo>
                      <a:pt x="19" y="376"/>
                    </a:lnTo>
                    <a:lnTo>
                      <a:pt x="19" y="253"/>
                    </a:lnTo>
                    <a:close/>
                    <a:moveTo>
                      <a:pt x="128" y="395"/>
                    </a:moveTo>
                    <a:lnTo>
                      <a:pt x="218" y="395"/>
                    </a:lnTo>
                    <a:lnTo>
                      <a:pt x="218" y="87"/>
                    </a:lnTo>
                    <a:lnTo>
                      <a:pt x="128" y="87"/>
                    </a:lnTo>
                    <a:lnTo>
                      <a:pt x="128" y="395"/>
                    </a:lnTo>
                    <a:close/>
                    <a:moveTo>
                      <a:pt x="147" y="106"/>
                    </a:moveTo>
                    <a:lnTo>
                      <a:pt x="199" y="106"/>
                    </a:lnTo>
                    <a:lnTo>
                      <a:pt x="199" y="376"/>
                    </a:lnTo>
                    <a:lnTo>
                      <a:pt x="147" y="376"/>
                    </a:lnTo>
                    <a:lnTo>
                      <a:pt x="147" y="106"/>
                    </a:lnTo>
                    <a:close/>
                    <a:moveTo>
                      <a:pt x="383" y="156"/>
                    </a:moveTo>
                    <a:lnTo>
                      <a:pt x="383" y="395"/>
                    </a:lnTo>
                    <a:lnTo>
                      <a:pt x="471" y="395"/>
                    </a:lnTo>
                    <a:lnTo>
                      <a:pt x="471" y="156"/>
                    </a:lnTo>
                    <a:lnTo>
                      <a:pt x="383" y="156"/>
                    </a:lnTo>
                    <a:close/>
                    <a:moveTo>
                      <a:pt x="452" y="376"/>
                    </a:moveTo>
                    <a:lnTo>
                      <a:pt x="402" y="376"/>
                    </a:lnTo>
                    <a:lnTo>
                      <a:pt x="402" y="175"/>
                    </a:lnTo>
                    <a:lnTo>
                      <a:pt x="452" y="175"/>
                    </a:lnTo>
                    <a:lnTo>
                      <a:pt x="452" y="376"/>
                    </a:lnTo>
                    <a:close/>
                    <a:moveTo>
                      <a:pt x="256" y="395"/>
                    </a:moveTo>
                    <a:lnTo>
                      <a:pt x="346" y="395"/>
                    </a:lnTo>
                    <a:lnTo>
                      <a:pt x="346" y="0"/>
                    </a:lnTo>
                    <a:lnTo>
                      <a:pt x="256" y="0"/>
                    </a:lnTo>
                    <a:lnTo>
                      <a:pt x="256" y="395"/>
                    </a:lnTo>
                    <a:close/>
                    <a:moveTo>
                      <a:pt x="275" y="19"/>
                    </a:moveTo>
                    <a:lnTo>
                      <a:pt x="327" y="19"/>
                    </a:lnTo>
                    <a:lnTo>
                      <a:pt x="327" y="376"/>
                    </a:lnTo>
                    <a:lnTo>
                      <a:pt x="275" y="376"/>
                    </a:lnTo>
                    <a:lnTo>
                      <a:pt x="275"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
          <p:nvSpPr>
            <p:cNvPr id="20" name="淘宝网chenying0907出品 24">
              <a:extLst>
                <a:ext uri="{FF2B5EF4-FFF2-40B4-BE49-F238E27FC236}">
                  <a16:creationId xmlns:a16="http://schemas.microsoft.com/office/drawing/2014/main" id="{04F9AFD8-2346-4B8B-8632-35B96945DD94}"/>
                </a:ext>
              </a:extLst>
            </p:cNvPr>
            <p:cNvSpPr txBox="1">
              <a:spLocks noChangeArrowheads="1"/>
            </p:cNvSpPr>
            <p:nvPr/>
          </p:nvSpPr>
          <p:spPr bwMode="auto">
            <a:xfrm>
              <a:off x="7255451" y="3480642"/>
              <a:ext cx="26962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000FF"/>
                  </a:solidFill>
                  <a:latin typeface="Times New Roman" panose="02020603050405020304" pitchFamily="18" charset="0"/>
                  <a:cs typeface="Times New Roman" panose="02020603050405020304" pitchFamily="18" charset="0"/>
                </a:rPr>
                <a:t>Đọc trước và soạn bài: “Sự phát triển của từ vựng’</a:t>
              </a:r>
              <a:endParaRPr lang="zh-CN" altLang="en-US" sz="3200">
                <a:latin typeface="Times New Roman" panose="02020603050405020304" pitchFamily="18" charset="0"/>
                <a:cs typeface="Times New Roman" panose="02020603050405020304" pitchFamily="18" charset="0"/>
              </a:endParaRPr>
            </a:p>
          </p:txBody>
        </p:sp>
      </p:grpSp>
      <p:grpSp>
        <p:nvGrpSpPr>
          <p:cNvPr id="25" name="淘宝网chenying0907出品 47">
            <a:extLst>
              <a:ext uri="{FF2B5EF4-FFF2-40B4-BE49-F238E27FC236}">
                <a16:creationId xmlns:a16="http://schemas.microsoft.com/office/drawing/2014/main" id="{6CF327F4-4D3B-4D04-8C15-13E530D3EB80}"/>
              </a:ext>
            </a:extLst>
          </p:cNvPr>
          <p:cNvGrpSpPr>
            <a:grpSpLocks/>
          </p:cNvGrpSpPr>
          <p:nvPr/>
        </p:nvGrpSpPr>
        <p:grpSpPr bwMode="auto">
          <a:xfrm>
            <a:off x="1641654" y="2237275"/>
            <a:ext cx="2222142" cy="3356155"/>
            <a:chOff x="1506915" y="2217420"/>
            <a:chExt cx="2221676" cy="3355861"/>
          </a:xfrm>
        </p:grpSpPr>
        <p:grpSp>
          <p:nvGrpSpPr>
            <p:cNvPr id="26" name="淘宝网chenying0907出品 41">
              <a:extLst>
                <a:ext uri="{FF2B5EF4-FFF2-40B4-BE49-F238E27FC236}">
                  <a16:creationId xmlns:a16="http://schemas.microsoft.com/office/drawing/2014/main" id="{1494A9C3-4037-4546-91DB-151622C39743}"/>
                </a:ext>
              </a:extLst>
            </p:cNvPr>
            <p:cNvGrpSpPr>
              <a:grpSpLocks/>
            </p:cNvGrpSpPr>
            <p:nvPr/>
          </p:nvGrpSpPr>
          <p:grpSpPr bwMode="auto">
            <a:xfrm>
              <a:off x="1506915" y="2217420"/>
              <a:ext cx="2221676" cy="3355861"/>
              <a:chOff x="2176730" y="2217420"/>
              <a:chExt cx="2221676" cy="3355861"/>
            </a:xfrm>
          </p:grpSpPr>
          <p:grpSp>
            <p:nvGrpSpPr>
              <p:cNvPr id="28" name="淘宝网chenying0907出品 35">
                <a:extLst>
                  <a:ext uri="{FF2B5EF4-FFF2-40B4-BE49-F238E27FC236}">
                    <a16:creationId xmlns:a16="http://schemas.microsoft.com/office/drawing/2014/main" id="{6ED8FCAE-0799-49F2-9C63-39C691A3CF0A}"/>
                  </a:ext>
                </a:extLst>
              </p:cNvPr>
              <p:cNvGrpSpPr/>
              <p:nvPr/>
            </p:nvGrpSpPr>
            <p:grpSpPr>
              <a:xfrm>
                <a:off x="2744112" y="2217420"/>
                <a:ext cx="1129714" cy="1129714"/>
                <a:chOff x="2407920" y="3460376"/>
                <a:chExt cx="782320" cy="782320"/>
              </a:xfrm>
              <a:solidFill>
                <a:schemeClr val="bg1"/>
              </a:solidFill>
            </p:grpSpPr>
            <p:sp>
              <p:nvSpPr>
                <p:cNvPr id="30" name="淘宝网chenying0907出品 37">
                  <a:extLst>
                    <a:ext uri="{FF2B5EF4-FFF2-40B4-BE49-F238E27FC236}">
                      <a16:creationId xmlns:a16="http://schemas.microsoft.com/office/drawing/2014/main" id="{5AD4027B-C22D-4DDD-AEF4-8994872C2818}"/>
                    </a:ext>
                  </a:extLst>
                </p:cNvPr>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31" name="淘宝网chenying0907出品 38">
                  <a:extLst>
                    <a:ext uri="{FF2B5EF4-FFF2-40B4-BE49-F238E27FC236}">
                      <a16:creationId xmlns:a16="http://schemas.microsoft.com/office/drawing/2014/main" id="{802FCC99-CC46-4296-A4AB-C48F8223B11C}"/>
                    </a:ext>
                  </a:extLst>
                </p:cNvPr>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29" name="淘宝网chenying0907出品 39">
                <a:extLst>
                  <a:ext uri="{FF2B5EF4-FFF2-40B4-BE49-F238E27FC236}">
                    <a16:creationId xmlns:a16="http://schemas.microsoft.com/office/drawing/2014/main" id="{C1FEB71B-E2BC-4F7A-88AD-D74192AD26E1}"/>
                  </a:ext>
                </a:extLst>
              </p:cNvPr>
              <p:cNvSpPr txBox="1">
                <a:spLocks noChangeArrowheads="1"/>
              </p:cNvSpPr>
              <p:nvPr/>
            </p:nvSpPr>
            <p:spPr bwMode="auto">
              <a:xfrm>
                <a:off x="2176730" y="3511359"/>
                <a:ext cx="2221676" cy="206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dirty="0" err="1">
                    <a:solidFill>
                      <a:srgbClr val="0000FF"/>
                    </a:solidFill>
                    <a:latin typeface="Times New Roman" panose="02020603050405020304" pitchFamily="18" charset="0"/>
                    <a:cs typeface="Times New Roman" panose="02020603050405020304" pitchFamily="18" charset="0"/>
                  </a:rPr>
                  <a:t>Học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thuộc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ghi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nhớ</a:t>
                </a:r>
                <a:r>
                  <a:rPr lang="en-US" altLang="en-US" sz="3200" dirty="0">
                    <a:solidFill>
                      <a:srgbClr val="0000FF"/>
                    </a:solidFill>
                    <a:latin typeface="Times New Roman" panose="02020603050405020304" pitchFamily="18" charset="0"/>
                    <a:cs typeface="Times New Roman" panose="02020603050405020304" pitchFamily="18" charset="0"/>
                  </a:rPr>
                  <a:t> + </a:t>
                </a:r>
                <a:br>
                  <a:rPr lang="en-US" altLang="en-US" sz="3200" dirty="0">
                    <a:solidFill>
                      <a:srgbClr val="0000FF"/>
                    </a:solidFill>
                    <a:latin typeface="Times New Roman" panose="02020603050405020304" pitchFamily="18" charset="0"/>
                    <a:cs typeface="Times New Roman" panose="02020603050405020304" pitchFamily="18" charset="0"/>
                  </a:rPr>
                </a:br>
                <a:r>
                  <a:rPr lang="en-US" altLang="en-US" sz="3200" dirty="0" err="1">
                    <a:solidFill>
                      <a:srgbClr val="0000FF"/>
                    </a:solidFill>
                    <a:latin typeface="Times New Roman" panose="02020603050405020304" pitchFamily="18" charset="0"/>
                    <a:cs typeface="Times New Roman" panose="02020603050405020304" pitchFamily="18" charset="0"/>
                  </a:rPr>
                  <a:t>Hoàn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thiện</a:t>
                </a:r>
                <a:r>
                  <a:rPr lang="en-US" altLang="en-US" sz="3200" dirty="0">
                    <a:solidFill>
                      <a:srgbClr val="0000FF"/>
                    </a:solidFill>
                    <a:latin typeface="Times New Roman" panose="02020603050405020304" pitchFamily="18" charset="0"/>
                    <a:cs typeface="Times New Roman" panose="02020603050405020304" pitchFamily="18" charset="0"/>
                  </a:rPr>
                  <a:t> BT </a:t>
                </a:r>
                <a:r>
                  <a:rPr lang="en-US" altLang="en-US" sz="3200" dirty="0" err="1">
                    <a:solidFill>
                      <a:srgbClr val="0000FF"/>
                    </a:solidFill>
                    <a:latin typeface="Times New Roman" panose="02020603050405020304" pitchFamily="18" charset="0"/>
                    <a:cs typeface="Times New Roman" panose="02020603050405020304" pitchFamily="18" charset="0"/>
                  </a:rPr>
                  <a:t>vào</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vở</a:t>
                </a:r>
                <a:endParaRPr lang="zh-CN" altLang="en-US" sz="3200" dirty="0">
                  <a:latin typeface="Times New Roman" panose="02020603050405020304" pitchFamily="18" charset="0"/>
                  <a:cs typeface="Times New Roman" panose="02020603050405020304" pitchFamily="18" charset="0"/>
                </a:endParaRPr>
              </a:p>
            </p:txBody>
          </p:sp>
        </p:grpSp>
        <p:sp>
          <p:nvSpPr>
            <p:cNvPr id="27" name="淘宝网chenying0907出品 67">
              <a:extLst>
                <a:ext uri="{FF2B5EF4-FFF2-40B4-BE49-F238E27FC236}">
                  <a16:creationId xmlns:a16="http://schemas.microsoft.com/office/drawing/2014/main" id="{2F7E6C3E-5A28-4857-B34C-C013EB0BB209}"/>
                </a:ext>
              </a:extLst>
            </p:cNvPr>
            <p:cNvSpPr>
              <a:spLocks noEditPoints="1"/>
            </p:cNvSpPr>
            <p:nvPr/>
          </p:nvSpPr>
          <p:spPr bwMode="auto">
            <a:xfrm>
              <a:off x="2488942" y="2642840"/>
              <a:ext cx="299978" cy="299976"/>
            </a:xfrm>
            <a:custGeom>
              <a:avLst/>
              <a:gdLst>
                <a:gd name="T0" fmla="*/ 297519 w 122"/>
                <a:gd name="T1" fmla="*/ 270470 h 122"/>
                <a:gd name="T2" fmla="*/ 223754 w 122"/>
                <a:gd name="T3" fmla="*/ 194247 h 122"/>
                <a:gd name="T4" fmla="*/ 216378 w 122"/>
                <a:gd name="T5" fmla="*/ 194247 h 122"/>
                <a:gd name="T6" fmla="*/ 191789 w 122"/>
                <a:gd name="T7" fmla="*/ 169659 h 122"/>
                <a:gd name="T8" fmla="*/ 167201 w 122"/>
                <a:gd name="T9" fmla="*/ 145070 h 122"/>
                <a:gd name="T10" fmla="*/ 167201 w 122"/>
                <a:gd name="T11" fmla="*/ 145070 h 122"/>
                <a:gd name="T12" fmla="*/ 184413 w 122"/>
                <a:gd name="T13" fmla="*/ 90976 h 122"/>
                <a:gd name="T14" fmla="*/ 93436 w 122"/>
                <a:gd name="T15" fmla="*/ 0 h 122"/>
                <a:gd name="T16" fmla="*/ 0 w 122"/>
                <a:gd name="T17" fmla="*/ 90976 h 122"/>
                <a:gd name="T18" fmla="*/ 93436 w 122"/>
                <a:gd name="T19" fmla="*/ 181953 h 122"/>
                <a:gd name="T20" fmla="*/ 145071 w 122"/>
                <a:gd name="T21" fmla="*/ 164741 h 122"/>
                <a:gd name="T22" fmla="*/ 145071 w 122"/>
                <a:gd name="T23" fmla="*/ 164741 h 122"/>
                <a:gd name="T24" fmla="*/ 169660 w 122"/>
                <a:gd name="T25" fmla="*/ 189329 h 122"/>
                <a:gd name="T26" fmla="*/ 196707 w 122"/>
                <a:gd name="T27" fmla="*/ 216376 h 122"/>
                <a:gd name="T28" fmla="*/ 196707 w 122"/>
                <a:gd name="T29" fmla="*/ 221294 h 122"/>
                <a:gd name="T30" fmla="*/ 270472 w 122"/>
                <a:gd name="T31" fmla="*/ 295058 h 122"/>
                <a:gd name="T32" fmla="*/ 287684 w 122"/>
                <a:gd name="T33" fmla="*/ 287682 h 122"/>
                <a:gd name="T34" fmla="*/ 290143 w 122"/>
                <a:gd name="T35" fmla="*/ 287682 h 122"/>
                <a:gd name="T36" fmla="*/ 297519 w 122"/>
                <a:gd name="T37" fmla="*/ 270470 h 122"/>
                <a:gd name="T38" fmla="*/ 93436 w 122"/>
                <a:gd name="T39" fmla="*/ 162282 h 122"/>
                <a:gd name="T40" fmla="*/ 22130 w 122"/>
                <a:gd name="T41" fmla="*/ 90976 h 122"/>
                <a:gd name="T42" fmla="*/ 93436 w 122"/>
                <a:gd name="T43" fmla="*/ 19671 h 122"/>
                <a:gd name="T44" fmla="*/ 164742 w 122"/>
                <a:gd name="T45" fmla="*/ 90976 h 122"/>
                <a:gd name="T46" fmla="*/ 93436 w 122"/>
                <a:gd name="T47" fmla="*/ 162282 h 1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2" h="122">
                  <a:moveTo>
                    <a:pt x="121" y="110"/>
                  </a:moveTo>
                  <a:cubicBezTo>
                    <a:pt x="91" y="79"/>
                    <a:pt x="91" y="79"/>
                    <a:pt x="91" y="79"/>
                  </a:cubicBezTo>
                  <a:cubicBezTo>
                    <a:pt x="90" y="79"/>
                    <a:pt x="89" y="79"/>
                    <a:pt x="88" y="79"/>
                  </a:cubicBezTo>
                  <a:cubicBezTo>
                    <a:pt x="78" y="69"/>
                    <a:pt x="78" y="69"/>
                    <a:pt x="78" y="69"/>
                  </a:cubicBezTo>
                  <a:cubicBezTo>
                    <a:pt x="68" y="59"/>
                    <a:pt x="68" y="59"/>
                    <a:pt x="68" y="59"/>
                  </a:cubicBezTo>
                  <a:cubicBezTo>
                    <a:pt x="68" y="59"/>
                    <a:pt x="68" y="59"/>
                    <a:pt x="68" y="59"/>
                  </a:cubicBezTo>
                  <a:cubicBezTo>
                    <a:pt x="72" y="53"/>
                    <a:pt x="75" y="45"/>
                    <a:pt x="75" y="37"/>
                  </a:cubicBezTo>
                  <a:cubicBezTo>
                    <a:pt x="75" y="17"/>
                    <a:pt x="58" y="0"/>
                    <a:pt x="38" y="0"/>
                  </a:cubicBezTo>
                  <a:cubicBezTo>
                    <a:pt x="17" y="0"/>
                    <a:pt x="0" y="17"/>
                    <a:pt x="0" y="37"/>
                  </a:cubicBezTo>
                  <a:cubicBezTo>
                    <a:pt x="0" y="58"/>
                    <a:pt x="17" y="74"/>
                    <a:pt x="38" y="74"/>
                  </a:cubicBezTo>
                  <a:cubicBezTo>
                    <a:pt x="46" y="74"/>
                    <a:pt x="53" y="72"/>
                    <a:pt x="59" y="67"/>
                  </a:cubicBezTo>
                  <a:cubicBezTo>
                    <a:pt x="59" y="67"/>
                    <a:pt x="59" y="67"/>
                    <a:pt x="59" y="67"/>
                  </a:cubicBezTo>
                  <a:cubicBezTo>
                    <a:pt x="69" y="77"/>
                    <a:pt x="69" y="77"/>
                    <a:pt x="69" y="77"/>
                  </a:cubicBezTo>
                  <a:cubicBezTo>
                    <a:pt x="80" y="88"/>
                    <a:pt x="80" y="88"/>
                    <a:pt x="80" y="88"/>
                  </a:cubicBezTo>
                  <a:cubicBezTo>
                    <a:pt x="79" y="89"/>
                    <a:pt x="79" y="90"/>
                    <a:pt x="80" y="90"/>
                  </a:cubicBezTo>
                  <a:cubicBezTo>
                    <a:pt x="110" y="120"/>
                    <a:pt x="110" y="120"/>
                    <a:pt x="110" y="120"/>
                  </a:cubicBezTo>
                  <a:cubicBezTo>
                    <a:pt x="111" y="122"/>
                    <a:pt x="115" y="120"/>
                    <a:pt x="117" y="117"/>
                  </a:cubicBezTo>
                  <a:cubicBezTo>
                    <a:pt x="118" y="117"/>
                    <a:pt x="118" y="117"/>
                    <a:pt x="118" y="117"/>
                  </a:cubicBezTo>
                  <a:cubicBezTo>
                    <a:pt x="121" y="114"/>
                    <a:pt x="122" y="111"/>
                    <a:pt x="121" y="110"/>
                  </a:cubicBezTo>
                  <a:close/>
                  <a:moveTo>
                    <a:pt x="38" y="66"/>
                  </a:moveTo>
                  <a:cubicBezTo>
                    <a:pt x="22" y="66"/>
                    <a:pt x="9" y="53"/>
                    <a:pt x="9" y="37"/>
                  </a:cubicBezTo>
                  <a:cubicBezTo>
                    <a:pt x="9" y="21"/>
                    <a:pt x="22" y="8"/>
                    <a:pt x="38" y="8"/>
                  </a:cubicBezTo>
                  <a:cubicBezTo>
                    <a:pt x="54" y="8"/>
                    <a:pt x="67" y="21"/>
                    <a:pt x="67" y="37"/>
                  </a:cubicBezTo>
                  <a:cubicBezTo>
                    <a:pt x="67" y="53"/>
                    <a:pt x="54" y="66"/>
                    <a:pt x="38" y="6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SG"/>
            </a:p>
          </p:txBody>
        </p:sp>
      </p:grpSp>
    </p:spTree>
    <p:extLst>
      <p:ext uri="{BB962C8B-B14F-4D97-AF65-F5344CB8AC3E}">
        <p14:creationId xmlns:p14="http://schemas.microsoft.com/office/powerpoint/2010/main" val="426722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10"/>
          <a:srcRect l="5649"/>
          <a:stretch>
            <a:fillRect/>
          </a:stretch>
        </p:blipFill>
        <p:spPr bwMode="auto">
          <a:xfrm>
            <a:off x="0" y="0"/>
            <a:ext cx="12192000" cy="6858000"/>
          </a:xfrm>
          <a:prstGeom prst="rect">
            <a:avLst/>
          </a:prstGeom>
          <a:noFill/>
        </p:spPr>
      </p:pic>
      <p:sp>
        <p:nvSpPr>
          <p:cNvPr id="3" name="PA_淘宝网chenying0907出品 15">
            <a:extLst>
              <a:ext uri="{FF2B5EF4-FFF2-40B4-BE49-F238E27FC236}">
                <a16:creationId xmlns:a16="http://schemas.microsoft.com/office/drawing/2014/main" id="{F8370766-539B-44C1-A4B0-37101CEBB39B}"/>
              </a:ext>
            </a:extLst>
          </p:cNvPr>
          <p:cNvSpPr/>
          <p:nvPr>
            <p:custDataLst>
              <p:tags r:id="rId1"/>
            </p:custDataLst>
          </p:nvPr>
        </p:nvSpPr>
        <p:spPr>
          <a:xfrm>
            <a:off x="1995488" y="2614613"/>
            <a:ext cx="8201025" cy="1728787"/>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A_图片 12">
            <a:extLst>
              <a:ext uri="{FF2B5EF4-FFF2-40B4-BE49-F238E27FC236}">
                <a16:creationId xmlns:a16="http://schemas.microsoft.com/office/drawing/2014/main" id="{F8262502-6B2D-41CA-9C1A-B116DF7F904E}"/>
              </a:ext>
            </a:extLst>
          </p:cNvPr>
          <p:cNvPicPr>
            <a:picLocks noChangeAspect="1" noChangeArrowheads="1"/>
          </p:cNvPicPr>
          <p:nvPr>
            <p:custDataLst>
              <p:tags r:id="rId2"/>
            </p:custDataLst>
          </p:nvPr>
        </p:nvPicPr>
        <p:blipFill>
          <a:blip r:embed="rId11">
            <a:extLst>
              <a:ext uri="{28A0092B-C50C-407E-A947-70E740481C1C}">
                <a14:useLocalDpi xmlns:a14="http://schemas.microsoft.com/office/drawing/2010/main" val="0"/>
              </a:ext>
            </a:extLst>
          </a:blip>
          <a:srcRect/>
          <a:stretch>
            <a:fillRect/>
          </a:stretch>
        </p:blipFill>
        <p:spPr bwMode="auto">
          <a:xfrm>
            <a:off x="3767138" y="301625"/>
            <a:ext cx="4543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A_淘宝网chenying0907出品 2">
            <a:extLst>
              <a:ext uri="{FF2B5EF4-FFF2-40B4-BE49-F238E27FC236}">
                <a16:creationId xmlns:a16="http://schemas.microsoft.com/office/drawing/2014/main" id="{93F7A790-294B-48D2-B16E-34DA76FCA1D7}"/>
              </a:ext>
            </a:extLst>
          </p:cNvPr>
          <p:cNvSpPr/>
          <p:nvPr>
            <p:custDataLst>
              <p:tags r:id="rId3"/>
            </p:custDataLst>
          </p:nvPr>
        </p:nvSpPr>
        <p:spPr>
          <a:xfrm>
            <a:off x="2676525" y="2900363"/>
            <a:ext cx="7715250" cy="115728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PA_淘宝网chenying0907出品 5">
            <a:extLst>
              <a:ext uri="{FF2B5EF4-FFF2-40B4-BE49-F238E27FC236}">
                <a16:creationId xmlns:a16="http://schemas.microsoft.com/office/drawing/2014/main" id="{699D4243-9400-4ADD-9E00-34CEA7386401}"/>
              </a:ext>
            </a:extLst>
          </p:cNvPr>
          <p:cNvSpPr txBox="1"/>
          <p:nvPr>
            <p:custDataLst>
              <p:tags r:id="rId4"/>
            </p:custDataLst>
          </p:nvPr>
        </p:nvSpPr>
        <p:spPr>
          <a:xfrm>
            <a:off x="2843213" y="3132138"/>
            <a:ext cx="7367587" cy="830262"/>
          </a:xfrm>
          <a:prstGeom prst="rect">
            <a:avLst/>
          </a:prstGeom>
          <a:noFill/>
        </p:spPr>
        <p:txBody>
          <a:bodyPr>
            <a:spAutoFit/>
          </a:bodyPr>
          <a:lstStyle/>
          <a:p>
            <a:pPr algn="ctr" eaLnBrk="1" fontAlgn="auto" hangingPunct="1">
              <a:spcBef>
                <a:spcPts val="0"/>
              </a:spcBef>
              <a:spcAft>
                <a:spcPts val="0"/>
              </a:spcAft>
              <a:defRPr/>
            </a:pPr>
            <a:r>
              <a:rPr lang="zh-CN" altLang="en-US" sz="48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Thanks for listening</a:t>
            </a:r>
            <a:r>
              <a:rPr lang="en-US" altLang="zh-CN" sz="48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a:t>
            </a:r>
          </a:p>
        </p:txBody>
      </p:sp>
      <p:pic>
        <p:nvPicPr>
          <p:cNvPr id="7" name="PA_手嶌葵 - The Rose">
            <a:hlinkClick r:id="" action="ppaction://media"/>
            <a:extLst>
              <a:ext uri="{FF2B5EF4-FFF2-40B4-BE49-F238E27FC236}">
                <a16:creationId xmlns:a16="http://schemas.microsoft.com/office/drawing/2014/main" id="{01F76515-0876-4A66-BB03-F4C0ED79D56B}"/>
              </a:ext>
            </a:extLst>
          </p:cNvPr>
          <p:cNvPicPr>
            <a:picLocks noChangeAspect="1" noChangeArrowheads="1"/>
          </p:cNvPicPr>
          <p:nvPr>
            <a:audioFile r:link="rId6"/>
            <p:custDataLst>
              <p:tags r:id="rId7"/>
            </p:custDataLst>
            <p:extLst>
              <p:ext uri="{DAA4B4D4-6D71-4841-9C94-3DE7FCFB9230}">
                <p14:media xmlns:p14="http://schemas.microsoft.com/office/powerpoint/2010/main" r:embed="rId5"/>
              </p:ext>
            </p:extLst>
          </p:nvPr>
        </p:nvPicPr>
        <p:blipFill>
          <a:blip r:embed="rId12">
            <a:extLst>
              <a:ext uri="{28A0092B-C50C-407E-A947-70E740481C1C}">
                <a14:useLocalDpi xmlns:a14="http://schemas.microsoft.com/office/drawing/2010/main" val="0"/>
              </a:ext>
            </a:extLst>
          </a:blip>
          <a:srcRect/>
          <a:stretch>
            <a:fillRect/>
          </a:stretch>
        </p:blipFill>
        <p:spPr bwMode="auto">
          <a:xfrm>
            <a:off x="12192000" y="62611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23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0)">
                                      <p:cBhvr>
                                        <p:cTn id="6" dur="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par>
                                <p:cTn id="10" presetID="21" presetClass="entr" presetSubtype="1"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900"/>
                                        <p:tgtEl>
                                          <p:spTgt spid="3"/>
                                        </p:tgtEl>
                                      </p:cBhvr>
                                    </p:animEffect>
                                  </p:childTnLst>
                                </p:cTn>
                              </p:par>
                              <p:par>
                                <p:cTn id="13" presetID="16" presetClass="entr" presetSubtype="21" fill="hold" grpId="0" nodeType="withEffect">
                                  <p:stCondLst>
                                    <p:cond delay="70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750"/>
                                        <p:tgtEl>
                                          <p:spTgt spid="5"/>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repeatCount="indefinite" fill="hold" display="0">
                  <p:stCondLst>
                    <p:cond delay="indefinite"/>
                  </p:stCondLst>
                  <p:endCondLst>
                    <p:cond evt="onStopAudio" delay="0">
                      <p:tgtEl>
                        <p:sldTgt/>
                      </p:tgtEl>
                    </p:cond>
                  </p:endCondLst>
                </p:cTn>
                <p:tgtEl>
                  <p:spTgt spid="7"/>
                </p:tgtEl>
              </p:cMediaNode>
            </p:audio>
          </p:childTnLst>
        </p:cTn>
      </p:par>
    </p:tnLst>
    <p:bldLst>
      <p:bldP spid="3" grpId="0" animBg="1"/>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id="{BD12FAB3-293A-4559-840D-A09A66A915A6}"/>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id="{3B2F7D89-2AB6-4902-9964-528BF4D51C9D}"/>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id="{12A16C41-48AD-4304-BADC-CE172958B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id="{1018F004-1287-4693-9912-0A33C2F4A12C}"/>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id="{68127C01-F28E-4A2C-ABD2-C36B3891B71E}"/>
              </a:ext>
            </a:extLst>
          </p:cNvPr>
          <p:cNvSpPr txBox="1">
            <a:spLocks noChangeArrowheads="1"/>
          </p:cNvSpPr>
          <p:nvPr/>
        </p:nvSpPr>
        <p:spPr bwMode="auto">
          <a:xfrm flipH="1">
            <a:off x="2255838" y="3352800"/>
            <a:ext cx="79549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600">
                <a:solidFill>
                  <a:srgbClr val="FF0000"/>
                </a:solidFill>
                <a:latin typeface="#9Slide03 Arima Madurai Black" panose="00000A00000000000000" pitchFamily="2" charset="0"/>
                <a:cs typeface="#9Slide03 Arima Madurai Black" panose="00000A00000000000000" pitchFamily="2" charset="0"/>
              </a:rPr>
              <a:t>I. Cách dẫn trực tiếp</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62087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7" name="TextBox 5">
            <a:extLst>
              <a:ext uri="{FF2B5EF4-FFF2-40B4-BE49-F238E27FC236}">
                <a16:creationId xmlns:a16="http://schemas.microsoft.com/office/drawing/2014/main" id="{68127C01-F28E-4A2C-ABD2-C36B3891B71E}"/>
              </a:ext>
            </a:extLst>
          </p:cNvPr>
          <p:cNvSpPr txBox="1">
            <a:spLocks noChangeArrowheads="1"/>
          </p:cNvSpPr>
          <p:nvPr/>
        </p:nvSpPr>
        <p:spPr bwMode="auto">
          <a:xfrm flipH="1">
            <a:off x="3551570" y="280221"/>
            <a:ext cx="50888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Phiếu</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bài</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dirty="0" err="1">
                <a:solidFill>
                  <a:srgbClr val="FF0000"/>
                </a:solidFill>
                <a:latin typeface="#9Slide03 Arima Madurai Black" panose="00000A00000000000000" pitchFamily="2" charset="0"/>
                <a:cs typeface="#9Slide03 Arima Madurai Black" panose="00000A00000000000000" pitchFamily="2" charset="0"/>
              </a:rPr>
              <a:t>tập</a:t>
            </a:r>
            <a:r>
              <a:rPr lang="en-US" altLang="en-US" sz="4800" dirty="0">
                <a:solidFill>
                  <a:srgbClr val="FF0000"/>
                </a:solidFill>
                <a:latin typeface="#9Slide03 Arima Madurai Black" panose="00000A00000000000000" pitchFamily="2" charset="0"/>
                <a:cs typeface="#9Slide03 Arima Madurai Black" panose="00000A00000000000000" pitchFamily="2" charset="0"/>
              </a:rPr>
              <a:t> (2’)</a:t>
            </a:r>
            <a:endParaRPr lang="en-SG" altLang="en-US" sz="4800" dirty="0">
              <a:solidFill>
                <a:srgbClr val="FF0000"/>
              </a:solidFill>
              <a:latin typeface="#9Slide03 Arima Madurai Black" panose="00000A00000000000000" pitchFamily="2" charset="0"/>
              <a:cs typeface="#9Slide03 Arima Madurai Black" panose="00000A00000000000000" pitchFamily="2" charset="0"/>
            </a:endParaRPr>
          </a:p>
        </p:txBody>
      </p:sp>
      <p:graphicFrame>
        <p:nvGraphicFramePr>
          <p:cNvPr id="2" name="Table 7">
            <a:extLst>
              <a:ext uri="{FF2B5EF4-FFF2-40B4-BE49-F238E27FC236}">
                <a16:creationId xmlns:a16="http://schemas.microsoft.com/office/drawing/2014/main" id="{8CDC27D3-845B-425F-A269-A5BFC4EF1055}"/>
              </a:ext>
            </a:extLst>
          </p:cNvPr>
          <p:cNvGraphicFramePr>
            <a:graphicFrameLocks noGrp="1"/>
          </p:cNvGraphicFramePr>
          <p:nvPr>
            <p:extLst>
              <p:ext uri="{D42A27DB-BD31-4B8C-83A1-F6EECF244321}">
                <p14:modId xmlns:p14="http://schemas.microsoft.com/office/powerpoint/2010/main" val="2405610950"/>
              </p:ext>
            </p:extLst>
          </p:nvPr>
        </p:nvGraphicFramePr>
        <p:xfrm>
          <a:off x="285136" y="1302944"/>
          <a:ext cx="11661057" cy="5274835"/>
        </p:xfrm>
        <a:graphic>
          <a:graphicData uri="http://schemas.openxmlformats.org/drawingml/2006/table">
            <a:tbl>
              <a:tblPr firstRow="1" bandRow="1">
                <a:tableStyleId>{5C22544A-7EE6-4342-B048-85BDC9FD1C3A}</a:tableStyleId>
              </a:tblPr>
              <a:tblGrid>
                <a:gridCol w="2880110">
                  <a:extLst>
                    <a:ext uri="{9D8B030D-6E8A-4147-A177-3AD203B41FA5}">
                      <a16:colId xmlns:a16="http://schemas.microsoft.com/office/drawing/2014/main" val="255723926"/>
                    </a:ext>
                  </a:extLst>
                </a:gridCol>
                <a:gridCol w="1606420">
                  <a:extLst>
                    <a:ext uri="{9D8B030D-6E8A-4147-A177-3AD203B41FA5}">
                      <a16:colId xmlns:a16="http://schemas.microsoft.com/office/drawing/2014/main" val="2297988993"/>
                    </a:ext>
                  </a:extLst>
                </a:gridCol>
                <a:gridCol w="1765837">
                  <a:extLst>
                    <a:ext uri="{9D8B030D-6E8A-4147-A177-3AD203B41FA5}">
                      <a16:colId xmlns:a16="http://schemas.microsoft.com/office/drawing/2014/main" val="3913833582"/>
                    </a:ext>
                  </a:extLst>
                </a:gridCol>
                <a:gridCol w="2537671">
                  <a:extLst>
                    <a:ext uri="{9D8B030D-6E8A-4147-A177-3AD203B41FA5}">
                      <a16:colId xmlns:a16="http://schemas.microsoft.com/office/drawing/2014/main" val="4210199677"/>
                    </a:ext>
                  </a:extLst>
                </a:gridCol>
                <a:gridCol w="2871019">
                  <a:extLst>
                    <a:ext uri="{9D8B030D-6E8A-4147-A177-3AD203B41FA5}">
                      <a16:colId xmlns:a16="http://schemas.microsoft.com/office/drawing/2014/main" val="4195157590"/>
                    </a:ext>
                  </a:extLst>
                </a:gridCol>
              </a:tblGrid>
              <a:tr h="429115">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Ví</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dụ</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phân</a:t>
                      </a:r>
                      <a:r>
                        <a:rPr lang="en-SG" sz="2400" b="1" dirty="0">
                          <a:solidFill>
                            <a:srgbClr val="0070C0"/>
                          </a:solidFill>
                          <a:latin typeface="Times New Roman" panose="02020603050405020304" pitchFamily="18" charset="0"/>
                          <a:cs typeface="Times New Roman" panose="02020603050405020304" pitchFamily="18" charset="0"/>
                        </a:rPr>
                        <a:t> in </a:t>
                      </a:r>
                      <a:r>
                        <a:rPr lang="en-SG" sz="2400" b="1" dirty="0" err="1">
                          <a:solidFill>
                            <a:srgbClr val="0070C0"/>
                          </a:solidFill>
                          <a:latin typeface="Times New Roman" panose="02020603050405020304" pitchFamily="18" charset="0"/>
                          <a:cs typeface="Times New Roman" panose="02020603050405020304" pitchFamily="18" charset="0"/>
                        </a:rPr>
                        <a:t>đậm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là</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rowSpan="2">
                  <a:txBody>
                    <a:bodyPr/>
                    <a:lstStyle/>
                    <a:p>
                      <a:pPr algn="ctr"/>
                      <a:r>
                        <a:rPr lang="en-SG" sz="2400" b="1" dirty="0">
                          <a:solidFill>
                            <a:srgbClr val="0070C0"/>
                          </a:solidFill>
                          <a:latin typeface="Times New Roman" panose="02020603050405020304" pitchFamily="18" charset="0"/>
                          <a:cs typeface="Times New Roman" panose="02020603050405020304" pitchFamily="18" charset="0"/>
                        </a:rPr>
                        <a:t>Đ</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ợc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ngăn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cách</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với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đứng</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bằng</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Câu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đã</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thay</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đổi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vị</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trí</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sau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của</a:t>
                      </a:r>
                      <a:r>
                        <a:rPr lang="en-SG" sz="2400" b="1" dirty="0">
                          <a:solidFill>
                            <a:srgbClr val="0070C0"/>
                          </a:solidFill>
                          <a:latin typeface="Times New Roman" panose="02020603050405020304" pitchFamily="18" charset="0"/>
                          <a:cs typeface="Times New Roman" panose="02020603050405020304" pitchFamily="18" charset="0"/>
                        </a:rPr>
                        <a:t> 2 </a:t>
                      </a:r>
                      <a:r>
                        <a:rPr lang="en-SG" sz="2400" b="1" dirty="0" err="1">
                          <a:solidFill>
                            <a:srgbClr val="0070C0"/>
                          </a:solidFill>
                          <a:latin typeface="Times New Roman" panose="02020603050405020304" pitchFamily="18" charset="0"/>
                          <a:cs typeface="Times New Roman" panose="02020603050405020304" pitchFamily="18" charset="0"/>
                        </a:rPr>
                        <a:t>phần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kèm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r>
                        <a:rPr lang="en-SG" sz="2400" b="1" dirty="0">
                          <a:solidFill>
                            <a:srgbClr val="0070C0"/>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4633375"/>
                  </a:ext>
                </a:extLst>
              </a:tr>
              <a:tr h="884732">
                <a:tc vMerge="1">
                  <a:txBody>
                    <a:bodyPr/>
                    <a:lstStyle/>
                    <a:p>
                      <a:endParaRPr lang="en-SG" dirty="0"/>
                    </a:p>
                  </a:txBody>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Lời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nói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Suy</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nghĩ</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tc>
                <a:tc vMerge="1">
                  <a:txBody>
                    <a:bodyPr/>
                    <a:lstStyle/>
                    <a:p>
                      <a:endParaRPr lang="en-SG"/>
                    </a:p>
                  </a:txBody>
                  <a:tcPr/>
                </a:tc>
                <a:extLst>
                  <a:ext uri="{0D108BD9-81ED-4DB2-BD59-A6C34878D82A}">
                    <a16:rowId xmlns:a16="http://schemas.microsoft.com/office/drawing/2014/main" val="2916796289"/>
                  </a:ext>
                </a:extLst>
              </a:tr>
              <a:tr h="1563329">
                <a:tc>
                  <a:txBody>
                    <a:bodyPr/>
                    <a:lstStyle/>
                    <a:p>
                      <a:pPr algn="ctr"/>
                      <a:r>
                        <a:rPr lang="en-SG" sz="2200" b="0" i="0" kern="1200" dirty="0">
                          <a:solidFill>
                            <a:schemeClr val="dk1"/>
                          </a:solidFill>
                          <a:effectLst/>
                          <a:latin typeface="Times New Roman" panose="02020603050405020304" pitchFamily="18" charset="0"/>
                          <a:ea typeface="+mn-ea"/>
                          <a:cs typeface="Times New Roman" panose="02020603050405020304" pitchFamily="18" charset="0"/>
                        </a:rPr>
                        <a:t>…</a:t>
                      </a: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 Cháu nói: </a:t>
                      </a:r>
                      <a:r>
                        <a:rPr lang="vi-VN" sz="2200" b="1" i="0" kern="1200" dirty="0">
                          <a:solidFill>
                            <a:schemeClr val="dk1"/>
                          </a:solidFill>
                          <a:effectLst/>
                          <a:latin typeface="Times New Roman" panose="02020603050405020304" pitchFamily="18" charset="0"/>
                          <a:ea typeface="+mn-ea"/>
                          <a:cs typeface="Times New Roman" panose="02020603050405020304" pitchFamily="18" charset="0"/>
                        </a:rPr>
                        <a:t>“Đấy, bác cũng chẳng “thèm” người là gì?”.</a:t>
                      </a:r>
                      <a:endParaRPr lang="en-SG" sz="2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50230"/>
                  </a:ext>
                </a:extLst>
              </a:tr>
              <a:tr h="2369574">
                <a:tc>
                  <a:txBody>
                    <a:bodyPr/>
                    <a:lstStyle/>
                    <a:p>
                      <a:pPr algn="ct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Họa sĩ nghĩ thầm: </a:t>
                      </a:r>
                      <a:r>
                        <a:rPr lang="vi-VN" sz="2200" b="1" i="0" kern="1200" dirty="0">
                          <a:solidFill>
                            <a:schemeClr val="dk1"/>
                          </a:solidFill>
                          <a:effectLst/>
                          <a:latin typeface="Times New Roman" panose="02020603050405020304" pitchFamily="18" charset="0"/>
                          <a:ea typeface="+mn-ea"/>
                          <a:cs typeface="Times New Roman" panose="02020603050405020304" pitchFamily="18" charset="0"/>
                        </a:rPr>
                        <a:t>“Khách tới bất ngờ, chắc cu cậu chưa kịp quét tước, dọn dẹp, chưa kịp gấp chăn chẳng hạn”.</a:t>
                      </a:r>
                      <a:endParaRPr lang="en-SG" sz="2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3379273"/>
                  </a:ext>
                </a:extLst>
              </a:tr>
            </a:tbl>
          </a:graphicData>
        </a:graphic>
      </p:graphicFrame>
      <p:sp>
        <p:nvSpPr>
          <p:cNvPr id="9" name="TextBox 8">
            <a:extLst>
              <a:ext uri="{FF2B5EF4-FFF2-40B4-BE49-F238E27FC236}">
                <a16:creationId xmlns:a16="http://schemas.microsoft.com/office/drawing/2014/main" id="{73D6BDBB-4033-429E-9A87-2D263E58459F}"/>
              </a:ext>
            </a:extLst>
          </p:cNvPr>
          <p:cNvSpPr txBox="1"/>
          <p:nvPr/>
        </p:nvSpPr>
        <p:spPr>
          <a:xfrm>
            <a:off x="3761490" y="3105834"/>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82AC6221-CD94-40D5-A908-985E0E00EC96}"/>
              </a:ext>
            </a:extLst>
          </p:cNvPr>
          <p:cNvSpPr txBox="1"/>
          <p:nvPr/>
        </p:nvSpPr>
        <p:spPr>
          <a:xfrm>
            <a:off x="5418225" y="4925930"/>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id="{3F6C8397-B9B3-43D7-8A87-D971AF3F2DE5}"/>
              </a:ext>
            </a:extLst>
          </p:cNvPr>
          <p:cNvSpPr txBox="1"/>
          <p:nvPr/>
        </p:nvSpPr>
        <p:spPr>
          <a:xfrm>
            <a:off x="6705599" y="3002595"/>
            <a:ext cx="2176362" cy="830997"/>
          </a:xfrm>
          <a:prstGeom prst="rect">
            <a:avLst/>
          </a:prstGeom>
          <a:noFill/>
        </p:spPr>
        <p:txBody>
          <a:bodyPr wrap="square" rtlCol="0">
            <a:spAutoFit/>
          </a:bodyPr>
          <a:lstStyle/>
          <a:p>
            <a:pPr algn="ct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hai</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chấm</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và</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ngoặc</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kép</a:t>
            </a:r>
            <a:r>
              <a:rPr lang="en-SG" sz="2400" dirty="0">
                <a:solidFill>
                  <a:srgbClr val="00B050"/>
                </a:solidFill>
                <a:latin typeface="Times New Roman" panose="02020603050405020304" pitchFamily="18" charset="0"/>
                <a:cs typeface="Times New Roman" panose="02020603050405020304" pitchFamily="18" charset="0"/>
              </a:rPr>
              <a:t>.</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E533E5E-7468-4C27-B6A9-A2B8072D9C02}"/>
              </a:ext>
            </a:extLst>
          </p:cNvPr>
          <p:cNvSpPr txBox="1"/>
          <p:nvPr/>
        </p:nvSpPr>
        <p:spPr>
          <a:xfrm>
            <a:off x="6735096" y="4964466"/>
            <a:ext cx="2176362" cy="830997"/>
          </a:xfrm>
          <a:prstGeom prst="rect">
            <a:avLst/>
          </a:prstGeom>
          <a:noFill/>
        </p:spPr>
        <p:txBody>
          <a:bodyPr wrap="square" rtlCol="0">
            <a:spAutoFit/>
          </a:bodyPr>
          <a:lstStyle/>
          <a:p>
            <a:pPr algn="ct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hai</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chấm</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và</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ngoặc</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kép</a:t>
            </a:r>
            <a:r>
              <a:rPr lang="en-SG" sz="2400" dirty="0">
                <a:solidFill>
                  <a:srgbClr val="00B050"/>
                </a:solidFill>
                <a:latin typeface="Times New Roman" panose="02020603050405020304" pitchFamily="18" charset="0"/>
                <a:cs typeface="Times New Roman" panose="02020603050405020304" pitchFamily="18" charset="0"/>
              </a:rPr>
              <a:t>.</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BDD1C96-D60A-4B01-A9D5-D41FB57EC4F7}"/>
              </a:ext>
            </a:extLst>
          </p:cNvPr>
          <p:cNvSpPr txBox="1"/>
          <p:nvPr/>
        </p:nvSpPr>
        <p:spPr>
          <a:xfrm>
            <a:off x="9094840" y="2672591"/>
            <a:ext cx="2812024" cy="1508105"/>
          </a:xfrm>
          <a:prstGeom prst="rect">
            <a:avLst/>
          </a:prstGeom>
          <a:noFill/>
        </p:spPr>
        <p:txBody>
          <a:bodyPr wrap="square" rtlCol="0">
            <a:spAutoFit/>
          </a:bodyPr>
          <a:lstStyle/>
          <a:p>
            <a:pPr algn="ctr"/>
            <a:r>
              <a:rPr lang="vi-VN" sz="2300" b="1" dirty="0">
                <a:solidFill>
                  <a:srgbClr val="00B050"/>
                </a:solidFill>
                <a:latin typeface="Times New Roman" panose="02020603050405020304" pitchFamily="18" charset="0"/>
                <a:cs typeface="Times New Roman" panose="02020603050405020304" pitchFamily="18" charset="0"/>
              </a:rPr>
              <a:t>“Đấy, bác cũng chẳng “thèm” người là gì?”</a:t>
            </a:r>
            <a:r>
              <a:rPr lang="en-SG" sz="2300" b="1" dirty="0">
                <a:solidFill>
                  <a:srgbClr val="00B050"/>
                </a:solidFill>
                <a:latin typeface="Times New Roman" panose="02020603050405020304" pitchFamily="18" charset="0"/>
                <a:cs typeface="Times New Roman" panose="02020603050405020304" pitchFamily="18" charset="0"/>
              </a:rPr>
              <a:t> - </a:t>
            </a:r>
            <a:r>
              <a:rPr lang="vi-VN" sz="2300" dirty="0">
                <a:solidFill>
                  <a:srgbClr val="00B050"/>
                </a:solidFill>
                <a:latin typeface="Times New Roman" panose="02020603050405020304" pitchFamily="18" charset="0"/>
                <a:cs typeface="Times New Roman" panose="02020603050405020304" pitchFamily="18" charset="0"/>
              </a:rPr>
              <a:t>Cháu </a:t>
            </a:r>
            <a:r>
              <a:rPr lang="en-SG" sz="2300" dirty="0" err="1">
                <a:solidFill>
                  <a:srgbClr val="00B050"/>
                </a:solidFill>
                <a:latin typeface="Times New Roman" panose="02020603050405020304" pitchFamily="18" charset="0"/>
                <a:cs typeface="Times New Roman" panose="02020603050405020304" pitchFamily="18" charset="0"/>
              </a:rPr>
              <a:t>đã</a:t>
            </a:r>
            <a:r>
              <a:rPr lang="en-SG" sz="2300" dirty="0">
                <a:solidFill>
                  <a:srgbClr val="00B050"/>
                </a:solidFill>
                <a:latin typeface="Times New Roman" panose="02020603050405020304" pitchFamily="18" charset="0"/>
                <a:cs typeface="Times New Roman" panose="02020603050405020304" pitchFamily="18" charset="0"/>
              </a:rPr>
              <a:t> </a:t>
            </a:r>
            <a:r>
              <a:rPr lang="vi-VN" sz="2300" dirty="0">
                <a:solidFill>
                  <a:srgbClr val="00B050"/>
                </a:solidFill>
                <a:latin typeface="Times New Roman" panose="02020603050405020304" pitchFamily="18" charset="0"/>
                <a:cs typeface="Times New Roman" panose="02020603050405020304" pitchFamily="18" charset="0"/>
              </a:rPr>
              <a:t>nói</a:t>
            </a:r>
            <a:r>
              <a:rPr lang="en-SG" sz="2300" dirty="0">
                <a:solidFill>
                  <a:srgbClr val="00B050"/>
                </a:solidFill>
                <a:latin typeface="Times New Roman" panose="02020603050405020304" pitchFamily="18" charset="0"/>
                <a:cs typeface="Times New Roman" panose="02020603050405020304" pitchFamily="18" charset="0"/>
              </a:rPr>
              <a:t> </a:t>
            </a:r>
            <a:r>
              <a:rPr lang="en-SG" sz="2300" dirty="0" err="1">
                <a:solidFill>
                  <a:srgbClr val="00B050"/>
                </a:solidFill>
                <a:latin typeface="Times New Roman" panose="02020603050405020304" pitchFamily="18" charset="0"/>
                <a:cs typeface="Times New Roman" panose="02020603050405020304" pitchFamily="18" charset="0"/>
              </a:rPr>
              <a:t>vậy</a:t>
            </a:r>
            <a:r>
              <a:rPr lang="en-SG" sz="2300" dirty="0">
                <a:solidFill>
                  <a:srgbClr val="00B050"/>
                </a:solidFill>
                <a:latin typeface="Times New Roman" panose="02020603050405020304" pitchFamily="18" charset="0"/>
                <a:cs typeface="Times New Roman" panose="02020603050405020304" pitchFamily="18" charset="0"/>
              </a:rPr>
              <a:t> </a:t>
            </a:r>
            <a:r>
              <a:rPr lang="en-SG" sz="2300" dirty="0" err="1">
                <a:solidFill>
                  <a:srgbClr val="00B050"/>
                </a:solidFill>
                <a:latin typeface="Times New Roman" panose="02020603050405020304" pitchFamily="18" charset="0"/>
                <a:cs typeface="Times New Roman" panose="02020603050405020304" pitchFamily="18" charset="0"/>
              </a:rPr>
              <a:t>đấy</a:t>
            </a:r>
            <a:r>
              <a:rPr lang="vi-VN" sz="2300" b="1" dirty="0">
                <a:solidFill>
                  <a:srgbClr val="00B050"/>
                </a:solidFill>
                <a:latin typeface="Times New Roman" panose="02020603050405020304" pitchFamily="18" charset="0"/>
                <a:cs typeface="Times New Roman" panose="02020603050405020304" pitchFamily="18" charset="0"/>
              </a:rPr>
              <a:t>.</a:t>
            </a:r>
            <a:endParaRPr lang="en-SG" sz="2300" b="1" dirty="0">
              <a:solidFill>
                <a:srgbClr val="00B05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31D9590-F714-4439-B9FB-879C42405193}"/>
              </a:ext>
            </a:extLst>
          </p:cNvPr>
          <p:cNvSpPr txBox="1"/>
          <p:nvPr/>
        </p:nvSpPr>
        <p:spPr>
          <a:xfrm>
            <a:off x="9094840" y="4281688"/>
            <a:ext cx="2812024" cy="2215991"/>
          </a:xfrm>
          <a:prstGeom prst="rect">
            <a:avLst/>
          </a:prstGeom>
          <a:noFill/>
        </p:spPr>
        <p:txBody>
          <a:bodyPr wrap="square" rtlCol="0">
            <a:spAutoFit/>
          </a:bodyPr>
          <a:lstStyle/>
          <a:p>
            <a:pPr algn="ctr"/>
            <a:r>
              <a:rPr lang="vi-VN" sz="2300" b="1" dirty="0">
                <a:solidFill>
                  <a:srgbClr val="00B050"/>
                </a:solidFill>
                <a:latin typeface="Times New Roman" panose="02020603050405020304" pitchFamily="18" charset="0"/>
                <a:cs typeface="Times New Roman" panose="02020603050405020304" pitchFamily="18" charset="0"/>
              </a:rPr>
              <a:t>“Khách tới bất ngờ, chắc cu cậu chưa kịp quét tước, dọn dẹp, chưa kịp gấp chăn chẳng hạn”</a:t>
            </a:r>
            <a:r>
              <a:rPr lang="en-SG" sz="2300" b="1" dirty="0">
                <a:solidFill>
                  <a:srgbClr val="00B050"/>
                </a:solidFill>
                <a:latin typeface="Times New Roman" panose="02020603050405020304" pitchFamily="18" charset="0"/>
                <a:cs typeface="Times New Roman" panose="02020603050405020304" pitchFamily="18" charset="0"/>
              </a:rPr>
              <a:t> - </a:t>
            </a:r>
            <a:r>
              <a:rPr lang="vi-VN" sz="2300" dirty="0">
                <a:solidFill>
                  <a:srgbClr val="00B050"/>
                </a:solidFill>
                <a:latin typeface="Times New Roman" panose="02020603050405020304" pitchFamily="18" charset="0"/>
                <a:cs typeface="Times New Roman" panose="02020603050405020304" pitchFamily="18" charset="0"/>
              </a:rPr>
              <a:t>Họa sĩ nghĩ thầm</a:t>
            </a:r>
            <a:r>
              <a:rPr lang="vi-VN" sz="2300" b="1" dirty="0">
                <a:solidFill>
                  <a:srgbClr val="00B050"/>
                </a:solidFill>
                <a:latin typeface="Times New Roman" panose="02020603050405020304" pitchFamily="18" charset="0"/>
                <a:cs typeface="Times New Roman" panose="02020603050405020304" pitchFamily="18" charset="0"/>
              </a:rPr>
              <a:t>.</a:t>
            </a:r>
            <a:endParaRPr lang="en-SG" sz="23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736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slide trắng">
            <a:extLst>
              <a:ext uri="{FF2B5EF4-FFF2-40B4-BE49-F238E27FC236}">
                <a16:creationId xmlns:a16="http://schemas.microsoft.com/office/drawing/2014/main" id="{9B8F841F-2852-4951-9439-671187BB25DD}"/>
              </a:ext>
            </a:extLst>
          </p:cNvPr>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9">
            <a:extLst>
              <a:ext uri="{FF2B5EF4-FFF2-40B4-BE49-F238E27FC236}">
                <a16:creationId xmlns:a16="http://schemas.microsoft.com/office/drawing/2014/main" id="{8954E353-4271-4342-BCAF-E10FA4C055B2}"/>
              </a:ext>
            </a:extLst>
          </p:cNvPr>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淘宝网chenying0907出品 2">
            <a:extLst>
              <a:ext uri="{FF2B5EF4-FFF2-40B4-BE49-F238E27FC236}">
                <a16:creationId xmlns:a16="http://schemas.microsoft.com/office/drawing/2014/main" id="{D5A1DD2C-A7AD-4526-B4BA-0827012C9343}"/>
              </a:ext>
            </a:extLst>
          </p:cNvPr>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
            <a:extLst>
              <a:ext uri="{FF2B5EF4-FFF2-40B4-BE49-F238E27FC236}">
                <a16:creationId xmlns:a16="http://schemas.microsoft.com/office/drawing/2014/main" id="{997FF005-8E98-412B-A52F-5398FD65F4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65" y="1063220"/>
            <a:ext cx="3729083" cy="5122268"/>
          </a:xfrm>
          <a:prstGeom prst="rect">
            <a:avLst/>
          </a:prstGeom>
        </p:spPr>
      </p:pic>
      <p:sp>
        <p:nvSpPr>
          <p:cNvPr id="6" name="淘宝网chenying0907出品 7">
            <a:extLst>
              <a:ext uri="{FF2B5EF4-FFF2-40B4-BE49-F238E27FC236}">
                <a16:creationId xmlns:a16="http://schemas.microsoft.com/office/drawing/2014/main" id="{38AD5AB5-D872-4EBC-A63A-993998DCFBD1}"/>
              </a:ext>
            </a:extLst>
          </p:cNvPr>
          <p:cNvSpPr/>
          <p:nvPr/>
        </p:nvSpPr>
        <p:spPr>
          <a:xfrm>
            <a:off x="4272013" y="1421042"/>
            <a:ext cx="7196087" cy="4162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id="{3ECE4019-0DA3-400B-BCB0-15D43F681A6A}"/>
              </a:ext>
            </a:extLst>
          </p:cNvPr>
          <p:cNvSpPr/>
          <p:nvPr/>
        </p:nvSpPr>
        <p:spPr>
          <a:xfrm>
            <a:off x="5293193" y="1930400"/>
            <a:ext cx="6670207" cy="44879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淘宝网chenying0907出品 28">
            <a:extLst>
              <a:ext uri="{FF2B5EF4-FFF2-40B4-BE49-F238E27FC236}">
                <a16:creationId xmlns:a16="http://schemas.microsoft.com/office/drawing/2014/main" id="{6645A391-F87C-4DE5-8F49-C0F21EAA48A4}"/>
              </a:ext>
            </a:extLst>
          </p:cNvPr>
          <p:cNvGrpSpPr/>
          <p:nvPr/>
        </p:nvGrpSpPr>
        <p:grpSpPr>
          <a:xfrm>
            <a:off x="4456423" y="2572700"/>
            <a:ext cx="652360" cy="655752"/>
            <a:chOff x="5054062" y="3469758"/>
            <a:chExt cx="636077" cy="636077"/>
          </a:xfrm>
        </p:grpSpPr>
        <p:sp>
          <p:nvSpPr>
            <p:cNvPr id="12" name="淘宝网chenying0907出品 11">
              <a:extLst>
                <a:ext uri="{FF2B5EF4-FFF2-40B4-BE49-F238E27FC236}">
                  <a16:creationId xmlns:a16="http://schemas.microsoft.com/office/drawing/2014/main" id="{286EC88F-DD93-42F2-99FA-578D856D394B}"/>
                </a:ext>
              </a:extLst>
            </p:cNvPr>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04">
              <a:extLst>
                <a:ext uri="{FF2B5EF4-FFF2-40B4-BE49-F238E27FC236}">
                  <a16:creationId xmlns:a16="http://schemas.microsoft.com/office/drawing/2014/main" id="{45B56927-F666-473D-804A-9265D658774A}"/>
                </a:ext>
              </a:extLst>
            </p:cNvPr>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淘宝网chenying0907出品 29">
            <a:extLst>
              <a:ext uri="{FF2B5EF4-FFF2-40B4-BE49-F238E27FC236}">
                <a16:creationId xmlns:a16="http://schemas.microsoft.com/office/drawing/2014/main" id="{267A0F6D-F03F-481F-8781-96E0612FD21B}"/>
              </a:ext>
            </a:extLst>
          </p:cNvPr>
          <p:cNvGrpSpPr/>
          <p:nvPr/>
        </p:nvGrpSpPr>
        <p:grpSpPr>
          <a:xfrm>
            <a:off x="4456423" y="4087041"/>
            <a:ext cx="652360" cy="655752"/>
            <a:chOff x="5054062" y="4712770"/>
            <a:chExt cx="636077" cy="636077"/>
          </a:xfrm>
        </p:grpSpPr>
        <p:sp>
          <p:nvSpPr>
            <p:cNvPr id="15" name="淘宝网chenying0907出品 12">
              <a:extLst>
                <a:ext uri="{FF2B5EF4-FFF2-40B4-BE49-F238E27FC236}">
                  <a16:creationId xmlns:a16="http://schemas.microsoft.com/office/drawing/2014/main" id="{B8FE7F57-9437-4635-981D-BFB3C1C7B77E}"/>
                </a:ext>
              </a:extLst>
            </p:cNvPr>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a:extLst>
                <a:ext uri="{FF2B5EF4-FFF2-40B4-BE49-F238E27FC236}">
                  <a16:creationId xmlns:a16="http://schemas.microsoft.com/office/drawing/2014/main" id="{214CFB54-675D-4A7A-9034-793825BFFDAC}"/>
                </a:ext>
              </a:extLst>
            </p:cNvPr>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9" name="淘宝网chenying0907出品 18">
            <a:extLst>
              <a:ext uri="{FF2B5EF4-FFF2-40B4-BE49-F238E27FC236}">
                <a16:creationId xmlns:a16="http://schemas.microsoft.com/office/drawing/2014/main" id="{3FC197F6-744E-4D2D-911C-B5E69ADB3474}"/>
              </a:ext>
            </a:extLst>
          </p:cNvPr>
          <p:cNvSpPr txBox="1"/>
          <p:nvPr/>
        </p:nvSpPr>
        <p:spPr>
          <a:xfrm>
            <a:off x="5637580" y="247155"/>
            <a:ext cx="4916725" cy="986360"/>
          </a:xfrm>
          <a:prstGeom prst="rect">
            <a:avLst/>
          </a:prstGeom>
          <a:noFill/>
        </p:spPr>
        <p:txBody>
          <a:bodyPr wrap="square" rtlCol="0">
            <a:spAutoFit/>
          </a:bodyPr>
          <a:lstStyle/>
          <a:p>
            <a:pPr algn="ctr">
              <a:lnSpc>
                <a:spcPct val="150000"/>
              </a:lnSpc>
            </a:pPr>
            <a:r>
              <a:rPr lang="en-SG" altLang="zh-CN" sz="4400" b="1" spc="300" dirty="0" err="1">
                <a:solidFill>
                  <a:srgbClr val="FF0000"/>
                </a:solidFill>
                <a:latin typeface="Times New Roman" panose="02020603050405020304" pitchFamily="18" charset="0"/>
                <a:cs typeface="Times New Roman" panose="02020603050405020304" pitchFamily="18" charset="0"/>
              </a:rPr>
              <a:t>Nhận</a:t>
            </a:r>
            <a:r>
              <a:rPr lang="en-SG" altLang="zh-CN" sz="4400" b="1" spc="300" dirty="0">
                <a:solidFill>
                  <a:srgbClr val="FF0000"/>
                </a:solidFill>
                <a:latin typeface="Times New Roman" panose="02020603050405020304" pitchFamily="18" charset="0"/>
                <a:cs typeface="Times New Roman" panose="02020603050405020304" pitchFamily="18" charset="0"/>
              </a:rPr>
              <a:t> </a:t>
            </a:r>
            <a:r>
              <a:rPr lang="en-SG" altLang="zh-CN" sz="4400" b="1" spc="300" dirty="0" err="1">
                <a:solidFill>
                  <a:srgbClr val="FF0000"/>
                </a:solidFill>
                <a:latin typeface="Times New Roman" panose="02020603050405020304" pitchFamily="18" charset="0"/>
                <a:cs typeface="Times New Roman" panose="02020603050405020304" pitchFamily="18" charset="0"/>
              </a:rPr>
              <a:t>xét</a:t>
            </a:r>
            <a:endParaRPr lang="zh-CN" altLang="en-US" sz="4400" b="1" spc="300" dirty="0">
              <a:solidFill>
                <a:srgbClr val="FF0000"/>
              </a:solidFill>
              <a:latin typeface="Times New Roman" panose="02020603050405020304" pitchFamily="18" charset="0"/>
              <a:cs typeface="Times New Roman" panose="02020603050405020304" pitchFamily="18" charset="0"/>
            </a:endParaRPr>
          </a:p>
        </p:txBody>
      </p:sp>
      <p:sp>
        <p:nvSpPr>
          <p:cNvPr id="26" name="淘宝网chenying0907出品 23">
            <a:extLst>
              <a:ext uri="{FF2B5EF4-FFF2-40B4-BE49-F238E27FC236}">
                <a16:creationId xmlns:a16="http://schemas.microsoft.com/office/drawing/2014/main" id="{B2B1BCF1-224C-4A59-83C6-A93A3740E642}"/>
              </a:ext>
            </a:extLst>
          </p:cNvPr>
          <p:cNvSpPr txBox="1"/>
          <p:nvPr/>
        </p:nvSpPr>
        <p:spPr>
          <a:xfrm>
            <a:off x="5510215" y="2364512"/>
            <a:ext cx="6300646" cy="1077218"/>
          </a:xfrm>
          <a:prstGeom prst="rect">
            <a:avLst/>
          </a:prstGeom>
          <a:noFill/>
        </p:spPr>
        <p:txBody>
          <a:bodyPr wrap="square" rtlCol="0">
            <a:spAutoFit/>
          </a:bodyPr>
          <a:lstStyle/>
          <a:p>
            <a:pPr algn="just">
              <a:spcBef>
                <a:spcPct val="50000"/>
              </a:spcBef>
            </a:pPr>
            <a:r>
              <a:rPr lang="en-US" altLang="en-US" sz="3200" dirty="0" err="1">
                <a:latin typeface="Times New Roman" panose="02020603050405020304" pitchFamily="18" charset="0"/>
                <a:cs typeface="Times New Roman" panose="02020603050405020304" pitchFamily="18" charset="0"/>
              </a:rPr>
              <a:t>Nội</a:t>
            </a:r>
            <a:r>
              <a:rPr lang="en-US" altLang="en-US" sz="3200" dirty="0">
                <a:latin typeface="Times New Roman" panose="02020603050405020304" pitchFamily="18" charset="0"/>
                <a:cs typeface="Times New Roman" panose="02020603050405020304" pitchFamily="18" charset="0"/>
              </a:rPr>
              <a:t> dung in </a:t>
            </a:r>
            <a:r>
              <a:rPr lang="en-US" altLang="en-US" sz="3200" dirty="0" err="1">
                <a:latin typeface="Times New Roman" panose="02020603050405020304" pitchFamily="18" charset="0"/>
                <a:cs typeface="Times New Roman" panose="02020603050405020304" pitchFamily="18" charset="0"/>
              </a:rPr>
              <a:t>đậm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trong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dụ</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Được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nhắc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lại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cách</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nguyên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vẹn</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29" name="淘宝网chenying0907出品 25">
            <a:extLst>
              <a:ext uri="{FF2B5EF4-FFF2-40B4-BE49-F238E27FC236}">
                <a16:creationId xmlns:a16="http://schemas.microsoft.com/office/drawing/2014/main" id="{4FEF2AAD-9394-4DA4-9B63-893DCE5132FF}"/>
              </a:ext>
            </a:extLst>
          </p:cNvPr>
          <p:cNvSpPr txBox="1"/>
          <p:nvPr/>
        </p:nvSpPr>
        <p:spPr>
          <a:xfrm>
            <a:off x="5510215" y="3910361"/>
            <a:ext cx="6300646" cy="1077218"/>
          </a:xfrm>
          <a:prstGeom prst="rect">
            <a:avLst/>
          </a:prstGeom>
          <a:noFill/>
        </p:spPr>
        <p:txBody>
          <a:bodyPr wrap="square" rtlCol="0">
            <a:spAutoFit/>
          </a:bodyPr>
          <a:lstStyle/>
          <a:p>
            <a:pPr>
              <a:spcBef>
                <a:spcPct val="50000"/>
              </a:spcBef>
            </a:pP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thức</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Nằm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dấu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ngoặc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kép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đứng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sau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dấu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hai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chấm</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31" name="Text Box 13">
            <a:extLst>
              <a:ext uri="{FF2B5EF4-FFF2-40B4-BE49-F238E27FC236}">
                <a16:creationId xmlns:a16="http://schemas.microsoft.com/office/drawing/2014/main" id="{5EF4B1E4-3F52-45B8-865E-ADDC54091AAF}"/>
              </a:ext>
            </a:extLst>
          </p:cNvPr>
          <p:cNvSpPr txBox="1">
            <a:spLocks noChangeArrowheads="1"/>
          </p:cNvSpPr>
          <p:nvPr/>
        </p:nvSpPr>
        <p:spPr bwMode="auto">
          <a:xfrm>
            <a:off x="6660478" y="5501912"/>
            <a:ext cx="5486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rPr>
              <a:t>Cách</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dẫn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30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Scale>
                                      <p:cBhvr>
                                        <p:cTn id="40"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1"/>
                                        </p:tgtEl>
                                        <p:attrNameLst>
                                          <p:attrName>ppt_x</p:attrName>
                                          <p:attrName>ppt_y</p:attrName>
                                        </p:attrNameLst>
                                      </p:cBhvr>
                                    </p:animMotion>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26"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3" name="图片 1">
            <a:extLst>
              <a:ext uri="{FF2B5EF4-FFF2-40B4-BE49-F238E27FC236}">
                <a16:creationId xmlns:a16="http://schemas.microsoft.com/office/drawing/2014/main" id="{AB4C5E1D-0E42-4B5C-B02D-FB892B12CA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4" name="淘宝网chenying0907出品 6">
            <a:extLst>
              <a:ext uri="{FF2B5EF4-FFF2-40B4-BE49-F238E27FC236}">
                <a16:creationId xmlns:a16="http://schemas.microsoft.com/office/drawing/2014/main" id="{ECBB224A-7361-4A43-A262-5E3ACA883721}"/>
              </a:ext>
            </a:extLst>
          </p:cNvPr>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a:extLst>
              <a:ext uri="{FF2B5EF4-FFF2-40B4-BE49-F238E27FC236}">
                <a16:creationId xmlns:a16="http://schemas.microsoft.com/office/drawing/2014/main" id="{480B6EE7-AADB-4606-9645-BF8FC1979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6" name="淘宝网chenying0907出品 7">
            <a:extLst>
              <a:ext uri="{FF2B5EF4-FFF2-40B4-BE49-F238E27FC236}">
                <a16:creationId xmlns:a16="http://schemas.microsoft.com/office/drawing/2014/main" id="{CFC2C6F2-F5D7-4DFA-BB76-1758EE598F12}"/>
              </a:ext>
            </a:extLst>
          </p:cNvPr>
          <p:cNvSpPr/>
          <p:nvPr/>
        </p:nvSpPr>
        <p:spPr>
          <a:xfrm>
            <a:off x="2994561" y="1577653"/>
            <a:ext cx="8778339" cy="437750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a16="http://schemas.microsoft.com/office/drawing/2014/main" id="{13787682-8C9C-4663-A531-926CF65159CD}"/>
              </a:ext>
            </a:extLst>
          </p:cNvPr>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8">
            <a:extLst>
              <a:ext uri="{FF2B5EF4-FFF2-40B4-BE49-F238E27FC236}">
                <a16:creationId xmlns:a16="http://schemas.microsoft.com/office/drawing/2014/main" id="{98DF7323-5BC5-4B56-8D62-AD0BE4D6C47A}"/>
              </a:ext>
            </a:extLst>
          </p:cNvPr>
          <p:cNvSpPr txBox="1"/>
          <p:nvPr/>
        </p:nvSpPr>
        <p:spPr>
          <a:xfrm>
            <a:off x="4906072" y="-130470"/>
            <a:ext cx="4916725" cy="1189493"/>
          </a:xfrm>
          <a:prstGeom prst="rect">
            <a:avLst/>
          </a:prstGeom>
          <a:noFill/>
        </p:spPr>
        <p:txBody>
          <a:bodyPr wrap="square" rtlCol="0">
            <a:spAutoFit/>
          </a:bodyPr>
          <a:lstStyle/>
          <a:p>
            <a:pPr algn="ctr">
              <a:lnSpc>
                <a:spcPct val="150000"/>
              </a:lnSpc>
            </a:pPr>
            <a:r>
              <a:rPr lang="en-SG" altLang="zh-CN" sz="5400" b="1" spc="300" dirty="0" err="1">
                <a:solidFill>
                  <a:srgbClr val="FF0000"/>
                </a:solidFill>
                <a:latin typeface="Times New Roman" panose="02020603050405020304" pitchFamily="18" charset="0"/>
                <a:cs typeface="Times New Roman" panose="02020603050405020304" pitchFamily="18" charset="0"/>
              </a:rPr>
              <a:t>Lưu</a:t>
            </a:r>
            <a:r>
              <a:rPr lang="en-SG" altLang="zh-CN" sz="5400" b="1" spc="300" dirty="0">
                <a:solidFill>
                  <a:srgbClr val="FF0000"/>
                </a:solidFill>
                <a:latin typeface="Times New Roman" panose="02020603050405020304" pitchFamily="18" charset="0"/>
                <a:cs typeface="Times New Roman" panose="02020603050405020304" pitchFamily="18" charset="0"/>
              </a:rPr>
              <a:t> ý</a:t>
            </a:r>
            <a:endParaRPr lang="zh-CN" altLang="en-US" sz="5400" b="1" spc="3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A856FC0-FB52-41E5-B3A7-6DB2399D8459}"/>
              </a:ext>
            </a:extLst>
          </p:cNvPr>
          <p:cNvSpPr/>
          <p:nvPr/>
        </p:nvSpPr>
        <p:spPr>
          <a:xfrm>
            <a:off x="4230842" y="1732123"/>
            <a:ext cx="7162646" cy="1077218"/>
          </a:xfrm>
          <a:prstGeom prst="rect">
            <a:avLst/>
          </a:prstGeom>
        </p:spPr>
        <p:txBody>
          <a:bodyPr wrap="square">
            <a:spAutoFit/>
          </a:bodyPr>
          <a:lstStyle/>
          <a:p>
            <a:pPr algn="ctr"/>
            <a:r>
              <a:rPr lang="en-US" altLang="en-US" sz="3200" b="1" dirty="0" err="1">
                <a:solidFill>
                  <a:srgbClr val="800080"/>
                </a:solidFill>
                <a:latin typeface="Times New Roman" panose="02020603050405020304" pitchFamily="18" charset="0"/>
                <a:cs typeface="Times New Roman" panose="02020603050405020304" pitchFamily="18" charset="0"/>
              </a:rPr>
              <a:t>Lời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đối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thoại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của</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các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nhân</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vật</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cũng</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được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xem</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là</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lời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dẫn</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trực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tiếp</a:t>
            </a:r>
            <a:endParaRPr lang="en-SG" sz="3200" b="1" dirty="0">
              <a:latin typeface="Times New Roman" panose="02020603050405020304" pitchFamily="18" charset="0"/>
              <a:cs typeface="Times New Roman" panose="02020603050405020304" pitchFamily="18" charset="0"/>
            </a:endParaRPr>
          </a:p>
        </p:txBody>
      </p:sp>
      <p:sp>
        <p:nvSpPr>
          <p:cNvPr id="15" name="Text Box 23">
            <a:extLst>
              <a:ext uri="{FF2B5EF4-FFF2-40B4-BE49-F238E27FC236}">
                <a16:creationId xmlns:a16="http://schemas.microsoft.com/office/drawing/2014/main" id="{B3E45F1C-7525-456D-BBAA-8A785A8805F3}"/>
              </a:ext>
            </a:extLst>
          </p:cNvPr>
          <p:cNvSpPr txBox="1">
            <a:spLocks noChangeArrowheads="1"/>
          </p:cNvSpPr>
          <p:nvPr/>
        </p:nvSpPr>
        <p:spPr bwMode="auto">
          <a:xfrm>
            <a:off x="4205556" y="3071126"/>
            <a:ext cx="7391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Ví</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dụ</a:t>
            </a:r>
            <a:r>
              <a:rPr lang="en-US" altLang="en-US" sz="2800" b="1" u="sng"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út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lòng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vỗ</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nhè</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Húc</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kia</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Thầy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hỏi</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nhé</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là</a:t>
            </a:r>
            <a:r>
              <a:rPr lang="en-US" altLang="en-US" sz="2800" dirty="0">
                <a:solidFill>
                  <a:srgbClr val="CC0000"/>
                </a:solidFill>
                <a:latin typeface="Times New Roman" panose="02020603050405020304" pitchFamily="18" charset="0"/>
                <a:cs typeface="Times New Roman" panose="02020603050405020304" pitchFamily="18" charset="0"/>
              </a:rPr>
              <a:t> con ai?</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Là</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thầy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mấy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lị</a:t>
            </a:r>
            <a:r>
              <a:rPr lang="en-US" altLang="en-US" sz="2800" dirty="0">
                <a:solidFill>
                  <a:srgbClr val="CC0000"/>
                </a:solidFill>
                <a:latin typeface="Times New Roman" panose="02020603050405020304" pitchFamily="18" charset="0"/>
                <a:cs typeface="Times New Roman" panose="02020603050405020304" pitchFamily="18" charset="0"/>
              </a:rPr>
              <a:t> con u</a:t>
            </a:r>
          </a:p>
          <a:p>
            <a:pPr eaLnBrk="1" hangingPunct="1"/>
            <a:r>
              <a:rPr lang="en-US" altLang="en-US" sz="2800" dirty="0" err="1">
                <a:solidFill>
                  <a:srgbClr val="CC0000"/>
                </a:solidFill>
                <a:latin typeface="Times New Roman" panose="02020603050405020304" pitchFamily="18" charset="0"/>
                <a:cs typeface="Times New Roman" panose="02020603050405020304" pitchFamily="18" charset="0"/>
              </a:rPr>
              <a:t>Thế</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nhà</a:t>
            </a:r>
            <a:r>
              <a:rPr lang="en-US" altLang="en-US" sz="2800" dirty="0">
                <a:solidFill>
                  <a:srgbClr val="CC0000"/>
                </a:solidFill>
                <a:latin typeface="Times New Roman" panose="02020603050405020304" pitchFamily="18" charset="0"/>
                <a:cs typeface="Times New Roman" panose="02020603050405020304" pitchFamily="18" charset="0"/>
              </a:rPr>
              <a:t> ta ở </a:t>
            </a:r>
            <a:r>
              <a:rPr lang="en-US" altLang="en-US" sz="2800" dirty="0" err="1">
                <a:solidFill>
                  <a:srgbClr val="CC0000"/>
                </a:solidFill>
                <a:latin typeface="Times New Roman" panose="02020603050405020304" pitchFamily="18" charset="0"/>
                <a:cs typeface="Times New Roman" panose="02020603050405020304" pitchFamily="18" charset="0"/>
              </a:rPr>
              <a:t>đâu</a:t>
            </a:r>
            <a:r>
              <a:rPr lang="en-US" altLang="en-US" sz="2800" dirty="0">
                <a:solidFill>
                  <a:srgbClr val="CC0000"/>
                </a:solidFill>
                <a:latin typeface="Times New Roman" panose="02020603050405020304" pitchFamily="18" charset="0"/>
                <a:cs typeface="Times New Roman" panose="02020603050405020304" pitchFamily="18" charset="0"/>
              </a:rPr>
              <a:t>?</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Nhà</a:t>
            </a:r>
            <a:r>
              <a:rPr lang="en-US" altLang="en-US" sz="2800" dirty="0">
                <a:solidFill>
                  <a:srgbClr val="CC0000"/>
                </a:solidFill>
                <a:latin typeface="Times New Roman" panose="02020603050405020304" pitchFamily="18" charset="0"/>
                <a:cs typeface="Times New Roman" panose="02020603050405020304" pitchFamily="18" charset="0"/>
              </a:rPr>
              <a:t> ta ở </a:t>
            </a:r>
            <a:r>
              <a:rPr lang="en-US" altLang="en-US" sz="2800" dirty="0" err="1">
                <a:solidFill>
                  <a:srgbClr val="CC0000"/>
                </a:solidFill>
                <a:latin typeface="Times New Roman" panose="02020603050405020304" pitchFamily="18" charset="0"/>
                <a:cs typeface="Times New Roman" panose="02020603050405020304" pitchFamily="18" charset="0"/>
              </a:rPr>
              <a:t>làng</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chợ</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Dầu</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Làng</a:t>
            </a:r>
            <a:r>
              <a:rPr lang="en-US" altLang="en-US" sz="2800" dirty="0">
                <a:latin typeface="Times New Roman" panose="02020603050405020304" pitchFamily="18" charset="0"/>
                <a:cs typeface="Times New Roman" panose="02020603050405020304" pitchFamily="18" charset="0"/>
              </a:rPr>
              <a:t> – Kim </a:t>
            </a:r>
            <a:r>
              <a:rPr lang="en-US" altLang="en-US" sz="2800" dirty="0" err="1">
                <a:latin typeface="Times New Roman" panose="02020603050405020304" pitchFamily="18" charset="0"/>
                <a:cs typeface="Times New Roman" panose="02020603050405020304" pitchFamily="18" charset="0"/>
              </a:rPr>
              <a:t>Lân</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490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from="(-#ppt_w/2)" to="(#ppt_x)" calcmode="lin" valueType="num">
                                      <p:cBhvr>
                                        <p:cTn id="34" dur="600" fill="hold">
                                          <p:stCondLst>
                                            <p:cond delay="0"/>
                                          </p:stCondLst>
                                        </p:cTn>
                                        <p:tgtEl>
                                          <p:spTgt spid="15"/>
                                        </p:tgtEl>
                                        <p:attrNameLst>
                                          <p:attrName>ppt_x</p:attrName>
                                        </p:attrNameLst>
                                      </p:cBhvr>
                                    </p:anim>
                                    <p:anim from="0" to="-1.0" calcmode="lin" valueType="num">
                                      <p:cBhvr>
                                        <p:cTn id="35" dur="200" decel="50000" autoRev="1" fill="hold">
                                          <p:stCondLst>
                                            <p:cond delay="600"/>
                                          </p:stCondLst>
                                        </p:cTn>
                                        <p:tgtEl>
                                          <p:spTgt spid="15"/>
                                        </p:tgtEl>
                                        <p:attrNameLst>
                                          <p:attrName>xshear</p:attrName>
                                        </p:attrNameLst>
                                      </p:cBhvr>
                                    </p:anim>
                                    <p:animScale>
                                      <p:cBhvr>
                                        <p:cTn id="36" dur="200" decel="100000" autoRev="1" fill="hold">
                                          <p:stCondLst>
                                            <p:cond delay="600"/>
                                          </p:stCondLst>
                                        </p:cTn>
                                        <p:tgtEl>
                                          <p:spTgt spid="15"/>
                                        </p:tgtEl>
                                      </p:cBhvr>
                                      <p:from x="100000" y="100000"/>
                                      <p:to x="80000" y="100000"/>
                                    </p:animScale>
                                    <p:anim by="(#ppt_h/3+#ppt_w*0.1)" calcmode="lin" valueType="num">
                                      <p:cBhvr additive="sum">
                                        <p:cTn id="37"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p:bldP spid="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a16="http://schemas.microsoft.com/office/drawing/2014/main" id="{B6FFF525-34A2-4CDB-9CCD-7CBC51DBEFAC}"/>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a16="http://schemas.microsoft.com/office/drawing/2014/main" id="{F89B1872-322A-4FE6-A1CB-0E10FAC2AA20}"/>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a16="http://schemas.microsoft.com/office/drawing/2014/main" id="{30E0737B-C490-4DEC-ADBD-6A9C81ECA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a16="http://schemas.microsoft.com/office/drawing/2014/main" id="{B959A7EE-53DB-4587-9490-ACBA5ABC4904}"/>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a16="http://schemas.microsoft.com/office/drawing/2014/main" id="{E5DB0C83-1A50-4E30-A29A-75861E614C4D}"/>
              </a:ext>
            </a:extLst>
          </p:cNvPr>
          <p:cNvSpPr txBox="1">
            <a:spLocks noChangeArrowheads="1"/>
          </p:cNvSpPr>
          <p:nvPr/>
        </p:nvSpPr>
        <p:spPr bwMode="auto">
          <a:xfrm flipH="1">
            <a:off x="2179638" y="3352800"/>
            <a:ext cx="84883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600">
                <a:solidFill>
                  <a:srgbClr val="FF0000"/>
                </a:solidFill>
                <a:latin typeface="#9Slide03 Arima Madurai Black" panose="00000A00000000000000" pitchFamily="2" charset="0"/>
                <a:cs typeface="#9Slide03 Arima Madurai Black" panose="00000A00000000000000" pitchFamily="2" charset="0"/>
              </a:rPr>
              <a:t>II. Cách dẫn gián tiếp</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18428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12700" y="0"/>
            <a:ext cx="12192000" cy="6858000"/>
          </a:xfrm>
          <a:prstGeom prst="rect">
            <a:avLst/>
          </a:prstGeom>
          <a:noFill/>
        </p:spPr>
      </p:pic>
      <p:sp>
        <p:nvSpPr>
          <p:cNvPr id="7" name="TextBox 5">
            <a:extLst>
              <a:ext uri="{FF2B5EF4-FFF2-40B4-BE49-F238E27FC236}">
                <a16:creationId xmlns:a16="http://schemas.microsoft.com/office/drawing/2014/main" id="{68127C01-F28E-4A2C-ABD2-C36B3891B71E}"/>
              </a:ext>
            </a:extLst>
          </p:cNvPr>
          <p:cNvSpPr txBox="1">
            <a:spLocks noChangeArrowheads="1"/>
          </p:cNvSpPr>
          <p:nvPr/>
        </p:nvSpPr>
        <p:spPr bwMode="auto">
          <a:xfrm flipH="1">
            <a:off x="3711252" y="360380"/>
            <a:ext cx="50888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Phiếu</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bài</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tập</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(2’)</a:t>
            </a:r>
            <a:endParaRPr lang="en-SG" altLang="en-US" sz="4000" dirty="0">
              <a:solidFill>
                <a:srgbClr val="FF0000"/>
              </a:solidFill>
              <a:latin typeface="#9Slide03 Arima Madurai Black" panose="00000A00000000000000" pitchFamily="2" charset="0"/>
              <a:cs typeface="#9Slide03 Arima Madurai Black" panose="00000A00000000000000" pitchFamily="2" charset="0"/>
            </a:endParaRPr>
          </a:p>
        </p:txBody>
      </p:sp>
      <p:graphicFrame>
        <p:nvGraphicFramePr>
          <p:cNvPr id="2" name="Table 7">
            <a:extLst>
              <a:ext uri="{FF2B5EF4-FFF2-40B4-BE49-F238E27FC236}">
                <a16:creationId xmlns:a16="http://schemas.microsoft.com/office/drawing/2014/main" id="{8CDC27D3-845B-425F-A269-A5BFC4EF1055}"/>
              </a:ext>
            </a:extLst>
          </p:cNvPr>
          <p:cNvGraphicFramePr>
            <a:graphicFrameLocks noGrp="1"/>
          </p:cNvGraphicFramePr>
          <p:nvPr>
            <p:extLst>
              <p:ext uri="{D42A27DB-BD31-4B8C-83A1-F6EECF244321}">
                <p14:modId xmlns:p14="http://schemas.microsoft.com/office/powerpoint/2010/main" val="3169045849"/>
              </p:ext>
            </p:extLst>
          </p:nvPr>
        </p:nvGraphicFramePr>
        <p:xfrm>
          <a:off x="12700" y="1212444"/>
          <a:ext cx="12179300" cy="5658256"/>
        </p:xfrm>
        <a:graphic>
          <a:graphicData uri="http://schemas.openxmlformats.org/drawingml/2006/table">
            <a:tbl>
              <a:tblPr firstRow="1" bandRow="1">
                <a:tableStyleId>{5C22544A-7EE6-4342-B048-85BDC9FD1C3A}</a:tableStyleId>
              </a:tblPr>
              <a:tblGrid>
                <a:gridCol w="3846873">
                  <a:extLst>
                    <a:ext uri="{9D8B030D-6E8A-4147-A177-3AD203B41FA5}">
                      <a16:colId xmlns:a16="http://schemas.microsoft.com/office/drawing/2014/main" val="255723926"/>
                    </a:ext>
                  </a:extLst>
                </a:gridCol>
                <a:gridCol w="1701800">
                  <a:extLst>
                    <a:ext uri="{9D8B030D-6E8A-4147-A177-3AD203B41FA5}">
                      <a16:colId xmlns:a16="http://schemas.microsoft.com/office/drawing/2014/main" val="2297988993"/>
                    </a:ext>
                  </a:extLst>
                </a:gridCol>
                <a:gridCol w="1739900">
                  <a:extLst>
                    <a:ext uri="{9D8B030D-6E8A-4147-A177-3AD203B41FA5}">
                      <a16:colId xmlns:a16="http://schemas.microsoft.com/office/drawing/2014/main" val="3913833582"/>
                    </a:ext>
                  </a:extLst>
                </a:gridCol>
                <a:gridCol w="2590800">
                  <a:extLst>
                    <a:ext uri="{9D8B030D-6E8A-4147-A177-3AD203B41FA5}">
                      <a16:colId xmlns:a16="http://schemas.microsoft.com/office/drawing/2014/main" val="4210199677"/>
                    </a:ext>
                  </a:extLst>
                </a:gridCol>
                <a:gridCol w="2299927">
                  <a:extLst>
                    <a:ext uri="{9D8B030D-6E8A-4147-A177-3AD203B41FA5}">
                      <a16:colId xmlns:a16="http://schemas.microsoft.com/office/drawing/2014/main" val="4195157590"/>
                    </a:ext>
                  </a:extLst>
                </a:gridCol>
              </a:tblGrid>
              <a:tr h="429115">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Ví</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dụ</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phân</a:t>
                      </a:r>
                      <a:r>
                        <a:rPr lang="en-SG" sz="2400" b="1" dirty="0">
                          <a:solidFill>
                            <a:srgbClr val="0070C0"/>
                          </a:solidFill>
                          <a:latin typeface="Times New Roman" panose="02020603050405020304" pitchFamily="18" charset="0"/>
                          <a:cs typeface="Times New Roman" panose="02020603050405020304" pitchFamily="18" charset="0"/>
                        </a:rPr>
                        <a:t> in </a:t>
                      </a:r>
                      <a:r>
                        <a:rPr lang="en-SG" sz="2400" b="1" dirty="0" err="1">
                          <a:solidFill>
                            <a:srgbClr val="0070C0"/>
                          </a:solidFill>
                          <a:latin typeface="Times New Roman" panose="02020603050405020304" pitchFamily="18" charset="0"/>
                          <a:cs typeface="Times New Roman" panose="02020603050405020304" pitchFamily="18" charset="0"/>
                        </a:rPr>
                        <a:t>đậm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là</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rowSpan="2">
                  <a:txBody>
                    <a:bodyPr/>
                    <a:lstStyle/>
                    <a:p>
                      <a:pPr algn="ctr"/>
                      <a:r>
                        <a:rPr lang="en-SG" sz="2400" b="1" dirty="0">
                          <a:solidFill>
                            <a:srgbClr val="0070C0"/>
                          </a:solidFill>
                          <a:latin typeface="Times New Roman" panose="02020603050405020304" pitchFamily="18" charset="0"/>
                          <a:cs typeface="Times New Roman" panose="02020603050405020304" pitchFamily="18" charset="0"/>
                        </a:rPr>
                        <a:t>Đ</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ợc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ngăn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cách</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với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đứng</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bằng</a:t>
                      </a:r>
                      <a:r>
                        <a:rPr lang="en-SG" sz="2400" b="1" dirty="0">
                          <a:solidFill>
                            <a:srgbClr val="0070C0"/>
                          </a:solidFill>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Câu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đã</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thay</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đổi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từ</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ngữ</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giữa</a:t>
                      </a:r>
                      <a:r>
                        <a:rPr lang="en-SG" sz="2400" b="1" dirty="0">
                          <a:solidFill>
                            <a:srgbClr val="0070C0"/>
                          </a:solidFill>
                          <a:latin typeface="Times New Roman" panose="02020603050405020304" pitchFamily="18" charset="0"/>
                          <a:cs typeface="Times New Roman" panose="02020603050405020304" pitchFamily="18" charset="0"/>
                        </a:rPr>
                        <a:t> 2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4633375"/>
                  </a:ext>
                </a:extLst>
              </a:tr>
              <a:tr h="884732">
                <a:tc vMerge="1">
                  <a:txBody>
                    <a:bodyPr/>
                    <a:lstStyle/>
                    <a:p>
                      <a:endParaRPr lang="en-SG" dirty="0"/>
                    </a:p>
                  </a:txBody>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Lời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nói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Suy</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nghĩ</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tc>
                <a:tc vMerge="1">
                  <a:txBody>
                    <a:bodyPr/>
                    <a:lstStyle/>
                    <a:p>
                      <a:endParaRPr lang="en-SG"/>
                    </a:p>
                  </a:txBody>
                  <a:tcPr/>
                </a:tc>
                <a:extLst>
                  <a:ext uri="{0D108BD9-81ED-4DB2-BD59-A6C34878D82A}">
                    <a16:rowId xmlns:a16="http://schemas.microsoft.com/office/drawing/2014/main" val="2916796289"/>
                  </a:ext>
                </a:extLst>
              </a:tr>
              <a:tr h="1563329">
                <a:tc>
                  <a:txBody>
                    <a:bodyPr/>
                    <a:lstStyle/>
                    <a:p>
                      <a:pPr algn="just"/>
                      <a:r>
                        <a:rPr lang="vi-VN" sz="2400" b="0" i="0" kern="1200" dirty="0">
                          <a:solidFill>
                            <a:schemeClr val="dk1"/>
                          </a:solidFill>
                          <a:effectLst/>
                          <a:latin typeface="+mj-lt"/>
                          <a:ea typeface="+mn-ea"/>
                          <a:cs typeface="+mn-cs"/>
                        </a:rPr>
                        <a:t>Lão tìm lời lẽ giảng giải cho con trai hiểu. lão khuyên nó </a:t>
                      </a:r>
                      <a:r>
                        <a:rPr lang="vi-VN" sz="2400" b="1" i="0" kern="1200" dirty="0">
                          <a:solidFill>
                            <a:schemeClr val="dk1"/>
                          </a:solidFill>
                          <a:effectLst/>
                          <a:latin typeface="+mj-lt"/>
                          <a:ea typeface="+mn-ea"/>
                          <a:cs typeface="+mn-cs"/>
                        </a:rPr>
                        <a:t>hãy dằn lòng bỏ đám này, đề dùi gắng lại ít lâu, xem có đám nào khá mà nhẹ tiền hơn sẽ liệu; </a:t>
                      </a:r>
                      <a:r>
                        <a:rPr lang="en-SG" sz="2400" b="1" i="0" kern="1200" dirty="0">
                          <a:solidFill>
                            <a:schemeClr val="dk1"/>
                          </a:solidFill>
                          <a:effectLst/>
                          <a:latin typeface="+mj-lt"/>
                          <a:ea typeface="+mn-ea"/>
                          <a:cs typeface="+mn-cs"/>
                        </a:rPr>
                        <a:t>…</a:t>
                      </a:r>
                      <a:endParaRPr lang="vi-VN" sz="2400" b="0" i="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50230"/>
                  </a:ext>
                </a:extLst>
              </a:tr>
              <a:tr h="2030324">
                <a:tc>
                  <a:txBody>
                    <a:bodyPr/>
                    <a:lstStyle/>
                    <a:p>
                      <a:pPr algn="just"/>
                      <a:r>
                        <a:rPr lang="vi-VN" sz="2400" b="0" i="0" kern="1200" dirty="0">
                          <a:solidFill>
                            <a:schemeClr val="dk1"/>
                          </a:solidFill>
                          <a:effectLst/>
                          <a:latin typeface="+mj-lt"/>
                          <a:ea typeface="+mn-ea"/>
                          <a:cs typeface="+mn-cs"/>
                        </a:rPr>
                        <a:t>Nhưng chớ hiểu lầm rằng </a:t>
                      </a:r>
                      <a:r>
                        <a:rPr lang="vi-VN" sz="2400" b="1" i="0" kern="1200" dirty="0">
                          <a:solidFill>
                            <a:schemeClr val="dk1"/>
                          </a:solidFill>
                          <a:effectLst/>
                          <a:latin typeface="+mj-lt"/>
                          <a:ea typeface="+mn-ea"/>
                          <a:cs typeface="+mn-cs"/>
                        </a:rPr>
                        <a:t>Bác sống khắc khổ theo lối nhà tu hành, thanh rao theo kiểu nhà hiền triết ẩn dật.</a:t>
                      </a:r>
                      <a:endParaRPr lang="vi-VN" sz="2400" b="0" i="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3379273"/>
                  </a:ext>
                </a:extLst>
              </a:tr>
            </a:tbl>
          </a:graphicData>
        </a:graphic>
      </p:graphicFrame>
      <p:sp>
        <p:nvSpPr>
          <p:cNvPr id="9" name="TextBox 8">
            <a:extLst>
              <a:ext uri="{FF2B5EF4-FFF2-40B4-BE49-F238E27FC236}">
                <a16:creationId xmlns:a16="http://schemas.microsoft.com/office/drawing/2014/main" id="{73D6BDBB-4033-429E-9A87-2D263E58459F}"/>
              </a:ext>
            </a:extLst>
          </p:cNvPr>
          <p:cNvSpPr txBox="1"/>
          <p:nvPr/>
        </p:nvSpPr>
        <p:spPr>
          <a:xfrm>
            <a:off x="4359909" y="3243895"/>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82AC6221-CD94-40D5-A908-985E0E00EC96}"/>
              </a:ext>
            </a:extLst>
          </p:cNvPr>
          <p:cNvSpPr txBox="1"/>
          <p:nvPr/>
        </p:nvSpPr>
        <p:spPr>
          <a:xfrm>
            <a:off x="6255682" y="5382615"/>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id="{3F6C8397-B9B3-43D7-8A87-D971AF3F2DE5}"/>
              </a:ext>
            </a:extLst>
          </p:cNvPr>
          <p:cNvSpPr txBox="1"/>
          <p:nvPr/>
        </p:nvSpPr>
        <p:spPr>
          <a:xfrm>
            <a:off x="7552248" y="3446656"/>
            <a:ext cx="2176362" cy="461665"/>
          </a:xfrm>
          <a:prstGeom prst="rect">
            <a:avLst/>
          </a:prstGeom>
          <a:noFill/>
        </p:spPr>
        <p:txBody>
          <a:bodyPr wrap="square" rtlCol="0">
            <a:spAutoFit/>
          </a:bodyPr>
          <a:lstStyle/>
          <a:p>
            <a:pPr algn="ctr"/>
            <a:r>
              <a:rPr lang="en-SG" sz="2400" b="1" dirty="0" err="1">
                <a:solidFill>
                  <a:srgbClr val="00B050"/>
                </a:solidFill>
                <a:latin typeface="Times New Roman" panose="02020603050405020304" pitchFamily="18" charset="0"/>
                <a:cs typeface="Times New Roman" panose="02020603050405020304" pitchFamily="18" charset="0"/>
              </a:rPr>
              <a:t>Không</a:t>
            </a:r>
            <a:r>
              <a:rPr lang="en-SG" sz="2400" b="1" dirty="0">
                <a:solidFill>
                  <a:srgbClr val="00B050"/>
                </a:solidFill>
                <a:latin typeface="Times New Roman" panose="02020603050405020304" pitchFamily="18" charset="0"/>
                <a:cs typeface="Times New Roman" panose="02020603050405020304" pitchFamily="18" charset="0"/>
              </a:rPr>
              <a:t> </a:t>
            </a:r>
            <a:r>
              <a:rPr lang="en-SG" sz="2400" b="1" dirty="0" err="1">
                <a:solidFill>
                  <a:srgbClr val="00B050"/>
                </a:solidFill>
                <a:latin typeface="Times New Roman" panose="02020603050405020304" pitchFamily="18" charset="0"/>
                <a:cs typeface="Times New Roman" panose="02020603050405020304" pitchFamily="18" charset="0"/>
              </a:rPr>
              <a:t>có</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E533E5E-7468-4C27-B6A9-A2B8072D9C02}"/>
              </a:ext>
            </a:extLst>
          </p:cNvPr>
          <p:cNvSpPr txBox="1"/>
          <p:nvPr/>
        </p:nvSpPr>
        <p:spPr>
          <a:xfrm>
            <a:off x="7552248" y="5567281"/>
            <a:ext cx="2176362" cy="461665"/>
          </a:xfrm>
          <a:prstGeom prst="rect">
            <a:avLst/>
          </a:prstGeom>
          <a:noFill/>
        </p:spPr>
        <p:txBody>
          <a:bodyPr wrap="square" rtlCol="0">
            <a:spAutoFit/>
          </a:bodyPr>
          <a:lstStyle/>
          <a:p>
            <a:pPr algn="ctr"/>
            <a:r>
              <a:rPr lang="en-SG" sz="2400" b="1" dirty="0" err="1">
                <a:solidFill>
                  <a:srgbClr val="00B050"/>
                </a:solidFill>
                <a:latin typeface="Times New Roman" panose="02020603050405020304" pitchFamily="18" charset="0"/>
                <a:cs typeface="Times New Roman" panose="02020603050405020304" pitchFamily="18" charset="0"/>
              </a:rPr>
              <a:t>Từ</a:t>
            </a:r>
            <a:r>
              <a:rPr lang="en-SG" sz="2400" b="1" dirty="0">
                <a:solidFill>
                  <a:srgbClr val="00B050"/>
                </a:solidFill>
                <a:latin typeface="Times New Roman" panose="02020603050405020304" pitchFamily="18" charset="0"/>
                <a:cs typeface="Times New Roman" panose="02020603050405020304" pitchFamily="18" charset="0"/>
              </a:rPr>
              <a:t> “</a:t>
            </a:r>
            <a:r>
              <a:rPr lang="en-SG" sz="2400" b="1" dirty="0" err="1">
                <a:solidFill>
                  <a:srgbClr val="00B050"/>
                </a:solidFill>
                <a:latin typeface="Times New Roman" panose="02020603050405020304" pitchFamily="18" charset="0"/>
                <a:cs typeface="Times New Roman" panose="02020603050405020304" pitchFamily="18" charset="0"/>
              </a:rPr>
              <a:t>rằng</a:t>
            </a:r>
            <a:r>
              <a:rPr lang="en-SG" sz="2400" b="1" dirty="0">
                <a:solidFill>
                  <a:srgbClr val="00B05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7BDD1C96-D60A-4B01-A9D5-D41FB57EC4F7}"/>
              </a:ext>
            </a:extLst>
          </p:cNvPr>
          <p:cNvSpPr txBox="1"/>
          <p:nvPr/>
        </p:nvSpPr>
        <p:spPr>
          <a:xfrm>
            <a:off x="10119872" y="3166950"/>
            <a:ext cx="1865260" cy="800219"/>
          </a:xfrm>
          <a:prstGeom prst="rect">
            <a:avLst/>
          </a:prstGeom>
          <a:noFill/>
        </p:spPr>
        <p:txBody>
          <a:bodyPr wrap="square" rtlCol="0">
            <a:spAutoFit/>
          </a:bodyPr>
          <a:lstStyle/>
          <a:p>
            <a:pPr algn="ctr"/>
            <a:r>
              <a:rPr lang="en-SG" sz="2300" b="1" dirty="0" err="1">
                <a:solidFill>
                  <a:srgbClr val="00B050"/>
                </a:solidFill>
                <a:latin typeface="Times New Roman" panose="02020603050405020304" pitchFamily="18" charset="0"/>
                <a:cs typeface="Times New Roman" panose="02020603050405020304" pitchFamily="18" charset="0"/>
              </a:rPr>
              <a:t>Thêm</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rằng</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là</a:t>
            </a:r>
            <a:r>
              <a:rPr lang="en-SG" sz="2300" b="1" dirty="0">
                <a:solidFill>
                  <a:srgbClr val="00B05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131D9590-F714-4439-B9FB-879C42405193}"/>
              </a:ext>
            </a:extLst>
          </p:cNvPr>
          <p:cNvSpPr txBox="1"/>
          <p:nvPr/>
        </p:nvSpPr>
        <p:spPr>
          <a:xfrm>
            <a:off x="9880051" y="5305670"/>
            <a:ext cx="2344902" cy="800219"/>
          </a:xfrm>
          <a:prstGeom prst="rect">
            <a:avLst/>
          </a:prstGeom>
          <a:noFill/>
        </p:spPr>
        <p:txBody>
          <a:bodyPr wrap="square" rtlCol="0">
            <a:spAutoFit/>
          </a:bodyPr>
          <a:lstStyle/>
          <a:p>
            <a:pPr algn="ctr"/>
            <a:r>
              <a:rPr lang="en-SG" sz="2300" b="1" dirty="0" err="1">
                <a:solidFill>
                  <a:srgbClr val="00B050"/>
                </a:solidFill>
                <a:latin typeface="Times New Roman" panose="02020603050405020304" pitchFamily="18" charset="0"/>
                <a:cs typeface="Times New Roman" panose="02020603050405020304" pitchFamily="18" charset="0"/>
              </a:rPr>
              <a:t>Thay</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rằng</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thành</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là</a:t>
            </a:r>
            <a:r>
              <a:rPr lang="en-SG" sz="2300" b="1" dirty="0">
                <a:solidFill>
                  <a:srgbClr val="00B050"/>
                </a:solidFill>
                <a:latin typeface="Times New Roman" panose="02020603050405020304" pitchFamily="18" charset="0"/>
                <a:cs typeface="Times New Roman" panose="02020603050405020304" pitchFamily="18" charset="0"/>
              </a:rPr>
              <a:t>”</a:t>
            </a:r>
            <a:endParaRPr lang="en-SG" sz="23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76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TotalTime>
  <Words>2468</Words>
  <Application>Microsoft Office PowerPoint</Application>
  <PresentationFormat>Widescreen</PresentationFormat>
  <Paragraphs>233</Paragraphs>
  <Slides>31</Slides>
  <Notes>31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#9Slide03 Arima Madurai Black</vt: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thuật lại lời nhân vật Vũ Nương trong đoạn trích sau đây theo cách dẫn gián tiếp.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Hanh Phuong</cp:lastModifiedBy>
  <cp:revision>39</cp:revision>
  <dcterms:created xsi:type="dcterms:W3CDTF">2019-04-06T01:08:59Z</dcterms:created>
  <dcterms:modified xsi:type="dcterms:W3CDTF">2020-07-24T00:55:39Z</dcterms:modified>
</cp:coreProperties>
</file>