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3" r:id="rId1"/>
    <p:sldMasterId id="2147483883" r:id="rId2"/>
    <p:sldMasterId id="2147483895" r:id="rId3"/>
  </p:sldMasterIdLst>
  <p:notesMasterIdLst>
    <p:notesMasterId r:id="rId40"/>
  </p:notesMasterIdLst>
  <p:sldIdLst>
    <p:sldId id="857" r:id="rId4"/>
    <p:sldId id="859" r:id="rId5"/>
    <p:sldId id="696" r:id="rId6"/>
    <p:sldId id="697" r:id="rId7"/>
    <p:sldId id="698" r:id="rId8"/>
    <p:sldId id="807" r:id="rId9"/>
    <p:sldId id="702" r:id="rId10"/>
    <p:sldId id="809" r:id="rId11"/>
    <p:sldId id="858" r:id="rId12"/>
    <p:sldId id="810" r:id="rId13"/>
    <p:sldId id="811" r:id="rId14"/>
    <p:sldId id="812" r:id="rId15"/>
    <p:sldId id="813" r:id="rId16"/>
    <p:sldId id="788" r:id="rId17"/>
    <p:sldId id="854" r:id="rId18"/>
    <p:sldId id="818" r:id="rId19"/>
    <p:sldId id="837" r:id="rId20"/>
    <p:sldId id="838" r:id="rId21"/>
    <p:sldId id="839" r:id="rId22"/>
    <p:sldId id="833" r:id="rId23"/>
    <p:sldId id="789" r:id="rId24"/>
    <p:sldId id="831" r:id="rId25"/>
    <p:sldId id="772" r:id="rId26"/>
    <p:sldId id="855" r:id="rId27"/>
    <p:sldId id="832" r:id="rId28"/>
    <p:sldId id="773" r:id="rId29"/>
    <p:sldId id="774" r:id="rId30"/>
    <p:sldId id="856" r:id="rId31"/>
    <p:sldId id="846" r:id="rId32"/>
    <p:sldId id="847" r:id="rId33"/>
    <p:sldId id="848" r:id="rId34"/>
    <p:sldId id="849" r:id="rId35"/>
    <p:sldId id="850" r:id="rId36"/>
    <p:sldId id="851" r:id="rId37"/>
    <p:sldId id="852" r:id="rId38"/>
    <p:sldId id="853" r:id="rId39"/>
  </p:sldIdLst>
  <p:sldSz cx="18288000" cy="10287000"/>
  <p:notesSz cx="6858000" cy="9144000"/>
  <p:embeddedFontLst>
    <p:embeddedFont>
      <p:font typeface="#9Slide03 Arima Madurai" panose="00000500000000000000" pitchFamily="2" charset="0"/>
      <p:regular r:id="rId41"/>
    </p:embeddedFont>
    <p:embeddedFont>
      <p:font typeface="#9Slide03 Montserrat Bold" panose="00000800000000000000" pitchFamily="2" charset="0"/>
      <p:bold r:id="rId42"/>
    </p:embeddedFont>
    <p:embeddedFont>
      <p:font typeface="#9Slide04 Vollkorn" panose="00000500000000000000" pitchFamily="2" charset="0"/>
      <p:regular r:id="rId43"/>
    </p:embeddedFont>
    <p:embeddedFont>
      <p:font typeface="#9Slide04 Vollkorn SemiBold" panose="00000700000000000000" pitchFamily="2" charset="0"/>
      <p:bold r:id="rId44"/>
    </p:embeddedFont>
    <p:embeddedFont>
      <p:font typeface="#9Slide05 FS Blonde Script" panose="03000503000000000000" pitchFamily="65" charset="0"/>
      <p:italic r:id="rId45"/>
    </p:embeddedFont>
    <p:embeddedFont>
      <p:font typeface="#9Slide05 SVNLifehack Script" panose="00000500000000000000" pitchFamily="2" charset="0"/>
      <p:regular r:id="rId46"/>
    </p:embeddedFont>
    <p:embeddedFont>
      <p:font typeface="#9Slide05 SVNMonday" pitchFamily="2" charset="0"/>
      <p:regular r:id="rId47"/>
    </p:embeddedFont>
    <p:embeddedFont>
      <p:font typeface="#9Slide05 SVNUT Triumph" panose="00000500000000000000" pitchFamily="2" charset="0"/>
      <p:italic r:id="rId48"/>
    </p:embeddedFont>
    <p:embeddedFont>
      <p:font typeface="#9Slide07 IcielBC Cubano Normal" panose="00000500000000000000"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969"/>
    <a:srgbClr val="E4D8D9"/>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3979" autoAdjust="0"/>
  </p:normalViewPr>
  <p:slideViewPr>
    <p:cSldViewPr>
      <p:cViewPr varScale="1">
        <p:scale>
          <a:sx n="46" d="100"/>
          <a:sy n="46" d="100"/>
        </p:scale>
        <p:origin x="492"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1285572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7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Thi luật của thơ song thất lục bát được thể hiện trong bài thơ như thế nào?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41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12</a:t>
            </a:fld>
            <a:endParaRPr lang="en-US"/>
          </a:p>
        </p:txBody>
      </p:sp>
    </p:spTree>
    <p:extLst>
      <p:ext uri="{BB962C8B-B14F-4D97-AF65-F5344CB8AC3E}">
        <p14:creationId xmlns:p14="http://schemas.microsoft.com/office/powerpoint/2010/main" val="333651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418789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142898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41224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35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13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38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“Chinh phụ ngâm” (Đặng Trần Côn), “Bánh trôi nước” (Hồ Xuân Hương), “Đoạn trường tân thanh” (Nguyễn Du), “ Cung oán ngâm” (Nguyễn Gia Thiều)…</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198925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prstClr val="black"/>
                </a:solidFill>
                <a:latin typeface="#9Slide03 Arima Madurai" panose="00000500000000000000" pitchFamily="2" charset="0"/>
                <a:cs typeface="#9Slide03 Arima Madurai" panose="00000500000000000000" pitchFamily="2" charset="0"/>
              </a:rPr>
              <a:t>Có thể xem tác giả - ngư</a:t>
            </a:r>
            <a:r>
              <a:rPr lang="en-US" sz="1200" dirty="0">
                <a:solidFill>
                  <a:prstClr val="black"/>
                </a:solidFill>
                <a:latin typeface="#9Slide03 Arima Madurai" panose="00000500000000000000" pitchFamily="2" charset="0"/>
                <a:cs typeface="#9Slide03 Arima Madurai" panose="00000500000000000000" pitchFamily="2" charset="0"/>
              </a:rPr>
              <a:t>ờ</a:t>
            </a:r>
            <a:r>
              <a:rPr lang="vi-VN" sz="1200" dirty="0">
                <a:solidFill>
                  <a:prstClr val="black"/>
                </a:solidFill>
                <a:latin typeface="#9Slide03 Arima Madurai" panose="00000500000000000000" pitchFamily="2" charset="0"/>
                <a:cs typeface="#9Slide03 Arima Madurai" panose="00000500000000000000" pitchFamily="2" charset="0"/>
              </a:rPr>
              <a:t>i nghe đàn là tri âm của ngư</a:t>
            </a:r>
            <a:r>
              <a:rPr lang="en-US" sz="1200" dirty="0">
                <a:solidFill>
                  <a:prstClr val="black"/>
                </a:solidFill>
                <a:latin typeface="#9Slide03 Arima Madurai" panose="00000500000000000000" pitchFamily="2" charset="0"/>
                <a:cs typeface="#9Slide03 Arima Madurai" panose="00000500000000000000" pitchFamily="2" charset="0"/>
              </a:rPr>
              <a:t>ờ</a:t>
            </a:r>
            <a:r>
              <a:rPr lang="vi-VN" sz="1200" dirty="0">
                <a:solidFill>
                  <a:prstClr val="black"/>
                </a:solidFill>
                <a:latin typeface="#9Slide03 Arima Madurai" panose="00000500000000000000" pitchFamily="2" charset="0"/>
                <a:cs typeface="#9Slide03 Arima Madurai" panose="00000500000000000000" pitchFamily="2" charset="0"/>
              </a:rPr>
              <a:t>i ca nữ đánh đàn được không? Căn cứ vào đâu để có thể kh</a:t>
            </a:r>
            <a:r>
              <a:rPr lang="en-US" sz="1200" dirty="0">
                <a:solidFill>
                  <a:prstClr val="black"/>
                </a:solidFill>
                <a:latin typeface="#9Slide03 Arima Madurai" panose="00000500000000000000" pitchFamily="2" charset="0"/>
                <a:cs typeface="#9Slide03 Arima Madurai" panose="00000500000000000000" pitchFamily="2" charset="0"/>
              </a:rPr>
              <a:t>ẳ</a:t>
            </a:r>
            <a:r>
              <a:rPr lang="vi-VN" sz="1200" dirty="0">
                <a:solidFill>
                  <a:prstClr val="black"/>
                </a:solidFill>
                <a:latin typeface="#9Slide03 Arima Madurai" panose="00000500000000000000" pitchFamily="2" charset="0"/>
                <a:cs typeface="#9Slide03 Arima Madurai" panose="00000500000000000000" pitchFamily="2" charset="0"/>
              </a:rPr>
              <a:t>ng định như vậy?</a:t>
            </a:r>
            <a:endParaRPr lang="en-US" sz="1200" dirty="0">
              <a:solidFill>
                <a:prstClr val="black"/>
              </a:solidFill>
              <a:latin typeface="#9Slide03 Arima Madurai" panose="00000500000000000000" pitchFamily="2" charset="0"/>
              <a:cs typeface="#9Slide03 Arima Madurai" panose="00000500000000000000" pitchFamily="2" charset="0"/>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20</a:t>
            </a:fld>
            <a:endParaRPr lang="en-US"/>
          </a:p>
        </p:txBody>
      </p:sp>
    </p:spTree>
    <p:extLst>
      <p:ext uri="{BB962C8B-B14F-4D97-AF65-F5344CB8AC3E}">
        <p14:creationId xmlns:p14="http://schemas.microsoft.com/office/powerpoint/2010/main" val="131281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556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Nêu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xúc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a:t>
            </a:r>
          </a:p>
          <a:p>
            <a:br>
              <a:rPr lang="en-US" dirty="0"/>
            </a:b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22</a:t>
            </a:fld>
            <a:endParaRPr lang="en-US"/>
          </a:p>
        </p:txBody>
      </p:sp>
    </p:spTree>
    <p:extLst>
      <p:ext uri="{BB962C8B-B14F-4D97-AF65-F5344CB8AC3E}">
        <p14:creationId xmlns:p14="http://schemas.microsoft.com/office/powerpoint/2010/main" val="7671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38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24</a:t>
            </a:fld>
            <a:endParaRPr lang="en-US"/>
          </a:p>
        </p:txBody>
      </p:sp>
    </p:spTree>
    <p:extLst>
      <p:ext uri="{BB962C8B-B14F-4D97-AF65-F5344CB8AC3E}">
        <p14:creationId xmlns:p14="http://schemas.microsoft.com/office/powerpoint/2010/main" val="169020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25</a:t>
            </a:fld>
            <a:endParaRPr lang="en-US"/>
          </a:p>
        </p:txBody>
      </p:sp>
    </p:spTree>
    <p:extLst>
      <p:ext uri="{BB962C8B-B14F-4D97-AF65-F5344CB8AC3E}">
        <p14:creationId xmlns:p14="http://schemas.microsoft.com/office/powerpoint/2010/main" val="99298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401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80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28</a:t>
            </a:fld>
            <a:endParaRPr lang="en-US"/>
          </a:p>
        </p:txBody>
      </p:sp>
    </p:spTree>
    <p:extLst>
      <p:ext uri="{BB962C8B-B14F-4D97-AF65-F5344CB8AC3E}">
        <p14:creationId xmlns:p14="http://schemas.microsoft.com/office/powerpoint/2010/main" val="825292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29</a:t>
            </a:fld>
            <a:endParaRPr lang="en-US"/>
          </a:p>
        </p:txBody>
      </p:sp>
    </p:spTree>
    <p:extLst>
      <p:ext uri="{BB962C8B-B14F-4D97-AF65-F5344CB8AC3E}">
        <p14:creationId xmlns:p14="http://schemas.microsoft.com/office/powerpoint/2010/main" val="412804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Thời đại phong kiến trọng nam khinh nữ, đầy rẫy những sự bất công oan trái. Bị ảnh hưởng và phải chịu đựng nhiều nhất chính là người phụ nữ. thế nhưng, những người phụ nữ ấy vẫn luôn xinh đẹp, nết na, giàu lòng thương yêu và hết mực quan tâm đến mọi người xung quanh. Ta có thể bắt gặp lại hình ảnh của họ qua các tác phẩm văn học, một trong số đó là bài thơ “Tì bà hành” của Bạch Cư Dị. Trong bài học hôm nay, chúng ta sẽ cùng đi tìm hiểu tác phẩm này nhé!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82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30</a:t>
            </a:fld>
            <a:endParaRPr lang="en-US"/>
          </a:p>
        </p:txBody>
      </p:sp>
    </p:spTree>
    <p:extLst>
      <p:ext uri="{BB962C8B-B14F-4D97-AF65-F5344CB8AC3E}">
        <p14:creationId xmlns:p14="http://schemas.microsoft.com/office/powerpoint/2010/main" val="2655201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31</a:t>
            </a:fld>
            <a:endParaRPr lang="en-US"/>
          </a:p>
        </p:txBody>
      </p:sp>
    </p:spTree>
    <p:extLst>
      <p:ext uri="{BB962C8B-B14F-4D97-AF65-F5344CB8AC3E}">
        <p14:creationId xmlns:p14="http://schemas.microsoft.com/office/powerpoint/2010/main" val="88290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32</a:t>
            </a:fld>
            <a:endParaRPr lang="en-US"/>
          </a:p>
        </p:txBody>
      </p:sp>
    </p:spTree>
    <p:extLst>
      <p:ext uri="{BB962C8B-B14F-4D97-AF65-F5344CB8AC3E}">
        <p14:creationId xmlns:p14="http://schemas.microsoft.com/office/powerpoint/2010/main" val="3437705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D88A07D4-5845-4225-831C-2B65DFEF5EE0}" type="slidenum">
              <a:rPr lang="en-US" smtClean="0"/>
              <a:t>33</a:t>
            </a:fld>
            <a:endParaRPr lang="en-US"/>
          </a:p>
        </p:txBody>
      </p:sp>
    </p:spTree>
    <p:extLst>
      <p:ext uri="{BB962C8B-B14F-4D97-AF65-F5344CB8AC3E}">
        <p14:creationId xmlns:p14="http://schemas.microsoft.com/office/powerpoint/2010/main" val="150661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9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chemeClr val="tx1"/>
                </a:solidFill>
              </a:rPr>
              <a:t>- </a:t>
            </a:r>
            <a:r>
              <a:rPr lang="vi-VN" sz="1200" dirty="0">
                <a:solidFill>
                  <a:schemeClr val="tx1"/>
                </a:solidFill>
              </a:rPr>
              <a:t>HS cần đọc lướt qua bài đọc/phần đọc để tìm ra những gợi ý từ hình ảnh, tựa đề, từ/cụm từ quan trọng.</a:t>
            </a:r>
            <a:endParaRPr lang="en-US" sz="1200" dirty="0">
              <a:solidFill>
                <a:schemeClr val="tx1"/>
              </a:solidFill>
            </a:endParaRPr>
          </a:p>
          <a:p>
            <a:pPr algn="just"/>
            <a:r>
              <a:rPr lang="en-US" sz="1200" dirty="0">
                <a:solidFill>
                  <a:schemeClr val="tx1"/>
                </a:solidFill>
              </a:rPr>
              <a:t>- </a:t>
            </a:r>
            <a:r>
              <a:rPr lang="vi-VN" sz="1200" dirty="0">
                <a:solidFill>
                  <a:schemeClr val="tx1"/>
                </a:solidFill>
              </a:rPr>
              <a:t>HS đọc bài/phần đọc và biết liên tưởng tới những gì mình đã biết và đoán nội dung khi đọc những từ hay khái niệm mà các em phải tìm ra.</a:t>
            </a:r>
            <a:endParaRPr lang="en-US" sz="1200" dirty="0">
              <a:solidFill>
                <a:schemeClr val="tx1"/>
              </a:solidFill>
            </a:endParaRPr>
          </a:p>
          <a:p>
            <a:pPr algn="just"/>
            <a:r>
              <a:rPr lang="en-US" sz="1200" dirty="0">
                <a:solidFill>
                  <a:schemeClr val="tx1"/>
                </a:solidFill>
              </a:rPr>
              <a:t>-</a:t>
            </a:r>
            <a:r>
              <a:rPr lang="vi-VN" sz="1200" dirty="0">
                <a:solidFill>
                  <a:schemeClr val="tx1"/>
                </a:solidFill>
              </a:rPr>
              <a:t> HS tìm ra ý chính của bài/phần đọc qua việc tập trung vào các ý quan trọng theo cách hiểu của mình.</a:t>
            </a:r>
          </a:p>
          <a:p>
            <a:pPr algn="just"/>
            <a:r>
              <a:rPr lang="en-US" sz="1200" dirty="0">
                <a:solidFill>
                  <a:schemeClr val="tx1"/>
                </a:solidFill>
              </a:rPr>
              <a:t>- </a:t>
            </a:r>
            <a:r>
              <a:rPr lang="vi-VN" sz="1200" dirty="0">
                <a:solidFill>
                  <a:schemeClr val="tx1"/>
                </a:solidFill>
              </a:rPr>
              <a:t>HS chia sẻ kết quả đọc của mình theo nhóm 2, hoặc 4 và giải thích cho nhau thắc mắc (nếu có), thống nhất với nhau ý chính của bài/phần đọc đọc.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2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14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39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Arial" panose="020B0604020202020204" pitchFamily="34" charset="0"/>
              </a:rPr>
              <a:t>Thư pháp </a:t>
            </a:r>
            <a:r>
              <a:rPr lang="vi-VN" b="0" i="1" dirty="0">
                <a:solidFill>
                  <a:srgbClr val="000000"/>
                </a:solidFill>
                <a:effectLst/>
                <a:latin typeface="Arial" panose="020B0604020202020204" pitchFamily="34" charset="0"/>
              </a:rPr>
              <a:t>Tỳ bà hành</a:t>
            </a:r>
            <a:r>
              <a:rPr lang="vi-VN" b="0" i="0" dirty="0">
                <a:solidFill>
                  <a:srgbClr val="000000"/>
                </a:solidFill>
                <a:effectLst/>
                <a:latin typeface="Arial" panose="020B0604020202020204" pitchFamily="34" charset="0"/>
              </a:rPr>
              <a:t> của Văn Trưng Minh theo lối hành thư (</a:t>
            </a:r>
            <a:r>
              <a:rPr lang="ja-JP" altLang="en-US" b="0" i="0" dirty="0">
                <a:solidFill>
                  <a:srgbClr val="000000"/>
                </a:solidFill>
                <a:effectLst/>
                <a:latin typeface="Arial" panose="020B0604020202020204" pitchFamily="34" charset="0"/>
              </a:rPr>
              <a:t>行書</a:t>
            </a:r>
            <a:r>
              <a:rPr lang="en-US" altLang="ja-JP" b="0" i="0" dirty="0">
                <a:solidFill>
                  <a:srgbClr val="000000"/>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292736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777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650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63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85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744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9391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79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96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007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08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6276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72198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22548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37444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1922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821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07639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963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9544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8812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278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9271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11000"/>
            <a:lum/>
            <a:extLst>
              <a:ext uri="{96DAC541-7B7A-43D3-8B79-37D633B846F1}">
                <asvg:svgBlip xmlns:asvg="http://schemas.microsoft.com/office/drawing/2016/SVG/main" r:embed="rId12"/>
              </a:ext>
            </a:extLst>
          </a:blip>
          <a:srcRect/>
          <a:stretch>
            <a:fillRect t="-12000" b="-12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553972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455F20-2A15-4E70-936B-4A7AE79AE653}"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368DC72-F670-4295-B405-97FFC0064C1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940725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slide" Target="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wdp"/><Relationship Id="rId18" Type="http://schemas.openxmlformats.org/officeDocument/2006/relationships/slide" Target="slide35.xml"/><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37.png"/><Relationship Id="rId17" Type="http://schemas.openxmlformats.org/officeDocument/2006/relationships/slide" Target="slide34.xml"/><Relationship Id="rId2" Type="http://schemas.openxmlformats.org/officeDocument/2006/relationships/notesSlide" Target="../notesSlides/notesSlide30.xml"/><Relationship Id="rId16" Type="http://schemas.openxmlformats.org/officeDocument/2006/relationships/slide" Target="slide33.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slide" Target="slide12.xml"/><Relationship Id="rId5" Type="http://schemas.openxmlformats.org/officeDocument/2006/relationships/image" Target="../media/image39.png"/><Relationship Id="rId15" Type="http://schemas.openxmlformats.org/officeDocument/2006/relationships/slide" Target="slide32.xml"/><Relationship Id="rId10" Type="http://schemas.openxmlformats.org/officeDocument/2006/relationships/image" Target="../media/image44.png"/><Relationship Id="rId19" Type="http://schemas.openxmlformats.org/officeDocument/2006/relationships/slide" Target="slide36.xml"/><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5 Vietsub LIVE Tỳ bà hành  La Vân Hi  琵琶行  罗云熙_v720P">
            <a:hlinkClick r:id="" action="ppaction://media"/>
            <a:extLst>
              <a:ext uri="{FF2B5EF4-FFF2-40B4-BE49-F238E27FC236}">
                <a16:creationId xmlns:a16="http://schemas.microsoft.com/office/drawing/2014/main" id="{641893F6-C1A0-40FF-6D91-1E9768D24A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14299"/>
            <a:ext cx="17830800" cy="10029825"/>
          </a:xfrm>
          <a:prstGeom prst="rect">
            <a:avLst/>
          </a:prstGeom>
        </p:spPr>
      </p:pic>
    </p:spTree>
    <p:extLst>
      <p:ext uri="{BB962C8B-B14F-4D97-AF65-F5344CB8AC3E}">
        <p14:creationId xmlns:p14="http://schemas.microsoft.com/office/powerpoint/2010/main" val="2486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2438400" y="3072269"/>
            <a:ext cx="616131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Suy</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ngẫm</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và</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phản</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hồi</a:t>
            </a:r>
            <a:endPar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endParaRPr>
          </a:p>
        </p:txBody>
      </p:sp>
      <p:grpSp>
        <p:nvGrpSpPr>
          <p:cNvPr id="5" name="Group 5"/>
          <p:cNvGrpSpPr>
            <a:grpSpLocks noChangeAspect="1"/>
          </p:cNvGrpSpPr>
          <p:nvPr/>
        </p:nvGrpSpPr>
        <p:grpSpPr>
          <a:xfrm>
            <a:off x="10972800" y="0"/>
            <a:ext cx="6567729" cy="9275692"/>
            <a:chOff x="0" y="0"/>
            <a:chExt cx="3267456" cy="4614672"/>
          </a:xfrm>
        </p:grpSpPr>
        <p:sp>
          <p:nvSpPr>
            <p:cNvPr id="6" name="Freeform 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en-US"/>
            </a:p>
          </p:txBody>
        </p:sp>
        <p:sp>
          <p:nvSpPr>
            <p:cNvPr id="7" name="Freeform 7"/>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4"/>
              <a:stretch>
                <a:fillRect r="-95028"/>
              </a:stretch>
            </a:blipFill>
          </p:spPr>
          <p:txBody>
            <a:bodyPr/>
            <a:lstStyle/>
            <a:p>
              <a:endParaRPr lang="en-US"/>
            </a:p>
          </p:txBody>
        </p:sp>
      </p:grpSp>
    </p:spTree>
    <p:extLst>
      <p:ext uri="{BB962C8B-B14F-4D97-AF65-F5344CB8AC3E}">
        <p14:creationId xmlns:p14="http://schemas.microsoft.com/office/powerpoint/2010/main" val="59956273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1600200" y="2095500"/>
            <a:ext cx="144018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Đặc</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điểm</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của</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thể</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thơ</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song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thất</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lục</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bát</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thể</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hiện</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trong</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đoạn</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trích</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sp>
        <p:nvSpPr>
          <p:cNvPr id="7" name="Freeform 7"/>
          <p:cNvSpPr/>
          <p:nvPr/>
        </p:nvSpPr>
        <p:spPr>
          <a:xfrm>
            <a:off x="1981200" y="3467100"/>
            <a:ext cx="13868400" cy="6553200"/>
          </a:xfrm>
          <a:custGeom>
            <a:avLst/>
            <a:gdLst/>
            <a:ahLst/>
            <a:cxnLst/>
            <a:rect l="l" t="t" r="r" b="b"/>
            <a:pathLst>
              <a:path w="6069899" h="3118141">
                <a:moveTo>
                  <a:pt x="0" y="0"/>
                </a:moveTo>
                <a:lnTo>
                  <a:pt x="6069899" y="0"/>
                </a:lnTo>
                <a:lnTo>
                  <a:pt x="6069899" y="3118141"/>
                </a:lnTo>
                <a:lnTo>
                  <a:pt x="0" y="3118141"/>
                </a:lnTo>
                <a:lnTo>
                  <a:pt x="0" y="0"/>
                </a:lnTo>
                <a:close/>
              </a:path>
            </a:pathLst>
          </a:custGeom>
          <a:blipFill>
            <a:blip r:embed="rId3"/>
            <a:stretch>
              <a:fillRect/>
            </a:stretch>
          </a:blipFill>
        </p:spPr>
        <p:txBody>
          <a:bodyPr/>
          <a:lstStyle/>
          <a:p>
            <a:endParaRPr lang="en-US"/>
          </a:p>
        </p:txBody>
      </p:sp>
      <p:sp>
        <p:nvSpPr>
          <p:cNvPr id="10" name="Freeform 10"/>
          <p:cNvSpPr/>
          <p:nvPr/>
        </p:nvSpPr>
        <p:spPr>
          <a:xfrm>
            <a:off x="-21759" y="288973"/>
            <a:ext cx="4615518" cy="1951775"/>
          </a:xfrm>
          <a:custGeom>
            <a:avLst/>
            <a:gdLst/>
            <a:ahLst/>
            <a:cxnLst/>
            <a:rect l="l" t="t" r="r" b="b"/>
            <a:pathLst>
              <a:path w="4615518" h="1951775">
                <a:moveTo>
                  <a:pt x="0" y="0"/>
                </a:moveTo>
                <a:lnTo>
                  <a:pt x="4615519" y="0"/>
                </a:lnTo>
                <a:lnTo>
                  <a:pt x="4615519" y="1951775"/>
                </a:lnTo>
                <a:lnTo>
                  <a:pt x="0" y="1951775"/>
                </a:lnTo>
                <a:lnTo>
                  <a:pt x="0" y="0"/>
                </a:lnTo>
                <a:close/>
              </a:path>
            </a:pathLst>
          </a:custGeom>
          <a:blipFill>
            <a:blip r:embed="rId4"/>
            <a:stretch>
              <a:fillRect/>
            </a:stretch>
          </a:blipFill>
        </p:spPr>
        <p:txBody>
          <a:bodyPr/>
          <a:lstStyle/>
          <a:p>
            <a:endParaRPr lang="en-US"/>
          </a:p>
        </p:txBody>
      </p:sp>
      <p:sp>
        <p:nvSpPr>
          <p:cNvPr id="3" name="Freeform 3"/>
          <p:cNvSpPr/>
          <p:nvPr/>
        </p:nvSpPr>
        <p:spPr>
          <a:xfrm>
            <a:off x="12390577" y="288973"/>
            <a:ext cx="5233382" cy="3161103"/>
          </a:xfrm>
          <a:custGeom>
            <a:avLst/>
            <a:gdLst/>
            <a:ahLst/>
            <a:cxnLst/>
            <a:rect l="l" t="t" r="r" b="b"/>
            <a:pathLst>
              <a:path w="5233382" h="3161103">
                <a:moveTo>
                  <a:pt x="0" y="0"/>
                </a:moveTo>
                <a:lnTo>
                  <a:pt x="5233382" y="0"/>
                </a:lnTo>
                <a:lnTo>
                  <a:pt x="5233382" y="3161103"/>
                </a:lnTo>
                <a:lnTo>
                  <a:pt x="0" y="316110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45700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88970985"/>
              </p:ext>
            </p:extLst>
          </p:nvPr>
        </p:nvGraphicFramePr>
        <p:xfrm>
          <a:off x="381000" y="419100"/>
          <a:ext cx="17297400" cy="9577198"/>
        </p:xfrm>
        <a:graphic>
          <a:graphicData uri="http://schemas.openxmlformats.org/drawingml/2006/table">
            <a:tbl>
              <a:tblPr firstRow="1" firstCol="1" bandRow="1">
                <a:tableStyleId>{5940675A-B579-460E-94D1-54222C63F5DA}</a:tableStyleId>
              </a:tblPr>
              <a:tblGrid>
                <a:gridCol w="2514600">
                  <a:extLst>
                    <a:ext uri="{9D8B030D-6E8A-4147-A177-3AD203B41FA5}">
                      <a16:colId xmlns:a16="http://schemas.microsoft.com/office/drawing/2014/main" val="1669665913"/>
                    </a:ext>
                  </a:extLst>
                </a:gridCol>
                <a:gridCol w="14782800">
                  <a:extLst>
                    <a:ext uri="{9D8B030D-6E8A-4147-A177-3AD203B41FA5}">
                      <a16:colId xmlns:a16="http://schemas.microsoft.com/office/drawing/2014/main" val="3027617931"/>
                    </a:ext>
                  </a:extLst>
                </a:gridCol>
              </a:tblGrid>
              <a:tr h="554349">
                <a:tc>
                  <a:txBody>
                    <a:bodyPr/>
                    <a:lstStyle/>
                    <a:p>
                      <a:pPr marL="0" marR="0" algn="ctr">
                        <a:lnSpc>
                          <a:spcPct val="107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Số</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chữ</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số</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dòng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trong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khổ</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thơ</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nchor="ctr">
                    <a:solidFill>
                      <a:schemeClr val="accent1">
                        <a:lumMod val="20000"/>
                        <a:lumOff val="80000"/>
                      </a:schemeClr>
                    </a:solidFill>
                  </a:tcPr>
                </a:tc>
                <a:tc>
                  <a:txBody>
                    <a:bodyPr/>
                    <a:lstStyle/>
                    <a:p>
                      <a:pPr marL="0" marR="0" algn="just">
                        <a:lnSpc>
                          <a:spcPct val="107000"/>
                        </a:lnSpc>
                        <a:spcBef>
                          <a:spcPts val="0"/>
                        </a:spcBef>
                        <a:spcAft>
                          <a:spcPts val="600"/>
                        </a:spcAft>
                      </a:pPr>
                      <a:r>
                        <a:rPr lang="en-US" sz="4000" dirty="0">
                          <a:effectLst/>
                          <a:latin typeface="Times New Roman" panose="02020603050405020304" pitchFamily="18" charset="0"/>
                          <a:cs typeface="Times New Roman" panose="02020603050405020304" pitchFamily="18" charset="0"/>
                        </a:rPr>
                        <a:t>- VB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13 </a:t>
                      </a:r>
                      <a:r>
                        <a:rPr lang="en-US" sz="4000" dirty="0" err="1">
                          <a:effectLst/>
                          <a:latin typeface="Times New Roman" panose="02020603050405020304" pitchFamily="18" charset="0"/>
                          <a:cs typeface="Times New Roman" panose="02020603050405020304" pitchFamily="18" charset="0"/>
                        </a:rPr>
                        <a:t>khổ</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thơ</a:t>
                      </a:r>
                      <a:endParaRPr lang="en-US" sz="40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600"/>
                        </a:spcAft>
                      </a:pP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Mỗi</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khổ</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thơ</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gồm</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cặp</a:t>
                      </a:r>
                      <a:r>
                        <a:rPr lang="en-US" sz="4000" spc="-40" dirty="0">
                          <a:effectLst/>
                          <a:latin typeface="Times New Roman" panose="02020603050405020304" pitchFamily="18" charset="0"/>
                          <a:cs typeface="Times New Roman" panose="02020603050405020304" pitchFamily="18" charset="0"/>
                        </a:rPr>
                        <a:t> song </a:t>
                      </a:r>
                      <a:r>
                        <a:rPr lang="en-US" sz="4000" spc="-40" dirty="0" err="1">
                          <a:effectLst/>
                          <a:latin typeface="Times New Roman" panose="02020603050405020304" pitchFamily="18" charset="0"/>
                          <a:cs typeface="Times New Roman" panose="02020603050405020304" pitchFamily="18" charset="0"/>
                        </a:rPr>
                        <a:t>thất</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bảy</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tiếng</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và</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cặp</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lục</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bát</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sáu</a:t>
                      </a:r>
                      <a:r>
                        <a:rPr lang="en-US" sz="4000" spc="-40" dirty="0">
                          <a:effectLst/>
                          <a:latin typeface="Times New Roman" panose="02020603050405020304" pitchFamily="18" charset="0"/>
                          <a:cs typeface="Times New Roman" panose="02020603050405020304" pitchFamily="18" charset="0"/>
                        </a:rPr>
                        <a:t> – </a:t>
                      </a:r>
                      <a:r>
                        <a:rPr lang="en-US" sz="4000" spc="-40" dirty="0" err="1">
                          <a:effectLst/>
                          <a:latin typeface="Times New Roman" panose="02020603050405020304" pitchFamily="18" charset="0"/>
                          <a:cs typeface="Times New Roman" panose="02020603050405020304" pitchFamily="18" charset="0"/>
                        </a:rPr>
                        <a:t>tám</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tiếng</a:t>
                      </a:r>
                      <a:r>
                        <a:rPr lang="en-US" sz="4000" spc="-4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solidFill>
                      <a:schemeClr val="bg1"/>
                    </a:solidFill>
                  </a:tcPr>
                </a:tc>
                <a:extLst>
                  <a:ext uri="{0D108BD9-81ED-4DB2-BD59-A6C34878D82A}">
                    <a16:rowId xmlns:a16="http://schemas.microsoft.com/office/drawing/2014/main" val="745169562"/>
                  </a:ext>
                </a:extLst>
              </a:tr>
              <a:tr h="2344759">
                <a:tc>
                  <a:txBody>
                    <a:bodyPr/>
                    <a:lstStyle/>
                    <a:p>
                      <a:pPr marL="0" marR="0" algn="ctr">
                        <a:lnSpc>
                          <a:spcPct val="107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Vần</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nchor="ctr">
                    <a:solidFill>
                      <a:schemeClr val="accent1">
                        <a:lumMod val="20000"/>
                        <a:lumOff val="80000"/>
                      </a:schemeClr>
                    </a:solidFill>
                  </a:tcPr>
                </a:tc>
                <a:tc>
                  <a:txBody>
                    <a:bodyPr/>
                    <a:lstStyle/>
                    <a:p>
                      <a:pPr marL="0" marR="0" algn="just">
                        <a:lnSpc>
                          <a:spcPct val="107000"/>
                        </a:lnSpc>
                        <a:spcBef>
                          <a:spcPts val="0"/>
                        </a:spcBef>
                        <a:spcAft>
                          <a:spcPts val="600"/>
                        </a:spcAf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đầu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năm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theo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trắc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theo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bằng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sáu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bằng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năm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kế</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bằng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tục</a:t>
                      </a:r>
                      <a:r>
                        <a:rPr lang="en-US" sz="40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Ví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dụ</a:t>
                      </a:r>
                      <a:r>
                        <a:rPr lang="en-US" sz="4000" dirty="0">
                          <a:effectLst/>
                          <a:latin typeface="Times New Roman" panose="02020603050405020304" pitchFamily="18" charset="0"/>
                          <a:cs typeface="Times New Roman" panose="02020603050405020304" pitchFamily="18" charset="0"/>
                        </a:rPr>
                        <a:t>:</a:t>
                      </a:r>
                    </a:p>
                    <a:p>
                      <a:pPr marL="0" marR="0" indent="672465">
                        <a:lnSpc>
                          <a:spcPct val="107000"/>
                        </a:lnSpc>
                        <a:spcBef>
                          <a:spcPts val="0"/>
                        </a:spcBef>
                        <a:spcAft>
                          <a:spcPts val="600"/>
                        </a:spcAft>
                      </a:pPr>
                      <a:r>
                        <a:rPr lang="en-US" sz="4000"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Bến</a:t>
                      </a:r>
                      <a:r>
                        <a:rPr lang="en-US" sz="4000" i="1" baseline="0" dirty="0">
                          <a:effectLst/>
                          <a:latin typeface="Times New Roman" panose="02020603050405020304" pitchFamily="18" charset="0"/>
                          <a:cs typeface="Times New Roman" panose="02020603050405020304" pitchFamily="18" charset="0"/>
                        </a:rPr>
                        <a:t> </a:t>
                      </a:r>
                      <a:r>
                        <a:rPr lang="en-US" sz="4000" i="1" baseline="0" dirty="0" err="1">
                          <a:effectLst/>
                          <a:latin typeface="Times New Roman" panose="02020603050405020304" pitchFamily="18" charset="0"/>
                          <a:cs typeface="Times New Roman" panose="02020603050405020304" pitchFamily="18" charset="0"/>
                        </a:rPr>
                        <a:t>Tầm</a:t>
                      </a:r>
                      <a:r>
                        <a:rPr lang="en-US" sz="4000" i="1" baseline="0" dirty="0">
                          <a:effectLst/>
                          <a:latin typeface="Times New Roman" panose="02020603050405020304" pitchFamily="18" charset="0"/>
                          <a:cs typeface="Times New Roman" panose="02020603050405020304" pitchFamily="18" charset="0"/>
                        </a:rPr>
                        <a:t> </a:t>
                      </a:r>
                      <a:r>
                        <a:rPr lang="en-US" sz="4000" i="1" baseline="0" dirty="0" err="1">
                          <a:effectLst/>
                          <a:latin typeface="Times New Roman" panose="02020603050405020304" pitchFamily="18" charset="0"/>
                          <a:cs typeface="Times New Roman" panose="02020603050405020304" pitchFamily="18" charset="0"/>
                        </a:rPr>
                        <a:t>Dương</a:t>
                      </a:r>
                      <a:r>
                        <a:rPr lang="en-US" sz="4000" i="1" baseline="0" dirty="0">
                          <a:effectLst/>
                          <a:latin typeface="Times New Roman" panose="02020603050405020304" pitchFamily="18" charset="0"/>
                          <a:cs typeface="Times New Roman" panose="02020603050405020304" pitchFamily="18" charset="0"/>
                        </a:rPr>
                        <a:t> </a:t>
                      </a:r>
                      <a:r>
                        <a:rPr lang="en-US" sz="4000" i="1" baseline="0" dirty="0" err="1">
                          <a:effectLst/>
                          <a:latin typeface="Times New Roman" panose="02020603050405020304" pitchFamily="18" charset="0"/>
                          <a:cs typeface="Times New Roman" panose="02020603050405020304" pitchFamily="18" charset="0"/>
                        </a:rPr>
                        <a:t>canh</a:t>
                      </a:r>
                      <a:r>
                        <a:rPr lang="en-US" sz="4000" i="1" baseline="0" dirty="0">
                          <a:effectLst/>
                          <a:latin typeface="Times New Roman" panose="02020603050405020304" pitchFamily="18" charset="0"/>
                          <a:cs typeface="Times New Roman" panose="02020603050405020304" pitchFamily="18" charset="0"/>
                        </a:rPr>
                        <a:t> </a:t>
                      </a:r>
                      <a:r>
                        <a:rPr lang="en-US" sz="4000" i="1" baseline="0" dirty="0" err="1">
                          <a:effectLst/>
                          <a:latin typeface="Times New Roman" panose="02020603050405020304" pitchFamily="18" charset="0"/>
                          <a:cs typeface="Times New Roman" panose="02020603050405020304" pitchFamily="18" charset="0"/>
                        </a:rPr>
                        <a:t>khuya</a:t>
                      </a:r>
                      <a:r>
                        <a:rPr lang="en-US" sz="4000" i="1" baseline="0" dirty="0">
                          <a:effectLst/>
                          <a:latin typeface="Times New Roman" panose="02020603050405020304" pitchFamily="18" charset="0"/>
                          <a:cs typeface="Times New Roman" panose="02020603050405020304" pitchFamily="18" charset="0"/>
                        </a:rPr>
                        <a:t> </a:t>
                      </a:r>
                      <a:r>
                        <a:rPr lang="en-US" sz="4000" i="1" baseline="0" dirty="0" err="1">
                          <a:effectLst/>
                          <a:latin typeface="Times New Roman" panose="02020603050405020304" pitchFamily="18" charset="0"/>
                          <a:cs typeface="Times New Roman" panose="02020603050405020304" pitchFamily="18" charset="0"/>
                        </a:rPr>
                        <a:t>đưa</a:t>
                      </a:r>
                      <a:r>
                        <a:rPr lang="en-US" sz="4000" i="1" baseline="0" dirty="0">
                          <a:effectLst/>
                          <a:latin typeface="Times New Roman" panose="02020603050405020304" pitchFamily="18" charset="0"/>
                          <a:cs typeface="Times New Roman" panose="02020603050405020304" pitchFamily="18" charset="0"/>
                        </a:rPr>
                        <a:t> </a:t>
                      </a:r>
                      <a:r>
                        <a:rPr lang="en-US" sz="4000" i="1" baseline="0" dirty="0" err="1">
                          <a:effectLst/>
                          <a:latin typeface="Times New Roman" panose="02020603050405020304" pitchFamily="18" charset="0"/>
                          <a:cs typeface="Times New Roman" panose="02020603050405020304" pitchFamily="18" charset="0"/>
                        </a:rPr>
                        <a:t>khách</a:t>
                      </a:r>
                      <a:r>
                        <a:rPr lang="en-US" sz="4000" i="1" baseline="0" dirty="0">
                          <a:effectLst/>
                          <a:latin typeface="Times New Roman" panose="02020603050405020304" pitchFamily="18" charset="0"/>
                          <a:cs typeface="Times New Roman" panose="02020603050405020304" pitchFamily="18" charset="0"/>
                        </a:rPr>
                        <a:t> (T)</a:t>
                      </a:r>
                    </a:p>
                    <a:p>
                      <a:pPr marL="0" marR="0" indent="672465">
                        <a:lnSpc>
                          <a:spcPct val="107000"/>
                        </a:lnSpc>
                        <a:spcBef>
                          <a:spcPts val="0"/>
                        </a:spcBef>
                        <a:spcAft>
                          <a:spcPts val="600"/>
                        </a:spcAft>
                      </a:pP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Quạnh</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lau</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đìu</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hiu</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(B).</a:t>
                      </a:r>
                    </a:p>
                    <a:p>
                      <a:pPr marL="0" marR="0" indent="672465">
                        <a:lnSpc>
                          <a:spcPct val="107000"/>
                        </a:lnSpc>
                        <a:spcBef>
                          <a:spcPts val="0"/>
                        </a:spcBef>
                        <a:spcAft>
                          <a:spcPts val="600"/>
                        </a:spcAft>
                      </a:pP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ngựa</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khách</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chèo</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(B),</a:t>
                      </a:r>
                    </a:p>
                    <a:p>
                      <a:pPr marL="0" marR="0" indent="672465">
                        <a:lnSpc>
                          <a:spcPct val="107000"/>
                        </a:lnSpc>
                        <a:spcBef>
                          <a:spcPts val="0"/>
                        </a:spcBef>
                        <a:spcAft>
                          <a:spcPts val="600"/>
                        </a:spcAft>
                      </a:pP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Chén</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quỳnh</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ti</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(B).</a:t>
                      </a:r>
                    </a:p>
                    <a:p>
                      <a:pPr marL="0" marR="0" indent="672465">
                        <a:lnSpc>
                          <a:spcPct val="107000"/>
                        </a:lnSpc>
                        <a:spcBef>
                          <a:spcPts val="0"/>
                        </a:spcBef>
                        <a:spcAft>
                          <a:spcPts val="600"/>
                        </a:spcAft>
                      </a:pP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luống</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ngại</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 (B) chia </a:t>
                      </a:r>
                      <a:r>
                        <a:rPr lang="en-US" sz="4000" i="1" baseline="0" dirty="0" err="1">
                          <a:effectLst/>
                          <a:latin typeface="Times New Roman" panose="02020603050405020304" pitchFamily="18" charset="0"/>
                          <a:ea typeface="Calibri" panose="020F0502020204030204" pitchFamily="34" charset="0"/>
                          <a:cs typeface="Times New Roman" panose="02020603050405020304" pitchFamily="18" charset="0"/>
                        </a:rPr>
                        <a:t>rẽ</a:t>
                      </a:r>
                      <a:r>
                        <a:rPr lang="en-US" sz="4000" i="1" baseline="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solidFill>
                      <a:schemeClr val="bg1"/>
                    </a:solidFill>
                  </a:tcPr>
                </a:tc>
                <a:extLst>
                  <a:ext uri="{0D108BD9-81ED-4DB2-BD59-A6C34878D82A}">
                    <a16:rowId xmlns:a16="http://schemas.microsoft.com/office/drawing/2014/main" val="2414065272"/>
                  </a:ext>
                </a:extLst>
              </a:tr>
            </a:tbl>
          </a:graphicData>
        </a:graphic>
      </p:graphicFrame>
    </p:spTree>
    <p:extLst>
      <p:ext uri="{BB962C8B-B14F-4D97-AF65-F5344CB8AC3E}">
        <p14:creationId xmlns:p14="http://schemas.microsoft.com/office/powerpoint/2010/main" val="13262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8899237"/>
              </p:ext>
            </p:extLst>
          </p:nvPr>
        </p:nvGraphicFramePr>
        <p:xfrm>
          <a:off x="533400" y="419100"/>
          <a:ext cx="16992600" cy="5826443"/>
        </p:xfrm>
        <a:graphic>
          <a:graphicData uri="http://schemas.openxmlformats.org/drawingml/2006/table">
            <a:tbl>
              <a:tblPr firstRow="1" firstCol="1" bandRow="1">
                <a:tableStyleId>{5940675A-B579-460E-94D1-54222C63F5DA}</a:tableStyleId>
              </a:tblPr>
              <a:tblGrid>
                <a:gridCol w="2952121">
                  <a:extLst>
                    <a:ext uri="{9D8B030D-6E8A-4147-A177-3AD203B41FA5}">
                      <a16:colId xmlns:a16="http://schemas.microsoft.com/office/drawing/2014/main" val="3848338290"/>
                    </a:ext>
                  </a:extLst>
                </a:gridCol>
                <a:gridCol w="14040479">
                  <a:extLst>
                    <a:ext uri="{9D8B030D-6E8A-4147-A177-3AD203B41FA5}">
                      <a16:colId xmlns:a16="http://schemas.microsoft.com/office/drawing/2014/main" val="3574298871"/>
                    </a:ext>
                  </a:extLst>
                </a:gridCol>
              </a:tblGrid>
              <a:tr h="1685411">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Nhịp</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nchor="ctr">
                    <a:solidFill>
                      <a:schemeClr val="accent1">
                        <a:lumMod val="20000"/>
                        <a:lumOff val="80000"/>
                      </a:schemeClr>
                    </a:solidFill>
                  </a:tcPr>
                </a:tc>
                <a:tc>
                  <a:txBody>
                    <a:bodyPr/>
                    <a:lstStyle/>
                    <a:p>
                      <a:pPr marL="0" marR="0" indent="0" algn="just">
                        <a:lnSpc>
                          <a:spcPct val="115000"/>
                        </a:lnSpc>
                        <a:spcBef>
                          <a:spcPts val="0"/>
                        </a:spcBef>
                        <a:spcAft>
                          <a:spcPts val="600"/>
                        </a:spcAft>
                        <a:buFontTx/>
                        <a:buNone/>
                      </a:pPr>
                      <a:r>
                        <a:rPr lang="en-US" sz="4000" dirty="0">
                          <a:effectLst/>
                          <a:latin typeface="Times New Roman" panose="02020603050405020304" pitchFamily="18" charset="0"/>
                          <a:cs typeface="Times New Roman" panose="02020603050405020304" pitchFamily="18" charset="0"/>
                        </a:rPr>
                        <a:t>- Hai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lẻ</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cs typeface="Times New Roman" panose="02020603050405020304" pitchFamily="18" charset="0"/>
                        </a:rPr>
                        <a:t> 3/4</a:t>
                      </a:r>
                    </a:p>
                    <a:p>
                      <a:pPr marL="0" marR="0" indent="0" algn="just">
                        <a:lnSpc>
                          <a:spcPct val="115000"/>
                        </a:lnSpc>
                        <a:spcBef>
                          <a:spcPts val="0"/>
                        </a:spcBef>
                        <a:spcAft>
                          <a:spcPts val="600"/>
                        </a:spcAf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2/2/2,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2/2/2/2).</a:t>
                      </a:r>
                    </a:p>
                    <a:p>
                      <a:pPr marL="0" marR="0" algn="just">
                        <a:lnSpc>
                          <a:spcPct val="115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Ví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dụ</a:t>
                      </a:r>
                      <a:r>
                        <a:rPr lang="en-US" sz="4000" dirty="0">
                          <a:effectLst/>
                          <a:latin typeface="Times New Roman" panose="02020603050405020304" pitchFamily="18" charset="0"/>
                          <a:cs typeface="Times New Roman" panose="02020603050405020304" pitchFamily="18" charset="0"/>
                        </a:rPr>
                        <a:t>:</a:t>
                      </a:r>
                    </a:p>
                    <a:p>
                      <a:pPr marL="0" marR="0" indent="786765">
                        <a:lnSpc>
                          <a:spcPct val="107000"/>
                        </a:lnSpc>
                        <a:spcBef>
                          <a:spcPts val="0"/>
                        </a:spcBef>
                        <a:spcAft>
                          <a:spcPts val="600"/>
                        </a:spcAft>
                      </a:pPr>
                      <a:r>
                        <a:rPr lang="en-US" sz="4000" i="1" dirty="0">
                          <a:solidFill>
                            <a:schemeClr val="tx1"/>
                          </a:solidFill>
                          <a:effectLst/>
                          <a:latin typeface="Times New Roman" panose="02020603050405020304" pitchFamily="18" charset="0"/>
                          <a:cs typeface="Times New Roman" panose="02020603050405020304" pitchFamily="18" charset="0"/>
                        </a:rPr>
                        <a:t>                Say</a:t>
                      </a:r>
                      <a:r>
                        <a:rPr lang="en-US" sz="4000" i="1" baseline="0" dirty="0">
                          <a:solidFill>
                            <a:schemeClr val="tx1"/>
                          </a:solidFill>
                          <a:effectLst/>
                          <a:latin typeface="Times New Roman" panose="02020603050405020304" pitchFamily="18"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cs typeface="Times New Roman" panose="02020603050405020304" pitchFamily="18" charset="0"/>
                        </a:rPr>
                        <a:t>những</a:t>
                      </a:r>
                      <a:r>
                        <a:rPr lang="en-US" sz="4000" i="1" baseline="0" dirty="0">
                          <a:solidFill>
                            <a:schemeClr val="tx1"/>
                          </a:solidFill>
                          <a:effectLst/>
                          <a:latin typeface="Times New Roman" panose="02020603050405020304" pitchFamily="18"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cs typeface="Times New Roman" panose="02020603050405020304" pitchFamily="18" charset="0"/>
                        </a:rPr>
                        <a:t>luống</a:t>
                      </a:r>
                      <a:r>
                        <a:rPr lang="en-US" sz="4000" i="1" baseline="0" dirty="0">
                          <a:solidFill>
                            <a:schemeClr val="tx1"/>
                          </a:solidFill>
                          <a:effectLst/>
                          <a:latin typeface="Times New Roman" panose="02020603050405020304" pitchFamily="18"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cs typeface="Times New Roman" panose="02020603050405020304" pitchFamily="18" charset="0"/>
                        </a:rPr>
                        <a:t>ngại</a:t>
                      </a:r>
                      <a:r>
                        <a:rPr lang="en-US" sz="4000" i="1" baseline="0" dirty="0">
                          <a:solidFill>
                            <a:schemeClr val="tx1"/>
                          </a:solidFill>
                          <a:effectLst/>
                          <a:latin typeface="Times New Roman" panose="02020603050405020304" pitchFamily="18"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cs typeface="Times New Roman" panose="02020603050405020304" pitchFamily="18" charset="0"/>
                        </a:rPr>
                        <a:t>khi</a:t>
                      </a:r>
                      <a:r>
                        <a:rPr lang="en-US" sz="4000" i="1" baseline="0" dirty="0">
                          <a:solidFill>
                            <a:schemeClr val="tx1"/>
                          </a:solidFill>
                          <a:effectLst/>
                          <a:latin typeface="Times New Roman" panose="02020603050405020304" pitchFamily="18" charset="0"/>
                          <a:cs typeface="Times New Roman" panose="02020603050405020304" pitchFamily="18" charset="0"/>
                        </a:rPr>
                        <a:t> chia </a:t>
                      </a:r>
                      <a:r>
                        <a:rPr lang="en-US" sz="4000" i="1" baseline="0" dirty="0" err="1">
                          <a:solidFill>
                            <a:schemeClr val="tx1"/>
                          </a:solidFill>
                          <a:effectLst/>
                          <a:latin typeface="Times New Roman" panose="02020603050405020304" pitchFamily="18" charset="0"/>
                          <a:cs typeface="Times New Roman" panose="02020603050405020304" pitchFamily="18" charset="0"/>
                        </a:rPr>
                        <a:t>rẽ</a:t>
                      </a:r>
                      <a:r>
                        <a:rPr lang="en-US" sz="4000" i="1" baseline="0" dirty="0">
                          <a:solidFill>
                            <a:schemeClr val="tx1"/>
                          </a:solidFill>
                          <a:effectLst/>
                          <a:latin typeface="Times New Roman" panose="02020603050405020304" pitchFamily="18" charset="0"/>
                          <a:cs typeface="Times New Roman" panose="02020603050405020304" pitchFamily="18" charset="0"/>
                        </a:rPr>
                        <a:t>,</a:t>
                      </a:r>
                    </a:p>
                    <a:p>
                      <a:pPr marL="0" marR="0" indent="786765">
                        <a:lnSpc>
                          <a:spcPct val="107000"/>
                        </a:lnSpc>
                        <a:spcBef>
                          <a:spcPts val="0"/>
                        </a:spcBef>
                        <a:spcAft>
                          <a:spcPts val="600"/>
                        </a:spcAft>
                      </a:pP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mênh</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đượm</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786765">
                        <a:lnSpc>
                          <a:spcPct val="107000"/>
                        </a:lnSpc>
                        <a:spcBef>
                          <a:spcPts val="0"/>
                        </a:spcBef>
                        <a:spcAft>
                          <a:spcPts val="600"/>
                        </a:spcAft>
                      </a:pP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vẳng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ven</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786765">
                        <a:lnSpc>
                          <a:spcPct val="107000"/>
                        </a:lnSpc>
                        <a:spcBef>
                          <a:spcPts val="0"/>
                        </a:spcBef>
                        <a:spcAft>
                          <a:spcPts val="600"/>
                        </a:spcAft>
                      </a:pP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khuây</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khỏa</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dằng</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xuôi</a:t>
                      </a:r>
                      <a:r>
                        <a:rPr lang="en-US" sz="4000" i="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tc>
                <a:extLst>
                  <a:ext uri="{0D108BD9-81ED-4DB2-BD59-A6C34878D82A}">
                    <a16:rowId xmlns:a16="http://schemas.microsoft.com/office/drawing/2014/main" val="790872271"/>
                  </a:ext>
                </a:extLst>
              </a:tr>
            </a:tbl>
          </a:graphicData>
        </a:graphic>
      </p:graphicFrame>
      <p:sp>
        <p:nvSpPr>
          <p:cNvPr id="3" name="Rectangle 2"/>
          <p:cNvSpPr/>
          <p:nvPr/>
        </p:nvSpPr>
        <p:spPr>
          <a:xfrm>
            <a:off x="2819400" y="7124700"/>
            <a:ext cx="12692898" cy="707886"/>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tuân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thi</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Song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thất</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lục</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bát</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8" name="Freeform 8"/>
          <p:cNvSpPr/>
          <p:nvPr/>
        </p:nvSpPr>
        <p:spPr>
          <a:xfrm>
            <a:off x="15663517" y="6245543"/>
            <a:ext cx="2600238" cy="3830921"/>
          </a:xfrm>
          <a:custGeom>
            <a:avLst/>
            <a:gdLst/>
            <a:ahLst/>
            <a:cxnLst/>
            <a:rect l="l" t="t" r="r" b="b"/>
            <a:pathLst>
              <a:path w="2600238" h="3830921">
                <a:moveTo>
                  <a:pt x="0" y="0"/>
                </a:moveTo>
                <a:lnTo>
                  <a:pt x="2600238" y="0"/>
                </a:lnTo>
                <a:lnTo>
                  <a:pt x="2600238" y="3830921"/>
                </a:lnTo>
                <a:lnTo>
                  <a:pt x="0" y="383092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2761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9A217-F309-8776-30B5-24A8DCF668C4}"/>
              </a:ext>
            </a:extLst>
          </p:cNvPr>
          <p:cNvSpPr txBox="1"/>
          <p:nvPr/>
        </p:nvSpPr>
        <p:spPr>
          <a:xfrm>
            <a:off x="2057400" y="1104900"/>
            <a:ext cx="1363333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Nét</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độc</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đáo</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của</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đoạn</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trích</a:t>
            </a:r>
            <a:r>
              <a:rPr lang="en-US" sz="6600" dirty="0">
                <a:solidFill>
                  <a:prstClr val="black"/>
                </a:solidFill>
                <a:latin typeface="#9Slide05 FS Blonde Script" panose="03000503000000000000" pitchFamily="65" charset="0"/>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thể</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hiện</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từ</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ngữ</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hình</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ảnh</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BPTT</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grpSp>
        <p:nvGrpSpPr>
          <p:cNvPr id="10" name="Group 10"/>
          <p:cNvGrpSpPr/>
          <p:nvPr/>
        </p:nvGrpSpPr>
        <p:grpSpPr>
          <a:xfrm>
            <a:off x="76200" y="4533900"/>
            <a:ext cx="18135600" cy="5575184"/>
            <a:chOff x="0" y="0"/>
            <a:chExt cx="6340094" cy="2727452"/>
          </a:xfrm>
        </p:grpSpPr>
        <p:sp>
          <p:nvSpPr>
            <p:cNvPr id="11" name="Freeform 11"/>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33166" b="-33166"/>
              </a:stretch>
            </a:blipFill>
          </p:spPr>
          <p:txBody>
            <a:bodyPr/>
            <a:lstStyle/>
            <a:p>
              <a:endParaRPr lang="en-US"/>
            </a:p>
          </p:txBody>
        </p:sp>
      </p:grpSp>
    </p:spTree>
    <p:extLst>
      <p:ext uri="{BB962C8B-B14F-4D97-AF65-F5344CB8AC3E}">
        <p14:creationId xmlns:p14="http://schemas.microsoft.com/office/powerpoint/2010/main" val="138638916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20766363"/>
              </p:ext>
            </p:extLst>
          </p:nvPr>
        </p:nvGraphicFramePr>
        <p:xfrm>
          <a:off x="533400" y="3491345"/>
          <a:ext cx="16916399" cy="5181600"/>
        </p:xfrm>
        <a:graphic>
          <a:graphicData uri="http://schemas.openxmlformats.org/drawingml/2006/table">
            <a:tbl>
              <a:tblPr firstRow="1" firstCol="1" bandRow="1">
                <a:tableStyleId>{5940675A-B579-460E-94D1-54222C63F5DA}</a:tableStyleId>
              </a:tblPr>
              <a:tblGrid>
                <a:gridCol w="4626707">
                  <a:extLst>
                    <a:ext uri="{9D8B030D-6E8A-4147-A177-3AD203B41FA5}">
                      <a16:colId xmlns:a16="http://schemas.microsoft.com/office/drawing/2014/main" val="1537936172"/>
                    </a:ext>
                  </a:extLst>
                </a:gridCol>
                <a:gridCol w="5727296">
                  <a:extLst>
                    <a:ext uri="{9D8B030D-6E8A-4147-A177-3AD203B41FA5}">
                      <a16:colId xmlns:a16="http://schemas.microsoft.com/office/drawing/2014/main" val="32460442"/>
                    </a:ext>
                  </a:extLst>
                </a:gridCol>
                <a:gridCol w="6562396">
                  <a:extLst>
                    <a:ext uri="{9D8B030D-6E8A-4147-A177-3AD203B41FA5}">
                      <a16:colId xmlns:a16="http://schemas.microsoft.com/office/drawing/2014/main" val="464051071"/>
                    </a:ext>
                  </a:extLst>
                </a:gridCol>
              </a:tblGrid>
              <a:tr h="187901">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Nghệ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extLst>
                  <a:ext uri="{0D108BD9-81ED-4DB2-BD59-A6C34878D82A}">
                    <a16:rowId xmlns:a16="http://schemas.microsoft.com/office/drawing/2014/main" val="269950766"/>
                  </a:ext>
                </a:extLst>
              </a:tr>
              <a:tr h="426720">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nhất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indent="0" algn="just">
                        <a:lnSpc>
                          <a:spcPct val="100000"/>
                        </a:lnSpc>
                        <a:spcBef>
                          <a:spcPts val="0"/>
                        </a:spcBef>
                        <a:spcAft>
                          <a:spcPts val="0"/>
                        </a:spcAft>
                        <a:buFontTx/>
                        <a:buNone/>
                      </a:pP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a:t>
                      </a:r>
                      <a:r>
                        <a:rPr lang="en-US" sz="4000" dirty="0" err="1">
                          <a:effectLst/>
                          <a:latin typeface="Times New Roman" panose="02020603050405020304" pitchFamily="18" charset="0"/>
                          <a:cs typeface="Times New Roman" panose="02020603050405020304" pitchFamily="18" charset="0"/>
                        </a:rPr>
                        <a:t>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văng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xa</a:t>
                      </a: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ai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nghe</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vẳng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ven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sông</a:t>
                      </a:r>
                      <a:r>
                        <a:rPr lang="en-US" sz="4000" i="1"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i="1"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extLst>
                  <a:ext uri="{0D108BD9-81ED-4DB2-BD59-A6C34878D82A}">
                    <a16:rowId xmlns:a16="http://schemas.microsoft.com/office/drawing/2014/main" val="713657725"/>
                  </a:ext>
                </a:extLst>
              </a:tr>
              <a:tr h="1280160">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extLst>
                  <a:ext uri="{0D108BD9-81ED-4DB2-BD59-A6C34878D82A}">
                    <a16:rowId xmlns:a16="http://schemas.microsoft.com/office/drawing/2014/main" val="3297716766"/>
                  </a:ext>
                </a:extLst>
              </a:tr>
              <a:tr h="853440">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3</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effectLst/>
                          <a:latin typeface="Times New Roman" panose="02020603050405020304" pitchFamily="18" charset="0"/>
                          <a:cs typeface="Times New Roman" panose="02020603050405020304" pitchFamily="18" charset="0"/>
                        </a:rPr>
                        <a:t>….</a:t>
                      </a:r>
                      <a:endParaRPr lang="en-US" sz="40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extLst>
                  <a:ext uri="{0D108BD9-81ED-4DB2-BD59-A6C34878D82A}">
                    <a16:rowId xmlns:a16="http://schemas.microsoft.com/office/drawing/2014/main" val="592205867"/>
                  </a:ext>
                </a:extLst>
              </a:tr>
              <a:tr h="426720">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effectLst/>
                          <a:latin typeface="Times New Roman" panose="02020603050405020304" pitchFamily="18" charset="0"/>
                          <a:ea typeface="Calibri" panose="020F0502020204030204" pitchFamily="34" charset="0"/>
                          <a:cs typeface="Times New Roman" panose="02020603050405020304" pitchFamily="18" charset="0"/>
                        </a:rPr>
                        <a:t>giả</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gridSpan="2">
                  <a:txBody>
                    <a:bodyPr/>
                    <a:lstStyle/>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bg1"/>
                    </a:solidFill>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extLst>
                  <a:ext uri="{0D108BD9-81ED-4DB2-BD59-A6C34878D82A}">
                    <a16:rowId xmlns:a16="http://schemas.microsoft.com/office/drawing/2014/main" val="4011951299"/>
                  </a:ext>
                </a:extLst>
              </a:tr>
            </a:tbl>
          </a:graphicData>
        </a:graphic>
      </p:graphicFrame>
      <p:sp>
        <p:nvSpPr>
          <p:cNvPr id="4" name="Rectangle 3"/>
          <p:cNvSpPr/>
          <p:nvPr/>
        </p:nvSpPr>
        <p:spPr>
          <a:xfrm>
            <a:off x="4038600" y="1257300"/>
            <a:ext cx="5437707" cy="1107996"/>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Dư</a:t>
            </a:r>
            <a:r>
              <a:rPr kumimoji="0" lang="en-US" sz="6600" b="1" i="0" u="none" strike="noStrike" kern="0" cap="none" spc="0" normalizeH="0" noProof="0" dirty="0">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 </a:t>
            </a:r>
            <a:r>
              <a:rPr kumimoji="0" lang="en-US" sz="6600" b="1" i="0" u="none" strike="noStrike" kern="0" cap="none" spc="0" normalizeH="0" noProof="0" dirty="0" err="1">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âm</a:t>
            </a:r>
            <a:r>
              <a:rPr kumimoji="0" lang="en-US" sz="6600" b="1" i="0" u="none" strike="noStrike" kern="0" cap="none" spc="0" normalizeH="0" noProof="0" dirty="0">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 </a:t>
            </a:r>
            <a:r>
              <a:rPr kumimoji="0" lang="en-US" sz="6600" b="1" i="0" u="none" strike="noStrike" kern="0" cap="none" spc="0" normalizeH="0" noProof="0" dirty="0" err="1">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tiếng</a:t>
            </a:r>
            <a:r>
              <a:rPr kumimoji="0" lang="en-US" sz="6600" b="1" i="0" u="none" strike="noStrike" kern="0" cap="none" spc="0" normalizeH="0" noProof="0" dirty="0">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 </a:t>
            </a:r>
            <a:r>
              <a:rPr kumimoji="0" lang="en-US" sz="6600" b="1" i="0" u="none" strike="noStrike" kern="0" cap="none" spc="0" normalizeH="0" noProof="0" dirty="0" err="1">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đàn</a:t>
            </a:r>
            <a:r>
              <a:rPr kumimoji="0" lang="en-US" sz="6600" b="1" i="0" u="none" strike="noStrike" kern="0" cap="none" spc="0" normalizeH="0" noProof="0" dirty="0">
                <a:ln>
                  <a:noFill/>
                </a:ln>
                <a:solidFill>
                  <a:srgbClr val="FF0000"/>
                </a:solidFill>
                <a:effectLst/>
                <a:uLnTx/>
                <a:uFillTx/>
                <a:latin typeface="#9Slide05 SVNMonday" pitchFamily="2" charset="0"/>
                <a:cs typeface="Times New Roman" panose="02020603050405020304" pitchFamily="18" charset="0"/>
                <a:sym typeface="Wingdings" panose="05000000000000000000" pitchFamily="2" charset="2"/>
              </a:rPr>
              <a:t>…</a:t>
            </a:r>
            <a:endParaRPr kumimoji="0" lang="en-US" sz="6600" b="1" i="0" u="none" strike="noStrike" kern="0" cap="none" spc="0" normalizeH="0" baseline="0" noProof="0" dirty="0">
              <a:ln>
                <a:noFill/>
              </a:ln>
              <a:solidFill>
                <a:srgbClr val="FF0000"/>
              </a:solidFill>
              <a:effectLst/>
              <a:uLnTx/>
              <a:uFillTx/>
              <a:latin typeface="#9Slide05 SVNMonday" pitchFamily="2" charset="0"/>
              <a:cs typeface="Times New Roman" panose="02020603050405020304" pitchFamily="18" charset="0"/>
              <a:sym typeface="Arial"/>
            </a:endParaRPr>
          </a:p>
        </p:txBody>
      </p:sp>
      <p:sp>
        <p:nvSpPr>
          <p:cNvPr id="3" name="Freeform 4"/>
          <p:cNvSpPr/>
          <p:nvPr/>
        </p:nvSpPr>
        <p:spPr>
          <a:xfrm>
            <a:off x="10058400" y="458748"/>
            <a:ext cx="2895600" cy="27051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BF272F7-DD0A-49C1-68F1-18D8589E9485}"/>
              </a:ext>
            </a:extLst>
          </p:cNvPr>
          <p:cNvPicPr>
            <a:picLocks noChangeAspect="1"/>
          </p:cNvPicPr>
          <p:nvPr/>
        </p:nvPicPr>
        <p:blipFill>
          <a:blip r:embed="rId5"/>
          <a:stretch>
            <a:fillRect/>
          </a:stretch>
        </p:blipFill>
        <p:spPr>
          <a:xfrm>
            <a:off x="15163800" y="6082145"/>
            <a:ext cx="2833234" cy="4053349"/>
          </a:xfrm>
          <a:prstGeom prst="rect">
            <a:avLst/>
          </a:prstGeom>
        </p:spPr>
      </p:pic>
    </p:spTree>
    <p:extLst>
      <p:ext uri="{BB962C8B-B14F-4D97-AF65-F5344CB8AC3E}">
        <p14:creationId xmlns:p14="http://schemas.microsoft.com/office/powerpoint/2010/main" val="7617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305300"/>
            <a:chOff x="0" y="0"/>
            <a:chExt cx="6342126" cy="2423414"/>
          </a:xfrm>
        </p:grpSpPr>
        <p:sp>
          <p:nvSpPr>
            <p:cNvPr id="4" name="Freeform 3"/>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3"/>
              <a:stretch>
                <a:fillRect t="-18083" b="-18083"/>
              </a:stretch>
            </a:blipFill>
          </p:spPr>
          <p:txBody>
            <a:bodyPr/>
            <a:lstStyle/>
            <a:p>
              <a:endParaRPr lang="en-US"/>
            </a:p>
          </p:txBody>
        </p:sp>
      </p:grpSp>
      <p:graphicFrame>
        <p:nvGraphicFramePr>
          <p:cNvPr id="3" name="Table 2"/>
          <p:cNvGraphicFramePr>
            <a:graphicFrameLocks noGrp="1"/>
          </p:cNvGraphicFramePr>
          <p:nvPr>
            <p:extLst>
              <p:ext uri="{D42A27DB-BD31-4B8C-83A1-F6EECF244321}">
                <p14:modId xmlns:p14="http://schemas.microsoft.com/office/powerpoint/2010/main" val="612002428"/>
              </p:ext>
            </p:extLst>
          </p:nvPr>
        </p:nvGraphicFramePr>
        <p:xfrm>
          <a:off x="228600" y="5143500"/>
          <a:ext cx="17678400" cy="3048000"/>
        </p:xfrm>
        <a:graphic>
          <a:graphicData uri="http://schemas.openxmlformats.org/drawingml/2006/table">
            <a:tbl>
              <a:tblPr firstRow="1" firstCol="1" bandRow="1">
                <a:tableStyleId>{5940675A-B579-460E-94D1-54222C63F5DA}</a:tableStyleId>
              </a:tblPr>
              <a:tblGrid>
                <a:gridCol w="2133600">
                  <a:extLst>
                    <a:ext uri="{9D8B030D-6E8A-4147-A177-3AD203B41FA5}">
                      <a16:colId xmlns:a16="http://schemas.microsoft.com/office/drawing/2014/main" val="1537936172"/>
                    </a:ext>
                  </a:extLst>
                </a:gridCol>
                <a:gridCol w="8686800">
                  <a:extLst>
                    <a:ext uri="{9D8B030D-6E8A-4147-A177-3AD203B41FA5}">
                      <a16:colId xmlns:a16="http://schemas.microsoft.com/office/drawing/2014/main" val="32460442"/>
                    </a:ext>
                  </a:extLst>
                </a:gridCol>
                <a:gridCol w="6858000">
                  <a:extLst>
                    <a:ext uri="{9D8B030D-6E8A-4147-A177-3AD203B41FA5}">
                      <a16:colId xmlns:a16="http://schemas.microsoft.com/office/drawing/2014/main" val="464051071"/>
                    </a:ext>
                  </a:extLst>
                </a:gridCol>
              </a:tblGrid>
              <a:tr h="187901">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Nghệ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extLst>
                  <a:ext uri="{0D108BD9-81ED-4DB2-BD59-A6C34878D82A}">
                    <a16:rowId xmlns:a16="http://schemas.microsoft.com/office/drawing/2014/main" val="269950766"/>
                  </a:ext>
                </a:extLst>
              </a:tr>
              <a:tr h="375802">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nhất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indent="0" algn="just">
                        <a:lnSpc>
                          <a:spcPct val="100000"/>
                        </a:lnSpc>
                        <a:spcBef>
                          <a:spcPts val="0"/>
                        </a:spcBef>
                        <a:spcAft>
                          <a:spcPts val="0"/>
                        </a:spcAft>
                        <a:buFontTx/>
                        <a:buNone/>
                      </a:pP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a:t>
                      </a:r>
                      <a:r>
                        <a:rPr lang="en-US" sz="4000" dirty="0" err="1">
                          <a:effectLst/>
                          <a:latin typeface="Times New Roman" panose="02020603050405020304" pitchFamily="18" charset="0"/>
                          <a:cs typeface="Times New Roman" panose="02020603050405020304" pitchFamily="18" charset="0"/>
                        </a:rPr>
                        <a:t>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văng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xa</a:t>
                      </a: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Im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bặt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hỏi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thăm</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ai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nghe</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vẳng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ven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sông</a:t>
                      </a:r>
                      <a:r>
                        <a:rPr lang="en-US" sz="4000" i="1"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Dừng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dây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tơ</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nấn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ná</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làm</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thinh</a:t>
                      </a:r>
                      <a:r>
                        <a:rPr lang="en-US" sz="4000" i="1"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extLst>
                  <a:ext uri="{0D108BD9-81ED-4DB2-BD59-A6C34878D82A}">
                    <a16:rowId xmlns:a16="http://schemas.microsoft.com/office/drawing/2014/main" val="713657725"/>
                  </a:ext>
                </a:extLst>
              </a:tr>
            </a:tbl>
          </a:graphicData>
        </a:graphic>
      </p:graphicFrame>
    </p:spTree>
    <p:extLst>
      <p:ext uri="{BB962C8B-B14F-4D97-AF65-F5344CB8AC3E}">
        <p14:creationId xmlns:p14="http://schemas.microsoft.com/office/powerpoint/2010/main" val="179641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52481967"/>
              </p:ext>
            </p:extLst>
          </p:nvPr>
        </p:nvGraphicFramePr>
        <p:xfrm>
          <a:off x="228600" y="342900"/>
          <a:ext cx="17602200" cy="9677400"/>
        </p:xfrm>
        <a:graphic>
          <a:graphicData uri="http://schemas.openxmlformats.org/drawingml/2006/table">
            <a:tbl>
              <a:tblPr firstRow="1" firstCol="1" bandRow="1">
                <a:tableStyleId>{5940675A-B579-460E-94D1-54222C63F5DA}</a:tableStyleId>
              </a:tblPr>
              <a:tblGrid>
                <a:gridCol w="2124403">
                  <a:extLst>
                    <a:ext uri="{9D8B030D-6E8A-4147-A177-3AD203B41FA5}">
                      <a16:colId xmlns:a16="http://schemas.microsoft.com/office/drawing/2014/main" val="1537936172"/>
                    </a:ext>
                  </a:extLst>
                </a:gridCol>
                <a:gridCol w="8649357">
                  <a:extLst>
                    <a:ext uri="{9D8B030D-6E8A-4147-A177-3AD203B41FA5}">
                      <a16:colId xmlns:a16="http://schemas.microsoft.com/office/drawing/2014/main" val="32460442"/>
                    </a:ext>
                  </a:extLst>
                </a:gridCol>
                <a:gridCol w="6828440">
                  <a:extLst>
                    <a:ext uri="{9D8B030D-6E8A-4147-A177-3AD203B41FA5}">
                      <a16:colId xmlns:a16="http://schemas.microsoft.com/office/drawing/2014/main" val="464051071"/>
                    </a:ext>
                  </a:extLst>
                </a:gridCol>
              </a:tblGrid>
              <a:tr h="1382486">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Nghệ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extLst>
                  <a:ext uri="{0D108BD9-81ED-4DB2-BD59-A6C34878D82A}">
                    <a16:rowId xmlns:a16="http://schemas.microsoft.com/office/drawing/2014/main" val="269950766"/>
                  </a:ext>
                </a:extLst>
              </a:tr>
              <a:tr h="8294914">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hai</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indent="0" algn="just">
                        <a:lnSpc>
                          <a:spcPct val="100000"/>
                        </a:lnSpc>
                        <a:spcBef>
                          <a:spcPts val="0"/>
                        </a:spcBef>
                        <a:spcAft>
                          <a:spcPts val="0"/>
                        </a:spcAft>
                        <a:buFontTx/>
                        <a:buNone/>
                      </a:pP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a:t>
                      </a:r>
                      <a:r>
                        <a:rPr lang="en-US" sz="4000" dirty="0" err="1">
                          <a:effectLst/>
                          <a:latin typeface="Times New Roman" panose="02020603050405020304" pitchFamily="18" charset="0"/>
                          <a:cs typeface="Times New Roman" panose="02020603050405020304" pitchFamily="18" charset="0"/>
                        </a:rPr>
                        <a: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ngay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bên</a:t>
                      </a:r>
                      <a:r>
                        <a:rPr lang="en-US" sz="4000" dirty="0">
                          <a:effectLst/>
                          <a:latin typeface="Times New Roman" panose="02020603050405020304" pitchFamily="18" charset="0"/>
                          <a:cs typeface="Times New Roman" panose="02020603050405020304" pitchFamily="18" charset="0"/>
                        </a:rPr>
                        <a:t> tai, </a:t>
                      </a:r>
                      <a:r>
                        <a:rPr lang="en-US" sz="4000" dirty="0" err="1">
                          <a:effectLst/>
                          <a:latin typeface="Times New Roman" panose="02020603050405020304" pitchFamily="18" charset="0"/>
                          <a:cs typeface="Times New Roman" panose="02020603050405020304" pitchFamily="18" charset="0"/>
                        </a:rPr>
                        <a:t>ngay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trước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cụ</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thể</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trực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tiếp</a:t>
                      </a: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endParaRPr lang="en-US" sz="4000" dirty="0">
                        <a:effectLst/>
                        <a:latin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biến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ngừng</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mưa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rào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chuyện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thầm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thì</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nảy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mâm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ngọc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chim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hót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nước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tuôn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lụa</a:t>
                      </a:r>
                      <a:r>
                        <a:rPr lang="en-US" sz="4000" dirty="0">
                          <a:effectLst/>
                          <a:latin typeface="Times New Roman" panose="02020603050405020304" pitchFamily="18" charset="0"/>
                          <a:cs typeface="Times New Roman" panose="02020603050405020304" pitchFamily="18" charset="0"/>
                        </a:rPr>
                        <a:t>…) </a:t>
                      </a:r>
                    </a:p>
                  </a:txBody>
                  <a:tcPr marL="61272" marR="61272" marT="0" marB="0"/>
                </a:tc>
                <a:tc>
                  <a:txBody>
                    <a:bodyPr/>
                    <a:lstStyle/>
                    <a:p>
                      <a:pPr marL="0" marR="0" algn="just">
                        <a:lnSpc>
                          <a:spcPct val="100000"/>
                        </a:lnSpc>
                        <a:spcBef>
                          <a:spcPts val="0"/>
                        </a:spcBef>
                        <a:spcAft>
                          <a:spcPts val="0"/>
                        </a:spcAft>
                      </a:pP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Vặn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mấy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tiếng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dạo</a:t>
                      </a:r>
                      <a:r>
                        <a:rPr lang="en-US" sz="4000" i="1" dirty="0">
                          <a:effectLst/>
                          <a:latin typeface="Times New Roman" panose="02020603050405020304" pitchFamily="18" charset="0"/>
                          <a:cs typeface="Times New Roman" panose="02020603050405020304" pitchFamily="18" charset="0"/>
                        </a:rPr>
                        <a:t> qua/ </a:t>
                      </a:r>
                      <a:r>
                        <a:rPr lang="en-US" sz="4000" i="1" dirty="0" err="1">
                          <a:effectLst/>
                          <a:latin typeface="Times New Roman" panose="02020603050405020304" pitchFamily="18" charset="0"/>
                          <a:cs typeface="Times New Roman" panose="02020603050405020304" pitchFamily="18" charset="0"/>
                        </a:rPr>
                        <a:t>Dẫu</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chưa</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nên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khúc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tình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thoảng</a:t>
                      </a:r>
                      <a:r>
                        <a:rPr lang="en-US" sz="4000" i="1" dirty="0">
                          <a:effectLst/>
                          <a:latin typeface="Times New Roman" panose="02020603050405020304" pitchFamily="18" charset="0"/>
                          <a:cs typeface="Times New Roman" panose="02020603050405020304" pitchFamily="18" charset="0"/>
                        </a:rPr>
                        <a:t> bay”;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i="1" baseline="0" dirty="0">
                          <a:effectLst/>
                          <a:latin typeface="Times New Roman" panose="02020603050405020304" pitchFamily="18" charset="0"/>
                          <a:cs typeface="Times New Roman" panose="02020603050405020304" pitchFamily="18" charset="0"/>
                        </a:rPr>
                        <a:t>-</a:t>
                      </a:r>
                      <a:r>
                        <a:rPr lang="en-US" sz="4000" i="1" dirty="0">
                          <a:effectLst/>
                          <a:latin typeface="Times New Roman" panose="02020603050405020304" pitchFamily="18" charset="0"/>
                          <a:cs typeface="Times New Roman" panose="02020603050405020304" pitchFamily="18" charset="0"/>
                        </a:rPr>
                        <a:t>“</a:t>
                      </a:r>
                      <a:r>
                        <a:rPr lang="en-US" sz="4000" i="1" dirty="0" err="1">
                          <a:effectLst/>
                          <a:latin typeface="Times New Roman" panose="02020603050405020304" pitchFamily="18" charset="0"/>
                          <a:cs typeface="Times New Roman" panose="02020603050405020304" pitchFamily="18" charset="0"/>
                        </a:rPr>
                        <a:t>Ngón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buông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bắt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khoan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khoan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dìu</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dặt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Trước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Nghê</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thường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sau</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thoắt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Lục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yêu</a:t>
                      </a:r>
                      <a:r>
                        <a:rPr lang="en-US" sz="4000" i="1"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Bình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bạc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vỡ</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tuôn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đầy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dòng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Ngựa</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sắt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giong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xô</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xát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tiếng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đao</a:t>
                      </a:r>
                      <a:r>
                        <a:rPr lang="en-US" sz="4000" i="1"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extLst>
                  <a:ext uri="{0D108BD9-81ED-4DB2-BD59-A6C34878D82A}">
                    <a16:rowId xmlns:a16="http://schemas.microsoft.com/office/drawing/2014/main" val="1758046880"/>
                  </a:ext>
                </a:extLst>
              </a:tr>
            </a:tbl>
          </a:graphicData>
        </a:graphic>
      </p:graphicFrame>
    </p:spTree>
    <p:extLst>
      <p:ext uri="{BB962C8B-B14F-4D97-AF65-F5344CB8AC3E}">
        <p14:creationId xmlns:p14="http://schemas.microsoft.com/office/powerpoint/2010/main" val="12916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86840104"/>
              </p:ext>
            </p:extLst>
          </p:nvPr>
        </p:nvGraphicFramePr>
        <p:xfrm>
          <a:off x="228600" y="342900"/>
          <a:ext cx="17830800" cy="9525000"/>
        </p:xfrm>
        <a:graphic>
          <a:graphicData uri="http://schemas.openxmlformats.org/drawingml/2006/table">
            <a:tbl>
              <a:tblPr firstRow="1" firstCol="1" bandRow="1">
                <a:tableStyleId>{5940675A-B579-460E-94D1-54222C63F5DA}</a:tableStyleId>
              </a:tblPr>
              <a:tblGrid>
                <a:gridCol w="2151993">
                  <a:extLst>
                    <a:ext uri="{9D8B030D-6E8A-4147-A177-3AD203B41FA5}">
                      <a16:colId xmlns:a16="http://schemas.microsoft.com/office/drawing/2014/main" val="1537936172"/>
                    </a:ext>
                  </a:extLst>
                </a:gridCol>
                <a:gridCol w="8761686">
                  <a:extLst>
                    <a:ext uri="{9D8B030D-6E8A-4147-A177-3AD203B41FA5}">
                      <a16:colId xmlns:a16="http://schemas.microsoft.com/office/drawing/2014/main" val="32460442"/>
                    </a:ext>
                  </a:extLst>
                </a:gridCol>
                <a:gridCol w="6917121">
                  <a:extLst>
                    <a:ext uri="{9D8B030D-6E8A-4147-A177-3AD203B41FA5}">
                      <a16:colId xmlns:a16="http://schemas.microsoft.com/office/drawing/2014/main" val="464051071"/>
                    </a:ext>
                  </a:extLst>
                </a:gridCol>
              </a:tblGrid>
              <a:tr h="1731818">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Nghệ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extLst>
                  <a:ext uri="{0D108BD9-81ED-4DB2-BD59-A6C34878D82A}">
                    <a16:rowId xmlns:a16="http://schemas.microsoft.com/office/drawing/2014/main" val="269950766"/>
                  </a:ext>
                </a:extLst>
              </a:tr>
              <a:tr h="7793182">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hai</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indent="0" algn="just">
                        <a:lnSpc>
                          <a:spcPct val="100000"/>
                        </a:lnSpc>
                        <a:spcBef>
                          <a:spcPts val="0"/>
                        </a:spcBef>
                        <a:spcAft>
                          <a:spcPts val="0"/>
                        </a:spcAf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ấy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não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ruột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muốn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giãi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nỗi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trước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sau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muôn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trải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cuộc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thăng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trầm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ca </a:t>
                      </a:r>
                      <a:r>
                        <a:rPr lang="en-US" sz="4000" dirty="0" err="1">
                          <a:effectLst/>
                          <a:latin typeface="Times New Roman" panose="02020603050405020304" pitchFamily="18" charset="0"/>
                          <a:cs typeface="Times New Roman" panose="02020603050405020304" pitchFamily="18" charset="0"/>
                        </a:rPr>
                        <a:t>nữ</a:t>
                      </a:r>
                      <a:r>
                        <a:rPr lang="en-US" sz="40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âm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ngập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ảnh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đắm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đuối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mê</a:t>
                      </a:r>
                      <a:r>
                        <a:rPr lang="en-US" sz="4000" dirty="0">
                          <a:effectLst/>
                          <a:latin typeface="Times New Roman" panose="02020603050405020304" pitchFamily="18" charset="0"/>
                          <a:cs typeface="Times New Roman" panose="02020603050405020304" pitchFamily="18" charset="0"/>
                        </a:rPr>
                        <a:t> say, rung </a:t>
                      </a:r>
                      <a:r>
                        <a:rPr lang="en-US" sz="4000" dirty="0" err="1">
                          <a:effectLst/>
                          <a:latin typeface="Times New Roman" panose="02020603050405020304" pitchFamily="18" charset="0"/>
                          <a:cs typeface="Times New Roman" panose="02020603050405020304" pitchFamily="18" charset="0"/>
                        </a:rPr>
                        <a:t>động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nghe</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lẫn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diễn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tấu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đều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bị</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bởi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sức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kì</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diệu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tc>
                  <a:txBody>
                    <a:bodyPr/>
                    <a:lstStyle/>
                    <a:p>
                      <a:pPr marL="0" marR="0" algn="just">
                        <a:lnSpc>
                          <a:spcPct val="100000"/>
                        </a:lnSpc>
                        <a:spcBef>
                          <a:spcPts val="0"/>
                        </a:spcBef>
                        <a:spcAft>
                          <a:spcPts val="0"/>
                        </a:spcAft>
                      </a:pP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Nghe</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não</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ruột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khác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tay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trước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Khắp</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tiệc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hoa</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sướt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mướt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lệ</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rơi</a:t>
                      </a:r>
                      <a:r>
                        <a:rPr lang="en-US" sz="4000" i="1" dirty="0">
                          <a:effectLst/>
                          <a:latin typeface="Times New Roman" panose="02020603050405020304" pitchFamily="18" charset="0"/>
                          <a:cs typeface="Times New Roman" panose="02020603050405020304" pitchFamily="18" charset="0"/>
                        </a:rPr>
                        <a:t>”. </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extLst>
                  <a:ext uri="{0D108BD9-81ED-4DB2-BD59-A6C34878D82A}">
                    <a16:rowId xmlns:a16="http://schemas.microsoft.com/office/drawing/2014/main" val="1758046880"/>
                  </a:ext>
                </a:extLst>
              </a:tr>
            </a:tbl>
          </a:graphicData>
        </a:graphic>
      </p:graphicFrame>
    </p:spTree>
    <p:extLst>
      <p:ext uri="{BB962C8B-B14F-4D97-AF65-F5344CB8AC3E}">
        <p14:creationId xmlns:p14="http://schemas.microsoft.com/office/powerpoint/2010/main" val="287449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132161"/>
              </p:ext>
            </p:extLst>
          </p:nvPr>
        </p:nvGraphicFramePr>
        <p:xfrm>
          <a:off x="228600" y="342900"/>
          <a:ext cx="17602200" cy="9601200"/>
        </p:xfrm>
        <a:graphic>
          <a:graphicData uri="http://schemas.openxmlformats.org/drawingml/2006/table">
            <a:tbl>
              <a:tblPr firstRow="1" firstCol="1" bandRow="1">
                <a:tableStyleId>{5940675A-B579-460E-94D1-54222C63F5DA}</a:tableStyleId>
              </a:tblPr>
              <a:tblGrid>
                <a:gridCol w="2124404">
                  <a:extLst>
                    <a:ext uri="{9D8B030D-6E8A-4147-A177-3AD203B41FA5}">
                      <a16:colId xmlns:a16="http://schemas.microsoft.com/office/drawing/2014/main" val="1537936172"/>
                    </a:ext>
                  </a:extLst>
                </a:gridCol>
                <a:gridCol w="8649357">
                  <a:extLst>
                    <a:ext uri="{9D8B030D-6E8A-4147-A177-3AD203B41FA5}">
                      <a16:colId xmlns:a16="http://schemas.microsoft.com/office/drawing/2014/main" val="32460442"/>
                    </a:ext>
                  </a:extLst>
                </a:gridCol>
                <a:gridCol w="6828439">
                  <a:extLst>
                    <a:ext uri="{9D8B030D-6E8A-4147-A177-3AD203B41FA5}">
                      <a16:colId xmlns:a16="http://schemas.microsoft.com/office/drawing/2014/main" val="464051071"/>
                    </a:ext>
                  </a:extLst>
                </a:gridCol>
              </a:tblGrid>
              <a:tr h="2133600">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Nghệ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extLst>
                  <a:ext uri="{0D108BD9-81ED-4DB2-BD59-A6C34878D82A}">
                    <a16:rowId xmlns:a16="http://schemas.microsoft.com/office/drawing/2014/main" val="269950766"/>
                  </a:ext>
                </a:extLst>
              </a:tr>
              <a:tr h="7467600">
                <a:tc>
                  <a:txBody>
                    <a:bodyPr/>
                    <a:lstStyle/>
                    <a:p>
                      <a:pPr marL="0" marR="0" algn="ctr">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Lần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ba</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solidFill>
                      <a:schemeClr val="accent1">
                        <a:lumMod val="20000"/>
                        <a:lumOff val="80000"/>
                      </a:schemeClr>
                    </a:solidFill>
                  </a:tcPr>
                </a:tc>
                <a:tc>
                  <a:txBody>
                    <a:bodyPr/>
                    <a:lstStyle/>
                    <a:p>
                      <a:pPr marL="0" marR="0" algn="just">
                        <a:lnSpc>
                          <a:spcPct val="100000"/>
                        </a:lnSpc>
                        <a:spcBef>
                          <a:spcPts val="0"/>
                        </a:spcBef>
                        <a:spcAft>
                          <a:spcPts val="0"/>
                        </a:spcAft>
                      </a:pP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vang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lên</a:t>
                      </a:r>
                      <a:r>
                        <a:rPr lang="en-US" sz="4000" dirty="0">
                          <a:effectLst/>
                          <a:latin typeface="Times New Roman" panose="02020603050405020304" pitchFamily="18" charset="0"/>
                          <a:cs typeface="Times New Roman" panose="02020603050405020304" pitchFamily="18" charset="0"/>
                        </a:rPr>
                        <a: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a:t>
                      </a:r>
                      <a:r>
                        <a:rPr lang="en-US" sz="4000" dirty="0" err="1">
                          <a:effectLst/>
                          <a:latin typeface="Times New Roman" panose="02020603050405020304" pitchFamily="18" charset="0"/>
                          <a:cs typeface="Times New Roman" panose="02020603050405020304" pitchFamily="18" charset="0"/>
                        </a:rPr>
                        <a:t>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này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ca </a:t>
                      </a:r>
                      <a:r>
                        <a:rPr lang="en-US" sz="4000" dirty="0" err="1">
                          <a:effectLst/>
                          <a:latin typeface="Times New Roman" panose="02020603050405020304" pitchFamily="18" charset="0"/>
                          <a:cs typeface="Times New Roman" panose="02020603050405020304" pitchFamily="18" charset="0"/>
                        </a:rPr>
                        <a:t>nữ</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nhận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Giang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tức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Bạch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Dị</a:t>
                      </a:r>
                      <a:r>
                        <a:rPr lang="en-US" sz="40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effectLst/>
                          <a:latin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diễn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tấu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nghe</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điệu</a:t>
                      </a: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tc>
                  <a:txBody>
                    <a:bodyPr/>
                    <a:lstStyle/>
                    <a:p>
                      <a:pPr marL="0" marR="0" algn="just">
                        <a:lnSpc>
                          <a:spcPct val="100000"/>
                        </a:lnSpc>
                        <a:spcBef>
                          <a:spcPts val="0"/>
                        </a:spcBef>
                        <a:spcAft>
                          <a:spcPts val="0"/>
                        </a:spcAft>
                      </a:pPr>
                      <a:r>
                        <a:rPr lang="en-US" sz="4000" i="1" dirty="0">
                          <a:effectLst/>
                          <a:latin typeface="Times New Roman" panose="02020603050405020304" pitchFamily="18" charset="0"/>
                          <a:cs typeface="Times New Roman" panose="02020603050405020304" pitchFamily="18" charset="0"/>
                        </a:rPr>
                        <a:t>“</a:t>
                      </a:r>
                      <a:r>
                        <a:rPr lang="en-US" sz="4000" i="1" dirty="0" err="1">
                          <a:effectLst/>
                          <a:latin typeface="Times New Roman" panose="02020603050405020304" pitchFamily="18" charset="0"/>
                          <a:cs typeface="Times New Roman" panose="02020603050405020304" pitchFamily="18" charset="0"/>
                        </a:rPr>
                        <a:t>Lại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ngồi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lựa</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phím</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đà</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kíp</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dây</a:t>
                      </a:r>
                      <a:r>
                        <a:rPr lang="en-US" sz="4000" i="1" dirty="0">
                          <a:effectLst/>
                          <a:latin typeface="Times New Roman" panose="02020603050405020304" pitchFamily="18" charset="0"/>
                          <a:cs typeface="Times New Roman" panose="02020603050405020304" pitchFamily="18" charset="0"/>
                        </a:rPr>
                        <a:t>” </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272" marR="61272" marT="0" marB="0"/>
                </a:tc>
                <a:extLst>
                  <a:ext uri="{0D108BD9-81ED-4DB2-BD59-A6C34878D82A}">
                    <a16:rowId xmlns:a16="http://schemas.microsoft.com/office/drawing/2014/main" val="1187529181"/>
                  </a:ext>
                </a:extLst>
              </a:tr>
            </a:tbl>
          </a:graphicData>
        </a:graphic>
      </p:graphicFrame>
      <p:sp>
        <p:nvSpPr>
          <p:cNvPr id="9" name="Freeform 9"/>
          <p:cNvSpPr/>
          <p:nvPr/>
        </p:nvSpPr>
        <p:spPr>
          <a:xfrm>
            <a:off x="15316200" y="6172200"/>
            <a:ext cx="3260979" cy="4114800"/>
          </a:xfrm>
          <a:custGeom>
            <a:avLst/>
            <a:gdLst/>
            <a:ahLst/>
            <a:cxnLst/>
            <a:rect l="l" t="t" r="r" b="b"/>
            <a:pathLst>
              <a:path w="3260979" h="4114800">
                <a:moveTo>
                  <a:pt x="0" y="0"/>
                </a:moveTo>
                <a:lnTo>
                  <a:pt x="3260979" y="0"/>
                </a:lnTo>
                <a:lnTo>
                  <a:pt x="32609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3106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178A2698-D554-415B-D796-D07FA4503945}"/>
              </a:ext>
            </a:extLst>
          </p:cNvPr>
          <p:cNvSpPr txBox="1"/>
          <p:nvPr/>
        </p:nvSpPr>
        <p:spPr>
          <a:xfrm>
            <a:off x="1219200" y="6516350"/>
            <a:ext cx="15773400" cy="813364"/>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THINK- PAIR-</a:t>
            </a:r>
            <a:r>
              <a:rPr kumimoji="0" lang="en-US" sz="80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SHARE</a:t>
            </a:r>
            <a:endParaRPr kumimoji="0" lang="en-US" sz="80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3" name="TextBox 2">
            <a:extLst>
              <a:ext uri="{FF2B5EF4-FFF2-40B4-BE49-F238E27FC236}">
                <a16:creationId xmlns:a16="http://schemas.microsoft.com/office/drawing/2014/main" id="{4F415767-1B1F-E34E-89B6-2970BE8B3D80}"/>
              </a:ext>
            </a:extLst>
          </p:cNvPr>
          <p:cNvSpPr txBox="1"/>
          <p:nvPr/>
        </p:nvSpPr>
        <p:spPr>
          <a:xfrm>
            <a:off x="2819400" y="8116550"/>
            <a:ext cx="12420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E5FD1215-92FC-EAE3-A57B-13CB833E4E76}"/>
              </a:ext>
            </a:extLst>
          </p:cNvPr>
          <p:cNvGrpSpPr/>
          <p:nvPr/>
        </p:nvGrpSpPr>
        <p:grpSpPr>
          <a:xfrm>
            <a:off x="0" y="0"/>
            <a:ext cx="18288000" cy="6057900"/>
            <a:chOff x="0" y="0"/>
            <a:chExt cx="6342126" cy="2423414"/>
          </a:xfrm>
        </p:grpSpPr>
        <p:sp>
          <p:nvSpPr>
            <p:cNvPr id="5" name="Freeform 4">
              <a:extLst>
                <a:ext uri="{FF2B5EF4-FFF2-40B4-BE49-F238E27FC236}">
                  <a16:creationId xmlns:a16="http://schemas.microsoft.com/office/drawing/2014/main" id="{8FC9B573-EFC9-7F80-96FC-704FAA8DB302}"/>
                </a:ext>
              </a:extLst>
            </p:cNvPr>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3"/>
              <a:stretch>
                <a:fillRect t="-18083" b="-18083"/>
              </a:stretch>
            </a:blipFill>
          </p:spPr>
          <p:txBody>
            <a:bodyPr/>
            <a:lstStyle/>
            <a:p>
              <a:endParaRPr lang="en-US"/>
            </a:p>
          </p:txBody>
        </p:sp>
      </p:grpSp>
    </p:spTree>
    <p:extLst>
      <p:ext uri="{BB962C8B-B14F-4D97-AF65-F5344CB8AC3E}">
        <p14:creationId xmlns:p14="http://schemas.microsoft.com/office/powerpoint/2010/main" val="429126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 y="501381"/>
            <a:ext cx="15925800" cy="1664238"/>
          </a:xfrm>
          <a:prstGeom prst="rect">
            <a:avLst/>
          </a:prstGeom>
        </p:spPr>
        <p:txBody>
          <a:bodyPr wrap="square">
            <a:spAutoFit/>
          </a:bodyPr>
          <a:lstStyle/>
          <a:p>
            <a:pPr algn="just">
              <a:lnSpc>
                <a:spcPct val="115000"/>
              </a:lnSpc>
              <a:spcAft>
                <a:spcPts val="6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latin typeface="Times New Roman" panose="02020603050405020304" pitchFamily="18" charset="0"/>
                <a:ea typeface="Calibri" panose="020F0502020204030204" pitchFamily="34" charset="0"/>
                <a:cs typeface="Times New Roman" panose="02020603050405020304" pitchFamily="18" charset="0"/>
              </a:rPr>
              <a:t> –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Rounded Rectangle 3"/>
          <p:cNvSpPr/>
          <p:nvPr/>
        </p:nvSpPr>
        <p:spPr>
          <a:xfrm>
            <a:off x="1802567" y="3086100"/>
            <a:ext cx="6019800" cy="14478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đàn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lúc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thưởng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chemeClr val="tx1"/>
              </a:solidFill>
            </a:endParaRPr>
          </a:p>
        </p:txBody>
      </p:sp>
      <p:sp>
        <p:nvSpPr>
          <p:cNvPr id="5" name="Rounded Rectangle 4"/>
          <p:cNvSpPr/>
          <p:nvPr/>
        </p:nvSpPr>
        <p:spPr>
          <a:xfrm>
            <a:off x="8812967" y="3086100"/>
            <a:ext cx="8229600" cy="14478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600"/>
              </a:spcAft>
            </a:pP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trở</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hoà</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làm</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ounded Rectangle 5"/>
          <p:cNvSpPr/>
          <p:nvPr/>
        </p:nvSpPr>
        <p:spPr>
          <a:xfrm>
            <a:off x="1802567" y="5067300"/>
            <a:ext cx="6019800" cy="21336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Giang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Châu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mã</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thăng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trầm</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vất</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vả</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nữ</a:t>
            </a:r>
            <a:endParaRPr lang="en-US" sz="4000" dirty="0">
              <a:solidFill>
                <a:schemeClr val="tx1"/>
              </a:solidFill>
            </a:endParaRPr>
          </a:p>
        </p:txBody>
      </p:sp>
      <p:sp>
        <p:nvSpPr>
          <p:cNvPr id="7" name="Rounded Rectangle 6"/>
          <p:cNvSpPr/>
          <p:nvPr/>
        </p:nvSpPr>
        <p:spPr>
          <a:xfrm>
            <a:off x="8812967" y="5067300"/>
            <a:ext cx="8229600" cy="2133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1450" algn="ctr">
              <a:lnSpc>
                <a:spcPct val="115000"/>
              </a:lnSpc>
              <a:spcAft>
                <a:spcPts val="600"/>
              </a:spcAft>
            </a:pP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ngẫm</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cũng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đầy</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gian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truân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lận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đận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thân</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Rectangle 7"/>
          <p:cNvSpPr/>
          <p:nvPr/>
        </p:nvSpPr>
        <p:spPr>
          <a:xfrm>
            <a:off x="2822523" y="7886700"/>
            <a:ext cx="12725400" cy="1587294"/>
          </a:xfrm>
          <a:prstGeom prst="rect">
            <a:avLst/>
          </a:prstGeom>
        </p:spPr>
        <p:txBody>
          <a:bodyPr wrap="square">
            <a:spAutoFit/>
          </a:bodyPr>
          <a:lstStyle/>
          <a:p>
            <a:pPr indent="171450" algn="ctr">
              <a:lnSpc>
                <a:spcPct val="115000"/>
              </a:lnSpc>
              <a:spcAft>
                <a:spcPts val="6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xem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b="1" dirty="0">
                <a:latin typeface="Times New Roman" panose="02020603050405020304" pitchFamily="18" charset="0"/>
                <a:ea typeface="Calibri" panose="020F0502020204030204" pitchFamily="34" charset="0"/>
                <a:cs typeface="Times New Roman" panose="02020603050405020304" pitchFamily="18" charset="0"/>
              </a:rPr>
              <a:t> –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nghe</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latin typeface="Times New Roman" panose="02020603050405020304" pitchFamily="18" charset="0"/>
                <a:ea typeface="Calibri" panose="020F0502020204030204" pitchFamily="34" charset="0"/>
                <a:cs typeface="Times New Roman" panose="02020603050405020304" pitchFamily="18" charset="0"/>
              </a:rPr>
              <a:t> tri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âm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b="1" dirty="0">
                <a:latin typeface="Times New Roman" panose="02020603050405020304" pitchFamily="18" charset="0"/>
                <a:ea typeface="Calibri" panose="020F0502020204030204" pitchFamily="34" charset="0"/>
                <a:cs typeface="Times New Roman" panose="02020603050405020304" pitchFamily="18" charset="0"/>
              </a:rPr>
              <a:t> ca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nữ</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4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ight Arrow 8"/>
          <p:cNvSpPr/>
          <p:nvPr/>
        </p:nvSpPr>
        <p:spPr>
          <a:xfrm>
            <a:off x="8077200" y="3543300"/>
            <a:ext cx="533400" cy="457200"/>
          </a:xfrm>
          <a:prstGeom prst="righ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a:off x="8050967" y="5753100"/>
            <a:ext cx="533400" cy="457200"/>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eeform 9"/>
          <p:cNvSpPr/>
          <p:nvPr/>
        </p:nvSpPr>
        <p:spPr>
          <a:xfrm>
            <a:off x="-30185" y="6354512"/>
            <a:ext cx="1851546" cy="3932488"/>
          </a:xfrm>
          <a:custGeom>
            <a:avLst/>
            <a:gdLst/>
            <a:ahLst/>
            <a:cxnLst/>
            <a:rect l="l" t="t" r="r" b="b"/>
            <a:pathLst>
              <a:path w="1851546" h="3932488">
                <a:moveTo>
                  <a:pt x="0" y="0"/>
                </a:moveTo>
                <a:lnTo>
                  <a:pt x="1851546" y="0"/>
                </a:lnTo>
                <a:lnTo>
                  <a:pt x="1851546" y="3932487"/>
                </a:lnTo>
                <a:lnTo>
                  <a:pt x="0" y="393248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486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B9A217-F309-8776-30B5-24A8DCF668C4}"/>
              </a:ext>
            </a:extLst>
          </p:cNvPr>
          <p:cNvSpPr txBox="1"/>
          <p:nvPr/>
        </p:nvSpPr>
        <p:spPr>
          <a:xfrm>
            <a:off x="8153399" y="3314700"/>
            <a:ext cx="9651481"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latin typeface="#9Slide05 FS Blonde Script" panose="03000503000000000000" pitchFamily="65" charset="0"/>
                <a:cs typeface="Times New Roman" panose="02020603050405020304" pitchFamily="18" charset="0"/>
              </a:rPr>
              <a:t>Bố</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cục</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và</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mạch</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cảm</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xúc</a:t>
            </a:r>
            <a:r>
              <a:rPr lang="en-US" sz="6600" dirty="0">
                <a:solidFill>
                  <a:prstClr val="black"/>
                </a:solidFill>
                <a:latin typeface="#9Slide05 FS Blonde Script" panose="03000503000000000000" pitchFamily="65"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latin typeface="#9Slide05 FS Blonde Script" panose="03000503000000000000" pitchFamily="65" charset="0"/>
                <a:cs typeface="Times New Roman" panose="02020603050405020304" pitchFamily="18" charset="0"/>
              </a:rPr>
              <a:t>của</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đoạn</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trích</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grpSp>
        <p:nvGrpSpPr>
          <p:cNvPr id="3" name="Group 3"/>
          <p:cNvGrpSpPr/>
          <p:nvPr/>
        </p:nvGrpSpPr>
        <p:grpSpPr>
          <a:xfrm>
            <a:off x="562806" y="0"/>
            <a:ext cx="7590594" cy="9029700"/>
            <a:chOff x="0" y="0"/>
            <a:chExt cx="5678297" cy="6336030"/>
          </a:xfrm>
        </p:grpSpPr>
        <p:sp>
          <p:nvSpPr>
            <p:cNvPr id="4" name="Freeform 4"/>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stretch>
                <a:fillRect l="-35818" r="-35818"/>
              </a:stretch>
            </a:blipFill>
          </p:spPr>
          <p:txBody>
            <a:bodyPr/>
            <a:lstStyle/>
            <a:p>
              <a:endParaRPr lang="en-US"/>
            </a:p>
          </p:txBody>
        </p:sp>
      </p:grpSp>
    </p:spTree>
    <p:extLst>
      <p:ext uri="{BB962C8B-B14F-4D97-AF65-F5344CB8AC3E}">
        <p14:creationId xmlns:p14="http://schemas.microsoft.com/office/powerpoint/2010/main" val="67985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16209116"/>
              </p:ext>
            </p:extLst>
          </p:nvPr>
        </p:nvGraphicFramePr>
        <p:xfrm>
          <a:off x="457200" y="419100"/>
          <a:ext cx="17297400" cy="9448800"/>
        </p:xfrm>
        <a:graphic>
          <a:graphicData uri="http://schemas.openxmlformats.org/drawingml/2006/table">
            <a:tbl>
              <a:tblPr firstRow="1" firstCol="1" bandRow="1">
                <a:tableStyleId>{5940675A-B579-460E-94D1-54222C63F5DA}</a:tableStyleId>
              </a:tblPr>
              <a:tblGrid>
                <a:gridCol w="5873071">
                  <a:extLst>
                    <a:ext uri="{9D8B030D-6E8A-4147-A177-3AD203B41FA5}">
                      <a16:colId xmlns:a16="http://schemas.microsoft.com/office/drawing/2014/main" val="3513366785"/>
                    </a:ext>
                  </a:extLst>
                </a:gridCol>
                <a:gridCol w="11424329">
                  <a:extLst>
                    <a:ext uri="{9D8B030D-6E8A-4147-A177-3AD203B41FA5}">
                      <a16:colId xmlns:a16="http://schemas.microsoft.com/office/drawing/2014/main" val="735498053"/>
                    </a:ext>
                  </a:extLst>
                </a:gridCol>
              </a:tblGrid>
              <a:tr h="1131783">
                <a:tc>
                  <a:txBody>
                    <a:bodyPr/>
                    <a:lstStyle/>
                    <a:p>
                      <a:pPr marL="0" marR="0" algn="ctr">
                        <a:lnSpc>
                          <a:spcPct val="115000"/>
                        </a:lnSpc>
                        <a:spcBef>
                          <a:spcPts val="1200"/>
                        </a:spcBef>
                        <a:spcAft>
                          <a:spcPts val="600"/>
                        </a:spcAft>
                      </a:pPr>
                      <a:r>
                        <a:rPr lang="en-US" sz="4000" b="1" dirty="0" err="1">
                          <a:effectLst/>
                          <a:latin typeface="Times New Roman" panose="02020603050405020304" pitchFamily="18" charset="0"/>
                          <a:cs typeface="Times New Roman" panose="02020603050405020304" pitchFamily="18" charset="0"/>
                        </a:rPr>
                        <a:t>Bố</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cục</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15000"/>
                        </a:lnSpc>
                        <a:spcBef>
                          <a:spcPts val="1200"/>
                        </a:spcBef>
                        <a:spcAft>
                          <a:spcPts val="600"/>
                        </a:spcAft>
                      </a:pPr>
                      <a:r>
                        <a:rPr lang="en-US" sz="4000" b="1" dirty="0" err="1">
                          <a:effectLst/>
                          <a:latin typeface="Times New Roman" panose="02020603050405020304" pitchFamily="18" charset="0"/>
                          <a:cs typeface="Times New Roman" panose="02020603050405020304" pitchFamily="18" charset="0"/>
                        </a:rPr>
                        <a:t>Mạch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cảm</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xúc</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158442498"/>
                  </a:ext>
                </a:extLst>
              </a:tr>
              <a:tr h="2362200">
                <a:tc>
                  <a:txBody>
                    <a:bodyPr/>
                    <a:lstStyle/>
                    <a:p>
                      <a:pPr marL="0" marR="0" algn="ctr">
                        <a:lnSpc>
                          <a:spcPct val="115000"/>
                        </a:lnSpc>
                        <a:spcBef>
                          <a:spcPts val="1200"/>
                        </a:spcBef>
                        <a:spcAft>
                          <a:spcPts val="600"/>
                        </a:spcAft>
                      </a:pPr>
                      <a:r>
                        <a:rPr lang="en-US" sz="4000" dirty="0" err="1">
                          <a:effectLst/>
                          <a:latin typeface="Times New Roman" panose="02020603050405020304" pitchFamily="18" charset="0"/>
                          <a:cs typeface="Times New Roman" panose="02020603050405020304" pitchFamily="18" charset="0"/>
                        </a:rPr>
                        <a:t>Phần</a:t>
                      </a:r>
                      <a:r>
                        <a:rPr lang="en-US" sz="4000" dirty="0">
                          <a:effectLst/>
                          <a:latin typeface="Times New Roman" panose="02020603050405020304" pitchFamily="18" charset="0"/>
                          <a:cs typeface="Times New Roman" panose="02020603050405020304" pitchFamily="18" charset="0"/>
                        </a:rPr>
                        <a:t> 1</a:t>
                      </a:r>
                      <a:br>
                        <a:rPr lang="en-US" sz="4000" dirty="0">
                          <a:effectLst/>
                          <a:latin typeface="Times New Roman" panose="02020603050405020304" pitchFamily="18" charset="0"/>
                          <a:cs typeface="Times New Roman" panose="02020603050405020304" pitchFamily="18" charset="0"/>
                        </a:rPr>
                      </a:b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1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15000"/>
                        </a:lnSpc>
                        <a:spcBef>
                          <a:spcPts val="1200"/>
                        </a:spcBef>
                        <a:spcAft>
                          <a:spcPts val="600"/>
                        </a:spcAft>
                      </a:pPr>
                      <a:r>
                        <a:rPr lang="en-US" sz="4000" dirty="0" err="1">
                          <a:effectLst/>
                          <a:latin typeface="Times New Roman" panose="02020603050405020304" pitchFamily="18" charset="0"/>
                          <a:cs typeface="Times New Roman" panose="02020603050405020304" pitchFamily="18" charset="0"/>
                        </a:rPr>
                        <a:t>Nỗi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buồn</a:t>
                      </a:r>
                      <a:r>
                        <a:rPr lang="en-US" sz="4000" dirty="0">
                          <a:effectLst/>
                          <a:latin typeface="Times New Roman" panose="02020603050405020304" pitchFamily="18" charset="0"/>
                          <a:cs typeface="Times New Roman" panose="02020603050405020304" pitchFamily="18" charset="0"/>
                        </a:rPr>
                        <a:t> man </a:t>
                      </a:r>
                      <a:r>
                        <a:rPr lang="en-US" sz="4000" dirty="0" err="1">
                          <a:effectLst/>
                          <a:latin typeface="Times New Roman" panose="02020603050405020304" pitchFamily="18" charset="0"/>
                          <a:cs typeface="Times New Roman" panose="02020603050405020304" pitchFamily="18" charset="0"/>
                        </a:rPr>
                        <a:t>mác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khung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cảnh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khuya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bến</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Tầm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Dương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văng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2500772"/>
                  </a:ext>
                </a:extLst>
              </a:tr>
              <a:tr h="3592617">
                <a:tc>
                  <a:txBody>
                    <a:bodyPr/>
                    <a:lstStyle/>
                    <a:p>
                      <a:pPr marL="0" marR="0" algn="ctr">
                        <a:lnSpc>
                          <a:spcPct val="115000"/>
                        </a:lnSpc>
                        <a:spcBef>
                          <a:spcPts val="1200"/>
                        </a:spcBef>
                        <a:spcAft>
                          <a:spcPts val="600"/>
                        </a:spcAft>
                      </a:pPr>
                      <a:r>
                        <a:rPr lang="en-US" sz="4000" dirty="0" err="1">
                          <a:effectLst/>
                          <a:latin typeface="Times New Roman" panose="02020603050405020304" pitchFamily="18" charset="0"/>
                          <a:cs typeface="Times New Roman" panose="02020603050405020304" pitchFamily="18" charset="0"/>
                        </a:rPr>
                        <a:t>Phần</a:t>
                      </a:r>
                      <a:r>
                        <a:rPr lang="en-US" sz="4000" dirty="0">
                          <a:effectLst/>
                          <a:latin typeface="Times New Roman" panose="02020603050405020304" pitchFamily="18" charset="0"/>
                          <a:cs typeface="Times New Roman" panose="02020603050405020304" pitchFamily="18" charset="0"/>
                        </a:rPr>
                        <a:t> 2</a:t>
                      </a:r>
                      <a:br>
                        <a:rPr lang="en-US" sz="4000" dirty="0">
                          <a:effectLst/>
                          <a:latin typeface="Times New Roman" panose="02020603050405020304" pitchFamily="18" charset="0"/>
                          <a:cs typeface="Times New Roman" panose="02020603050405020304" pitchFamily="18" charset="0"/>
                        </a:rPr>
                      </a:b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13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40)</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15000"/>
                        </a:lnSpc>
                        <a:spcBef>
                          <a:spcPts val="1200"/>
                        </a:spcBef>
                        <a:spcAft>
                          <a:spcPts val="600"/>
                        </a:spcAft>
                      </a:pPr>
                      <a:r>
                        <a:rPr lang="en-US" sz="4000" dirty="0" err="1">
                          <a:effectLst/>
                          <a:latin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trào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dâng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theo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nhiều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bậc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chính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cuộc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chìm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bảy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nổi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ca </a:t>
                      </a:r>
                      <a:r>
                        <a:rPr lang="en-US" sz="4000" dirty="0" err="1">
                          <a:effectLst/>
                          <a:latin typeface="Times New Roman" panose="02020603050405020304" pitchFamily="18" charset="0"/>
                          <a:cs typeface="Times New Roman" panose="02020603050405020304" pitchFamily="18" charset="0"/>
                        </a:rPr>
                        <a:t>nữ</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6848004"/>
                  </a:ext>
                </a:extLst>
              </a:tr>
              <a:tr h="2362200">
                <a:tc>
                  <a:txBody>
                    <a:bodyPr/>
                    <a:lstStyle/>
                    <a:p>
                      <a:pPr marL="0" marR="0" algn="ctr">
                        <a:lnSpc>
                          <a:spcPct val="115000"/>
                        </a:lnSpc>
                        <a:spcBef>
                          <a:spcPts val="1200"/>
                        </a:spcBef>
                        <a:spcAft>
                          <a:spcPts val="600"/>
                        </a:spcAft>
                      </a:pPr>
                      <a:r>
                        <a:rPr lang="en-US" sz="4000" dirty="0" err="1">
                          <a:effectLst/>
                          <a:latin typeface="Times New Roman" panose="02020603050405020304" pitchFamily="18" charset="0"/>
                          <a:cs typeface="Times New Roman" panose="02020603050405020304" pitchFamily="18" charset="0"/>
                        </a:rPr>
                        <a:t>Phần</a:t>
                      </a:r>
                      <a:r>
                        <a:rPr lang="en-US" sz="4000" dirty="0">
                          <a:effectLst/>
                          <a:latin typeface="Times New Roman" panose="02020603050405020304" pitchFamily="18" charset="0"/>
                          <a:cs typeface="Times New Roman" panose="02020603050405020304" pitchFamily="18" charset="0"/>
                        </a:rPr>
                        <a:t> 3</a:t>
                      </a:r>
                      <a:br>
                        <a:rPr lang="en-US" sz="4000" dirty="0">
                          <a:effectLst/>
                          <a:latin typeface="Times New Roman" panose="02020603050405020304" pitchFamily="18" charset="0"/>
                          <a:cs typeface="Times New Roman" panose="02020603050405020304" pitchFamily="18" charset="0"/>
                        </a:rPr>
                      </a:b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77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88)</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15000"/>
                        </a:lnSpc>
                        <a:spcBef>
                          <a:spcPts val="1200"/>
                        </a:spcBef>
                        <a:spcAft>
                          <a:spcPts val="600"/>
                        </a:spcAft>
                      </a:pPr>
                      <a:r>
                        <a:rPr lang="en-US" sz="4000" dirty="0" err="1">
                          <a:effectLst/>
                          <a:latin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đọng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điệu</a:t>
                      </a:r>
                      <a:r>
                        <a:rPr lang="en-US" sz="4000" dirty="0">
                          <a:effectLst/>
                          <a:latin typeface="Times New Roman" panose="02020603050405020304" pitchFamily="18" charset="0"/>
                          <a:cs typeface="Times New Roman" panose="02020603050405020304" pitchFamily="18" charset="0"/>
                        </a:rPr>
                        <a:t>, tri </a:t>
                      </a:r>
                      <a:r>
                        <a:rPr lang="en-US" sz="4000" dirty="0" err="1">
                          <a:effectLst/>
                          <a:latin typeface="Times New Roman" panose="02020603050405020304" pitchFamily="18" charset="0"/>
                          <a:cs typeface="Times New Roman" panose="02020603050405020304" pitchFamily="18" charset="0"/>
                        </a:rPr>
                        <a:t>âm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6928672"/>
                  </a:ext>
                </a:extLst>
              </a:tr>
            </a:tbl>
          </a:graphicData>
        </a:graphic>
      </p:graphicFrame>
      <p:sp>
        <p:nvSpPr>
          <p:cNvPr id="2" name="Freeform 4"/>
          <p:cNvSpPr/>
          <p:nvPr/>
        </p:nvSpPr>
        <p:spPr>
          <a:xfrm>
            <a:off x="15316200" y="5448300"/>
            <a:ext cx="6265419" cy="4597436"/>
          </a:xfrm>
          <a:custGeom>
            <a:avLst/>
            <a:gdLst/>
            <a:ahLst/>
            <a:cxnLst/>
            <a:rect l="l" t="t" r="r" b="b"/>
            <a:pathLst>
              <a:path w="6265419" h="4597436">
                <a:moveTo>
                  <a:pt x="0" y="0"/>
                </a:moveTo>
                <a:lnTo>
                  <a:pt x="6265418" y="0"/>
                </a:lnTo>
                <a:lnTo>
                  <a:pt x="6265418" y="4597437"/>
                </a:lnTo>
                <a:lnTo>
                  <a:pt x="0" y="459743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1397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2590800" y="6515100"/>
            <a:ext cx="118110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latin typeface="#9Slide05 FS Blonde Script" panose="03000503000000000000" pitchFamily="65" charset="0"/>
                <a:cs typeface="Times New Roman" panose="02020603050405020304" pitchFamily="18" charset="0"/>
              </a:rPr>
              <a:t>Chủ</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đề</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cảm</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hứng</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chủ</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đạo</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và</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thông</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điệp</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của</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đoạn</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trích</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E5FD1215-92FC-EAE3-A57B-13CB833E4E76}"/>
              </a:ext>
            </a:extLst>
          </p:cNvPr>
          <p:cNvGrpSpPr/>
          <p:nvPr/>
        </p:nvGrpSpPr>
        <p:grpSpPr>
          <a:xfrm>
            <a:off x="0" y="0"/>
            <a:ext cx="18288000" cy="6057900"/>
            <a:chOff x="0" y="0"/>
            <a:chExt cx="6342126" cy="2423414"/>
          </a:xfrm>
        </p:grpSpPr>
        <p:sp>
          <p:nvSpPr>
            <p:cNvPr id="4" name="Freeform 3">
              <a:extLst>
                <a:ext uri="{FF2B5EF4-FFF2-40B4-BE49-F238E27FC236}">
                  <a16:creationId xmlns:a16="http://schemas.microsoft.com/office/drawing/2014/main" id="{8FC9B573-EFC9-7F80-96FC-704FAA8DB302}"/>
                </a:ext>
              </a:extLst>
            </p:cNvPr>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3"/>
              <a:stretch>
                <a:fillRect t="-18083" b="-18083"/>
              </a:stretch>
            </a:blipFill>
          </p:spPr>
          <p:txBody>
            <a:bodyPr/>
            <a:lstStyle/>
            <a:p>
              <a:endParaRPr lang="en-US"/>
            </a:p>
          </p:txBody>
        </p:sp>
      </p:grpSp>
    </p:spTree>
    <p:extLst>
      <p:ext uri="{BB962C8B-B14F-4D97-AF65-F5344CB8AC3E}">
        <p14:creationId xmlns:p14="http://schemas.microsoft.com/office/powerpoint/2010/main" val="231622868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5117" y="1638300"/>
            <a:ext cx="16737083" cy="3046988"/>
          </a:xfrm>
          <a:prstGeom prst="rect">
            <a:avLst/>
          </a:prstGeom>
        </p:spPr>
        <p:txBody>
          <a:bodyPr wrap="square">
            <a:spAutoFit/>
          </a:bodyPr>
          <a:lstStyle/>
          <a:p>
            <a:pPr algn="ctr"/>
            <a:r>
              <a:rPr lang="vi-VN" sz="6000" dirty="0">
                <a:solidFill>
                  <a:srgbClr val="FF0000"/>
                </a:solidFill>
                <a:latin typeface="#9Slide03 Montserrat Bold" panose="00000800000000000000" pitchFamily="2" charset="0"/>
              </a:rPr>
              <a:t>KỸ THUẬT “3 LẦN 3”</a:t>
            </a:r>
          </a:p>
          <a:p>
            <a:pPr algn="just"/>
            <a:r>
              <a:rPr lang="en-US" sz="4400" dirty="0" err="1">
                <a:solidFill>
                  <a:srgbClr val="263238"/>
                </a:solidFill>
                <a:latin typeface="Times New Roman" panose="02020603050405020304" pitchFamily="18" charset="0"/>
                <a:cs typeface="Times New Roman" panose="02020603050405020304" pitchFamily="18" charset="0"/>
              </a:rPr>
              <a:t>Xác</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định</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chủ</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đề</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cảm</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hứng</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chủ</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đạo</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và</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thông</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điệp</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của</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văn</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bản</a:t>
            </a:r>
            <a:r>
              <a:rPr lang="en-US" sz="4400" dirty="0">
                <a:solidFill>
                  <a:srgbClr val="263238"/>
                </a:solidFill>
                <a:latin typeface="Times New Roman" panose="02020603050405020304" pitchFamily="18" charset="0"/>
                <a:cs typeface="Times New Roman" panose="02020603050405020304" pitchFamily="18" charset="0"/>
              </a:rPr>
              <a:t>?</a:t>
            </a:r>
            <a:endParaRPr lang="vi-VN" sz="4400" dirty="0">
              <a:solidFill>
                <a:srgbClr val="263238"/>
              </a:solidFill>
              <a:latin typeface="Times New Roman" panose="02020603050405020304" pitchFamily="18" charset="0"/>
              <a:cs typeface="Times New Roman" panose="02020603050405020304" pitchFamily="18" charset="0"/>
            </a:endParaRPr>
          </a:p>
          <a:p>
            <a:pPr algn="just"/>
            <a:r>
              <a:rPr lang="en-US" sz="4400" dirty="0">
                <a:solidFill>
                  <a:srgbClr val="263238"/>
                </a:solidFill>
                <a:latin typeface="Times New Roman" panose="02020603050405020304" pitchFamily="18" charset="0"/>
                <a:cs typeface="Times New Roman" panose="02020603050405020304" pitchFamily="18" charset="0"/>
              </a:rPr>
              <a:t>YÊU CẦU: </a:t>
            </a:r>
            <a:r>
              <a:rPr lang="en-US" sz="4400" dirty="0" err="1">
                <a:solidFill>
                  <a:srgbClr val="263238"/>
                </a:solidFill>
                <a:latin typeface="Times New Roman" panose="02020603050405020304" pitchFamily="18" charset="0"/>
                <a:cs typeface="Times New Roman" panose="02020603050405020304" pitchFamily="18" charset="0"/>
              </a:rPr>
              <a:t>trong</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thời</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gian</a:t>
            </a:r>
            <a:r>
              <a:rPr lang="en-US" sz="4400" dirty="0">
                <a:solidFill>
                  <a:srgbClr val="263238"/>
                </a:solidFill>
                <a:latin typeface="Times New Roman" panose="02020603050405020304" pitchFamily="18" charset="0"/>
                <a:cs typeface="Times New Roman" panose="02020603050405020304" pitchFamily="18" charset="0"/>
              </a:rPr>
              <a:t> 3 </a:t>
            </a:r>
            <a:r>
              <a:rPr lang="en-US" sz="4400" dirty="0" err="1">
                <a:solidFill>
                  <a:srgbClr val="263238"/>
                </a:solidFill>
                <a:latin typeface="Times New Roman" panose="02020603050405020304" pitchFamily="18" charset="0"/>
                <a:cs typeface="Times New Roman" panose="02020603050405020304" pitchFamily="18" charset="0"/>
              </a:rPr>
              <a:t>phút</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mỗi</a:t>
            </a:r>
            <a:r>
              <a:rPr lang="en-US" sz="4400" dirty="0">
                <a:solidFill>
                  <a:srgbClr val="263238"/>
                </a:solidFill>
                <a:latin typeface="Times New Roman" panose="02020603050405020304" pitchFamily="18" charset="0"/>
                <a:cs typeface="Times New Roman" panose="02020603050405020304" pitchFamily="18" charset="0"/>
              </a:rPr>
              <a:t> HS </a:t>
            </a:r>
            <a:r>
              <a:rPr lang="en-US" sz="4400" dirty="0" err="1">
                <a:solidFill>
                  <a:srgbClr val="263238"/>
                </a:solidFill>
                <a:latin typeface="Times New Roman" panose="02020603050405020304" pitchFamily="18" charset="0"/>
                <a:cs typeface="Times New Roman" panose="02020603050405020304" pitchFamily="18" charset="0"/>
              </a:rPr>
              <a:t>cần</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viết</a:t>
            </a:r>
            <a:r>
              <a:rPr lang="en-US" sz="4400" dirty="0">
                <a:solidFill>
                  <a:srgbClr val="263238"/>
                </a:solidFill>
                <a:latin typeface="Times New Roman" panose="02020603050405020304" pitchFamily="18" charset="0"/>
                <a:cs typeface="Times New Roman" panose="02020603050405020304" pitchFamily="18" charset="0"/>
              </a:rPr>
              <a:t> 3 </a:t>
            </a:r>
            <a:r>
              <a:rPr lang="en-US" sz="4400" dirty="0" err="1">
                <a:solidFill>
                  <a:srgbClr val="263238"/>
                </a:solidFill>
                <a:latin typeface="Times New Roman" panose="02020603050405020304" pitchFamily="18" charset="0"/>
                <a:cs typeface="Times New Roman" panose="02020603050405020304" pitchFamily="18" charset="0"/>
              </a:rPr>
              <a:t>đáp</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án</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và</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trao</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đổi</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với</a:t>
            </a:r>
            <a:r>
              <a:rPr lang="en-US" sz="4400" dirty="0">
                <a:solidFill>
                  <a:srgbClr val="263238"/>
                </a:solidFill>
                <a:latin typeface="Times New Roman" panose="02020603050405020304" pitchFamily="18" charset="0"/>
                <a:cs typeface="Times New Roman" panose="02020603050405020304" pitchFamily="18" charset="0"/>
              </a:rPr>
              <a:t> 3 </a:t>
            </a:r>
            <a:r>
              <a:rPr lang="en-US" sz="4400" dirty="0" err="1">
                <a:solidFill>
                  <a:srgbClr val="263238"/>
                </a:solidFill>
                <a:latin typeface="Times New Roman" panose="02020603050405020304" pitchFamily="18" charset="0"/>
                <a:cs typeface="Times New Roman" panose="02020603050405020304" pitchFamily="18" charset="0"/>
              </a:rPr>
              <a:t>bạn</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trong</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lớp</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cùng</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bàn</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hoặc</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cùng</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tổ</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sau</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đó</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chốt</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lại</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vấn</a:t>
            </a:r>
            <a:r>
              <a:rPr lang="en-US" sz="4400" dirty="0">
                <a:solidFill>
                  <a:srgbClr val="263238"/>
                </a:solidFill>
                <a:latin typeface="Times New Roman" panose="02020603050405020304" pitchFamily="18" charset="0"/>
                <a:cs typeface="Times New Roman" panose="02020603050405020304" pitchFamily="18" charset="0"/>
              </a:rPr>
              <a:t> </a:t>
            </a:r>
            <a:r>
              <a:rPr lang="en-US" sz="4400" dirty="0" err="1">
                <a:solidFill>
                  <a:srgbClr val="263238"/>
                </a:solidFill>
                <a:latin typeface="Times New Roman" panose="02020603050405020304" pitchFamily="18" charset="0"/>
                <a:cs typeface="Times New Roman" panose="02020603050405020304" pitchFamily="18" charset="0"/>
              </a:rPr>
              <a:t>đề</a:t>
            </a:r>
            <a:r>
              <a:rPr lang="en-US" sz="4400" dirty="0">
                <a:solidFill>
                  <a:srgbClr val="263238"/>
                </a:solidFill>
                <a:latin typeface="Times New Roman" panose="02020603050405020304" pitchFamily="18" charset="0"/>
                <a:cs typeface="Times New Roman" panose="02020603050405020304" pitchFamily="18" charset="0"/>
              </a:rPr>
              <a:t>.</a:t>
            </a:r>
            <a:endParaRPr lang="vi-VN" sz="4400" dirty="0">
              <a:solidFill>
                <a:srgbClr val="263238"/>
              </a:solidFill>
              <a:latin typeface="Times New Roman" panose="02020603050405020304" pitchFamily="18" charset="0"/>
              <a:cs typeface="Times New Roman" panose="02020603050405020304" pitchFamily="18" charset="0"/>
            </a:endParaRPr>
          </a:p>
        </p:txBody>
      </p:sp>
      <p:sp>
        <p:nvSpPr>
          <p:cNvPr id="11" name="Freeform 11"/>
          <p:cNvSpPr/>
          <p:nvPr/>
        </p:nvSpPr>
        <p:spPr>
          <a:xfrm>
            <a:off x="1676400" y="5829300"/>
            <a:ext cx="13675691" cy="4224149"/>
          </a:xfrm>
          <a:custGeom>
            <a:avLst/>
            <a:gdLst/>
            <a:ahLst/>
            <a:cxnLst/>
            <a:rect l="l" t="t" r="r" b="b"/>
            <a:pathLst>
              <a:path w="4496039" h="3405729">
                <a:moveTo>
                  <a:pt x="0" y="0"/>
                </a:moveTo>
                <a:lnTo>
                  <a:pt x="4496038" y="0"/>
                </a:lnTo>
                <a:lnTo>
                  <a:pt x="4496038" y="3405729"/>
                </a:lnTo>
                <a:lnTo>
                  <a:pt x="0" y="340572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6550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876300"/>
            <a:ext cx="16383000" cy="3936462"/>
          </a:xfrm>
          <a:prstGeom prst="rect">
            <a:avLst/>
          </a:prstGeom>
        </p:spPr>
        <p:txBody>
          <a:bodyPr wrap="square">
            <a:spAutoFit/>
          </a:bodyPr>
          <a:lstStyle/>
          <a:p>
            <a:pPr algn="just">
              <a:lnSpc>
                <a:spcPct val="115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ca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4400" b="1" dirty="0">
                <a:latin typeface="Times New Roman" panose="02020603050405020304" pitchFamily="18" charset="0"/>
                <a:ea typeface="Calibri" panose="020F0502020204030204" pitchFamily="34" charset="0"/>
                <a:cs typeface="Times New Roman" panose="02020603050405020304" pitchFamily="18" charset="0"/>
              </a:rPr>
              <a:t>- Thông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a:latin typeface="Times New Roman" panose="02020603050405020304" pitchFamily="18" charset="0"/>
                <a:ea typeface="Calibri" panose="020F0502020204030204" pitchFamily="34" charset="0"/>
                <a:cs typeface="Times New Roman" panose="02020603050405020304" pitchFamily="18" charset="0"/>
              </a:rPr>
              <a:t>điệp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sĩ</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thưởng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thức</a:t>
            </a:r>
            <a:endParaRPr lang="en-US" sz="4400"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03BA4B8F-731C-8B40-73AF-73279CB1F216}"/>
              </a:ext>
            </a:extLst>
          </p:cNvPr>
          <p:cNvSpPr/>
          <p:nvPr/>
        </p:nvSpPr>
        <p:spPr>
          <a:xfrm>
            <a:off x="24245" y="5143500"/>
            <a:ext cx="8420101" cy="5541111"/>
          </a:xfrm>
          <a:custGeom>
            <a:avLst/>
            <a:gdLst/>
            <a:ahLst/>
            <a:cxnLst/>
            <a:rect l="l" t="t" r="r" b="b"/>
            <a:pathLst>
              <a:path w="9091984" h="5910865">
                <a:moveTo>
                  <a:pt x="0" y="0"/>
                </a:moveTo>
                <a:lnTo>
                  <a:pt x="9091984" y="0"/>
                </a:lnTo>
                <a:lnTo>
                  <a:pt x="9091984" y="5910864"/>
                </a:lnTo>
                <a:lnTo>
                  <a:pt x="0" y="591086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514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DE497-B64E-F979-1425-4F028A58113E}"/>
              </a:ext>
            </a:extLst>
          </p:cNvPr>
          <p:cNvSpPr txBox="1"/>
          <p:nvPr/>
        </p:nvSpPr>
        <p:spPr>
          <a:xfrm>
            <a:off x="457200" y="2329071"/>
            <a:ext cx="789135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Tổng</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kết</a:t>
            </a:r>
            <a:endPar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endParaRPr>
          </a:p>
        </p:txBody>
      </p:sp>
      <p:sp>
        <p:nvSpPr>
          <p:cNvPr id="6" name="Freeform 6"/>
          <p:cNvSpPr/>
          <p:nvPr/>
        </p:nvSpPr>
        <p:spPr>
          <a:xfrm>
            <a:off x="5334000" y="3390900"/>
            <a:ext cx="12682919" cy="7509661"/>
          </a:xfrm>
          <a:custGeom>
            <a:avLst/>
            <a:gdLst/>
            <a:ahLst/>
            <a:cxnLst/>
            <a:rect l="l" t="t" r="r" b="b"/>
            <a:pathLst>
              <a:path w="3997141" h="2738042">
                <a:moveTo>
                  <a:pt x="0" y="0"/>
                </a:moveTo>
                <a:lnTo>
                  <a:pt x="3997141" y="0"/>
                </a:lnTo>
                <a:lnTo>
                  <a:pt x="3997141" y="2738042"/>
                </a:lnTo>
                <a:lnTo>
                  <a:pt x="0" y="2738042"/>
                </a:lnTo>
                <a:lnTo>
                  <a:pt x="0" y="0"/>
                </a:lnTo>
                <a:close/>
              </a:path>
            </a:pathLst>
          </a:custGeom>
          <a:blipFill>
            <a:blip r:embed="rId3"/>
            <a:stretch>
              <a:fillRect/>
            </a:stretch>
          </a:blipFill>
        </p:spPr>
        <p:txBody>
          <a:bodyPr/>
          <a:lstStyle/>
          <a:p>
            <a:endParaRPr lang="en-US"/>
          </a:p>
        </p:txBody>
      </p:sp>
      <p:sp>
        <p:nvSpPr>
          <p:cNvPr id="8" name="Freeform 8"/>
          <p:cNvSpPr/>
          <p:nvPr/>
        </p:nvSpPr>
        <p:spPr>
          <a:xfrm>
            <a:off x="8001000" y="1719070"/>
            <a:ext cx="2623497" cy="2281832"/>
          </a:xfrm>
          <a:custGeom>
            <a:avLst/>
            <a:gdLst/>
            <a:ahLst/>
            <a:cxnLst/>
            <a:rect l="l" t="t" r="r" b="b"/>
            <a:pathLst>
              <a:path w="2623497" h="2281832">
                <a:moveTo>
                  <a:pt x="0" y="0"/>
                </a:moveTo>
                <a:lnTo>
                  <a:pt x="2623496" y="0"/>
                </a:lnTo>
                <a:lnTo>
                  <a:pt x="2623496" y="2281833"/>
                </a:lnTo>
                <a:lnTo>
                  <a:pt x="0" y="228183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3722738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F531D-502D-27E8-4D16-92E63925CB43}"/>
              </a:ext>
            </a:extLst>
          </p:cNvPr>
          <p:cNvPicPr>
            <a:picLocks noChangeAspect="1"/>
          </p:cNvPicPr>
          <p:nvPr/>
        </p:nvPicPr>
        <p:blipFill>
          <a:blip r:embed="rId3">
            <a:duotone>
              <a:schemeClr val="accent6">
                <a:shade val="45000"/>
                <a:satMod val="135000"/>
              </a:schemeClr>
              <a:prstClr val="white"/>
            </a:duotone>
          </a:blip>
          <a:stretch>
            <a:fillRect/>
          </a:stretch>
        </p:blipFill>
        <p:spPr>
          <a:xfrm>
            <a:off x="685800" y="738008"/>
            <a:ext cx="8229600" cy="9815692"/>
          </a:xfrm>
          <a:prstGeom prst="rect">
            <a:avLst/>
          </a:prstGeom>
        </p:spPr>
      </p:pic>
      <p:pic>
        <p:nvPicPr>
          <p:cNvPr id="5" name="Picture 4">
            <a:extLst>
              <a:ext uri="{FF2B5EF4-FFF2-40B4-BE49-F238E27FC236}">
                <a16:creationId xmlns:a16="http://schemas.microsoft.com/office/drawing/2014/main" id="{ACB8B452-A301-754D-EFF7-1C86CCB2AF42}"/>
              </a:ext>
            </a:extLst>
          </p:cNvPr>
          <p:cNvPicPr>
            <a:picLocks noChangeAspect="1"/>
          </p:cNvPicPr>
          <p:nvPr/>
        </p:nvPicPr>
        <p:blipFill>
          <a:blip r:embed="rId3">
            <a:duotone>
              <a:schemeClr val="accent6">
                <a:shade val="45000"/>
                <a:satMod val="135000"/>
              </a:schemeClr>
              <a:prstClr val="white"/>
            </a:duotone>
          </a:blip>
          <a:stretch>
            <a:fillRect/>
          </a:stretch>
        </p:blipFill>
        <p:spPr>
          <a:xfrm>
            <a:off x="9364980" y="738008"/>
            <a:ext cx="8229600" cy="9815692"/>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43000" y="952500"/>
            <a:ext cx="7315200" cy="7478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Sử dụng thành công thể thơ song thất lục bát.</a:t>
            </a: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Ngôn ngữ của bài thơ giàu hình ảnh, giàu âm nhạc</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Bài thơ có cấu trúc chặt chẽ, mạch lạc, các ý thơ được sắp xếp hợp lý, tạo nên một chỉnh thể hoàn chỉnh.</a:t>
            </a:r>
          </a:p>
        </p:txBody>
      </p:sp>
      <p:sp>
        <p:nvSpPr>
          <p:cNvPr id="6" name="TextBox 5">
            <a:extLst>
              <a:ext uri="{FF2B5EF4-FFF2-40B4-BE49-F238E27FC236}">
                <a16:creationId xmlns:a16="http://schemas.microsoft.com/office/drawing/2014/main" id="{D27A2FF8-DB41-02AE-A130-ED6B142CD5D5}"/>
              </a:ext>
            </a:extLst>
          </p:cNvPr>
          <p:cNvSpPr txBox="1"/>
          <p:nvPr/>
        </p:nvSpPr>
        <p:spPr>
          <a:xfrm>
            <a:off x="9753600" y="1104900"/>
            <a:ext cx="7239000"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gn="just">
              <a:defRPr/>
            </a:pPr>
            <a:r>
              <a:rPr lang="vi-VN" sz="4000" dirty="0">
                <a:latin typeface="Times New Roman" panose="02020603050405020304" pitchFamily="18" charset="0"/>
                <a:cs typeface="Times New Roman" panose="02020603050405020304" pitchFamily="18" charset="0"/>
              </a:rPr>
              <a:t>Bài thơ thể hiện sự cảm thông sâu sắc của tác giả đối với những con người tài hoa nhưng bạc mệnh. Qua hình ảnh nữ nhạc công tài hoa, Bạch Cư Dị đã vẽ nên một bức tranh sinh động về cuộc đời trôi nổi, đầy cay đắng của những con người tài năng nhưng không được trọng dụng.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92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5257800" y="1181100"/>
            <a:ext cx="12496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9Slide05 SVNUT Triumph" panose="00000500000000000000" pitchFamily="2" charset="0"/>
                <a:cs typeface="Times New Roman" panose="02020603050405020304" pitchFamily="18" charset="0"/>
              </a:rPr>
              <a:t>Chân</a:t>
            </a:r>
            <a:r>
              <a:rPr kumimoji="0" lang="en-US" sz="7200" b="1" i="0" u="none" strike="noStrike" kern="1200" cap="none" spc="0" normalizeH="0" noProof="0" dirty="0">
                <a:ln>
                  <a:noFill/>
                </a:ln>
                <a:solidFill>
                  <a:srgbClr val="C00000"/>
                </a:solidFill>
                <a:effectLst/>
                <a:uLnTx/>
                <a:uFillTx/>
                <a:latin typeface="#9Slide05 SVNUT Triumph" panose="00000500000000000000" pitchFamily="2" charset="0"/>
                <a:cs typeface="Times New Roman" panose="02020603050405020304" pitchFamily="18" charset="0"/>
              </a:rPr>
              <a:t> dung </a:t>
            </a:r>
            <a:r>
              <a:rPr kumimoji="0" lang="en-US" sz="7200" b="1" i="0" u="none" strike="noStrike" kern="1200" cap="none" spc="0" normalizeH="0" noProof="0" dirty="0" err="1">
                <a:ln>
                  <a:noFill/>
                </a:ln>
                <a:solidFill>
                  <a:srgbClr val="C00000"/>
                </a:solidFill>
                <a:effectLst/>
                <a:uLnTx/>
                <a:uFillTx/>
                <a:latin typeface="#9Slide05 SVNUT Triumph" panose="00000500000000000000" pitchFamily="2" charset="0"/>
                <a:cs typeface="Times New Roman" panose="02020603050405020304" pitchFamily="18" charset="0"/>
              </a:rPr>
              <a:t>người</a:t>
            </a:r>
            <a:r>
              <a:rPr kumimoji="0" lang="en-US" sz="7200" b="1" i="0" u="none" strike="noStrike" kern="1200" cap="none" spc="0" normalizeH="0" noProof="0" dirty="0">
                <a:ln>
                  <a:noFill/>
                </a:ln>
                <a:solidFill>
                  <a:srgbClr val="C00000"/>
                </a:solidFill>
                <a:effectLst/>
                <a:uLnTx/>
                <a:uFillTx/>
                <a:latin typeface="#9Slide05 SVNUT Triumph" panose="00000500000000000000" pitchFamily="2" charset="0"/>
                <a:cs typeface="Times New Roman" panose="02020603050405020304" pitchFamily="18" charset="0"/>
              </a:rPr>
              <a:t> ca </a:t>
            </a:r>
            <a:r>
              <a:rPr kumimoji="0" lang="en-US" sz="7200" b="1" i="0" u="none" strike="noStrike" kern="1200" cap="none" spc="0" normalizeH="0" noProof="0" dirty="0" err="1">
                <a:ln>
                  <a:noFill/>
                </a:ln>
                <a:solidFill>
                  <a:srgbClr val="C00000"/>
                </a:solidFill>
                <a:effectLst/>
                <a:uLnTx/>
                <a:uFillTx/>
                <a:latin typeface="#9Slide05 SVNUT Triumph" panose="00000500000000000000" pitchFamily="2" charset="0"/>
                <a:cs typeface="Times New Roman" panose="02020603050405020304" pitchFamily="18" charset="0"/>
              </a:rPr>
              <a:t>nữ</a:t>
            </a:r>
            <a:endParaRPr lang="vi-VN" sz="72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5B9A217-F309-8776-30B5-24A8DCF668C4}"/>
              </a:ext>
            </a:extLst>
          </p:cNvPr>
          <p:cNvSpPr txBox="1"/>
          <p:nvPr/>
        </p:nvSpPr>
        <p:spPr>
          <a:xfrm>
            <a:off x="8229600" y="4258198"/>
            <a:ext cx="73152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tưởng</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ca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nữ</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4" name="Freeform 2"/>
          <p:cNvSpPr/>
          <p:nvPr/>
        </p:nvSpPr>
        <p:spPr>
          <a:xfrm>
            <a:off x="-228600" y="968066"/>
            <a:ext cx="7630263" cy="9044886"/>
          </a:xfrm>
          <a:custGeom>
            <a:avLst/>
            <a:gdLst/>
            <a:ahLst/>
            <a:cxnLst/>
            <a:rect l="l" t="t" r="r" b="b"/>
            <a:pathLst>
              <a:path w="5276275" h="6356958">
                <a:moveTo>
                  <a:pt x="0" y="0"/>
                </a:moveTo>
                <a:lnTo>
                  <a:pt x="5276275" y="0"/>
                </a:lnTo>
                <a:lnTo>
                  <a:pt x="5276275" y="6356958"/>
                </a:lnTo>
                <a:lnTo>
                  <a:pt x="0" y="635695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60781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03544" y="6871693"/>
            <a:ext cx="9803838" cy="1661993"/>
          </a:xfrm>
          <a:prstGeom prst="rect">
            <a:avLst/>
          </a:prstGeom>
        </p:spPr>
        <p:style>
          <a:lnRef idx="2">
            <a:schemeClr val="accent5"/>
          </a:lnRef>
          <a:fillRef idx="1">
            <a:schemeClr val="lt1"/>
          </a:fillRef>
          <a:effectRef idx="0">
            <a:schemeClr val="accent5"/>
          </a:effectRef>
          <a:fontRef idx="minor">
            <a:schemeClr val="dk1"/>
          </a:fontRef>
        </p:style>
        <p:txBody>
          <a:bodyPr wrap="none" lIns="137160" tIns="68580" rIns="137160" bIns="6858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371600"/>
            <a:r>
              <a:rPr lang="en-US" sz="9900" b="1" spc="75">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12705363" y="4358930"/>
            <a:ext cx="3535536" cy="5025525"/>
          </a:xfrm>
          <a:prstGeom prst="roundRect">
            <a:avLst/>
          </a:prstGeom>
        </p:spPr>
      </p:pic>
    </p:spTree>
    <p:extLst>
      <p:ext uri="{BB962C8B-B14F-4D97-AF65-F5344CB8AC3E}">
        <p14:creationId xmlns:p14="http://schemas.microsoft.com/office/powerpoint/2010/main" val="32193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081752-B4CD-69EE-CC6C-A156BCAB240C}"/>
              </a:ext>
            </a:extLst>
          </p:cNvPr>
          <p:cNvSpPr/>
          <p:nvPr/>
        </p:nvSpPr>
        <p:spPr>
          <a:xfrm>
            <a:off x="1485899" y="552450"/>
            <a:ext cx="15316200" cy="9182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0481F989-8BDF-D5ED-D8EB-6FF715D558F1}"/>
              </a:ext>
            </a:extLst>
          </p:cNvPr>
          <p:cNvSpPr txBox="1"/>
          <p:nvPr/>
        </p:nvSpPr>
        <p:spPr>
          <a:xfrm>
            <a:off x="3084398" y="1545993"/>
            <a:ext cx="11966803" cy="1489190"/>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Bài</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8.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Những</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cung</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bậ</a:t>
            </a:r>
            <a:r>
              <a:rPr lang="en-US" sz="4800" dirty="0">
                <a:solidFill>
                  <a:srgbClr val="000000"/>
                </a:solidFill>
                <a:latin typeface="#9Slide04 Vollkorn SemiBold" panose="00000700000000000000" pitchFamily="2" charset="0"/>
                <a:ea typeface="#9Slide04 Vollkorn SemiBold" panose="00000700000000000000" pitchFamily="2" charset="0"/>
              </a:rPr>
              <a:t>c </a:t>
            </a:r>
            <a:r>
              <a:rPr lang="en-US" sz="4800" dirty="0" err="1">
                <a:solidFill>
                  <a:srgbClr val="000000"/>
                </a:solidFill>
                <a:latin typeface="#9Slide04 Vollkorn SemiBold" panose="00000700000000000000" pitchFamily="2" charset="0"/>
                <a:ea typeface="#9Slide04 Vollkorn SemiBold" panose="00000700000000000000" pitchFamily="2" charset="0"/>
              </a:rPr>
              <a:t>tình</a:t>
            </a:r>
            <a:r>
              <a:rPr lang="en-US" sz="4800" dirty="0">
                <a:solidFill>
                  <a:srgbClr val="000000"/>
                </a:solidFill>
                <a:latin typeface="#9Slide04 Vollkorn SemiBold" panose="00000700000000000000" pitchFamily="2" charset="0"/>
                <a:ea typeface="#9Slide04 Vollkorn SemiBold" panose="00000700000000000000" pitchFamily="2" charset="0"/>
              </a:rPr>
              <a:t> </a:t>
            </a:r>
            <a:r>
              <a:rPr lang="en-US" sz="4800" dirty="0" err="1">
                <a:solidFill>
                  <a:srgbClr val="000000"/>
                </a:solidFill>
                <a:latin typeface="#9Slide04 Vollkorn SemiBold" panose="00000700000000000000" pitchFamily="2" charset="0"/>
                <a:ea typeface="#9Slide04 Vollkorn SemiBold" panose="00000700000000000000" pitchFamily="2" charset="0"/>
              </a:rPr>
              <a:t>cảm</a:t>
            </a:r>
            <a:endParaRPr lang="en-US" sz="4800" dirty="0">
              <a:solidFill>
                <a:srgbClr val="000000"/>
              </a:solidFill>
              <a:latin typeface="#9Slide04 Vollkorn SemiBold" panose="00000700000000000000" pitchFamily="2" charset="0"/>
              <a:ea typeface="#9Slide04 Vollkorn SemiBold" panose="00000700000000000000" pitchFamily="2" charset="0"/>
            </a:endParaRPr>
          </a:p>
          <a:p>
            <a:pPr marL="0" marR="0" lvl="0" indent="0" algn="ctr" defTabSz="914400" rtl="0" eaLnBrk="1" fontAlgn="auto" latinLnBrk="0" hangingPunct="1">
              <a:lnSpc>
                <a:spcPts val="5732"/>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a:t>
            </a:r>
            <a:r>
              <a:rPr kumimoji="0" lang="en-US" sz="4000" b="0" i="0" u="none" strike="noStrike" kern="1200" cap="none" spc="0" normalizeH="0" baseline="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Thơ</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song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thất</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lục</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bát</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a:t>
            </a:r>
            <a:endParaRPr kumimoji="0" lang="en-US" sz="4000" b="0" i="0" u="none" strike="noStrike" kern="1200" cap="none" spc="0" normalizeH="0" baseline="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1828800" y="4000500"/>
            <a:ext cx="14478000" cy="839910"/>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88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Tì</a:t>
            </a:r>
            <a:r>
              <a:rPr kumimoji="0" lang="en-US" sz="88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88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bà</a:t>
            </a:r>
            <a:r>
              <a:rPr kumimoji="0" lang="en-US" sz="88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88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hành</a:t>
            </a:r>
            <a:endParaRPr kumimoji="0" lang="en-US" sz="88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7" name="TextBox 6">
            <a:extLst>
              <a:ext uri="{FF2B5EF4-FFF2-40B4-BE49-F238E27FC236}">
                <a16:creationId xmlns:a16="http://schemas.microsoft.com/office/drawing/2014/main" id="{832AA732-AAB4-BF23-BEEB-E8D4A8045BC9}"/>
              </a:ext>
            </a:extLst>
          </p:cNvPr>
          <p:cNvSpPr txBox="1"/>
          <p:nvPr/>
        </p:nvSpPr>
        <p:spPr>
          <a:xfrm>
            <a:off x="8686800" y="5440242"/>
            <a:ext cx="6629400" cy="730969"/>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lang="en-US" sz="4400" b="1" dirty="0">
                <a:solidFill>
                  <a:prstClr val="black"/>
                </a:solidFill>
                <a:latin typeface="#9Slide04 Vollkorn" panose="00000500000000000000" pitchFamily="2" charset="0"/>
                <a:ea typeface="#9Slide04 Vollkorn" panose="00000500000000000000" pitchFamily="2" charset="0"/>
              </a:rPr>
              <a:t>- </a:t>
            </a:r>
            <a:r>
              <a:rPr lang="en-US" sz="4400" b="1" dirty="0" err="1">
                <a:solidFill>
                  <a:prstClr val="black"/>
                </a:solidFill>
                <a:latin typeface="#9Slide04 Vollkorn" panose="00000500000000000000" pitchFamily="2" charset="0"/>
                <a:ea typeface="#9Slide04 Vollkorn" panose="00000500000000000000" pitchFamily="2" charset="0"/>
              </a:rPr>
              <a:t>Bạch</a:t>
            </a:r>
            <a:r>
              <a:rPr lang="en-US" sz="4400" b="1" dirty="0">
                <a:solidFill>
                  <a:prstClr val="black"/>
                </a:solidFill>
                <a:latin typeface="#9Slide04 Vollkorn" panose="00000500000000000000" pitchFamily="2" charset="0"/>
                <a:ea typeface="#9Slide04 Vollkorn" panose="00000500000000000000" pitchFamily="2" charset="0"/>
              </a:rPr>
              <a:t> </a:t>
            </a:r>
            <a:r>
              <a:rPr lang="en-US" sz="4400" b="1" dirty="0" err="1">
                <a:solidFill>
                  <a:prstClr val="black"/>
                </a:solidFill>
                <a:latin typeface="#9Slide04 Vollkorn" panose="00000500000000000000" pitchFamily="2" charset="0"/>
                <a:ea typeface="#9Slide04 Vollkorn" panose="00000500000000000000" pitchFamily="2" charset="0"/>
              </a:rPr>
              <a:t>Cư</a:t>
            </a:r>
            <a:r>
              <a:rPr lang="en-US" sz="4400" b="1" dirty="0">
                <a:solidFill>
                  <a:prstClr val="black"/>
                </a:solidFill>
                <a:latin typeface="#9Slide04 Vollkorn" panose="00000500000000000000" pitchFamily="2" charset="0"/>
                <a:ea typeface="#9Slide04 Vollkorn" panose="00000500000000000000" pitchFamily="2" charset="0"/>
              </a:rPr>
              <a:t> </a:t>
            </a:r>
            <a:r>
              <a:rPr lang="en-US" sz="4400" b="1" dirty="0" err="1">
                <a:solidFill>
                  <a:prstClr val="black"/>
                </a:solidFill>
                <a:latin typeface="#9Slide04 Vollkorn" panose="00000500000000000000" pitchFamily="2" charset="0"/>
                <a:ea typeface="#9Slide04 Vollkorn" panose="00000500000000000000" pitchFamily="2" charset="0"/>
              </a:rPr>
              <a:t>Dị</a:t>
            </a:r>
            <a:r>
              <a:rPr lang="en-US" sz="4400" b="1" dirty="0">
                <a:solidFill>
                  <a:prstClr val="black"/>
                </a:solidFill>
                <a:latin typeface="#9Slide04 Vollkorn" panose="00000500000000000000" pitchFamily="2" charset="0"/>
                <a:ea typeface="#9Slide04 Vollkorn" panose="00000500000000000000" pitchFamily="2" charset="0"/>
              </a:rPr>
              <a:t> -</a:t>
            </a:r>
            <a:endParaRPr kumimoji="0" lang="en-US" sz="4400" b="1" i="0" u="none" strike="noStrike" kern="1200" cap="none" spc="0" normalizeH="0" baseline="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endParaRPr>
          </a:p>
        </p:txBody>
      </p:sp>
      <p:sp>
        <p:nvSpPr>
          <p:cNvPr id="5" name="Freeform 2"/>
          <p:cNvSpPr/>
          <p:nvPr/>
        </p:nvSpPr>
        <p:spPr>
          <a:xfrm>
            <a:off x="1485899" y="4762500"/>
            <a:ext cx="8420101" cy="5541111"/>
          </a:xfrm>
          <a:custGeom>
            <a:avLst/>
            <a:gdLst/>
            <a:ahLst/>
            <a:cxnLst/>
            <a:rect l="l" t="t" r="r" b="b"/>
            <a:pathLst>
              <a:path w="9091984" h="5910865">
                <a:moveTo>
                  <a:pt x="0" y="0"/>
                </a:moveTo>
                <a:lnTo>
                  <a:pt x="9091984" y="0"/>
                </a:lnTo>
                <a:lnTo>
                  <a:pt x="9091984" y="5910864"/>
                </a:lnTo>
                <a:lnTo>
                  <a:pt x="0" y="591086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2331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24"/>
            <a:ext cx="18288000" cy="10287000"/>
          </a:xfrm>
          <a:prstGeom prst="rect">
            <a:avLst/>
          </a:prstGeom>
        </p:spPr>
      </p:pic>
      <p:pic>
        <p:nvPicPr>
          <p:cNvPr id="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9827" y="5174624"/>
            <a:ext cx="1500188" cy="323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340" y="5381237"/>
            <a:ext cx="1545431" cy="327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344" y="4527745"/>
            <a:ext cx="255032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8148" y="7520402"/>
            <a:ext cx="1500188" cy="312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6580" y="7359974"/>
            <a:ext cx="1535906" cy="327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16940" y="7086050"/>
            <a:ext cx="255032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13013687" y="3199284"/>
            <a:ext cx="3535536" cy="5025525"/>
          </a:xfrm>
          <a:prstGeom prst="roundRect">
            <a:avLst/>
          </a:prstGeom>
        </p:spPr>
      </p:pic>
      <p:pic>
        <p:nvPicPr>
          <p:cNvPr id="51" name="Picture 5">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09827" y="5187413"/>
            <a:ext cx="1500188" cy="323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216340" y="5394026"/>
            <a:ext cx="1545431" cy="327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458344" y="4540534"/>
            <a:ext cx="255032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488148" y="7507613"/>
            <a:ext cx="1500188" cy="312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376580" y="7372763"/>
            <a:ext cx="1535906" cy="327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9" action="ppaction://hlinksldjump"/>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616940" y="7098839"/>
            <a:ext cx="255032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8135346" y="64167"/>
            <a:ext cx="7746633" cy="3135117"/>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a:solidFill>
                  <a:prstClr val="black"/>
                </a:solidFill>
                <a:latin typeface="Calibri"/>
              </a:rPr>
              <a:t>Mình tưới chậu hoa nào đây? </a:t>
            </a:r>
          </a:p>
        </p:txBody>
      </p:sp>
    </p:spTree>
    <p:extLst>
      <p:ext uri="{BB962C8B-B14F-4D97-AF65-F5344CB8AC3E}">
        <p14:creationId xmlns:p14="http://schemas.microsoft.com/office/powerpoint/2010/main" val="25073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600200" y="2227176"/>
            <a:ext cx="15392400" cy="2078124"/>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1. </a:t>
            </a:r>
            <a:r>
              <a:rPr lang="en-US" sz="6000" b="1" dirty="0" err="1">
                <a:solidFill>
                  <a:srgbClr val="FF0000"/>
                </a:solidFill>
                <a:latin typeface="Times New Roman" panose="02020603050405020304" pitchFamily="18" charset="0"/>
                <a:cs typeface="Times New Roman" panose="02020603050405020304" pitchFamily="18" charset="0"/>
              </a:rPr>
              <a:t>Nêu</a:t>
            </a:r>
            <a:r>
              <a:rPr lang="en-US" sz="6000" b="1" dirty="0">
                <a:solidFill>
                  <a:srgbClr val="FF0000"/>
                </a:solidFill>
                <a:latin typeface="+mj-lt"/>
              </a:rPr>
              <a:t> m</a:t>
            </a:r>
            <a:r>
              <a:rPr lang="vi-VN" sz="6000" b="1" dirty="0">
                <a:solidFill>
                  <a:srgbClr val="FF0000"/>
                </a:solidFill>
                <a:latin typeface="+mj-lt"/>
              </a:rPr>
              <a:t>ạch cảm xúc của phần 1</a:t>
            </a:r>
            <a:r>
              <a:rPr lang="en-US" sz="6000" b="1" dirty="0">
                <a:solidFill>
                  <a:srgbClr val="FF0000"/>
                </a:solidFill>
                <a:latin typeface="+mj-lt"/>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thơ</a:t>
            </a:r>
            <a:r>
              <a:rPr lang="vi-VN" sz="6000" b="1" dirty="0">
                <a:solidFill>
                  <a:srgbClr val="FF0000"/>
                </a:solidFill>
                <a:latin typeface="Times New Roman" panose="02020603050405020304" pitchFamily="18" charset="0"/>
                <a:cs typeface="Times New Roman" panose="02020603050405020304" pitchFamily="18" charset="0"/>
              </a:rPr>
              <a:t> </a:t>
            </a:r>
            <a:r>
              <a:rPr lang="vi-VN" sz="6000" b="1" dirty="0">
                <a:solidFill>
                  <a:srgbClr val="FF0000"/>
                </a:solidFill>
                <a:latin typeface="+mj-lt"/>
              </a:rPr>
              <a:t>(từ dòng 1 đến dòng 12)</a:t>
            </a:r>
            <a:r>
              <a:rPr lang="en-US" sz="6000" b="1" dirty="0">
                <a:solidFill>
                  <a:srgbClr val="FF0000"/>
                </a:solidFill>
                <a:latin typeface="+mj-lt"/>
              </a:rPr>
              <a:t>.</a:t>
            </a:r>
            <a:endParaRPr lang="vi-VN" sz="6000" b="1" dirty="0">
              <a:solidFill>
                <a:srgbClr val="FF0000"/>
              </a:solidFill>
              <a:latin typeface="+mj-lt"/>
            </a:endParaRPr>
          </a:p>
        </p:txBody>
      </p:sp>
      <p:sp>
        <p:nvSpPr>
          <p:cNvPr id="4" name="Round Diagonal Corner Rectangle 3"/>
          <p:cNvSpPr/>
          <p:nvPr/>
        </p:nvSpPr>
        <p:spPr>
          <a:xfrm>
            <a:off x="3574206" y="5524500"/>
            <a:ext cx="11989332" cy="2590801"/>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4800" dirty="0">
                <a:solidFill>
                  <a:schemeClr val="tx1"/>
                </a:solidFill>
                <a:latin typeface="Times New Roman" panose="02020603050405020304" pitchFamily="18" charset="0"/>
                <a:cs typeface="Times New Roman" panose="02020603050405020304" pitchFamily="18" charset="0"/>
              </a:rPr>
              <a:t>Nỗi buồn man mác trong khung cảnh đêm khuya trên bến Tầm Dương văng vẳng tiếng đàn</a:t>
            </a:r>
          </a:p>
        </p:txBody>
      </p:sp>
      <p:sp>
        <p:nvSpPr>
          <p:cNvPr id="5" name="Left Arrow 4">
            <a:hlinkClick r:id="rId4" action="ppaction://hlinksldjump"/>
          </p:cNvPr>
          <p:cNvSpPr/>
          <p:nvPr/>
        </p:nvSpPr>
        <p:spPr>
          <a:xfrm>
            <a:off x="13734510" y="8923920"/>
            <a:ext cx="1829028" cy="108012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50456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844236" y="2019300"/>
            <a:ext cx="11449272" cy="1828056"/>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2. </a:t>
            </a:r>
            <a:r>
              <a:rPr lang="vi-VN" sz="6000" b="1" dirty="0">
                <a:solidFill>
                  <a:srgbClr val="FF0000"/>
                </a:solidFill>
                <a:latin typeface="Times New Roman" panose="02020603050405020304" pitchFamily="18" charset="0"/>
                <a:cs typeface="Times New Roman" panose="02020603050405020304" pitchFamily="18" charset="0"/>
              </a:rPr>
              <a:t>Trong văn bản, người ca nữ đã đàn bao nhiêu lần?</a:t>
            </a:r>
          </a:p>
        </p:txBody>
      </p:sp>
      <p:sp>
        <p:nvSpPr>
          <p:cNvPr id="4" name="Round Diagonal Corner Rectangle 3"/>
          <p:cNvSpPr/>
          <p:nvPr/>
        </p:nvSpPr>
        <p:spPr>
          <a:xfrm>
            <a:off x="3574206" y="5676899"/>
            <a:ext cx="11989332" cy="1832921"/>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6000" dirty="0">
                <a:solidFill>
                  <a:prstClr val="black"/>
                </a:solidFill>
                <a:latin typeface="Times New Roman" panose="02020603050405020304" pitchFamily="18" charset="0"/>
                <a:cs typeface="Times New Roman" panose="02020603050405020304" pitchFamily="18" charset="0"/>
              </a:rPr>
              <a:t>3 </a:t>
            </a:r>
            <a:r>
              <a:rPr lang="en-US" sz="6000" dirty="0" err="1">
                <a:solidFill>
                  <a:prstClr val="black"/>
                </a:solidFill>
                <a:latin typeface="Times New Roman" panose="02020603050405020304" pitchFamily="18" charset="0"/>
                <a:cs typeface="Times New Roman" panose="02020603050405020304" pitchFamily="18" charset="0"/>
              </a:rPr>
              <a:t>lần</a:t>
            </a:r>
            <a:endParaRPr lang="en-US" sz="6000" dirty="0">
              <a:solidFill>
                <a:prstClr val="black"/>
              </a:solidFill>
              <a:latin typeface="Times New Roman" panose="02020603050405020304" pitchFamily="18" charset="0"/>
              <a:cs typeface="Times New Roman" panose="02020603050405020304" pitchFamily="18" charset="0"/>
            </a:endParaRPr>
          </a:p>
        </p:txBody>
      </p:sp>
      <p:sp>
        <p:nvSpPr>
          <p:cNvPr id="6" name="Left Arrow 5">
            <a:hlinkClick r:id="rId4" action="ppaction://hlinksldjump"/>
          </p:cNvPr>
          <p:cNvSpPr/>
          <p:nvPr/>
        </p:nvSpPr>
        <p:spPr>
          <a:xfrm>
            <a:off x="13734510" y="8923920"/>
            <a:ext cx="1829028" cy="108012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0902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844236" y="1866900"/>
            <a:ext cx="11449272" cy="1980456"/>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3. </a:t>
            </a:r>
            <a:r>
              <a:rPr lang="vi-VN" sz="6000" b="1" dirty="0">
                <a:solidFill>
                  <a:srgbClr val="FF0000"/>
                </a:solidFill>
                <a:latin typeface="Times New Roman" panose="02020603050405020304" pitchFamily="18" charset="0"/>
                <a:cs typeface="Times New Roman" panose="02020603050405020304" pitchFamily="18" charset="0"/>
              </a:rPr>
              <a:t>Cảm hứng chủ đạo của bài thơ là gì?</a:t>
            </a:r>
          </a:p>
        </p:txBody>
      </p:sp>
      <p:sp>
        <p:nvSpPr>
          <p:cNvPr id="4" name="Round Diagonal Corner Rectangle 3"/>
          <p:cNvSpPr/>
          <p:nvPr/>
        </p:nvSpPr>
        <p:spPr>
          <a:xfrm>
            <a:off x="3574206" y="4991099"/>
            <a:ext cx="11989332" cy="2518721"/>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4800" dirty="0">
                <a:solidFill>
                  <a:schemeClr val="tx1"/>
                </a:solidFill>
                <a:latin typeface="Times New Roman" panose="02020603050405020304" pitchFamily="18" charset="0"/>
                <a:cs typeface="Times New Roman" panose="02020603050405020304" pitchFamily="18" charset="0"/>
              </a:rPr>
              <a:t>C</a:t>
            </a:r>
            <a:r>
              <a:rPr lang="vi-VN" sz="4800" dirty="0">
                <a:solidFill>
                  <a:schemeClr val="tx1"/>
                </a:solidFill>
                <a:latin typeface="Times New Roman" panose="02020603050405020304" pitchFamily="18" charset="0"/>
                <a:cs typeface="Times New Roman" panose="02020603050405020304" pitchFamily="18" charset="0"/>
              </a:rPr>
              <a:t>ảm hứng về sự đồng điệu giữa cảm xúc đẹp đẽ và sâu lắng giữa người chơi đàn và người nghe đàn</a:t>
            </a:r>
          </a:p>
        </p:txBody>
      </p:sp>
      <p:sp>
        <p:nvSpPr>
          <p:cNvPr id="6" name="Left Arrow 5">
            <a:hlinkClick r:id="rId4" action="ppaction://hlinksldjump"/>
          </p:cNvPr>
          <p:cNvSpPr/>
          <p:nvPr/>
        </p:nvSpPr>
        <p:spPr>
          <a:xfrm>
            <a:off x="13734510" y="8923920"/>
            <a:ext cx="1829028" cy="108012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06922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295400" y="1104900"/>
            <a:ext cx="15849600" cy="41910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6000" b="1" dirty="0">
                <a:solidFill>
                  <a:srgbClr val="FF0000"/>
                </a:solidFill>
                <a:latin typeface="+mj-lt"/>
              </a:rPr>
              <a:t>4. </a:t>
            </a:r>
            <a:r>
              <a:rPr lang="vi-VN" sz="6000" b="1" dirty="0">
                <a:solidFill>
                  <a:srgbClr val="FF0000"/>
                </a:solidFill>
                <a:latin typeface="+mj-lt"/>
              </a:rPr>
              <a:t>Trong bài thơ Tì bà hành của Bạch Cư Dị, ngay lần đầu tiên nghe tiếng đàn của người ca kĩ, cả nhân vật Chủ và Khách đều</a:t>
            </a:r>
            <a:r>
              <a:rPr lang="en-US" sz="6000" b="1" dirty="0">
                <a:solidFill>
                  <a:srgbClr val="FF0000"/>
                </a:solidFill>
                <a:latin typeface="+mj-lt"/>
              </a:rPr>
              <a:t> </a:t>
            </a:r>
            <a:r>
              <a:rPr lang="en-US" sz="6000" b="1" dirty="0" err="1">
                <a:solidFill>
                  <a:srgbClr val="FF0000"/>
                </a:solidFill>
                <a:latin typeface="Times New Roman" panose="02020603050405020304" pitchFamily="18" charset="0"/>
                <a:cs typeface="Times New Roman" panose="02020603050405020304" pitchFamily="18" charset="0"/>
              </a:rPr>
              <a:t>cảm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thấy</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như</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thế</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nào</a:t>
            </a:r>
            <a:r>
              <a:rPr lang="en-US" sz="6000" b="1" dirty="0">
                <a:solidFill>
                  <a:srgbClr val="FF0000"/>
                </a:solidFill>
                <a:latin typeface="Times New Roman" panose="02020603050405020304" pitchFamily="18" charset="0"/>
                <a:cs typeface="Times New Roman" panose="02020603050405020304" pitchFamily="18" charset="0"/>
              </a:rPr>
              <a:t>?</a:t>
            </a:r>
            <a:endParaRPr lang="vi-VN" sz="6000" b="1" dirty="0">
              <a:solidFill>
                <a:srgbClr val="FF0000"/>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3574206" y="5829299"/>
            <a:ext cx="11989332" cy="1680521"/>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6000" dirty="0">
                <a:solidFill>
                  <a:schemeClr val="tx1"/>
                </a:solidFill>
                <a:latin typeface="Times New Roman" panose="02020603050405020304" pitchFamily="18" charset="0"/>
                <a:cs typeface="Times New Roman" panose="02020603050405020304" pitchFamily="18" charset="0"/>
              </a:rPr>
              <a:t>K</a:t>
            </a:r>
            <a:r>
              <a:rPr lang="vi-VN" sz="6000" dirty="0">
                <a:solidFill>
                  <a:schemeClr val="tx1"/>
                </a:solidFill>
                <a:latin typeface="+mj-lt"/>
              </a:rPr>
              <a:t>hông thể dời bước chân đi.</a:t>
            </a:r>
            <a:endParaRPr lang="en-US" sz="6000" dirty="0">
              <a:solidFill>
                <a:schemeClr val="tx1"/>
              </a:solidFill>
              <a:latin typeface="+mj-lt"/>
            </a:endParaRPr>
          </a:p>
        </p:txBody>
      </p:sp>
      <p:sp>
        <p:nvSpPr>
          <p:cNvPr id="6" name="Left Arrow 5">
            <a:hlinkClick r:id="rId3" action="ppaction://hlinksldjump"/>
          </p:cNvPr>
          <p:cNvSpPr/>
          <p:nvPr/>
        </p:nvSpPr>
        <p:spPr>
          <a:xfrm>
            <a:off x="13734510" y="8923920"/>
            <a:ext cx="1829028" cy="108012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10617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574206" y="1562100"/>
            <a:ext cx="11818194" cy="2285256"/>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5. </a:t>
            </a:r>
            <a:r>
              <a:rPr lang="vi-VN" sz="6000" b="1" dirty="0">
                <a:solidFill>
                  <a:srgbClr val="FF0000"/>
                </a:solidFill>
                <a:latin typeface="Times New Roman" panose="02020603050405020304" pitchFamily="18" charset="0"/>
                <a:cs typeface="Times New Roman" panose="02020603050405020304" pitchFamily="18" charset="0"/>
              </a:rPr>
              <a:t>Qua tiếng đàn Tì bà hành, Bạch Cư Dị muốn gửi gắm điều gì?</a:t>
            </a:r>
          </a:p>
        </p:txBody>
      </p:sp>
      <p:sp>
        <p:nvSpPr>
          <p:cNvPr id="4" name="Round Diagonal Corner Rectangle 3"/>
          <p:cNvSpPr/>
          <p:nvPr/>
        </p:nvSpPr>
        <p:spPr>
          <a:xfrm>
            <a:off x="3574206" y="5372099"/>
            <a:ext cx="11989332" cy="2137721"/>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vi-VN" sz="6000" dirty="0">
                <a:solidFill>
                  <a:schemeClr val="tx1"/>
                </a:solidFill>
                <a:latin typeface="Times New Roman" panose="02020603050405020304" pitchFamily="18" charset="0"/>
                <a:cs typeface="Times New Roman" panose="02020603050405020304" pitchFamily="18" charset="0"/>
              </a:rPr>
              <a:t>Số phận của người ca nữ</a:t>
            </a:r>
            <a:endParaRPr lang="en-US" sz="6000" dirty="0">
              <a:solidFill>
                <a:schemeClr val="tx1"/>
              </a:solidFill>
              <a:latin typeface="Times New Roman" panose="02020603050405020304" pitchFamily="18" charset="0"/>
              <a:cs typeface="Times New Roman" panose="02020603050405020304" pitchFamily="18" charset="0"/>
            </a:endParaRPr>
          </a:p>
        </p:txBody>
      </p:sp>
      <p:sp>
        <p:nvSpPr>
          <p:cNvPr id="6" name="Left Arrow 5">
            <a:hlinkClick r:id="rId3" action="ppaction://hlinksldjump"/>
          </p:cNvPr>
          <p:cNvSpPr/>
          <p:nvPr/>
        </p:nvSpPr>
        <p:spPr>
          <a:xfrm>
            <a:off x="13734510" y="8923920"/>
            <a:ext cx="1829028" cy="108012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4414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447800" y="495300"/>
            <a:ext cx="15849600" cy="42672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6. </a:t>
            </a:r>
            <a:r>
              <a:rPr lang="vi-VN" sz="5400" b="1" dirty="0">
                <a:solidFill>
                  <a:srgbClr val="FF0000"/>
                </a:solidFill>
                <a:latin typeface="+mj-lt"/>
              </a:rPr>
              <a:t>Câu thơ "Cùng một lứa bên trời lận đận - Gặp gỡ nhau lọ sẵn quen nhau" trong bài thơ Tì bà hành của Bạch Cư Dị thể hiện điểm chung gặp gỡ nào của nhà thơ với người ca nữ?</a:t>
            </a:r>
          </a:p>
        </p:txBody>
      </p:sp>
      <p:sp>
        <p:nvSpPr>
          <p:cNvPr id="4" name="Round Diagonal Corner Rectangle 3"/>
          <p:cNvSpPr/>
          <p:nvPr/>
        </p:nvSpPr>
        <p:spPr>
          <a:xfrm>
            <a:off x="3574206" y="5262767"/>
            <a:ext cx="11989332" cy="2916324"/>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5400" dirty="0">
                <a:solidFill>
                  <a:schemeClr val="tx1"/>
                </a:solidFill>
                <a:latin typeface="+mj-lt"/>
              </a:rPr>
              <a:t>Cả hai cùng là những người có tài nhưng lại gặp những cảnh ngộ éo le, lận đận trong cuộc đời.</a:t>
            </a:r>
          </a:p>
        </p:txBody>
      </p:sp>
      <p:sp>
        <p:nvSpPr>
          <p:cNvPr id="6" name="Left Arrow 5">
            <a:hlinkClick r:id="rId3" action="ppaction://hlinksldjump"/>
          </p:cNvPr>
          <p:cNvSpPr/>
          <p:nvPr/>
        </p:nvSpPr>
        <p:spPr>
          <a:xfrm>
            <a:off x="13734510" y="8923920"/>
            <a:ext cx="1829028" cy="108012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5044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609600" y="3238500"/>
            <a:ext cx="81534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0000"/>
                </a:solidFill>
                <a:latin typeface="#9Slide07 IcielBC Cubano Normal" panose="00000500000000000000" pitchFamily="2" charset="0"/>
                <a:cs typeface="Times New Roman" panose="02020603050405020304" pitchFamily="18" charset="0"/>
              </a:rPr>
              <a:t>TRẢI NGHIỆM CÙNG VĂN BẢN</a:t>
            </a:r>
            <a:endParaRPr kumimoji="0" lang="en-US" sz="6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endParaRPr>
          </a:p>
        </p:txBody>
      </p:sp>
      <p:grpSp>
        <p:nvGrpSpPr>
          <p:cNvPr id="8" name="Group 8"/>
          <p:cNvGrpSpPr/>
          <p:nvPr/>
        </p:nvGrpSpPr>
        <p:grpSpPr>
          <a:xfrm>
            <a:off x="8153400" y="0"/>
            <a:ext cx="10134600" cy="10172700"/>
            <a:chOff x="0" y="0"/>
            <a:chExt cx="5933440" cy="6352286"/>
          </a:xfrm>
        </p:grpSpPr>
        <p:sp>
          <p:nvSpPr>
            <p:cNvPr id="9" name="Freeform 9"/>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3528" r="-3528"/>
              </a:stretch>
            </a:blipFill>
          </p:spPr>
          <p:txBody>
            <a:bodyPr/>
            <a:lstStyle/>
            <a:p>
              <a:endParaRPr lang="en-US"/>
            </a:p>
          </p:txBody>
        </p:sp>
      </p:grpSp>
    </p:spTree>
    <p:extLst>
      <p:ext uri="{BB962C8B-B14F-4D97-AF65-F5344CB8AC3E}">
        <p14:creationId xmlns:p14="http://schemas.microsoft.com/office/powerpoint/2010/main" val="964942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6AAB7368-4ECB-9075-9FC9-2A2C24EDE85A}"/>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1981200" y="2249498"/>
            <a:ext cx="14782800" cy="482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rgbClr val="FF0000"/>
                </a:solidFill>
                <a:latin typeface="#9Slide03 Montserrat Bold" panose="00000800000000000000" pitchFamily="2" charset="0"/>
              </a:rPr>
              <a:t>KỸ THUẬT “ĐỌC TÍCH CỰC”</a:t>
            </a:r>
            <a:endParaRPr lang="en-US" sz="5400" dirty="0">
              <a:solidFill>
                <a:srgbClr val="FF0000"/>
              </a:solidFill>
              <a:latin typeface="#9Slide03 Montserrat Bold" panose="00000800000000000000" pitchFamily="2" charset="0"/>
            </a:endParaRPr>
          </a:p>
        </p:txBody>
      </p:sp>
      <p:sp>
        <p:nvSpPr>
          <p:cNvPr id="6" name="Freeform 4">
            <a:extLst>
              <a:ext uri="{FF2B5EF4-FFF2-40B4-BE49-F238E27FC236}">
                <a16:creationId xmlns:a16="http://schemas.microsoft.com/office/drawing/2014/main" id="{A2D3569D-034D-0839-9EED-C7B974467EC8}"/>
              </a:ext>
            </a:extLst>
          </p:cNvPr>
          <p:cNvSpPr/>
          <p:nvPr/>
        </p:nvSpPr>
        <p:spPr>
          <a:xfrm>
            <a:off x="13639800" y="-56769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1883229" y="5098246"/>
            <a:ext cx="3684016" cy="5188754"/>
          </a:xfrm>
          <a:custGeom>
            <a:avLst/>
            <a:gdLst/>
            <a:ahLst/>
            <a:cxnLst/>
            <a:rect l="l" t="t" r="r" b="b"/>
            <a:pathLst>
              <a:path w="3684016" h="5188754">
                <a:moveTo>
                  <a:pt x="0" y="0"/>
                </a:moveTo>
                <a:lnTo>
                  <a:pt x="3684016" y="0"/>
                </a:lnTo>
                <a:lnTo>
                  <a:pt x="3684016" y="5188755"/>
                </a:lnTo>
                <a:lnTo>
                  <a:pt x="0" y="518875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8821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12B7D3-FD69-49A3-9C60-8B38D04157C3}"/>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2AD71D1-84BF-1872-9A5F-06AC58BF1F95}"/>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415767-1B1F-E34E-89B6-2970BE8B3D80}"/>
              </a:ext>
            </a:extLst>
          </p:cNvPr>
          <p:cNvSpPr txBox="1"/>
          <p:nvPr/>
        </p:nvSpPr>
        <p:spPr>
          <a:xfrm>
            <a:off x="2098000" y="3467100"/>
            <a:ext cx="12039599"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Đàn</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đá</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kíp</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dây</a:t>
            </a:r>
            <a:r>
              <a:rPr lang="en-US" sz="4400" noProof="0" dirty="0">
                <a:solidFill>
                  <a:prstClr val="black"/>
                </a:solidFill>
                <a:latin typeface="Times New Roman" panose="02020603050405020304" pitchFamily="18" charset="0"/>
                <a:cs typeface="Times New Roman" panose="02020603050405020304" pitchFamily="18" charset="0"/>
              </a:rPr>
              <a:t>: ý </a:t>
            </a:r>
            <a:r>
              <a:rPr lang="en-US" sz="4400" noProof="0" dirty="0" err="1">
                <a:solidFill>
                  <a:prstClr val="black"/>
                </a:solidFill>
                <a:latin typeface="Times New Roman" panose="02020603050405020304" pitchFamily="18" charset="0"/>
                <a:cs typeface="Times New Roman" panose="02020603050405020304" pitchFamily="18" charset="0"/>
              </a:rPr>
              <a:t>nói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tiếng</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đàn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chuyển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thành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nhanh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11125200" y="2790757"/>
            <a:ext cx="6803328" cy="7360826"/>
          </a:xfrm>
          <a:custGeom>
            <a:avLst/>
            <a:gdLst/>
            <a:ahLst/>
            <a:cxnLst/>
            <a:rect l="l" t="t" r="r" b="b"/>
            <a:pathLst>
              <a:path w="3276410" h="4114800">
                <a:moveTo>
                  <a:pt x="0" y="0"/>
                </a:moveTo>
                <a:lnTo>
                  <a:pt x="3276409" y="0"/>
                </a:lnTo>
                <a:lnTo>
                  <a:pt x="32764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4682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D780A86C-9632-4586-B6E6-2B8337D6D1F3}"/>
              </a:ext>
            </a:extLst>
          </p:cNvPr>
          <p:cNvSpPr txBox="1"/>
          <p:nvPr/>
        </p:nvSpPr>
        <p:spPr>
          <a:xfrm>
            <a:off x="6651298" y="3341260"/>
            <a:ext cx="10678816" cy="4154984"/>
          </a:xfrm>
          <a:prstGeom prst="rect">
            <a:avLst/>
          </a:prstGeom>
          <a:noFill/>
        </p:spPr>
        <p:txBody>
          <a:bodyPr wrap="square" rtlCol="0">
            <a:spAutoFit/>
          </a:bodyPr>
          <a:lstStyle/>
          <a:p>
            <a:pPr algn="just" defTabSz="13716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Cư</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Dị</a:t>
            </a:r>
            <a:r>
              <a:rPr lang="en-US" sz="4400" b="1" dirty="0">
                <a:solidFill>
                  <a:prstClr val="black"/>
                </a:solidFill>
                <a:latin typeface="Times New Roman" panose="02020603050405020304" pitchFamily="18" charset="0"/>
                <a:cs typeface="Times New Roman" panose="02020603050405020304" pitchFamily="18" charset="0"/>
              </a:rPr>
              <a:t> (772 – 846)</a:t>
            </a:r>
          </a:p>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nổi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trò</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ca </a:t>
            </a:r>
            <a:r>
              <a:rPr lang="en-US" sz="4400" dirty="0" err="1">
                <a:solidFill>
                  <a:prstClr val="black"/>
                </a:solidFill>
                <a:latin typeface="Times New Roman" panose="02020603050405020304" pitchFamily="18" charset="0"/>
                <a:cs typeface="Times New Roman" panose="02020603050405020304" pitchFamily="18" charset="0"/>
              </a:rPr>
              <a:t>Trung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Quốc</a:t>
            </a:r>
            <a:r>
              <a:rPr lang="en-US" sz="4400" dirty="0">
                <a:solidFill>
                  <a:prstClr val="black"/>
                </a:solidFill>
                <a:latin typeface="Times New Roman" panose="02020603050405020304" pitchFamily="18" charset="0"/>
                <a:cs typeface="Times New Roman" panose="02020603050405020304" pitchFamily="18" charset="0"/>
              </a:rPr>
              <a:t>.</a:t>
            </a:r>
          </a:p>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ca </a:t>
            </a:r>
            <a:r>
              <a:rPr lang="en-US" sz="4400" dirty="0" err="1">
                <a:solidFill>
                  <a:prstClr val="black"/>
                </a:solidFill>
                <a:latin typeface="Times New Roman" panose="02020603050405020304" pitchFamily="18" charset="0"/>
                <a:cs typeface="Times New Roman" panose="02020603050405020304" pitchFamily="18" charset="0"/>
              </a:rPr>
              <a:t>phải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hội</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4" name="Group 8"/>
          <p:cNvGrpSpPr>
            <a:grpSpLocks noChangeAspect="1"/>
          </p:cNvGrpSpPr>
          <p:nvPr/>
        </p:nvGrpSpPr>
        <p:grpSpPr>
          <a:xfrm>
            <a:off x="1440000" y="3124250"/>
            <a:ext cx="4857296" cy="6860024"/>
            <a:chOff x="0" y="0"/>
            <a:chExt cx="3267456" cy="4614672"/>
          </a:xfrm>
        </p:grpSpPr>
        <p:sp>
          <p:nvSpPr>
            <p:cNvPr id="5" name="Freeform 9"/>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US"/>
            </a:p>
          </p:txBody>
        </p:sp>
        <p:sp>
          <p:nvSpPr>
            <p:cNvPr id="10" name="Freeform 10"/>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1690" r="-1690"/>
              </a:stretch>
            </a:blipFill>
          </p:spPr>
          <p:txBody>
            <a:bodyPr/>
            <a:lstStyle/>
            <a:p>
              <a:endParaRPr lang="en-US"/>
            </a:p>
          </p:txBody>
        </p:sp>
      </p:grpSp>
    </p:spTree>
    <p:extLst>
      <p:ext uri="{BB962C8B-B14F-4D97-AF65-F5344CB8AC3E}">
        <p14:creationId xmlns:p14="http://schemas.microsoft.com/office/powerpoint/2010/main" val="1319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D780A86C-9632-4586-B6E6-2B8337D6D1F3}"/>
              </a:ext>
            </a:extLst>
          </p:cNvPr>
          <p:cNvSpPr txBox="1"/>
          <p:nvPr/>
        </p:nvSpPr>
        <p:spPr>
          <a:xfrm>
            <a:off x="1423761" y="3124250"/>
            <a:ext cx="15960655" cy="5016758"/>
          </a:xfrm>
          <a:prstGeom prst="rect">
            <a:avLst/>
          </a:prstGeom>
          <a:noFill/>
        </p:spPr>
        <p:txBody>
          <a:bodyPr wrap="square" rtlCol="0">
            <a:spAutoFit/>
          </a:bodyPr>
          <a:lstStyle/>
          <a:p>
            <a:pPr algn="just" defTabSz="1371600">
              <a:defRPr/>
            </a:pPr>
            <a:r>
              <a:rPr lang="en-US" sz="4000" b="1" dirty="0">
                <a:latin typeface="Times New Roman" panose="02020603050405020304" pitchFamily="18" charset="0"/>
                <a:cs typeface="Times New Roman" panose="02020603050405020304" pitchFamily="18" charset="0"/>
              </a:rPr>
              <a:t>- Hoàn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khoảng thời gian vừa bị cách chức, đày làm Giang Châu Tư mã. </a:t>
            </a:r>
          </a:p>
          <a:p>
            <a:pPr marR="0" lvl="0" algn="just" defTabSz="13716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xứ</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rPr>
              <a:t>in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Đườ</a:t>
            </a:r>
            <a:r>
              <a:rPr lang="en-US" sz="4000" dirty="0">
                <a:solidFill>
                  <a:prstClr val="black"/>
                </a:solidFill>
                <a:latin typeface="Times New Roman" panose="02020603050405020304" pitchFamily="18" charset="0"/>
                <a:cs typeface="Times New Roman" panose="02020603050405020304" pitchFamily="18" charset="0"/>
              </a:rPr>
              <a:t>ng, </a:t>
            </a:r>
            <a:r>
              <a:rPr lang="en-US" sz="4000" dirty="0" err="1">
                <a:solidFill>
                  <a:prstClr val="black"/>
                </a:solidFill>
                <a:latin typeface="Times New Roman" panose="02020603050405020304" pitchFamily="18" charset="0"/>
                <a:cs typeface="Times New Roman" panose="02020603050405020304" pitchFamily="18" charset="0"/>
              </a:rPr>
              <a:t>tập</a:t>
            </a:r>
            <a:r>
              <a:rPr lang="en-US" sz="4000" dirty="0">
                <a:solidFill>
                  <a:prstClr val="black"/>
                </a:solidFill>
                <a:latin typeface="Times New Roman" panose="02020603050405020304" pitchFamily="18" charset="0"/>
                <a:cs typeface="Times New Roman" panose="02020603050405020304" pitchFamily="18" charset="0"/>
              </a:rPr>
              <a:t> 2, Phan </a:t>
            </a:r>
            <a:r>
              <a:rPr lang="en-US" sz="4000" dirty="0" err="1">
                <a:solidFill>
                  <a:prstClr val="black"/>
                </a:solidFill>
                <a:latin typeface="Times New Roman" panose="02020603050405020304" pitchFamily="18" charset="0"/>
                <a:cs typeface="Times New Roman" panose="02020603050405020304" pitchFamily="18" charset="0"/>
              </a:rPr>
              <a:t>Huy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dịch</a:t>
            </a:r>
            <a:r>
              <a:rPr lang="en-US" sz="4000" dirty="0">
                <a:solidFill>
                  <a:prstClr val="black"/>
                </a:solidFill>
                <a:latin typeface="Times New Roman" panose="02020603050405020304" pitchFamily="18" charset="0"/>
                <a:cs typeface="Times New Roman" panose="02020603050405020304" pitchFamily="18" charset="0"/>
              </a:rPr>
              <a:t>, NXB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r>
              <a:rPr lang="en-US" sz="4000" dirty="0">
                <a:solidFill>
                  <a:prstClr val="black"/>
                </a:solidFill>
                <a:latin typeface="Times New Roman" panose="02020603050405020304" pitchFamily="18" charset="0"/>
                <a:cs typeface="Times New Roman" panose="02020603050405020304" pitchFamily="18" charset="0"/>
              </a:rPr>
              <a:t>, 1987.</a:t>
            </a:r>
          </a:p>
          <a:p>
            <a:pPr marR="0" lvl="0" algn="just" defTabSz="13716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song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lục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Bài thơ mang đậm tính hiện thực và tinh thần nhân văn, thể hiện lòng thương người, sự đồng cảm với những mảnh đời bất hạnh, đồng thời nói lên tâm sự, nỗi lòng của chính nhà thơ.</a:t>
            </a:r>
          </a:p>
        </p:txBody>
      </p:sp>
      <p:sp>
        <p:nvSpPr>
          <p:cNvPr id="4" name="Freeform 7">
            <a:extLst>
              <a:ext uri="{FF2B5EF4-FFF2-40B4-BE49-F238E27FC236}">
                <a16:creationId xmlns:a16="http://schemas.microsoft.com/office/drawing/2014/main" id="{6E273A8B-7DA7-AC17-9D42-2F0D3EBA0249}"/>
              </a:ext>
            </a:extLst>
          </p:cNvPr>
          <p:cNvSpPr/>
          <p:nvPr/>
        </p:nvSpPr>
        <p:spPr>
          <a:xfrm>
            <a:off x="11658600" y="7218797"/>
            <a:ext cx="6069899" cy="3118141"/>
          </a:xfrm>
          <a:custGeom>
            <a:avLst/>
            <a:gdLst/>
            <a:ahLst/>
            <a:cxnLst/>
            <a:rect l="l" t="t" r="r" b="b"/>
            <a:pathLst>
              <a:path w="6069899" h="3118141">
                <a:moveTo>
                  <a:pt x="0" y="0"/>
                </a:moveTo>
                <a:lnTo>
                  <a:pt x="6069899" y="0"/>
                </a:lnTo>
                <a:lnTo>
                  <a:pt x="6069899" y="3118141"/>
                </a:lnTo>
                <a:lnTo>
                  <a:pt x="0" y="311814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34155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86C72-4EB4-EB86-146B-D33C0AF376BA}"/>
              </a:ext>
            </a:extLst>
          </p:cNvPr>
          <p:cNvPicPr>
            <a:picLocks noChangeAspect="1"/>
          </p:cNvPicPr>
          <p:nvPr/>
        </p:nvPicPr>
        <p:blipFill>
          <a:blip r:embed="rId3"/>
          <a:stretch>
            <a:fillRect/>
          </a:stretch>
        </p:blipFill>
        <p:spPr>
          <a:xfrm>
            <a:off x="990600" y="160020"/>
            <a:ext cx="16611600" cy="9966960"/>
          </a:xfrm>
          <a:prstGeom prst="rect">
            <a:avLst/>
          </a:prstGeom>
        </p:spPr>
      </p:pic>
    </p:spTree>
    <p:extLst>
      <p:ext uri="{BB962C8B-B14F-4D97-AF65-F5344CB8AC3E}">
        <p14:creationId xmlns:p14="http://schemas.microsoft.com/office/powerpoint/2010/main" val="12532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8913</TotalTime>
  <Words>2342</Words>
  <Application>Microsoft Office PowerPoint</Application>
  <PresentationFormat>Custom</PresentationFormat>
  <Paragraphs>230</Paragraphs>
  <Slides>36</Slides>
  <Notes>33</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#9Slide04 Vollkorn SemiBold</vt:lpstr>
      <vt:lpstr>#9Slide03 Arima Madurai</vt:lpstr>
      <vt:lpstr>#9Slide05 FS Blonde Script</vt:lpstr>
      <vt:lpstr>Arial</vt:lpstr>
      <vt:lpstr>#9Slide05 SVNMonday</vt:lpstr>
      <vt:lpstr>#9Slide05 SVNLifehack Script</vt:lpstr>
      <vt:lpstr>Times New Roman</vt:lpstr>
      <vt:lpstr>#9Slide04 Vollkorn</vt:lpstr>
      <vt:lpstr>#9Slide05 SVNUT Triumph</vt:lpstr>
      <vt:lpstr>#9Slide03 Montserrat Bold</vt:lpstr>
      <vt:lpstr>#9Slide07 IcielBC Cubano Normal</vt:lpstr>
      <vt:lpstr>Calibri</vt:lpstr>
      <vt:lpstr>5_Office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386</cp:revision>
  <dcterms:created xsi:type="dcterms:W3CDTF">2006-08-16T00:00:00Z</dcterms:created>
  <dcterms:modified xsi:type="dcterms:W3CDTF">2025-01-15T15:32:33Z</dcterms:modified>
  <dc:identifier>DAGLqprbdMc</dc:identifier>
</cp:coreProperties>
</file>