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3" r:id="rId1"/>
    <p:sldMasterId id="2147483883" r:id="rId2"/>
    <p:sldMasterId id="2147483907" r:id="rId3"/>
  </p:sldMasterIdLst>
  <p:notesMasterIdLst>
    <p:notesMasterId r:id="rId27"/>
  </p:notesMasterIdLst>
  <p:sldIdLst>
    <p:sldId id="854" r:id="rId4"/>
    <p:sldId id="696" r:id="rId5"/>
    <p:sldId id="697" r:id="rId6"/>
    <p:sldId id="698" r:id="rId7"/>
    <p:sldId id="702" r:id="rId8"/>
    <p:sldId id="809" r:id="rId9"/>
    <p:sldId id="810" r:id="rId10"/>
    <p:sldId id="811" r:id="rId11"/>
    <p:sldId id="837" r:id="rId12"/>
    <p:sldId id="812" r:id="rId13"/>
    <p:sldId id="838" r:id="rId14"/>
    <p:sldId id="839" r:id="rId15"/>
    <p:sldId id="773" r:id="rId16"/>
    <p:sldId id="774" r:id="rId17"/>
    <p:sldId id="836" r:id="rId18"/>
    <p:sldId id="846" r:id="rId19"/>
    <p:sldId id="847" r:id="rId20"/>
    <p:sldId id="848" r:id="rId21"/>
    <p:sldId id="849" r:id="rId22"/>
    <p:sldId id="851" r:id="rId23"/>
    <p:sldId id="852" r:id="rId24"/>
    <p:sldId id="853" r:id="rId25"/>
    <p:sldId id="850" r:id="rId26"/>
  </p:sldIdLst>
  <p:sldSz cx="18288000" cy="10287000"/>
  <p:notesSz cx="6858000" cy="9144000"/>
  <p:embeddedFontLst>
    <p:embeddedFont>
      <p:font typeface="#9Slide03 Arima Madurai Black" panose="00000A00000000000000" pitchFamily="2" charset="0"/>
      <p:bold r:id="rId28"/>
    </p:embeddedFont>
    <p:embeddedFont>
      <p:font typeface="#9Slide03 IcielPanton Black" panose="00000A00000000000000" pitchFamily="2" charset="0"/>
      <p:bold r:id="rId29"/>
    </p:embeddedFont>
    <p:embeddedFont>
      <p:font typeface="#9Slide04 Vollkorn" panose="00000500000000000000" pitchFamily="2" charset="0"/>
      <p:regular r:id="rId30"/>
    </p:embeddedFont>
    <p:embeddedFont>
      <p:font typeface="#9Slide04 Vollkorn SemiBold" panose="00000700000000000000" pitchFamily="2" charset="0"/>
      <p:bold r:id="rId31"/>
    </p:embeddedFont>
    <p:embeddedFont>
      <p:font typeface="#9Slide05 SVNLifehack Script" panose="00000500000000000000" pitchFamily="2" charset="0"/>
      <p:regular r:id="rId32"/>
    </p:embeddedFont>
    <p:embeddedFont>
      <p:font typeface="#9Slide07 IcielBC Cubano Normal" panose="00000500000000000000" pitchFamily="2" charset="0"/>
      <p:regular r:id="rId33"/>
    </p:embeddedFont>
    <p:embeddedFont>
      <p:font typeface="#9Slide07 IcielKoni" pitchFamily="2" charset="0"/>
      <p:bold r:id="rId34"/>
    </p:embeddedFont>
    <p:embeddedFont>
      <p:font typeface="Open Sans" panose="020B0606030504020204" pitchFamily="3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969"/>
    <a:srgbClr val="E4D8D9"/>
    <a:srgbClr val="E3E2E2"/>
    <a:srgbClr val="F0F4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79" autoAdjust="0"/>
  </p:normalViewPr>
  <p:slideViewPr>
    <p:cSldViewPr>
      <p:cViewPr varScale="1">
        <p:scale>
          <a:sx n="46" d="100"/>
          <a:sy n="46" d="100"/>
        </p:scale>
        <p:origin x="543"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104866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0" dirty="0">
                <a:solidFill>
                  <a:prstClr val="black"/>
                </a:solidFill>
                <a:latin typeface="Times New Roman" panose="02020603050405020304" pitchFamily="18" charset="0"/>
                <a:cs typeface="Times New Roman" panose="02020603050405020304" pitchFamily="18" charset="0"/>
              </a:rPr>
              <a:t>Qua </a:t>
            </a:r>
            <a:r>
              <a:rPr lang="en-US" sz="1200" kern="0" dirty="0" err="1">
                <a:solidFill>
                  <a:prstClr val="black"/>
                </a:solidFill>
                <a:latin typeface="Times New Roman" panose="02020603050405020304" pitchFamily="18" charset="0"/>
                <a:cs typeface="Times New Roman" panose="02020603050405020304" pitchFamily="18" charset="0"/>
              </a:rPr>
              <a:t>văn</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bản</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này</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tác</a:t>
            </a:r>
            <a:r>
              <a:rPr lang="en-US" sz="1200" kern="0" baseline="0" dirty="0">
                <a:solidFill>
                  <a:prstClr val="black"/>
                </a:solidFill>
                <a:latin typeface="Times New Roman" panose="02020603050405020304" pitchFamily="18" charset="0"/>
                <a:cs typeface="Times New Roman" panose="02020603050405020304" pitchFamily="18" charset="0"/>
              </a:rPr>
              <a:t> </a:t>
            </a:r>
            <a:r>
              <a:rPr lang="en-US" sz="1200" kern="0" baseline="0" dirty="0" err="1">
                <a:solidFill>
                  <a:prstClr val="black"/>
                </a:solidFill>
                <a:latin typeface="Times New Roman" panose="02020603050405020304" pitchFamily="18" charset="0"/>
                <a:cs typeface="Times New Roman" panose="02020603050405020304" pitchFamily="18" charset="0"/>
              </a:rPr>
              <a:t>giả</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muốn</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gửi</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gắm</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tới</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người</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đọc</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thông</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điệp</a:t>
            </a:r>
            <a:r>
              <a:rPr lang="en-US" sz="1200" kern="0" dirty="0">
                <a:solidFill>
                  <a:prstClr val="black"/>
                </a:solidFill>
                <a:latin typeface="Times New Roman" panose="02020603050405020304" pitchFamily="18" charset="0"/>
                <a:cs typeface="Times New Roman" panose="02020603050405020304" pitchFamily="18" charset="0"/>
              </a:rPr>
              <a:t> </a:t>
            </a:r>
            <a:r>
              <a:rPr lang="en-US" sz="1200" kern="0" dirty="0" err="1">
                <a:solidFill>
                  <a:prstClr val="black"/>
                </a:solidFill>
                <a:latin typeface="Times New Roman" panose="02020603050405020304" pitchFamily="18" charset="0"/>
                <a:cs typeface="Times New Roman" panose="02020603050405020304" pitchFamily="18" charset="0"/>
              </a:rPr>
              <a:t>gì</a:t>
            </a:r>
            <a:r>
              <a:rPr lang="en-US" sz="1200" kern="0" dirty="0">
                <a:solidFill>
                  <a:prstClr val="black"/>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10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12</a:t>
            </a:fld>
            <a:endParaRPr lang="en-US"/>
          </a:p>
        </p:txBody>
      </p:sp>
    </p:spTree>
    <p:extLst>
      <p:ext uri="{BB962C8B-B14F-4D97-AF65-F5344CB8AC3E}">
        <p14:creationId xmlns:p14="http://schemas.microsoft.com/office/powerpoint/2010/main" val="4523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401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8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0480" algn="just"/>
            <a:r>
              <a:rPr lang="vi-VN" dirty="0">
                <a:solidFill>
                  <a:srgbClr val="212529"/>
                </a:solidFill>
                <a:latin typeface="Open Sans"/>
              </a:rPr>
              <a:t>- Em rất thường xuyên chia sẻ suy nghĩ, tình cảm với người thân của mình.</a:t>
            </a:r>
          </a:p>
          <a:p>
            <a:r>
              <a:rPr lang="vi-VN" dirty="0"/>
              <a:t>- Em thường chia sẻ bằng cách trò chuyện trực tiếp, gửi tin nhắn, hoặc chia sẻ qua các mạng xã hội như Facebook, Zalo, hoặc Instagram. Chia sẻ suy nghĩ và tình cảm giúp em gắn kết và tạo dựng mối quan hệ tốt đẹp với người thân yêu.</a:t>
            </a:r>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368704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16</a:t>
            </a:fld>
            <a:endParaRPr lang="en-US"/>
          </a:p>
        </p:txBody>
      </p:sp>
    </p:spTree>
    <p:extLst>
      <p:ext uri="{BB962C8B-B14F-4D97-AF65-F5344CB8AC3E}">
        <p14:creationId xmlns:p14="http://schemas.microsoft.com/office/powerpoint/2010/main" val="666133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414259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254883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D88A07D4-5845-4225-831C-2B65DFEF5EE0}" type="slidenum">
              <a:rPr lang="en-US" smtClean="0"/>
              <a:t>19</a:t>
            </a:fld>
            <a:endParaRPr lang="en-US"/>
          </a:p>
        </p:txBody>
      </p:sp>
    </p:spTree>
    <p:extLst>
      <p:ext uri="{BB962C8B-B14F-4D97-AF65-F5344CB8AC3E}">
        <p14:creationId xmlns:p14="http://schemas.microsoft.com/office/powerpoint/2010/main" val="2993556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D88A07D4-5845-4225-831C-2B65DFEF5EE0}" type="slidenum">
              <a:rPr lang="en-US" smtClean="0"/>
              <a:t>20</a:t>
            </a:fld>
            <a:endParaRPr lang="en-US"/>
          </a:p>
        </p:txBody>
      </p:sp>
    </p:spTree>
    <p:extLst>
      <p:ext uri="{BB962C8B-B14F-4D97-AF65-F5344CB8AC3E}">
        <p14:creationId xmlns:p14="http://schemas.microsoft.com/office/powerpoint/2010/main" val="312773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82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002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6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9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22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39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7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41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352929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66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777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650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863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85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1744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9391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79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196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0007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08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1/15/2025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615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6276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65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3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581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153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415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062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67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746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589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670483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728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51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9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166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82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77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20713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11000"/>
            <a:lum/>
            <a:extLst>
              <a:ext uri="{96DAC541-7B7A-43D3-8B79-37D633B846F1}">
                <asvg:svgBlip xmlns:asvg="http://schemas.microsoft.com/office/drawing/2016/SVG/main" r:embed="rId12"/>
              </a:ext>
            </a:extLst>
          </a:blip>
          <a:srcRect/>
          <a:stretch>
            <a:fillRect t="-12000" b="-12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67631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553972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2406997"/>
            <a:ext cx="18288000" cy="646331"/>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8AE6BD-C4C9-4EC9-A9B3-FE42EF4571DE}"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81389-269E-4CFB-87A5-138DCDB91D68}"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40255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3" Type="http://schemas.openxmlformats.org/officeDocument/2006/relationships/slideLayout" Target="../slideLayouts/slideLayout16.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gif"/><Relationship Id="rId11" Type="http://schemas.openxmlformats.org/officeDocument/2006/relationships/image" Target="../media/image32.gif"/><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notesSlide" Target="../notesSlides/notesSlide15.xml"/><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6.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7.gif"/><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image" Target="../media/image39.gif"/></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image" Target="../media/image39.gif"/></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image" Target="../media/image39.gif"/></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image" Target="../media/image39.gif"/></Relationships>
</file>

<file path=ppt/slides/_rels/slide23.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6.pn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gif"/><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mp3.cc - CHA VÀ CON GÁI Ca khúc CẢM ĐỘNG về CHA khiến khán giả RƠI NƯỚC MẮT MÓN QUÀ CỦA CHA_v720P">
            <a:hlinkClick r:id="" action="ppaction://media"/>
            <a:extLst>
              <a:ext uri="{FF2B5EF4-FFF2-40B4-BE49-F238E27FC236}">
                <a16:creationId xmlns:a16="http://schemas.microsoft.com/office/drawing/2014/main" id="{F671AE18-4E83-6C43-6FF1-4943E58F69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36309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431106C-2119-E312-3F41-E6CD4A1E5D94}"/>
              </a:ext>
            </a:extLst>
          </p:cNvPr>
          <p:cNvGraphicFramePr>
            <a:graphicFrameLocks noGrp="1"/>
          </p:cNvGraphicFramePr>
          <p:nvPr>
            <p:extLst>
              <p:ext uri="{D42A27DB-BD31-4B8C-83A1-F6EECF244321}">
                <p14:modId xmlns:p14="http://schemas.microsoft.com/office/powerpoint/2010/main" val="3307058717"/>
              </p:ext>
            </p:extLst>
          </p:nvPr>
        </p:nvGraphicFramePr>
        <p:xfrm>
          <a:off x="381000" y="342900"/>
          <a:ext cx="17297400" cy="9677400"/>
        </p:xfrm>
        <a:graphic>
          <a:graphicData uri="http://schemas.openxmlformats.org/drawingml/2006/table">
            <a:tbl>
              <a:tblPr firstRow="1" firstCol="1" bandRow="1">
                <a:tableStyleId>{69CF1AB2-1976-4502-BF36-3FF5EA218861}</a:tableStyleId>
              </a:tblPr>
              <a:tblGrid>
                <a:gridCol w="8458200">
                  <a:extLst>
                    <a:ext uri="{9D8B030D-6E8A-4147-A177-3AD203B41FA5}">
                      <a16:colId xmlns:a16="http://schemas.microsoft.com/office/drawing/2014/main" val="4223954812"/>
                    </a:ext>
                  </a:extLst>
                </a:gridCol>
                <a:gridCol w="8839200">
                  <a:extLst>
                    <a:ext uri="{9D8B030D-6E8A-4147-A177-3AD203B41FA5}">
                      <a16:colId xmlns:a16="http://schemas.microsoft.com/office/drawing/2014/main" val="3616657094"/>
                    </a:ext>
                  </a:extLst>
                </a:gridCol>
              </a:tblGrid>
              <a:tr h="1653830">
                <a:tc>
                  <a:txBody>
                    <a:bodyPr/>
                    <a:lstStyle/>
                    <a:p>
                      <a:pPr algn="just">
                        <a:lnSpc>
                          <a:spcPct val="107000"/>
                        </a:lnSpc>
                        <a:spcAft>
                          <a:spcPts val="800"/>
                        </a:spcAft>
                      </a:pP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Nhân</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vật</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trung</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tâm</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được</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nhắc</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đến</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là</a:t>
                      </a:r>
                      <a:r>
                        <a:rPr lang="es-MX" sz="4000" b="1" dirty="0">
                          <a:effectLst/>
                          <a:latin typeface="Times New Roman" panose="02020603050405020304" pitchFamily="18" charset="0"/>
                          <a:cs typeface="Times New Roman" panose="02020603050405020304" pitchFamily="18" charset="0"/>
                        </a:rPr>
                        <a:t> </a:t>
                      </a:r>
                      <a:r>
                        <a:rPr lang="es-MX" sz="4000" b="1" dirty="0" err="1">
                          <a:effectLst/>
                          <a:latin typeface="Times New Roman" panose="02020603050405020304" pitchFamily="18" charset="0"/>
                          <a:cs typeface="Times New Roman" panose="02020603050405020304" pitchFamily="18" charset="0"/>
                        </a:rPr>
                        <a:t>ai</a:t>
                      </a:r>
                      <a:r>
                        <a:rPr lang="es-MX" sz="4000" b="1" dirty="0">
                          <a:effectLst/>
                          <a:latin typeface="Times New Roman" panose="02020603050405020304" pitchFamily="18"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just" defTabSz="1371600" rtl="0" eaLnBrk="1" fontAlgn="auto" latinLnBrk="0" hangingPunct="1">
                        <a:lnSpc>
                          <a:spcPct val="107000"/>
                        </a:lnSpc>
                        <a:spcBef>
                          <a:spcPts val="0"/>
                        </a:spcBef>
                        <a:spcAft>
                          <a:spcPts val="800"/>
                        </a:spcAft>
                        <a:buClrTx/>
                        <a:buSzTx/>
                        <a:buFontTx/>
                        <a:buNone/>
                        <a:tabLst/>
                        <a:defRPr/>
                      </a:pPr>
                      <a:r>
                        <a:rPr lang="en-US" sz="4000" b="0" dirty="0" err="1">
                          <a:solidFill>
                            <a:prstClr val="black"/>
                          </a:solidFill>
                          <a:latin typeface="Times New Roman" panose="02020603050405020304" pitchFamily="18" charset="0"/>
                          <a:cs typeface="Times New Roman" panose="02020603050405020304" pitchFamily="18" charset="0"/>
                        </a:rPr>
                        <a:t>Nhân</a:t>
                      </a:r>
                      <a:r>
                        <a:rPr lang="en-US" sz="4000" b="0" dirty="0">
                          <a:solidFill>
                            <a:prstClr val="black"/>
                          </a:solidFill>
                          <a:latin typeface="Times New Roman" panose="02020603050405020304" pitchFamily="18" charset="0"/>
                          <a:cs typeface="Times New Roman" panose="02020603050405020304" pitchFamily="18" charset="0"/>
                        </a:rPr>
                        <a:t> </a:t>
                      </a:r>
                      <a:r>
                        <a:rPr lang="en-US" sz="4000" b="0" dirty="0" err="1">
                          <a:solidFill>
                            <a:prstClr val="black"/>
                          </a:solidFill>
                          <a:latin typeface="Times New Roman" panose="02020603050405020304" pitchFamily="18" charset="0"/>
                          <a:cs typeface="Times New Roman" panose="02020603050405020304" pitchFamily="18" charset="0"/>
                        </a:rPr>
                        <a:t>vật</a:t>
                      </a:r>
                      <a:r>
                        <a:rPr lang="en-US" sz="4000" b="0" dirty="0">
                          <a:solidFill>
                            <a:prstClr val="black"/>
                          </a:solidFill>
                          <a:latin typeface="Times New Roman" panose="02020603050405020304" pitchFamily="18" charset="0"/>
                          <a:cs typeface="Times New Roman" panose="02020603050405020304" pitchFamily="18" charset="0"/>
                        </a:rPr>
                        <a:t> “</a:t>
                      </a:r>
                      <a:r>
                        <a:rPr lang="en-US" sz="4000" b="0" dirty="0" err="1">
                          <a:solidFill>
                            <a:prstClr val="black"/>
                          </a:solidFill>
                          <a:latin typeface="Times New Roman" panose="02020603050405020304" pitchFamily="18" charset="0"/>
                          <a:cs typeface="Times New Roman" panose="02020603050405020304" pitchFamily="18" charset="0"/>
                        </a:rPr>
                        <a:t>tôi</a:t>
                      </a:r>
                      <a:r>
                        <a:rPr lang="en-US" sz="4000" b="0" dirty="0">
                          <a:solidFill>
                            <a:prstClr val="black"/>
                          </a:solidFill>
                          <a:latin typeface="Times New Roman" panose="02020603050405020304" pitchFamily="18"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2294032"/>
                  </a:ext>
                </a:extLst>
              </a:tr>
              <a:tr h="2450920">
                <a:tc>
                  <a:txBody>
                    <a:bodyPr/>
                    <a:lstStyle/>
                    <a:p>
                      <a:pPr algn="just">
                        <a:lnSpc>
                          <a:spcPct val="107000"/>
                        </a:lnSpc>
                        <a:spcAft>
                          <a:spcPts val="800"/>
                        </a:spcAft>
                        <a:tabLst>
                          <a:tab pos="474980" algn="l"/>
                        </a:tabLst>
                      </a:pPr>
                      <a:r>
                        <a:rPr lang="en-US" sz="4000" b="1" u="none" strike="noStrike" spc="0" dirty="0">
                          <a:effectLst/>
                          <a:latin typeface="Times New Roman" panose="02020603050405020304" pitchFamily="18" charset="0"/>
                          <a:cs typeface="Times New Roman" panose="02020603050405020304" pitchFamily="18" charset="0"/>
                        </a:rPr>
                        <a:t>- </a:t>
                      </a:r>
                      <a:r>
                        <a:rPr lang="vi-VN" sz="4000" b="1" u="none" strike="noStrike" spc="0" dirty="0">
                          <a:effectLst/>
                          <a:latin typeface="Times New Roman" panose="02020603050405020304" pitchFamily="18" charset="0"/>
                          <a:cs typeface="Times New Roman" panose="02020603050405020304" pitchFamily="18" charset="0"/>
                        </a:rPr>
                        <a:t>Một trong những yếu tố quyết định đư</a:t>
                      </a:r>
                      <a:r>
                        <a:rPr lang="en-US" sz="4000" b="1" u="none" strike="noStrike" spc="0" dirty="0">
                          <a:effectLst/>
                          <a:latin typeface="Times New Roman" panose="02020603050405020304" pitchFamily="18" charset="0"/>
                          <a:cs typeface="Times New Roman" panose="02020603050405020304" pitchFamily="18" charset="0"/>
                        </a:rPr>
                        <a:t>ờ</a:t>
                      </a:r>
                      <a:r>
                        <a:rPr lang="vi-VN" sz="4000" b="1" u="none" strike="noStrike" spc="0" dirty="0">
                          <a:effectLst/>
                          <a:latin typeface="Times New Roman" panose="02020603050405020304" pitchFamily="18" charset="0"/>
                          <a:cs typeface="Times New Roman" panose="02020603050405020304" pitchFamily="18" charset="0"/>
                        </a:rPr>
                        <a:t>ng đời của nhân vật "tôi" là gì?</a:t>
                      </a:r>
                      <a:endParaRPr lang="en-US" sz="4000" b="1" u="none" strike="noStrike" spc="0" dirty="0">
                        <a:effectLst/>
                        <a:latin typeface="Times New Roman" panose="02020603050405020304" pitchFamily="18" charset="0"/>
                        <a:cs typeface="Times New Roman" panose="02020603050405020304" pitchFamily="18" charset="0"/>
                      </a:endParaRPr>
                    </a:p>
                    <a:p>
                      <a:pPr algn="just">
                        <a:lnSpc>
                          <a:spcPct val="107000"/>
                        </a:lnSpc>
                        <a:spcAft>
                          <a:spcPts val="800"/>
                        </a:spcAft>
                        <a:tabLst>
                          <a:tab pos="474980" algn="l"/>
                        </a:tabLst>
                      </a:pPr>
                      <a:endParaRPr lang="en-US" sz="4000" b="1" dirty="0">
                        <a:effectLst/>
                        <a:latin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just" defTabSz="1371600" rtl="0" eaLnBrk="1" fontAlgn="auto" latinLnBrk="0" hangingPunct="1">
                        <a:lnSpc>
                          <a:spcPct val="107000"/>
                        </a:lnSpc>
                        <a:spcBef>
                          <a:spcPts val="0"/>
                        </a:spcBef>
                        <a:spcAft>
                          <a:spcPts val="800"/>
                        </a:spcAft>
                        <a:buClrTx/>
                        <a:buSzTx/>
                        <a:buFontTx/>
                        <a:buNone/>
                        <a:tabLst/>
                        <a:defRPr/>
                      </a:pPr>
                      <a:r>
                        <a:rPr lang="en-US" sz="4000" b="0" kern="100" dirty="0" err="1">
                          <a:solidFill>
                            <a:prstClr val="black"/>
                          </a:solidFill>
                          <a:latin typeface="Times New Roman" panose="02020603050405020304" pitchFamily="18" charset="0"/>
                          <a:cs typeface="Times New Roman" panose="02020603050405020304" pitchFamily="18" charset="0"/>
                        </a:rPr>
                        <a:t>Quyển</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sách</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có</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tựa</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đề</a:t>
                      </a:r>
                      <a:r>
                        <a:rPr lang="en-US" sz="4000" b="0" kern="100" dirty="0">
                          <a:solidFill>
                            <a:prstClr val="black"/>
                          </a:solidFill>
                          <a:latin typeface="Times New Roman" panose="02020603050405020304" pitchFamily="18" charset="0"/>
                          <a:cs typeface="Times New Roman" panose="02020603050405020304" pitchFamily="18" charset="0"/>
                        </a:rPr>
                        <a:t> </a:t>
                      </a:r>
                      <a:r>
                        <a:rPr lang="vi-VN" sz="4000" b="0" i="1" kern="100" dirty="0">
                          <a:solidFill>
                            <a:prstClr val="black"/>
                          </a:solidFill>
                          <a:latin typeface="Times New Roman" panose="02020603050405020304" pitchFamily="18" charset="0"/>
                          <a:cs typeface="Times New Roman" panose="02020603050405020304" pitchFamily="18" charset="0"/>
                        </a:rPr>
                        <a:t>Lê Grăng Cơ</a:t>
                      </a:r>
                      <a:r>
                        <a:rPr lang="vi-VN" sz="4000" b="0" kern="100" dirty="0">
                          <a:solidFill>
                            <a:prstClr val="black"/>
                          </a:solidFill>
                          <a:latin typeface="Times New Roman" panose="02020603050405020304" pitchFamily="18" charset="0"/>
                          <a:cs typeface="Times New Roman" panose="02020603050405020304" pitchFamily="18" charset="0"/>
                        </a:rPr>
                        <a:t>,</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tác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giả</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Ét-mông-đô</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Đơ</a:t>
                      </a:r>
                      <a:r>
                        <a:rPr lang="en-US" sz="4000" b="0" kern="100" dirty="0">
                          <a:solidFill>
                            <a:prstClr val="black"/>
                          </a:solidFill>
                          <a:latin typeface="Times New Roman" panose="02020603050405020304" pitchFamily="18" charset="0"/>
                          <a:cs typeface="Times New Roman" panose="02020603050405020304" pitchFamily="18" charset="0"/>
                        </a:rPr>
                        <a:t> A-mi-xi, </a:t>
                      </a:r>
                      <a:r>
                        <a:rPr lang="en-US" sz="4000" b="0" kern="100" dirty="0" err="1">
                          <a:solidFill>
                            <a:prstClr val="black"/>
                          </a:solidFill>
                          <a:latin typeface="Times New Roman" panose="02020603050405020304" pitchFamily="18" charset="0"/>
                          <a:cs typeface="Times New Roman" panose="02020603050405020304" pitchFamily="18" charset="0"/>
                        </a:rPr>
                        <a:t>được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Hà</a:t>
                      </a:r>
                      <a:r>
                        <a:rPr lang="en-US" sz="4000" b="0" kern="100" dirty="0">
                          <a:solidFill>
                            <a:prstClr val="black"/>
                          </a:solidFill>
                          <a:latin typeface="Times New Roman" panose="02020603050405020304" pitchFamily="18" charset="0"/>
                          <a:cs typeface="Times New Roman" panose="02020603050405020304" pitchFamily="18" charset="0"/>
                        </a:rPr>
                        <a:t> Mai </a:t>
                      </a:r>
                      <a:r>
                        <a:rPr lang="en-US" sz="4000" b="0" kern="100" dirty="0" err="1">
                          <a:solidFill>
                            <a:prstClr val="black"/>
                          </a:solidFill>
                          <a:latin typeface="Times New Roman" panose="02020603050405020304" pitchFamily="18" charset="0"/>
                          <a:cs typeface="Times New Roman" panose="02020603050405020304" pitchFamily="18" charset="0"/>
                        </a:rPr>
                        <a:t>Anh</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dịch</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là</a:t>
                      </a:r>
                      <a:r>
                        <a:rPr lang="en-US" sz="4000" b="0" kern="100" dirty="0">
                          <a:solidFill>
                            <a:prstClr val="black"/>
                          </a:solidFill>
                          <a:latin typeface="Times New Roman" panose="02020603050405020304" pitchFamily="18" charset="0"/>
                          <a:cs typeface="Times New Roman" panose="02020603050405020304" pitchFamily="18" charset="0"/>
                        </a:rPr>
                        <a:t> </a:t>
                      </a:r>
                      <a:r>
                        <a:rPr lang="vi-VN" sz="4000" b="0" i="1" kern="100" dirty="0">
                          <a:solidFill>
                            <a:prstClr val="black"/>
                          </a:solidFill>
                          <a:latin typeface="Times New Roman" panose="02020603050405020304" pitchFamily="18" charset="0"/>
                          <a:cs typeface="Times New Roman" panose="02020603050405020304" pitchFamily="18" charset="0"/>
                        </a:rPr>
                        <a:t>Tâm hồn cao thượng.</a:t>
                      </a:r>
                      <a:endParaRPr lang="en-US" sz="4000" b="0" i="1" kern="100" dirty="0">
                        <a:solidFill>
                          <a:prstClr val="black"/>
                        </a:solidFill>
                        <a:latin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621648"/>
                  </a:ext>
                </a:extLst>
              </a:tr>
              <a:tr h="3244535">
                <a:tc>
                  <a:txBody>
                    <a:bodyPr/>
                    <a:lstStyle/>
                    <a:p>
                      <a:pPr algn="just">
                        <a:lnSpc>
                          <a:spcPct val="107000"/>
                        </a:lnSpc>
                        <a:spcAft>
                          <a:spcPts val="800"/>
                        </a:spcAft>
                        <a:tabLst>
                          <a:tab pos="445770" algn="l"/>
                        </a:tabLst>
                      </a:pPr>
                      <a:r>
                        <a:rPr lang="en-US" sz="4000" b="1" u="none" strike="noStrike" spc="0" dirty="0">
                          <a:effectLst/>
                          <a:latin typeface="Times New Roman" panose="02020603050405020304" pitchFamily="18" charset="0"/>
                          <a:cs typeface="Times New Roman" panose="02020603050405020304" pitchFamily="18" charset="0"/>
                        </a:rPr>
                        <a:t>- </a:t>
                      </a:r>
                      <a:r>
                        <a:rPr lang="vi-VN" sz="4000" b="1" u="none" strike="noStrike" spc="0" dirty="0">
                          <a:effectLst/>
                          <a:latin typeface="Times New Roman" panose="02020603050405020304" pitchFamily="18" charset="0"/>
                          <a:cs typeface="Times New Roman" panose="02020603050405020304" pitchFamily="18" charset="0"/>
                        </a:rPr>
                        <a:t>Nhân vật "t</a:t>
                      </a:r>
                      <a:r>
                        <a:rPr lang="en-US" sz="4000" b="1" u="none" strike="noStrike" spc="0" dirty="0">
                          <a:effectLst/>
                          <a:latin typeface="Times New Roman" panose="02020603050405020304" pitchFamily="18" charset="0"/>
                          <a:cs typeface="Times New Roman" panose="02020603050405020304" pitchFamily="18" charset="0"/>
                        </a:rPr>
                        <a:t>ô</a:t>
                      </a:r>
                      <a:r>
                        <a:rPr lang="vi-VN" sz="4000" b="1" u="none" strike="noStrike" spc="0" dirty="0">
                          <a:effectLst/>
                          <a:latin typeface="Times New Roman" panose="02020603050405020304" pitchFamily="18" charset="0"/>
                          <a:cs typeface="Times New Roman" panose="02020603050405020304" pitchFamily="18" charset="0"/>
                        </a:rPr>
                        <a:t>i" đã bộc lộ nỗi niềm gì đối với người cha trong bức thư tưởng tượng?</a:t>
                      </a:r>
                      <a:endParaRPr lang="en-US" sz="4000" b="1" u="none" strike="noStrike" spc="0" dirty="0">
                        <a:effectLst/>
                        <a:latin typeface="Times New Roman" panose="02020603050405020304" pitchFamily="18" charset="0"/>
                        <a:cs typeface="Times New Roman" panose="02020603050405020304" pitchFamily="18" charset="0"/>
                      </a:endParaRPr>
                    </a:p>
                    <a:p>
                      <a:pPr algn="just">
                        <a:lnSpc>
                          <a:spcPct val="107000"/>
                        </a:lnSpc>
                        <a:spcAft>
                          <a:spcPts val="800"/>
                        </a:spcAft>
                        <a:tabLst>
                          <a:tab pos="445770" algn="l"/>
                        </a:tabLst>
                      </a:pPr>
                      <a:endParaRPr lang="en-US" sz="4000" b="1" dirty="0">
                        <a:effectLst/>
                        <a:latin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just" defTabSz="1371600" rtl="0" eaLnBrk="1" fontAlgn="auto" latinLnBrk="0" hangingPunct="1">
                        <a:lnSpc>
                          <a:spcPct val="107000"/>
                        </a:lnSpc>
                        <a:spcBef>
                          <a:spcPts val="0"/>
                        </a:spcBef>
                        <a:spcAft>
                          <a:spcPts val="800"/>
                        </a:spcAft>
                        <a:buClrTx/>
                        <a:buSzTx/>
                        <a:buFontTx/>
                        <a:buNone/>
                        <a:tabLst/>
                        <a:defRPr/>
                      </a:pPr>
                      <a:r>
                        <a:rPr lang="en-US" sz="4000" b="0" kern="100" dirty="0" err="1">
                          <a:solidFill>
                            <a:prstClr val="black"/>
                          </a:solidFill>
                          <a:latin typeface="Times New Roman" panose="02020603050405020304" pitchFamily="18" charset="0"/>
                          <a:cs typeface="Times New Roman" panose="02020603050405020304" pitchFamily="18" charset="0"/>
                        </a:rPr>
                        <a:t>Bộc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lộ</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tình</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cảm</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yêu</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thương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sâu</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sắc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và</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lòng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tự</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hào</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về</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người</a:t>
                      </a:r>
                      <a:r>
                        <a:rPr lang="en-US" sz="4000" b="0" kern="100" dirty="0">
                          <a:solidFill>
                            <a:prstClr val="black"/>
                          </a:solidFill>
                          <a:latin typeface="Times New Roman" panose="02020603050405020304" pitchFamily="18" charset="0"/>
                          <a:cs typeface="Times New Roman" panose="02020603050405020304" pitchFamily="18" charset="0"/>
                        </a:rPr>
                        <a:t> cha </a:t>
                      </a:r>
                      <a:r>
                        <a:rPr lang="en-US" sz="4000" b="0" kern="100" dirty="0" err="1">
                          <a:solidFill>
                            <a:prstClr val="black"/>
                          </a:solidFill>
                          <a:latin typeface="Times New Roman" panose="02020603050405020304" pitchFamily="18" charset="0"/>
                          <a:cs typeface="Times New Roman" panose="02020603050405020304" pitchFamily="18" charset="0"/>
                        </a:rPr>
                        <a:t>nghèo</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khó</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nhưng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lương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thiện</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rất</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mực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yêu</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thương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chăm</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sóc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cho</a:t>
                      </a:r>
                      <a:r>
                        <a:rPr lang="en-US" sz="4000" b="0" kern="100" dirty="0">
                          <a:solidFill>
                            <a:prstClr val="black"/>
                          </a:solidFill>
                          <a:latin typeface="Times New Roman" panose="02020603050405020304" pitchFamily="18" charset="0"/>
                          <a:cs typeface="Times New Roman" panose="02020603050405020304" pitchFamily="18" charset="0"/>
                        </a:rPr>
                        <a:t> con </a:t>
                      </a:r>
                      <a:r>
                        <a:rPr lang="en-US" sz="4000" b="0" kern="100" dirty="0" err="1">
                          <a:solidFill>
                            <a:prstClr val="black"/>
                          </a:solidFill>
                          <a:latin typeface="Times New Roman" panose="02020603050405020304" pitchFamily="18" charset="0"/>
                          <a:cs typeface="Times New Roman" panose="02020603050405020304" pitchFamily="18" charset="0"/>
                        </a:rPr>
                        <a:t>của</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mình</a:t>
                      </a:r>
                      <a:r>
                        <a:rPr lang="en-US" sz="4000" b="0" kern="100" dirty="0">
                          <a:solidFill>
                            <a:prstClr val="black"/>
                          </a:solidFill>
                          <a:latin typeface="Times New Roman" panose="02020603050405020304" pitchFamily="18" charset="0"/>
                          <a:cs typeface="Times New Roman" panose="02020603050405020304" pitchFamily="18" charset="0"/>
                        </a:rPr>
                        <a:t>.</a:t>
                      </a:r>
                      <a:endParaRPr lang="en-US" sz="4000" b="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08522"/>
                  </a:ext>
                </a:extLst>
              </a:tr>
              <a:tr h="2328115">
                <a:tc>
                  <a:txBody>
                    <a:bodyPr/>
                    <a:lstStyle/>
                    <a:p>
                      <a:pPr algn="just">
                        <a:lnSpc>
                          <a:spcPct val="107000"/>
                        </a:lnSpc>
                        <a:spcAft>
                          <a:spcPts val="800"/>
                        </a:spcAft>
                        <a:tabLst>
                          <a:tab pos="474980" algn="l"/>
                        </a:tabLst>
                      </a:pPr>
                      <a:r>
                        <a:rPr lang="en-US" sz="4000" b="1" u="none" strike="noStrike" spc="0" dirty="0">
                          <a:effectLst/>
                          <a:latin typeface="Times New Roman" panose="02020603050405020304" pitchFamily="18" charset="0"/>
                          <a:cs typeface="Times New Roman" panose="02020603050405020304" pitchFamily="18" charset="0"/>
                        </a:rPr>
                        <a:t>- </a:t>
                      </a:r>
                      <a:r>
                        <a:rPr lang="vi-VN" sz="4000" b="1" u="none" strike="noStrike" spc="0" dirty="0">
                          <a:effectLst/>
                          <a:latin typeface="Times New Roman" panose="02020603050405020304" pitchFamily="18" charset="0"/>
                          <a:cs typeface="Times New Roman" panose="02020603050405020304" pitchFamily="18" charset="0"/>
                        </a:rPr>
                        <a:t>Theo em, vì sao tác giả lại "viết nó và giấu kín, để chỉ một mình tôi đọc"?</a:t>
                      </a:r>
                      <a:endParaRPr lang="en-US" sz="4000" b="1" u="none" strike="noStrike" spc="0" dirty="0">
                        <a:effectLst/>
                        <a:latin typeface="Times New Roman" panose="02020603050405020304" pitchFamily="18" charset="0"/>
                        <a:cs typeface="Times New Roman" panose="02020603050405020304" pitchFamily="18" charset="0"/>
                      </a:endParaRP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just" defTabSz="1371600" rtl="0" eaLnBrk="1" fontAlgn="auto" latinLnBrk="0" hangingPunct="1">
                        <a:lnSpc>
                          <a:spcPct val="107000"/>
                        </a:lnSpc>
                        <a:spcBef>
                          <a:spcPts val="0"/>
                        </a:spcBef>
                        <a:spcAft>
                          <a:spcPts val="800"/>
                        </a:spcAft>
                        <a:buClrTx/>
                        <a:buSzTx/>
                        <a:buFontTx/>
                        <a:buNone/>
                        <a:tabLst/>
                        <a:defRPr/>
                      </a:pPr>
                      <a:r>
                        <a:rPr lang="en-US" sz="4000" b="0" kern="100" dirty="0" err="1">
                          <a:solidFill>
                            <a:prstClr val="black"/>
                          </a:solidFill>
                          <a:latin typeface="Times New Roman" panose="02020603050405020304" pitchFamily="18" charset="0"/>
                          <a:cs typeface="Times New Roman" panose="02020603050405020304" pitchFamily="18" charset="0"/>
                        </a:rPr>
                        <a:t>Vì</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đây</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là</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những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tâm</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tư</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nỗi</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niềm</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sâu</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kín</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mà</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tác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giả</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không</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muốn</a:t>
                      </a:r>
                      <a:r>
                        <a:rPr lang="en-US" sz="4000" b="0" kern="100" dirty="0">
                          <a:solidFill>
                            <a:prstClr val="black"/>
                          </a:solidFill>
                          <a:latin typeface="Times New Roman" panose="02020603050405020304" pitchFamily="18" charset="0"/>
                          <a:cs typeface="Times New Roman" panose="02020603050405020304" pitchFamily="18" charset="0"/>
                        </a:rPr>
                        <a:t> chia </a:t>
                      </a:r>
                      <a:r>
                        <a:rPr lang="en-US" sz="4000" b="0" kern="100" dirty="0" err="1">
                          <a:solidFill>
                            <a:prstClr val="black"/>
                          </a:solidFill>
                          <a:latin typeface="Times New Roman" panose="02020603050405020304" pitchFamily="18" charset="0"/>
                          <a:cs typeface="Times New Roman" panose="02020603050405020304" pitchFamily="18" charset="0"/>
                        </a:rPr>
                        <a:t>sẻ</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trực</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tiếp</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với</a:t>
                      </a:r>
                      <a:r>
                        <a:rPr lang="en-US" sz="4000" b="0" kern="100" dirty="0">
                          <a:solidFill>
                            <a:prstClr val="black"/>
                          </a:solidFill>
                          <a:latin typeface="Times New Roman" panose="02020603050405020304" pitchFamily="18" charset="0"/>
                          <a:cs typeface="Times New Roman" panose="02020603050405020304" pitchFamily="18" charset="0"/>
                        </a:rPr>
                        <a:t> </a:t>
                      </a:r>
                      <a:r>
                        <a:rPr lang="en-US" sz="4000" b="0" kern="100" dirty="0" err="1">
                          <a:solidFill>
                            <a:prstClr val="black"/>
                          </a:solidFill>
                          <a:latin typeface="Times New Roman" panose="02020603050405020304" pitchFamily="18" charset="0"/>
                          <a:cs typeface="Times New Roman" panose="02020603050405020304" pitchFamily="18" charset="0"/>
                        </a:rPr>
                        <a:t>ai</a:t>
                      </a:r>
                      <a:r>
                        <a:rPr lang="en-US" sz="4000" b="0" kern="100" dirty="0">
                          <a:solidFill>
                            <a:prstClr val="black"/>
                          </a:solidFill>
                          <a:latin typeface="Times New Roman" panose="02020603050405020304" pitchFamily="18" charset="0"/>
                          <a:cs typeface="Times New Roman" panose="02020603050405020304" pitchFamily="18" charset="0"/>
                        </a:rPr>
                        <a:t>.</a:t>
                      </a:r>
                    </a:p>
                  </a:txBody>
                  <a:tcPr marL="102870" marR="1028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059564"/>
                  </a:ext>
                </a:extLst>
              </a:tr>
            </a:tbl>
          </a:graphicData>
        </a:graphic>
      </p:graphicFrame>
    </p:spTree>
    <p:extLst>
      <p:ext uri="{BB962C8B-B14F-4D97-AF65-F5344CB8AC3E}">
        <p14:creationId xmlns:p14="http://schemas.microsoft.com/office/powerpoint/2010/main" val="13262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1603664" y="1714500"/>
            <a:ext cx="14401800" cy="2123658"/>
          </a:xfrm>
          <a:prstGeom prst="rect">
            <a:avLst/>
          </a:prstGeom>
          <a:noFill/>
        </p:spPr>
        <p:txBody>
          <a:bodyPr wrap="square" rtlCol="0">
            <a:spAutoFit/>
          </a:bodyPr>
          <a:lstStyle/>
          <a:p>
            <a:pPr algn="ctr" defTabSz="1371600">
              <a:defRPr/>
            </a:pP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2.</a:t>
            </a:r>
          </a:p>
          <a:p>
            <a:pPr algn="ctr" defTabSz="1371600">
              <a:defRPr/>
            </a:pP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Thông</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điệp</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từ</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Bức</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thư</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tưởng</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altLang="zh-CN" sz="6600" b="1" dirty="0" err="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tượng</a:t>
            </a:r>
            <a:r>
              <a:rPr lang="en-US" altLang="zh-CN" sz="6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a:rPr>
              <a:t>”.</a:t>
            </a:r>
            <a:endParaRPr lang="en-US" sz="6600" dirty="0">
              <a:solidFill>
                <a:srgbClr val="C00000"/>
              </a:solidFill>
              <a:latin typeface="Times New Roman" panose="02020603050405020304" pitchFamily="18" charset="0"/>
              <a:cs typeface="Times New Roman" panose="02020603050405020304" pitchFamily="18" charset="0"/>
            </a:endParaRPr>
          </a:p>
        </p:txBody>
      </p:sp>
      <p:sp>
        <p:nvSpPr>
          <p:cNvPr id="6" name="Freeform 6"/>
          <p:cNvSpPr/>
          <p:nvPr/>
        </p:nvSpPr>
        <p:spPr>
          <a:xfrm>
            <a:off x="283932" y="4570866"/>
            <a:ext cx="8520632" cy="5716134"/>
          </a:xfrm>
          <a:custGeom>
            <a:avLst/>
            <a:gdLst/>
            <a:ahLst/>
            <a:cxnLst/>
            <a:rect l="l" t="t" r="r" b="b"/>
            <a:pathLst>
              <a:path w="4328445" h="3538503">
                <a:moveTo>
                  <a:pt x="0" y="0"/>
                </a:moveTo>
                <a:lnTo>
                  <a:pt x="4328445" y="0"/>
                </a:lnTo>
                <a:lnTo>
                  <a:pt x="4328445" y="3538503"/>
                </a:lnTo>
                <a:lnTo>
                  <a:pt x="0" y="353850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124590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FBD634-E701-2B7F-2399-EFD0DC19C724}"/>
              </a:ext>
            </a:extLst>
          </p:cNvPr>
          <p:cNvSpPr txBox="1"/>
          <p:nvPr/>
        </p:nvSpPr>
        <p:spPr>
          <a:xfrm>
            <a:off x="4114800" y="1700764"/>
            <a:ext cx="11460998" cy="769441"/>
          </a:xfrm>
          <a:prstGeom prst="rect">
            <a:avLst/>
          </a:prstGeom>
          <a:noFill/>
        </p:spPr>
        <p:txBody>
          <a:bodyPr wrap="square">
            <a:spAutoFit/>
          </a:bodyPr>
          <a:lstStyle/>
          <a:p>
            <a:pPr algn="just" defTabSz="1371600"/>
            <a:r>
              <a:rPr lang="en-US" altLang="zh-CN" sz="4400" dirty="0">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Gia</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đình</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luôn</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là</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chỗ</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dựa</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cho</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mỗi</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chúng</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ta. </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DD0ED1E-D190-ADF7-8B8D-07866522F84D}"/>
              </a:ext>
            </a:extLst>
          </p:cNvPr>
          <p:cNvSpPr txBox="1"/>
          <p:nvPr/>
        </p:nvSpPr>
        <p:spPr>
          <a:xfrm>
            <a:off x="5105400" y="3098993"/>
            <a:ext cx="12657594" cy="769441"/>
          </a:xfrm>
          <a:prstGeom prst="rect">
            <a:avLst/>
          </a:prstGeom>
          <a:noFill/>
        </p:spPr>
        <p:txBody>
          <a:bodyPr wrap="square">
            <a:spAutoFit/>
          </a:bodyPr>
          <a:lstStyle/>
          <a:p>
            <a:pPr algn="just" defTabSz="1371600"/>
            <a:r>
              <a:rPr lang="en-US" altLang="zh-CN" sz="4400" dirty="0">
                <a:latin typeface="Times New Roman" panose="02020603050405020304" pitchFamily="18" charset="0"/>
                <a:ea typeface="华文新魏" panose="02010800040101010101" pitchFamily="2" charset="-122"/>
                <a:cs typeface="Times New Roman" panose="02020603050405020304" pitchFamily="18" charset="0"/>
                <a:sym typeface="Arial"/>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Mọi</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đứa</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trẻ</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luôn</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khát</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khao</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gia</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đình</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hạnh</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phúc</a:t>
            </a:r>
            <a:r>
              <a:rPr lang="en-US" sz="4400" dirty="0">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4" name="TextBox 3">
            <a:extLst>
              <a:ext uri="{FF2B5EF4-FFF2-40B4-BE49-F238E27FC236}">
                <a16:creationId xmlns:a16="http://schemas.microsoft.com/office/drawing/2014/main" id="{6538AAEF-F355-203C-7EF3-E4829D15FB87}"/>
              </a:ext>
            </a:extLst>
          </p:cNvPr>
          <p:cNvSpPr txBox="1"/>
          <p:nvPr/>
        </p:nvSpPr>
        <p:spPr>
          <a:xfrm>
            <a:off x="5143500" y="5045870"/>
            <a:ext cx="12946250" cy="769441"/>
          </a:xfrm>
          <a:prstGeom prst="rect">
            <a:avLst/>
          </a:prstGeom>
          <a:noFill/>
        </p:spPr>
        <p:txBody>
          <a:bodyPr wrap="square">
            <a:spAutoFit/>
          </a:bodyPr>
          <a:lstStyle/>
          <a:p>
            <a:pPr algn="just" defTabSz="1371600"/>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Tình</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cảm</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cha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mẹ</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dành</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cho</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con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cái</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luôn</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vô</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bờ</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bến</a:t>
            </a:r>
            <a:r>
              <a:rPr lang="en-US" sz="4400" dirty="0">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5" name="TextBox 4">
            <a:extLst>
              <a:ext uri="{FF2B5EF4-FFF2-40B4-BE49-F238E27FC236}">
                <a16:creationId xmlns:a16="http://schemas.microsoft.com/office/drawing/2014/main" id="{6538AAEF-F355-203C-7EF3-E4829D15FB87}"/>
              </a:ext>
            </a:extLst>
          </p:cNvPr>
          <p:cNvSpPr txBox="1"/>
          <p:nvPr/>
        </p:nvSpPr>
        <p:spPr>
          <a:xfrm>
            <a:off x="4572000" y="6982356"/>
            <a:ext cx="12006528" cy="769441"/>
          </a:xfrm>
          <a:prstGeom prst="rect">
            <a:avLst/>
          </a:prstGeom>
          <a:noFill/>
        </p:spPr>
        <p:txBody>
          <a:bodyPr wrap="square">
            <a:spAutoFit/>
          </a:bodyPr>
          <a:lstStyle/>
          <a:p>
            <a:pPr defTabSz="1371600"/>
            <a:r>
              <a:rPr lang="en-US" sz="4400" dirty="0">
                <a:latin typeface="Times New Roman" panose="02020603050405020304" pitchFamily="18" charset="0"/>
                <a:ea typeface="华文新魏" panose="02010800040101010101" pitchFamily="2" charset="-122"/>
                <a:cs typeface="Times New Roman" panose="02020603050405020304" pitchFamily="18" charset="0"/>
              </a:rPr>
              <a:t>- Ba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mẹ</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luôn</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bên</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con,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chỗ</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dựa</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a:t>
            </a:r>
            <a:r>
              <a:rPr lang="en-US" sz="4400" dirty="0" err="1">
                <a:latin typeface="Times New Roman" panose="02020603050405020304" pitchFamily="18" charset="0"/>
                <a:ea typeface="华文新魏" panose="02010800040101010101" pitchFamily="2" charset="-122"/>
                <a:cs typeface="Times New Roman" panose="02020603050405020304" pitchFamily="18" charset="0"/>
              </a:rPr>
              <a:t>của</a:t>
            </a:r>
            <a:r>
              <a:rPr lang="en-US" sz="4400" dirty="0">
                <a:latin typeface="Times New Roman" panose="02020603050405020304" pitchFamily="18" charset="0"/>
                <a:ea typeface="华文新魏" panose="02010800040101010101" pitchFamily="2" charset="-122"/>
                <a:cs typeface="Times New Roman" panose="02020603050405020304" pitchFamily="18" charset="0"/>
              </a:rPr>
              <a:t> con.</a:t>
            </a:r>
          </a:p>
        </p:txBody>
      </p:sp>
      <p:sp>
        <p:nvSpPr>
          <p:cNvPr id="6" name="Freeform 6"/>
          <p:cNvSpPr/>
          <p:nvPr/>
        </p:nvSpPr>
        <p:spPr>
          <a:xfrm>
            <a:off x="427090" y="2799425"/>
            <a:ext cx="4011007" cy="4140395"/>
          </a:xfrm>
          <a:custGeom>
            <a:avLst/>
            <a:gdLst/>
            <a:ahLst/>
            <a:cxnLst/>
            <a:rect l="l" t="t" r="r" b="b"/>
            <a:pathLst>
              <a:path w="4011007" h="4140395">
                <a:moveTo>
                  <a:pt x="0" y="0"/>
                </a:moveTo>
                <a:lnTo>
                  <a:pt x="4011007" y="0"/>
                </a:lnTo>
                <a:lnTo>
                  <a:pt x="4011007" y="4140394"/>
                </a:lnTo>
                <a:lnTo>
                  <a:pt x="0" y="414039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7343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DE497-B64E-F979-1425-4F028A58113E}"/>
              </a:ext>
            </a:extLst>
          </p:cNvPr>
          <p:cNvSpPr txBox="1"/>
          <p:nvPr/>
        </p:nvSpPr>
        <p:spPr>
          <a:xfrm>
            <a:off x="1524000" y="4000500"/>
            <a:ext cx="7891353"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Tổng</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kết</a:t>
            </a:r>
            <a:endPar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endParaRPr>
          </a:p>
        </p:txBody>
      </p:sp>
      <p:sp>
        <p:nvSpPr>
          <p:cNvPr id="3" name="Freeform 3"/>
          <p:cNvSpPr/>
          <p:nvPr/>
        </p:nvSpPr>
        <p:spPr>
          <a:xfrm>
            <a:off x="10820400" y="2247900"/>
            <a:ext cx="4915662" cy="8132799"/>
          </a:xfrm>
          <a:custGeom>
            <a:avLst/>
            <a:gdLst/>
            <a:ahLst/>
            <a:cxnLst/>
            <a:rect l="l" t="t" r="r" b="b"/>
            <a:pathLst>
              <a:path w="2585926" h="4856199">
                <a:moveTo>
                  <a:pt x="0" y="0"/>
                </a:moveTo>
                <a:lnTo>
                  <a:pt x="2585926" y="0"/>
                </a:lnTo>
                <a:lnTo>
                  <a:pt x="2585926" y="4856199"/>
                </a:lnTo>
                <a:lnTo>
                  <a:pt x="0" y="485619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3722738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F531D-502D-27E8-4D16-92E63925CB43}"/>
              </a:ext>
            </a:extLst>
          </p:cNvPr>
          <p:cNvPicPr>
            <a:picLocks noChangeAspect="1"/>
          </p:cNvPicPr>
          <p:nvPr/>
        </p:nvPicPr>
        <p:blipFill>
          <a:blip r:embed="rId3">
            <a:duotone>
              <a:schemeClr val="accent6">
                <a:shade val="45000"/>
                <a:satMod val="135000"/>
              </a:schemeClr>
              <a:prstClr val="white"/>
            </a:duotone>
          </a:blip>
          <a:stretch>
            <a:fillRect/>
          </a:stretch>
        </p:blipFill>
        <p:spPr>
          <a:xfrm>
            <a:off x="685800" y="738008"/>
            <a:ext cx="8229600" cy="9815692"/>
          </a:xfrm>
          <a:prstGeom prst="rect">
            <a:avLst/>
          </a:prstGeom>
        </p:spPr>
      </p:pic>
      <p:pic>
        <p:nvPicPr>
          <p:cNvPr id="5" name="Picture 4">
            <a:extLst>
              <a:ext uri="{FF2B5EF4-FFF2-40B4-BE49-F238E27FC236}">
                <a16:creationId xmlns:a16="http://schemas.microsoft.com/office/drawing/2014/main" id="{ACB8B452-A301-754D-EFF7-1C86CCB2AF42}"/>
              </a:ext>
            </a:extLst>
          </p:cNvPr>
          <p:cNvPicPr>
            <a:picLocks noChangeAspect="1"/>
          </p:cNvPicPr>
          <p:nvPr/>
        </p:nvPicPr>
        <p:blipFill>
          <a:blip r:embed="rId3">
            <a:duotone>
              <a:schemeClr val="accent6">
                <a:shade val="45000"/>
                <a:satMod val="135000"/>
              </a:schemeClr>
              <a:prstClr val="white"/>
            </a:duotone>
          </a:blip>
          <a:stretch>
            <a:fillRect/>
          </a:stretch>
        </p:blipFill>
        <p:spPr>
          <a:xfrm>
            <a:off x="9364980" y="738008"/>
            <a:ext cx="8229600" cy="9815692"/>
          </a:xfrm>
          <a:prstGeom prst="rect">
            <a:avLst/>
          </a:prstGeom>
        </p:spPr>
      </p:pic>
      <p:sp>
        <p:nvSpPr>
          <p:cNvPr id="2" name="TextBox 1">
            <a:extLst>
              <a:ext uri="{FF2B5EF4-FFF2-40B4-BE49-F238E27FC236}">
                <a16:creationId xmlns:a16="http://schemas.microsoft.com/office/drawing/2014/main" id="{B5B9A217-F309-8776-30B5-24A8DCF668C4}"/>
              </a:ext>
            </a:extLst>
          </p:cNvPr>
          <p:cNvSpPr txBox="1"/>
          <p:nvPr/>
        </p:nvSpPr>
        <p:spPr>
          <a:xfrm>
            <a:off x="1143000" y="952500"/>
            <a:ext cx="7315200"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Sử dụng ngôi kể thứ nhất giúp các sự việc được kể lại thật chi tiết, dễ dàng bộc lộ cảm xúc nhân vật.</a:t>
            </a:r>
          </a:p>
          <a:p>
            <a:pPr algn="just"/>
            <a:br>
              <a:rPr lang="vi-VN" sz="4000" dirty="0">
                <a:latin typeface="Times New Roman" panose="02020603050405020304" pitchFamily="18" charset="0"/>
                <a:cs typeface="Times New Roman" panose="02020603050405020304" pitchFamily="18" charset="0"/>
              </a:rPr>
            </a:br>
            <a:endParaRPr lang="vi-VN"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7A2FF8-DB41-02AE-A130-ED6B142CD5D5}"/>
              </a:ext>
            </a:extLst>
          </p:cNvPr>
          <p:cNvSpPr txBox="1"/>
          <p:nvPr/>
        </p:nvSpPr>
        <p:spPr>
          <a:xfrm>
            <a:off x="9753600" y="1104900"/>
            <a:ext cx="7239000"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gn="just">
              <a:defRPr/>
            </a:pPr>
            <a:r>
              <a:rPr lang="vi-VN" sz="4000" dirty="0">
                <a:latin typeface="Times New Roman" panose="02020603050405020304" pitchFamily="18" charset="0"/>
                <a:cs typeface="Times New Roman" panose="02020603050405020304" pitchFamily="18" charset="0"/>
              </a:rPr>
              <a:t>Nhân vật “tôi” viết một bức thư cho cha nhưng bức thư được giấu kín, người cha không hề biết về sự tồn tại của bức thư này. Qua đó, thể hiện khát khao về sự thấu hiểu, tình cảm gia đình và sức mạnh của văn học trong việc nuôi dưỡng tâm hồn.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92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1181100"/>
            <a:ext cx="14478000" cy="2369880"/>
          </a:xfrm>
          <a:prstGeom prst="rect">
            <a:avLst/>
          </a:prstGeom>
        </p:spPr>
        <p:txBody>
          <a:bodyPr wrap="square">
            <a:spAutoFit/>
          </a:bodyPr>
          <a:lstStyle/>
          <a:p>
            <a:pPr algn="ctr"/>
            <a:r>
              <a:rPr lang="en-US" sz="6000" b="1" dirty="0">
                <a:solidFill>
                  <a:srgbClr val="FF0000"/>
                </a:solidFill>
                <a:latin typeface="#9Slide07 IcielKoni" pitchFamily="2" charset="0"/>
                <a:cs typeface="Times New Roman" panose="02020603050405020304" pitchFamily="18" charset="0"/>
              </a:rPr>
              <a:t>CÙNG CHIA SẺ</a:t>
            </a:r>
          </a:p>
          <a:p>
            <a:pPr algn="just"/>
            <a:r>
              <a:rPr lang="vi-VN" sz="4400" dirty="0">
                <a:solidFill>
                  <a:srgbClr val="000000"/>
                </a:solidFill>
                <a:latin typeface="Times New Roman" panose="02020603050405020304" pitchFamily="18" charset="0"/>
                <a:cs typeface="Times New Roman" panose="02020603050405020304" pitchFamily="18" charset="0"/>
              </a:rPr>
              <a:t>Em có thường xuyên chia sẻ suy nghĩ, tình cảm với người thân hay không? Nếu có, em chia sẻ bằng cách nào?</a:t>
            </a:r>
            <a:endParaRPr lang="en-US" sz="4400" dirty="0">
              <a:latin typeface="Times New Roman" panose="02020603050405020304" pitchFamily="18" charset="0"/>
              <a:cs typeface="Times New Roman" panose="02020603050405020304" pitchFamily="18" charset="0"/>
            </a:endParaRPr>
          </a:p>
        </p:txBody>
      </p:sp>
      <p:pic>
        <p:nvPicPr>
          <p:cNvPr id="4" name="Picture 3" descr="A group of people standing together&#10;&#10;Description automatically generated">
            <a:extLst>
              <a:ext uri="{FF2B5EF4-FFF2-40B4-BE49-F238E27FC236}">
                <a16:creationId xmlns:a16="http://schemas.microsoft.com/office/drawing/2014/main" id="{22985B61-45C2-5FA4-FCBD-78BC0A00B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4076700"/>
            <a:ext cx="9730067" cy="6528966"/>
          </a:xfrm>
          <a:prstGeom prst="rect">
            <a:avLst/>
          </a:prstGeom>
        </p:spPr>
      </p:pic>
    </p:spTree>
    <p:extLst>
      <p:ext uri="{BB962C8B-B14F-4D97-AF65-F5344CB8AC3E}">
        <p14:creationId xmlns:p14="http://schemas.microsoft.com/office/powerpoint/2010/main" val="12533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7750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5"/>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1981200" y="20955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7"/>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8"/>
              <a:stretch>
                <a:fillRect/>
              </a:stretch>
            </a:blipFill>
          </p:spPr>
          <p:txBody>
            <a:bodyPr/>
            <a:lstStyle/>
            <a:p>
              <a:endParaRPr lang="en-US"/>
            </a:p>
          </p:txBody>
        </p:sp>
        <p:sp>
          <p:nvSpPr>
            <p:cNvPr id="7" name="Freeform 6">
              <a:extLst>
                <a:ext uri="{FF2B5EF4-FFF2-40B4-BE49-F238E27FC236}">
                  <a16:creationId xmlns:a16="http://schemas.microsoft.com/office/drawing/2014/main" id="{F860C74E-594B-23EE-0ED5-C499BFD07468}"/>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9"/>
              <a:stretch>
                <a:fillRect/>
              </a:stretch>
            </a:blipFill>
          </p:spPr>
          <p:txBody>
            <a:bodyPr/>
            <a:lstStyle/>
            <a:p>
              <a:endParaRPr lang="en-US"/>
            </a:p>
          </p:txBody>
        </p:sp>
      </p:grpSp>
      <p:pic>
        <p:nvPicPr>
          <p:cNvPr id="8" name="Picture 3">
            <a:extLst>
              <a:ext uri="{FF2B5EF4-FFF2-40B4-BE49-F238E27FC236}">
                <a16:creationId xmlns:a16="http://schemas.microsoft.com/office/drawing/2014/main" id="{DD5CA2D6-7F11-0D81-3C37-BC4237A89ECA}"/>
              </a:ext>
            </a:extLst>
          </p:cNvPr>
          <p:cNvPicPr>
            <a:picLocks noChangeAspect="1"/>
          </p:cNvPicPr>
          <p:nvPr/>
        </p:nvPicPr>
        <p:blipFill>
          <a:blip r:embed="rId10"/>
          <a:srcRect/>
          <a:stretch>
            <a:fillRect/>
          </a:stretch>
        </p:blipFill>
        <p:spPr>
          <a:xfrm>
            <a:off x="381000" y="6896100"/>
            <a:ext cx="2394065" cy="3390900"/>
          </a:xfrm>
          <a:prstGeom prst="rect">
            <a:avLst/>
          </a:prstGeom>
        </p:spPr>
      </p:pic>
      <p:pic>
        <p:nvPicPr>
          <p:cNvPr id="9" name="Picture 8">
            <a:extLst>
              <a:ext uri="{FF2B5EF4-FFF2-40B4-BE49-F238E27FC236}">
                <a16:creationId xmlns:a16="http://schemas.microsoft.com/office/drawing/2014/main" id="{CC520E49-AA19-8131-D16B-6AB4822C61B5}"/>
              </a:ext>
            </a:extLst>
          </p:cNvPr>
          <p:cNvPicPr>
            <a:picLocks noChangeAspect="1"/>
          </p:cNvPicPr>
          <p:nvPr/>
        </p:nvPicPr>
        <p:blipFill>
          <a:blip r:embed="rId10"/>
          <a:srcRect/>
          <a:stretch>
            <a:fillRect/>
          </a:stretch>
        </p:blipFill>
        <p:spPr>
          <a:xfrm>
            <a:off x="15163800" y="6743700"/>
            <a:ext cx="2340266" cy="3314700"/>
          </a:xfrm>
          <a:prstGeom prst="rect">
            <a:avLst/>
          </a:prstGeom>
        </p:spPr>
      </p:pic>
      <p:pic>
        <p:nvPicPr>
          <p:cNvPr id="10" name="Picture 5">
            <a:extLst>
              <a:ext uri="{FF2B5EF4-FFF2-40B4-BE49-F238E27FC236}">
                <a16:creationId xmlns:a16="http://schemas.microsoft.com/office/drawing/2014/main" id="{033346D3-AD5F-96F7-8F36-322F2FE42AF3}"/>
              </a:ext>
            </a:extLst>
          </p:cNvPr>
          <p:cNvPicPr>
            <a:picLocks noChangeAspect="1"/>
          </p:cNvPicPr>
          <p:nvPr/>
        </p:nvPicPr>
        <p:blipFill>
          <a:blip r:embed="rId11"/>
          <a:srcRect/>
          <a:stretch>
            <a:fillRect/>
          </a:stretch>
        </p:blipFill>
        <p:spPr>
          <a:xfrm>
            <a:off x="14097000" y="-342900"/>
            <a:ext cx="4449635" cy="3048000"/>
          </a:xfrm>
          <a:prstGeom prst="rect">
            <a:avLst/>
          </a:prstGeom>
        </p:spPr>
      </p:pic>
      <p:pic>
        <p:nvPicPr>
          <p:cNvPr id="11" name="Picture 10">
            <a:extLst>
              <a:ext uri="{FF2B5EF4-FFF2-40B4-BE49-F238E27FC236}">
                <a16:creationId xmlns:a16="http://schemas.microsoft.com/office/drawing/2014/main" id="{4F84623E-1A63-B3E6-0600-C3912A0C6E89}"/>
              </a:ext>
            </a:extLst>
          </p:cNvPr>
          <p:cNvPicPr>
            <a:picLocks noChangeAspect="1"/>
          </p:cNvPicPr>
          <p:nvPr/>
        </p:nvPicPr>
        <p:blipFill>
          <a:blip r:embed="rId12"/>
          <a:stretch>
            <a:fillRect/>
          </a:stretch>
        </p:blipFill>
        <p:spPr>
          <a:xfrm>
            <a:off x="5257800" y="1181100"/>
            <a:ext cx="12814903" cy="4029805"/>
          </a:xfrm>
          <a:prstGeom prst="rect">
            <a:avLst/>
          </a:prstGeom>
        </p:spPr>
      </p:pic>
      <p:pic>
        <p:nvPicPr>
          <p:cNvPr id="12" name="Picture 4">
            <a:extLst>
              <a:ext uri="{FF2B5EF4-FFF2-40B4-BE49-F238E27FC236}">
                <a16:creationId xmlns:a16="http://schemas.microsoft.com/office/drawing/2014/main" id="{D9ABF6D0-A681-A41E-6BF1-21315307F23F}"/>
              </a:ext>
            </a:extLst>
          </p:cNvPr>
          <p:cNvPicPr>
            <a:picLocks noChangeAspect="1"/>
          </p:cNvPicPr>
          <p:nvPr/>
        </p:nvPicPr>
        <p:blipFill>
          <a:blip r:embed="rId13"/>
          <a:srcRect/>
          <a:stretch>
            <a:fillRect/>
          </a:stretch>
        </p:blipFill>
        <p:spPr>
          <a:xfrm flipH="1">
            <a:off x="457200" y="0"/>
            <a:ext cx="2447846" cy="2644266"/>
          </a:xfrm>
          <a:prstGeom prst="rect">
            <a:avLst/>
          </a:prstGeom>
        </p:spPr>
      </p:pic>
      <p:pic>
        <p:nvPicPr>
          <p:cNvPr id="13" name="hyperfun-by-kevin-macleod-from-filmmusic-io">
            <a:hlinkClick r:id="" action="ppaction://media"/>
            <a:extLst>
              <a:ext uri="{FF2B5EF4-FFF2-40B4-BE49-F238E27FC236}">
                <a16:creationId xmlns:a16="http://schemas.microsoft.com/office/drawing/2014/main" id="{C94F1706-54B0-EDF9-FBE4-CB039AD6470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90600" y="419100"/>
            <a:ext cx="487363" cy="487363"/>
          </a:xfrm>
          <a:prstGeom prst="rect">
            <a:avLst/>
          </a:prstGeom>
        </p:spPr>
      </p:pic>
    </p:spTree>
    <p:extLst>
      <p:ext uri="{BB962C8B-B14F-4D97-AF65-F5344CB8AC3E}">
        <p14:creationId xmlns:p14="http://schemas.microsoft.com/office/powerpoint/2010/main" val="355266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3"/>
                                        </p:tgtEl>
                                      </p:cBhvr>
                                    </p:cmd>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6"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 y="-303969"/>
            <a:ext cx="18289499" cy="108979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647700"/>
            <a:ext cx="15087600" cy="11139657"/>
          </a:xfrm>
          <a:prstGeom prst="rect">
            <a:avLst/>
          </a:prstGeom>
        </p:spPr>
      </p:pic>
      <p:pic>
        <p:nvPicPr>
          <p:cNvPr id="4" name="Picture 3"/>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3411005" y="3467100"/>
            <a:ext cx="12088074" cy="6819900"/>
          </a:xfrm>
          <a:prstGeom prst="rect">
            <a:avLst/>
          </a:prstGeom>
          <a:effectLst>
            <a:softEdge rad="317500"/>
          </a:effectLst>
        </p:spPr>
      </p:pic>
      <p:sp>
        <p:nvSpPr>
          <p:cNvPr id="5" name="Content Placeholder 2"/>
          <p:cNvSpPr txBox="1">
            <a:spLocks/>
          </p:cNvSpPr>
          <p:nvPr/>
        </p:nvSpPr>
        <p:spPr>
          <a:xfrm>
            <a:off x="4800600" y="3771900"/>
            <a:ext cx="9890007" cy="951551"/>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Aft>
                <a:spcPts val="1800"/>
              </a:spcAft>
              <a:buFont typeface="Arial" pitchFamily="34" charset="0"/>
              <a:buNone/>
            </a:pPr>
            <a:r>
              <a:rPr lang="en-US" sz="9900" b="1">
                <a:solidFill>
                  <a:srgbClr val="FF0066"/>
                </a:solidFill>
                <a:latin typeface="SVN-Hole Hearted" panose="020B0A06020104020203" pitchFamily="34" charset="0"/>
              </a:rPr>
              <a:t>Luật chơi:</a:t>
            </a:r>
            <a:endParaRPr lang="en-US" sz="9900" b="1" dirty="0">
              <a:solidFill>
                <a:srgbClr val="FF0066"/>
              </a:solidFill>
              <a:latin typeface="SVN-Hole Hearted" panose="020B0A06020104020203" pitchFamily="34"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4287" t="61126" r="51230" b="4914"/>
          <a:stretch/>
        </p:blipFill>
        <p:spPr>
          <a:xfrm>
            <a:off x="5791200" y="3924300"/>
            <a:ext cx="1217037" cy="1189563"/>
          </a:xfrm>
          <a:prstGeom prst="ellipse">
            <a:avLst/>
          </a:prstGeom>
        </p:spPr>
      </p:pic>
      <p:grpSp>
        <p:nvGrpSpPr>
          <p:cNvPr id="7" name="Group 6">
            <a:extLst>
              <a:ext uri="{FF2B5EF4-FFF2-40B4-BE49-F238E27FC236}">
                <a16:creationId xmlns:a16="http://schemas.microsoft.com/office/drawing/2014/main" id="{A52CD2E0-3512-D2B3-29CE-4144A6AECAF6}"/>
              </a:ext>
            </a:extLst>
          </p:cNvPr>
          <p:cNvGrpSpPr/>
          <p:nvPr/>
        </p:nvGrpSpPr>
        <p:grpSpPr>
          <a:xfrm>
            <a:off x="152400" y="3467100"/>
            <a:ext cx="4343400" cy="6819900"/>
            <a:chOff x="8229600" y="1104900"/>
            <a:chExt cx="5418470" cy="8077200"/>
          </a:xfrm>
        </p:grpSpPr>
        <p:pic>
          <p:nvPicPr>
            <p:cNvPr id="8" name="Picture 7" descr="A cartoon of a child wearing a red cape&#10;&#10;Description automatically generated">
              <a:extLst>
                <a:ext uri="{FF2B5EF4-FFF2-40B4-BE49-F238E27FC236}">
                  <a16:creationId xmlns:a16="http://schemas.microsoft.com/office/drawing/2014/main" id="{FDB04832-D5B1-DF75-16B8-51F691347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9" name="Picture 8">
              <a:extLst>
                <a:ext uri="{FF2B5EF4-FFF2-40B4-BE49-F238E27FC236}">
                  <a16:creationId xmlns:a16="http://schemas.microsoft.com/office/drawing/2014/main" id="{F9789AC2-EF0A-19C1-20A8-51117617D374}"/>
                </a:ext>
              </a:extLst>
            </p:cNvPr>
            <p:cNvPicPr>
              <a:picLocks noChangeAspect="1"/>
            </p:cNvPicPr>
            <p:nvPr/>
          </p:nvPicPr>
          <p:blipFill>
            <a:blip r:embed="rId7"/>
            <a:stretch>
              <a:fillRect/>
            </a:stretch>
          </p:blipFill>
          <p:spPr>
            <a:xfrm>
              <a:off x="11049000" y="5981700"/>
              <a:ext cx="838201" cy="1219200"/>
            </a:xfrm>
            <a:prstGeom prst="rect">
              <a:avLst/>
            </a:prstGeom>
          </p:spPr>
        </p:pic>
        <p:sp>
          <p:nvSpPr>
            <p:cNvPr id="10" name="Freeform 2">
              <a:extLst>
                <a:ext uri="{FF2B5EF4-FFF2-40B4-BE49-F238E27FC236}">
                  <a16:creationId xmlns:a16="http://schemas.microsoft.com/office/drawing/2014/main" id="{2114F3E6-6640-FBAD-DA8F-50DE8B97BA7F}"/>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8"/>
              <a:stretch>
                <a:fillRect/>
              </a:stretch>
            </a:blipFill>
          </p:spPr>
          <p:txBody>
            <a:bodyPr/>
            <a:lstStyle/>
            <a:p>
              <a:endParaRPr lang="en-US"/>
            </a:p>
          </p:txBody>
        </p:sp>
        <p:sp>
          <p:nvSpPr>
            <p:cNvPr id="11" name="Freeform 10">
              <a:extLst>
                <a:ext uri="{FF2B5EF4-FFF2-40B4-BE49-F238E27FC236}">
                  <a16:creationId xmlns:a16="http://schemas.microsoft.com/office/drawing/2014/main" id="{8D805104-C2CA-2D5F-6876-FB1FD916A240}"/>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9"/>
              <a:stretch>
                <a:fillRect/>
              </a:stretch>
            </a:blipFill>
          </p:spPr>
          <p:txBody>
            <a:bodyPr/>
            <a:lstStyle/>
            <a:p>
              <a:endParaRPr lang="en-US"/>
            </a:p>
          </p:txBody>
        </p:sp>
      </p:grpSp>
      <p:sp>
        <p:nvSpPr>
          <p:cNvPr id="12" name="TextBox 11">
            <a:extLst>
              <a:ext uri="{FF2B5EF4-FFF2-40B4-BE49-F238E27FC236}">
                <a16:creationId xmlns:a16="http://schemas.microsoft.com/office/drawing/2014/main" id="{59FAEA8E-5017-CDD3-4613-1BF8A4EF0EF8}"/>
              </a:ext>
            </a:extLst>
          </p:cNvPr>
          <p:cNvSpPr txBox="1"/>
          <p:nvPr/>
        </p:nvSpPr>
        <p:spPr>
          <a:xfrm>
            <a:off x="4572000" y="5905500"/>
            <a:ext cx="102108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Khi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ong</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bay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ra</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mang</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theo</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một</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thẻ</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hỏi</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bạn</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hãy</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giúp</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cô</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bé</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quàng</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khăn</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đỏ</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tìm</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hái</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cây</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nấm</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chứa</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đáp</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án</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đúng</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nhé</a:t>
            </a:r>
            <a:r>
              <a:rPr kumimoji="0" lang="en-US" sz="4800" b="1" i="0" u="none" strike="noStrike" kern="1200" cap="none" spc="0" normalizeH="0" baseline="0" noProof="0" dirty="0">
                <a:ln>
                  <a:noFill/>
                </a:ln>
                <a:solidFill>
                  <a:srgbClr val="002060"/>
                </a:solidFill>
                <a:effectLst/>
                <a:uLnTx/>
                <a:uFillTx/>
                <a:latin typeface="#9Slide03 Arima Madurai Black" panose="00000A00000000000000" pitchFamily="2" charset="0"/>
                <a:ea typeface="+mn-ea"/>
                <a:cs typeface="#9Slide03 Arima Madurai Black" panose="00000A00000000000000" pitchFamily="2" charset="0"/>
              </a:rPr>
              <a:t>!</a:t>
            </a:r>
          </a:p>
        </p:txBody>
      </p:sp>
    </p:spTree>
    <p:extLst>
      <p:ext uri="{BB962C8B-B14F-4D97-AF65-F5344CB8AC3E}">
        <p14:creationId xmlns:p14="http://schemas.microsoft.com/office/powerpoint/2010/main" val="24044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1000"/>
                                        <p:tgtEl>
                                          <p:spTgt spid="12">
                                            <p:txEl>
                                              <p:pRg st="0" end="0"/>
                                            </p:txEl>
                                          </p:spTgt>
                                        </p:tgtEl>
                                      </p:cBhvr>
                                    </p:animEffect>
                                    <p:anim calcmode="lin" valueType="num">
                                      <p:cBhvr>
                                        <p:cTn id="1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1842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4"/>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10515600" y="16383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6"/>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7" name="Freeform 6">
              <a:extLst>
                <a:ext uri="{FF2B5EF4-FFF2-40B4-BE49-F238E27FC236}">
                  <a16:creationId xmlns:a16="http://schemas.microsoft.com/office/drawing/2014/main" id="{F860C74E-594B-23EE-0ED5-C499BFD07468}"/>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8"/>
              <a:stretch>
                <a:fillRect/>
              </a:stretch>
            </a:blipFill>
          </p:spPr>
          <p:txBody>
            <a:bodyPr/>
            <a:lstStyle/>
            <a:p>
              <a:endParaRPr lang="en-US"/>
            </a:p>
          </p:txBody>
        </p:sp>
      </p:grpSp>
      <p:grpSp>
        <p:nvGrpSpPr>
          <p:cNvPr id="8" name="Group 7">
            <a:extLst>
              <a:ext uri="{FF2B5EF4-FFF2-40B4-BE49-F238E27FC236}">
                <a16:creationId xmlns:a16="http://schemas.microsoft.com/office/drawing/2014/main" id="{6DD932B0-F6DC-63B2-6DC1-E0ABB29C00B8}"/>
              </a:ext>
            </a:extLst>
          </p:cNvPr>
          <p:cNvGrpSpPr/>
          <p:nvPr/>
        </p:nvGrpSpPr>
        <p:grpSpPr>
          <a:xfrm>
            <a:off x="-7856220" y="-800100"/>
            <a:ext cx="8618219" cy="4953000"/>
            <a:chOff x="678180" y="1104900"/>
            <a:chExt cx="8618219" cy="4953000"/>
          </a:xfrm>
        </p:grpSpPr>
        <p:sp>
          <p:nvSpPr>
            <p:cNvPr id="9" name="Rectangle 8">
              <a:extLst>
                <a:ext uri="{FF2B5EF4-FFF2-40B4-BE49-F238E27FC236}">
                  <a16:creationId xmlns:a16="http://schemas.microsoft.com/office/drawing/2014/main" id="{0392C372-8887-8CFA-6031-BE6140313601}"/>
                </a:ext>
              </a:extLst>
            </p:cNvPr>
            <p:cNvSpPr/>
            <p:nvPr/>
          </p:nvSpPr>
          <p:spPr>
            <a:xfrm>
              <a:off x="678180" y="4381500"/>
              <a:ext cx="8618219" cy="1676400"/>
            </a:xfrm>
            <a:prstGeom prst="rect">
              <a:avLst/>
            </a:prstGeom>
            <a:solidFill>
              <a:schemeClr val="accent6">
                <a:lumMod val="75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1"/>
                  </a:solidFill>
                  <a:latin typeface="Times New Roman" panose="02020603050405020304" pitchFamily="18" charset="0"/>
                  <a:cs typeface="Times New Roman" panose="02020603050405020304" pitchFamily="18" charset="0"/>
                </a:rPr>
                <a:t>1. </a:t>
              </a:r>
              <a:r>
                <a:rPr lang="vi-VN" sz="3600" b="1" dirty="0">
                  <a:solidFill>
                    <a:schemeClr val="bg1"/>
                  </a:solidFill>
                  <a:latin typeface="Times New Roman" panose="02020603050405020304" pitchFamily="18" charset="0"/>
                  <a:cs typeface="Times New Roman" panose="02020603050405020304" pitchFamily="18" charset="0"/>
                </a:rPr>
                <a:t>Điều gì là một trong những yếu tố quyết định đường đời của nhân vật “tôi”?</a:t>
              </a:r>
            </a:p>
          </p:txBody>
        </p:sp>
        <p:pic>
          <p:nvPicPr>
            <p:cNvPr id="10" name="Picture 6">
              <a:extLst>
                <a:ext uri="{FF2B5EF4-FFF2-40B4-BE49-F238E27FC236}">
                  <a16:creationId xmlns:a16="http://schemas.microsoft.com/office/drawing/2014/main" id="{5D7BEC07-FD8D-B81D-46EC-729E3E9578C7}"/>
                </a:ext>
              </a:extLst>
            </p:cNvPr>
            <p:cNvPicPr>
              <a:picLocks noChangeAspect="1"/>
            </p:cNvPicPr>
            <p:nvPr/>
          </p:nvPicPr>
          <p:blipFill>
            <a:blip r:embed="rId9"/>
            <a:srcRect/>
            <a:stretch>
              <a:fillRect/>
            </a:stretch>
          </p:blipFill>
          <p:spPr>
            <a:xfrm flipH="1">
              <a:off x="3124200" y="1104900"/>
              <a:ext cx="3337563" cy="3276600"/>
            </a:xfrm>
            <a:prstGeom prst="rect">
              <a:avLst/>
            </a:prstGeom>
          </p:spPr>
        </p:pic>
      </p:grpSp>
      <p:grpSp>
        <p:nvGrpSpPr>
          <p:cNvPr id="11" name="Group 10">
            <a:extLst>
              <a:ext uri="{FF2B5EF4-FFF2-40B4-BE49-F238E27FC236}">
                <a16:creationId xmlns:a16="http://schemas.microsoft.com/office/drawing/2014/main" id="{654BF66E-14F2-C23A-21D9-D5717C35D5BB}"/>
              </a:ext>
            </a:extLst>
          </p:cNvPr>
          <p:cNvGrpSpPr/>
          <p:nvPr/>
        </p:nvGrpSpPr>
        <p:grpSpPr>
          <a:xfrm>
            <a:off x="762000" y="6743700"/>
            <a:ext cx="4798919" cy="2209800"/>
            <a:chOff x="762000" y="6743700"/>
            <a:chExt cx="4798919" cy="2209800"/>
          </a:xfrm>
        </p:grpSpPr>
        <p:sp>
          <p:nvSpPr>
            <p:cNvPr id="12" name="Freeform 2">
              <a:extLst>
                <a:ext uri="{FF2B5EF4-FFF2-40B4-BE49-F238E27FC236}">
                  <a16:creationId xmlns:a16="http://schemas.microsoft.com/office/drawing/2014/main" id="{539C290B-BF7B-527C-D3DC-A3E6F9D5AD13}"/>
                </a:ext>
              </a:extLst>
            </p:cNvPr>
            <p:cNvSpPr/>
            <p:nvPr/>
          </p:nvSpPr>
          <p:spPr>
            <a:xfrm>
              <a:off x="2362200" y="6743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3" name="TextBox 12">
              <a:extLst>
                <a:ext uri="{FF2B5EF4-FFF2-40B4-BE49-F238E27FC236}">
                  <a16:creationId xmlns:a16="http://schemas.microsoft.com/office/drawing/2014/main" id="{76E36526-E10E-E022-E786-B7ED339CC004}"/>
                </a:ext>
              </a:extLst>
            </p:cNvPr>
            <p:cNvSpPr txBox="1"/>
            <p:nvPr/>
          </p:nvSpPr>
          <p:spPr>
            <a:xfrm>
              <a:off x="762000" y="8161199"/>
              <a:ext cx="47989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quyển</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sách</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59DF29B6-0DDF-7327-3234-4794CB41E4AF}"/>
              </a:ext>
            </a:extLst>
          </p:cNvPr>
          <p:cNvGrpSpPr/>
          <p:nvPr/>
        </p:nvGrpSpPr>
        <p:grpSpPr>
          <a:xfrm>
            <a:off x="5492085" y="7124700"/>
            <a:ext cx="4574831" cy="2209800"/>
            <a:chOff x="5492085" y="7124700"/>
            <a:chExt cx="4574831" cy="2209800"/>
          </a:xfrm>
        </p:grpSpPr>
        <p:sp>
          <p:nvSpPr>
            <p:cNvPr id="15" name="Freeform 2">
              <a:extLst>
                <a:ext uri="{FF2B5EF4-FFF2-40B4-BE49-F238E27FC236}">
                  <a16:creationId xmlns:a16="http://schemas.microsoft.com/office/drawing/2014/main" id="{A5BF61B6-4922-707A-52B8-837348642915}"/>
                </a:ext>
              </a:extLst>
            </p:cNvPr>
            <p:cNvSpPr/>
            <p:nvPr/>
          </p:nvSpPr>
          <p:spPr>
            <a:xfrm>
              <a:off x="6248400" y="7124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F68BA0CB-0C03-B8C7-3F8B-FE9B618FE0E6}"/>
                </a:ext>
              </a:extLst>
            </p:cNvPr>
            <p:cNvSpPr txBox="1"/>
            <p:nvPr/>
          </p:nvSpPr>
          <p:spPr>
            <a:xfrm>
              <a:off x="5492085" y="8537040"/>
              <a:ext cx="45748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bạn</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415CF6E-CB79-A81D-6325-D5AF24661DC5}"/>
              </a:ext>
            </a:extLst>
          </p:cNvPr>
          <p:cNvGrpSpPr/>
          <p:nvPr/>
        </p:nvGrpSpPr>
        <p:grpSpPr>
          <a:xfrm>
            <a:off x="6400800" y="4991100"/>
            <a:ext cx="4697527" cy="2209800"/>
            <a:chOff x="6400800" y="4991100"/>
            <a:chExt cx="4697527" cy="2209800"/>
          </a:xfrm>
        </p:grpSpPr>
        <p:sp>
          <p:nvSpPr>
            <p:cNvPr id="18" name="Freeform 2">
              <a:extLst>
                <a:ext uri="{FF2B5EF4-FFF2-40B4-BE49-F238E27FC236}">
                  <a16:creationId xmlns:a16="http://schemas.microsoft.com/office/drawing/2014/main" id="{C6C8567A-E227-BAB5-7DE5-057E749B5A53}"/>
                </a:ext>
              </a:extLst>
            </p:cNvPr>
            <p:cNvSpPr/>
            <p:nvPr/>
          </p:nvSpPr>
          <p:spPr>
            <a:xfrm>
              <a:off x="7924800" y="49911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9" name="TextBox 18">
              <a:extLst>
                <a:ext uri="{FF2B5EF4-FFF2-40B4-BE49-F238E27FC236}">
                  <a16:creationId xmlns:a16="http://schemas.microsoft.com/office/drawing/2014/main" id="{AD37BF29-6729-A3FD-7E98-C691519F4A14}"/>
                </a:ext>
              </a:extLst>
            </p:cNvPr>
            <p:cNvSpPr txBox="1"/>
            <p:nvPr/>
          </p:nvSpPr>
          <p:spPr>
            <a:xfrm>
              <a:off x="6400800" y="6358979"/>
              <a:ext cx="46975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C.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thầy</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472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337 0.08673 L 0.06337 0.08673 C 0.08229 0.09151 0.10131 0.09552 0.12006 0.10139 C 0.15599 0.11281 0.19132 0.13056 0.22752 0.13843 C 0.25261 0.14383 0.27804 0.14043 0.3033 0.14136 C 0.30556 0.14043 0.40044 0.09151 0.4342 0.09398 C 0.44514 0.09491 0.45582 0.1 0.46667 0.10293 C 0.48004 0.11713 0.46172 0.09907 0.49835 0.11173 C 0.50087 0.11265 0.50504 0.11914 0.50504 0.11914 " pathEditMode="relative" ptsTypes="AAAAAAAAA">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0504 0.11929 L 0.50504 0.11929 C 0.56658 0.1176 0.5349 0.11806 0.64914 0.11991 C 0.68021 0.12037 0.71129 0.12161 0.74245 0.12176 L 1.08056 0.12238 C 1.11745 0.12624 1.15599 0.13997 1.19132 0.1338 C 1.25521 0.123 1.27058 0.11667 1.32839 0.11544 C 1.35356 0.11482 1.37882 0.11544 1.40417 0.11544 " pathEditMode="relative" rAng="0" ptsTypes="AAAAAAAA">
                                      <p:cBhvr>
                                        <p:cTn id="30" dur="2000" fill="hold"/>
                                        <p:tgtEl>
                                          <p:spTgt spid="8"/>
                                        </p:tgtEl>
                                        <p:attrNameLst>
                                          <p:attrName>ppt_x</p:attrName>
                                          <p:attrName>ppt_y</p:attrName>
                                        </p:attrNameLst>
                                      </p:cBhvr>
                                      <p:rCtr x="44957"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25 -0.00663 L 0.025 -0.00663 C 0.08073 -0.03302 0.08603 -0.0395 0.14445 -0.05046 C 0.15851 -0.05308 0.17275 -0.052 0.18681 -0.05339 L 0.27327 -0.06404 C 0.29983 -0.07052 0.32657 -0.07531 0.35296 -0.08364 C 0.36502 -0.08734 0.37674 -0.09398 0.38855 -0.10015 C 0.39575 -0.10401 0.40226 -0.11281 0.40973 -0.11373 C 0.45313 -0.11929 0.49671 -0.11774 0.54019 -0.11975 C 0.5428 -0.12206 0.55434 -0.13256 0.55799 -0.13487 C 0.55964 -0.1358 0.56146 -0.13565 0.56311 -0.13626 C 0.56511 -0.13719 0.56702 -0.13827 0.56901 -0.13935 L 0.57162 -0.14228 " pathEditMode="relative" ptsTypes="AAAAAAAAAAAAA">
                                      <p:cBhvr>
                                        <p:cTn id="35" dur="2000" fill="hold"/>
                                        <p:tgtEl>
                                          <p:spTgt spid="11"/>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1842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4"/>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10515600" y="16383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6"/>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7" name="Freeform 6">
              <a:extLst>
                <a:ext uri="{FF2B5EF4-FFF2-40B4-BE49-F238E27FC236}">
                  <a16:creationId xmlns:a16="http://schemas.microsoft.com/office/drawing/2014/main" id="{F860C74E-594B-23EE-0ED5-C499BFD07468}"/>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8"/>
              <a:stretch>
                <a:fillRect/>
              </a:stretch>
            </a:blipFill>
          </p:spPr>
          <p:txBody>
            <a:bodyPr/>
            <a:lstStyle/>
            <a:p>
              <a:endParaRPr lang="en-US"/>
            </a:p>
          </p:txBody>
        </p:sp>
      </p:grpSp>
      <p:grpSp>
        <p:nvGrpSpPr>
          <p:cNvPr id="8" name="Group 7">
            <a:extLst>
              <a:ext uri="{FF2B5EF4-FFF2-40B4-BE49-F238E27FC236}">
                <a16:creationId xmlns:a16="http://schemas.microsoft.com/office/drawing/2014/main" id="{6DD932B0-F6DC-63B2-6DC1-E0ABB29C00B8}"/>
              </a:ext>
            </a:extLst>
          </p:cNvPr>
          <p:cNvGrpSpPr/>
          <p:nvPr/>
        </p:nvGrpSpPr>
        <p:grpSpPr>
          <a:xfrm>
            <a:off x="-7010400" y="-800100"/>
            <a:ext cx="7831853" cy="4648200"/>
            <a:chOff x="1524000" y="1104900"/>
            <a:chExt cx="7831853" cy="4648200"/>
          </a:xfrm>
        </p:grpSpPr>
        <p:sp>
          <p:nvSpPr>
            <p:cNvPr id="9" name="Rectangle 8">
              <a:extLst>
                <a:ext uri="{FF2B5EF4-FFF2-40B4-BE49-F238E27FC236}">
                  <a16:creationId xmlns:a16="http://schemas.microsoft.com/office/drawing/2014/main" id="{0392C372-8887-8CFA-6031-BE6140313601}"/>
                </a:ext>
              </a:extLst>
            </p:cNvPr>
            <p:cNvSpPr/>
            <p:nvPr/>
          </p:nvSpPr>
          <p:spPr>
            <a:xfrm>
              <a:off x="1524000" y="4533900"/>
              <a:ext cx="7831853" cy="1219200"/>
            </a:xfrm>
            <a:prstGeom prst="rect">
              <a:avLst/>
            </a:prstGeom>
            <a:solidFill>
              <a:schemeClr val="accent6">
                <a:lumMod val="75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chemeClr val="bg1"/>
                  </a:solidFill>
                  <a:latin typeface="Times New Roman" panose="02020603050405020304" pitchFamily="18" charset="0"/>
                  <a:cs typeface="Times New Roman" panose="02020603050405020304" pitchFamily="18" charset="0"/>
                </a:rPr>
                <a:t>2. </a:t>
              </a:r>
              <a:r>
                <a:rPr lang="vi-VN" sz="4000" b="1" dirty="0">
                  <a:solidFill>
                    <a:schemeClr val="bg1"/>
                  </a:solidFill>
                  <a:latin typeface="Times New Roman" panose="02020603050405020304" pitchFamily="18" charset="0"/>
                  <a:cs typeface="Times New Roman" panose="02020603050405020304" pitchFamily="18" charset="0"/>
                </a:rPr>
                <a:t>Nhân vật “tôi” nhận được quyển sách này </a:t>
              </a:r>
              <a:r>
                <a:rPr lang="en-US" sz="4000" b="1" dirty="0" err="1">
                  <a:solidFill>
                    <a:schemeClr val="bg1"/>
                  </a:solidFill>
                  <a:latin typeface="Times New Roman" panose="02020603050405020304" pitchFamily="18" charset="0"/>
                  <a:cs typeface="Times New Roman" panose="02020603050405020304" pitchFamily="18" charset="0"/>
                </a:rPr>
                <a:t>vào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a:t>
              </a:r>
              <a:r>
                <a:rPr lang="vi-VN" sz="4000" b="1" dirty="0">
                  <a:solidFill>
                    <a:schemeClr val="bg1"/>
                  </a:solidFill>
                  <a:latin typeface="Times New Roman" panose="02020603050405020304" pitchFamily="18" charset="0"/>
                  <a:cs typeface="Times New Roman" panose="02020603050405020304" pitchFamily="18" charset="0"/>
                </a:rPr>
                <a:t>?</a:t>
              </a:r>
            </a:p>
          </p:txBody>
        </p:sp>
        <p:pic>
          <p:nvPicPr>
            <p:cNvPr id="10" name="Picture 6">
              <a:extLst>
                <a:ext uri="{FF2B5EF4-FFF2-40B4-BE49-F238E27FC236}">
                  <a16:creationId xmlns:a16="http://schemas.microsoft.com/office/drawing/2014/main" id="{5D7BEC07-FD8D-B81D-46EC-729E3E9578C7}"/>
                </a:ext>
              </a:extLst>
            </p:cNvPr>
            <p:cNvPicPr>
              <a:picLocks noChangeAspect="1"/>
            </p:cNvPicPr>
            <p:nvPr/>
          </p:nvPicPr>
          <p:blipFill>
            <a:blip r:embed="rId9"/>
            <a:srcRect/>
            <a:stretch>
              <a:fillRect/>
            </a:stretch>
          </p:blipFill>
          <p:spPr>
            <a:xfrm flipH="1">
              <a:off x="3124200" y="1104900"/>
              <a:ext cx="3337563" cy="3276600"/>
            </a:xfrm>
            <a:prstGeom prst="rect">
              <a:avLst/>
            </a:prstGeom>
          </p:spPr>
        </p:pic>
      </p:grpSp>
      <p:grpSp>
        <p:nvGrpSpPr>
          <p:cNvPr id="11" name="Group 10">
            <a:extLst>
              <a:ext uri="{FF2B5EF4-FFF2-40B4-BE49-F238E27FC236}">
                <a16:creationId xmlns:a16="http://schemas.microsoft.com/office/drawing/2014/main" id="{654BF66E-14F2-C23A-21D9-D5717C35D5BB}"/>
              </a:ext>
            </a:extLst>
          </p:cNvPr>
          <p:cNvGrpSpPr/>
          <p:nvPr/>
        </p:nvGrpSpPr>
        <p:grpSpPr>
          <a:xfrm>
            <a:off x="4493860" y="7124700"/>
            <a:ext cx="2971800" cy="2933075"/>
            <a:chOff x="1903060" y="6743700"/>
            <a:chExt cx="2971800" cy="2933075"/>
          </a:xfrm>
        </p:grpSpPr>
        <p:sp>
          <p:nvSpPr>
            <p:cNvPr id="12" name="Freeform 2">
              <a:extLst>
                <a:ext uri="{FF2B5EF4-FFF2-40B4-BE49-F238E27FC236}">
                  <a16:creationId xmlns:a16="http://schemas.microsoft.com/office/drawing/2014/main" id="{539C290B-BF7B-527C-D3DC-A3E6F9D5AD13}"/>
                </a:ext>
              </a:extLst>
            </p:cNvPr>
            <p:cNvSpPr/>
            <p:nvPr/>
          </p:nvSpPr>
          <p:spPr>
            <a:xfrm>
              <a:off x="2362200" y="6743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3" name="TextBox 12">
              <a:extLst>
                <a:ext uri="{FF2B5EF4-FFF2-40B4-BE49-F238E27FC236}">
                  <a16:creationId xmlns:a16="http://schemas.microsoft.com/office/drawing/2014/main" id="{76E36526-E10E-E022-E786-B7ED339CC004}"/>
                </a:ext>
              </a:extLst>
            </p:cNvPr>
            <p:cNvSpPr txBox="1"/>
            <p:nvPr/>
          </p:nvSpPr>
          <p:spPr>
            <a:xfrm>
              <a:off x="1903060" y="8230225"/>
              <a:ext cx="29718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B.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Khi</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học</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lớp</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Nhì</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59DF29B6-0DDF-7327-3234-4794CB41E4AF}"/>
              </a:ext>
            </a:extLst>
          </p:cNvPr>
          <p:cNvGrpSpPr/>
          <p:nvPr/>
        </p:nvGrpSpPr>
        <p:grpSpPr>
          <a:xfrm>
            <a:off x="1392953" y="5905500"/>
            <a:ext cx="3013810" cy="3045312"/>
            <a:chOff x="5812553" y="7124700"/>
            <a:chExt cx="3013810" cy="3045312"/>
          </a:xfrm>
        </p:grpSpPr>
        <p:sp>
          <p:nvSpPr>
            <p:cNvPr id="15" name="Freeform 2">
              <a:extLst>
                <a:ext uri="{FF2B5EF4-FFF2-40B4-BE49-F238E27FC236}">
                  <a16:creationId xmlns:a16="http://schemas.microsoft.com/office/drawing/2014/main" id="{A5BF61B6-4922-707A-52B8-837348642915}"/>
                </a:ext>
              </a:extLst>
            </p:cNvPr>
            <p:cNvSpPr/>
            <p:nvPr/>
          </p:nvSpPr>
          <p:spPr>
            <a:xfrm>
              <a:off x="6248400" y="7124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F68BA0CB-0C03-B8C7-3F8B-FE9B618FE0E6}"/>
                </a:ext>
              </a:extLst>
            </p:cNvPr>
            <p:cNvSpPr txBox="1"/>
            <p:nvPr/>
          </p:nvSpPr>
          <p:spPr>
            <a:xfrm>
              <a:off x="5812553" y="8723462"/>
              <a:ext cx="301381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Khi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học</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lớp</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Một</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415CF6E-CB79-A81D-6325-D5AF24661DC5}"/>
              </a:ext>
            </a:extLst>
          </p:cNvPr>
          <p:cNvGrpSpPr/>
          <p:nvPr/>
        </p:nvGrpSpPr>
        <p:grpSpPr>
          <a:xfrm>
            <a:off x="7586158" y="4991100"/>
            <a:ext cx="2819400" cy="2856875"/>
            <a:chOff x="7586158" y="4991100"/>
            <a:chExt cx="2819400" cy="2856875"/>
          </a:xfrm>
        </p:grpSpPr>
        <p:sp>
          <p:nvSpPr>
            <p:cNvPr id="18" name="Freeform 2">
              <a:extLst>
                <a:ext uri="{FF2B5EF4-FFF2-40B4-BE49-F238E27FC236}">
                  <a16:creationId xmlns:a16="http://schemas.microsoft.com/office/drawing/2014/main" id="{C6C8567A-E227-BAB5-7DE5-057E749B5A53}"/>
                </a:ext>
              </a:extLst>
            </p:cNvPr>
            <p:cNvSpPr/>
            <p:nvPr/>
          </p:nvSpPr>
          <p:spPr>
            <a:xfrm>
              <a:off x="7924800" y="49911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9" name="TextBox 18">
              <a:extLst>
                <a:ext uri="{FF2B5EF4-FFF2-40B4-BE49-F238E27FC236}">
                  <a16:creationId xmlns:a16="http://schemas.microsoft.com/office/drawing/2014/main" id="{AD37BF29-6729-A3FD-7E98-C691519F4A14}"/>
                </a:ext>
              </a:extLst>
            </p:cNvPr>
            <p:cNvSpPr txBox="1"/>
            <p:nvPr/>
          </p:nvSpPr>
          <p:spPr>
            <a:xfrm>
              <a:off x="7586158" y="6401425"/>
              <a:ext cx="2819400" cy="1446550"/>
            </a:xfrm>
            <a:prstGeom prst="rect">
              <a:avLst/>
            </a:prstGeom>
            <a:noFill/>
          </p:spPr>
          <p:txBody>
            <a:bodyPr wrap="square" rtlCol="0">
              <a:spAutoFit/>
            </a:bodyPr>
            <a:lstStyle/>
            <a:p>
              <a:pPr lvl="0" algn="ctr">
                <a:defRPr/>
              </a:pP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C.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Khi</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học</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lớp</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Ba </a:t>
              </a:r>
            </a:p>
          </p:txBody>
        </p:sp>
      </p:grpSp>
    </p:spTree>
    <p:extLst>
      <p:ext uri="{BB962C8B-B14F-4D97-AF65-F5344CB8AC3E}">
        <p14:creationId xmlns:p14="http://schemas.microsoft.com/office/powerpoint/2010/main" val="12924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337 0.08673 L 0.06337 0.08673 C 0.08229 0.09151 0.10131 0.09552 0.12006 0.10139 C 0.15599 0.11281 0.19132 0.13056 0.22752 0.13843 C 0.25261 0.14383 0.27804 0.14043 0.3033 0.14136 C 0.30556 0.14043 0.40044 0.09151 0.4342 0.09398 C 0.44514 0.09491 0.45582 0.1 0.46667 0.10293 C 0.48004 0.11713 0.46172 0.09907 0.49835 0.11173 C 0.50087 0.11265 0.50504 0.11914 0.50504 0.11914 " pathEditMode="relative" ptsTypes="AAAAAAAAA">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0504 0.11929 L 0.50504 0.11929 C 0.56658 0.1176 0.5349 0.11806 0.64914 0.11991 C 0.68021 0.12037 0.71129 0.12161 0.74245 0.12176 L 1.08056 0.12238 C 1.11745 0.12624 1.15599 0.13997 1.19132 0.1338 C 1.25521 0.123 1.27058 0.11667 1.32839 0.11544 C 1.35356 0.11482 1.37882 0.11544 1.40417 0.11544 " pathEditMode="relative" rAng="0" ptsTypes="AAAAAAAA">
                                      <p:cBhvr>
                                        <p:cTn id="30" dur="2000" fill="hold"/>
                                        <p:tgtEl>
                                          <p:spTgt spid="8"/>
                                        </p:tgtEl>
                                        <p:attrNameLst>
                                          <p:attrName>ppt_x</p:attrName>
                                          <p:attrName>ppt_y</p:attrName>
                                        </p:attrNameLst>
                                      </p:cBhvr>
                                      <p:rCtr x="44957"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2.77778E-7 1.23457E-7 L -2.77778E-7 0.00031 C 0.04323 -0.02963 0.0474 -0.03688 0.0928 -0.04923 C 0.10373 -0.05216 0.11476 -0.05093 0.12569 -0.05247 L 0.19288 -0.06451 C 0.21354 -0.07176 0.23429 -0.07716 0.25486 -0.08657 C 0.26424 -0.09074 0.27335 -0.09815 0.28247 -0.10509 C 0.28811 -0.10941 0.29314 -0.11944 0.29896 -0.12037 C 0.33273 -0.1267 0.36658 -0.125 0.40035 -0.12716 C 0.40234 -0.12978 0.41137 -0.14167 0.41415 -0.14414 C 0.41545 -0.14522 0.41693 -0.14506 0.41814 -0.14583 C 0.41971 -0.14676 0.42118 -0.14799 0.42274 -0.14923 L 0.42483 -0.15247 " pathEditMode="relative" rAng="0" ptsTypes="AAAAAAAAAAAAA">
                                      <p:cBhvr>
                                        <p:cTn id="35" dur="2000" fill="hold"/>
                                        <p:tgtEl>
                                          <p:spTgt spid="11"/>
                                        </p:tgtEl>
                                        <p:attrNameLst>
                                          <p:attrName>ppt_x</p:attrName>
                                          <p:attrName>ppt_y</p:attrName>
                                        </p:attrNameLst>
                                      </p:cBhvr>
                                      <p:rCtr x="21241" y="-7608"/>
                                    </p:animMotion>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D853A5C-53F9-4A86-AE80-8E91BAEA3632}"/>
              </a:ext>
            </a:extLst>
          </p:cNvPr>
          <p:cNvSpPr/>
          <p:nvPr/>
        </p:nvSpPr>
        <p:spPr>
          <a:xfrm>
            <a:off x="762000" y="762000"/>
            <a:ext cx="16840200" cy="8763000"/>
          </a:xfrm>
          <a:custGeom>
            <a:avLst/>
            <a:gdLst/>
            <a:ahLst/>
            <a:cxnLst/>
            <a:rect l="l" t="t" r="r" b="b"/>
            <a:pathLst>
              <a:path w="3340068" h="3619106">
                <a:moveTo>
                  <a:pt x="0" y="0"/>
                </a:moveTo>
                <a:lnTo>
                  <a:pt x="3340067" y="0"/>
                </a:lnTo>
                <a:lnTo>
                  <a:pt x="3340067" y="3619106"/>
                </a:lnTo>
                <a:lnTo>
                  <a:pt x="0" y="3619106"/>
                </a:lnTo>
                <a:lnTo>
                  <a:pt x="0" y="0"/>
                </a:lnTo>
                <a:close/>
              </a:path>
            </a:pathLst>
          </a:custGeom>
          <a:blipFill>
            <a:blip r:embed="rId3"/>
            <a:stretch>
              <a:fillRect/>
            </a:stretch>
          </a:blipFill>
        </p:spPr>
        <p:txBody>
          <a:bodyPr/>
          <a:lstStyle/>
          <a:p>
            <a:endParaRPr lang="en-US"/>
          </a:p>
        </p:txBody>
      </p:sp>
      <p:sp>
        <p:nvSpPr>
          <p:cNvPr id="3" name="TextBox 8">
            <a:extLst>
              <a:ext uri="{FF2B5EF4-FFF2-40B4-BE49-F238E27FC236}">
                <a16:creationId xmlns:a16="http://schemas.microsoft.com/office/drawing/2014/main" id="{0481F989-8BDF-D5ED-D8EB-6FF715D558F1}"/>
              </a:ext>
            </a:extLst>
          </p:cNvPr>
          <p:cNvSpPr txBox="1"/>
          <p:nvPr/>
        </p:nvSpPr>
        <p:spPr>
          <a:xfrm>
            <a:off x="3198698" y="2551035"/>
            <a:ext cx="11966803" cy="1489190"/>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Bài</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8.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Những</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cung</a:t>
            </a:r>
            <a:r>
              <a:rPr kumimoji="0" lang="en-US" sz="48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8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bậ</a:t>
            </a:r>
            <a:r>
              <a:rPr lang="en-US" sz="4800" dirty="0">
                <a:solidFill>
                  <a:srgbClr val="000000"/>
                </a:solidFill>
                <a:latin typeface="#9Slide04 Vollkorn SemiBold" panose="00000700000000000000" pitchFamily="2" charset="0"/>
                <a:ea typeface="#9Slide04 Vollkorn SemiBold" panose="00000700000000000000" pitchFamily="2" charset="0"/>
              </a:rPr>
              <a:t>c </a:t>
            </a:r>
            <a:r>
              <a:rPr lang="en-US" sz="4800" dirty="0" err="1">
                <a:solidFill>
                  <a:srgbClr val="000000"/>
                </a:solidFill>
                <a:latin typeface="#9Slide04 Vollkorn SemiBold" panose="00000700000000000000" pitchFamily="2" charset="0"/>
                <a:ea typeface="#9Slide04 Vollkorn SemiBold" panose="00000700000000000000" pitchFamily="2" charset="0"/>
              </a:rPr>
              <a:t>tình</a:t>
            </a:r>
            <a:r>
              <a:rPr lang="en-US" sz="4800" dirty="0">
                <a:solidFill>
                  <a:srgbClr val="000000"/>
                </a:solidFill>
                <a:latin typeface="#9Slide04 Vollkorn SemiBold" panose="00000700000000000000" pitchFamily="2" charset="0"/>
                <a:ea typeface="#9Slide04 Vollkorn SemiBold" panose="00000700000000000000" pitchFamily="2" charset="0"/>
              </a:rPr>
              <a:t> </a:t>
            </a:r>
            <a:r>
              <a:rPr lang="en-US" sz="4800" dirty="0" err="1">
                <a:solidFill>
                  <a:srgbClr val="000000"/>
                </a:solidFill>
                <a:latin typeface="#9Slide04 Vollkorn SemiBold" panose="00000700000000000000" pitchFamily="2" charset="0"/>
                <a:ea typeface="#9Slide04 Vollkorn SemiBold" panose="00000700000000000000" pitchFamily="2" charset="0"/>
              </a:rPr>
              <a:t>cảm</a:t>
            </a:r>
            <a:endParaRPr lang="en-US" sz="4800" dirty="0">
              <a:solidFill>
                <a:srgbClr val="000000"/>
              </a:solidFill>
              <a:latin typeface="#9Slide04 Vollkorn SemiBold" panose="00000700000000000000" pitchFamily="2" charset="0"/>
              <a:ea typeface="#9Slide04 Vollkorn SemiBold" panose="00000700000000000000" pitchFamily="2" charset="0"/>
            </a:endParaRPr>
          </a:p>
          <a:p>
            <a:pPr marL="0" marR="0" lvl="0" indent="0" algn="ctr" defTabSz="914400" rtl="0" eaLnBrk="1" fontAlgn="auto" latinLnBrk="0" hangingPunct="1">
              <a:lnSpc>
                <a:spcPts val="5732"/>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a:t>
            </a:r>
            <a:r>
              <a:rPr kumimoji="0" lang="en-US" sz="4000" b="0" i="0" u="none" strike="noStrike" kern="1200" cap="none" spc="0" normalizeH="0" baseline="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Thơ</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song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thất</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lục</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 </a:t>
            </a:r>
            <a:r>
              <a:rPr kumimoji="0" lang="en-US" sz="4000" b="0" i="0" u="none" strike="noStrike" kern="1200" cap="none" spc="0" normalizeH="0" noProof="0" dirty="0" err="1">
                <a:ln>
                  <a:noFill/>
                </a:ln>
                <a:solidFill>
                  <a:srgbClr val="000000"/>
                </a:solidFill>
                <a:effectLst/>
                <a:uLnTx/>
                <a:uFillTx/>
                <a:latin typeface="#9Slide04 Vollkorn SemiBold" panose="00000700000000000000" pitchFamily="2" charset="0"/>
                <a:ea typeface="#9Slide04 Vollkorn SemiBold" panose="00000700000000000000" pitchFamily="2" charset="0"/>
              </a:rPr>
              <a:t>bát</a:t>
            </a:r>
            <a:r>
              <a:rPr kumimoji="0" lang="en-US" sz="4000" b="0" i="0" u="none" strike="noStrike" kern="1200" cap="none" spc="0" normalizeH="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rPr>
              <a:t>)</a:t>
            </a:r>
            <a:endParaRPr kumimoji="0" lang="en-US" sz="4000" b="0" i="0" u="none" strike="noStrike" kern="1200" cap="none" spc="0" normalizeH="0" baseline="0" noProof="0" dirty="0">
              <a:ln>
                <a:noFill/>
              </a:ln>
              <a:solidFill>
                <a:srgbClr val="000000"/>
              </a:solidFill>
              <a:effectLst/>
              <a:uLnTx/>
              <a:uFillTx/>
              <a:latin typeface="#9Slide04 Vollkorn SemiBold" panose="00000700000000000000" pitchFamily="2" charset="0"/>
              <a:ea typeface="#9Slide04 Vollkorn SemiBold" panose="00000700000000000000" pitchFamily="2" charset="0"/>
            </a:endParaRPr>
          </a:p>
        </p:txBody>
      </p:sp>
      <p:sp>
        <p:nvSpPr>
          <p:cNvPr id="4" name="TextBox 9">
            <a:extLst>
              <a:ext uri="{FF2B5EF4-FFF2-40B4-BE49-F238E27FC236}">
                <a16:creationId xmlns:a16="http://schemas.microsoft.com/office/drawing/2014/main" id="{178A2698-D554-415B-D796-D07FA4503945}"/>
              </a:ext>
            </a:extLst>
          </p:cNvPr>
          <p:cNvSpPr txBox="1"/>
          <p:nvPr/>
        </p:nvSpPr>
        <p:spPr>
          <a:xfrm>
            <a:off x="1828800" y="4785789"/>
            <a:ext cx="14478000" cy="767005"/>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kumimoji="0" lang="en-US" sz="6600" b="1" i="0" u="none" strike="noStrike" kern="1200" cap="none" spc="0" normalizeH="0" baseline="0" noProof="0" dirty="0" err="1">
                <a:ln>
                  <a:noFill/>
                </a:ln>
                <a:solidFill>
                  <a:srgbClr val="C00000"/>
                </a:solidFill>
                <a:effectLst/>
                <a:uLnTx/>
                <a:uFillTx/>
                <a:latin typeface="#9Slide05 SVNLifehack Script" panose="00000500000000000000" pitchFamily="2" charset="0"/>
                <a:ea typeface="+mn-ea"/>
                <a:cs typeface="+mn-cs"/>
              </a:rPr>
              <a:t>Bức</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thư</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tưởng</a:t>
            </a:r>
            <a:r>
              <a:rPr kumimoji="0" lang="en-US" sz="6600" b="1" i="0" u="none" strike="noStrike" kern="1200" cap="none" spc="0" normalizeH="0" noProof="0" dirty="0">
                <a:ln>
                  <a:noFill/>
                </a:ln>
                <a:solidFill>
                  <a:srgbClr val="C00000"/>
                </a:solidFill>
                <a:effectLst/>
                <a:uLnTx/>
                <a:uFillTx/>
                <a:latin typeface="#9Slide05 SVNLifehack Script" panose="00000500000000000000" pitchFamily="2" charset="0"/>
                <a:ea typeface="+mn-ea"/>
                <a:cs typeface="+mn-cs"/>
              </a:rPr>
              <a:t> </a:t>
            </a:r>
            <a:r>
              <a:rPr kumimoji="0" lang="en-US" sz="6600" b="1" i="0" u="none" strike="noStrike" kern="1200" cap="none" spc="0" normalizeH="0" noProof="0" dirty="0" err="1">
                <a:ln>
                  <a:noFill/>
                </a:ln>
                <a:solidFill>
                  <a:srgbClr val="C00000"/>
                </a:solidFill>
                <a:effectLst/>
                <a:uLnTx/>
                <a:uFillTx/>
                <a:latin typeface="#9Slide05 SVNLifehack Script" panose="00000500000000000000" pitchFamily="2" charset="0"/>
                <a:ea typeface="+mn-ea"/>
                <a:cs typeface="+mn-cs"/>
              </a:rPr>
              <a:t>tượng</a:t>
            </a:r>
            <a:endParaRPr kumimoji="0" lang="en-US" sz="6600" b="1" i="0" u="none" strike="noStrike" kern="1200" cap="none" spc="0" normalizeH="0" baseline="0" noProof="0" dirty="0">
              <a:ln>
                <a:noFill/>
              </a:ln>
              <a:solidFill>
                <a:srgbClr val="C00000"/>
              </a:solidFill>
              <a:effectLst/>
              <a:uLnTx/>
              <a:uFillTx/>
              <a:latin typeface="#9Slide05 SVNLifehack Script" panose="00000500000000000000" pitchFamily="2" charset="0"/>
              <a:ea typeface="+mn-ea"/>
              <a:cs typeface="+mn-cs"/>
            </a:endParaRPr>
          </a:p>
        </p:txBody>
      </p:sp>
      <p:sp>
        <p:nvSpPr>
          <p:cNvPr id="7" name="TextBox 6">
            <a:extLst>
              <a:ext uri="{FF2B5EF4-FFF2-40B4-BE49-F238E27FC236}">
                <a16:creationId xmlns:a16="http://schemas.microsoft.com/office/drawing/2014/main" id="{832AA732-AAB4-BF23-BEEB-E8D4A8045BC9}"/>
              </a:ext>
            </a:extLst>
          </p:cNvPr>
          <p:cNvSpPr txBox="1"/>
          <p:nvPr/>
        </p:nvSpPr>
        <p:spPr>
          <a:xfrm>
            <a:off x="5753100" y="5932873"/>
            <a:ext cx="6629400" cy="730969"/>
          </a:xfrm>
          <a:prstGeom prst="rect">
            <a:avLst/>
          </a:prstGeom>
        </p:spPr>
        <p:txBody>
          <a:bodyPr wrap="square" lIns="0" tIns="0" rIns="0" bIns="0" rtlCol="0" anchor="t">
            <a:spAutoFit/>
          </a:bodyPr>
          <a:lstStyle/>
          <a:p>
            <a:pPr marL="0" marR="0" lvl="0" indent="0" algn="ctr" defTabSz="914400" rtl="0" eaLnBrk="1" fontAlgn="auto" latinLnBrk="0" hangingPunct="1">
              <a:lnSpc>
                <a:spcPts val="5732"/>
              </a:lnSpc>
              <a:spcBef>
                <a:spcPct val="0"/>
              </a:spcBef>
              <a:spcAft>
                <a:spcPts val="0"/>
              </a:spcAft>
              <a:buClrTx/>
              <a:buSzTx/>
              <a:buFontTx/>
              <a:buNone/>
              <a:tabLst/>
              <a:defRPr/>
            </a:pPr>
            <a:r>
              <a:rPr lang="en-US" sz="4400" b="1" dirty="0">
                <a:solidFill>
                  <a:prstClr val="black"/>
                </a:solidFill>
                <a:latin typeface="#9Slide04 Vollkorn" panose="00000500000000000000" pitchFamily="2" charset="0"/>
                <a:ea typeface="#9Slide04 Vollkorn" panose="00000500000000000000" pitchFamily="2" charset="0"/>
              </a:rPr>
              <a:t>- </a:t>
            </a:r>
            <a:r>
              <a:rPr lang="en-US" sz="4400" b="1" dirty="0" err="1">
                <a:solidFill>
                  <a:prstClr val="black"/>
                </a:solidFill>
                <a:latin typeface="#9Slide04 Vollkorn" panose="00000500000000000000" pitchFamily="2" charset="0"/>
                <a:ea typeface="#9Slide04 Vollkorn" panose="00000500000000000000" pitchFamily="2" charset="0"/>
              </a:rPr>
              <a:t>Lý</a:t>
            </a:r>
            <a:r>
              <a:rPr lang="en-US" sz="4400" b="1" dirty="0">
                <a:solidFill>
                  <a:prstClr val="black"/>
                </a:solidFill>
                <a:latin typeface="#9Slide04 Vollkorn" panose="00000500000000000000" pitchFamily="2" charset="0"/>
                <a:ea typeface="#9Slide04 Vollkorn" panose="00000500000000000000" pitchFamily="2" charset="0"/>
              </a:rPr>
              <a:t> Lan -</a:t>
            </a:r>
            <a:endParaRPr kumimoji="0" lang="en-US" sz="4400" b="1" i="0" u="none" strike="noStrike" kern="1200" cap="none" spc="0" normalizeH="0" baseline="0" noProof="0" dirty="0">
              <a:ln>
                <a:noFill/>
              </a:ln>
              <a:solidFill>
                <a:prstClr val="black"/>
              </a:solidFill>
              <a:effectLst/>
              <a:uLnTx/>
              <a:uFillTx/>
              <a:latin typeface="#9Slide04 Vollkorn" panose="00000500000000000000" pitchFamily="2" charset="0"/>
              <a:ea typeface="#9Slide04 Vollkorn" panose="00000500000000000000" pitchFamily="2" charset="0"/>
              <a:cs typeface="+mn-cs"/>
            </a:endParaRPr>
          </a:p>
        </p:txBody>
      </p:sp>
      <p:sp>
        <p:nvSpPr>
          <p:cNvPr id="2" name="Freeform 8">
            <a:extLst>
              <a:ext uri="{FF2B5EF4-FFF2-40B4-BE49-F238E27FC236}">
                <a16:creationId xmlns:a16="http://schemas.microsoft.com/office/drawing/2014/main" id="{88A9D513-D28E-9320-6377-89EFDEEA5F00}"/>
              </a:ext>
            </a:extLst>
          </p:cNvPr>
          <p:cNvSpPr/>
          <p:nvPr/>
        </p:nvSpPr>
        <p:spPr>
          <a:xfrm>
            <a:off x="533400" y="2628900"/>
            <a:ext cx="4396600" cy="5607768"/>
          </a:xfrm>
          <a:custGeom>
            <a:avLst/>
            <a:gdLst/>
            <a:ahLst/>
            <a:cxnLst/>
            <a:rect l="l" t="t" r="r" b="b"/>
            <a:pathLst>
              <a:path w="3177401" h="4114800">
                <a:moveTo>
                  <a:pt x="0" y="0"/>
                </a:moveTo>
                <a:lnTo>
                  <a:pt x="3177401" y="0"/>
                </a:lnTo>
                <a:lnTo>
                  <a:pt x="31774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6C1CE228-027A-4BBC-BE1F-96BFA977BD9D}"/>
              </a:ext>
            </a:extLst>
          </p:cNvPr>
          <p:cNvPicPr>
            <a:picLocks noChangeAspect="1"/>
          </p:cNvPicPr>
          <p:nvPr/>
        </p:nvPicPr>
        <p:blipFill>
          <a:blip r:embed="rId6">
            <a:lum bright="70000" contrast="-70000"/>
          </a:blip>
          <a:stretch>
            <a:fillRect/>
          </a:stretch>
        </p:blipFill>
        <p:spPr>
          <a:xfrm>
            <a:off x="10794354" y="6137207"/>
            <a:ext cx="3176291" cy="4115157"/>
          </a:xfrm>
          <a:prstGeom prst="rect">
            <a:avLst/>
          </a:prstGeom>
        </p:spPr>
      </p:pic>
      <p:sp>
        <p:nvSpPr>
          <p:cNvPr id="8" name="Freeform 10">
            <a:extLst>
              <a:ext uri="{FF2B5EF4-FFF2-40B4-BE49-F238E27FC236}">
                <a16:creationId xmlns:a16="http://schemas.microsoft.com/office/drawing/2014/main" id="{1313B30D-A279-B9BB-4990-43EB5A197079}"/>
              </a:ext>
            </a:extLst>
          </p:cNvPr>
          <p:cNvSpPr/>
          <p:nvPr/>
        </p:nvSpPr>
        <p:spPr>
          <a:xfrm>
            <a:off x="13258800" y="3390900"/>
            <a:ext cx="4778916" cy="7362557"/>
          </a:xfrm>
          <a:custGeom>
            <a:avLst/>
            <a:gdLst/>
            <a:ahLst/>
            <a:cxnLst/>
            <a:rect l="l" t="t" r="r" b="b"/>
            <a:pathLst>
              <a:path w="2688684" h="4380747">
                <a:moveTo>
                  <a:pt x="0" y="0"/>
                </a:moveTo>
                <a:lnTo>
                  <a:pt x="2688684" y="0"/>
                </a:lnTo>
                <a:lnTo>
                  <a:pt x="2688684" y="4380748"/>
                </a:lnTo>
                <a:lnTo>
                  <a:pt x="0" y="4380748"/>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42331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1842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4"/>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10515600" y="16383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6"/>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7" name="Freeform 6">
              <a:extLst>
                <a:ext uri="{FF2B5EF4-FFF2-40B4-BE49-F238E27FC236}">
                  <a16:creationId xmlns:a16="http://schemas.microsoft.com/office/drawing/2014/main" id="{F860C74E-594B-23EE-0ED5-C499BFD07468}"/>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8"/>
              <a:stretch>
                <a:fillRect/>
              </a:stretch>
            </a:blipFill>
          </p:spPr>
          <p:txBody>
            <a:bodyPr/>
            <a:lstStyle/>
            <a:p>
              <a:endParaRPr lang="en-US"/>
            </a:p>
          </p:txBody>
        </p:sp>
      </p:grpSp>
      <p:grpSp>
        <p:nvGrpSpPr>
          <p:cNvPr id="8" name="Group 7">
            <a:extLst>
              <a:ext uri="{FF2B5EF4-FFF2-40B4-BE49-F238E27FC236}">
                <a16:creationId xmlns:a16="http://schemas.microsoft.com/office/drawing/2014/main" id="{6DD932B0-F6DC-63B2-6DC1-E0ABB29C00B8}"/>
              </a:ext>
            </a:extLst>
          </p:cNvPr>
          <p:cNvGrpSpPr/>
          <p:nvPr/>
        </p:nvGrpSpPr>
        <p:grpSpPr>
          <a:xfrm>
            <a:off x="-6705600" y="-800100"/>
            <a:ext cx="7391400" cy="4876800"/>
            <a:chOff x="1828800" y="1104900"/>
            <a:chExt cx="7391400" cy="4876800"/>
          </a:xfrm>
        </p:grpSpPr>
        <p:sp>
          <p:nvSpPr>
            <p:cNvPr id="9" name="Rectangle 8">
              <a:extLst>
                <a:ext uri="{FF2B5EF4-FFF2-40B4-BE49-F238E27FC236}">
                  <a16:creationId xmlns:a16="http://schemas.microsoft.com/office/drawing/2014/main" id="{0392C372-8887-8CFA-6031-BE6140313601}"/>
                </a:ext>
              </a:extLst>
            </p:cNvPr>
            <p:cNvSpPr/>
            <p:nvPr/>
          </p:nvSpPr>
          <p:spPr>
            <a:xfrm>
              <a:off x="1828800" y="4381500"/>
              <a:ext cx="7391400" cy="1600200"/>
            </a:xfrm>
            <a:prstGeom prst="rect">
              <a:avLst/>
            </a:prstGeom>
            <a:solidFill>
              <a:schemeClr val="accent6">
                <a:lumMod val="75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Trong</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bức</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thư</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tự</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viết</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nhân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vật</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tôi</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đóng</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vai</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ai</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6">
              <a:extLst>
                <a:ext uri="{FF2B5EF4-FFF2-40B4-BE49-F238E27FC236}">
                  <a16:creationId xmlns:a16="http://schemas.microsoft.com/office/drawing/2014/main" id="{5D7BEC07-FD8D-B81D-46EC-729E3E9578C7}"/>
                </a:ext>
              </a:extLst>
            </p:cNvPr>
            <p:cNvPicPr>
              <a:picLocks noChangeAspect="1"/>
            </p:cNvPicPr>
            <p:nvPr/>
          </p:nvPicPr>
          <p:blipFill>
            <a:blip r:embed="rId9"/>
            <a:srcRect/>
            <a:stretch>
              <a:fillRect/>
            </a:stretch>
          </p:blipFill>
          <p:spPr>
            <a:xfrm flipH="1">
              <a:off x="3124200" y="1104900"/>
              <a:ext cx="3337563" cy="3276600"/>
            </a:xfrm>
            <a:prstGeom prst="rect">
              <a:avLst/>
            </a:prstGeom>
          </p:spPr>
        </p:pic>
      </p:grpSp>
      <p:grpSp>
        <p:nvGrpSpPr>
          <p:cNvPr id="11" name="Group 10">
            <a:extLst>
              <a:ext uri="{FF2B5EF4-FFF2-40B4-BE49-F238E27FC236}">
                <a16:creationId xmlns:a16="http://schemas.microsoft.com/office/drawing/2014/main" id="{654BF66E-14F2-C23A-21D9-D5717C35D5BB}"/>
              </a:ext>
            </a:extLst>
          </p:cNvPr>
          <p:cNvGrpSpPr/>
          <p:nvPr/>
        </p:nvGrpSpPr>
        <p:grpSpPr>
          <a:xfrm>
            <a:off x="6233456" y="5676900"/>
            <a:ext cx="3657600" cy="2209800"/>
            <a:chOff x="1661456" y="6743700"/>
            <a:chExt cx="3657600" cy="2209800"/>
          </a:xfrm>
        </p:grpSpPr>
        <p:sp>
          <p:nvSpPr>
            <p:cNvPr id="12" name="Freeform 2">
              <a:extLst>
                <a:ext uri="{FF2B5EF4-FFF2-40B4-BE49-F238E27FC236}">
                  <a16:creationId xmlns:a16="http://schemas.microsoft.com/office/drawing/2014/main" id="{539C290B-BF7B-527C-D3DC-A3E6F9D5AD13}"/>
                </a:ext>
              </a:extLst>
            </p:cNvPr>
            <p:cNvSpPr/>
            <p:nvPr/>
          </p:nvSpPr>
          <p:spPr>
            <a:xfrm>
              <a:off x="2362200" y="6743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3" name="TextBox 12">
              <a:extLst>
                <a:ext uri="{FF2B5EF4-FFF2-40B4-BE49-F238E27FC236}">
                  <a16:creationId xmlns:a16="http://schemas.microsoft.com/office/drawing/2014/main" id="{76E36526-E10E-E022-E786-B7ED339CC004}"/>
                </a:ext>
              </a:extLst>
            </p:cNvPr>
            <p:cNvSpPr txBox="1"/>
            <p:nvPr/>
          </p:nvSpPr>
          <p:spPr>
            <a:xfrm>
              <a:off x="1661456" y="8146138"/>
              <a:ext cx="3657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C.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cha</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59DF29B6-0DDF-7327-3234-4794CB41E4AF}"/>
              </a:ext>
            </a:extLst>
          </p:cNvPr>
          <p:cNvGrpSpPr/>
          <p:nvPr/>
        </p:nvGrpSpPr>
        <p:grpSpPr>
          <a:xfrm>
            <a:off x="171935" y="5676900"/>
            <a:ext cx="3361070" cy="2407920"/>
            <a:chOff x="5734535" y="7124700"/>
            <a:chExt cx="3361070" cy="2407920"/>
          </a:xfrm>
        </p:grpSpPr>
        <p:sp>
          <p:nvSpPr>
            <p:cNvPr id="15" name="Freeform 2">
              <a:extLst>
                <a:ext uri="{FF2B5EF4-FFF2-40B4-BE49-F238E27FC236}">
                  <a16:creationId xmlns:a16="http://schemas.microsoft.com/office/drawing/2014/main" id="{A5BF61B6-4922-707A-52B8-837348642915}"/>
                </a:ext>
              </a:extLst>
            </p:cNvPr>
            <p:cNvSpPr/>
            <p:nvPr/>
          </p:nvSpPr>
          <p:spPr>
            <a:xfrm>
              <a:off x="6248400" y="7124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F68BA0CB-0C03-B8C7-3F8B-FE9B618FE0E6}"/>
                </a:ext>
              </a:extLst>
            </p:cNvPr>
            <p:cNvSpPr txBox="1"/>
            <p:nvPr/>
          </p:nvSpPr>
          <p:spPr>
            <a:xfrm>
              <a:off x="5734535" y="8763179"/>
              <a:ext cx="33610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rPr>
                <a:t>mẹ</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415CF6E-CB79-A81D-6325-D5AF24661DC5}"/>
              </a:ext>
            </a:extLst>
          </p:cNvPr>
          <p:cNvGrpSpPr/>
          <p:nvPr/>
        </p:nvGrpSpPr>
        <p:grpSpPr>
          <a:xfrm>
            <a:off x="3176647" y="6972300"/>
            <a:ext cx="3909953" cy="2209800"/>
            <a:chOff x="7139047" y="4991100"/>
            <a:chExt cx="3909953" cy="2209800"/>
          </a:xfrm>
        </p:grpSpPr>
        <p:sp>
          <p:nvSpPr>
            <p:cNvPr id="18" name="Freeform 2">
              <a:extLst>
                <a:ext uri="{FF2B5EF4-FFF2-40B4-BE49-F238E27FC236}">
                  <a16:creationId xmlns:a16="http://schemas.microsoft.com/office/drawing/2014/main" id="{C6C8567A-E227-BAB5-7DE5-057E749B5A53}"/>
                </a:ext>
              </a:extLst>
            </p:cNvPr>
            <p:cNvSpPr/>
            <p:nvPr/>
          </p:nvSpPr>
          <p:spPr>
            <a:xfrm>
              <a:off x="7924800" y="49911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9" name="TextBox 18">
              <a:extLst>
                <a:ext uri="{FF2B5EF4-FFF2-40B4-BE49-F238E27FC236}">
                  <a16:creationId xmlns:a16="http://schemas.microsoft.com/office/drawing/2014/main" id="{AD37BF29-6729-A3FD-7E98-C691519F4A14}"/>
                </a:ext>
              </a:extLst>
            </p:cNvPr>
            <p:cNvSpPr txBox="1"/>
            <p:nvPr/>
          </p:nvSpPr>
          <p:spPr>
            <a:xfrm>
              <a:off x="7139047" y="6400978"/>
              <a:ext cx="3909953" cy="769441"/>
            </a:xfrm>
            <a:prstGeom prst="rect">
              <a:avLst/>
            </a:prstGeom>
            <a:noFill/>
          </p:spPr>
          <p:txBody>
            <a:bodyPr wrap="square" rtlCol="0">
              <a:spAutoFit/>
            </a:bodyPr>
            <a:lstStyle/>
            <a:p>
              <a:pPr lvl="0" algn="ctr">
                <a:defRPr/>
              </a:pP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B.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Người</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bạn</a:t>
              </a:r>
              <a:endParaRPr lang="en-US" sz="4400" b="1" dirty="0">
                <a:solidFill>
                  <a:srgbClr val="002060"/>
                </a:solidFill>
                <a:highlight>
                  <a:srgbClr val="FFFF00"/>
                </a:highligh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113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337 0.08673 L 0.06337 0.08688 C 0.08229 0.09151 0.10131 0.09552 0.12023 0.10139 C 0.15599 0.11281 0.1915 0.13056 0.22752 0.13843 C 0.25261 0.14383 0.27804 0.14043 0.3033 0.14136 C 0.30556 0.14043 0.40044 0.09151 0.4342 0.09398 C 0.44514 0.09491 0.45582 0.1 0.46667 0.10293 C 0.48004 0.11713 0.46172 0.09907 0.49835 0.11173 C 0.50087 0.11265 0.50504 0.11914 0.50504 0.11929 " pathEditMode="relative" rAng="0" ptsTypes="AAAAAAAAA">
                                      <p:cBhvr>
                                        <p:cTn id="26" dur="2000" fill="hold"/>
                                        <p:tgtEl>
                                          <p:spTgt spid="8"/>
                                        </p:tgtEl>
                                        <p:attrNameLst>
                                          <p:attrName>ppt_x</p:attrName>
                                          <p:attrName>ppt_y</p:attrName>
                                        </p:attrNameLst>
                                      </p:cBhvr>
                                      <p:rCtr x="22083" y="273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0504 0.11929 L 0.50504 0.11944 C 0.56658 0.11759 0.5349 0.11806 0.64914 0.11991 C 0.68021 0.12037 0.71129 0.1216 0.74245 0.12176 L 1.08056 0.12238 C 1.11745 0.12623 1.15599 0.13997 1.19132 0.1338 C 1.25521 0.12299 1.27058 0.11667 1.32839 0.11543 C 1.35356 0.11481 1.37882 0.11543 1.40417 0.11543 " pathEditMode="relative" rAng="0" ptsTypes="AAAAAAAA">
                                      <p:cBhvr>
                                        <p:cTn id="30" dur="2000" fill="hold"/>
                                        <p:tgtEl>
                                          <p:spTgt spid="8"/>
                                        </p:tgtEl>
                                        <p:attrNameLst>
                                          <p:attrName>ppt_x</p:attrName>
                                          <p:attrName>ppt_y</p:attrName>
                                        </p:attrNameLst>
                                      </p:cBhvr>
                                      <p:rCtr x="44957"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3.61111E-6 0.00015 L -3.61111E-6 0.00031 C 0.03559 -0.00494 0.03898 -0.00617 0.07639 -0.00833 C 0.08542 -0.0088 0.09445 -0.00864 0.10348 -0.0088 L 0.15877 -0.01096 C 0.17578 -0.01219 0.19289 -0.01312 0.20981 -0.01466 C 0.21754 -0.01543 0.22509 -0.01667 0.23256 -0.0179 C 0.23724 -0.01867 0.24132 -0.02037 0.2461 -0.02053 C 0.27396 -0.02161 0.30183 -0.0213 0.3296 -0.02161 C 0.33125 -0.02207 0.33872 -0.02407 0.34098 -0.02454 C 0.3421 -0.02469 0.34332 -0.02469 0.34427 -0.02485 C 0.34558 -0.025 0.34679 -0.02531 0.34809 -0.02546 L 0.34983 -0.02593 " pathEditMode="relative" rAng="0" ptsTypes="AAAAAAAAAAAAA">
                                      <p:cBhvr>
                                        <p:cTn id="35" dur="2000" fill="hold"/>
                                        <p:tgtEl>
                                          <p:spTgt spid="11"/>
                                        </p:tgtEl>
                                        <p:attrNameLst>
                                          <p:attrName>ppt_x</p:attrName>
                                          <p:attrName>ppt_y</p:attrName>
                                        </p:attrNameLst>
                                      </p:cBhvr>
                                      <p:rCtr x="17491" y="-1296"/>
                                    </p:animMotion>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1842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4"/>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10515600" y="16383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6"/>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7" name="Freeform 6">
              <a:extLst>
                <a:ext uri="{FF2B5EF4-FFF2-40B4-BE49-F238E27FC236}">
                  <a16:creationId xmlns:a16="http://schemas.microsoft.com/office/drawing/2014/main" id="{F860C74E-594B-23EE-0ED5-C499BFD07468}"/>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8"/>
              <a:stretch>
                <a:fillRect/>
              </a:stretch>
            </a:blipFill>
          </p:spPr>
          <p:txBody>
            <a:bodyPr/>
            <a:lstStyle/>
            <a:p>
              <a:endParaRPr lang="en-US"/>
            </a:p>
          </p:txBody>
        </p:sp>
      </p:grpSp>
      <p:grpSp>
        <p:nvGrpSpPr>
          <p:cNvPr id="8" name="Group 7">
            <a:extLst>
              <a:ext uri="{FF2B5EF4-FFF2-40B4-BE49-F238E27FC236}">
                <a16:creationId xmlns:a16="http://schemas.microsoft.com/office/drawing/2014/main" id="{6DD932B0-F6DC-63B2-6DC1-E0ABB29C00B8}"/>
              </a:ext>
            </a:extLst>
          </p:cNvPr>
          <p:cNvGrpSpPr/>
          <p:nvPr/>
        </p:nvGrpSpPr>
        <p:grpSpPr>
          <a:xfrm>
            <a:off x="-6438900" y="-800100"/>
            <a:ext cx="6019800" cy="4495800"/>
            <a:chOff x="2095500" y="1104900"/>
            <a:chExt cx="6019800" cy="4495800"/>
          </a:xfrm>
        </p:grpSpPr>
        <p:sp>
          <p:nvSpPr>
            <p:cNvPr id="9" name="Rectangle 8">
              <a:extLst>
                <a:ext uri="{FF2B5EF4-FFF2-40B4-BE49-F238E27FC236}">
                  <a16:creationId xmlns:a16="http://schemas.microsoft.com/office/drawing/2014/main" id="{0392C372-8887-8CFA-6031-BE6140313601}"/>
                </a:ext>
              </a:extLst>
            </p:cNvPr>
            <p:cNvSpPr/>
            <p:nvPr/>
          </p:nvSpPr>
          <p:spPr>
            <a:xfrm>
              <a:off x="2095500" y="4381500"/>
              <a:ext cx="6019800" cy="1219200"/>
            </a:xfrm>
            <a:prstGeom prst="rect">
              <a:avLst/>
            </a:prstGeom>
            <a:solidFill>
              <a:schemeClr val="accent6">
                <a:lumMod val="75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bức</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cha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nghề</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6">
              <a:extLst>
                <a:ext uri="{FF2B5EF4-FFF2-40B4-BE49-F238E27FC236}">
                  <a16:creationId xmlns:a16="http://schemas.microsoft.com/office/drawing/2014/main" id="{5D7BEC07-FD8D-B81D-46EC-729E3E9578C7}"/>
                </a:ext>
              </a:extLst>
            </p:cNvPr>
            <p:cNvPicPr>
              <a:picLocks noChangeAspect="1"/>
            </p:cNvPicPr>
            <p:nvPr/>
          </p:nvPicPr>
          <p:blipFill>
            <a:blip r:embed="rId9"/>
            <a:srcRect/>
            <a:stretch>
              <a:fillRect/>
            </a:stretch>
          </p:blipFill>
          <p:spPr>
            <a:xfrm flipH="1">
              <a:off x="3124200" y="1104900"/>
              <a:ext cx="3337563" cy="3276600"/>
            </a:xfrm>
            <a:prstGeom prst="rect">
              <a:avLst/>
            </a:prstGeom>
          </p:spPr>
        </p:pic>
      </p:grpSp>
      <p:grpSp>
        <p:nvGrpSpPr>
          <p:cNvPr id="11" name="Group 10">
            <a:extLst>
              <a:ext uri="{FF2B5EF4-FFF2-40B4-BE49-F238E27FC236}">
                <a16:creationId xmlns:a16="http://schemas.microsoft.com/office/drawing/2014/main" id="{654BF66E-14F2-C23A-21D9-D5717C35D5BB}"/>
              </a:ext>
            </a:extLst>
          </p:cNvPr>
          <p:cNvGrpSpPr/>
          <p:nvPr/>
        </p:nvGrpSpPr>
        <p:grpSpPr>
          <a:xfrm>
            <a:off x="4493860" y="7124700"/>
            <a:ext cx="2971800" cy="2933075"/>
            <a:chOff x="1903060" y="6743700"/>
            <a:chExt cx="2971800" cy="2933075"/>
          </a:xfrm>
        </p:grpSpPr>
        <p:sp>
          <p:nvSpPr>
            <p:cNvPr id="12" name="Freeform 2">
              <a:extLst>
                <a:ext uri="{FF2B5EF4-FFF2-40B4-BE49-F238E27FC236}">
                  <a16:creationId xmlns:a16="http://schemas.microsoft.com/office/drawing/2014/main" id="{539C290B-BF7B-527C-D3DC-A3E6F9D5AD13}"/>
                </a:ext>
              </a:extLst>
            </p:cNvPr>
            <p:cNvSpPr/>
            <p:nvPr/>
          </p:nvSpPr>
          <p:spPr>
            <a:xfrm>
              <a:off x="2362200" y="6743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3" name="TextBox 12">
              <a:extLst>
                <a:ext uri="{FF2B5EF4-FFF2-40B4-BE49-F238E27FC236}">
                  <a16:creationId xmlns:a16="http://schemas.microsoft.com/office/drawing/2014/main" id="{76E36526-E10E-E022-E786-B7ED339CC004}"/>
                </a:ext>
              </a:extLst>
            </p:cNvPr>
            <p:cNvSpPr txBox="1"/>
            <p:nvPr/>
          </p:nvSpPr>
          <p:spPr>
            <a:xfrm>
              <a:off x="1903060" y="8230225"/>
              <a:ext cx="29718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B.</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Bán</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hàng</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rong</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59DF29B6-0DDF-7327-3234-4794CB41E4AF}"/>
              </a:ext>
            </a:extLst>
          </p:cNvPr>
          <p:cNvGrpSpPr/>
          <p:nvPr/>
        </p:nvGrpSpPr>
        <p:grpSpPr>
          <a:xfrm>
            <a:off x="1392953" y="5905500"/>
            <a:ext cx="3013810" cy="3045312"/>
            <a:chOff x="5812553" y="7124700"/>
            <a:chExt cx="3013810" cy="3045312"/>
          </a:xfrm>
        </p:grpSpPr>
        <p:sp>
          <p:nvSpPr>
            <p:cNvPr id="15" name="Freeform 2">
              <a:extLst>
                <a:ext uri="{FF2B5EF4-FFF2-40B4-BE49-F238E27FC236}">
                  <a16:creationId xmlns:a16="http://schemas.microsoft.com/office/drawing/2014/main" id="{A5BF61B6-4922-707A-52B8-837348642915}"/>
                </a:ext>
              </a:extLst>
            </p:cNvPr>
            <p:cNvSpPr/>
            <p:nvPr/>
          </p:nvSpPr>
          <p:spPr>
            <a:xfrm>
              <a:off x="6248400" y="7124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F68BA0CB-0C03-B8C7-3F8B-FE9B618FE0E6}"/>
                </a:ext>
              </a:extLst>
            </p:cNvPr>
            <p:cNvSpPr txBox="1"/>
            <p:nvPr/>
          </p:nvSpPr>
          <p:spPr>
            <a:xfrm>
              <a:off x="5812553" y="8723462"/>
              <a:ext cx="3013810" cy="1446550"/>
            </a:xfrm>
            <a:prstGeom prst="rect">
              <a:avLst/>
            </a:prstGeom>
            <a:noFill/>
          </p:spPr>
          <p:txBody>
            <a:bodyPr wrap="square" rtlCol="0">
              <a:spAutoFit/>
            </a:bodyPr>
            <a:lstStyle/>
            <a:p>
              <a:pPr lvl="0" algn="ctr">
                <a:defRPr/>
              </a:pP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A.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Giáo</a:t>
              </a:r>
              <a:r>
                <a:rPr lang="en-US" sz="44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4400" b="1" dirty="0" err="1">
                  <a:solidFill>
                    <a:srgbClr val="002060"/>
                  </a:solidFill>
                  <a:highlight>
                    <a:srgbClr val="FFFF00"/>
                  </a:highlight>
                  <a:latin typeface="Times New Roman" panose="02020603050405020304" pitchFamily="18" charset="0"/>
                  <a:cs typeface="Times New Roman" panose="02020603050405020304" pitchFamily="18" charset="0"/>
                </a:rPr>
                <a:t>viên</a:t>
              </a:r>
              <a:endParaRPr lang="en-US" sz="4400" b="1" dirty="0">
                <a:solidFill>
                  <a:srgbClr val="002060"/>
                </a:solidFill>
                <a:highlight>
                  <a:srgbClr val="FFFF00"/>
                </a:highlight>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415CF6E-CB79-A81D-6325-D5AF24661DC5}"/>
              </a:ext>
            </a:extLst>
          </p:cNvPr>
          <p:cNvGrpSpPr/>
          <p:nvPr/>
        </p:nvGrpSpPr>
        <p:grpSpPr>
          <a:xfrm>
            <a:off x="7586158" y="4991100"/>
            <a:ext cx="2819400" cy="2856875"/>
            <a:chOff x="7586158" y="4991100"/>
            <a:chExt cx="2819400" cy="2856875"/>
          </a:xfrm>
        </p:grpSpPr>
        <p:sp>
          <p:nvSpPr>
            <p:cNvPr id="18" name="Freeform 2">
              <a:extLst>
                <a:ext uri="{FF2B5EF4-FFF2-40B4-BE49-F238E27FC236}">
                  <a16:creationId xmlns:a16="http://schemas.microsoft.com/office/drawing/2014/main" id="{C6C8567A-E227-BAB5-7DE5-057E749B5A53}"/>
                </a:ext>
              </a:extLst>
            </p:cNvPr>
            <p:cNvSpPr/>
            <p:nvPr/>
          </p:nvSpPr>
          <p:spPr>
            <a:xfrm>
              <a:off x="7924800" y="49911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9" name="TextBox 18">
              <a:extLst>
                <a:ext uri="{FF2B5EF4-FFF2-40B4-BE49-F238E27FC236}">
                  <a16:creationId xmlns:a16="http://schemas.microsoft.com/office/drawing/2014/main" id="{AD37BF29-6729-A3FD-7E98-C691519F4A14}"/>
                </a:ext>
              </a:extLst>
            </p:cNvPr>
            <p:cNvSpPr txBox="1"/>
            <p:nvPr/>
          </p:nvSpPr>
          <p:spPr>
            <a:xfrm>
              <a:off x="7586158" y="6401425"/>
              <a:ext cx="2819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C.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Công</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nhân</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31501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337 0.08673 L 0.06337 0.08673 C 0.08229 0.09151 0.10131 0.09552 0.12006 0.10139 C 0.15599 0.11281 0.19132 0.13056 0.22752 0.13843 C 0.25261 0.14383 0.27804 0.14043 0.3033 0.14136 C 0.30556 0.14043 0.40044 0.09151 0.4342 0.09398 C 0.44514 0.09491 0.45582 0.1 0.46667 0.10293 C 0.48004 0.11713 0.46172 0.09907 0.49835 0.11173 C 0.50087 0.11265 0.50504 0.11914 0.50504 0.11914 " pathEditMode="relative" ptsTypes="AAAAAAAAA">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0504 0.11929 L 0.50504 0.11929 C 0.56658 0.1176 0.5349 0.11806 0.64914 0.11991 C 0.68021 0.12037 0.71129 0.12161 0.74245 0.12176 L 1.08056 0.12238 C 1.11745 0.12624 1.15599 0.13997 1.19132 0.1338 C 1.25521 0.123 1.27058 0.11667 1.32839 0.11544 C 1.35356 0.11482 1.37882 0.11544 1.40417 0.11544 " pathEditMode="relative" rAng="0" ptsTypes="AAAAAAAA">
                                      <p:cBhvr>
                                        <p:cTn id="30" dur="2000" fill="hold"/>
                                        <p:tgtEl>
                                          <p:spTgt spid="8"/>
                                        </p:tgtEl>
                                        <p:attrNameLst>
                                          <p:attrName>ppt_x</p:attrName>
                                          <p:attrName>ppt_y</p:attrName>
                                        </p:attrNameLst>
                                      </p:cBhvr>
                                      <p:rCtr x="44957"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2.77778E-7 1.23457E-7 L -2.77778E-7 0.00031 C 0.04323 -0.02963 0.0474 -0.03688 0.0928 -0.04923 C 0.10373 -0.05216 0.11476 -0.05093 0.12569 -0.05247 L 0.19288 -0.06451 C 0.21354 -0.07176 0.23429 -0.07716 0.25486 -0.08657 C 0.26424 -0.09074 0.27335 -0.09815 0.28247 -0.10509 C 0.28811 -0.10941 0.29314 -0.11944 0.29896 -0.12037 C 0.33273 -0.1267 0.36658 -0.125 0.40035 -0.12716 C 0.40234 -0.12978 0.41137 -0.14167 0.41415 -0.14414 C 0.41545 -0.14522 0.41693 -0.14506 0.41814 -0.14583 C 0.41971 -0.14676 0.42118 -0.14799 0.42274 -0.14923 L 0.42483 -0.15247 " pathEditMode="relative" rAng="0" ptsTypes="AAAAAAAAAAAAA">
                                      <p:cBhvr>
                                        <p:cTn id="35" dur="2000" fill="hold"/>
                                        <p:tgtEl>
                                          <p:spTgt spid="11"/>
                                        </p:tgtEl>
                                        <p:attrNameLst>
                                          <p:attrName>ppt_x</p:attrName>
                                          <p:attrName>ppt_y</p:attrName>
                                        </p:attrNameLst>
                                      </p:cBhvr>
                                      <p:rCtr x="21241" y="-7608"/>
                                    </p:animMotion>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1842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4"/>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10515600" y="16383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6"/>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7" name="Freeform 6">
              <a:extLst>
                <a:ext uri="{FF2B5EF4-FFF2-40B4-BE49-F238E27FC236}">
                  <a16:creationId xmlns:a16="http://schemas.microsoft.com/office/drawing/2014/main" id="{F860C74E-594B-23EE-0ED5-C499BFD07468}"/>
                </a:ext>
              </a:extLst>
            </p:cNvPr>
            <p:cNvSpPr/>
            <p:nvPr/>
          </p:nvSpPr>
          <p:spPr>
            <a:xfrm>
              <a:off x="10744200" y="4914900"/>
              <a:ext cx="2760934" cy="2438400"/>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8"/>
              <a:stretch>
                <a:fillRect/>
              </a:stretch>
            </a:blipFill>
          </p:spPr>
          <p:txBody>
            <a:bodyPr/>
            <a:lstStyle/>
            <a:p>
              <a:endParaRPr lang="en-US"/>
            </a:p>
          </p:txBody>
        </p:sp>
      </p:grpSp>
      <p:grpSp>
        <p:nvGrpSpPr>
          <p:cNvPr id="8" name="Group 7">
            <a:extLst>
              <a:ext uri="{FF2B5EF4-FFF2-40B4-BE49-F238E27FC236}">
                <a16:creationId xmlns:a16="http://schemas.microsoft.com/office/drawing/2014/main" id="{6DD932B0-F6DC-63B2-6DC1-E0ABB29C00B8}"/>
              </a:ext>
            </a:extLst>
          </p:cNvPr>
          <p:cNvGrpSpPr/>
          <p:nvPr/>
        </p:nvGrpSpPr>
        <p:grpSpPr>
          <a:xfrm>
            <a:off x="-7856219" y="-800100"/>
            <a:ext cx="8229600" cy="4953000"/>
            <a:chOff x="678181" y="1104900"/>
            <a:chExt cx="8229600" cy="4953000"/>
          </a:xfrm>
        </p:grpSpPr>
        <p:sp>
          <p:nvSpPr>
            <p:cNvPr id="9" name="Rectangle 8">
              <a:extLst>
                <a:ext uri="{FF2B5EF4-FFF2-40B4-BE49-F238E27FC236}">
                  <a16:creationId xmlns:a16="http://schemas.microsoft.com/office/drawing/2014/main" id="{0392C372-8887-8CFA-6031-BE6140313601}"/>
                </a:ext>
              </a:extLst>
            </p:cNvPr>
            <p:cNvSpPr/>
            <p:nvPr/>
          </p:nvSpPr>
          <p:spPr>
            <a:xfrm>
              <a:off x="678181" y="4381500"/>
              <a:ext cx="8229600" cy="1676400"/>
            </a:xfrm>
            <a:prstGeom prst="rect">
              <a:avLst/>
            </a:prstGeom>
            <a:solidFill>
              <a:schemeClr val="accent6">
                <a:lumMod val="75000"/>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400" b="1" dirty="0">
                  <a:solidFill>
                    <a:schemeClr val="bg1"/>
                  </a:solidFill>
                  <a:latin typeface="Times New Roman" panose="02020603050405020304" pitchFamily="18" charset="0"/>
                  <a:cs typeface="Times New Roman" panose="02020603050405020304" pitchFamily="18" charset="0"/>
                </a:rPr>
                <a:t>5. </a:t>
              </a:r>
              <a:r>
                <a:rPr lang="en-US" sz="4400" b="1" dirty="0" err="1">
                  <a:solidFill>
                    <a:schemeClr val="bg1"/>
                  </a:solidFill>
                  <a:latin typeface="Times New Roman" panose="02020603050405020304" pitchFamily="18" charset="0"/>
                  <a:cs typeface="Times New Roman" panose="02020603050405020304" pitchFamily="18" charset="0"/>
                </a:rPr>
                <a:t>Quyển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sách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mà</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vật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tôi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nhắc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đến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có</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tên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là</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gì</a:t>
              </a:r>
              <a:r>
                <a:rPr lang="en-US" sz="4400" b="1" dirty="0">
                  <a:solidFill>
                    <a:schemeClr val="bg1"/>
                  </a:solidFill>
                  <a:latin typeface="Times New Roman" panose="02020603050405020304" pitchFamily="18" charset="0"/>
                  <a:cs typeface="Times New Roman" panose="02020603050405020304" pitchFamily="18" charset="0"/>
                </a:rPr>
                <a:t>?</a:t>
              </a:r>
              <a:endParaRPr kumimoji="0" lang="vi-VN" sz="7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0" name="Picture 6">
              <a:extLst>
                <a:ext uri="{FF2B5EF4-FFF2-40B4-BE49-F238E27FC236}">
                  <a16:creationId xmlns:a16="http://schemas.microsoft.com/office/drawing/2014/main" id="{5D7BEC07-FD8D-B81D-46EC-729E3E9578C7}"/>
                </a:ext>
              </a:extLst>
            </p:cNvPr>
            <p:cNvPicPr>
              <a:picLocks noChangeAspect="1"/>
            </p:cNvPicPr>
            <p:nvPr/>
          </p:nvPicPr>
          <p:blipFill>
            <a:blip r:embed="rId9"/>
            <a:srcRect/>
            <a:stretch>
              <a:fillRect/>
            </a:stretch>
          </p:blipFill>
          <p:spPr>
            <a:xfrm flipH="1">
              <a:off x="3124200" y="1104900"/>
              <a:ext cx="3337563" cy="3276600"/>
            </a:xfrm>
            <a:prstGeom prst="rect">
              <a:avLst/>
            </a:prstGeom>
          </p:spPr>
        </p:pic>
      </p:grpSp>
      <p:grpSp>
        <p:nvGrpSpPr>
          <p:cNvPr id="11" name="Group 10">
            <a:extLst>
              <a:ext uri="{FF2B5EF4-FFF2-40B4-BE49-F238E27FC236}">
                <a16:creationId xmlns:a16="http://schemas.microsoft.com/office/drawing/2014/main" id="{654BF66E-14F2-C23A-21D9-D5717C35D5BB}"/>
              </a:ext>
            </a:extLst>
          </p:cNvPr>
          <p:cNvGrpSpPr/>
          <p:nvPr/>
        </p:nvGrpSpPr>
        <p:grpSpPr>
          <a:xfrm>
            <a:off x="152400" y="6743700"/>
            <a:ext cx="6019800" cy="2209800"/>
            <a:chOff x="152400" y="6743700"/>
            <a:chExt cx="6019800" cy="2209800"/>
          </a:xfrm>
        </p:grpSpPr>
        <p:sp>
          <p:nvSpPr>
            <p:cNvPr id="12" name="Freeform 2">
              <a:extLst>
                <a:ext uri="{FF2B5EF4-FFF2-40B4-BE49-F238E27FC236}">
                  <a16:creationId xmlns:a16="http://schemas.microsoft.com/office/drawing/2014/main" id="{539C290B-BF7B-527C-D3DC-A3E6F9D5AD13}"/>
                </a:ext>
              </a:extLst>
            </p:cNvPr>
            <p:cNvSpPr/>
            <p:nvPr/>
          </p:nvSpPr>
          <p:spPr>
            <a:xfrm>
              <a:off x="2362200" y="6743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3" name="TextBox 12">
              <a:extLst>
                <a:ext uri="{FF2B5EF4-FFF2-40B4-BE49-F238E27FC236}">
                  <a16:creationId xmlns:a16="http://schemas.microsoft.com/office/drawing/2014/main" id="{76E36526-E10E-E022-E786-B7ED339CC004}"/>
                </a:ext>
              </a:extLst>
            </p:cNvPr>
            <p:cNvSpPr txBox="1"/>
            <p:nvPr/>
          </p:nvSpPr>
          <p:spPr>
            <a:xfrm>
              <a:off x="152400" y="8161199"/>
              <a:ext cx="6019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Tâm</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hồn</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cao</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thượng</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59DF29B6-0DDF-7327-3234-4794CB41E4AF}"/>
              </a:ext>
            </a:extLst>
          </p:cNvPr>
          <p:cNvGrpSpPr/>
          <p:nvPr/>
        </p:nvGrpSpPr>
        <p:grpSpPr>
          <a:xfrm>
            <a:off x="5412202" y="7615354"/>
            <a:ext cx="5252115" cy="2233774"/>
            <a:chOff x="4799561" y="7124700"/>
            <a:chExt cx="5252115" cy="2233774"/>
          </a:xfrm>
        </p:grpSpPr>
        <p:sp>
          <p:nvSpPr>
            <p:cNvPr id="15" name="Freeform 2">
              <a:extLst>
                <a:ext uri="{FF2B5EF4-FFF2-40B4-BE49-F238E27FC236}">
                  <a16:creationId xmlns:a16="http://schemas.microsoft.com/office/drawing/2014/main" id="{A5BF61B6-4922-707A-52B8-837348642915}"/>
                </a:ext>
              </a:extLst>
            </p:cNvPr>
            <p:cNvSpPr/>
            <p:nvPr/>
          </p:nvSpPr>
          <p:spPr>
            <a:xfrm>
              <a:off x="6248400" y="71247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F68BA0CB-0C03-B8C7-3F8B-FE9B618FE0E6}"/>
                </a:ext>
              </a:extLst>
            </p:cNvPr>
            <p:cNvSpPr txBox="1"/>
            <p:nvPr/>
          </p:nvSpPr>
          <p:spPr>
            <a:xfrm>
              <a:off x="4799561" y="8589033"/>
              <a:ext cx="52521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Tuổi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thơ</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tươi</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đẹp</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grpSp>
        <p:nvGrpSpPr>
          <p:cNvPr id="17" name="Group 16">
            <a:extLst>
              <a:ext uri="{FF2B5EF4-FFF2-40B4-BE49-F238E27FC236}">
                <a16:creationId xmlns:a16="http://schemas.microsoft.com/office/drawing/2014/main" id="{A415CF6E-CB79-A81D-6325-D5AF24661DC5}"/>
              </a:ext>
            </a:extLst>
          </p:cNvPr>
          <p:cNvGrpSpPr/>
          <p:nvPr/>
        </p:nvGrpSpPr>
        <p:grpSpPr>
          <a:xfrm>
            <a:off x="5698852" y="4991100"/>
            <a:ext cx="6594011" cy="2209800"/>
            <a:chOff x="5698852" y="4991100"/>
            <a:chExt cx="6594011" cy="2209800"/>
          </a:xfrm>
        </p:grpSpPr>
        <p:sp>
          <p:nvSpPr>
            <p:cNvPr id="18" name="Freeform 2">
              <a:extLst>
                <a:ext uri="{FF2B5EF4-FFF2-40B4-BE49-F238E27FC236}">
                  <a16:creationId xmlns:a16="http://schemas.microsoft.com/office/drawing/2014/main" id="{C6C8567A-E227-BAB5-7DE5-057E749B5A53}"/>
                </a:ext>
              </a:extLst>
            </p:cNvPr>
            <p:cNvSpPr/>
            <p:nvPr/>
          </p:nvSpPr>
          <p:spPr>
            <a:xfrm>
              <a:off x="7924800" y="4991100"/>
              <a:ext cx="2142116" cy="22098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7"/>
              <a:stretch>
                <a:fillRect/>
              </a:stretch>
            </a:blipFill>
          </p:spPr>
          <p:txBody>
            <a:bodyPr/>
            <a:lstStyle/>
            <a:p>
              <a:endParaRPr lang="en-US"/>
            </a:p>
          </p:txBody>
        </p:sp>
        <p:sp>
          <p:nvSpPr>
            <p:cNvPr id="19" name="TextBox 18">
              <a:extLst>
                <a:ext uri="{FF2B5EF4-FFF2-40B4-BE49-F238E27FC236}">
                  <a16:creationId xmlns:a16="http://schemas.microsoft.com/office/drawing/2014/main" id="{AD37BF29-6729-A3FD-7E98-C691519F4A14}"/>
                </a:ext>
              </a:extLst>
            </p:cNvPr>
            <p:cNvSpPr txBox="1"/>
            <p:nvPr/>
          </p:nvSpPr>
          <p:spPr>
            <a:xfrm>
              <a:off x="5698852" y="6386296"/>
              <a:ext cx="659401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C. </a:t>
              </a:r>
              <a:r>
                <a:rPr kumimoji="0" lang="en-US" sz="4400" b="1" i="0" u="none" strike="noStrike" kern="1200" cap="none" spc="0" normalizeH="0" baseline="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tấm</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lòng</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cao</a:t>
              </a:r>
              <a:r>
                <a:rPr kumimoji="0" lang="en-US" sz="4400" b="1" i="0" u="none" strike="noStrike" kern="1200" cap="none" spc="0" normalizeH="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rPr>
                <a:t>cả</a:t>
              </a:r>
              <a:endParaRPr kumimoji="0" lang="en-US" sz="4400" b="1" i="0" u="none" strike="noStrike" kern="1200" cap="none" spc="0" normalizeH="0" baseline="0" noProof="0" dirty="0">
                <a:ln>
                  <a:noFill/>
                </a:ln>
                <a:solidFill>
                  <a:srgbClr val="00206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414205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6337 0.08673 L 0.06337 0.08673 C 0.08229 0.09151 0.10131 0.09552 0.12006 0.10139 C 0.15599 0.11281 0.19132 0.13056 0.22752 0.13843 C 0.25261 0.14383 0.27804 0.14043 0.3033 0.14136 C 0.30556 0.14043 0.40044 0.09151 0.4342 0.09398 C 0.44514 0.09491 0.45582 0.1 0.46667 0.10293 C 0.48004 0.11713 0.46172 0.09907 0.49835 0.11173 C 0.50087 0.11265 0.50504 0.11914 0.50504 0.11914 " pathEditMode="relative" ptsTypes="AAAAAAAAA">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0504 0.11929 L 0.50504 0.11929 C 0.56658 0.1176 0.5349 0.11806 0.64914 0.11991 C 0.68021 0.12037 0.71129 0.12161 0.74245 0.12176 L 1.08056 0.12238 C 1.11745 0.12624 1.15599 0.13997 1.19132 0.1338 C 1.25521 0.123 1.27058 0.11667 1.32839 0.11544 C 1.35356 0.11482 1.37882 0.11544 1.40417 0.11544 " pathEditMode="relative" rAng="0" ptsTypes="AAAAAAAA">
                                      <p:cBhvr>
                                        <p:cTn id="30" dur="2000" fill="hold"/>
                                        <p:tgtEl>
                                          <p:spTgt spid="8"/>
                                        </p:tgtEl>
                                        <p:attrNameLst>
                                          <p:attrName>ppt_x</p:attrName>
                                          <p:attrName>ppt_y</p:attrName>
                                        </p:attrNameLst>
                                      </p:cBhvr>
                                      <p:rCtr x="44957" y="58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25 -0.00663 L 0.025 -0.00663 C 0.08073 -0.03302 0.08603 -0.0395 0.14445 -0.05046 C 0.15851 -0.05308 0.17275 -0.052 0.18681 -0.05339 L 0.27327 -0.06404 C 0.29983 -0.07052 0.32657 -0.07531 0.35296 -0.08364 C 0.36502 -0.08734 0.37674 -0.09398 0.38855 -0.10015 C 0.39575 -0.10401 0.40226 -0.11281 0.40973 -0.11373 C 0.45313 -0.11929 0.49671 -0.11774 0.54019 -0.11975 C 0.5428 -0.12206 0.55434 -0.13256 0.55799 -0.13487 C 0.55964 -0.1358 0.56146 -0.13565 0.56311 -0.13626 C 0.56511 -0.13719 0.56702 -0.13827 0.56901 -0.13935 L 0.57162 -0.14228 " pathEditMode="relative" ptsTypes="AAAAAAAAAAAAA">
                                      <p:cBhvr>
                                        <p:cTn id="35" dur="2000" fill="hold"/>
                                        <p:tgtEl>
                                          <p:spTgt spid="11"/>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18420"/>
          </a:xfrm>
          <a:custGeom>
            <a:avLst/>
            <a:gdLst/>
            <a:ahLst/>
            <a:cxnLst/>
            <a:rect l="l" t="t" r="r" b="b"/>
            <a:pathLst>
              <a:path w="18288000" h="10149840">
                <a:moveTo>
                  <a:pt x="0" y="0"/>
                </a:moveTo>
                <a:lnTo>
                  <a:pt x="18288000" y="0"/>
                </a:lnTo>
                <a:lnTo>
                  <a:pt x="18288000" y="10149840"/>
                </a:lnTo>
                <a:lnTo>
                  <a:pt x="0" y="10149840"/>
                </a:lnTo>
                <a:lnTo>
                  <a:pt x="0" y="0"/>
                </a:lnTo>
                <a:close/>
              </a:path>
            </a:pathLst>
          </a:custGeom>
          <a:blipFill>
            <a:blip r:embed="rId3"/>
            <a:stretch>
              <a:fillRect/>
            </a:stretch>
          </a:blipFill>
        </p:spPr>
        <p:txBody>
          <a:bodyPr/>
          <a:lstStyle/>
          <a:p>
            <a:endParaRPr lang="en-US"/>
          </a:p>
        </p:txBody>
      </p:sp>
      <p:grpSp>
        <p:nvGrpSpPr>
          <p:cNvPr id="3" name="Group 2">
            <a:extLst>
              <a:ext uri="{FF2B5EF4-FFF2-40B4-BE49-F238E27FC236}">
                <a16:creationId xmlns:a16="http://schemas.microsoft.com/office/drawing/2014/main" id="{F5442A0D-9C12-1A23-61E3-22E258F67448}"/>
              </a:ext>
            </a:extLst>
          </p:cNvPr>
          <p:cNvGrpSpPr/>
          <p:nvPr/>
        </p:nvGrpSpPr>
        <p:grpSpPr>
          <a:xfrm>
            <a:off x="8915400" y="2514600"/>
            <a:ext cx="5189870" cy="7772400"/>
            <a:chOff x="8229600" y="1104900"/>
            <a:chExt cx="5418470" cy="8077200"/>
          </a:xfrm>
        </p:grpSpPr>
        <p:pic>
          <p:nvPicPr>
            <p:cNvPr id="4" name="Picture 3" descr="A cartoon of a child wearing a red cape&#10;&#10;Description automatically generated">
              <a:extLst>
                <a:ext uri="{FF2B5EF4-FFF2-40B4-BE49-F238E27FC236}">
                  <a16:creationId xmlns:a16="http://schemas.microsoft.com/office/drawing/2014/main" id="{3AEFD662-C03D-DC1F-2AC8-5032873BD7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1104900"/>
              <a:ext cx="5418470" cy="8077200"/>
            </a:xfrm>
            <a:prstGeom prst="rect">
              <a:avLst/>
            </a:prstGeom>
          </p:spPr>
        </p:pic>
        <p:pic>
          <p:nvPicPr>
            <p:cNvPr id="5" name="Picture 4">
              <a:extLst>
                <a:ext uri="{FF2B5EF4-FFF2-40B4-BE49-F238E27FC236}">
                  <a16:creationId xmlns:a16="http://schemas.microsoft.com/office/drawing/2014/main" id="{2EFC9DF6-2D1D-FE20-5B93-C834C11DA737}"/>
                </a:ext>
              </a:extLst>
            </p:cNvPr>
            <p:cNvPicPr>
              <a:picLocks noChangeAspect="1"/>
            </p:cNvPicPr>
            <p:nvPr/>
          </p:nvPicPr>
          <p:blipFill>
            <a:blip r:embed="rId5"/>
            <a:stretch>
              <a:fillRect/>
            </a:stretch>
          </p:blipFill>
          <p:spPr>
            <a:xfrm>
              <a:off x="11049000" y="5981700"/>
              <a:ext cx="838201" cy="1219200"/>
            </a:xfrm>
            <a:prstGeom prst="rect">
              <a:avLst/>
            </a:prstGeom>
          </p:spPr>
        </p:pic>
        <p:sp>
          <p:nvSpPr>
            <p:cNvPr id="6" name="Freeform 2">
              <a:extLst>
                <a:ext uri="{FF2B5EF4-FFF2-40B4-BE49-F238E27FC236}">
                  <a16:creationId xmlns:a16="http://schemas.microsoft.com/office/drawing/2014/main" id="{1171C5D7-B9AB-AEE3-01A4-1565CA6C33D2}"/>
                </a:ext>
              </a:extLst>
            </p:cNvPr>
            <p:cNvSpPr/>
            <p:nvPr/>
          </p:nvSpPr>
          <p:spPr>
            <a:xfrm>
              <a:off x="11658600" y="5448300"/>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6"/>
              <a:stretch>
                <a:fillRect/>
              </a:stretch>
            </a:blipFill>
          </p:spPr>
          <p:txBody>
            <a:bodyPr/>
            <a:lstStyle/>
            <a:p>
              <a:endParaRPr lang="en-US"/>
            </a:p>
          </p:txBody>
        </p:sp>
        <p:sp>
          <p:nvSpPr>
            <p:cNvPr id="7" name="Freeform 2">
              <a:extLst>
                <a:ext uri="{FF2B5EF4-FFF2-40B4-BE49-F238E27FC236}">
                  <a16:creationId xmlns:a16="http://schemas.microsoft.com/office/drawing/2014/main" id="{45B56D7A-549A-EDB9-306E-8495601DEBB7}"/>
                </a:ext>
              </a:extLst>
            </p:cNvPr>
            <p:cNvSpPr/>
            <p:nvPr/>
          </p:nvSpPr>
          <p:spPr>
            <a:xfrm>
              <a:off x="10934517" y="5499847"/>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6"/>
              <a:stretch>
                <a:fillRect/>
              </a:stretch>
            </a:blipFill>
          </p:spPr>
          <p:txBody>
            <a:bodyPr/>
            <a:lstStyle/>
            <a:p>
              <a:endParaRPr lang="en-US"/>
            </a:p>
          </p:txBody>
        </p:sp>
        <p:sp>
          <p:nvSpPr>
            <p:cNvPr id="8" name="Freeform 2">
              <a:extLst>
                <a:ext uri="{FF2B5EF4-FFF2-40B4-BE49-F238E27FC236}">
                  <a16:creationId xmlns:a16="http://schemas.microsoft.com/office/drawing/2014/main" id="{9E9EC072-921E-18E3-6EB0-964993709E09}"/>
                </a:ext>
              </a:extLst>
            </p:cNvPr>
            <p:cNvSpPr/>
            <p:nvPr/>
          </p:nvSpPr>
          <p:spPr>
            <a:xfrm>
              <a:off x="12286976" y="5499847"/>
              <a:ext cx="990600" cy="990600"/>
            </a:xfrm>
            <a:custGeom>
              <a:avLst/>
              <a:gdLst/>
              <a:ahLst/>
              <a:cxnLst/>
              <a:rect l="l" t="t" r="r" b="b"/>
              <a:pathLst>
                <a:path w="6247470" h="6631087">
                  <a:moveTo>
                    <a:pt x="0" y="0"/>
                  </a:moveTo>
                  <a:lnTo>
                    <a:pt x="6247470" y="0"/>
                  </a:lnTo>
                  <a:lnTo>
                    <a:pt x="6247470" y="6631087"/>
                  </a:lnTo>
                  <a:lnTo>
                    <a:pt x="0" y="6631087"/>
                  </a:lnTo>
                  <a:lnTo>
                    <a:pt x="0" y="0"/>
                  </a:lnTo>
                  <a:close/>
                </a:path>
              </a:pathLst>
            </a:custGeom>
            <a:blipFill>
              <a:blip r:embed="rId6"/>
              <a:stretch>
                <a:fillRect/>
              </a:stretch>
            </a:blipFill>
          </p:spPr>
          <p:txBody>
            <a:bodyPr/>
            <a:lstStyle/>
            <a:p>
              <a:endParaRPr lang="en-US"/>
            </a:p>
          </p:txBody>
        </p:sp>
      </p:grpSp>
      <p:pic>
        <p:nvPicPr>
          <p:cNvPr id="9" name="Picture 5">
            <a:extLst>
              <a:ext uri="{FF2B5EF4-FFF2-40B4-BE49-F238E27FC236}">
                <a16:creationId xmlns:a16="http://schemas.microsoft.com/office/drawing/2014/main" id="{033346D3-AD5F-96F7-8F36-322F2FE42AF3}"/>
              </a:ext>
            </a:extLst>
          </p:cNvPr>
          <p:cNvPicPr>
            <a:picLocks noChangeAspect="1"/>
          </p:cNvPicPr>
          <p:nvPr/>
        </p:nvPicPr>
        <p:blipFill>
          <a:blip r:embed="rId7"/>
          <a:srcRect/>
          <a:stretch>
            <a:fillRect/>
          </a:stretch>
        </p:blipFill>
        <p:spPr>
          <a:xfrm>
            <a:off x="14097000" y="-342900"/>
            <a:ext cx="4449635" cy="3048000"/>
          </a:xfrm>
          <a:prstGeom prst="rect">
            <a:avLst/>
          </a:prstGeom>
        </p:spPr>
      </p:pic>
      <p:pic>
        <p:nvPicPr>
          <p:cNvPr id="10" name="Picture 4">
            <a:extLst>
              <a:ext uri="{FF2B5EF4-FFF2-40B4-BE49-F238E27FC236}">
                <a16:creationId xmlns:a16="http://schemas.microsoft.com/office/drawing/2014/main" id="{D9ABF6D0-A681-A41E-6BF1-21315307F23F}"/>
              </a:ext>
            </a:extLst>
          </p:cNvPr>
          <p:cNvPicPr>
            <a:picLocks noChangeAspect="1"/>
          </p:cNvPicPr>
          <p:nvPr/>
        </p:nvPicPr>
        <p:blipFill>
          <a:blip r:embed="rId8"/>
          <a:srcRect/>
          <a:stretch>
            <a:fillRect/>
          </a:stretch>
        </p:blipFill>
        <p:spPr>
          <a:xfrm flipH="1">
            <a:off x="457200" y="0"/>
            <a:ext cx="2447846" cy="2644266"/>
          </a:xfrm>
          <a:prstGeom prst="rect">
            <a:avLst/>
          </a:prstGeom>
        </p:spPr>
      </p:pic>
      <p:grpSp>
        <p:nvGrpSpPr>
          <p:cNvPr id="11" name="Group 10">
            <a:extLst>
              <a:ext uri="{FF2B5EF4-FFF2-40B4-BE49-F238E27FC236}">
                <a16:creationId xmlns:a16="http://schemas.microsoft.com/office/drawing/2014/main" id="{DEFDEF8B-4EA6-02A2-AA30-0900577EC19B}"/>
              </a:ext>
            </a:extLst>
          </p:cNvPr>
          <p:cNvGrpSpPr/>
          <p:nvPr/>
        </p:nvGrpSpPr>
        <p:grpSpPr>
          <a:xfrm>
            <a:off x="3200400" y="0"/>
            <a:ext cx="6626810" cy="6052876"/>
            <a:chOff x="1171837" y="713684"/>
            <a:chExt cx="5029200" cy="5029200"/>
          </a:xfrm>
        </p:grpSpPr>
        <p:pic>
          <p:nvPicPr>
            <p:cNvPr id="12" name="Picture 11" descr="Shape, circle&#10;&#10;Description automatically generated">
              <a:extLst>
                <a:ext uri="{FF2B5EF4-FFF2-40B4-BE49-F238E27FC236}">
                  <a16:creationId xmlns:a16="http://schemas.microsoft.com/office/drawing/2014/main" id="{4A255AF6-7319-0A19-8266-37254FD8BD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13" name="TextBox 12">
              <a:extLst>
                <a:ext uri="{FF2B5EF4-FFF2-40B4-BE49-F238E27FC236}">
                  <a16:creationId xmlns:a16="http://schemas.microsoft.com/office/drawing/2014/main" id="{3F33A912-ECF3-B29C-A963-0459E0491005}"/>
                </a:ext>
              </a:extLst>
            </p:cNvPr>
            <p:cNvSpPr txBox="1"/>
            <p:nvPr/>
          </p:nvSpPr>
          <p:spPr>
            <a:xfrm>
              <a:off x="2154966" y="2199906"/>
              <a:ext cx="3180595" cy="26083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Cảm</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ơn</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các</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bạn</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rất</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nhiều</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66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nhé</a:t>
              </a:r>
              <a:r>
                <a:rPr kumimoji="0" lang="en-US" altLang="zh-CN" sz="66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a:t>
              </a:r>
              <a:endParaRPr kumimoji="0" lang="en-US" sz="6600" b="0" i="0" u="none" strike="noStrike" kern="1200" cap="none" spc="0" normalizeH="0" baseline="0" noProof="0" dirty="0">
                <a:ln>
                  <a:noFill/>
                </a:ln>
                <a:solidFill>
                  <a:srgbClr val="FF0C56"/>
                </a:solidFill>
                <a:effectLst/>
                <a:uLnTx/>
                <a:uFillTx/>
                <a:latin typeface="Calibri"/>
                <a:ea typeface="+mn-ea"/>
                <a:cs typeface="+mn-cs"/>
              </a:endParaRPr>
            </a:p>
          </p:txBody>
        </p:sp>
      </p:grpSp>
      <p:sp>
        <p:nvSpPr>
          <p:cNvPr id="14" name="Freeform 6">
            <a:extLst>
              <a:ext uri="{FF2B5EF4-FFF2-40B4-BE49-F238E27FC236}">
                <a16:creationId xmlns:a16="http://schemas.microsoft.com/office/drawing/2014/main" id="{1DA92819-E456-1C81-E29D-064BB7F5CFAB}"/>
              </a:ext>
            </a:extLst>
          </p:cNvPr>
          <p:cNvSpPr/>
          <p:nvPr/>
        </p:nvSpPr>
        <p:spPr>
          <a:xfrm>
            <a:off x="11353799" y="5981700"/>
            <a:ext cx="2644453" cy="2346385"/>
          </a:xfrm>
          <a:custGeom>
            <a:avLst/>
            <a:gdLst/>
            <a:ahLst/>
            <a:cxnLst/>
            <a:rect l="l" t="t" r="r" b="b"/>
            <a:pathLst>
              <a:path w="3980134" h="4114800">
                <a:moveTo>
                  <a:pt x="0" y="0"/>
                </a:moveTo>
                <a:lnTo>
                  <a:pt x="3980134" y="0"/>
                </a:lnTo>
                <a:lnTo>
                  <a:pt x="3980134" y="4114800"/>
                </a:lnTo>
                <a:lnTo>
                  <a:pt x="0" y="41148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9533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6AFFE-A239-FB07-87FB-ADB10210579F}"/>
              </a:ext>
            </a:extLst>
          </p:cNvPr>
          <p:cNvSpPr txBox="1"/>
          <p:nvPr/>
        </p:nvSpPr>
        <p:spPr>
          <a:xfrm>
            <a:off x="8077200" y="3162300"/>
            <a:ext cx="81534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solidFill>
                  <a:srgbClr val="FF0000"/>
                </a:solidFill>
                <a:latin typeface="#9Slide07 IcielBC Cubano Normal" panose="00000500000000000000" pitchFamily="2" charset="0"/>
                <a:cs typeface="Times New Roman" panose="02020603050405020304" pitchFamily="18" charset="0"/>
              </a:rPr>
              <a:t>TRẢI NGHIỆM CÙNG VĂN BẢN</a:t>
            </a:r>
            <a:endPar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endParaRPr>
          </a:p>
        </p:txBody>
      </p:sp>
      <p:sp>
        <p:nvSpPr>
          <p:cNvPr id="5" name="Freeform 5"/>
          <p:cNvSpPr/>
          <p:nvPr/>
        </p:nvSpPr>
        <p:spPr>
          <a:xfrm>
            <a:off x="1600200" y="20574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64942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D07D17A-738A-86F0-462D-6E3D927FA9AF}"/>
              </a:ext>
            </a:extLst>
          </p:cNvPr>
          <p:cNvSpPr txBox="1">
            <a:spLocks/>
          </p:cNvSpPr>
          <p:nvPr/>
        </p:nvSpPr>
        <p:spPr>
          <a:xfrm>
            <a:off x="533400" y="628971"/>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Đọc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7A54121A-D289-40AB-810A-36CCA3F0A8B3}"/>
              </a:ext>
            </a:extLst>
          </p:cNvPr>
          <p:cNvSpPr/>
          <p:nvPr/>
        </p:nvSpPr>
        <p:spPr>
          <a:xfrm>
            <a:off x="5689670" y="1790700"/>
            <a:ext cx="10058400" cy="2921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ràng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A2D3569D-034D-0839-9EED-C7B974467EC8}"/>
              </a:ext>
            </a:extLst>
          </p:cNvPr>
          <p:cNvSpPr/>
          <p:nvPr/>
        </p:nvSpPr>
        <p:spPr>
          <a:xfrm>
            <a:off x="-3429000" y="7658100"/>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3" name="Freeform 2"/>
          <p:cNvSpPr/>
          <p:nvPr/>
        </p:nvSpPr>
        <p:spPr>
          <a:xfrm>
            <a:off x="231307" y="3118624"/>
            <a:ext cx="7019512" cy="7119710"/>
          </a:xfrm>
          <a:custGeom>
            <a:avLst/>
            <a:gdLst/>
            <a:ahLst/>
            <a:cxnLst/>
            <a:rect l="l" t="t" r="r" b="b"/>
            <a:pathLst>
              <a:path w="3451134" h="3776890">
                <a:moveTo>
                  <a:pt x="0" y="0"/>
                </a:moveTo>
                <a:lnTo>
                  <a:pt x="3451133" y="0"/>
                </a:lnTo>
                <a:lnTo>
                  <a:pt x="3451133" y="3776890"/>
                </a:lnTo>
                <a:lnTo>
                  <a:pt x="0" y="377689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8821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D780A86C-9632-4586-B6E6-2B8337D6D1F3}"/>
              </a:ext>
            </a:extLst>
          </p:cNvPr>
          <p:cNvSpPr txBox="1"/>
          <p:nvPr/>
        </p:nvSpPr>
        <p:spPr>
          <a:xfrm>
            <a:off x="1905001" y="3207493"/>
            <a:ext cx="8534400" cy="3170099"/>
          </a:xfrm>
          <a:prstGeom prst="rect">
            <a:avLst/>
          </a:prstGeom>
          <a:noFill/>
        </p:spPr>
        <p:txBody>
          <a:bodyPr wrap="square" rtlCol="0">
            <a:spAutoFit/>
          </a:bodyPr>
          <a:lstStyle/>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Lý</a:t>
            </a:r>
            <a:r>
              <a:rPr lang="en-US" sz="4000" dirty="0">
                <a:solidFill>
                  <a:prstClr val="black"/>
                </a:solidFill>
                <a:latin typeface="Times New Roman" panose="02020603050405020304" pitchFamily="18" charset="0"/>
                <a:cs typeface="Times New Roman" panose="02020603050405020304" pitchFamily="18" charset="0"/>
              </a:rPr>
              <a:t> Lan (</a:t>
            </a:r>
            <a:r>
              <a:rPr lang="en-US" sz="4000" dirty="0" err="1">
                <a:solidFill>
                  <a:prstClr val="black"/>
                </a:solidFill>
                <a:latin typeface="Times New Roman" panose="02020603050405020304" pitchFamily="18" charset="0"/>
                <a:cs typeface="Times New Roman" panose="02020603050405020304" pitchFamily="18" charset="0"/>
              </a:rPr>
              <a:t>sinh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năm</a:t>
            </a:r>
            <a:r>
              <a:rPr lang="en-US" sz="4000" dirty="0">
                <a:solidFill>
                  <a:prstClr val="black"/>
                </a:solidFill>
                <a:latin typeface="Times New Roman" panose="02020603050405020304" pitchFamily="18" charset="0"/>
                <a:cs typeface="Times New Roman" panose="02020603050405020304" pitchFamily="18" charset="0"/>
              </a:rPr>
              <a:t> 1957)</a:t>
            </a:r>
          </a:p>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Dương</a:t>
            </a:r>
            <a:endParaRPr lang="en-US" sz="4000" dirty="0">
              <a:solidFill>
                <a:prstClr val="black"/>
              </a:solidFill>
              <a:latin typeface="Times New Roman" panose="02020603050405020304" pitchFamily="18" charset="0"/>
              <a:cs typeface="Times New Roman" panose="02020603050405020304" pitchFamily="18" charset="0"/>
            </a:endParaRPr>
          </a:p>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nổi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tiếng</a:t>
            </a:r>
            <a:endParaRPr lang="en-US" sz="4000" dirty="0">
              <a:solidFill>
                <a:prstClr val="black"/>
              </a:solidFill>
              <a:latin typeface="Times New Roman" panose="02020603050405020304" pitchFamily="18" charset="0"/>
              <a:cs typeface="Times New Roman" panose="02020603050405020304" pitchFamily="18" charset="0"/>
            </a:endParaRPr>
          </a:p>
          <a:p>
            <a:pPr algn="just" defTabSz="1371600"/>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rộng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giả</a:t>
            </a:r>
            <a:r>
              <a:rPr lang="en-US" sz="4000" dirty="0">
                <a:solidFill>
                  <a:prstClr val="black"/>
                </a:solidFill>
                <a:latin typeface="Times New Roman" panose="02020603050405020304" pitchFamily="18" charset="0"/>
                <a:cs typeface="Times New Roman" panose="02020603050405020304" pitchFamily="18" charset="0"/>
              </a:rPr>
              <a:t> qua </a:t>
            </a:r>
            <a:r>
              <a:rPr lang="en-US" sz="4000" dirty="0" err="1">
                <a:solidFill>
                  <a:prstClr val="black"/>
                </a:solidFill>
                <a:latin typeface="Times New Roman" panose="02020603050405020304" pitchFamily="18" charset="0"/>
                <a:cs typeface="Times New Roman" panose="02020603050405020304" pitchFamily="18" charset="0"/>
              </a:rPr>
              <a:t>bộ</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truyện</a:t>
            </a:r>
            <a:r>
              <a:rPr lang="en-US" sz="4000" dirty="0">
                <a:solidFill>
                  <a:prstClr val="black"/>
                </a:solidFill>
                <a:latin typeface="Times New Roman" panose="02020603050405020304" pitchFamily="18" charset="0"/>
                <a:cs typeface="Times New Roman" panose="02020603050405020304" pitchFamily="18" charset="0"/>
              </a:rPr>
              <a:t> Ha-</a:t>
            </a:r>
            <a:r>
              <a:rPr lang="en-US" sz="4000" dirty="0" err="1">
                <a:solidFill>
                  <a:prstClr val="black"/>
                </a:solidFill>
                <a:latin typeface="Times New Roman" panose="02020603050405020304" pitchFamily="18" charset="0"/>
                <a:cs typeface="Times New Roman" panose="02020603050405020304" pitchFamily="18" charset="0"/>
              </a:rPr>
              <a:t>ry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Pốt-tơ</a:t>
            </a:r>
            <a:r>
              <a:rPr lang="en-US" sz="4000" dirty="0">
                <a:solidFill>
                  <a:prstClr val="black"/>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5C4453-3984-EF56-566B-865DF6FEAB09}"/>
              </a:ext>
            </a:extLst>
          </p:cNvPr>
          <p:cNvPicPr>
            <a:picLocks noChangeAspect="1"/>
          </p:cNvPicPr>
          <p:nvPr/>
        </p:nvPicPr>
        <p:blipFill>
          <a:blip r:embed="rId5"/>
          <a:stretch>
            <a:fillRect/>
          </a:stretch>
        </p:blipFill>
        <p:spPr>
          <a:xfrm>
            <a:off x="11430000" y="2566731"/>
            <a:ext cx="5466896" cy="7193284"/>
          </a:xfrm>
          <a:prstGeom prst="rect">
            <a:avLst/>
          </a:prstGeom>
        </p:spPr>
      </p:pic>
    </p:spTree>
    <p:extLst>
      <p:ext uri="{BB962C8B-B14F-4D97-AF65-F5344CB8AC3E}">
        <p14:creationId xmlns:p14="http://schemas.microsoft.com/office/powerpoint/2010/main" val="1319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ADF42F-89C8-413C-EFD1-6F9CEB9D476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hiểu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a:extLst>
              <a:ext uri="{FF2B5EF4-FFF2-40B4-BE49-F238E27FC236}">
                <a16:creationId xmlns:a16="http://schemas.microsoft.com/office/drawing/2014/main" id="{19A817A8-6DB9-12B5-E308-C58E209FE9D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endPar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13482254-3F00-89FB-D867-BF0F56525CDF}"/>
              </a:ext>
            </a:extLst>
          </p:cNvPr>
          <p:cNvSpPr/>
          <p:nvPr/>
        </p:nvSpPr>
        <p:spPr>
          <a:xfrm>
            <a:off x="13030200" y="-5978608"/>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DA15FF4-23F6-7CCE-EA28-CB57053F2769}"/>
              </a:ext>
            </a:extLst>
          </p:cNvPr>
          <p:cNvSpPr/>
          <p:nvPr/>
        </p:nvSpPr>
        <p:spPr>
          <a:xfrm rot="10800000">
            <a:off x="-128194" y="-1863808"/>
            <a:ext cx="2929878" cy="3171722"/>
          </a:xfrm>
          <a:custGeom>
            <a:avLst/>
            <a:gdLst/>
            <a:ahLst/>
            <a:cxnLst/>
            <a:rect l="l" t="t" r="r" b="b"/>
            <a:pathLst>
              <a:path w="3801046" h="4114800">
                <a:moveTo>
                  <a:pt x="0" y="0"/>
                </a:moveTo>
                <a:lnTo>
                  <a:pt x="3801046" y="0"/>
                </a:lnTo>
                <a:lnTo>
                  <a:pt x="3801046" y="4114800"/>
                </a:lnTo>
                <a:lnTo>
                  <a:pt x="0" y="4114800"/>
                </a:lnTo>
                <a:lnTo>
                  <a:pt x="0" y="0"/>
                </a:lnTo>
                <a:close/>
              </a:path>
            </a:pathLst>
          </a:custGeom>
          <a:blipFill>
            <a:blip r:embed="rId4"/>
            <a:stretch>
              <a:fillRect/>
            </a:stretch>
          </a:blipFill>
        </p:spPr>
        <p:txBody>
          <a:bodyPr/>
          <a:lstStyle/>
          <a:p>
            <a:endParaRPr lang="en-US"/>
          </a:p>
        </p:txBody>
      </p:sp>
      <p:sp>
        <p:nvSpPr>
          <p:cNvPr id="9" name="TextBox 8">
            <a:extLst>
              <a:ext uri="{FF2B5EF4-FFF2-40B4-BE49-F238E27FC236}">
                <a16:creationId xmlns:a16="http://schemas.microsoft.com/office/drawing/2014/main" id="{D780A86C-9632-4586-B6E6-2B8337D6D1F3}"/>
              </a:ext>
            </a:extLst>
          </p:cNvPr>
          <p:cNvSpPr txBox="1"/>
          <p:nvPr/>
        </p:nvSpPr>
        <p:spPr>
          <a:xfrm>
            <a:off x="1423761" y="3124250"/>
            <a:ext cx="15960655"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Miên</a:t>
            </a:r>
            <a:r>
              <a:rPr lang="en-US" sz="4400" i="1" dirty="0">
                <a:solidFill>
                  <a:prstClr val="black"/>
                </a:solidFill>
                <a:latin typeface="Times New Roman" panose="02020603050405020304" pitchFamily="18" charset="0"/>
                <a:cs typeface="Times New Roman" panose="02020603050405020304" pitchFamily="18" charset="0"/>
              </a:rPr>
              <a:t> man </a:t>
            </a:r>
            <a:r>
              <a:rPr lang="en-US" sz="4400" i="1" dirty="0" err="1">
                <a:solidFill>
                  <a:prstClr val="black"/>
                </a:solidFill>
                <a:latin typeface="Times New Roman" panose="02020603050405020304" pitchFamily="18" charset="0"/>
                <a:cs typeface="Times New Roman" panose="02020603050405020304" pitchFamily="18" charset="0"/>
              </a:rPr>
              <a:t>tùy</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bút</a:t>
            </a:r>
            <a:r>
              <a:rPr lang="en-US" sz="4400" dirty="0">
                <a:solidFill>
                  <a:prstClr val="black"/>
                </a:solidFill>
                <a:latin typeface="Times New Roman" panose="02020603050405020304" pitchFamily="18" charset="0"/>
                <a:cs typeface="Times New Roman" panose="02020603050405020304" pitchFamily="18" charset="0"/>
              </a:rPr>
              <a:t>, NXB Văn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2007</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just" defTabSz="13716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tùy</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bút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5" name="Freeform 5"/>
          <p:cNvSpPr/>
          <p:nvPr/>
        </p:nvSpPr>
        <p:spPr>
          <a:xfrm>
            <a:off x="1676400" y="4686300"/>
            <a:ext cx="4038600" cy="5434490"/>
          </a:xfrm>
          <a:custGeom>
            <a:avLst/>
            <a:gdLst/>
            <a:ahLst/>
            <a:cxnLst/>
            <a:rect l="l" t="t" r="r" b="b"/>
            <a:pathLst>
              <a:path w="2782633" h="4114800">
                <a:moveTo>
                  <a:pt x="0" y="0"/>
                </a:moveTo>
                <a:lnTo>
                  <a:pt x="2782634" y="0"/>
                </a:lnTo>
                <a:lnTo>
                  <a:pt x="27826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1FFE50B-77BD-4F46-E657-0B4E572A2748}"/>
              </a:ext>
            </a:extLst>
          </p:cNvPr>
          <p:cNvSpPr txBox="1"/>
          <p:nvPr/>
        </p:nvSpPr>
        <p:spPr>
          <a:xfrm>
            <a:off x="6115992" y="5471272"/>
            <a:ext cx="11506200" cy="2800767"/>
          </a:xfrm>
          <a:prstGeom prst="rect">
            <a:avLst/>
          </a:prstGeom>
          <a:noFill/>
        </p:spPr>
        <p:txBody>
          <a:bodyPr wrap="square" rtlCol="0">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Phần 1 (từ đầu đến…khó khăn): giới thiệu về hoàn cảnh của nhân vật tôi.</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Phần 2 (đoạn còn lại): nội dung bức thư.</a:t>
            </a:r>
          </a:p>
        </p:txBody>
      </p:sp>
    </p:spTree>
    <p:extLst>
      <p:ext uri="{BB962C8B-B14F-4D97-AF65-F5344CB8AC3E}">
        <p14:creationId xmlns:p14="http://schemas.microsoft.com/office/powerpoint/2010/main" val="234155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3276600" y="2781300"/>
            <a:ext cx="616131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Suy</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ngẫm</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và</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phản</a:t>
            </a:r>
            <a:r>
              <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9Slide07 IcielBC Cubano Normal" panose="00000500000000000000" pitchFamily="2" charset="0"/>
                <a:ea typeface="+mn-ea"/>
                <a:cs typeface="Times New Roman" panose="02020603050405020304" pitchFamily="18" charset="0"/>
              </a:rPr>
              <a:t>hồi</a:t>
            </a:r>
            <a:endParaRPr kumimoji="0" lang="en-US" sz="66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n-ea"/>
              <a:cs typeface="Times New Roman" panose="02020603050405020304" pitchFamily="18" charset="0"/>
            </a:endParaRPr>
          </a:p>
        </p:txBody>
      </p:sp>
      <p:sp>
        <p:nvSpPr>
          <p:cNvPr id="9" name="Freeform 9"/>
          <p:cNvSpPr/>
          <p:nvPr/>
        </p:nvSpPr>
        <p:spPr>
          <a:xfrm>
            <a:off x="11506200" y="723900"/>
            <a:ext cx="6503095" cy="9716317"/>
          </a:xfrm>
          <a:custGeom>
            <a:avLst/>
            <a:gdLst/>
            <a:ahLst/>
            <a:cxnLst/>
            <a:rect l="l" t="t" r="r" b="b"/>
            <a:pathLst>
              <a:path w="2255347" h="3782552">
                <a:moveTo>
                  <a:pt x="0" y="0"/>
                </a:moveTo>
                <a:lnTo>
                  <a:pt x="2255346" y="0"/>
                </a:lnTo>
                <a:lnTo>
                  <a:pt x="2255346" y="3782552"/>
                </a:lnTo>
                <a:lnTo>
                  <a:pt x="0" y="378255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9956273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B9A217-F309-8776-30B5-24A8DCF668C4}"/>
              </a:ext>
            </a:extLst>
          </p:cNvPr>
          <p:cNvSpPr txBox="1"/>
          <p:nvPr/>
        </p:nvSpPr>
        <p:spPr>
          <a:xfrm>
            <a:off x="3048000" y="1485900"/>
            <a:ext cx="144018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3 IcielPanton Black" panose="00000A00000000000000" pitchFamily="2" charset="0"/>
                <a:cs typeface="Times New Roman" panose="02020603050405020304" pitchFamily="18" charset="0"/>
              </a:rPr>
              <a:t>1. </a:t>
            </a:r>
          </a:p>
          <a:p>
            <a:pPr algn="ctr" defTabSz="1371600"/>
            <a:r>
              <a:rPr lang="en-US" altLang="zh-CN" sz="6600" b="1" dirty="0" err="1">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Nội</a:t>
            </a:r>
            <a:r>
              <a:rPr lang="en-US" altLang="zh-CN" sz="6600" b="1" dirty="0">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 dung “</a:t>
            </a:r>
            <a:r>
              <a:rPr lang="en-US" altLang="zh-CN" sz="6600" b="1" dirty="0" err="1">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Bức</a:t>
            </a:r>
            <a:r>
              <a:rPr lang="en-US" altLang="zh-CN" sz="6600" b="1" dirty="0">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 </a:t>
            </a:r>
            <a:r>
              <a:rPr lang="en-US" altLang="zh-CN" sz="6600" b="1" dirty="0" err="1">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thư</a:t>
            </a:r>
            <a:r>
              <a:rPr lang="en-US" altLang="zh-CN" sz="6600" b="1" dirty="0">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 </a:t>
            </a:r>
            <a:r>
              <a:rPr lang="en-US" altLang="zh-CN" sz="6600" b="1" dirty="0" err="1">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tưởng</a:t>
            </a:r>
            <a:r>
              <a:rPr lang="en-US" altLang="zh-CN" sz="6600" b="1" dirty="0">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 </a:t>
            </a:r>
            <a:r>
              <a:rPr lang="en-US" altLang="zh-CN" sz="6600" b="1" dirty="0" err="1">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tượng</a:t>
            </a:r>
            <a:r>
              <a:rPr lang="en-US" altLang="zh-CN" sz="6600" b="1" dirty="0">
                <a:solidFill>
                  <a:srgbClr val="FF0000"/>
                </a:solidFill>
                <a:latin typeface="#9Slide03 IcielPanton Black" panose="00000A00000000000000" pitchFamily="2" charset="0"/>
                <a:ea typeface="华文新魏" panose="02010800040101010101" pitchFamily="2" charset="-122"/>
                <a:cs typeface="Times New Roman" panose="02020603050405020304" pitchFamily="18" charset="0"/>
                <a:sym typeface="Arial"/>
              </a:rPr>
              <a:t>”</a:t>
            </a:r>
            <a:endParaRPr lang="en-US" sz="6600" dirty="0">
              <a:solidFill>
                <a:srgbClr val="FF0000"/>
              </a:solidFill>
              <a:latin typeface="#9Slide03 IcielPanton Black" panose="00000A00000000000000" pitchFamily="2" charset="0"/>
              <a:cs typeface="Times New Roman" panose="02020603050405020304" pitchFamily="18" charset="0"/>
            </a:endParaRPr>
          </a:p>
        </p:txBody>
      </p:sp>
      <p:sp>
        <p:nvSpPr>
          <p:cNvPr id="3" name="Freeform 3"/>
          <p:cNvSpPr/>
          <p:nvPr/>
        </p:nvSpPr>
        <p:spPr>
          <a:xfrm>
            <a:off x="685800" y="4610100"/>
            <a:ext cx="6188725" cy="5610135"/>
          </a:xfrm>
          <a:custGeom>
            <a:avLst/>
            <a:gdLst/>
            <a:ahLst/>
            <a:cxnLst/>
            <a:rect l="l" t="t" r="r" b="b"/>
            <a:pathLst>
              <a:path w="3673860" h="3090635">
                <a:moveTo>
                  <a:pt x="0" y="0"/>
                </a:moveTo>
                <a:lnTo>
                  <a:pt x="3673860" y="0"/>
                </a:lnTo>
                <a:lnTo>
                  <a:pt x="3673860" y="3090635"/>
                </a:lnTo>
                <a:lnTo>
                  <a:pt x="0" y="309063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45700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10C1A-0473-E10D-0395-833B33C506A2}"/>
              </a:ext>
            </a:extLst>
          </p:cNvPr>
          <p:cNvPicPr>
            <a:picLocks noChangeAspect="1"/>
          </p:cNvPicPr>
          <p:nvPr/>
        </p:nvPicPr>
        <p:blipFill>
          <a:blip r:embed="rId3"/>
          <a:stretch>
            <a:fillRect/>
          </a:stretch>
        </p:blipFill>
        <p:spPr>
          <a:xfrm>
            <a:off x="2895600" y="-114300"/>
            <a:ext cx="7206122" cy="10287000"/>
          </a:xfrm>
          <a:prstGeom prst="rect">
            <a:avLst/>
          </a:prstGeom>
        </p:spPr>
      </p:pic>
      <p:sp>
        <p:nvSpPr>
          <p:cNvPr id="5" name="Freeform 2"/>
          <p:cNvSpPr/>
          <p:nvPr/>
        </p:nvSpPr>
        <p:spPr>
          <a:xfrm>
            <a:off x="12649200" y="4610100"/>
            <a:ext cx="4385170" cy="4724400"/>
          </a:xfrm>
          <a:custGeom>
            <a:avLst/>
            <a:gdLst/>
            <a:ahLst/>
            <a:cxnLst/>
            <a:rect l="l" t="t" r="r" b="b"/>
            <a:pathLst>
              <a:path w="2861170" h="2803947">
                <a:moveTo>
                  <a:pt x="0" y="0"/>
                </a:moveTo>
                <a:lnTo>
                  <a:pt x="2861170" y="0"/>
                </a:lnTo>
                <a:lnTo>
                  <a:pt x="2861170" y="2803947"/>
                </a:lnTo>
                <a:lnTo>
                  <a:pt x="0" y="280394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6228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7778</TotalTime>
  <Words>935</Words>
  <Application>Microsoft Office PowerPoint</Application>
  <PresentationFormat>Custom</PresentationFormat>
  <Paragraphs>116</Paragraphs>
  <Slides>23</Slides>
  <Notes>21</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Times New Roman</vt:lpstr>
      <vt:lpstr>#9Slide07 IcielBC Cubano Normal</vt:lpstr>
      <vt:lpstr>Calibri Light</vt:lpstr>
      <vt:lpstr>#9Slide03 IcielPanton Black</vt:lpstr>
      <vt:lpstr>#9Slide05 SVNLifehack Script</vt:lpstr>
      <vt:lpstr>#9Slide03 Arima Madurai Black</vt:lpstr>
      <vt:lpstr>Calibri</vt:lpstr>
      <vt:lpstr>SVN-Hole Hearted</vt:lpstr>
      <vt:lpstr>Arial</vt:lpstr>
      <vt:lpstr>Open Sans</vt:lpstr>
      <vt:lpstr>#9Slide04 Vollkorn SemiBold</vt:lpstr>
      <vt:lpstr>#9Slide04 Vollkorn</vt:lpstr>
      <vt:lpstr>#9Slide07 IcielKoni</vt:lpstr>
      <vt:lpstr>5_Office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376</cp:revision>
  <dcterms:created xsi:type="dcterms:W3CDTF">2006-08-16T00:00:00Z</dcterms:created>
  <dcterms:modified xsi:type="dcterms:W3CDTF">2025-01-15T15:22:29Z</dcterms:modified>
  <dc:identifier>DAGLqprbdMc</dc:identifier>
</cp:coreProperties>
</file>