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75" r:id="rId12"/>
    <p:sldId id="266" r:id="rId13"/>
    <p:sldId id="267" r:id="rId14"/>
    <p:sldId id="279" r:id="rId15"/>
    <p:sldId id="280" r:id="rId16"/>
    <p:sldId id="271" r:id="rId17"/>
    <p:sldId id="272" r:id="rId18"/>
    <p:sldId id="273" r:id="rId19"/>
    <p:sldId id="276" r:id="rId20"/>
    <p:sldId id="278" r:id="rId21"/>
    <p:sldId id="277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10A0-B3F8-454E-89F0-34459CE2AFB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3AD2-A201-43F9-BA16-86A796912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9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10A0-B3F8-454E-89F0-34459CE2AFB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3AD2-A201-43F9-BA16-86A796912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8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10A0-B3F8-454E-89F0-34459CE2AFB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3AD2-A201-43F9-BA16-86A796912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6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10A0-B3F8-454E-89F0-34459CE2AFB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3AD2-A201-43F9-BA16-86A796912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0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10A0-B3F8-454E-89F0-34459CE2AFB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3AD2-A201-43F9-BA16-86A796912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9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10A0-B3F8-454E-89F0-34459CE2AFB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3AD2-A201-43F9-BA16-86A796912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3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10A0-B3F8-454E-89F0-34459CE2AFB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3AD2-A201-43F9-BA16-86A796912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4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10A0-B3F8-454E-89F0-34459CE2AFB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3AD2-A201-43F9-BA16-86A796912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10A0-B3F8-454E-89F0-34459CE2AFB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3AD2-A201-43F9-BA16-86A796912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9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10A0-B3F8-454E-89F0-34459CE2AFB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3AD2-A201-43F9-BA16-86A796912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8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10A0-B3F8-454E-89F0-34459CE2AFB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3AD2-A201-43F9-BA16-86A796912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9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D10A0-B3F8-454E-89F0-34459CE2AFB6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C3AD2-A201-43F9-BA16-86A796912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0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73"/>
          <a:stretch/>
        </p:blipFill>
        <p:spPr>
          <a:xfrm>
            <a:off x="2022" y="5029195"/>
            <a:ext cx="9161517" cy="1844299"/>
          </a:xfrm>
          <a:prstGeom prst="rect">
            <a:avLst/>
          </a:prstGeom>
        </p:spPr>
      </p:pic>
      <p:pic>
        <p:nvPicPr>
          <p:cNvPr id="2" name="ThoiHocSinh-SuniHaLinh-482085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1835" y="5046674"/>
            <a:ext cx="468923" cy="626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0574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THẦY CÔ VỀ DỰ GIỜ THĂM LỚP 7A3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82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4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76200"/>
            <a:ext cx="8839200" cy="6553199"/>
            <a:chOff x="0" y="0"/>
            <a:chExt cx="4581525" cy="29432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500" y="9525"/>
              <a:ext cx="2094230" cy="14573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" y="0"/>
              <a:ext cx="2292350" cy="145478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14475"/>
              <a:ext cx="2333625" cy="14287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6025" y="1543050"/>
              <a:ext cx="2095500" cy="1390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34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762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150674"/>
              </p:ext>
            </p:extLst>
          </p:nvPr>
        </p:nvGraphicFramePr>
        <p:xfrm>
          <a:off x="152400" y="1981200"/>
          <a:ext cx="4038600" cy="4640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1566"/>
                <a:gridCol w="980258"/>
                <a:gridCol w="1027126"/>
                <a:gridCol w="1009650"/>
              </a:tblGrid>
              <a:tr h="899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endParaRPr lang="en-US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chữ</a:t>
                      </a:r>
                      <a:endParaRPr lang="en-US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dòng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vế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99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99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99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99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914400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Điền số chữ, số dòng, số vế của các câu tục ngữ số 2, 4, 6 vào bảng: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33900" y="914400"/>
            <a:ext cx="5067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-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Xác định các cặp vần từ câu tục ngữ </a:t>
            </a:r>
            <a:endParaRPr lang="nl-NL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2 đến số 6 và điền vào bảng: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299517"/>
              </p:ext>
            </p:extLst>
          </p:nvPr>
        </p:nvGraphicFramePr>
        <p:xfrm>
          <a:off x="4343400" y="2055924"/>
          <a:ext cx="4572001" cy="4497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1526"/>
                <a:gridCol w="1780598"/>
                <a:gridCol w="1679877"/>
              </a:tblGrid>
              <a:tr h="642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Cặp vần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 vần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42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trưa – mưa 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 cách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42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42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42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42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42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86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747366"/>
              </p:ext>
            </p:extLst>
          </p:nvPr>
        </p:nvGraphicFramePr>
        <p:xfrm>
          <a:off x="304800" y="838200"/>
          <a:ext cx="8229600" cy="3605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800"/>
                <a:gridCol w="1371600"/>
                <a:gridCol w="1981200"/>
                <a:gridCol w="3810000"/>
              </a:tblGrid>
              <a:tr h="721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endParaRPr lang="en-US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chữ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dòng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vế</a:t>
                      </a:r>
                      <a:endParaRPr lang="en-US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21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21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21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21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2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en-US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2400" y="15240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2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 chữ, số dòng, số vế của câu tục ngữ số 2, 4, 6</a:t>
            </a:r>
            <a:r>
              <a:rPr lang="nl-NL" sz="3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/>
            <a:endParaRPr lang="nl-NL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nl-NL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nl-NL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856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76216"/>
              </p:ext>
            </p:extLst>
          </p:nvPr>
        </p:nvGraphicFramePr>
        <p:xfrm>
          <a:off x="152400" y="1066800"/>
          <a:ext cx="8610600" cy="5486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6994"/>
                <a:gridCol w="3707027"/>
                <a:gridCol w="320657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Cặp vần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 vần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46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trưa – mưa 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 cách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46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hạn – tán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 cách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46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may – bay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 cách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46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đài – hai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 cách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46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mưa – vừa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 cách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43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3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 – nằm</a:t>
                      </a:r>
                      <a:endParaRPr lang="en-US" sz="3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 – tháng</a:t>
                      </a:r>
                      <a:endParaRPr lang="en-US" sz="3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Mười – cười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 cách</a:t>
                      </a:r>
                      <a:endParaRPr lang="en-US" sz="3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2232" y="231648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Cặp vần từ câu tục ngữ số 2 đến số 6:</a:t>
            </a:r>
            <a:endParaRPr lang="nl-NL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4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381000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BẢN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 NGHIỆM DÂN GIAN VỀ THỜI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(TT)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429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572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THẢO LUẬN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6002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1,3: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1,2,3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2,4: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4,5,6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1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85344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1: Trời nắng chóng trưa, trời mưa chóng tối.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- Câu 2 vế, đối nhau, gieo vần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- Vì thời tiết nóng nực nên ngày nắng cảm thấy buổi trưa đến sớm, ngày mưa trời âm u nên tối sớm.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2: Trăng quầng thì hạn, trăng tán thì mưa.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-Câu 2 vế, gieo vần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-Kết cấu: nhân-quả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=&gt; Quanh mặt trăng chỉ có một quầng sáng thì trời sẽ nắng, nếu có vùng sáng mờ tỏa ra như cái tán trời sắp mưa.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2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86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3: Gió heo may, chuồn chuồn bay thì bão.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-Câu 2 vế, gieo vần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-Kết cấu: nhân-quả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=&gt; Khi trời nổi gió heo may chuồn chuồn bay ra nhiều thì sắp có bão.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4: Tháng Giếng rét đài, tháng Hai rét lộc, tháng Ba rét nàng Bân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-Câu 3 vế, gieo vần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=&gt; Đây là kiểu thời tiết do gió mùa đông gây ra ở miền Bắc nước ta, nửa đầu mùa đông lạnh khô, nửa cuối mùa đông lạnh ẩm.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534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5: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Chuồn chuồn bay thấp thì mưa,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Bay cao thì nắng, bay vừa thì râm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-Câu 2 vế, gieo vần, lục bát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Nếu chuồn chuồn bay ở trên cao nghĩa là trời sẽ có nắng,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-Nếu bay ở tầm trung, vừa trời sẽ mát.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Còn nếu bay ở tầm thấp sát mặt nước ao, hồ nghĩa là trời sắp có mưa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Symbol"/>
              <a:buChar char="Þ"/>
            </a:pP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Điều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này đúc kết từ sự quan sát tỉ mỉ rồi đúc kết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nl-N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6: </a:t>
            </a:r>
            <a:r>
              <a:rPr lang="nl-NL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Đêm </a:t>
            </a:r>
            <a:r>
              <a:rPr lang="nl-N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 Năm, chưa nằm đã sáng;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 tháng Mười, chưa cười đã tối.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-Câu có hai dòng, gieo vần, dùng cặp từ đối nhau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-Câu tục ngữ nói về sự chênh lệch giữa thời gian ban ngày và ban đêm giữa các tháng.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4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220200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Câu 1: Vì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thời tiết nóng nực nên ngày nắng cảm thấy buổi trưa đến sớm, ngày mưa trời âm u nên tối sớm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Câu 2: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Quanh mặt trăng chỉ có một quầng sáng thì trời sẽ nắng, nếu có vùng sáng mờ tỏa ra như cái tán trời sắp mưa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Câu 3: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Khi trời nổi gió heo may chuồn chuồn bay ra nhiều thì sắp có bão.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Đây là kiểu thời tiết do gió mùa đông gây ra ở miền Bắc nước ta, nửa đầu mùa đông lạnh khô, nửa cuối mùa đông lạnh ẩm.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Chuồn chuồn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bay ở trên cao nghĩa là trời sẽ có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nắng,bay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ở tầm trung, vừa trời sẽ mát.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- Bay ở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tầm thấp sát mặt nước ao, hồ nghĩa là trời sắp có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mưa.</a:t>
            </a:r>
          </a:p>
          <a:p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Câu 6: Câu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tục ngữ nói về sự chênh lệch giữa thời gian ban ngày và ban đêm giữa các tháng.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nl-NL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2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305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  <a:p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1.Chủ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6.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73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" y="746778"/>
            <a:ext cx="88696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1.Hãy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5,6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98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33400"/>
            <a:ext cx="8839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4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-Mau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Ráng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1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3058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sz="4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</a:t>
            </a:r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 TỰ </a:t>
            </a:r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1.Bài vừa học</a:t>
            </a:r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nl-NL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nl-NL" sz="4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 thuộc 6 câu tục ngữ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-Học thuộc nội dung ghi vở.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-Hoàn thiện phần vận dụng vào vở.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2.Bài sắp học:</a:t>
            </a:r>
            <a:r>
              <a:rPr lang="nl-N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 kinh nghiệm dân gian về lao động sản xuất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-Đọc và trả lời các câu hỏi </a:t>
            </a:r>
            <a:r>
              <a:rPr lang="nl-NL" sz="4000" dirty="0" smtClean="0">
                <a:latin typeface="Times New Roman" pitchFamily="18" charset="0"/>
                <a:cs typeface="Times New Roman" pitchFamily="18" charset="0"/>
              </a:rPr>
              <a:t>sgk/31,32</a:t>
            </a:r>
          </a:p>
          <a:p>
            <a:r>
              <a:rPr lang="nl-NL" sz="4000" dirty="0" smtClean="0">
                <a:latin typeface="Times New Roman" pitchFamily="18" charset="0"/>
                <a:cs typeface="Times New Roman" pitchFamily="18" charset="0"/>
              </a:rPr>
              <a:t>- Sưu tầm các câu tục ngữ về lao động sản xuất.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7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858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ĐUỔI HÌNH BẮT CHỮ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05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iz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763000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6200" y="15240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1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16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iz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686800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7200" y="15240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2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99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iz imag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0" t="9322" r="4479" b="10275"/>
          <a:stretch/>
        </p:blipFill>
        <p:spPr bwMode="auto">
          <a:xfrm>
            <a:off x="228600" y="152400"/>
            <a:ext cx="8686800" cy="66293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88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iz imag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" t="6692" r="6986" b="6262"/>
          <a:stretch/>
        </p:blipFill>
        <p:spPr bwMode="auto">
          <a:xfrm>
            <a:off x="76200" y="76200"/>
            <a:ext cx="8763000" cy="6400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5334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33400"/>
            <a:ext cx="891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86,87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TRÍ TUỆ DÂN GIAN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 NGHIỆM DÂN GIAN VỀ THỜI TIẾT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7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58674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 niệm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: Tục ngữ là một trong những thể loại sáng tác dân gian.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nội dung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, tục ngữ thể hiện những kinh nghiệm của nhân dân về thiên nhiên, lao động sản xuất, con người và xã hội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hình thức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, tục ngữ có các đặc điểm: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+ Thường ngắn gọn (câu ngắn nhất gồm </a:t>
            </a:r>
            <a:r>
              <a:rPr lang="nl-NL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chữ, câu dài có thể trên dưới </a:t>
            </a:r>
            <a:r>
              <a:rPr lang="nl-NL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 chữ)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+Có nhịp điệu, hình ảnh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+Hầu hết đều có vần và thường là </a:t>
            </a:r>
            <a:r>
              <a:rPr lang="nl-NL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vần lưng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. Vần lưng trong tục ngữ có thể gieo ở hai tiếng liền nhau (vần sát)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Hoặc gieo ở hai tiếng cách nhau(gọi là </a:t>
            </a:r>
            <a:r>
              <a:rPr lang="nl-NL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vần cách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+ Thường có hai vế trở lên.Các vế đối xứng với nhau cả về hình thức lần nội dung.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+ Thường đa nghĩa nhờ sử dụng các biện pháp tu từ, nhất là tục ngữ về con người và xã hội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86856" y="381000"/>
            <a:ext cx="3048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nl-NL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nl-NL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i="1" dirty="0" smtClean="0">
                <a:latin typeface="Times New Roman" pitchFamily="18" charset="0"/>
                <a:cs typeface="Times New Roman" pitchFamily="18" charset="0"/>
              </a:rPr>
              <a:t>Ví dụ:</a:t>
            </a:r>
          </a:p>
          <a:p>
            <a:r>
              <a:rPr lang="nl-NL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Tấc đất, tấc vàng.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sz="2400" i="1" dirty="0" smtClean="0">
                <a:latin typeface="Times New Roman" pitchFamily="18" charset="0"/>
                <a:cs typeface="Times New Roman" pitchFamily="18" charset="0"/>
              </a:rPr>
              <a:t>- Nhà 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sạch thì </a:t>
            </a:r>
            <a:r>
              <a:rPr lang="nl-NL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bát 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sạch ngon cơm.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sz="2400" i="1" dirty="0" smtClean="0">
                <a:latin typeface="Times New Roman" pitchFamily="18" charset="0"/>
                <a:cs typeface="Times New Roman" pitchFamily="18" charset="0"/>
              </a:rPr>
              <a:t>- Một 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điều </a:t>
            </a:r>
            <a:r>
              <a:rPr lang="nl-NL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nhịn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nl-NL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hín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 điều lành.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sz="2400" i="1" dirty="0" smtClean="0">
                <a:latin typeface="Times New Roman" pitchFamily="18" charset="0"/>
                <a:cs typeface="Times New Roman" pitchFamily="18" charset="0"/>
              </a:rPr>
              <a:t>- Nuôi 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lợn ăn cơm </a:t>
            </a:r>
            <a:r>
              <a:rPr lang="nl-NL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, nuôi </a:t>
            </a:r>
            <a:r>
              <a:rPr lang="nl-NL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tằm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 ăn cơm đứng.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sz="2400" i="1" dirty="0" smtClean="0">
                <a:latin typeface="Times New Roman" pitchFamily="18" charset="0"/>
                <a:cs typeface="Times New Roman" pitchFamily="18" charset="0"/>
              </a:rPr>
              <a:t>- Tôm 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đi chạng </a:t>
            </a:r>
            <a:r>
              <a:rPr lang="nl-NL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vạng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, cá đi </a:t>
            </a:r>
            <a:r>
              <a:rPr lang="nl-NL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rạng 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đông.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sz="2400" i="1" dirty="0" smtClean="0">
                <a:latin typeface="Times New Roman" pitchFamily="18" charset="0"/>
                <a:cs typeface="Times New Roman" pitchFamily="18" charset="0"/>
              </a:rPr>
              <a:t>- Mây </a:t>
            </a:r>
            <a:r>
              <a:rPr lang="nl-NL" sz="2400" i="1" dirty="0">
                <a:latin typeface="Times New Roman" pitchFamily="18" charset="0"/>
                <a:cs typeface="Times New Roman" pitchFamily="18" charset="0"/>
              </a:rPr>
              <a:t>xanh thì nắng, mây trắng thì mưa.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979414" y="76200"/>
            <a:ext cx="35814" cy="670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96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1133</Words>
  <Application>Microsoft Office PowerPoint</Application>
  <PresentationFormat>On-screen Show (4:3)</PresentationFormat>
  <Paragraphs>180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42</cp:revision>
  <dcterms:created xsi:type="dcterms:W3CDTF">2025-02-10T05:14:57Z</dcterms:created>
  <dcterms:modified xsi:type="dcterms:W3CDTF">2025-02-12T13:40:06Z</dcterms:modified>
</cp:coreProperties>
</file>