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6" r:id="rId1"/>
  </p:sldMasterIdLst>
  <p:notesMasterIdLst>
    <p:notesMasterId r:id="rId26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7" r:id="rId22"/>
    <p:sldId id="314" r:id="rId23"/>
    <p:sldId id="316" r:id="rId24"/>
    <p:sldId id="315" r:id="rId25"/>
  </p:sldIdLst>
  <p:sldSz cx="9144000" cy="5143500" type="screen16x9"/>
  <p:notesSz cx="9144000" cy="6858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.Mở đầu về môn học" id="{D4C3C38D-FB2B-4610-A530-0454CEA3590F}">
          <p14:sldIdLst>
            <p14:sldId id="256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7"/>
            <p14:sldId id="314"/>
            <p14:sldId id="316"/>
            <p14:sldId id="315"/>
          </p14:sldIdLst>
        </p14:section>
        <p14:section name="2.Nội dung bài" id="{1F940C69-B15A-42F6-92E2-9112FC98058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4C"/>
    <a:srgbClr val="1D3A00"/>
    <a:srgbClr val="007033"/>
    <a:srgbClr val="FE9202"/>
    <a:srgbClr val="E7FF01"/>
    <a:srgbClr val="E39A39"/>
    <a:srgbClr val="5EEC3C"/>
    <a:srgbClr val="990099"/>
    <a:srgbClr val="CC0099"/>
    <a:srgbClr val="6C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844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049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368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81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9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4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5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174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4"/>
          <p:cNvSpPr txBox="1">
            <a:spLocks noGrp="1"/>
          </p:cNvSpPr>
          <p:nvPr>
            <p:ph type="body" idx="1"/>
          </p:nvPr>
        </p:nvSpPr>
        <p:spPr>
          <a:xfrm>
            <a:off x="713225" y="1217425"/>
            <a:ext cx="7717500" cy="3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298442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marL="914378" lvl="1" indent="-298442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2pPr>
            <a:lvl3pPr marL="1371566" lvl="2" indent="-298442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3pPr>
            <a:lvl4pPr marL="1828754" lvl="3" indent="-298442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4pPr>
            <a:lvl5pPr marL="2285943" lvl="4" indent="-298442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5pPr>
            <a:lvl6pPr marL="2743132" lvl="5" indent="-298442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6pPr>
            <a:lvl7pPr marL="3200320" lvl="6" indent="-298442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7pPr>
            <a:lvl8pPr marL="3657509" lvl="7" indent="-298442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8pPr>
            <a:lvl9pPr marL="4114697" lvl="8" indent="-298442" rtl="0">
              <a:spcBef>
                <a:spcPts val="1600"/>
              </a:spcBef>
              <a:spcAft>
                <a:spcPts val="1600"/>
              </a:spcAft>
              <a:buSzPts val="1100"/>
              <a:buFont typeface="Roboto Condensed Light"/>
              <a:buAutoNum type="romanLcPeriod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8736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15898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849600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108600" y="199475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7919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61178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58011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36513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33346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36513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33346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1086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7919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61178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38099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58011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41325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65990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15898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41325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65990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2436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9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1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7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7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1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8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2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2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47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348594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891995"/>
            <a:ext cx="7787955" cy="1679754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KHOA HỌC TỰ NHIÊN </a:t>
            </a:r>
            <a:r>
              <a:rPr lang="en-US" sz="5400" b="1" dirty="0" smtClean="0"/>
              <a:t>6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601670" y="932639"/>
            <a:ext cx="8009595" cy="713433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Up Ribbon 30"/>
          <p:cNvSpPr/>
          <p:nvPr/>
        </p:nvSpPr>
        <p:spPr>
          <a:xfrm>
            <a:off x="3403961" y="114645"/>
            <a:ext cx="2336079" cy="720436"/>
          </a:xfrm>
          <a:prstGeom prst="ribbon2">
            <a:avLst/>
          </a:prstGeom>
          <a:ln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3480" y="1981201"/>
            <a:ext cx="670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99606" y="2645071"/>
            <a:ext cx="670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65229" y="2003797"/>
            <a:ext cx="670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65229" y="2620646"/>
            <a:ext cx="670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0781" y="2626312"/>
            <a:ext cx="2539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40781" y="2009464"/>
            <a:ext cx="269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24813" y="2613177"/>
            <a:ext cx="2378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02526" y="1989088"/>
            <a:ext cx="2564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4597117" y="2532242"/>
            <a:ext cx="511628" cy="519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5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923829" y="1015190"/>
            <a:ext cx="7516669" cy="713433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</a:t>
            </a:r>
          </a:p>
        </p:txBody>
      </p:sp>
      <p:sp>
        <p:nvSpPr>
          <p:cNvPr id="31" name="Up Ribbon 30"/>
          <p:cNvSpPr/>
          <p:nvPr/>
        </p:nvSpPr>
        <p:spPr>
          <a:xfrm>
            <a:off x="3403961" y="114645"/>
            <a:ext cx="2336079" cy="720436"/>
          </a:xfrm>
          <a:prstGeom prst="ribbon2">
            <a:avLst/>
          </a:prstGeom>
          <a:ln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3480" y="1908733"/>
            <a:ext cx="670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73480" y="2598579"/>
            <a:ext cx="670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82163" y="1893289"/>
            <a:ext cx="670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53257" y="2598579"/>
            <a:ext cx="670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56806" y="1948158"/>
            <a:ext cx="134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06929" y="1900725"/>
            <a:ext cx="134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93817" y="2598579"/>
            <a:ext cx="134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12083" y="2598579"/>
            <a:ext cx="2566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1034144" y="2503714"/>
            <a:ext cx="622663" cy="620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3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906894" y="988153"/>
            <a:ext cx="7516669" cy="713433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Lĩnh vực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dự báo thời tiết; cảnh báo lũ quét, sóng th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ầ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n, sạt lở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… 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thuộc lĩnh vực nào của khoa học tự nhiên?</a:t>
            </a:r>
          </a:p>
        </p:txBody>
      </p:sp>
      <p:sp>
        <p:nvSpPr>
          <p:cNvPr id="31" name="Up Ribbon 30"/>
          <p:cNvSpPr/>
          <p:nvPr/>
        </p:nvSpPr>
        <p:spPr>
          <a:xfrm>
            <a:off x="3403961" y="114645"/>
            <a:ext cx="2336079" cy="720436"/>
          </a:xfrm>
          <a:prstGeom prst="ribbon2">
            <a:avLst/>
          </a:prstGeom>
          <a:ln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3480" y="1981201"/>
            <a:ext cx="670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99606" y="2645071"/>
            <a:ext cx="670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65229" y="2003797"/>
            <a:ext cx="670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65229" y="2620646"/>
            <a:ext cx="670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76857" y="2615650"/>
            <a:ext cx="2539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40781" y="2009464"/>
            <a:ext cx="1564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02526" y="2691168"/>
            <a:ext cx="2378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02526" y="2003797"/>
            <a:ext cx="134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97117" y="2532242"/>
            <a:ext cx="511628" cy="519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69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1119" y="195263"/>
            <a:ext cx="2646760" cy="1026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3310" y="586585"/>
            <a:ext cx="6774527" cy="256790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/>
              <a:t>BÀI 3. QUY ĐỊNH AN TOÀN TRONG PHÒNG THỰC HÀNH. GIỚI THIỆU MỘT SỐ DỤNG CỤ ĐO – SỬ DỤNG KÍNH LÚP VÀ KÍNH HIỂN VI QUANG HỌC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66" y="137518"/>
            <a:ext cx="7408274" cy="42267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b="1" dirty="0"/>
              <a:t>1. </a:t>
            </a:r>
            <a:r>
              <a:rPr lang="en-US" altLang="en-US" sz="2400" b="1" dirty="0" err="1"/>
              <a:t>Quy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định</a:t>
            </a:r>
            <a:r>
              <a:rPr lang="en-US" altLang="en-US" sz="2400" b="1" dirty="0"/>
              <a:t> an </a:t>
            </a:r>
            <a:r>
              <a:rPr lang="en-US" altLang="en-US" sz="2400" b="1" dirty="0" err="1"/>
              <a:t>toàn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học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trong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phòng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thực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hành</a:t>
            </a:r>
            <a:endParaRPr lang="en-US" altLang="en-US" sz="2400" dirty="0"/>
          </a:p>
        </p:txBody>
      </p:sp>
      <p:sp>
        <p:nvSpPr>
          <p:cNvPr id="12291" name="AutoShape 8"/>
          <p:cNvSpPr>
            <a:spLocks noChangeAspect="1" noChangeArrowheads="1" noTextEdit="1"/>
          </p:cNvSpPr>
          <p:nvPr/>
        </p:nvSpPr>
        <p:spPr bwMode="gray">
          <a:xfrm flipH="1">
            <a:off x="4794648" y="2361010"/>
            <a:ext cx="68222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pic>
        <p:nvPicPr>
          <p:cNvPr id="122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1212084"/>
            <a:ext cx="5955495" cy="135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3075385" y="777479"/>
            <a:ext cx="32689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Nội quy, quy định an toàn PTH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229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4" y="2568206"/>
            <a:ext cx="8704185" cy="25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1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8"/>
          <p:cNvSpPr>
            <a:spLocks noChangeAspect="1" noChangeArrowheads="1" noTextEdit="1"/>
          </p:cNvSpPr>
          <p:nvPr/>
        </p:nvSpPr>
        <p:spPr bwMode="gray">
          <a:xfrm flipH="1">
            <a:off x="4794648" y="2361010"/>
            <a:ext cx="68222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296260" y="619185"/>
            <a:ext cx="870418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alt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alt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alt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alt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alt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PTH: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altLang="en-US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cấm</a:t>
            </a: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viền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altLang="en-US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viền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altLang="en-US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altLang="en-US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viền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altLang="en-US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b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alt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58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8"/>
          <p:cNvSpPr>
            <a:spLocks noChangeAspect="1" noChangeArrowheads="1" noTextEdit="1"/>
          </p:cNvSpPr>
          <p:nvPr/>
        </p:nvSpPr>
        <p:spPr bwMode="gray">
          <a:xfrm flipH="1">
            <a:off x="4794648" y="2361010"/>
            <a:ext cx="68222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pic>
        <p:nvPicPr>
          <p:cNvPr id="1434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175"/>
            <a:ext cx="9000445" cy="462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26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8"/>
          <p:cNvSpPr>
            <a:spLocks noChangeAspect="1" noChangeArrowheads="1" noTextEdit="1"/>
          </p:cNvSpPr>
          <p:nvPr/>
        </p:nvSpPr>
        <p:spPr bwMode="gray">
          <a:xfrm flipH="1">
            <a:off x="4794648" y="2361010"/>
            <a:ext cx="68222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143555" y="586585"/>
            <a:ext cx="8856889" cy="4281881"/>
            <a:chOff x="3419872" y="2312783"/>
            <a:chExt cx="4202922" cy="4159660"/>
          </a:xfrm>
        </p:grpSpPr>
        <p:pic>
          <p:nvPicPr>
            <p:cNvPr id="25606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2319147"/>
              <a:ext cx="3524184" cy="414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790867" y="4941636"/>
              <a:ext cx="1831927" cy="15308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500111" y="2312783"/>
              <a:ext cx="1831927" cy="1976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</p:grpSp>
      <p:sp>
        <p:nvSpPr>
          <p:cNvPr id="25605" name="Rectangle 3"/>
          <p:cNvSpPr txBox="1">
            <a:spLocks noChangeArrowheads="1"/>
          </p:cNvSpPr>
          <p:nvPr/>
        </p:nvSpPr>
        <p:spPr bwMode="auto">
          <a:xfrm>
            <a:off x="1059785" y="187522"/>
            <a:ext cx="5389960" cy="74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en-US" altLang="en-US" sz="2400" dirty="0" err="1"/>
              <a:t>Một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số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dụng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cụ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đo</a:t>
            </a:r>
            <a:r>
              <a:rPr lang="en-US" altLang="en-US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102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916" y="309562"/>
            <a:ext cx="626269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375456" y="119063"/>
            <a:ext cx="8515350" cy="99417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/>
              <a:t>4. KÍNH LÚP VÀ KÍNH HIỂN VI QUANG HỌC – THỰC HÀNH SỬ DỤNG</a:t>
            </a:r>
            <a:endParaRPr lang="en-US" altLang="en-US" sz="2400" dirty="0"/>
          </a:p>
        </p:txBody>
      </p:sp>
      <p:sp>
        <p:nvSpPr>
          <p:cNvPr id="45062" name="Content Placeholder 5"/>
          <p:cNvSpPr>
            <a:spLocks noGrp="1"/>
          </p:cNvSpPr>
          <p:nvPr>
            <p:ph idx="1"/>
          </p:nvPr>
        </p:nvSpPr>
        <p:spPr>
          <a:xfrm>
            <a:off x="143555" y="1113235"/>
            <a:ext cx="8704185" cy="3927872"/>
          </a:xfrm>
        </p:spPr>
        <p:txBody>
          <a:bodyPr>
            <a:noAutofit/>
          </a:bodyPr>
          <a:lstStyle/>
          <a:p>
            <a:pPr algn="just"/>
            <a:r>
              <a:rPr lang="en-US" altLang="en-US" sz="2000" dirty="0" err="1"/>
              <a:t>Câu</a:t>
            </a:r>
            <a:r>
              <a:rPr lang="en-US" altLang="en-US" sz="2000" dirty="0"/>
              <a:t> 1. </a:t>
            </a:r>
            <a:r>
              <a:rPr lang="en-US" altLang="en-US" sz="2000" dirty="0" err="1"/>
              <a:t>Tác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dụng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của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kính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lúp</a:t>
            </a:r>
            <a:r>
              <a:rPr lang="en-US" altLang="en-US" sz="2000" dirty="0"/>
              <a:t>: </a:t>
            </a:r>
            <a:r>
              <a:rPr lang="en-US" altLang="en-US" sz="2000" dirty="0" err="1"/>
              <a:t>Khi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dụng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kính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lúp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kích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thước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vật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thể</a:t>
            </a:r>
            <a:r>
              <a:rPr lang="en-US" altLang="en-US" sz="2000" dirty="0"/>
              <a:t> to </a:t>
            </a:r>
            <a:r>
              <a:rPr lang="en-US" altLang="en-US" sz="2000" dirty="0" err="1"/>
              <a:t>hơn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nhiều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lần</a:t>
            </a:r>
            <a:r>
              <a:rPr lang="en-US" altLang="en-US" sz="2000" dirty="0"/>
              <a:t>.</a:t>
            </a:r>
          </a:p>
          <a:p>
            <a:pPr algn="just">
              <a:buFont typeface="Symbol" panose="05050102010706020507" pitchFamily="18" charset="2"/>
              <a:buChar char="Þ"/>
            </a:pPr>
            <a:r>
              <a:rPr lang="en-US" altLang="en-US" sz="2000" dirty="0" err="1"/>
              <a:t>Giúp</a:t>
            </a:r>
            <a:r>
              <a:rPr lang="en-US" altLang="en-US" sz="2000" dirty="0"/>
              <a:t> </a:t>
            </a:r>
            <a:r>
              <a:rPr lang="en-US" altLang="en-US" sz="2000" dirty="0" err="1"/>
              <a:t>quan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sát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vật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thể</a:t>
            </a:r>
            <a:r>
              <a:rPr lang="en-US" altLang="en-US" sz="2000" dirty="0"/>
              <a:t> to, </a:t>
            </a:r>
            <a:r>
              <a:rPr lang="en-US" altLang="en-US" sz="2000" dirty="0" err="1"/>
              <a:t>rõ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hơn</a:t>
            </a:r>
            <a:r>
              <a:rPr lang="en-US" altLang="en-US" sz="2000" dirty="0"/>
              <a:t>. </a:t>
            </a:r>
          </a:p>
          <a:p>
            <a:pPr algn="just"/>
            <a:r>
              <a:rPr lang="en-US" altLang="en-US" sz="2000" dirty="0" err="1" smtClean="0"/>
              <a:t>Kính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lúp</a:t>
            </a:r>
            <a:r>
              <a:rPr lang="en-US" altLang="en-US" sz="2000" dirty="0"/>
              <a:t> </a:t>
            </a:r>
            <a:r>
              <a:rPr lang="en-US" altLang="en-US" sz="2000" dirty="0" err="1"/>
              <a:t>được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dụng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quan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sát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rõ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hơn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các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vật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thể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nhỏ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mà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mắt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thường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khó</a:t>
            </a:r>
            <a:r>
              <a:rPr lang="en-US" altLang="en-US" sz="2000" dirty="0"/>
              <a:t> </a:t>
            </a:r>
            <a:r>
              <a:rPr lang="en-US" altLang="en-US" sz="2000" dirty="0" err="1"/>
              <a:t>quan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sát</a:t>
            </a:r>
            <a:r>
              <a:rPr lang="en-US" altLang="en-US" sz="2000" dirty="0"/>
              <a:t>. </a:t>
            </a:r>
          </a:p>
          <a:p>
            <a:pPr algn="just"/>
            <a:r>
              <a:rPr lang="en-US" altLang="en-US" sz="2000" dirty="0" err="1" smtClean="0"/>
              <a:t>Cấu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tạo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kính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lúp</a:t>
            </a:r>
            <a:r>
              <a:rPr lang="en-US" altLang="en-US" sz="2000" dirty="0"/>
              <a:t>: </a:t>
            </a:r>
            <a:r>
              <a:rPr lang="en-US" altLang="en-US" sz="2000" dirty="0" err="1"/>
              <a:t>Có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nhiều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loại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kính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lúp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kính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lúp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cầm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tay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có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giá</a:t>
            </a:r>
            <a:r>
              <a:rPr lang="en-US" altLang="en-US" sz="2000" dirty="0"/>
              <a:t> </a:t>
            </a:r>
            <a:r>
              <a:rPr lang="en-US" altLang="en-US" sz="2000" dirty="0" err="1"/>
              <a:t>đỡ</a:t>
            </a:r>
            <a:r>
              <a:rPr lang="en-US" altLang="en-US" sz="2000" dirty="0"/>
              <a:t>...) </a:t>
            </a:r>
            <a:r>
              <a:rPr lang="en-US" altLang="en-US" sz="2000" dirty="0" err="1"/>
              <a:t>nhưng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đều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gồm</a:t>
            </a:r>
            <a:r>
              <a:rPr lang="en-US" altLang="en-US" sz="2000" dirty="0"/>
              <a:t> 3 </a:t>
            </a:r>
            <a:r>
              <a:rPr lang="en-US" altLang="en-US" sz="2000" dirty="0" err="1"/>
              <a:t>bộ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phận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chính</a:t>
            </a:r>
            <a:r>
              <a:rPr lang="en-US" altLang="en-US" sz="2000" dirty="0"/>
              <a:t>: </a:t>
            </a:r>
            <a:r>
              <a:rPr lang="en-US" altLang="en-US" sz="2000" dirty="0" err="1"/>
              <a:t>Mặt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kính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khung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kính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và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tay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cầm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giá</a:t>
            </a:r>
            <a:r>
              <a:rPr lang="en-US" altLang="en-US" sz="2000" dirty="0"/>
              <a:t> </a:t>
            </a:r>
            <a:r>
              <a:rPr lang="en-US" altLang="en-US" sz="2000" dirty="0" err="1"/>
              <a:t>đỡ</a:t>
            </a:r>
            <a:r>
              <a:rPr lang="en-US" altLang="en-US" sz="2000" dirty="0"/>
              <a:t>). </a:t>
            </a:r>
          </a:p>
          <a:p>
            <a:pPr algn="just"/>
            <a:r>
              <a:rPr lang="en-US" altLang="en-US" sz="2000" dirty="0" err="1" smtClean="0"/>
              <a:t>Cách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sử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dụng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kính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lúp</a:t>
            </a:r>
            <a:r>
              <a:rPr lang="en-US" altLang="en-US" sz="2000" dirty="0"/>
              <a:t>: </a:t>
            </a:r>
            <a:r>
              <a:rPr lang="en-US" altLang="en-US" sz="2000" dirty="0" err="1"/>
              <a:t>Tay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cầm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kính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lúp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Điều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chỉnh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khoảng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cách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giữa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kính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với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vật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cần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quan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sát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cho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tới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khi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quan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sát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rõ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vật</a:t>
            </a:r>
            <a:r>
              <a:rPr lang="en-US" altLang="en-US" sz="2000" dirty="0"/>
              <a:t>. </a:t>
            </a:r>
          </a:p>
          <a:p>
            <a:pPr algn="just"/>
            <a:r>
              <a:rPr lang="en-US" altLang="en-US" sz="2000" dirty="0" err="1" smtClean="0"/>
              <a:t>Thực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hành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dụng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kính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lúp</a:t>
            </a:r>
            <a:r>
              <a:rPr lang="en-US" altLang="en-US" sz="2000" dirty="0"/>
              <a:t> </a:t>
            </a:r>
            <a:r>
              <a:rPr lang="en-US" altLang="en-US" sz="2000" dirty="0" err="1"/>
              <a:t>để</a:t>
            </a:r>
            <a:r>
              <a:rPr lang="en-US" altLang="en-US" sz="2000" dirty="0"/>
              <a:t> </a:t>
            </a:r>
            <a:r>
              <a:rPr lang="en-US" altLang="en-US" sz="2000" dirty="0" err="1"/>
              <a:t>quan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sát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chữ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trong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sách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Nhận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xét</a:t>
            </a:r>
            <a:r>
              <a:rPr lang="en-US" altLang="en-US" sz="2000" dirty="0"/>
              <a:t>: </a:t>
            </a:r>
            <a:r>
              <a:rPr lang="en-US" altLang="en-US" sz="2000" dirty="0" err="1"/>
              <a:t>Chữ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có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kích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thước</a:t>
            </a:r>
            <a:r>
              <a:rPr lang="en-US" altLang="en-US" sz="2000" dirty="0"/>
              <a:t> to </a:t>
            </a:r>
            <a:r>
              <a:rPr lang="en-US" altLang="en-US" sz="2000" dirty="0" err="1"/>
              <a:t>và</a:t>
            </a:r>
            <a:r>
              <a:rPr lang="en-US" altLang="en-US" sz="2000" dirty="0"/>
              <a:t> </a:t>
            </a:r>
            <a:r>
              <a:rPr lang="en-US" altLang="en-US" sz="2000" dirty="0" err="1"/>
              <a:t>quan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sát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rõ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hơn</a:t>
            </a:r>
            <a:r>
              <a:rPr lang="en-US" altLang="en-US" sz="20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22169" y="4857751"/>
            <a:ext cx="1278731" cy="17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751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22169" y="4857751"/>
            <a:ext cx="1278731" cy="17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8134" name="Rectangle 8"/>
          <p:cNvSpPr>
            <a:spLocks noChangeArrowheads="1"/>
          </p:cNvSpPr>
          <p:nvPr/>
        </p:nvSpPr>
        <p:spPr bwMode="auto">
          <a:xfrm>
            <a:off x="754375" y="127200"/>
            <a:ext cx="669203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alt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alt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endParaRPr lang="en-US" alt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endParaRPr lang="en-US" alt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phóng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endParaRPr lang="en-US" alt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endParaRPr lang="en-US" alt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1268016"/>
            <a:ext cx="884774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1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KHOA HỌC </a:t>
            </a:r>
            <a:r>
              <a:rPr lang="en-US" sz="4000" b="1" dirty="0" smtClean="0"/>
              <a:t>TỰ NHIÊN </a:t>
            </a:r>
            <a:r>
              <a:rPr lang="en-US" sz="4000" b="1" dirty="0" smtClean="0">
                <a:solidFill>
                  <a:schemeClr val="bg1"/>
                </a:solidFill>
              </a:rPr>
              <a:t>NHIÊN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69219"/>
            <a:ext cx="8371795" cy="32635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Calibri (Body)"/>
              </a:rPr>
              <a:t>KHTN </a:t>
            </a:r>
            <a:r>
              <a:rPr lang="vi-VN" sz="3600" dirty="0" smtClean="0">
                <a:latin typeface="Calibri (Body)"/>
              </a:rPr>
              <a:t>là </a:t>
            </a:r>
            <a:r>
              <a:rPr lang="vi-VN" sz="3600" dirty="0">
                <a:latin typeface="Calibri (Body)"/>
              </a:rPr>
              <a:t>ngành khoa học nghiên cứu về các sự vật, hiện tượng, quy luật của tự nhiên và ảnh hưởng của chúng đến đời sống con người</a:t>
            </a:r>
            <a:r>
              <a:rPr lang="vi-VN" sz="3600" dirty="0" smtClean="0">
                <a:latin typeface="Calibri (Body)"/>
              </a:rPr>
              <a:t>.</a:t>
            </a:r>
            <a:endParaRPr lang="en-US" sz="3600" dirty="0">
              <a:latin typeface="Calibri (Body)"/>
            </a:endParaRPr>
          </a:p>
          <a:p>
            <a:pPr marL="0" indent="0">
              <a:buNone/>
            </a:pPr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9099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LUYỆN TẬP-VẬN DỤNG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76478" y="1044700"/>
            <a:ext cx="8704185" cy="381762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000" dirty="0"/>
              <a:t>Câu 1. Việc làm nào sau đây được cho là KHÔNG an toàn trong phòng thực hành?</a:t>
            </a:r>
          </a:p>
          <a:p>
            <a:pPr marL="0" indent="0">
              <a:buNone/>
              <a:defRPr/>
            </a:pPr>
            <a:r>
              <a:rPr lang="en-US" sz="2000" dirty="0"/>
              <a:t>A. Đeo găng tay khi lấy hóa chất.</a:t>
            </a:r>
          </a:p>
          <a:p>
            <a:pPr marL="0" indent="0">
              <a:buNone/>
              <a:defRPr/>
            </a:pPr>
            <a:r>
              <a:rPr lang="en-US" sz="2000" dirty="0"/>
              <a:t>B. Tự ý làm thí nghiệm.</a:t>
            </a:r>
          </a:p>
          <a:p>
            <a:pPr marL="0" indent="0">
              <a:buNone/>
              <a:defRPr/>
            </a:pPr>
            <a:r>
              <a:rPr lang="en-US" sz="2000" dirty="0"/>
              <a:t>C. Quan sát lối thoát hiểm của phòng thực hành.</a:t>
            </a:r>
          </a:p>
          <a:p>
            <a:pPr marL="0" indent="0">
              <a:buNone/>
              <a:defRPr/>
            </a:pPr>
            <a:r>
              <a:rPr lang="en-US" sz="2000" dirty="0"/>
              <a:t>D. Rửa tay trước khi ra khỏi phòng thực hành. </a:t>
            </a:r>
          </a:p>
          <a:p>
            <a:pPr marL="0" indent="0">
              <a:buNone/>
              <a:defRPr/>
            </a:pPr>
            <a:r>
              <a:rPr lang="en-US" sz="2000" dirty="0" err="1" smtClean="0"/>
              <a:t>Câu</a:t>
            </a:r>
            <a:r>
              <a:rPr lang="en-US" sz="2000" dirty="0" smtClean="0"/>
              <a:t> </a:t>
            </a:r>
            <a:r>
              <a:rPr lang="en-US" sz="2000" dirty="0"/>
              <a:t>2. Khi gặp sự cố mất an toàn trong phòng thực hành, em cần:</a:t>
            </a:r>
          </a:p>
          <a:p>
            <a:pPr marL="0" indent="0">
              <a:buNone/>
              <a:defRPr/>
            </a:pPr>
            <a:r>
              <a:rPr lang="en-US" sz="2000" dirty="0"/>
              <a:t>A. Báo cáo ngay với giáo viên trong phòng thực hành</a:t>
            </a:r>
          </a:p>
          <a:p>
            <a:pPr marL="0" indent="0">
              <a:buNone/>
              <a:defRPr/>
            </a:pPr>
            <a:r>
              <a:rPr lang="en-US" sz="2000" dirty="0"/>
              <a:t>B. Tự xử lí và không thông báo với giáo viên </a:t>
            </a:r>
          </a:p>
          <a:p>
            <a:pPr marL="0" indent="0">
              <a:buNone/>
              <a:defRPr/>
            </a:pPr>
            <a:r>
              <a:rPr lang="en-US" sz="2000" dirty="0"/>
              <a:t>C. Nhờ bạn xử lí sự cố </a:t>
            </a:r>
          </a:p>
          <a:p>
            <a:pPr marL="0" indent="0">
              <a:buNone/>
              <a:defRPr/>
            </a:pPr>
            <a:r>
              <a:rPr lang="en-US" sz="2000" dirty="0"/>
              <a:t>D. Tiếp tục làm thí nghiệm </a:t>
            </a:r>
          </a:p>
          <a:p>
            <a:pPr marL="0" indent="0">
              <a:buNone/>
              <a:defRPr/>
            </a:pPr>
            <a:r>
              <a:rPr lang="en-US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9404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386"/>
            <a:ext cx="9144000" cy="53884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463640" y="1043326"/>
            <a:ext cx="833585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 </a:t>
            </a:r>
          </a:p>
          <a:p>
            <a:pPr marL="342900" indent="-342900"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D551E66-0C93-4761-8D37-2E0AA1AC13B6}"/>
              </a:ext>
            </a:extLst>
          </p:cNvPr>
          <p:cNvSpPr/>
          <p:nvPr/>
        </p:nvSpPr>
        <p:spPr>
          <a:xfrm>
            <a:off x="3249842" y="26660"/>
            <a:ext cx="2550074" cy="5770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300" b="1" dirty="0">
                <a:ln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3300" b="1" dirty="0">
              <a:ln/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3640" y="2211947"/>
            <a:ext cx="357389" cy="3477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5572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LUYỆN TẬP-VẬN DỤNG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143555" y="1059657"/>
            <a:ext cx="8856889" cy="748568"/>
          </a:xfrm>
        </p:spPr>
        <p:txBody>
          <a:bodyPr>
            <a:noAutofit/>
          </a:bodyPr>
          <a:lstStyle/>
          <a:p>
            <a:r>
              <a:rPr lang="en-US" altLang="en-US" sz="2000" dirty="0" err="1"/>
              <a:t>Câu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4. </a:t>
            </a:r>
            <a:r>
              <a:rPr lang="en-US" altLang="en-US" sz="2000" dirty="0" err="1"/>
              <a:t>Kí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hiệu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cảnh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báo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nào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đây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cho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biết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đang</a:t>
            </a:r>
            <a:r>
              <a:rPr lang="en-US" altLang="en-US" sz="2000" dirty="0"/>
              <a:t> ở </a:t>
            </a:r>
            <a:r>
              <a:rPr lang="en-US" altLang="en-US" sz="2000" dirty="0" err="1"/>
              <a:t>gần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vị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trí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có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hóa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chất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độc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hại</a:t>
            </a:r>
            <a:r>
              <a:rPr lang="en-US" altLang="en-US" sz="2000" dirty="0"/>
              <a:t>? </a:t>
            </a:r>
            <a:endParaRPr lang="en-US" altLang="en-US" sz="2000" dirty="0">
              <a:solidFill>
                <a:srgbClr val="FFC000"/>
              </a:solidFill>
            </a:endParaRPr>
          </a:p>
          <a:p>
            <a:endParaRPr lang="en-US" alt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21624"/>
              </p:ext>
            </p:extLst>
          </p:nvPr>
        </p:nvGraphicFramePr>
        <p:xfrm>
          <a:off x="1816894" y="1501379"/>
          <a:ext cx="4282156" cy="31242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6218">
                  <a:extLst>
                    <a:ext uri="{9D8B030D-6E8A-4147-A177-3AD203B41FA5}"/>
                  </a:extLst>
                </a:gridCol>
                <a:gridCol w="2295938">
                  <a:extLst>
                    <a:ext uri="{9D8B030D-6E8A-4147-A177-3AD203B41FA5}"/>
                  </a:extLst>
                </a:gridCol>
              </a:tblGrid>
              <a:tr h="1714906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L="68569" marR="68569" marT="34298" marB="34298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69" marR="68569" marT="34298" marB="34298"/>
                </a:tc>
                <a:extLst>
                  <a:ext uri="{0D108BD9-81ED-4DB2-BD59-A6C34878D82A}"/>
                </a:extLst>
              </a:tr>
              <a:tr h="1303328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L="68569" marR="68569" marT="34298" marB="34298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69" marR="68569" marT="34298" marB="34298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52239" name="Picture 16" descr="C:\Users\Ngoc Lien\OneDrive\Hình ảnh\Ảnh chụp màn hình\Screenshot (1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19" y="1707356"/>
            <a:ext cx="1593056" cy="11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0" name="Picture 17" descr="C:\Users\Ngoc Lien\OneDrive\Hình ảnh\Ảnh chụp màn hình\Screenshot (1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847" y="1707357"/>
            <a:ext cx="1647825" cy="107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1" name="Picture 18" descr="C:\Users\Ngoc Lien\OneDrive\Hình ảnh\Ảnh chụp màn hình\Screenshot (17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19" y="3274219"/>
            <a:ext cx="1608535" cy="125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2" name="Picture 19" descr="C:\Users\Ngoc Lien\OneDrive\Hình ảnh\Ảnh chụp màn hình\Screenshot (15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73" y="3274219"/>
            <a:ext cx="1350169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490502" y="1820777"/>
            <a:ext cx="458115" cy="253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6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386"/>
            <a:ext cx="9144000" cy="53884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463640" y="1062645"/>
            <a:ext cx="83358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vi.</a:t>
            </a:r>
          </a:p>
          <a:p>
            <a:pPr marL="342900" indent="-342900"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D551E66-0C93-4761-8D37-2E0AA1AC13B6}"/>
              </a:ext>
            </a:extLst>
          </p:cNvPr>
          <p:cNvSpPr/>
          <p:nvPr/>
        </p:nvSpPr>
        <p:spPr>
          <a:xfrm>
            <a:off x="3249842" y="26660"/>
            <a:ext cx="2550074" cy="5770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300" b="1" dirty="0">
                <a:ln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6" name="Oval 5"/>
          <p:cNvSpPr/>
          <p:nvPr/>
        </p:nvSpPr>
        <p:spPr>
          <a:xfrm>
            <a:off x="463640" y="2220325"/>
            <a:ext cx="357389" cy="3477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5468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WordArt 6"/>
          <p:cNvSpPr>
            <a:spLocks noChangeArrowheads="1" noChangeShapeType="1" noTextEdit="1"/>
          </p:cNvSpPr>
          <p:nvPr/>
        </p:nvSpPr>
        <p:spPr bwMode="gray">
          <a:xfrm>
            <a:off x="1059785" y="1502815"/>
            <a:ext cx="7177135" cy="152613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2" name="Rectangle 1"/>
          <p:cNvSpPr/>
          <p:nvPr/>
        </p:nvSpPr>
        <p:spPr>
          <a:xfrm>
            <a:off x="1331119" y="195263"/>
            <a:ext cx="2646760" cy="1026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5013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VAI TRÒ CỦA KHTN: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Nâng</a:t>
            </a:r>
            <a:r>
              <a:rPr lang="en-US" sz="3600" dirty="0" smtClean="0"/>
              <a:t> </a:t>
            </a:r>
            <a:r>
              <a:rPr lang="en-US" sz="3600" dirty="0" err="1" smtClean="0"/>
              <a:t>cao</a:t>
            </a:r>
            <a:r>
              <a:rPr lang="en-US" sz="3600" dirty="0" smtClean="0"/>
              <a:t> </a:t>
            </a:r>
            <a:r>
              <a:rPr lang="en-US" sz="3600" dirty="0" err="1" smtClean="0"/>
              <a:t>nhận</a:t>
            </a:r>
            <a:r>
              <a:rPr lang="en-US" sz="3600" dirty="0" smtClean="0"/>
              <a:t> </a:t>
            </a:r>
            <a:r>
              <a:rPr lang="en-US" sz="3600" dirty="0" err="1" smtClean="0"/>
              <a:t>thức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con </a:t>
            </a:r>
            <a:r>
              <a:rPr lang="en-US" sz="3600" dirty="0" err="1" smtClean="0"/>
              <a:t>người</a:t>
            </a:r>
            <a:r>
              <a:rPr lang="en-US" sz="3600" dirty="0" smtClean="0"/>
              <a:t> </a:t>
            </a:r>
            <a:r>
              <a:rPr lang="en-US" sz="3600" dirty="0" err="1" smtClean="0"/>
              <a:t>về</a:t>
            </a:r>
            <a:r>
              <a:rPr lang="en-US" sz="3600" dirty="0" smtClean="0"/>
              <a:t> </a:t>
            </a:r>
            <a:r>
              <a:rPr lang="en-US" sz="3600" dirty="0" err="1" smtClean="0"/>
              <a:t>thế</a:t>
            </a:r>
            <a:r>
              <a:rPr lang="en-US" sz="3600" dirty="0" smtClean="0"/>
              <a:t> </a:t>
            </a:r>
            <a:r>
              <a:rPr lang="en-US" sz="3600" dirty="0" err="1" smtClean="0"/>
              <a:t>giới</a:t>
            </a:r>
            <a:r>
              <a:rPr lang="en-US" sz="3600" dirty="0" smtClean="0"/>
              <a:t> </a:t>
            </a:r>
            <a:r>
              <a:rPr lang="en-US" sz="3600" dirty="0" err="1" smtClean="0"/>
              <a:t>tự</a:t>
            </a:r>
            <a:r>
              <a:rPr lang="en-US" sz="3600" dirty="0" smtClean="0"/>
              <a:t> </a:t>
            </a:r>
            <a:r>
              <a:rPr lang="en-US" sz="3600" dirty="0" err="1" smtClean="0"/>
              <a:t>nhiên</a:t>
            </a:r>
            <a:endParaRPr lang="en-US" sz="3600" dirty="0" smtClean="0"/>
          </a:p>
          <a:p>
            <a:r>
              <a:rPr lang="en-US" sz="3600" dirty="0" err="1" smtClean="0"/>
              <a:t>Ứng</a:t>
            </a:r>
            <a:r>
              <a:rPr lang="en-US" sz="3600" dirty="0" smtClean="0"/>
              <a:t> </a:t>
            </a:r>
            <a:r>
              <a:rPr lang="en-US" sz="3600" dirty="0" err="1" smtClean="0"/>
              <a:t>dụng</a:t>
            </a:r>
            <a:r>
              <a:rPr lang="en-US" sz="3600" dirty="0" smtClean="0"/>
              <a:t> </a:t>
            </a:r>
            <a:r>
              <a:rPr lang="en-US" sz="3600" dirty="0" err="1" smtClean="0"/>
              <a:t>vào</a:t>
            </a:r>
            <a:r>
              <a:rPr lang="en-US" sz="3600" dirty="0" smtClean="0"/>
              <a:t> </a:t>
            </a:r>
            <a:r>
              <a:rPr lang="en-US" sz="3600" dirty="0" err="1" smtClean="0"/>
              <a:t>mọi</a:t>
            </a:r>
            <a:r>
              <a:rPr lang="en-US" sz="3600" dirty="0" smtClean="0"/>
              <a:t> </a:t>
            </a:r>
            <a:r>
              <a:rPr lang="en-US" sz="3600" dirty="0" err="1" smtClean="0"/>
              <a:t>mặt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đời</a:t>
            </a:r>
            <a:r>
              <a:rPr lang="en-US" sz="3600" dirty="0" smtClean="0"/>
              <a:t> </a:t>
            </a:r>
            <a:r>
              <a:rPr lang="en-US" sz="3600" dirty="0" err="1" smtClean="0"/>
              <a:t>sống</a:t>
            </a:r>
            <a:r>
              <a:rPr lang="en-US" sz="3600" dirty="0" smtClean="0"/>
              <a:t>: </a:t>
            </a:r>
            <a:r>
              <a:rPr lang="en-US" sz="3600" dirty="0" err="1" smtClean="0"/>
              <a:t>sản</a:t>
            </a:r>
            <a:r>
              <a:rPr lang="en-US" sz="3600" dirty="0" smtClean="0"/>
              <a:t> </a:t>
            </a:r>
            <a:r>
              <a:rPr lang="en-US" sz="3600" dirty="0" err="1" smtClean="0"/>
              <a:t>xuất</a:t>
            </a:r>
            <a:r>
              <a:rPr lang="en-US" sz="3600" dirty="0" smtClean="0"/>
              <a:t>, </a:t>
            </a:r>
            <a:r>
              <a:rPr lang="en-US" sz="3600" dirty="0" err="1" smtClean="0"/>
              <a:t>kinh</a:t>
            </a:r>
            <a:r>
              <a:rPr lang="en-US" sz="3600" dirty="0" smtClean="0"/>
              <a:t> </a:t>
            </a:r>
            <a:r>
              <a:rPr lang="en-US" sz="3600" dirty="0" err="1" smtClean="0"/>
              <a:t>doanh</a:t>
            </a:r>
            <a:r>
              <a:rPr lang="en-US" sz="3600" dirty="0" smtClean="0"/>
              <a:t>; </a:t>
            </a:r>
            <a:r>
              <a:rPr lang="en-US" sz="3600" dirty="0" err="1" smtClean="0"/>
              <a:t>xây</a:t>
            </a:r>
            <a:r>
              <a:rPr lang="en-US" sz="3600" dirty="0" smtClean="0"/>
              <a:t> </a:t>
            </a:r>
            <a:r>
              <a:rPr lang="en-US" sz="3600" dirty="0" err="1" smtClean="0"/>
              <a:t>dựng</a:t>
            </a:r>
            <a:r>
              <a:rPr lang="en-US" sz="3600" dirty="0" smtClean="0"/>
              <a:t>; y </a:t>
            </a:r>
            <a:r>
              <a:rPr lang="en-US" sz="3600" dirty="0" err="1" smtClean="0"/>
              <a:t>tế</a:t>
            </a:r>
            <a:r>
              <a:rPr lang="en-US" sz="3600" dirty="0" smtClean="0"/>
              <a:t>, </a:t>
            </a:r>
            <a:r>
              <a:rPr lang="en-US" sz="3600" dirty="0" err="1" smtClean="0"/>
              <a:t>chăm</a:t>
            </a:r>
            <a:r>
              <a:rPr lang="en-US" sz="3600" dirty="0" smtClean="0"/>
              <a:t> </a:t>
            </a:r>
            <a:r>
              <a:rPr lang="en-US" sz="3600" dirty="0" err="1" smtClean="0"/>
              <a:t>sóc</a:t>
            </a:r>
            <a:r>
              <a:rPr lang="en-US" sz="3600" dirty="0" smtClean="0"/>
              <a:t> </a:t>
            </a:r>
            <a:r>
              <a:rPr lang="en-US" sz="3600" dirty="0" err="1" smtClean="0"/>
              <a:t>sức</a:t>
            </a:r>
            <a:r>
              <a:rPr lang="en-US" sz="3600" dirty="0" smtClean="0"/>
              <a:t> </a:t>
            </a:r>
            <a:r>
              <a:rPr lang="en-US" sz="3600" dirty="0" err="1" smtClean="0"/>
              <a:t>khỏe</a:t>
            </a:r>
            <a:r>
              <a:rPr lang="en-US" sz="3600" dirty="0" smtClean="0"/>
              <a:t>; </a:t>
            </a:r>
            <a:r>
              <a:rPr lang="en-US" sz="3600" dirty="0" err="1" smtClean="0"/>
              <a:t>môi</a:t>
            </a:r>
            <a:r>
              <a:rPr lang="en-US" sz="3600" dirty="0" smtClean="0"/>
              <a:t> </a:t>
            </a:r>
            <a:r>
              <a:rPr lang="en-US" sz="3600" dirty="0" err="1" smtClean="0"/>
              <a:t>trường</a:t>
            </a:r>
            <a:r>
              <a:rPr lang="en-US" sz="3600" dirty="0" smtClean="0"/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170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LUYỆN TẬP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/>
              <a:t>1. </a:t>
            </a:r>
            <a:r>
              <a:rPr lang="vi-VN" sz="2400" dirty="0"/>
              <a:t>Hoạt động nào dưới đây là hoạt động nghiên cứu khoa học?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vi-VN" sz="2400" dirty="0"/>
              <a:t>A.	Trồng hoa với quy mô lớn trong nhà kính.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vi-VN" sz="2400" dirty="0"/>
              <a:t>B.	Nghiên cứu vắc xin phòng chống virus corona trong phòng thí nghiệm.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vi-VN" sz="2400" dirty="0"/>
              <a:t>C.	Sản xuất muối ăn từ nước biển bằng phương pháp phơi cát.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vi-VN" sz="2400" dirty="0"/>
              <a:t>D.	Vận hành nhà má thủy điện để sản xuất </a:t>
            </a:r>
            <a:r>
              <a:rPr lang="vi-VN" sz="2400" dirty="0" smtClean="0"/>
              <a:t>điện</a:t>
            </a:r>
            <a:endParaRPr lang="vi-VN" sz="2400" dirty="0"/>
          </a:p>
        </p:txBody>
      </p:sp>
      <p:sp>
        <p:nvSpPr>
          <p:cNvPr id="6" name="Oval 5"/>
          <p:cNvSpPr/>
          <p:nvPr/>
        </p:nvSpPr>
        <p:spPr>
          <a:xfrm>
            <a:off x="601670" y="2113635"/>
            <a:ext cx="518465" cy="518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9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LUYỆN TẬP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69219"/>
            <a:ext cx="8371795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/>
              <a:t>2. </a:t>
            </a:r>
            <a:r>
              <a:rPr lang="vi-VN" sz="2400" dirty="0"/>
              <a:t>Hoạt động nào sau đây không phải là hoạt động nghiên cứu khoa học:</a:t>
            </a:r>
          </a:p>
          <a:p>
            <a:pPr marL="514350" indent="-514350">
              <a:buFont typeface="+mj-lt"/>
              <a:buAutoNum type="alphaUcPeriod"/>
            </a:pPr>
            <a:r>
              <a:rPr lang="vi-VN" sz="2400" dirty="0" smtClean="0"/>
              <a:t>Theo </a:t>
            </a:r>
            <a:r>
              <a:rPr lang="vi-VN" sz="2400" dirty="0"/>
              <a:t>dõi nuôi cấy mô cây trồng trong phòng thí nghiệm.</a:t>
            </a:r>
          </a:p>
          <a:p>
            <a:pPr marL="514350" indent="-514350">
              <a:buFont typeface="+mj-lt"/>
              <a:buAutoNum type="alphaUcPeriod"/>
            </a:pPr>
            <a:r>
              <a:rPr lang="vi-VN" sz="2400" dirty="0" smtClean="0"/>
              <a:t>Làm </a:t>
            </a:r>
            <a:r>
              <a:rPr lang="vi-VN" sz="2400" dirty="0"/>
              <a:t>thí nghiệm điều chế chất mới.</a:t>
            </a:r>
          </a:p>
          <a:p>
            <a:pPr marL="514350" indent="-514350">
              <a:buFont typeface="+mj-lt"/>
              <a:buAutoNum type="alphaUcPeriod"/>
            </a:pPr>
            <a:r>
              <a:rPr lang="vi-VN" sz="2400" dirty="0" smtClean="0"/>
              <a:t>Lấy </a:t>
            </a:r>
            <a:r>
              <a:rPr lang="vi-VN" sz="2400" dirty="0"/>
              <a:t>mẫu đất để phân loại đất trồng.</a:t>
            </a:r>
          </a:p>
          <a:p>
            <a:pPr marL="514350" indent="-514350">
              <a:buFont typeface="+mj-lt"/>
              <a:buAutoNum type="alphaUcPeriod"/>
            </a:pPr>
            <a:r>
              <a:rPr lang="vi-VN" sz="2400" dirty="0" smtClean="0"/>
              <a:t>Sản </a:t>
            </a:r>
            <a:r>
              <a:rPr lang="vi-VN" sz="2400" dirty="0"/>
              <a:t>xuất phân bón hóa học</a:t>
            </a:r>
            <a:r>
              <a:rPr lang="vi-VN" sz="2400" dirty="0" smtClean="0"/>
              <a:t>.</a:t>
            </a:r>
            <a:endParaRPr lang="vi-VN" sz="2400" dirty="0"/>
          </a:p>
        </p:txBody>
      </p:sp>
      <p:sp>
        <p:nvSpPr>
          <p:cNvPr id="6" name="Oval 5"/>
          <p:cNvSpPr/>
          <p:nvPr/>
        </p:nvSpPr>
        <p:spPr>
          <a:xfrm>
            <a:off x="611055" y="3335275"/>
            <a:ext cx="518465" cy="518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7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236;p32"/>
          <p:cNvSpPr txBox="1">
            <a:spLocks noGrp="1"/>
          </p:cNvSpPr>
          <p:nvPr>
            <p:ph type="title"/>
          </p:nvPr>
        </p:nvSpPr>
        <p:spPr>
          <a:xfrm>
            <a:off x="391886" y="104707"/>
            <a:ext cx="8360228" cy="10455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CÁC LĨNH VỰC CHỦ YẾU CỦA KHOA HỌC TỰ NHIÊN 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E51A30B-A4ED-403E-ADFF-30688D79B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150257"/>
            <a:ext cx="8889999" cy="392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ảnh Biểu Tượng Cây Bút Chì PNG, Vector, PSD, và biểu tượng để tải về  miễn phí | pngtree">
            <a:extLst>
              <a:ext uri="{FF2B5EF4-FFF2-40B4-BE49-F238E27FC236}">
                <a16:creationId xmlns:a16="http://schemas.microsoft.com/office/drawing/2014/main" xmlns="" id="{AA5C3A26-6E5F-4259-B83E-CEFC5AC98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143554" y="-176940"/>
            <a:ext cx="989861" cy="7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73">
            <a:extLst>
              <a:ext uri="{FF2B5EF4-FFF2-40B4-BE49-F238E27FC236}">
                <a16:creationId xmlns:a16="http://schemas.microsoft.com/office/drawing/2014/main" xmlns="" id="{029645CE-9169-4595-AEF7-E71F7B2354F5}"/>
              </a:ext>
            </a:extLst>
          </p:cNvPr>
          <p:cNvSpPr/>
          <p:nvPr/>
        </p:nvSpPr>
        <p:spPr>
          <a:xfrm>
            <a:off x="296260" y="586585"/>
            <a:ext cx="8704185" cy="419541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Khoa học tự nhiên bao gồm một số lĩnh vực chính như: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Vật lí học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nghiên cứu về vật chất, quy luật vận động, năng lượng và sự biến đổi.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Hoá học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nghiên cứu về chất và sự biến đổi của chúng.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 học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nghiên cứu về các vật sống, mối quan hệ giữa chúng với nhau và với môi trường.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Khoa học Trái Đất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nghiên cứu về Trái Đất và 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khí quyển của nó.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531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ảnh Biểu Tượng Cây Bút Chì PNG, Vector, PSD, và biểu tượng để tải về  miễn phí | pngtree">
            <a:extLst>
              <a:ext uri="{FF2B5EF4-FFF2-40B4-BE49-F238E27FC236}">
                <a16:creationId xmlns:a16="http://schemas.microsoft.com/office/drawing/2014/main" xmlns="" id="{AA5C3A26-6E5F-4259-B83E-CEFC5AC98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119272" y="262467"/>
            <a:ext cx="989861" cy="93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73">
            <a:extLst>
              <a:ext uri="{FF2B5EF4-FFF2-40B4-BE49-F238E27FC236}">
                <a16:creationId xmlns:a16="http://schemas.microsoft.com/office/drawing/2014/main" xmlns="" id="{029645CE-9169-4595-AEF7-E71F7B2354F5}"/>
              </a:ext>
            </a:extLst>
          </p:cNvPr>
          <p:cNvSpPr/>
          <p:nvPr/>
        </p:nvSpPr>
        <p:spPr>
          <a:xfrm>
            <a:off x="296260" y="1502815"/>
            <a:ext cx="8330968" cy="2290575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Vật sống: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có khả năng sinh trưởng, phát triển,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 sản.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23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906896" y="1015191"/>
            <a:ext cx="7516669" cy="857153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nào sau đây là vật không sống?</a:t>
            </a:r>
          </a:p>
        </p:txBody>
      </p:sp>
      <p:sp>
        <p:nvSpPr>
          <p:cNvPr id="31" name="Up Ribbon 30"/>
          <p:cNvSpPr/>
          <p:nvPr/>
        </p:nvSpPr>
        <p:spPr>
          <a:xfrm>
            <a:off x="3403961" y="114645"/>
            <a:ext cx="2336079" cy="720436"/>
          </a:xfrm>
          <a:prstGeom prst="ribbon2">
            <a:avLst/>
          </a:prstGeom>
          <a:ln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3480" y="1981201"/>
            <a:ext cx="6705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100" dirty="0"/>
              <a:t>A.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73480" y="2696936"/>
            <a:ext cx="6705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100" dirty="0"/>
              <a:t>C.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87686" y="1975534"/>
            <a:ext cx="6705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100" dirty="0"/>
              <a:t>B.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65915" y="2696936"/>
            <a:ext cx="6705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100" dirty="0"/>
              <a:t>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4290" y="1941748"/>
            <a:ext cx="1727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84074" y="1988221"/>
            <a:ext cx="163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400" dirty="0"/>
              <a:t>Vi </a:t>
            </a:r>
            <a:r>
              <a:rPr lang="en-US" sz="2400" dirty="0" err="1"/>
              <a:t>khuẩn</a:t>
            </a:r>
            <a:r>
              <a:rPr lang="en-US" sz="2100" dirty="0"/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91639" y="2703280"/>
            <a:ext cx="1712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400" dirty="0"/>
              <a:t>Than </a:t>
            </a:r>
            <a:r>
              <a:rPr lang="en-US" sz="2400" dirty="0" err="1"/>
              <a:t>củi</a:t>
            </a:r>
            <a:r>
              <a:rPr lang="en-US" sz="2400" dirty="0"/>
              <a:t>.</a:t>
            </a:r>
            <a:r>
              <a:rPr lang="en-US" sz="2100" dirty="0"/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84075" y="2696935"/>
            <a:ext cx="134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1065828" y="2646588"/>
            <a:ext cx="610573" cy="5315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21FF3FB-610B-477C-902C-B4998C35DF31}"/>
              </a:ext>
            </a:extLst>
          </p:cNvPr>
          <p:cNvSpPr txBox="1"/>
          <p:nvPr/>
        </p:nvSpPr>
        <p:spPr>
          <a:xfrm>
            <a:off x="831687" y="149677"/>
            <a:ext cx="2267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24684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182392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1147</Words>
  <Application>Microsoft Office PowerPoint</Application>
  <PresentationFormat>On-screen Show (16:9)</PresentationFormat>
  <Paragraphs>130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Calibri</vt:lpstr>
      <vt:lpstr>Calibri (Body)</vt:lpstr>
      <vt:lpstr>Calibri Light</vt:lpstr>
      <vt:lpstr>Catamaran</vt:lpstr>
      <vt:lpstr>Comfortaa</vt:lpstr>
      <vt:lpstr>Livvic</vt:lpstr>
      <vt:lpstr>Montserrat</vt:lpstr>
      <vt:lpstr>Roboto Condensed Light</vt:lpstr>
      <vt:lpstr>Symbol</vt:lpstr>
      <vt:lpstr>Times New Roman</vt:lpstr>
      <vt:lpstr>Verdana</vt:lpstr>
      <vt:lpstr>Wingdings</vt:lpstr>
      <vt:lpstr>Office Theme</vt:lpstr>
      <vt:lpstr>KHOA HỌC TỰ NHIÊN 6</vt:lpstr>
      <vt:lpstr>KHOA HỌC TỰ NHIÊN NHIÊN</vt:lpstr>
      <vt:lpstr>VAI TRÒ CỦA KHTN:</vt:lpstr>
      <vt:lpstr>LUYỆN TẬP</vt:lpstr>
      <vt:lpstr>LUYỆN TẬP</vt:lpstr>
      <vt:lpstr>BÀI 2: CÁC LĨNH VỰC CHỦ YẾU CỦA KHOA HỌC TỰ NHIÊN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3. QUY ĐỊNH AN TOÀN TRONG PHÒNG THỰC HÀNH. GIỚI THIỆU MỘT SỐ DỤNG CỤ ĐO – SỬ DỤNG KÍNH LÚP VÀ KÍNH HIỂN VI QUANG HỌC</vt:lpstr>
      <vt:lpstr>1. Quy định an toàn khi học trong phòng thực hành</vt:lpstr>
      <vt:lpstr>PowerPoint Presentation</vt:lpstr>
      <vt:lpstr>PowerPoint Presentation</vt:lpstr>
      <vt:lpstr>PowerPoint Presentation</vt:lpstr>
      <vt:lpstr>4. KÍNH LÚP VÀ KÍNH HIỂN VI QUANG HỌC – THỰC HÀNH SỬ DỤNG</vt:lpstr>
      <vt:lpstr>PowerPoint Presentation</vt:lpstr>
      <vt:lpstr>LUYỆN TẬP-VẬN DỤNG</vt:lpstr>
      <vt:lpstr>PowerPoint Presentation</vt:lpstr>
      <vt:lpstr>LUYỆN TẬP-VẬN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2022-10-23T09:32:00Z</dcterms:modified>
</cp:coreProperties>
</file>