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40" r:id="rId4"/>
    <p:sldId id="780" r:id="rId5"/>
    <p:sldId id="741" r:id="rId6"/>
    <p:sldId id="781" r:id="rId7"/>
    <p:sldId id="777" r:id="rId8"/>
    <p:sldId id="782" r:id="rId9"/>
    <p:sldId id="783" r:id="rId10"/>
    <p:sldId id="746" r:id="rId11"/>
    <p:sldId id="779" r:id="rId12"/>
    <p:sldId id="784" r:id="rId13"/>
    <p:sldId id="775" r:id="rId14"/>
    <p:sldId id="77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bài giảng powerpoint">
            <a:extLst>
              <a:ext uri="{FF2B5EF4-FFF2-40B4-BE49-F238E27FC236}">
                <a16:creationId xmlns:a16="http://schemas.microsoft.com/office/drawing/2014/main" id="{F00D2D83-E598-461D-BF79-8E69D086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1636" y="1108364"/>
            <a:ext cx="6165273" cy="978911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41: NĂNG L</a:t>
            </a: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endParaRPr lang="vi-V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13855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24AC1-373F-4C4E-A546-465F7E323FCC}"/>
              </a:ext>
            </a:extLst>
          </p:cNvPr>
          <p:cNvSpPr txBox="1"/>
          <p:nvPr/>
        </p:nvSpPr>
        <p:spPr>
          <a:xfrm>
            <a:off x="594880" y="277404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33213-E6C6-43EE-BA6B-CE5BB46A4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09" y="1276838"/>
            <a:ext cx="7774133" cy="4427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2B9C3-793A-4160-B71F-935D515DE90F}"/>
              </a:ext>
            </a:extLst>
          </p:cNvPr>
          <p:cNvSpPr txBox="1"/>
          <p:nvPr/>
        </p:nvSpPr>
        <p:spPr>
          <a:xfrm>
            <a:off x="1288474" y="1371599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Câu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E5FC5-6CEA-4973-837A-E85091FFB915}"/>
              </a:ext>
            </a:extLst>
          </p:cNvPr>
          <p:cNvSpPr txBox="1"/>
          <p:nvPr/>
        </p:nvSpPr>
        <p:spPr>
          <a:xfrm>
            <a:off x="4827494" y="2588613"/>
            <a:ext cx="4001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a) Đèn LED, Mặt Trăng, Mặt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1B806-8605-4634-9F50-19E63206134F}"/>
              </a:ext>
            </a:extLst>
          </p:cNvPr>
          <p:cNvSpPr txBox="1"/>
          <p:nvPr/>
        </p:nvSpPr>
        <p:spPr>
          <a:xfrm>
            <a:off x="4827494" y="3185894"/>
            <a:ext cx="3039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b) Gas, pin, thực phẩm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ABCF81-677E-440F-83CF-E2FAE9FE6889}"/>
              </a:ext>
            </a:extLst>
          </p:cNvPr>
          <p:cNvSpPr txBox="1"/>
          <p:nvPr/>
        </p:nvSpPr>
        <p:spPr>
          <a:xfrm>
            <a:off x="4827494" y="3715173"/>
            <a:ext cx="45047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c) Quản bóng đang lăn, lò xo dãn, tàu l</a:t>
            </a:r>
            <a:r>
              <a:rPr lang="vi-VN" sz="16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ợn trên 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140D1-97D0-4F84-850A-E5785630E8E1}"/>
              </a:ext>
            </a:extLst>
          </p:cNvPr>
          <p:cNvSpPr txBox="1"/>
          <p:nvPr/>
        </p:nvSpPr>
        <p:spPr>
          <a:xfrm>
            <a:off x="4935072" y="4431060"/>
            <a:ext cx="35162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d) Lò s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ởi, Mặt trời, bếp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EB0A6-4F52-42A4-B518-FE21BF5C651E}"/>
              </a:ext>
            </a:extLst>
          </p:cNvPr>
          <p:cNvSpPr txBox="1"/>
          <p:nvPr/>
        </p:nvSpPr>
        <p:spPr>
          <a:xfrm>
            <a:off x="4935072" y="5057176"/>
            <a:ext cx="42358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e) Pin mặt trời, máy điện, tia sét</a:t>
            </a:r>
          </a:p>
        </p:txBody>
      </p:sp>
      <p:pic>
        <p:nvPicPr>
          <p:cNvPr id="15" name="3 phut">
            <a:hlinkClick r:id="" action="ppaction://media"/>
            <a:extLst>
              <a:ext uri="{FF2B5EF4-FFF2-40B4-BE49-F238E27FC236}">
                <a16:creationId xmlns:a16="http://schemas.microsoft.com/office/drawing/2014/main" id="{4D26E504-C857-4011-9B52-1E5F36E20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1" y="277405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tập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D21D1-05C1-4F09-B490-34B6DEB6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50" y="1240756"/>
            <a:ext cx="9956222" cy="47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F198-4337-4BDD-A1DF-F8A1D7382CD9}"/>
              </a:ext>
            </a:extLst>
          </p:cNvPr>
          <p:cNvSpPr txBox="1"/>
          <p:nvPr/>
        </p:nvSpPr>
        <p:spPr>
          <a:xfrm>
            <a:off x="1479383" y="290945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8D441-5C35-48FA-A588-0D5E251F0FE3}"/>
              </a:ext>
            </a:extLst>
          </p:cNvPr>
          <p:cNvSpPr txBox="1"/>
          <p:nvPr/>
        </p:nvSpPr>
        <p:spPr>
          <a:xfrm>
            <a:off x="1465527" y="3726868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Mặt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51AC6-0981-40FA-BF65-37C613F8ED3A}"/>
              </a:ext>
            </a:extLst>
          </p:cNvPr>
          <p:cNvSpPr txBox="1"/>
          <p:nvPr/>
        </p:nvSpPr>
        <p:spPr>
          <a:xfrm>
            <a:off x="1479383" y="4380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hạt nhân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6833A-6D92-4537-B1AB-7C027C6EAA6F}"/>
              </a:ext>
            </a:extLst>
          </p:cNvPr>
          <p:cNvSpPr txBox="1"/>
          <p:nvPr/>
        </p:nvSpPr>
        <p:spPr>
          <a:xfrm>
            <a:off x="1479383" y="5142012"/>
            <a:ext cx="2575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than đá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17816" y="133003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Câu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0E52C-EFBB-420A-B6EF-B00D3E6A91E9}"/>
              </a:ext>
            </a:extLst>
          </p:cNvPr>
          <p:cNvSpPr txBox="1"/>
          <p:nvPr/>
        </p:nvSpPr>
        <p:spPr>
          <a:xfrm>
            <a:off x="1527872" y="2114480"/>
            <a:ext cx="2450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ợng dầu mỏ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15886-F09F-4F51-B9CC-19CD91F42575}"/>
              </a:ext>
            </a:extLst>
          </p:cNvPr>
          <p:cNvSpPr txBox="1"/>
          <p:nvPr/>
        </p:nvSpPr>
        <p:spPr>
          <a:xfrm>
            <a:off x="4217284" y="2114480"/>
            <a:ext cx="1201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F8E0F-F874-4366-980C-6DA9E4AB8DBE}"/>
              </a:ext>
            </a:extLst>
          </p:cNvPr>
          <p:cNvSpPr txBox="1"/>
          <p:nvPr/>
        </p:nvSpPr>
        <p:spPr>
          <a:xfrm>
            <a:off x="5513294" y="1929814"/>
            <a:ext cx="15867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Chuyển hóa toàn phân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688C0-79F7-4153-B012-36E77CCF5FA3}"/>
              </a:ext>
            </a:extLst>
          </p:cNvPr>
          <p:cNvSpPr txBox="1"/>
          <p:nvPr/>
        </p:nvSpPr>
        <p:spPr>
          <a:xfrm>
            <a:off x="7301752" y="2114480"/>
            <a:ext cx="9412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95E26-80AA-4DC6-83D7-17BD91BA6AA1}"/>
              </a:ext>
            </a:extLst>
          </p:cNvPr>
          <p:cNvSpPr txBox="1"/>
          <p:nvPr/>
        </p:nvSpPr>
        <p:spPr>
          <a:xfrm>
            <a:off x="8411438" y="1975980"/>
            <a:ext cx="23435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 nhiễm môi tr</a:t>
            </a:r>
            <a:r>
              <a:rPr lang="vi-VN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8F165-F5B9-4252-A16E-DAFE9BFFA034}"/>
              </a:ext>
            </a:extLst>
          </p:cNvPr>
          <p:cNvSpPr txBox="1"/>
          <p:nvPr/>
        </p:nvSpPr>
        <p:spPr>
          <a:xfrm>
            <a:off x="1295215" y="1365343"/>
            <a:ext cx="9601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Hoàn thành các thông tin bằng cách đánh dấu </a:t>
            </a:r>
            <a:r>
              <a:rPr lang="en-US" b="1">
                <a:latin typeface="BrettsHand" pitchFamily="2" charset="0"/>
                <a:cs typeface="Arial" panose="020B0604020202020204" pitchFamily="34" charset="0"/>
              </a:rPr>
              <a:t>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vào cột phù hợp theo mẫu bảng sau:</a:t>
            </a:r>
          </a:p>
        </p:txBody>
      </p:sp>
      <p:pic>
        <p:nvPicPr>
          <p:cNvPr id="19" name="3 phut">
            <a:hlinkClick r:id="" action="ppaction://media"/>
            <a:extLst>
              <a:ext uri="{FF2B5EF4-FFF2-40B4-BE49-F238E27FC236}">
                <a16:creationId xmlns:a16="http://schemas.microsoft.com/office/drawing/2014/main" id="{293D35A1-6C78-4999-869E-EEA046584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2" y="277405"/>
            <a:ext cx="23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A1C2B-B6A2-4438-A12D-4F6F9789626F}"/>
              </a:ext>
            </a:extLst>
          </p:cNvPr>
          <p:cNvSpPr txBox="1"/>
          <p:nvPr/>
        </p:nvSpPr>
        <p:spPr>
          <a:xfrm>
            <a:off x="529071" y="2175354"/>
            <a:ext cx="11133857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Sử dụng nhiên liệu đã và đang gây ô nhiễm môi trường sống trầm trọng, thế giới đang đối mặt với việc phác thải khi CO2 nghiêm trọng, biểu hiện ở hiện tượng nào?</a:t>
            </a: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dầu mỏ là nguồn năng l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rất quan trọng trong đời sống, em hãy phân tích ảnh h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 đối với môi tr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sống của con ng</a:t>
            </a:r>
            <a:r>
              <a:rPr lang="vi-VN" sz="2400" b="1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khi chúng ta khai thác và sử dụng nó.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90590E-0C88-48D4-95F3-CC7C2CB8DD1F}"/>
              </a:ext>
            </a:extLst>
          </p:cNvPr>
          <p:cNvSpPr/>
          <p:nvPr/>
        </p:nvSpPr>
        <p:spPr>
          <a:xfrm>
            <a:off x="476251" y="1097484"/>
            <a:ext cx="1058283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đánh giá về tiềm năng phát triển năng lượng tái tạo ở Việt Nam:</a:t>
            </a: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id="{2BA7867A-08C3-4743-AB00-E7BC286E0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AD2646-99B7-42B4-879D-BFE0E94E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4633912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9" y="986621"/>
            <a:ext cx="1022508" cy="102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567296" y="26530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HOẠT </a:t>
            </a:r>
            <a:r>
              <a:rPr lang="vi-VN" sz="2800" b="1">
                <a:solidFill>
                  <a:srgbClr val="FF0000"/>
                </a:solidFill>
              </a:rPr>
              <a:t>ĐỘNG CÁ NHÂN                   </a:t>
            </a:r>
            <a:r>
              <a:rPr lang="vi-VN" sz="2800" b="1" dirty="0">
                <a:solidFill>
                  <a:srgbClr val="FF0000"/>
                </a:solidFill>
              </a:rPr>
              <a:t>THỜI 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28587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99"/>
            <a:ext cx="2438399" cy="15911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67ABA-968B-465A-90D0-36922EED8C59}"/>
              </a:ext>
            </a:extLst>
          </p:cNvPr>
          <p:cNvSpPr/>
          <p:nvPr/>
        </p:nvSpPr>
        <p:spPr>
          <a:xfrm>
            <a:off x="2219222" y="1476794"/>
            <a:ext cx="9972778" cy="80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nào có năng lượng?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0EE75-CC3C-4F1C-AE8A-F5374B7F3F42}"/>
              </a:ext>
            </a:extLst>
          </p:cNvPr>
          <p:cNvSpPr/>
          <p:nvPr/>
        </p:nvSpPr>
        <p:spPr>
          <a:xfrm>
            <a:off x="922842" y="3153066"/>
            <a:ext cx="1101133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 sát các bức ảnh ghi lại các hoạt động trong đời sống hằng ngày, theo em hoạt động nào cần có năng lượng?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78E5AE-C20C-4A64-8D19-7E29898680C5}"/>
              </a:ext>
            </a:extLst>
          </p:cNvPr>
          <p:cNvSpPr/>
          <p:nvPr/>
        </p:nvSpPr>
        <p:spPr>
          <a:xfrm>
            <a:off x="2531447" y="785059"/>
            <a:ext cx="8630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(Sau 2 phút HS chia sẻ nhóm đôi cùng bàn trong 3 phút)</a:t>
            </a:r>
            <a:endParaRPr lang="en-US" sz="2800" b="1" i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F760E3D-19CE-419E-B0CC-570CB983F3BE}"/>
              </a:ext>
            </a:extLst>
          </p:cNvPr>
          <p:cNvSpPr/>
          <p:nvPr/>
        </p:nvSpPr>
        <p:spPr>
          <a:xfrm flipV="1">
            <a:off x="5223164" y="4891316"/>
            <a:ext cx="872836" cy="6808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5B7BE-62E4-4B29-BC79-F482FB981878}"/>
              </a:ext>
            </a:extLst>
          </p:cNvPr>
          <p:cNvSpPr txBox="1"/>
          <p:nvPr/>
        </p:nvSpPr>
        <p:spPr>
          <a:xfrm>
            <a:off x="4587875" y="4521984"/>
            <a:ext cx="230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(hình ảnh ở trang sau)</a:t>
            </a:r>
          </a:p>
        </p:txBody>
      </p:sp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1057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</a:t>
            </a:r>
            <a:r>
              <a:rPr lang="vi-VN" sz="2800" b="1">
                <a:solidFill>
                  <a:srgbClr val="FF0000"/>
                </a:solidFill>
              </a:rPr>
              <a:t>HỌC </a:t>
            </a:r>
            <a:r>
              <a:rPr lang="en-US" sz="2800" b="1">
                <a:solidFill>
                  <a:srgbClr val="FF0000"/>
                </a:solidFill>
              </a:rPr>
              <a:t>CÁ NHÂN </a:t>
            </a:r>
            <a:r>
              <a:rPr lang="vi-VN" sz="2800" b="1">
                <a:solidFill>
                  <a:srgbClr val="FF0000"/>
                </a:solidFill>
              </a:rPr>
              <a:t>SINH                THỜI </a:t>
            </a:r>
            <a:r>
              <a:rPr lang="vi-VN" sz="2800" b="1" dirty="0">
                <a:solidFill>
                  <a:srgbClr val="FF0000"/>
                </a:solidFill>
              </a:rPr>
              <a:t>GIAN</a:t>
            </a:r>
            <a:r>
              <a:rPr lang="vi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2</a:t>
            </a:r>
            <a:r>
              <a:rPr lang="vi-VN" sz="2800" b="1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61"/>
            <a:ext cx="922518" cy="601982"/>
          </a:xfrm>
          <a:prstGeom prst="rect">
            <a:avLst/>
          </a:prstGeom>
        </p:spPr>
      </p:pic>
      <p:pic>
        <p:nvPicPr>
          <p:cNvPr id="1030" name="Picture 1" descr="Chạy bộ đúng cách để giảm cân hiệu quả">
            <a:extLst>
              <a:ext uri="{FF2B5EF4-FFF2-40B4-BE49-F238E27FC236}">
                <a16:creationId xmlns:a16="http://schemas.microsoft.com/office/drawing/2014/main" id="{08BC02DF-7DD5-40CF-9170-32EB371F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0" y="1243833"/>
            <a:ext cx="3400728" cy="169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5428D93B-6ECD-49EE-965C-D3E8336E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7" y="1343523"/>
            <a:ext cx="2108832" cy="17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AF0CE8-A389-4A93-B73D-F0ED01D1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13" y="1473765"/>
            <a:ext cx="2222823" cy="17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5" descr="Top 5 ấm đun nước bếp từ tốt nhất">
            <a:extLst>
              <a:ext uri="{FF2B5EF4-FFF2-40B4-BE49-F238E27FC236}">
                <a16:creationId xmlns:a16="http://schemas.microsoft.com/office/drawing/2014/main" id="{62EFEF90-003A-4C5A-91D8-AE22254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41" y="4141919"/>
            <a:ext cx="3362732" cy="18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" descr="Pin Năng Lượng Mặt Trời">
            <a:extLst>
              <a:ext uri="{FF2B5EF4-FFF2-40B4-BE49-F238E27FC236}">
                <a16:creationId xmlns:a16="http://schemas.microsoft.com/office/drawing/2014/main" id="{BA59C27D-9C1B-4061-8F7C-04426ACD9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60" y="4207052"/>
            <a:ext cx="3875691" cy="1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 descr="Những Thác Nước Đẹp Tại Việt Nam">
            <a:extLst>
              <a:ext uri="{FF2B5EF4-FFF2-40B4-BE49-F238E27FC236}">
                <a16:creationId xmlns:a16="http://schemas.microsoft.com/office/drawing/2014/main" id="{7F8AB01E-CFA9-43A7-AE81-C5688615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20" y="3960072"/>
            <a:ext cx="2070835" cy="208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4005ED-0305-4D79-995C-5BBBA0D594E2}"/>
              </a:ext>
            </a:extLst>
          </p:cNvPr>
          <p:cNvSpPr/>
          <p:nvPr/>
        </p:nvSpPr>
        <p:spPr>
          <a:xfrm>
            <a:off x="1981270" y="3059668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Chạy bộ</a:t>
            </a:r>
            <a:endParaRPr lang="en-US" sz="2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0437D5-C8B2-4B73-9223-11965FA9BACB}"/>
              </a:ext>
            </a:extLst>
          </p:cNvPr>
          <p:cNvSpPr/>
          <p:nvPr/>
        </p:nvSpPr>
        <p:spPr>
          <a:xfrm>
            <a:off x="5479147" y="3220698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Chơi cầu trượt</a:t>
            </a:r>
            <a:endParaRPr lang="en-US" sz="24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87A18-A334-40B7-9982-4DC1A70B8B71}"/>
              </a:ext>
            </a:extLst>
          </p:cNvPr>
          <p:cNvSpPr/>
          <p:nvPr/>
        </p:nvSpPr>
        <p:spPr>
          <a:xfrm>
            <a:off x="8990191" y="3258696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Bóng điện sáng</a:t>
            </a:r>
            <a:endParaRPr lang="en-US" sz="2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34D3DE-90B8-4766-B472-D366B174524B}"/>
              </a:ext>
            </a:extLst>
          </p:cNvPr>
          <p:cNvSpPr/>
          <p:nvPr/>
        </p:nvSpPr>
        <p:spPr>
          <a:xfrm>
            <a:off x="5746320" y="6148656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 Điện mặt trời</a:t>
            </a:r>
            <a:endParaRPr lang="en-US" sz="2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D7EBB-1592-4772-954C-15BEEBCAE4CE}"/>
              </a:ext>
            </a:extLst>
          </p:cNvPr>
          <p:cNvSpPr/>
          <p:nvPr/>
        </p:nvSpPr>
        <p:spPr>
          <a:xfrm>
            <a:off x="9540193" y="6112368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6. N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ớc chảy</a:t>
            </a:r>
            <a:endParaRPr lang="en-US" sz="2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893A45-D45C-48E6-867F-68E0C4EB3C4C}"/>
              </a:ext>
            </a:extLst>
          </p:cNvPr>
          <p:cNvSpPr/>
          <p:nvPr/>
        </p:nvSpPr>
        <p:spPr>
          <a:xfrm>
            <a:off x="1299570" y="6076784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 Ấm nước đang sôi</a:t>
            </a:r>
            <a:endParaRPr lang="en-US" sz="2400" b="1"/>
          </a:p>
        </p:txBody>
      </p:sp>
      <p:pic>
        <p:nvPicPr>
          <p:cNvPr id="18" name="2 phut">
            <a:hlinkClick r:id="" action="ppaction://media"/>
            <a:extLst>
              <a:ext uri="{FF2B5EF4-FFF2-40B4-BE49-F238E27FC236}">
                <a16:creationId xmlns:a16="http://schemas.microsoft.com/office/drawing/2014/main" id="{FF8BAB08-D56B-43B3-BD7A-DA3828963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865" y="85304"/>
            <a:ext cx="1396076" cy="78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5 Points 5">
            <a:extLst>
              <a:ext uri="{FF2B5EF4-FFF2-40B4-BE49-F238E27FC236}">
                <a16:creationId xmlns:a16="http://schemas.microsoft.com/office/drawing/2014/main" id="{61B3D048-591A-480A-99C3-2B0EF03D0241}"/>
              </a:ext>
            </a:extLst>
          </p:cNvPr>
          <p:cNvSpPr/>
          <p:nvPr/>
        </p:nvSpPr>
        <p:spPr>
          <a:xfrm>
            <a:off x="3106881" y="1612957"/>
            <a:ext cx="5216237" cy="4447310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0AEDD-1F24-4EAD-BA3F-611762E1AD6A}"/>
              </a:ext>
            </a:extLst>
          </p:cNvPr>
          <p:cNvSpPr/>
          <p:nvPr/>
        </p:nvSpPr>
        <p:spPr>
          <a:xfrm>
            <a:off x="4468091" y="3573963"/>
            <a:ext cx="32558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C5A12-83A8-4BF6-8292-AF4ECDB8EDD1}"/>
              </a:ext>
            </a:extLst>
          </p:cNvPr>
          <p:cNvSpPr/>
          <p:nvPr/>
        </p:nvSpPr>
        <p:spPr>
          <a:xfrm>
            <a:off x="4752101" y="1137787"/>
            <a:ext cx="2369129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 năng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9E2165-C8DB-4BC7-8193-31574D4506A0}"/>
              </a:ext>
            </a:extLst>
          </p:cNvPr>
          <p:cNvSpPr/>
          <p:nvPr/>
        </p:nvSpPr>
        <p:spPr>
          <a:xfrm>
            <a:off x="8330044" y="2778199"/>
            <a:ext cx="145819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 năng hấp dẫn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FC4A30-8750-467F-A917-698176FEAC81}"/>
              </a:ext>
            </a:extLst>
          </p:cNvPr>
          <p:cNvSpPr/>
          <p:nvPr/>
        </p:nvSpPr>
        <p:spPr>
          <a:xfrm>
            <a:off x="730826" y="2925450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Nhiệt năng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63018-CCB2-42E8-A754-1FAAA57876C8}"/>
              </a:ext>
            </a:extLst>
          </p:cNvPr>
          <p:cNvSpPr/>
          <p:nvPr/>
        </p:nvSpPr>
        <p:spPr>
          <a:xfrm>
            <a:off x="1922316" y="5355883"/>
            <a:ext cx="2691246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 l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ợng ánh sáng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9C4FA-91E5-4AC8-80D6-38EEC7944236}"/>
              </a:ext>
            </a:extLst>
          </p:cNvPr>
          <p:cNvSpPr/>
          <p:nvPr/>
        </p:nvSpPr>
        <p:spPr>
          <a:xfrm>
            <a:off x="6773136" y="6034498"/>
            <a:ext cx="23691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Điện năng</a:t>
            </a:r>
          </a:p>
        </p:txBody>
      </p:sp>
      <p:pic>
        <p:nvPicPr>
          <p:cNvPr id="12" name="Picture 1" descr="Chạy bộ đúng cách để giảm cân hiệu quả">
            <a:extLst>
              <a:ext uri="{FF2B5EF4-FFF2-40B4-BE49-F238E27FC236}">
                <a16:creationId xmlns:a16="http://schemas.microsoft.com/office/drawing/2014/main" id="{F43961FA-076A-4A4D-BB68-95AFD097B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86" y="499348"/>
            <a:ext cx="2047715" cy="10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3FA2A55F-BFF4-4395-BC00-111C3654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03" y="-18363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Những Thác Nước Đẹp Tại Việt Nam">
            <a:extLst>
              <a:ext uri="{FF2B5EF4-FFF2-40B4-BE49-F238E27FC236}">
                <a16:creationId xmlns:a16="http://schemas.microsoft.com/office/drawing/2014/main" id="{7981EE94-4C41-4740-86C3-54C200F5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28" y="344874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Những Thác Nước Đẹp Tại Việt Nam">
            <a:extLst>
              <a:ext uri="{FF2B5EF4-FFF2-40B4-BE49-F238E27FC236}">
                <a16:creationId xmlns:a16="http://schemas.microsoft.com/office/drawing/2014/main" id="{1E27D79F-0962-4A57-BC71-2F97ECE5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40" y="1973699"/>
            <a:ext cx="1246934" cy="125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ầu Trượt Nhựa Mầm Non Trẻ Em lắp ráp cỡ lớn - P396376 | Sàn thương mại  điện tử của khách hàng Viettelpost">
            <a:extLst>
              <a:ext uri="{FF2B5EF4-FFF2-40B4-BE49-F238E27FC236}">
                <a16:creationId xmlns:a16="http://schemas.microsoft.com/office/drawing/2014/main" id="{23AC5B26-D5C8-4410-9A01-79D63EA4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983" y="3400811"/>
            <a:ext cx="1458191" cy="12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968B945-C62D-42B0-A872-598CE2CE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27" y="5513395"/>
            <a:ext cx="1292797" cy="9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Top 5 ấm đun nước bếp từ tốt nhất">
            <a:extLst>
              <a:ext uri="{FF2B5EF4-FFF2-40B4-BE49-F238E27FC236}">
                <a16:creationId xmlns:a16="http://schemas.microsoft.com/office/drawing/2014/main" id="{E80F9156-74A6-4141-8D13-EBB6C07E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8" y="3553457"/>
            <a:ext cx="1920603" cy="10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in Năng Lượng Mặt Trời">
            <a:extLst>
              <a:ext uri="{FF2B5EF4-FFF2-40B4-BE49-F238E27FC236}">
                <a16:creationId xmlns:a16="http://schemas.microsoft.com/office/drawing/2014/main" id="{5EC1D247-5630-48A4-8C9A-521BA707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0949"/>
            <a:ext cx="1823489" cy="8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98263B-CB85-4E34-9CC1-6DBBBA8B1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51"/>
            <a:ext cx="1673165" cy="10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495425" y="180423"/>
            <a:ext cx="938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SINH                      THỜI GIAN: 2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1766A2-56D1-430E-B4B6-7BF0B430E4AF}"/>
              </a:ext>
            </a:extLst>
          </p:cNvPr>
          <p:cNvSpPr/>
          <p:nvPr/>
        </p:nvSpPr>
        <p:spPr>
          <a:xfrm>
            <a:off x="1495425" y="1081155"/>
            <a:ext cx="10696575" cy="5533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Khái niệm một số dạng năng lượng trong đời sống: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Năng lượng mà vật có do chuyển động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Vật ở trên cao so với mặt đất 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 năng hấp dẫn.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Những vật biến dạng đàn hồi có năng lượng gọi là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thế năng đàn hồi.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Ánh sáng mang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quang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Nước nóng, hòn than nóng, thanh sắt nóng, chảo rán nóng…có năng lượng gọi là </a:t>
            </a:r>
            <a:r>
              <a:rPr lang="en-US" sz="2400" b="1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năng.</a:t>
            </a:r>
            <a:endParaRPr lang="en-US" sz="24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2 phut">
            <a:hlinkClick r:id="" action="ppaction://media"/>
            <a:extLst>
              <a:ext uri="{FF2B5EF4-FFF2-40B4-BE49-F238E27FC236}">
                <a16:creationId xmlns:a16="http://schemas.microsoft.com/office/drawing/2014/main" id="{AA6982D1-7709-4DC2-BEE6-A71AB70B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1597" y="24934"/>
            <a:ext cx="1545954" cy="8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B26F6F-281E-43BD-AC47-A6C48F955411}"/>
              </a:ext>
            </a:extLst>
          </p:cNvPr>
          <p:cNvSpPr/>
          <p:nvPr/>
        </p:nvSpPr>
        <p:spPr>
          <a:xfrm>
            <a:off x="755072" y="288838"/>
            <a:ext cx="10681855" cy="342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 thường trong khoa học người ta phân loại theo nguồn gốc của năng lượng thì ta có các dạng năng lượng là: Cơ – nhiệt – điện -  quang - hóa năng. Trong đồi sống ta luôn thấy sự biến đổi và chuyển hóa giữa các dạng năng lượng này.</a:t>
            </a:r>
          </a:p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u="sng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Ví dụ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Dòng điên chạy qua ấm nước làm ấm và nước nóng lên: Điện năng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Nhiệt năng…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DDCF8BE-7A27-4A8F-AB8A-4A5442F3D125}"/>
              </a:ext>
            </a:extLst>
          </p:cNvPr>
          <p:cNvSpPr/>
          <p:nvPr/>
        </p:nvSpPr>
        <p:spPr>
          <a:xfrm>
            <a:off x="5531427" y="3977495"/>
            <a:ext cx="3044537" cy="2620617"/>
          </a:xfrm>
          <a:prstGeom prst="star5">
            <a:avLst>
              <a:gd name="adj" fmla="val 19662"/>
              <a:gd name="hf" fmla="val 105146"/>
              <a:gd name="vf" fmla="val 110557"/>
            </a:avLst>
          </a:prstGeo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A9B6F-0DF9-4917-BE11-B2A7A5EB4C9E}"/>
              </a:ext>
            </a:extLst>
          </p:cNvPr>
          <p:cNvSpPr/>
          <p:nvPr/>
        </p:nvSpPr>
        <p:spPr>
          <a:xfrm>
            <a:off x="6470072" y="4980273"/>
            <a:ext cx="190030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NĂNG L</a:t>
            </a:r>
            <a:r>
              <a:rPr lang="vi-VN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F6CF2-F7F2-4FC4-A480-E9C661499BE7}"/>
              </a:ext>
            </a:extLst>
          </p:cNvPr>
          <p:cNvSpPr/>
          <p:nvPr/>
        </p:nvSpPr>
        <p:spPr>
          <a:xfrm>
            <a:off x="6287725" y="3505648"/>
            <a:ext cx="14846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 năng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A7362-F4C6-42FC-B17E-CA7E4D6DC86A}"/>
              </a:ext>
            </a:extLst>
          </p:cNvPr>
          <p:cNvSpPr/>
          <p:nvPr/>
        </p:nvSpPr>
        <p:spPr>
          <a:xfrm>
            <a:off x="8370380" y="4704298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Nhiệt năng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97A876-73AF-4652-A912-55317C6C9232}"/>
              </a:ext>
            </a:extLst>
          </p:cNvPr>
          <p:cNvSpPr/>
          <p:nvPr/>
        </p:nvSpPr>
        <p:spPr>
          <a:xfrm>
            <a:off x="7927034" y="6254843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Điện năng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B4AA8-864F-4A3B-A7FB-63BF8AC6412C}"/>
              </a:ext>
            </a:extLst>
          </p:cNvPr>
          <p:cNvSpPr/>
          <p:nvPr/>
        </p:nvSpPr>
        <p:spPr>
          <a:xfrm>
            <a:off x="4410435" y="6361060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năng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0AFD7-3283-49BF-B958-1D71AEDB7BA9}"/>
              </a:ext>
            </a:extLst>
          </p:cNvPr>
          <p:cNvSpPr/>
          <p:nvPr/>
        </p:nvSpPr>
        <p:spPr>
          <a:xfrm>
            <a:off x="4009268" y="4642865"/>
            <a:ext cx="190030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Hóa năng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53C68C-6F15-4FAD-89A1-F1582ADE74A1}"/>
              </a:ext>
            </a:extLst>
          </p:cNvPr>
          <p:cNvSpPr/>
          <p:nvPr/>
        </p:nvSpPr>
        <p:spPr>
          <a:xfrm>
            <a:off x="5507794" y="3884989"/>
            <a:ext cx="3044537" cy="28056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ACF05-656C-4858-B0E7-BD9CBB718D4A}"/>
              </a:ext>
            </a:extLst>
          </p:cNvPr>
          <p:cNvSpPr txBox="1"/>
          <p:nvPr/>
        </p:nvSpPr>
        <p:spPr>
          <a:xfrm>
            <a:off x="1469152" y="1257080"/>
            <a:ext cx="560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Đặc trưng của năng lượng là gì?</a:t>
            </a:r>
            <a:endParaRPr lang="en-US" sz="5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2A413D-C32E-47CC-BDFC-3DE4EAE0D184}"/>
              </a:ext>
            </a:extLst>
          </p:cNvPr>
          <p:cNvGrpSpPr/>
          <p:nvPr/>
        </p:nvGrpSpPr>
        <p:grpSpPr>
          <a:xfrm>
            <a:off x="6162005" y="3138229"/>
            <a:ext cx="5182466" cy="3190566"/>
            <a:chOff x="5305424" y="3167659"/>
            <a:chExt cx="5182466" cy="3190566"/>
          </a:xfrm>
        </p:grpSpPr>
        <p:pic>
          <p:nvPicPr>
            <p:cNvPr id="2050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BF68774C-B95A-477E-A2CC-5CD998A22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12173A-11CC-4FB1-81A6-6AAA8D0F10EE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Chong Chóng Nhựa 3 Cánh Trang Trí Sân Vườn | Shopee Việt Nam">
            <a:extLst>
              <a:ext uri="{FF2B5EF4-FFF2-40B4-BE49-F238E27FC236}">
                <a16:creationId xmlns:a16="http://schemas.microsoft.com/office/drawing/2014/main" id="{CF2280BE-BE7A-4210-9C59-3BB8690C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87" y="3138229"/>
            <a:ext cx="3190566" cy="319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EAA96F-13EF-4663-937B-43F64E5D2428}"/>
              </a:ext>
            </a:extLst>
          </p:cNvPr>
          <p:cNvCxnSpPr/>
          <p:nvPr/>
        </p:nvCxnSpPr>
        <p:spPr>
          <a:xfrm flipV="1">
            <a:off x="846035" y="4350327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D91B21-9B65-44A8-8D61-57F5B0503B54}"/>
              </a:ext>
            </a:extLst>
          </p:cNvPr>
          <p:cNvCxnSpPr/>
          <p:nvPr/>
        </p:nvCxnSpPr>
        <p:spPr>
          <a:xfrm flipV="1">
            <a:off x="846035" y="4681226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9A4D7-2C26-44AC-982F-F6ABDCE39E58}"/>
              </a:ext>
            </a:extLst>
          </p:cNvPr>
          <p:cNvCxnSpPr/>
          <p:nvPr/>
        </p:nvCxnSpPr>
        <p:spPr>
          <a:xfrm flipV="1">
            <a:off x="966749" y="4889044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EA083B-6219-42FF-8C73-D82B4EAFB6B2}"/>
              </a:ext>
            </a:extLst>
          </p:cNvPr>
          <p:cNvCxnSpPr/>
          <p:nvPr/>
        </p:nvCxnSpPr>
        <p:spPr>
          <a:xfrm flipV="1">
            <a:off x="966749" y="5219943"/>
            <a:ext cx="1065892" cy="9559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44B527D-FED2-4A26-B66F-5691C86CACF2}"/>
              </a:ext>
            </a:extLst>
          </p:cNvPr>
          <p:cNvSpPr txBox="1"/>
          <p:nvPr/>
        </p:nvSpPr>
        <p:spPr>
          <a:xfrm>
            <a:off x="107026" y="5617746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Tạo gió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8745E-C0E8-41DB-AC59-B7B9AE7C4F2C}"/>
              </a:ext>
            </a:extLst>
          </p:cNvPr>
          <p:cNvSpPr txBox="1"/>
          <p:nvPr/>
        </p:nvSpPr>
        <p:spPr>
          <a:xfrm>
            <a:off x="1217285" y="2149945"/>
            <a:ext cx="494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Thực hiện 2 thí nghiệm sau đây:</a:t>
            </a:r>
          </a:p>
        </p:txBody>
      </p:sp>
      <p:pic>
        <p:nvPicPr>
          <p:cNvPr id="3" name="3 phut">
            <a:hlinkClick r:id="" action="ppaction://media"/>
            <a:extLst>
              <a:ext uri="{FF2B5EF4-FFF2-40B4-BE49-F238E27FC236}">
                <a16:creationId xmlns:a16="http://schemas.microsoft.com/office/drawing/2014/main" id="{439671DA-A7CE-4C14-8835-F5467252A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ED87A4-4733-4B1C-9DDE-971166BC2AB4}"/>
              </a:ext>
            </a:extLst>
          </p:cNvPr>
          <p:cNvSpPr/>
          <p:nvPr/>
        </p:nvSpPr>
        <p:spPr>
          <a:xfrm>
            <a:off x="290946" y="122998"/>
            <a:ext cx="11651672" cy="661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Trong thí nghiệm va chạm giữa 2 vật; hãy cho biết năng lượng ban đầu của vật 1 trong trường hợp nào lớn hơn? Vì sao? Lực do vật 1 tác dụng lên vật 2 trong trường hợp nào lớn hơn? 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Năng lượng của gió biểu hiện như thế nào?</a:t>
            </a: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2800" b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Hãy tìm mối liên hệ giữa năng lượng của vật và khả năng tác dụng lực của nó?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CF292-5986-4770-92BE-322E98D9DB15}"/>
              </a:ext>
            </a:extLst>
          </p:cNvPr>
          <p:cNvGrpSpPr/>
          <p:nvPr/>
        </p:nvGrpSpPr>
        <p:grpSpPr>
          <a:xfrm>
            <a:off x="2770909" y="1619508"/>
            <a:ext cx="3766035" cy="2043371"/>
            <a:chOff x="5305424" y="3167659"/>
            <a:chExt cx="5182466" cy="3190566"/>
          </a:xfrm>
        </p:grpSpPr>
        <p:pic>
          <p:nvPicPr>
            <p:cNvPr id="6" name="Picture 2" descr="Cơ năng là gì? Thế năng trọng trường và thế năng đàn hồi là gì? Bài tập vận  dụng - Vật lý 8 bài 16">
              <a:extLst>
                <a:ext uri="{FF2B5EF4-FFF2-40B4-BE49-F238E27FC236}">
                  <a16:creationId xmlns:a16="http://schemas.microsoft.com/office/drawing/2014/main" id="{576FAA9B-8EAE-4C38-BECC-F3F525C12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24" y="3167659"/>
              <a:ext cx="51824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7EF195-E798-46E6-86F6-D73372F27558}"/>
                </a:ext>
              </a:extLst>
            </p:cNvPr>
            <p:cNvSpPr/>
            <p:nvPr/>
          </p:nvSpPr>
          <p:spPr>
            <a:xfrm>
              <a:off x="5412993" y="3278500"/>
              <a:ext cx="1607994" cy="5453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807F9C-BB78-49CC-9AE1-8EB2DE8CB91F}"/>
              </a:ext>
            </a:extLst>
          </p:cNvPr>
          <p:cNvGrpSpPr/>
          <p:nvPr/>
        </p:nvGrpSpPr>
        <p:grpSpPr>
          <a:xfrm>
            <a:off x="7885639" y="3538188"/>
            <a:ext cx="3766035" cy="2075450"/>
            <a:chOff x="107026" y="3138229"/>
            <a:chExt cx="4354427" cy="3190566"/>
          </a:xfrm>
        </p:grpSpPr>
        <p:pic>
          <p:nvPicPr>
            <p:cNvPr id="8" name="Picture 4" descr="Chong Chóng Nhựa 3 Cánh Trang Trí Sân Vườn | Shopee Việt Nam">
              <a:extLst>
                <a:ext uri="{FF2B5EF4-FFF2-40B4-BE49-F238E27FC236}">
                  <a16:creationId xmlns:a16="http://schemas.microsoft.com/office/drawing/2014/main" id="{0287FCEE-1BAA-4606-A996-61C4C07E8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887" y="3138229"/>
              <a:ext cx="3190566" cy="3190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10602BE-3AB7-49BC-A05C-CDD59BD55E1D}"/>
                </a:ext>
              </a:extLst>
            </p:cNvPr>
            <p:cNvCxnSpPr/>
            <p:nvPr/>
          </p:nvCxnSpPr>
          <p:spPr>
            <a:xfrm flipV="1">
              <a:off x="846035" y="4350327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6148205-D12C-4CD8-8B55-720FEB68A2C0}"/>
                </a:ext>
              </a:extLst>
            </p:cNvPr>
            <p:cNvCxnSpPr/>
            <p:nvPr/>
          </p:nvCxnSpPr>
          <p:spPr>
            <a:xfrm flipV="1">
              <a:off x="846035" y="4681226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2042C3-32E7-454C-96C5-52237D0027C5}"/>
                </a:ext>
              </a:extLst>
            </p:cNvPr>
            <p:cNvCxnSpPr/>
            <p:nvPr/>
          </p:nvCxnSpPr>
          <p:spPr>
            <a:xfrm flipV="1">
              <a:off x="966749" y="4889044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6FA1328-E48A-4EC5-A940-EC786B775BA4}"/>
                </a:ext>
              </a:extLst>
            </p:cNvPr>
            <p:cNvCxnSpPr/>
            <p:nvPr/>
          </p:nvCxnSpPr>
          <p:spPr>
            <a:xfrm flipV="1">
              <a:off x="966749" y="5219943"/>
              <a:ext cx="1065892" cy="9559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DAE9D3-AFEF-47C0-9E43-EA65905B1F02}"/>
                </a:ext>
              </a:extLst>
            </p:cNvPr>
            <p:cNvSpPr txBox="1"/>
            <p:nvPr/>
          </p:nvSpPr>
          <p:spPr>
            <a:xfrm>
              <a:off x="107026" y="5617746"/>
              <a:ext cx="85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Tạo gió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3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647240" y="298372"/>
            <a:ext cx="990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</a:rPr>
              <a:t>NHIỆM VỤ</a:t>
            </a:r>
            <a:r>
              <a:rPr lang="en-US" sz="2400" b="1">
                <a:solidFill>
                  <a:srgbClr val="FF0000"/>
                </a:solidFill>
              </a:rPr>
              <a:t> CỦA NHÓM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HỌC SINH                      THỜI GIAN</a:t>
            </a:r>
            <a:r>
              <a:rPr lang="vi-VN" sz="2400" b="1">
                <a:solidFill>
                  <a:srgbClr val="FF0000"/>
                </a:solidFill>
              </a:rPr>
              <a:t>: </a:t>
            </a:r>
            <a:r>
              <a:rPr lang="en-US" sz="2400" b="1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1155"/>
            <a:ext cx="1692071" cy="1104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8BD96B-1FDC-4E13-A72E-57835A4CB6E8}"/>
              </a:ext>
            </a:extLst>
          </p:cNvPr>
          <p:cNvSpPr txBox="1"/>
          <p:nvPr/>
        </p:nvSpPr>
        <p:spPr>
          <a:xfrm>
            <a:off x="1647240" y="1004334"/>
            <a:ext cx="7760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Nhiên liệu và năng l</a:t>
            </a:r>
            <a:r>
              <a:rPr lang="vi-VN" sz="4400" b="1"/>
              <a:t>ư</a:t>
            </a:r>
            <a:r>
              <a:rPr lang="en-US" sz="4400" b="1"/>
              <a:t>ợng tái tạo</a:t>
            </a:r>
          </a:p>
        </p:txBody>
      </p:sp>
      <p:pic>
        <p:nvPicPr>
          <p:cNvPr id="18" name="Picture 6" descr="Pin Năng Lượng Mặt Trời">
            <a:extLst>
              <a:ext uri="{FF2B5EF4-FFF2-40B4-BE49-F238E27FC236}">
                <a16:creationId xmlns:a16="http://schemas.microsoft.com/office/drawing/2014/main" id="{26E802FC-C427-4EF6-9BCF-CD92CBC5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6" y="2696907"/>
            <a:ext cx="3885220" cy="1847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iềm năng phát triển năng lượng gió biển ở Việt Nam">
            <a:extLst>
              <a:ext uri="{FF2B5EF4-FFF2-40B4-BE49-F238E27FC236}">
                <a16:creationId xmlns:a16="http://schemas.microsoft.com/office/drawing/2014/main" id="{F8FE6FAF-9114-44CF-BA0A-6CCBC4CA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85" y="2080805"/>
            <a:ext cx="3875691" cy="25657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VPower – Tổng công ty điện lực dầu khí Việt Nam » Giải bài toán năng lượng  cho phát triển – Định vị vai trò của thủy điện">
            <a:extLst>
              <a:ext uri="{FF2B5EF4-FFF2-40B4-BE49-F238E27FC236}">
                <a16:creationId xmlns:a16="http://schemas.microsoft.com/office/drawing/2014/main" id="{6A99F6F3-A1FA-4CFC-888E-0D8C4D604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5" y="4286791"/>
            <a:ext cx="3875692" cy="2586279"/>
          </a:xfrm>
          <a:prstGeom prst="snip2DiagRect">
            <a:avLst>
              <a:gd name="adj1" fmla="val 2517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0239D-715B-4C8D-B151-35A0CC7E69A2}"/>
              </a:ext>
            </a:extLst>
          </p:cNvPr>
          <p:cNvSpPr/>
          <p:nvPr/>
        </p:nvSpPr>
        <p:spPr>
          <a:xfrm>
            <a:off x="1106882" y="1799396"/>
            <a:ext cx="6236027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tranh kể được tên một số nguồn năng lượng tái tạo?</a:t>
            </a:r>
          </a:p>
        </p:txBody>
      </p:sp>
      <p:pic>
        <p:nvPicPr>
          <p:cNvPr id="10" name="3 phut">
            <a:hlinkClick r:id="" action="ppaction://media"/>
            <a:extLst>
              <a:ext uri="{FF2B5EF4-FFF2-40B4-BE49-F238E27FC236}">
                <a16:creationId xmlns:a16="http://schemas.microsoft.com/office/drawing/2014/main" id="{07A479FA-B23E-4EEA-BA5A-7D62BE405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8460" y="122861"/>
            <a:ext cx="1232599" cy="6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718</Words>
  <Application>Microsoft Office PowerPoint</Application>
  <PresentationFormat>Widescreen</PresentationFormat>
  <Paragraphs>76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BrettsHand</vt:lpstr>
      <vt:lpstr>Calibri</vt:lpstr>
      <vt:lpstr>Calibri Light</vt:lpstr>
      <vt:lpstr>Times New Roman</vt:lpstr>
      <vt:lpstr>Wingdings</vt:lpstr>
      <vt:lpstr>Office Theme</vt:lpstr>
      <vt:lpstr>BÀI 41: NĂNG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User</cp:lastModifiedBy>
  <cp:revision>109</cp:revision>
  <dcterms:created xsi:type="dcterms:W3CDTF">2021-02-06T13:24:47Z</dcterms:created>
  <dcterms:modified xsi:type="dcterms:W3CDTF">2021-06-16T17:36:27Z</dcterms:modified>
</cp:coreProperties>
</file>