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71" r:id="rId2"/>
    <p:sldId id="372" r:id="rId3"/>
    <p:sldId id="373" r:id="rId4"/>
    <p:sldId id="374" r:id="rId5"/>
    <p:sldId id="375" r:id="rId6"/>
    <p:sldId id="376" r:id="rId7"/>
    <p:sldId id="377" r:id="rId8"/>
    <p:sldId id="378" r:id="rId9"/>
    <p:sldId id="379" r:id="rId10"/>
    <p:sldId id="380" r:id="rId11"/>
    <p:sldId id="381" r:id="rId12"/>
    <p:sldId id="382"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28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922DB-FAE6-4ED0-BDB8-7E06E3CBCE97}" type="datetimeFigureOut">
              <a:rPr lang="vi-VN" smtClean="0"/>
              <a:t>10/06/2021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0B2DE-E08D-4FD4-92FF-9503951630B4}" type="slidenum">
              <a:rPr lang="vi-VN" smtClean="0"/>
              <a:t>‹#›</a:t>
            </a:fld>
            <a:endParaRPr lang="vi-VN"/>
          </a:p>
        </p:txBody>
      </p:sp>
    </p:spTree>
    <p:extLst>
      <p:ext uri="{BB962C8B-B14F-4D97-AF65-F5344CB8AC3E}">
        <p14:creationId xmlns:p14="http://schemas.microsoft.com/office/powerpoint/2010/main" val="2297773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9952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7170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4907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5200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095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5309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778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717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693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2019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589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Để so sánh thuộc tính của vật thể này với vật thể khác người ta dùng đến các phép đo. Trong các phép đo người ta sẽ quan tâm đến: đơn vị đo, dụng cụ đo và cách sử dụng các dụng cụ đo đó.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7520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E90ACC-7BE6-4FB2-A9F0-6B46CB2C8AD7}"/>
              </a:ext>
            </a:extLst>
          </p:cNvPr>
          <p:cNvSpPr>
            <a:spLocks noGrp="1"/>
          </p:cNvSpPr>
          <p:nvPr>
            <p:ph type="ctrTitle"/>
          </p:nvPr>
        </p:nvSpPr>
        <p:spPr>
          <a:xfrm>
            <a:off x="1524000" y="1122363"/>
            <a:ext cx="9144000" cy="2387600"/>
          </a:xfrm>
        </p:spPr>
        <p:txBody>
          <a:bodyPr anchor="b"/>
          <a:lstStyle>
            <a:lvl1pPr algn="ctr">
              <a:defRPr sz="5647"/>
            </a:lvl1pPr>
          </a:lstStyle>
          <a:p>
            <a:r>
              <a:rPr lang="zh-CN" altLang="en-US"/>
              <a:t>单击此处编辑母版标题样式</a:t>
            </a:r>
          </a:p>
        </p:txBody>
      </p:sp>
      <p:sp>
        <p:nvSpPr>
          <p:cNvPr id="3" name="副标题 2">
            <a:extLst>
              <a:ext uri="{FF2B5EF4-FFF2-40B4-BE49-F238E27FC236}">
                <a16:creationId xmlns:a16="http://schemas.microsoft.com/office/drawing/2014/main" id="{4209961C-EC7A-42D0-9818-F21BADEF43B8}"/>
              </a:ext>
            </a:extLst>
          </p:cNvPr>
          <p:cNvSpPr>
            <a:spLocks noGrp="1"/>
          </p:cNvSpPr>
          <p:nvPr>
            <p:ph type="subTitle" idx="1"/>
          </p:nvPr>
        </p:nvSpPr>
        <p:spPr>
          <a:xfrm>
            <a:off x="1524000" y="3602038"/>
            <a:ext cx="9144000" cy="1655762"/>
          </a:xfrm>
        </p:spPr>
        <p:txBody>
          <a:bodyPr/>
          <a:lstStyle>
            <a:lvl1pPr marL="0" indent="0" algn="ctr">
              <a:buNone/>
              <a:defRPr sz="2259"/>
            </a:lvl1pPr>
            <a:lvl2pPr marL="430298" indent="0" algn="ctr">
              <a:buNone/>
              <a:defRPr sz="1882"/>
            </a:lvl2pPr>
            <a:lvl3pPr marL="860597" indent="0" algn="ctr">
              <a:buNone/>
              <a:defRPr sz="1694"/>
            </a:lvl3pPr>
            <a:lvl4pPr marL="1290895" indent="0" algn="ctr">
              <a:buNone/>
              <a:defRPr sz="1506"/>
            </a:lvl4pPr>
            <a:lvl5pPr marL="1721193" indent="0" algn="ctr">
              <a:buNone/>
              <a:defRPr sz="1506"/>
            </a:lvl5pPr>
            <a:lvl6pPr marL="2151492" indent="0" algn="ctr">
              <a:buNone/>
              <a:defRPr sz="1506"/>
            </a:lvl6pPr>
            <a:lvl7pPr marL="2581790" indent="0" algn="ctr">
              <a:buNone/>
              <a:defRPr sz="1506"/>
            </a:lvl7pPr>
            <a:lvl8pPr marL="3012088" indent="0" algn="ctr">
              <a:buNone/>
              <a:defRPr sz="1506"/>
            </a:lvl8pPr>
            <a:lvl9pPr marL="3442387" indent="0" algn="ctr">
              <a:buNone/>
              <a:defRPr sz="1506"/>
            </a:lvl9pPr>
          </a:lstStyle>
          <a:p>
            <a:r>
              <a:rPr lang="zh-CN" altLang="en-US"/>
              <a:t>单击此处编辑母版副标题样式</a:t>
            </a:r>
          </a:p>
        </p:txBody>
      </p:sp>
      <p:sp>
        <p:nvSpPr>
          <p:cNvPr id="4" name="日期占位符 3">
            <a:extLst>
              <a:ext uri="{FF2B5EF4-FFF2-40B4-BE49-F238E27FC236}">
                <a16:creationId xmlns:a16="http://schemas.microsoft.com/office/drawing/2014/main" id="{C7557FB1-B827-42F8-9170-5A3B0FACF01E}"/>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5" name="页脚占位符 4">
            <a:extLst>
              <a:ext uri="{FF2B5EF4-FFF2-40B4-BE49-F238E27FC236}">
                <a16:creationId xmlns:a16="http://schemas.microsoft.com/office/drawing/2014/main" id="{110667DA-F87F-4A09-BB1F-BC5C79B00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E46DF2-182D-40D4-854F-13AFBF21709A}"/>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62525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B8AD2E-6A00-4F7D-9022-AC7738DD838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6B5DDE4-04C5-4915-8CC5-B3DE673CE5E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C5C19A2-A14F-488C-9AE3-9E1CEC4B5AFB}"/>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5" name="页脚占位符 4">
            <a:extLst>
              <a:ext uri="{FF2B5EF4-FFF2-40B4-BE49-F238E27FC236}">
                <a16:creationId xmlns:a16="http://schemas.microsoft.com/office/drawing/2014/main" id="{D37BBFB7-2BB7-423F-9D9E-912416AF30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FAF131-2015-4568-A3AF-BE9D1DC54B61}"/>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30800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60F09D0-DC28-493A-BE88-5BF532D6B5B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70A3A26-A313-4D99-A5E9-DBDEF334D116}"/>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DD4AE2-A773-4532-A886-7CED0940BE7A}"/>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5" name="页脚占位符 4">
            <a:extLst>
              <a:ext uri="{FF2B5EF4-FFF2-40B4-BE49-F238E27FC236}">
                <a16:creationId xmlns:a16="http://schemas.microsoft.com/office/drawing/2014/main" id="{9B0500CB-1758-466E-9737-4F0FE2C9DA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8F81FA-A4C7-463E-9216-EB9C3B598062}"/>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870685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61A69-B6BF-46D2-B6C6-0100665733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0EA5E0-EA33-49E8-9107-822F39DFC51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52F91-261C-4FF2-91B5-FBD7498FE59F}"/>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5" name="页脚占位符 4">
            <a:extLst>
              <a:ext uri="{FF2B5EF4-FFF2-40B4-BE49-F238E27FC236}">
                <a16:creationId xmlns:a16="http://schemas.microsoft.com/office/drawing/2014/main" id="{32C083FA-CE2B-40B0-B091-5AD493EDFE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66D68D-8614-4748-881C-39842A82EC99}"/>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29593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80EC5-414B-42ED-9564-4BAF6B959BDF}"/>
              </a:ext>
            </a:extLst>
          </p:cNvPr>
          <p:cNvSpPr>
            <a:spLocks noGrp="1"/>
          </p:cNvSpPr>
          <p:nvPr>
            <p:ph type="title"/>
          </p:nvPr>
        </p:nvSpPr>
        <p:spPr>
          <a:xfrm>
            <a:off x="831850" y="1709738"/>
            <a:ext cx="10515600" cy="2852737"/>
          </a:xfrm>
        </p:spPr>
        <p:txBody>
          <a:bodyPr anchor="b"/>
          <a:lstStyle>
            <a:lvl1pPr>
              <a:defRPr sz="5647"/>
            </a:lvl1pPr>
          </a:lstStyle>
          <a:p>
            <a:r>
              <a:rPr lang="zh-CN" altLang="en-US"/>
              <a:t>单击此处编辑母版标题样式</a:t>
            </a:r>
          </a:p>
        </p:txBody>
      </p:sp>
      <p:sp>
        <p:nvSpPr>
          <p:cNvPr id="3" name="文本占位符 2">
            <a:extLst>
              <a:ext uri="{FF2B5EF4-FFF2-40B4-BE49-F238E27FC236}">
                <a16:creationId xmlns:a16="http://schemas.microsoft.com/office/drawing/2014/main" id="{12C4BA2B-793F-42D6-9BD4-352399B80F6F}"/>
              </a:ext>
            </a:extLst>
          </p:cNvPr>
          <p:cNvSpPr>
            <a:spLocks noGrp="1"/>
          </p:cNvSpPr>
          <p:nvPr>
            <p:ph type="body" idx="1"/>
          </p:nvPr>
        </p:nvSpPr>
        <p:spPr>
          <a:xfrm>
            <a:off x="831850" y="4589463"/>
            <a:ext cx="10515600" cy="1500187"/>
          </a:xfrm>
        </p:spPr>
        <p:txBody>
          <a:bodyPr/>
          <a:lstStyle>
            <a:lvl1pPr marL="0" indent="0">
              <a:buNone/>
              <a:defRPr sz="2259">
                <a:solidFill>
                  <a:schemeClr val="tx1">
                    <a:tint val="75000"/>
                  </a:schemeClr>
                </a:solidFill>
              </a:defRPr>
            </a:lvl1pPr>
            <a:lvl2pPr marL="430298" indent="0">
              <a:buNone/>
              <a:defRPr sz="1882">
                <a:solidFill>
                  <a:schemeClr val="tx1">
                    <a:tint val="75000"/>
                  </a:schemeClr>
                </a:solidFill>
              </a:defRPr>
            </a:lvl2pPr>
            <a:lvl3pPr marL="860597" indent="0">
              <a:buNone/>
              <a:defRPr sz="1694">
                <a:solidFill>
                  <a:schemeClr val="tx1">
                    <a:tint val="75000"/>
                  </a:schemeClr>
                </a:solidFill>
              </a:defRPr>
            </a:lvl3pPr>
            <a:lvl4pPr marL="1290895" indent="0">
              <a:buNone/>
              <a:defRPr sz="1506">
                <a:solidFill>
                  <a:schemeClr val="tx1">
                    <a:tint val="75000"/>
                  </a:schemeClr>
                </a:solidFill>
              </a:defRPr>
            </a:lvl4pPr>
            <a:lvl5pPr marL="1721193" indent="0">
              <a:buNone/>
              <a:defRPr sz="1506">
                <a:solidFill>
                  <a:schemeClr val="tx1">
                    <a:tint val="75000"/>
                  </a:schemeClr>
                </a:solidFill>
              </a:defRPr>
            </a:lvl5pPr>
            <a:lvl6pPr marL="2151492" indent="0">
              <a:buNone/>
              <a:defRPr sz="1506">
                <a:solidFill>
                  <a:schemeClr val="tx1">
                    <a:tint val="75000"/>
                  </a:schemeClr>
                </a:solidFill>
              </a:defRPr>
            </a:lvl6pPr>
            <a:lvl7pPr marL="2581790" indent="0">
              <a:buNone/>
              <a:defRPr sz="1506">
                <a:solidFill>
                  <a:schemeClr val="tx1">
                    <a:tint val="75000"/>
                  </a:schemeClr>
                </a:solidFill>
              </a:defRPr>
            </a:lvl7pPr>
            <a:lvl8pPr marL="3012088" indent="0">
              <a:buNone/>
              <a:defRPr sz="1506">
                <a:solidFill>
                  <a:schemeClr val="tx1">
                    <a:tint val="75000"/>
                  </a:schemeClr>
                </a:solidFill>
              </a:defRPr>
            </a:lvl8pPr>
            <a:lvl9pPr marL="3442387" indent="0">
              <a:buNone/>
              <a:defRPr sz="1506">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FB724BE-E568-4465-8449-38F1054F8AC2}"/>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5" name="页脚占位符 4">
            <a:extLst>
              <a:ext uri="{FF2B5EF4-FFF2-40B4-BE49-F238E27FC236}">
                <a16:creationId xmlns:a16="http://schemas.microsoft.com/office/drawing/2014/main" id="{9E414BC8-8A07-4BB3-8F66-465F9EEFA0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C12868-DB00-4425-A8D8-BDF31EDFBD0E}"/>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71794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032D6B-0174-4183-83D3-09605D3BBC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0B261E-0D28-44C0-89CE-D5ABA84D3DE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D008DCD-BFBF-49D1-B75E-FEF30D33CE1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AA66F20-A672-44A7-89AB-99305F619337}"/>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6" name="页脚占位符 5">
            <a:extLst>
              <a:ext uri="{FF2B5EF4-FFF2-40B4-BE49-F238E27FC236}">
                <a16:creationId xmlns:a16="http://schemas.microsoft.com/office/drawing/2014/main" id="{17C7089B-9F4D-4489-9FE9-D27C53454EE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F4C284C-928D-4CCE-A05B-45AC0E4F7F25}"/>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753801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79ABED-4FF5-436C-9C7C-03760218B4F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8D0C0A0-79E2-4A14-857A-48C527730CB8}"/>
              </a:ext>
            </a:extLst>
          </p:cNvPr>
          <p:cNvSpPr>
            <a:spLocks noGrp="1"/>
          </p:cNvSpPr>
          <p:nvPr>
            <p:ph type="body" idx="1"/>
          </p:nvPr>
        </p:nvSpPr>
        <p:spPr>
          <a:xfrm>
            <a:off x="839789" y="1681163"/>
            <a:ext cx="5157787" cy="823912"/>
          </a:xfrm>
        </p:spPr>
        <p:txBody>
          <a:bodyPr anchor="b"/>
          <a:lstStyle>
            <a:lvl1pPr marL="0" indent="0">
              <a:buNone/>
              <a:defRPr sz="2259" b="1"/>
            </a:lvl1pPr>
            <a:lvl2pPr marL="430298" indent="0">
              <a:buNone/>
              <a:defRPr sz="1882" b="1"/>
            </a:lvl2pPr>
            <a:lvl3pPr marL="860597" indent="0">
              <a:buNone/>
              <a:defRPr sz="1694" b="1"/>
            </a:lvl3pPr>
            <a:lvl4pPr marL="1290895" indent="0">
              <a:buNone/>
              <a:defRPr sz="1506" b="1"/>
            </a:lvl4pPr>
            <a:lvl5pPr marL="1721193" indent="0">
              <a:buNone/>
              <a:defRPr sz="1506" b="1"/>
            </a:lvl5pPr>
            <a:lvl6pPr marL="2151492" indent="0">
              <a:buNone/>
              <a:defRPr sz="1506" b="1"/>
            </a:lvl6pPr>
            <a:lvl7pPr marL="2581790" indent="0">
              <a:buNone/>
              <a:defRPr sz="1506" b="1"/>
            </a:lvl7pPr>
            <a:lvl8pPr marL="3012088" indent="0">
              <a:buNone/>
              <a:defRPr sz="1506" b="1"/>
            </a:lvl8pPr>
            <a:lvl9pPr marL="3442387" indent="0">
              <a:buNone/>
              <a:defRPr sz="1506"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09A2BA-1E03-4108-8396-EF5DCC227D6E}"/>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A5CA9AB-5DF1-44E6-86D4-3A8349633F8C}"/>
              </a:ext>
            </a:extLst>
          </p:cNvPr>
          <p:cNvSpPr>
            <a:spLocks noGrp="1"/>
          </p:cNvSpPr>
          <p:nvPr>
            <p:ph type="body" sz="quarter" idx="3"/>
          </p:nvPr>
        </p:nvSpPr>
        <p:spPr>
          <a:xfrm>
            <a:off x="6172201" y="1681163"/>
            <a:ext cx="5183188" cy="823912"/>
          </a:xfrm>
        </p:spPr>
        <p:txBody>
          <a:bodyPr anchor="b"/>
          <a:lstStyle>
            <a:lvl1pPr marL="0" indent="0">
              <a:buNone/>
              <a:defRPr sz="2259" b="1"/>
            </a:lvl1pPr>
            <a:lvl2pPr marL="430298" indent="0">
              <a:buNone/>
              <a:defRPr sz="1882" b="1"/>
            </a:lvl2pPr>
            <a:lvl3pPr marL="860597" indent="0">
              <a:buNone/>
              <a:defRPr sz="1694" b="1"/>
            </a:lvl3pPr>
            <a:lvl4pPr marL="1290895" indent="0">
              <a:buNone/>
              <a:defRPr sz="1506" b="1"/>
            </a:lvl4pPr>
            <a:lvl5pPr marL="1721193" indent="0">
              <a:buNone/>
              <a:defRPr sz="1506" b="1"/>
            </a:lvl5pPr>
            <a:lvl6pPr marL="2151492" indent="0">
              <a:buNone/>
              <a:defRPr sz="1506" b="1"/>
            </a:lvl6pPr>
            <a:lvl7pPr marL="2581790" indent="0">
              <a:buNone/>
              <a:defRPr sz="1506" b="1"/>
            </a:lvl7pPr>
            <a:lvl8pPr marL="3012088" indent="0">
              <a:buNone/>
              <a:defRPr sz="1506" b="1"/>
            </a:lvl8pPr>
            <a:lvl9pPr marL="3442387" indent="0">
              <a:buNone/>
              <a:defRPr sz="1506"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FEB8A9C-8110-4163-A951-D3F80EED1F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FEAC919-4F6A-41AE-9D5C-401F18D9A27F}"/>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8" name="页脚占位符 7">
            <a:extLst>
              <a:ext uri="{FF2B5EF4-FFF2-40B4-BE49-F238E27FC236}">
                <a16:creationId xmlns:a16="http://schemas.microsoft.com/office/drawing/2014/main" id="{266182E0-A65A-4842-9F8E-203E95D2C5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54D31B-5BF2-434E-A7B9-1A67D354047C}"/>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5401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12C97C-467A-44F2-B7ED-A2B5696962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57BFB0B-AC55-479A-840D-FDEB1788F6A0}"/>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4" name="页脚占位符 3">
            <a:extLst>
              <a:ext uri="{FF2B5EF4-FFF2-40B4-BE49-F238E27FC236}">
                <a16:creationId xmlns:a16="http://schemas.microsoft.com/office/drawing/2014/main" id="{89778831-25EE-4914-B6B8-5B6DF4FB034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A040E59-AB2E-4602-A38A-8784B4307B88}"/>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67463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3898B9C-57A0-476F-9DFC-0621E2AE0B44}"/>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3" name="页脚占位符 2">
            <a:extLst>
              <a:ext uri="{FF2B5EF4-FFF2-40B4-BE49-F238E27FC236}">
                <a16:creationId xmlns:a16="http://schemas.microsoft.com/office/drawing/2014/main" id="{6B2E4DC7-D03D-4BA7-AFEA-F2DE984606E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125CB07-4D35-4C02-807F-057A66038398}"/>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379983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599F6D-0BBB-487B-9978-05F5B62A3729}"/>
              </a:ext>
            </a:extLst>
          </p:cNvPr>
          <p:cNvSpPr>
            <a:spLocks noGrp="1"/>
          </p:cNvSpPr>
          <p:nvPr>
            <p:ph type="title"/>
          </p:nvPr>
        </p:nvSpPr>
        <p:spPr>
          <a:xfrm>
            <a:off x="839788" y="457200"/>
            <a:ext cx="3932237" cy="1600200"/>
          </a:xfrm>
        </p:spPr>
        <p:txBody>
          <a:bodyPr anchor="b"/>
          <a:lstStyle>
            <a:lvl1pPr>
              <a:defRPr sz="3012"/>
            </a:lvl1pPr>
          </a:lstStyle>
          <a:p>
            <a:r>
              <a:rPr lang="zh-CN" altLang="en-US"/>
              <a:t>单击此处编辑母版标题样式</a:t>
            </a:r>
          </a:p>
        </p:txBody>
      </p:sp>
      <p:sp>
        <p:nvSpPr>
          <p:cNvPr id="3" name="内容占位符 2">
            <a:extLst>
              <a:ext uri="{FF2B5EF4-FFF2-40B4-BE49-F238E27FC236}">
                <a16:creationId xmlns:a16="http://schemas.microsoft.com/office/drawing/2014/main" id="{C7C044E7-4E20-48EE-8BCD-64515769BA4D}"/>
              </a:ext>
            </a:extLst>
          </p:cNvPr>
          <p:cNvSpPr>
            <a:spLocks noGrp="1"/>
          </p:cNvSpPr>
          <p:nvPr>
            <p:ph idx="1"/>
          </p:nvPr>
        </p:nvSpPr>
        <p:spPr>
          <a:xfrm>
            <a:off x="5183189" y="987426"/>
            <a:ext cx="6172200" cy="4873625"/>
          </a:xfrm>
        </p:spPr>
        <p:txBody>
          <a:bodyPr/>
          <a:lstStyle>
            <a:lvl1pPr>
              <a:defRPr sz="3012"/>
            </a:lvl1pPr>
            <a:lvl2pPr>
              <a:defRPr sz="2635"/>
            </a:lvl2pPr>
            <a:lvl3pPr>
              <a:defRPr sz="2259"/>
            </a:lvl3pPr>
            <a:lvl4pPr>
              <a:defRPr sz="1882"/>
            </a:lvl4pPr>
            <a:lvl5pPr>
              <a:defRPr sz="1882"/>
            </a:lvl5pPr>
            <a:lvl6pPr>
              <a:defRPr sz="1882"/>
            </a:lvl6pPr>
            <a:lvl7pPr>
              <a:defRPr sz="1882"/>
            </a:lvl7pPr>
            <a:lvl8pPr>
              <a:defRPr sz="1882"/>
            </a:lvl8pPr>
            <a:lvl9pPr>
              <a:defRPr sz="1882"/>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6AA4B93-27B5-40E0-A378-AB8CB71D5F47}"/>
              </a:ext>
            </a:extLst>
          </p:cNvPr>
          <p:cNvSpPr>
            <a:spLocks noGrp="1"/>
          </p:cNvSpPr>
          <p:nvPr>
            <p:ph type="body" sz="half" idx="2"/>
          </p:nvPr>
        </p:nvSpPr>
        <p:spPr>
          <a:xfrm>
            <a:off x="839788" y="2057400"/>
            <a:ext cx="3932237" cy="3811588"/>
          </a:xfrm>
        </p:spPr>
        <p:txBody>
          <a:bodyPr/>
          <a:lstStyle>
            <a:lvl1pPr marL="0" indent="0">
              <a:buNone/>
              <a:defRPr sz="1506"/>
            </a:lvl1pPr>
            <a:lvl2pPr marL="430298" indent="0">
              <a:buNone/>
              <a:defRPr sz="1318"/>
            </a:lvl2pPr>
            <a:lvl3pPr marL="860597" indent="0">
              <a:buNone/>
              <a:defRPr sz="1129"/>
            </a:lvl3pPr>
            <a:lvl4pPr marL="1290895" indent="0">
              <a:buNone/>
              <a:defRPr sz="941"/>
            </a:lvl4pPr>
            <a:lvl5pPr marL="1721193" indent="0">
              <a:buNone/>
              <a:defRPr sz="941"/>
            </a:lvl5pPr>
            <a:lvl6pPr marL="2151492" indent="0">
              <a:buNone/>
              <a:defRPr sz="941"/>
            </a:lvl6pPr>
            <a:lvl7pPr marL="2581790" indent="0">
              <a:buNone/>
              <a:defRPr sz="941"/>
            </a:lvl7pPr>
            <a:lvl8pPr marL="3012088" indent="0">
              <a:buNone/>
              <a:defRPr sz="941"/>
            </a:lvl8pPr>
            <a:lvl9pPr marL="3442387" indent="0">
              <a:buNone/>
              <a:defRPr sz="941"/>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DD03B8E-997D-4852-8D26-877A532C751B}"/>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6" name="页脚占位符 5">
            <a:extLst>
              <a:ext uri="{FF2B5EF4-FFF2-40B4-BE49-F238E27FC236}">
                <a16:creationId xmlns:a16="http://schemas.microsoft.com/office/drawing/2014/main" id="{5BF6F0FE-53E9-489A-908D-5DF3AC1F0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1AE19C4-4CE5-462C-A5E7-ADF1F4311F58}"/>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084600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1649FA-406C-435C-B026-E58FAC4D2407}"/>
              </a:ext>
            </a:extLst>
          </p:cNvPr>
          <p:cNvSpPr>
            <a:spLocks noGrp="1"/>
          </p:cNvSpPr>
          <p:nvPr>
            <p:ph type="title"/>
          </p:nvPr>
        </p:nvSpPr>
        <p:spPr>
          <a:xfrm>
            <a:off x="839788" y="457200"/>
            <a:ext cx="3932237" cy="1600200"/>
          </a:xfrm>
        </p:spPr>
        <p:txBody>
          <a:bodyPr anchor="b"/>
          <a:lstStyle>
            <a:lvl1pPr>
              <a:defRPr sz="3012"/>
            </a:lvl1pPr>
          </a:lstStyle>
          <a:p>
            <a:r>
              <a:rPr lang="zh-CN" altLang="en-US"/>
              <a:t>单击此处编辑母版标题样式</a:t>
            </a:r>
          </a:p>
        </p:txBody>
      </p:sp>
      <p:sp>
        <p:nvSpPr>
          <p:cNvPr id="3" name="图片占位符 2">
            <a:extLst>
              <a:ext uri="{FF2B5EF4-FFF2-40B4-BE49-F238E27FC236}">
                <a16:creationId xmlns:a16="http://schemas.microsoft.com/office/drawing/2014/main" id="{7677E311-3B47-4E50-9FB9-42227CD13FFD}"/>
              </a:ext>
            </a:extLst>
          </p:cNvPr>
          <p:cNvSpPr>
            <a:spLocks noGrp="1"/>
          </p:cNvSpPr>
          <p:nvPr>
            <p:ph type="pic" idx="1"/>
          </p:nvPr>
        </p:nvSpPr>
        <p:spPr>
          <a:xfrm>
            <a:off x="5183189" y="987426"/>
            <a:ext cx="6172200" cy="4873625"/>
          </a:xfrm>
        </p:spPr>
        <p:txBody>
          <a:bodyPr/>
          <a:lstStyle>
            <a:lvl1pPr marL="0" indent="0">
              <a:buNone/>
              <a:defRPr sz="3012"/>
            </a:lvl1pPr>
            <a:lvl2pPr marL="430298" indent="0">
              <a:buNone/>
              <a:defRPr sz="2635"/>
            </a:lvl2pPr>
            <a:lvl3pPr marL="860597" indent="0">
              <a:buNone/>
              <a:defRPr sz="2259"/>
            </a:lvl3pPr>
            <a:lvl4pPr marL="1290895" indent="0">
              <a:buNone/>
              <a:defRPr sz="1882"/>
            </a:lvl4pPr>
            <a:lvl5pPr marL="1721193" indent="0">
              <a:buNone/>
              <a:defRPr sz="1882"/>
            </a:lvl5pPr>
            <a:lvl6pPr marL="2151492" indent="0">
              <a:buNone/>
              <a:defRPr sz="1882"/>
            </a:lvl6pPr>
            <a:lvl7pPr marL="2581790" indent="0">
              <a:buNone/>
              <a:defRPr sz="1882"/>
            </a:lvl7pPr>
            <a:lvl8pPr marL="3012088" indent="0">
              <a:buNone/>
              <a:defRPr sz="1882"/>
            </a:lvl8pPr>
            <a:lvl9pPr marL="3442387" indent="0">
              <a:buNone/>
              <a:defRPr sz="1882"/>
            </a:lvl9pPr>
          </a:lstStyle>
          <a:p>
            <a:endParaRPr lang="zh-CN" altLang="en-US"/>
          </a:p>
        </p:txBody>
      </p:sp>
      <p:sp>
        <p:nvSpPr>
          <p:cNvPr id="4" name="文本占位符 3">
            <a:extLst>
              <a:ext uri="{FF2B5EF4-FFF2-40B4-BE49-F238E27FC236}">
                <a16:creationId xmlns:a16="http://schemas.microsoft.com/office/drawing/2014/main" id="{320F6B1F-0563-4DA9-B68B-A8C65F1879D0}"/>
              </a:ext>
            </a:extLst>
          </p:cNvPr>
          <p:cNvSpPr>
            <a:spLocks noGrp="1"/>
          </p:cNvSpPr>
          <p:nvPr>
            <p:ph type="body" sz="half" idx="2"/>
          </p:nvPr>
        </p:nvSpPr>
        <p:spPr>
          <a:xfrm>
            <a:off x="839788" y="2057400"/>
            <a:ext cx="3932237" cy="3811588"/>
          </a:xfrm>
        </p:spPr>
        <p:txBody>
          <a:bodyPr/>
          <a:lstStyle>
            <a:lvl1pPr marL="0" indent="0">
              <a:buNone/>
              <a:defRPr sz="1506"/>
            </a:lvl1pPr>
            <a:lvl2pPr marL="430298" indent="0">
              <a:buNone/>
              <a:defRPr sz="1318"/>
            </a:lvl2pPr>
            <a:lvl3pPr marL="860597" indent="0">
              <a:buNone/>
              <a:defRPr sz="1129"/>
            </a:lvl3pPr>
            <a:lvl4pPr marL="1290895" indent="0">
              <a:buNone/>
              <a:defRPr sz="941"/>
            </a:lvl4pPr>
            <a:lvl5pPr marL="1721193" indent="0">
              <a:buNone/>
              <a:defRPr sz="941"/>
            </a:lvl5pPr>
            <a:lvl6pPr marL="2151492" indent="0">
              <a:buNone/>
              <a:defRPr sz="941"/>
            </a:lvl6pPr>
            <a:lvl7pPr marL="2581790" indent="0">
              <a:buNone/>
              <a:defRPr sz="941"/>
            </a:lvl7pPr>
            <a:lvl8pPr marL="3012088" indent="0">
              <a:buNone/>
              <a:defRPr sz="941"/>
            </a:lvl8pPr>
            <a:lvl9pPr marL="3442387" indent="0">
              <a:buNone/>
              <a:defRPr sz="941"/>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E90C71-BD8B-444A-88F0-05379E41E8A3}"/>
              </a:ext>
            </a:extLst>
          </p:cNvPr>
          <p:cNvSpPr>
            <a:spLocks noGrp="1"/>
          </p:cNvSpPr>
          <p:nvPr>
            <p:ph type="dt" sz="half" idx="10"/>
          </p:nvPr>
        </p:nvSpPr>
        <p:spPr/>
        <p:txBody>
          <a:bodyPr/>
          <a:lstStyle/>
          <a:p>
            <a:fld id="{C29C64D2-274B-45A3-8200-54197C530B48}" type="datetimeFigureOut">
              <a:rPr lang="zh-CN" altLang="en-US" smtClean="0"/>
              <a:pPr/>
              <a:t>2021/6/10</a:t>
            </a:fld>
            <a:endParaRPr lang="zh-CN" altLang="en-US"/>
          </a:p>
        </p:txBody>
      </p:sp>
      <p:sp>
        <p:nvSpPr>
          <p:cNvPr id="6" name="页脚占位符 5">
            <a:extLst>
              <a:ext uri="{FF2B5EF4-FFF2-40B4-BE49-F238E27FC236}">
                <a16:creationId xmlns:a16="http://schemas.microsoft.com/office/drawing/2014/main" id="{4BDB63C1-9BDA-4111-8BDB-CFDED8A3C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070A40-10C2-438D-AB89-B880D75E4125}"/>
              </a:ext>
            </a:extLst>
          </p:cNvPr>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69053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90C856-DDD9-43AE-9C06-E36943A5EB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05C231F-B86D-4626-81D3-45AA97772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20479A-D1E7-4D54-B884-963838760D1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9">
                <a:solidFill>
                  <a:schemeClr val="tx1">
                    <a:tint val="75000"/>
                  </a:schemeClr>
                </a:solidFill>
              </a:defRPr>
            </a:lvl1pPr>
          </a:lstStyle>
          <a:p>
            <a:fld id="{C29C64D2-274B-45A3-8200-54197C530B48}" type="datetimeFigureOut">
              <a:rPr lang="zh-CN" altLang="en-US" smtClean="0"/>
              <a:pPr/>
              <a:t>2021/6/10</a:t>
            </a:fld>
            <a:endParaRPr lang="zh-CN" altLang="en-US"/>
          </a:p>
        </p:txBody>
      </p:sp>
      <p:sp>
        <p:nvSpPr>
          <p:cNvPr id="5" name="页脚占位符 4">
            <a:extLst>
              <a:ext uri="{FF2B5EF4-FFF2-40B4-BE49-F238E27FC236}">
                <a16:creationId xmlns:a16="http://schemas.microsoft.com/office/drawing/2014/main" id="{F2297AC6-B0A5-4778-8997-74D8DD5F38C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9">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2616B01-0082-44A2-946D-83395559B5A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9">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046053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200">
        <p159:morph option="byObject"/>
      </p:transition>
    </mc:Choice>
    <mc:Fallback xmlns="">
      <p:transition spd="slow" advClick="0" advTm="200">
        <p:fade/>
      </p:transition>
    </mc:Fallback>
  </mc:AlternateContent>
  <p:txStyles>
    <p:titleStyle>
      <a:lvl1pPr algn="l" defTabSz="860597" rtl="0" eaLnBrk="1" latinLnBrk="0" hangingPunct="1">
        <a:lnSpc>
          <a:spcPct val="90000"/>
        </a:lnSpc>
        <a:spcBef>
          <a:spcPct val="0"/>
        </a:spcBef>
        <a:buNone/>
        <a:defRPr sz="4141" kern="1200">
          <a:solidFill>
            <a:schemeClr val="tx1"/>
          </a:solidFill>
          <a:latin typeface="+mj-lt"/>
          <a:ea typeface="+mj-ea"/>
          <a:cs typeface="+mj-cs"/>
        </a:defRPr>
      </a:lvl1pPr>
    </p:titleStyle>
    <p:bodyStyle>
      <a:lvl1pPr marL="215149" indent="-215149" algn="l" defTabSz="860597" rtl="0" eaLnBrk="1" latinLnBrk="0" hangingPunct="1">
        <a:lnSpc>
          <a:spcPct val="90000"/>
        </a:lnSpc>
        <a:spcBef>
          <a:spcPts val="941"/>
        </a:spcBef>
        <a:buFont typeface="Arial" panose="020B0604020202020204" pitchFamily="34" charset="0"/>
        <a:buChar char="•"/>
        <a:defRPr sz="2635" kern="1200">
          <a:solidFill>
            <a:schemeClr val="tx1"/>
          </a:solidFill>
          <a:latin typeface="+mn-lt"/>
          <a:ea typeface="+mn-ea"/>
          <a:cs typeface="+mn-cs"/>
        </a:defRPr>
      </a:lvl1pPr>
      <a:lvl2pPr marL="645448" indent="-215149" algn="l" defTabSz="860597" rtl="0" eaLnBrk="1" latinLnBrk="0" hangingPunct="1">
        <a:lnSpc>
          <a:spcPct val="90000"/>
        </a:lnSpc>
        <a:spcBef>
          <a:spcPts val="471"/>
        </a:spcBef>
        <a:buFont typeface="Arial" panose="020B0604020202020204" pitchFamily="34" charset="0"/>
        <a:buChar char="•"/>
        <a:defRPr sz="2259" kern="1200">
          <a:solidFill>
            <a:schemeClr val="tx1"/>
          </a:solidFill>
          <a:latin typeface="+mn-lt"/>
          <a:ea typeface="+mn-ea"/>
          <a:cs typeface="+mn-cs"/>
        </a:defRPr>
      </a:lvl2pPr>
      <a:lvl3pPr marL="1075746" indent="-215149" algn="l" defTabSz="860597" rtl="0" eaLnBrk="1" latinLnBrk="0" hangingPunct="1">
        <a:lnSpc>
          <a:spcPct val="90000"/>
        </a:lnSpc>
        <a:spcBef>
          <a:spcPts val="471"/>
        </a:spcBef>
        <a:buFont typeface="Arial" panose="020B0604020202020204" pitchFamily="34" charset="0"/>
        <a:buChar char="•"/>
        <a:defRPr sz="1882" kern="1200">
          <a:solidFill>
            <a:schemeClr val="tx1"/>
          </a:solidFill>
          <a:latin typeface="+mn-lt"/>
          <a:ea typeface="+mn-ea"/>
          <a:cs typeface="+mn-cs"/>
        </a:defRPr>
      </a:lvl3pPr>
      <a:lvl4pPr marL="1506044"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4pPr>
      <a:lvl5pPr marL="1936343"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5pPr>
      <a:lvl6pPr marL="2366641"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6pPr>
      <a:lvl7pPr marL="2796939"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7pPr>
      <a:lvl8pPr marL="3227238"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8pPr>
      <a:lvl9pPr marL="3657536" indent="-215149" algn="l" defTabSz="860597" rtl="0" eaLnBrk="1" latinLnBrk="0" hangingPunct="1">
        <a:lnSpc>
          <a:spcPct val="90000"/>
        </a:lnSpc>
        <a:spcBef>
          <a:spcPts val="471"/>
        </a:spcBef>
        <a:buFont typeface="Arial" panose="020B0604020202020204" pitchFamily="34" charset="0"/>
        <a:buChar char="•"/>
        <a:defRPr sz="1694" kern="1200">
          <a:solidFill>
            <a:schemeClr val="tx1"/>
          </a:solidFill>
          <a:latin typeface="+mn-lt"/>
          <a:ea typeface="+mn-ea"/>
          <a:cs typeface="+mn-cs"/>
        </a:defRPr>
      </a:lvl9pPr>
    </p:bodyStyle>
    <p:otherStyle>
      <a:defPPr>
        <a:defRPr lang="zh-CN"/>
      </a:defPPr>
      <a:lvl1pPr marL="0" algn="l" defTabSz="860597" rtl="0" eaLnBrk="1" latinLnBrk="0" hangingPunct="1">
        <a:defRPr sz="1694" kern="1200">
          <a:solidFill>
            <a:schemeClr val="tx1"/>
          </a:solidFill>
          <a:latin typeface="+mn-lt"/>
          <a:ea typeface="+mn-ea"/>
          <a:cs typeface="+mn-cs"/>
        </a:defRPr>
      </a:lvl1pPr>
      <a:lvl2pPr marL="430298" algn="l" defTabSz="860597" rtl="0" eaLnBrk="1" latinLnBrk="0" hangingPunct="1">
        <a:defRPr sz="1694" kern="1200">
          <a:solidFill>
            <a:schemeClr val="tx1"/>
          </a:solidFill>
          <a:latin typeface="+mn-lt"/>
          <a:ea typeface="+mn-ea"/>
          <a:cs typeface="+mn-cs"/>
        </a:defRPr>
      </a:lvl2pPr>
      <a:lvl3pPr marL="860597" algn="l" defTabSz="860597" rtl="0" eaLnBrk="1" latinLnBrk="0" hangingPunct="1">
        <a:defRPr sz="1694" kern="1200">
          <a:solidFill>
            <a:schemeClr val="tx1"/>
          </a:solidFill>
          <a:latin typeface="+mn-lt"/>
          <a:ea typeface="+mn-ea"/>
          <a:cs typeface="+mn-cs"/>
        </a:defRPr>
      </a:lvl3pPr>
      <a:lvl4pPr marL="1290895" algn="l" defTabSz="860597" rtl="0" eaLnBrk="1" latinLnBrk="0" hangingPunct="1">
        <a:defRPr sz="1694" kern="1200">
          <a:solidFill>
            <a:schemeClr val="tx1"/>
          </a:solidFill>
          <a:latin typeface="+mn-lt"/>
          <a:ea typeface="+mn-ea"/>
          <a:cs typeface="+mn-cs"/>
        </a:defRPr>
      </a:lvl4pPr>
      <a:lvl5pPr marL="1721193" algn="l" defTabSz="860597" rtl="0" eaLnBrk="1" latinLnBrk="0" hangingPunct="1">
        <a:defRPr sz="1694" kern="1200">
          <a:solidFill>
            <a:schemeClr val="tx1"/>
          </a:solidFill>
          <a:latin typeface="+mn-lt"/>
          <a:ea typeface="+mn-ea"/>
          <a:cs typeface="+mn-cs"/>
        </a:defRPr>
      </a:lvl5pPr>
      <a:lvl6pPr marL="2151492" algn="l" defTabSz="860597" rtl="0" eaLnBrk="1" latinLnBrk="0" hangingPunct="1">
        <a:defRPr sz="1694" kern="1200">
          <a:solidFill>
            <a:schemeClr val="tx1"/>
          </a:solidFill>
          <a:latin typeface="+mn-lt"/>
          <a:ea typeface="+mn-ea"/>
          <a:cs typeface="+mn-cs"/>
        </a:defRPr>
      </a:lvl6pPr>
      <a:lvl7pPr marL="2581790" algn="l" defTabSz="860597" rtl="0" eaLnBrk="1" latinLnBrk="0" hangingPunct="1">
        <a:defRPr sz="1694" kern="1200">
          <a:solidFill>
            <a:schemeClr val="tx1"/>
          </a:solidFill>
          <a:latin typeface="+mn-lt"/>
          <a:ea typeface="+mn-ea"/>
          <a:cs typeface="+mn-cs"/>
        </a:defRPr>
      </a:lvl7pPr>
      <a:lvl8pPr marL="3012088" algn="l" defTabSz="860597" rtl="0" eaLnBrk="1" latinLnBrk="0" hangingPunct="1">
        <a:defRPr sz="1694" kern="1200">
          <a:solidFill>
            <a:schemeClr val="tx1"/>
          </a:solidFill>
          <a:latin typeface="+mn-lt"/>
          <a:ea typeface="+mn-ea"/>
          <a:cs typeface="+mn-cs"/>
        </a:defRPr>
      </a:lvl8pPr>
      <a:lvl9pPr marL="3442387" algn="l" defTabSz="860597" rtl="0" eaLnBrk="1" latinLnBrk="0" hangingPunct="1">
        <a:defRPr sz="16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hyperlink" Target="https://www.youtube.com/watch?v=Al7XsgNU9-8&amp;t=8"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9.svg"/><Relationship Id="rId4" Type="http://schemas.openxmlformats.org/officeDocument/2006/relationships/video" Target="../media/media2.mp4"/><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p4"/><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8.xml"/><Relationship Id="rId11"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9.svg"/><Relationship Id="rId4" Type="http://schemas.openxmlformats.org/officeDocument/2006/relationships/video" Target="../media/media3.mp4"/><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92" y="103872"/>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471" y="3829423"/>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AA22F207-9AC1-4DA3-8906-08C54B32668A}"/>
              </a:ext>
            </a:extLst>
          </p:cNvPr>
          <p:cNvSpPr txBox="1"/>
          <p:nvPr/>
        </p:nvSpPr>
        <p:spPr>
          <a:xfrm>
            <a:off x="3473190" y="253717"/>
            <a:ext cx="5226517" cy="584775"/>
          </a:xfrm>
          <a:prstGeom prst="rect">
            <a:avLst/>
          </a:prstGeom>
          <a:noFill/>
        </p:spPr>
        <p:txBody>
          <a:bodyPr wrap="square" rtlCol="0">
            <a:spAutoFit/>
          </a:bodyPr>
          <a:lstStyle/>
          <a:p>
            <a:r>
              <a:rPr lang="vi-VN" sz="3200" b="1" dirty="0">
                <a:solidFill>
                  <a:srgbClr val="FF0000"/>
                </a:solidFill>
              </a:rPr>
              <a:t>KIỂM TRA BÀI CŨ</a:t>
            </a:r>
          </a:p>
        </p:txBody>
      </p:sp>
      <p:sp>
        <p:nvSpPr>
          <p:cNvPr id="5" name="Rectangle 2">
            <a:extLst>
              <a:ext uri="{FF2B5EF4-FFF2-40B4-BE49-F238E27FC236}">
                <a16:creationId xmlns:a16="http://schemas.microsoft.com/office/drawing/2014/main" id="{0B7D8580-90DE-48A1-BEEF-6C4144DE51A5}"/>
              </a:ext>
            </a:extLst>
          </p:cNvPr>
          <p:cNvSpPr>
            <a:spLocks noChangeArrowheads="1"/>
          </p:cNvSpPr>
          <p:nvPr/>
        </p:nvSpPr>
        <p:spPr bwMode="auto">
          <a:xfrm>
            <a:off x="438752" y="1349132"/>
            <a:ext cx="1091504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Câu hỏi 1</a:t>
            </a:r>
            <a:r>
              <a:rPr kumimoji="0" lang="vi-VN" altLang="vi-VN" sz="3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Nêu các tác dụng của lực?</a:t>
            </a:r>
            <a:endParaRPr kumimoji="0" lang="vi-VN" altLang="vi-VN"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Câu hỏi 2</a:t>
            </a:r>
            <a:r>
              <a:rPr kumimoji="0" lang="vi-VN" altLang="vi-VN" sz="3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Quan sát hình vẽ sau và cho biết lực tác dụng lên lò xo trong trường hợp nào lớn hơn? (biết hai lò xo giống hệt nhau)</a:t>
            </a:r>
            <a:endParaRPr kumimoji="0" lang="vi-VN" altLang="vi-VN"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a:ln>
                <a:noFill/>
              </a:ln>
              <a:solidFill>
                <a:schemeClr val="tx1"/>
              </a:solidFill>
              <a:effectLst/>
              <a:latin typeface="Arial" panose="020B0604020202020204" pitchFamily="34" charset="0"/>
            </a:endParaRPr>
          </a:p>
        </p:txBody>
      </p:sp>
      <p:pic>
        <p:nvPicPr>
          <p:cNvPr id="1025" name="Picture 1">
            <a:extLst>
              <a:ext uri="{FF2B5EF4-FFF2-40B4-BE49-F238E27FC236}">
                <a16:creationId xmlns:a16="http://schemas.microsoft.com/office/drawing/2014/main" id="{124D8D73-8822-439D-AED4-32530E1CDE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0247" y="3220872"/>
            <a:ext cx="2993456" cy="32225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2C132C6F-F6F7-4555-A6BF-9C7AB2D4F8A0}"/>
              </a:ext>
            </a:extLst>
          </p:cNvPr>
          <p:cNvSpPr>
            <a:spLocks noChangeArrowheads="1"/>
          </p:cNvSpPr>
          <p:nvPr/>
        </p:nvSpPr>
        <p:spPr bwMode="auto">
          <a:xfrm>
            <a:off x="180975" y="24557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Tree>
    <p:extLst>
      <p:ext uri="{BB962C8B-B14F-4D97-AF65-F5344CB8AC3E}">
        <p14:creationId xmlns:p14="http://schemas.microsoft.com/office/powerpoint/2010/main" val="3094562057"/>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44" y="193799"/>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0644" y="3937833"/>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6" name="TextBox 5">
            <a:extLst>
              <a:ext uri="{FF2B5EF4-FFF2-40B4-BE49-F238E27FC236}">
                <a16:creationId xmlns:a16="http://schemas.microsoft.com/office/drawing/2014/main" id="{BB8240A2-8DEA-4BC8-A7A2-03271802F6B6}"/>
              </a:ext>
            </a:extLst>
          </p:cNvPr>
          <p:cNvSpPr txBox="1"/>
          <p:nvPr/>
        </p:nvSpPr>
        <p:spPr>
          <a:xfrm>
            <a:off x="2543801" y="187201"/>
            <a:ext cx="7104397" cy="689099"/>
          </a:xfrm>
          <a:prstGeom prst="rect">
            <a:avLst/>
          </a:prstGeom>
          <a:noFill/>
        </p:spPr>
        <p:txBody>
          <a:bodyPr wrap="square">
            <a:spAutoFit/>
          </a:bodyPr>
          <a:lstStyle/>
          <a:p>
            <a:pPr marL="180340" algn="just">
              <a:lnSpc>
                <a:spcPct val="115000"/>
              </a:lnSpc>
              <a:tabLst>
                <a:tab pos="450215" algn="l"/>
              </a:tabLst>
            </a:pPr>
            <a:r>
              <a:rPr lang="vi-VN" sz="3600" b="1"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III: Luyện tập</a:t>
            </a:r>
            <a:endParaRPr lang="vi-VN" sz="20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9A64F9D3-2BE7-4ADE-8E2F-F6D0DEDF3A2B}"/>
              </a:ext>
            </a:extLst>
          </p:cNvPr>
          <p:cNvSpPr txBox="1"/>
          <p:nvPr/>
        </p:nvSpPr>
        <p:spPr>
          <a:xfrm>
            <a:off x="423861" y="1263966"/>
            <a:ext cx="11344275" cy="4832092"/>
          </a:xfrm>
          <a:prstGeom prst="rect">
            <a:avLst/>
          </a:prstGeom>
          <a:noFill/>
        </p:spPr>
        <p:txBody>
          <a:bodyPr wrap="square">
            <a:spAutoFit/>
          </a:bodyPr>
          <a:lstStyle/>
          <a:p>
            <a:pPr algn="just"/>
            <a:r>
              <a:rPr lang="vi-VN" sz="2800" b="1" dirty="0">
                <a:solidFill>
                  <a:srgbClr val="000000"/>
                </a:solidFill>
                <a:effectLst/>
                <a:latin typeface="Times New Roman" panose="02020603050405020304" pitchFamily="18" charset="0"/>
                <a:ea typeface="Times New Roman" panose="02020603050405020304" pitchFamily="18" charset="0"/>
              </a:rPr>
              <a:t>Câu 3</a:t>
            </a:r>
            <a:r>
              <a:rPr lang="vi-VN" sz="2800" dirty="0">
                <a:solidFill>
                  <a:srgbClr val="000000"/>
                </a:solidFill>
                <a:effectLst/>
                <a:latin typeface="Times New Roman" panose="02020603050405020304" pitchFamily="18" charset="0"/>
                <a:ea typeface="Times New Roman" panose="02020603050405020304" pitchFamily="18" charset="0"/>
              </a:rPr>
              <a:t>: Chọn đáp án đúng:</a:t>
            </a:r>
            <a:endParaRPr lang="vi-VN" sz="2800" dirty="0">
              <a:latin typeface="Times New Roman" panose="02020603050405020304" pitchFamily="18" charset="0"/>
              <a:ea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Times New Roman" panose="02020603050405020304" pitchFamily="18" charset="0"/>
              </a:rPr>
              <a:t>Khi khối lượng quả nặng treo vào lực kế tăng lên 3 lần thì:</a:t>
            </a:r>
            <a:endParaRPr lang="vi-VN" sz="2800" dirty="0">
              <a:effectLst/>
              <a:latin typeface="Times New Roman" panose="02020603050405020304" pitchFamily="18" charset="0"/>
              <a:ea typeface="Times New Roman" panose="02020603050405020304" pitchFamily="18" charset="0"/>
            </a:endParaRPr>
          </a:p>
          <a:p>
            <a:pPr marL="342900" lvl="0" indent="-342900" algn="just">
              <a:buFont typeface="+mj-lt"/>
              <a:buAutoNum type="alphaUcPeriod"/>
            </a:pPr>
            <a:r>
              <a:rPr lang="vi-VN" sz="2800" dirty="0">
                <a:solidFill>
                  <a:srgbClr val="000000"/>
                </a:solidFill>
                <a:effectLst/>
                <a:latin typeface="Times New Roman" panose="02020603050405020304" pitchFamily="18" charset="0"/>
                <a:ea typeface="Times New Roman" panose="02020603050405020304" pitchFamily="18" charset="0"/>
              </a:rPr>
              <a:t>Chiều dài lò xo tăng lên 3 lần.               B. Chiều dài lò xo tăng lên 1,5 lần.</a:t>
            </a:r>
            <a:endParaRPr lang="vi-VN" sz="2800" dirty="0">
              <a:effectLst/>
              <a:latin typeface="Times New Roman" panose="02020603050405020304" pitchFamily="18" charset="0"/>
              <a:ea typeface="Times New Roman" panose="02020603050405020304" pitchFamily="18" charset="0"/>
            </a:endParaRPr>
          </a:p>
          <a:p>
            <a:pPr marL="342900" lvl="0" indent="-342900" algn="just">
              <a:buFont typeface="+mj-lt"/>
              <a:buAutoNum type="alphaUcPeriod" startAt="3"/>
            </a:pPr>
            <a:r>
              <a:rPr lang="vi-VN" sz="2800" dirty="0">
                <a:solidFill>
                  <a:srgbClr val="000000"/>
                </a:solidFill>
                <a:effectLst/>
                <a:latin typeface="Times New Roman" panose="02020603050405020304" pitchFamily="18" charset="0"/>
                <a:ea typeface="Times New Roman" panose="02020603050405020304" pitchFamily="18" charset="0"/>
              </a:rPr>
              <a:t>Độ dãn của lò xo tăng lên 3 lần             D. Độ dãn lò xo giảm đi 1,5 lần.</a:t>
            </a:r>
            <a:endParaRPr lang="vi-VN" sz="2800" dirty="0">
              <a:effectLst/>
              <a:latin typeface="Times New Roman" panose="02020603050405020304" pitchFamily="18" charset="0"/>
              <a:ea typeface="Times New Roman" panose="02020603050405020304" pitchFamily="18" charset="0"/>
            </a:endParaRPr>
          </a:p>
          <a:p>
            <a:pPr algn="just"/>
            <a:r>
              <a:rPr lang="vi-VN" sz="2800" b="1" dirty="0">
                <a:solidFill>
                  <a:srgbClr val="000000"/>
                </a:solidFill>
                <a:effectLst/>
                <a:latin typeface="Times New Roman" panose="02020603050405020304" pitchFamily="18" charset="0"/>
                <a:ea typeface="Times New Roman" panose="02020603050405020304" pitchFamily="18" charset="0"/>
              </a:rPr>
              <a:t>Câu 4: </a:t>
            </a:r>
            <a:r>
              <a:rPr lang="vi-VN" sz="2800" dirty="0">
                <a:solidFill>
                  <a:srgbClr val="000000"/>
                </a:solidFill>
                <a:effectLst/>
                <a:latin typeface="Times New Roman" panose="02020603050405020304" pitchFamily="18" charset="0"/>
                <a:ea typeface="Times New Roman" panose="02020603050405020304" pitchFamily="18" charset="0"/>
              </a:rPr>
              <a:t> Lò xo không bị biến dạng khi</a:t>
            </a:r>
            <a:endParaRPr lang="vi-VN" sz="2800" dirty="0">
              <a:latin typeface="Times New Roman" panose="02020603050405020304" pitchFamily="18" charset="0"/>
              <a:ea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 dùng tay kéo dãn lò xo                               B. dùng tay ép chặt lò xo</a:t>
            </a:r>
            <a:endParaRPr lang="vi-VN" sz="2800" dirty="0">
              <a:effectLst/>
              <a:latin typeface="Calibri" panose="020F0502020204030204" pitchFamily="34" charset="0"/>
              <a:ea typeface="Calibri" panose="020F0502020204030204" pitchFamily="34" charset="0"/>
              <a:cs typeface="Arial" panose="020B0604020202020204" pitchFamily="34" charset="0"/>
            </a:endParaRPr>
          </a:p>
          <a:p>
            <a:pPr marL="457200" algn="just"/>
            <a:r>
              <a:rPr lang="vi-VN" sz="2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 kéo dãn lò xo hoặc ép chặt lò xo                D. dùng tay nâng lò xo lên</a:t>
            </a:r>
            <a:endParaRPr lang="vi-VN" sz="2800" dirty="0">
              <a:effectLst/>
              <a:latin typeface="Calibri" panose="020F0502020204030204" pitchFamily="34" charset="0"/>
              <a:ea typeface="Calibri" panose="020F0502020204030204" pitchFamily="34" charset="0"/>
              <a:cs typeface="Arial" panose="020B0604020202020204" pitchFamily="34" charset="0"/>
            </a:endParaRPr>
          </a:p>
          <a:p>
            <a:pPr algn="just"/>
            <a:r>
              <a:rPr lang="vi-VN" sz="2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Câu 5: </a:t>
            </a:r>
            <a:r>
              <a:rPr lang="vi-VN" sz="2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Treo vật vào một đầu lực kế lò xo. Khi vật cân bằng, số chỉ lực kế 2N. Điều này có ý nghĩa là gì?</a:t>
            </a:r>
            <a:endParaRPr lang="vi-VN"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buFont typeface="+mj-lt"/>
              <a:buAutoNum type="alphaUcPeriod"/>
            </a:pPr>
            <a:r>
              <a:rPr lang="vi-VN" sz="2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Vật có khối lượng 2g                           B. Trọng lượng của vật bằng 2</a:t>
            </a:r>
          </a:p>
          <a:p>
            <a:pPr lvl="0" algn="just"/>
            <a:r>
              <a:rPr lang="vi-VN" sz="2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 Khối lượng của vật băng 1g                D. Trọng lượng của vật bằng 1N.</a:t>
            </a:r>
            <a:endParaRPr lang="vi-VN"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20097690"/>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94" y="130051"/>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4" y="4001581"/>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6" name="TextBox 5">
            <a:extLst>
              <a:ext uri="{FF2B5EF4-FFF2-40B4-BE49-F238E27FC236}">
                <a16:creationId xmlns:a16="http://schemas.microsoft.com/office/drawing/2014/main" id="{B806A973-04B3-4021-ABF3-B00F1EC403BA}"/>
              </a:ext>
            </a:extLst>
          </p:cNvPr>
          <p:cNvSpPr txBox="1"/>
          <p:nvPr/>
        </p:nvSpPr>
        <p:spPr>
          <a:xfrm>
            <a:off x="2543801" y="190985"/>
            <a:ext cx="7104397" cy="689099"/>
          </a:xfrm>
          <a:prstGeom prst="rect">
            <a:avLst/>
          </a:prstGeom>
          <a:noFill/>
        </p:spPr>
        <p:txBody>
          <a:bodyPr wrap="square">
            <a:spAutoFit/>
          </a:bodyPr>
          <a:lstStyle/>
          <a:p>
            <a:pPr marL="180340" algn="just">
              <a:lnSpc>
                <a:spcPct val="115000"/>
              </a:lnSpc>
              <a:tabLst>
                <a:tab pos="450215" algn="l"/>
              </a:tabLst>
            </a:pPr>
            <a:r>
              <a:rPr lang="vi-VN" sz="3600" b="1"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IV: Vận dụng</a:t>
            </a:r>
            <a:endParaRPr lang="vi-VN" sz="20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8A0BF6B3-ECD3-4D31-BA27-C3F98A29C27C}"/>
              </a:ext>
            </a:extLst>
          </p:cNvPr>
          <p:cNvGraphicFramePr>
            <a:graphicFrameLocks noGrp="1"/>
          </p:cNvGraphicFramePr>
          <p:nvPr>
            <p:extLst>
              <p:ext uri="{D42A27DB-BD31-4B8C-83A1-F6EECF244321}">
                <p14:modId xmlns:p14="http://schemas.microsoft.com/office/powerpoint/2010/main" val="1316881629"/>
              </p:ext>
            </p:extLst>
          </p:nvPr>
        </p:nvGraphicFramePr>
        <p:xfrm>
          <a:off x="780587" y="1841585"/>
          <a:ext cx="9305924" cy="1477546"/>
        </p:xfrm>
        <a:graphic>
          <a:graphicData uri="http://schemas.openxmlformats.org/drawingml/2006/table">
            <a:tbl>
              <a:tblPr firstRow="1" firstCol="1" bandRow="1">
                <a:tableStyleId>{5C22544A-7EE6-4342-B048-85BDC9FD1C3A}</a:tableStyleId>
              </a:tblPr>
              <a:tblGrid>
                <a:gridCol w="1873922">
                  <a:extLst>
                    <a:ext uri="{9D8B030D-6E8A-4147-A177-3AD203B41FA5}">
                      <a16:colId xmlns:a16="http://schemas.microsoft.com/office/drawing/2014/main" val="2864911308"/>
                    </a:ext>
                  </a:extLst>
                </a:gridCol>
                <a:gridCol w="1873922">
                  <a:extLst>
                    <a:ext uri="{9D8B030D-6E8A-4147-A177-3AD203B41FA5}">
                      <a16:colId xmlns:a16="http://schemas.microsoft.com/office/drawing/2014/main" val="3325068930"/>
                    </a:ext>
                  </a:extLst>
                </a:gridCol>
                <a:gridCol w="1842079">
                  <a:extLst>
                    <a:ext uri="{9D8B030D-6E8A-4147-A177-3AD203B41FA5}">
                      <a16:colId xmlns:a16="http://schemas.microsoft.com/office/drawing/2014/main" val="3256950580"/>
                    </a:ext>
                  </a:extLst>
                </a:gridCol>
                <a:gridCol w="1873922">
                  <a:extLst>
                    <a:ext uri="{9D8B030D-6E8A-4147-A177-3AD203B41FA5}">
                      <a16:colId xmlns:a16="http://schemas.microsoft.com/office/drawing/2014/main" val="303117179"/>
                    </a:ext>
                  </a:extLst>
                </a:gridCol>
                <a:gridCol w="1842079">
                  <a:extLst>
                    <a:ext uri="{9D8B030D-6E8A-4147-A177-3AD203B41FA5}">
                      <a16:colId xmlns:a16="http://schemas.microsoft.com/office/drawing/2014/main" val="1196969948"/>
                    </a:ext>
                  </a:extLst>
                </a:gridCol>
              </a:tblGrid>
              <a:tr h="738773">
                <a:tc>
                  <a:txBody>
                    <a:bodyPr/>
                    <a:lstStyle/>
                    <a:p>
                      <a:pPr algn="ctr">
                        <a:lnSpc>
                          <a:spcPct val="115000"/>
                        </a:lnSpc>
                        <a:tabLst>
                          <a:tab pos="540385" algn="l"/>
                        </a:tabLst>
                      </a:pPr>
                      <a:r>
                        <a:rPr lang="en-US" sz="2800" dirty="0">
                          <a:effectLst/>
                        </a:rPr>
                        <a:t>m (g)</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dirty="0">
                          <a:effectLst/>
                        </a:rPr>
                        <a:t>20</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a:effectLst/>
                        </a:rPr>
                        <a:t>40</a:t>
                      </a:r>
                      <a:endParaRPr lang="vi-VN" sz="2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dirty="0">
                          <a:effectLst/>
                        </a:rPr>
                        <a:t>50</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a:effectLst/>
                        </a:rPr>
                        <a:t>60</a:t>
                      </a:r>
                      <a:endParaRPr lang="vi-VN" sz="2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14300642"/>
                  </a:ext>
                </a:extLst>
              </a:tr>
              <a:tr h="738773">
                <a:tc>
                  <a:txBody>
                    <a:bodyPr/>
                    <a:lstStyle/>
                    <a:p>
                      <a:pPr algn="ctr">
                        <a:lnSpc>
                          <a:spcPct val="115000"/>
                        </a:lnSpc>
                        <a:tabLst>
                          <a:tab pos="540385" algn="l"/>
                        </a:tabLst>
                      </a:pPr>
                      <a:r>
                        <a:rPr lang="en-US" sz="2800">
                          <a:effectLst/>
                        </a:rPr>
                        <a:t>l (cm)</a:t>
                      </a:r>
                      <a:endParaRPr lang="vi-VN" sz="2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dirty="0">
                          <a:effectLst/>
                        </a:rPr>
                        <a:t>22</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r>
                        <a:rPr lang="en-US" sz="2800" dirty="0">
                          <a:effectLst/>
                        </a:rPr>
                        <a:t>25</a:t>
                      </a: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tabLst>
                          <a:tab pos="540385" algn="l"/>
                        </a:tabLst>
                      </a:pPr>
                      <a:endParaRPr lang="vi-VN"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44625597"/>
                  </a:ext>
                </a:extLst>
              </a:tr>
            </a:tbl>
          </a:graphicData>
        </a:graphic>
      </p:graphicFrame>
      <p:sp>
        <p:nvSpPr>
          <p:cNvPr id="5" name="Rectangle 1">
            <a:extLst>
              <a:ext uri="{FF2B5EF4-FFF2-40B4-BE49-F238E27FC236}">
                <a16:creationId xmlns:a16="http://schemas.microsoft.com/office/drawing/2014/main" id="{E21BFDCC-491A-4629-B0E9-8B0579463D43}"/>
              </a:ext>
            </a:extLst>
          </p:cNvPr>
          <p:cNvSpPr>
            <a:spLocks noChangeArrowheads="1"/>
          </p:cNvSpPr>
          <p:nvPr/>
        </p:nvSpPr>
        <p:spPr bwMode="auto">
          <a:xfrm>
            <a:off x="780587" y="1174414"/>
            <a:ext cx="59758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tab pos="539750" algn="l"/>
              </a:tabLst>
            </a:pPr>
            <a:r>
              <a:rPr kumimoji="0" lang="vi-VN"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C3. Các độ lớn cần ghi vào các ô trống</a:t>
            </a:r>
            <a:r>
              <a:rPr kumimoji="0" lang="vi-VN" altLang="vi-VN" sz="13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vi-VN" altLang="vi-VN"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776B5BAD-D886-4D29-9167-4B35C940D2B9}"/>
              </a:ext>
            </a:extLst>
          </p:cNvPr>
          <p:cNvSpPr txBox="1"/>
          <p:nvPr/>
        </p:nvSpPr>
        <p:spPr>
          <a:xfrm>
            <a:off x="566505" y="3680012"/>
            <a:ext cx="10515600" cy="1815882"/>
          </a:xfrm>
          <a:prstGeom prst="rect">
            <a:avLst/>
          </a:prstGeom>
          <a:noFill/>
        </p:spPr>
        <p:txBody>
          <a:bodyPr wrap="square">
            <a:spAutoFit/>
          </a:bodyPr>
          <a:lstStyle/>
          <a:p>
            <a:r>
              <a:rPr lang="vi-VN" sz="2800" dirty="0">
                <a:effectLst/>
                <a:latin typeface="+mj-lt"/>
                <a:ea typeface="Calibri" panose="020F0502020204030204" pitchFamily="34" charset="0"/>
              </a:rPr>
              <a:t> C4: Một lò xo có chiều dài tự nhiên là 10cm được treo thẳng đứng đầu dưới của lò xo gắn với một quả nặng khối lượng 50g khi quả nặng nằm cân bằng thì lò xo có chiều dài 12cm. Khi treo quả nặng 2 quả nặng như trên vào lò xo thì chiều dài của lò xo khi đó là bao nhiêu?</a:t>
            </a:r>
            <a:endParaRPr lang="vi-VN" sz="2800" dirty="0">
              <a:latin typeface="+mj-lt"/>
            </a:endParaRPr>
          </a:p>
        </p:txBody>
      </p:sp>
    </p:spTree>
    <p:extLst>
      <p:ext uri="{BB962C8B-B14F-4D97-AF65-F5344CB8AC3E}">
        <p14:creationId xmlns:p14="http://schemas.microsoft.com/office/powerpoint/2010/main" val="1718824727"/>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44" y="190500"/>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0644" y="3941132"/>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pic>
        <p:nvPicPr>
          <p:cNvPr id="6" name="Graphic 5">
            <a:extLst>
              <a:ext uri="{FF2B5EF4-FFF2-40B4-BE49-F238E27FC236}">
                <a16:creationId xmlns:a16="http://schemas.microsoft.com/office/drawing/2014/main" id="{DBA0DFA0-7AD0-4425-84F5-D107F406E9F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5199" y="2702788"/>
            <a:ext cx="3244788" cy="3244788"/>
          </a:xfrm>
          <a:prstGeom prst="rect">
            <a:avLst/>
          </a:prstGeom>
        </p:spPr>
      </p:pic>
      <p:sp>
        <p:nvSpPr>
          <p:cNvPr id="8" name="TextBox 7">
            <a:extLst>
              <a:ext uri="{FF2B5EF4-FFF2-40B4-BE49-F238E27FC236}">
                <a16:creationId xmlns:a16="http://schemas.microsoft.com/office/drawing/2014/main" id="{D226F719-F27F-4F43-8300-09D108606326}"/>
              </a:ext>
            </a:extLst>
          </p:cNvPr>
          <p:cNvSpPr txBox="1"/>
          <p:nvPr/>
        </p:nvSpPr>
        <p:spPr>
          <a:xfrm>
            <a:off x="3800475" y="1437213"/>
            <a:ext cx="7162800" cy="4056495"/>
          </a:xfrm>
          <a:prstGeom prst="rect">
            <a:avLst/>
          </a:prstGeom>
          <a:noFill/>
        </p:spPr>
        <p:txBody>
          <a:bodyPr wrap="square">
            <a:spAutoFit/>
          </a:bodyPr>
          <a:lstStyle/>
          <a:p>
            <a:pPr marL="514350" indent="-514350" algn="just">
              <a:lnSpc>
                <a:spcPct val="120000"/>
              </a:lnSpc>
              <a:spcBef>
                <a:spcPts val="0"/>
              </a:spcBef>
              <a:buAutoNum type="arabicPeriod"/>
            </a:pPr>
            <a:r>
              <a:rPr lang="en-US" sz="28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8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vi-VN"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 trên lớp</a:t>
            </a:r>
          </a:p>
          <a:p>
            <a:pPr algn="just">
              <a:lnSpc>
                <a:spcPct val="120000"/>
              </a:lnSpc>
              <a:spcBef>
                <a:spcPts val="0"/>
              </a:spcBef>
            </a:pPr>
            <a:r>
              <a:rPr lang="vi-VN" sz="28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CHẾ TẠO LỰC KẾ ĐƠN GIẢN </a:t>
            </a:r>
          </a:p>
          <a:p>
            <a:pPr algn="just">
              <a:lnSpc>
                <a:spcPct val="120000"/>
              </a:lnSpc>
              <a:spcBef>
                <a:spcPts val="0"/>
              </a:spcBef>
            </a:pPr>
            <a:r>
              <a:rPr lang="vi-VN"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Link tham khảo: </a:t>
            </a:r>
            <a:r>
              <a:rPr lang="vi-VN" sz="2800" dirty="0">
                <a:solidFill>
                  <a:srgbClr val="0070C0"/>
                </a:solidFill>
                <a:effectLst/>
                <a:latin typeface="Times New Roman" panose="02020603050405020304" pitchFamily="18" charset="0"/>
                <a:ea typeface="Arial" panose="020B0604020202020204" pitchFamily="34" charset="0"/>
              </a:rPr>
              <a:t>https://youtu.be/qf0C0J7xMS</a:t>
            </a:r>
            <a:r>
              <a:rPr lang="vi-VN" sz="2800" dirty="0">
                <a:effectLst/>
                <a:latin typeface="Times New Roman" panose="02020603050405020304" pitchFamily="18" charset="0"/>
                <a:ea typeface="Arial" panose="020B0604020202020204" pitchFamily="34" charset="0"/>
              </a:rPr>
              <a:t>.</a:t>
            </a:r>
            <a:endParaRPr lang="vi-VN"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algn="just">
              <a:lnSpc>
                <a:spcPct val="120000"/>
              </a:lnSpc>
              <a:spcBef>
                <a:spcPts val="0"/>
              </a:spcBef>
            </a:pPr>
            <a:r>
              <a:rPr lang="vi-VN"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2. Nhiệm vụ về nhà</a:t>
            </a:r>
            <a:endParaRPr lang="en-US"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marL="0" indent="0" algn="just">
              <a:lnSpc>
                <a:spcPct val="120000"/>
              </a:lnSpc>
              <a:spcBef>
                <a:spcPts val="0"/>
              </a:spcBef>
              <a:buNone/>
            </a:pPr>
            <a:r>
              <a:rPr lang="en-US"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8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CHẾ TẠO CÂN LÒ XO.</a:t>
            </a:r>
          </a:p>
          <a:p>
            <a:pPr marL="0" indent="0" algn="just">
              <a:lnSpc>
                <a:spcPct val="120000"/>
              </a:lnSpc>
              <a:spcBef>
                <a:spcPts val="0"/>
              </a:spcBef>
              <a:buNone/>
            </a:pPr>
            <a:r>
              <a:rPr lang="en-US"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Link </a:t>
            </a:r>
            <a:r>
              <a:rPr lang="en-US" sz="28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tham</a:t>
            </a:r>
            <a:r>
              <a:rPr lang="en-US"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8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khảo</a:t>
            </a:r>
            <a:r>
              <a:rPr lang="en-US" sz="28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r>
              <a:rPr lang="en-US" sz="2800" u="sng" dirty="0">
                <a:hlinkClick r:id="rId9"/>
              </a:rPr>
              <a:t>https://</a:t>
            </a:r>
            <a:r>
              <a:rPr lang="en-US" sz="2800" u="sng" dirty="0">
                <a:solidFill>
                  <a:srgbClr val="0070C0"/>
                </a:solidFill>
                <a:hlinkClick r:id="rId9"/>
              </a:rPr>
              <a:t>www.youtube.com/watch?v=Al7XsgNU9-8&amp;t=8</a:t>
            </a:r>
            <a:r>
              <a:rPr lang="en-US" sz="2800" dirty="0">
                <a:solidFill>
                  <a:srgbClr val="0070C0"/>
                </a:solidFill>
              </a:rPr>
              <a:t>5s</a:t>
            </a:r>
          </a:p>
        </p:txBody>
      </p:sp>
      <p:sp>
        <p:nvSpPr>
          <p:cNvPr id="10" name="TextBox 9">
            <a:extLst>
              <a:ext uri="{FF2B5EF4-FFF2-40B4-BE49-F238E27FC236}">
                <a16:creationId xmlns:a16="http://schemas.microsoft.com/office/drawing/2014/main" id="{325E9F65-45D9-4FAE-A917-63BF0B666593}"/>
              </a:ext>
            </a:extLst>
          </p:cNvPr>
          <p:cNvSpPr txBox="1"/>
          <p:nvPr/>
        </p:nvSpPr>
        <p:spPr>
          <a:xfrm>
            <a:off x="4648200" y="190985"/>
            <a:ext cx="3505200" cy="689099"/>
          </a:xfrm>
          <a:prstGeom prst="rect">
            <a:avLst/>
          </a:prstGeom>
          <a:noFill/>
        </p:spPr>
        <p:txBody>
          <a:bodyPr wrap="square">
            <a:spAutoFit/>
          </a:bodyPr>
          <a:lstStyle/>
          <a:p>
            <a:pPr marL="180340" algn="just">
              <a:lnSpc>
                <a:spcPct val="115000"/>
              </a:lnSpc>
              <a:tabLst>
                <a:tab pos="450215" algn="l"/>
              </a:tabLst>
            </a:pPr>
            <a:r>
              <a:rPr lang="vi-VN" sz="3600" b="1">
                <a:solidFill>
                  <a:srgbClr val="FF0000"/>
                </a:solidFill>
                <a:latin typeface="Times New Roman" panose="02020603050405020304" pitchFamily="18" charset="0"/>
                <a:ea typeface="Calibri" panose="020F0502020204030204" pitchFamily="34" charset="0"/>
                <a:cs typeface="Arial" panose="020B0604020202020204" pitchFamily="34" charset="0"/>
              </a:rPr>
              <a:t>Trải nghiệm</a:t>
            </a:r>
            <a:endParaRPr lang="vi-VN" sz="20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69818259"/>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94" y="132447"/>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471" y="3742796"/>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7" name="TextBox 6">
            <a:extLst>
              <a:ext uri="{FF2B5EF4-FFF2-40B4-BE49-F238E27FC236}">
                <a16:creationId xmlns:a16="http://schemas.microsoft.com/office/drawing/2014/main" id="{C474CC0E-A171-4BD1-9135-68DAE8C5934D}"/>
              </a:ext>
            </a:extLst>
          </p:cNvPr>
          <p:cNvSpPr txBox="1"/>
          <p:nvPr/>
        </p:nvSpPr>
        <p:spPr>
          <a:xfrm>
            <a:off x="567191" y="1179594"/>
            <a:ext cx="11109948" cy="3785652"/>
          </a:xfrm>
          <a:prstGeom prst="rect">
            <a:avLst/>
          </a:prstGeom>
          <a:noFill/>
        </p:spPr>
        <p:txBody>
          <a:bodyPr wrap="square" rtlCol="0">
            <a:spAutoFit/>
          </a:bodyPr>
          <a:lstStyle/>
          <a:p>
            <a:pPr algn="ctr"/>
            <a:r>
              <a:rPr lang="en-US" sz="8000" b="1">
                <a:solidFill>
                  <a:srgbClr val="FF0000"/>
                </a:solidFill>
                <a:latin typeface="A3.ArchivoBold-San" panose="020B0803020202020B04" pitchFamily="34" charset="0"/>
              </a:rPr>
              <a:t>BÀI 39</a:t>
            </a:r>
            <a:endParaRPr lang="en-US" sz="8000" b="1" dirty="0">
              <a:solidFill>
                <a:srgbClr val="FF0000"/>
              </a:solidFill>
              <a:latin typeface="A3.ArchivoBold-San" panose="020B0803020202020B04" pitchFamily="34" charset="0"/>
            </a:endParaRPr>
          </a:p>
          <a:p>
            <a:pPr algn="ctr"/>
            <a:r>
              <a:rPr lang="vi-VN" sz="8000" b="1" dirty="0">
                <a:solidFill>
                  <a:srgbClr val="FF0000"/>
                </a:solidFill>
                <a:latin typeface="A3.ArchivoBold-San" panose="020B0803020202020B04" pitchFamily="34" charset="0"/>
              </a:rPr>
              <a:t>BIẾN DẠNG LÒ XO</a:t>
            </a:r>
          </a:p>
          <a:p>
            <a:pPr algn="ctr"/>
            <a:r>
              <a:rPr lang="vi-VN" sz="8000" b="1" dirty="0">
                <a:solidFill>
                  <a:srgbClr val="FF0000"/>
                </a:solidFill>
                <a:latin typeface="A3.ArchivoBold-San" panose="020B0803020202020B04" pitchFamily="34" charset="0"/>
              </a:rPr>
              <a:t>PHÉP ĐO LỰC</a:t>
            </a:r>
            <a:endParaRPr lang="en-US" sz="8000" b="1" dirty="0">
              <a:solidFill>
                <a:srgbClr val="FF0000"/>
              </a:solidFill>
              <a:latin typeface="A3.ArchivoBold-San" panose="020B0803020202020B04" pitchFamily="34" charset="0"/>
            </a:endParaRPr>
          </a:p>
        </p:txBody>
      </p:sp>
    </p:spTree>
    <p:extLst>
      <p:ext uri="{BB962C8B-B14F-4D97-AF65-F5344CB8AC3E}">
        <p14:creationId xmlns:p14="http://schemas.microsoft.com/office/powerpoint/2010/main" val="2458423226"/>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901" y="219075"/>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8901" y="3849385"/>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6" name="TextBox 5">
            <a:extLst>
              <a:ext uri="{FF2B5EF4-FFF2-40B4-BE49-F238E27FC236}">
                <a16:creationId xmlns:a16="http://schemas.microsoft.com/office/drawing/2014/main" id="{7FEC27B6-F2B6-41A9-B097-FF0FF761FD4B}"/>
              </a:ext>
            </a:extLst>
          </p:cNvPr>
          <p:cNvSpPr txBox="1"/>
          <p:nvPr/>
        </p:nvSpPr>
        <p:spPr>
          <a:xfrm>
            <a:off x="466725" y="168619"/>
            <a:ext cx="121920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3.BoosterNextFYBlackRegular-Sa" panose="02000A03000000020004" pitchFamily="2" charset="0"/>
                <a:ea typeface="+mn-ea"/>
                <a:cs typeface="+mn-cs"/>
              </a:rPr>
              <a:t>CÁC BƯỚC TIẾN HÀNH THÍ NGHIỆM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3.BoosterNextFYBlackRegular-Sa" panose="02000A03000000020004" pitchFamily="2" charset="0"/>
                <a:ea typeface="+mn-ea"/>
                <a:cs typeface="+mn-cs"/>
              </a:rPr>
              <a:t>TÌM HIỂU </a:t>
            </a:r>
            <a:r>
              <a:rPr kumimoji="0" lang="vi-VN" sz="3200" b="1" i="0" u="none" strike="noStrike" kern="1200" cap="none" spc="0" normalizeH="0" baseline="0" noProof="0" dirty="0">
                <a:ln>
                  <a:noFill/>
                </a:ln>
                <a:solidFill>
                  <a:srgbClr val="FF0000"/>
                </a:solidFill>
                <a:effectLst/>
                <a:uLnTx/>
                <a:uFillTx/>
                <a:latin typeface="A3.BoosterNextFYBlackRegular-Sa" panose="02000A03000000020004" pitchFamily="2" charset="0"/>
                <a:ea typeface="+mn-ea"/>
                <a:cs typeface="+mn-cs"/>
              </a:rPr>
              <a:t>ĐẶC ĐIỂM BIẾN DẠNG LÒ XO</a:t>
            </a:r>
            <a:endParaRPr kumimoji="0" lang="en-US" sz="3200" b="1" i="0" u="none" strike="noStrike" kern="1200" cap="none" spc="0" normalizeH="0" baseline="0" noProof="0" dirty="0">
              <a:ln>
                <a:noFill/>
              </a:ln>
              <a:solidFill>
                <a:srgbClr val="FF0000"/>
              </a:solidFill>
              <a:effectLst/>
              <a:uLnTx/>
              <a:uFillTx/>
              <a:latin typeface="A3.BoosterNextFYBlackRegular-Sa" panose="02000A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3.BoosterNextFYBlackRegular-Sa" panose="02000A03000000020004" pitchFamily="2" charset="0"/>
              <a:ea typeface="+mn-ea"/>
              <a:cs typeface="+mn-cs"/>
            </a:endParaRPr>
          </a:p>
        </p:txBody>
      </p:sp>
      <p:grpSp>
        <p:nvGrpSpPr>
          <p:cNvPr id="7" name="Group 21">
            <a:extLst>
              <a:ext uri="{FF2B5EF4-FFF2-40B4-BE49-F238E27FC236}">
                <a16:creationId xmlns:a16="http://schemas.microsoft.com/office/drawing/2014/main" id="{599DD966-6A22-45D0-AE98-B5990CC995C8}"/>
              </a:ext>
            </a:extLst>
          </p:cNvPr>
          <p:cNvGrpSpPr>
            <a:grpSpLocks/>
          </p:cNvGrpSpPr>
          <p:nvPr/>
        </p:nvGrpSpPr>
        <p:grpSpPr bwMode="auto">
          <a:xfrm>
            <a:off x="7986997" y="1841885"/>
            <a:ext cx="1600200" cy="2133600"/>
            <a:chOff x="2916" y="720"/>
            <a:chExt cx="1308" cy="1632"/>
          </a:xfrm>
        </p:grpSpPr>
        <p:pic>
          <p:nvPicPr>
            <p:cNvPr id="8" name="Picture 22" descr="gia+loxo1">
              <a:extLst>
                <a:ext uri="{FF2B5EF4-FFF2-40B4-BE49-F238E27FC236}">
                  <a16:creationId xmlns:a16="http://schemas.microsoft.com/office/drawing/2014/main" id="{B05E339E-725A-4169-BA8D-1ADD70848D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 y="720"/>
              <a:ext cx="1308" cy="16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Line 23">
              <a:extLst>
                <a:ext uri="{FF2B5EF4-FFF2-40B4-BE49-F238E27FC236}">
                  <a16:creationId xmlns:a16="http://schemas.microsoft.com/office/drawing/2014/main" id="{38D58C80-0F32-4241-97EF-E967C9B71A6C}"/>
                </a:ext>
              </a:extLst>
            </p:cNvPr>
            <p:cNvSpPr>
              <a:spLocks noChangeShapeType="1"/>
            </p:cNvSpPr>
            <p:nvPr/>
          </p:nvSpPr>
          <p:spPr bwMode="auto">
            <a:xfrm>
              <a:off x="3216" y="1056"/>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24">
              <a:extLst>
                <a:ext uri="{FF2B5EF4-FFF2-40B4-BE49-F238E27FC236}">
                  <a16:creationId xmlns:a16="http://schemas.microsoft.com/office/drawing/2014/main" id="{4DBECF46-7A2F-4E95-99A7-DE9BB0F2E6DA}"/>
                </a:ext>
              </a:extLst>
            </p:cNvPr>
            <p:cNvSpPr>
              <a:spLocks noChangeShapeType="1"/>
            </p:cNvSpPr>
            <p:nvPr/>
          </p:nvSpPr>
          <p:spPr bwMode="auto">
            <a:xfrm>
              <a:off x="3216" y="1230"/>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Line 25">
              <a:extLst>
                <a:ext uri="{FF2B5EF4-FFF2-40B4-BE49-F238E27FC236}">
                  <a16:creationId xmlns:a16="http://schemas.microsoft.com/office/drawing/2014/main" id="{F397501F-B5F4-4D51-9C70-126B379F8D16}"/>
                </a:ext>
              </a:extLst>
            </p:cNvPr>
            <p:cNvSpPr>
              <a:spLocks noChangeShapeType="1"/>
            </p:cNvSpPr>
            <p:nvPr/>
          </p:nvSpPr>
          <p:spPr bwMode="auto">
            <a:xfrm>
              <a:off x="3408" y="1056"/>
              <a:ext cx="0" cy="179"/>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Box 26">
              <a:extLst>
                <a:ext uri="{FF2B5EF4-FFF2-40B4-BE49-F238E27FC236}">
                  <a16:creationId xmlns:a16="http://schemas.microsoft.com/office/drawing/2014/main" id="{E84E1832-4F57-4F95-9E20-E390BE1B4BC4}"/>
                </a:ext>
              </a:extLst>
            </p:cNvPr>
            <p:cNvSpPr txBox="1">
              <a:spLocks noChangeArrowheads="1"/>
            </p:cNvSpPr>
            <p:nvPr/>
          </p:nvSpPr>
          <p:spPr bwMode="auto">
            <a:xfrm>
              <a:off x="3456" y="1008"/>
              <a:ext cx="288" cy="2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VNI-Times" pitchFamily="2" charset="0"/>
                  <a:ea typeface="+mn-ea"/>
                  <a:cs typeface="+mn-cs"/>
                </a:rPr>
                <a:t>l</a:t>
              </a:r>
              <a:r>
                <a:rPr kumimoji="0" lang="en-US" altLang="en-US" sz="1800" b="0" i="0" u="none" strike="noStrike" kern="1200" cap="none" spc="0" normalizeH="0" baseline="-25000" noProof="0">
                  <a:ln>
                    <a:noFill/>
                  </a:ln>
                  <a:solidFill>
                    <a:srgbClr val="FF0000"/>
                  </a:solidFill>
                  <a:effectLst/>
                  <a:uLnTx/>
                  <a:uFillTx/>
                  <a:latin typeface="VNI-Times" pitchFamily="2" charset="0"/>
                  <a:ea typeface="+mn-ea"/>
                  <a:cs typeface="+mn-cs"/>
                </a:rPr>
                <a:t>0</a:t>
              </a:r>
              <a:endParaRPr kumimoji="0" lang="en-US" altLang="en-US" sz="1800" b="0" i="0" u="none" strike="noStrike" kern="1200" cap="none" spc="0" normalizeH="0" baseline="0" noProof="0">
                <a:ln>
                  <a:noFill/>
                </a:ln>
                <a:solidFill>
                  <a:srgbClr val="FF0000"/>
                </a:solidFill>
                <a:effectLst/>
                <a:uLnTx/>
                <a:uFillTx/>
                <a:latin typeface="VNI-Times" pitchFamily="2" charset="0"/>
                <a:ea typeface="+mn-ea"/>
                <a:cs typeface="+mn-cs"/>
              </a:endParaRPr>
            </a:p>
          </p:txBody>
        </p:sp>
      </p:grpSp>
      <p:grpSp>
        <p:nvGrpSpPr>
          <p:cNvPr id="14" name="Group 27">
            <a:extLst>
              <a:ext uri="{FF2B5EF4-FFF2-40B4-BE49-F238E27FC236}">
                <a16:creationId xmlns:a16="http://schemas.microsoft.com/office/drawing/2014/main" id="{2912F298-B876-4215-B1A6-4F536C3D8578}"/>
              </a:ext>
            </a:extLst>
          </p:cNvPr>
          <p:cNvGrpSpPr>
            <a:grpSpLocks/>
          </p:cNvGrpSpPr>
          <p:nvPr/>
        </p:nvGrpSpPr>
        <p:grpSpPr bwMode="auto">
          <a:xfrm>
            <a:off x="9666620" y="1827171"/>
            <a:ext cx="1600200" cy="2133600"/>
            <a:chOff x="4452" y="720"/>
            <a:chExt cx="1308" cy="1632"/>
          </a:xfrm>
        </p:grpSpPr>
        <p:pic>
          <p:nvPicPr>
            <p:cNvPr id="15" name="Picture 28" descr="loxo+1quanang">
              <a:extLst>
                <a:ext uri="{FF2B5EF4-FFF2-40B4-BE49-F238E27FC236}">
                  <a16:creationId xmlns:a16="http://schemas.microsoft.com/office/drawing/2014/main" id="{919F683B-32BD-4E71-9567-4F9C1D20C4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2" y="720"/>
              <a:ext cx="1308" cy="16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Line 29">
              <a:extLst>
                <a:ext uri="{FF2B5EF4-FFF2-40B4-BE49-F238E27FC236}">
                  <a16:creationId xmlns:a16="http://schemas.microsoft.com/office/drawing/2014/main" id="{5B8D5819-6689-4F3D-8FA5-2270DF5E4002}"/>
                </a:ext>
              </a:extLst>
            </p:cNvPr>
            <p:cNvSpPr>
              <a:spLocks noChangeShapeType="1"/>
            </p:cNvSpPr>
            <p:nvPr/>
          </p:nvSpPr>
          <p:spPr bwMode="auto">
            <a:xfrm>
              <a:off x="4752" y="1056"/>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30">
              <a:extLst>
                <a:ext uri="{FF2B5EF4-FFF2-40B4-BE49-F238E27FC236}">
                  <a16:creationId xmlns:a16="http://schemas.microsoft.com/office/drawing/2014/main" id="{4254CF11-EFCC-418C-93FF-B63C544184BF}"/>
                </a:ext>
              </a:extLst>
            </p:cNvPr>
            <p:cNvSpPr>
              <a:spLocks noChangeShapeType="1"/>
            </p:cNvSpPr>
            <p:nvPr/>
          </p:nvSpPr>
          <p:spPr bwMode="auto">
            <a:xfrm>
              <a:off x="4752" y="1278"/>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31">
              <a:extLst>
                <a:ext uri="{FF2B5EF4-FFF2-40B4-BE49-F238E27FC236}">
                  <a16:creationId xmlns:a16="http://schemas.microsoft.com/office/drawing/2014/main" id="{6ACE410C-B3C9-4A33-B99C-BD069611B7D3}"/>
                </a:ext>
              </a:extLst>
            </p:cNvPr>
            <p:cNvSpPr>
              <a:spLocks noChangeShapeType="1"/>
            </p:cNvSpPr>
            <p:nvPr/>
          </p:nvSpPr>
          <p:spPr bwMode="auto">
            <a:xfrm>
              <a:off x="4944" y="1056"/>
              <a:ext cx="0" cy="222"/>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Box 32">
              <a:extLst>
                <a:ext uri="{FF2B5EF4-FFF2-40B4-BE49-F238E27FC236}">
                  <a16:creationId xmlns:a16="http://schemas.microsoft.com/office/drawing/2014/main" id="{621AD5DE-8138-4CB4-9BE2-4B81627A8F77}"/>
                </a:ext>
              </a:extLst>
            </p:cNvPr>
            <p:cNvSpPr txBox="1">
              <a:spLocks noChangeArrowheads="1"/>
            </p:cNvSpPr>
            <p:nvPr/>
          </p:nvSpPr>
          <p:spPr bwMode="auto">
            <a:xfrm>
              <a:off x="4992" y="1056"/>
              <a:ext cx="300" cy="28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VNI-Times" pitchFamily="2" charset="0"/>
                  <a:ea typeface="+mn-ea"/>
                  <a:cs typeface="+mn-cs"/>
                </a:rPr>
                <a:t>l</a:t>
              </a:r>
              <a:r>
                <a:rPr kumimoji="0" lang="en-US" altLang="en-US" sz="1800" b="0" i="0" u="none" strike="noStrike" kern="1200" cap="none" spc="0" normalizeH="0" baseline="-25000" noProof="0" dirty="0">
                  <a:ln>
                    <a:noFill/>
                  </a:ln>
                  <a:solidFill>
                    <a:srgbClr val="FF0000"/>
                  </a:solidFill>
                  <a:effectLst/>
                  <a:uLnTx/>
                  <a:uFillTx/>
                  <a:latin typeface="VNI-Times" pitchFamily="2" charset="0"/>
                  <a:ea typeface="+mn-ea"/>
                  <a:cs typeface="+mn-cs"/>
                </a:rPr>
                <a:t>1</a:t>
              </a:r>
              <a:endParaRPr kumimoji="0" lang="en-US" altLang="en-US" sz="1800" b="0" i="0" u="none" strike="noStrike" kern="1200" cap="none" spc="0" normalizeH="0" baseline="0" noProof="0" dirty="0">
                <a:ln>
                  <a:noFill/>
                </a:ln>
                <a:solidFill>
                  <a:srgbClr val="FF0000"/>
                </a:solidFill>
                <a:effectLst/>
                <a:uLnTx/>
                <a:uFillTx/>
                <a:latin typeface="VNI-Times" pitchFamily="2" charset="0"/>
                <a:ea typeface="+mn-ea"/>
                <a:cs typeface="+mn-cs"/>
              </a:endParaRPr>
            </a:p>
          </p:txBody>
        </p:sp>
      </p:grpSp>
      <p:sp>
        <p:nvSpPr>
          <p:cNvPr id="20" name="Text Box 48">
            <a:extLst>
              <a:ext uri="{FF2B5EF4-FFF2-40B4-BE49-F238E27FC236}">
                <a16:creationId xmlns:a16="http://schemas.microsoft.com/office/drawing/2014/main" id="{0B910E12-BB44-486A-BFEE-6B635D4C5E2C}"/>
              </a:ext>
            </a:extLst>
          </p:cNvPr>
          <p:cNvSpPr txBox="1">
            <a:spLocks noChangeArrowheads="1"/>
          </p:cNvSpPr>
          <p:nvPr/>
        </p:nvSpPr>
        <p:spPr bwMode="auto">
          <a:xfrm>
            <a:off x="9785988" y="1234286"/>
            <a:ext cx="13174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Bước</a:t>
            </a:r>
            <a:r>
              <a:rPr kumimoji="0" lang="en-US" altLang="en-US" sz="2800" b="1" i="0" u="none" strike="noStrike" kern="1200" cap="none" spc="0" normalizeH="0" baseline="0" noProof="0" dirty="0">
                <a:ln>
                  <a:noFill/>
                </a:ln>
                <a:solidFill>
                  <a:prstClr val="black"/>
                </a:solidFill>
                <a:effectLst/>
                <a:uLnTx/>
                <a:uFillTx/>
                <a:latin typeface="Calibri" panose="020F0502020204030204"/>
                <a:ea typeface="+mn-ea"/>
                <a:cs typeface="+mn-cs"/>
              </a:rPr>
              <a:t> 2</a:t>
            </a:r>
          </a:p>
        </p:txBody>
      </p:sp>
      <p:sp>
        <p:nvSpPr>
          <p:cNvPr id="21" name="Text Box 50">
            <a:extLst>
              <a:ext uri="{FF2B5EF4-FFF2-40B4-BE49-F238E27FC236}">
                <a16:creationId xmlns:a16="http://schemas.microsoft.com/office/drawing/2014/main" id="{BD006441-C7A8-4BA6-95DE-78375592A9CA}"/>
              </a:ext>
            </a:extLst>
          </p:cNvPr>
          <p:cNvSpPr txBox="1">
            <a:spLocks noChangeArrowheads="1"/>
          </p:cNvSpPr>
          <p:nvPr/>
        </p:nvSpPr>
        <p:spPr bwMode="auto">
          <a:xfrm>
            <a:off x="7986997" y="1249814"/>
            <a:ext cx="17303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Bước</a:t>
            </a:r>
            <a:r>
              <a:rPr kumimoji="0" lang="en-US" altLang="en-US" sz="2800" b="1"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cxnSp>
        <p:nvCxnSpPr>
          <p:cNvPr id="22" name="Straight Connector 21">
            <a:extLst>
              <a:ext uri="{FF2B5EF4-FFF2-40B4-BE49-F238E27FC236}">
                <a16:creationId xmlns:a16="http://schemas.microsoft.com/office/drawing/2014/main" id="{1AB93920-42A5-4D9C-B441-9C221CAA7503}"/>
              </a:ext>
            </a:extLst>
          </p:cNvPr>
          <p:cNvCxnSpPr/>
          <p:nvPr/>
        </p:nvCxnSpPr>
        <p:spPr>
          <a:xfrm>
            <a:off x="7880787" y="1111250"/>
            <a:ext cx="0" cy="574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Box 15">
            <a:extLst>
              <a:ext uri="{FF2B5EF4-FFF2-40B4-BE49-F238E27FC236}">
                <a16:creationId xmlns:a16="http://schemas.microsoft.com/office/drawing/2014/main" id="{3A485D86-FFE9-4FC2-8C7D-17422DAA7956}"/>
              </a:ext>
            </a:extLst>
          </p:cNvPr>
          <p:cNvSpPr txBox="1">
            <a:spLocks noChangeArrowheads="1"/>
          </p:cNvSpPr>
          <p:nvPr/>
        </p:nvSpPr>
        <p:spPr bwMode="auto">
          <a:xfrm>
            <a:off x="299897" y="1420643"/>
            <a:ext cx="75402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altLang="en-US" sz="2800" b="1" i="1" u="none" strike="noStrike" kern="1200" cap="none" spc="0" normalizeH="0" baseline="0" noProof="0" dirty="0" err="1">
                <a:ln>
                  <a:noFill/>
                </a:ln>
                <a:solidFill>
                  <a:srgbClr val="FF3300"/>
                </a:solidFill>
                <a:effectLst/>
                <a:uLnTx/>
                <a:uFillTx/>
                <a:latin typeface="Arial" panose="020B0604020202020204" pitchFamily="34" charset="0"/>
                <a:ea typeface="+mn-ea"/>
                <a:cs typeface="+mn-cs"/>
              </a:rPr>
              <a:t>Bước</a:t>
            </a:r>
            <a:r>
              <a:rPr kumimoji="0" lang="en-US" altLang="en-US" sz="2800" b="1" i="1" u="none" strike="noStrike" kern="1200" cap="none" spc="0" normalizeH="0" baseline="0" noProof="0" dirty="0">
                <a:ln>
                  <a:noFill/>
                </a:ln>
                <a:solidFill>
                  <a:srgbClr val="FF3300"/>
                </a:solidFill>
                <a:effectLst/>
                <a:uLnTx/>
                <a:uFillTx/>
                <a:latin typeface="Arial" panose="020B0604020202020204" pitchFamily="34" charset="0"/>
                <a:ea typeface="+mn-ea"/>
                <a:cs typeface="+mn-cs"/>
              </a:rPr>
              <a:t> 1:</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Đo</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dài</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tự</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nhiên</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a:t>
            </a:r>
            <a:r>
              <a:rPr kumimoji="0" lang="en-US" altLang="en-US"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0</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lò</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xo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lò</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xo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chưa</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biến</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dạng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24" name="Text Box 16">
            <a:extLst>
              <a:ext uri="{FF2B5EF4-FFF2-40B4-BE49-F238E27FC236}">
                <a16:creationId xmlns:a16="http://schemas.microsoft.com/office/drawing/2014/main" id="{4105FFF3-4A3F-485B-BEA1-7548BF3C36F4}"/>
              </a:ext>
            </a:extLst>
          </p:cNvPr>
          <p:cNvSpPr txBox="1">
            <a:spLocks noChangeArrowheads="1"/>
          </p:cNvSpPr>
          <p:nvPr/>
        </p:nvSpPr>
        <p:spPr bwMode="auto">
          <a:xfrm>
            <a:off x="238901" y="2532572"/>
            <a:ext cx="74869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just" defTabSz="914400" rtl="0" eaLnBrk="1" fontAlgn="auto" latinLnBrk="0" hangingPunct="1">
              <a:lnSpc>
                <a:spcPct val="100000"/>
              </a:lnSpc>
              <a:spcBef>
                <a:spcPts val="0"/>
              </a:spcBef>
              <a:spcAft>
                <a:spcPts val="0"/>
              </a:spcAft>
              <a:buClrTx/>
              <a:buSzTx/>
              <a:buFontTx/>
              <a:buNone/>
              <a:tabLst/>
              <a:defRPr/>
            </a:pPr>
            <a:r>
              <a:rPr kumimoji="0" lang="en-US" altLang="en-US" sz="2800" b="1" i="1" u="none" strike="noStrike" kern="1200" cap="none" spc="0" normalizeH="0" baseline="0" noProof="0" dirty="0" err="1">
                <a:ln>
                  <a:noFill/>
                </a:ln>
                <a:solidFill>
                  <a:srgbClr val="FF3300"/>
                </a:solidFill>
                <a:effectLst/>
                <a:uLnTx/>
                <a:uFillTx/>
                <a:latin typeface="Arial" panose="020B0604020202020204" pitchFamily="34" charset="0"/>
                <a:ea typeface="+mn-ea"/>
                <a:cs typeface="+mn-cs"/>
              </a:rPr>
              <a:t>Bước</a:t>
            </a:r>
            <a:r>
              <a:rPr kumimoji="0" lang="en-US" altLang="en-US" sz="2800" b="1" i="1" u="none" strike="noStrike" kern="1200" cap="none" spc="0" normalizeH="0" baseline="0" noProof="0" dirty="0">
                <a:ln>
                  <a:noFill/>
                </a:ln>
                <a:solidFill>
                  <a:srgbClr val="FF3300"/>
                </a:solidFill>
                <a:effectLst/>
                <a:uLnTx/>
                <a:uFillTx/>
                <a:latin typeface="Arial" panose="020B0604020202020204" pitchFamily="34" charset="0"/>
                <a:ea typeface="+mn-ea"/>
                <a:cs typeface="+mn-cs"/>
              </a:rPr>
              <a:t> 2:</a:t>
            </a:r>
            <a:r>
              <a:rPr kumimoji="0" lang="en-US" alt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Móc</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quả</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nặng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50g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vào</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đầu</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dưới</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lò</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xo,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đo</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dài</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lò</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xo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khi</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bị</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biến</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dạng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rồi</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ghi</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kết</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quả</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vào</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PHT. </a:t>
            </a:r>
          </a:p>
        </p:txBody>
      </p:sp>
      <p:sp>
        <p:nvSpPr>
          <p:cNvPr id="25" name="Text Box 19">
            <a:extLst>
              <a:ext uri="{FF2B5EF4-FFF2-40B4-BE49-F238E27FC236}">
                <a16:creationId xmlns:a16="http://schemas.microsoft.com/office/drawing/2014/main" id="{52CFF7BC-8DE1-4822-9A7D-6EF03716718C}"/>
              </a:ext>
            </a:extLst>
          </p:cNvPr>
          <p:cNvSpPr txBox="1">
            <a:spLocks noChangeArrowheads="1"/>
          </p:cNvSpPr>
          <p:nvPr/>
        </p:nvSpPr>
        <p:spPr bwMode="auto">
          <a:xfrm>
            <a:off x="331245" y="4015429"/>
            <a:ext cx="753203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just" defTabSz="914400" rtl="0" eaLnBrk="1" fontAlgn="auto" latinLnBrk="0" hangingPunct="1">
              <a:lnSpc>
                <a:spcPct val="100000"/>
              </a:lnSpc>
              <a:spcBef>
                <a:spcPts val="0"/>
              </a:spcBef>
              <a:spcAft>
                <a:spcPts val="0"/>
              </a:spcAft>
              <a:buClrTx/>
              <a:buSzTx/>
              <a:buFontTx/>
              <a:buNone/>
              <a:tabLst/>
              <a:defRPr/>
            </a:pPr>
            <a:r>
              <a:rPr kumimoji="0" lang="en-US" altLang="en-US" sz="2800" b="1" i="1" u="none" strike="noStrike" kern="1200" cap="none" spc="0" normalizeH="0" baseline="0" noProof="0" dirty="0" err="1">
                <a:ln>
                  <a:noFill/>
                </a:ln>
                <a:solidFill>
                  <a:srgbClr val="FF3300"/>
                </a:solidFill>
                <a:effectLst/>
                <a:uLnTx/>
                <a:uFillTx/>
                <a:latin typeface="Arial" panose="020B0604020202020204" pitchFamily="34" charset="0"/>
                <a:ea typeface="+mn-ea"/>
                <a:cs typeface="+mn-cs"/>
              </a:rPr>
              <a:t>Bước</a:t>
            </a:r>
            <a:r>
              <a:rPr kumimoji="0" lang="en-US" altLang="en-US" sz="2800" b="1" i="1" u="none" strike="noStrike" kern="1200" cap="none" spc="0" normalizeH="0" baseline="0" noProof="0" dirty="0">
                <a:ln>
                  <a:noFill/>
                </a:ln>
                <a:solidFill>
                  <a:srgbClr val="FF3300"/>
                </a:solidFill>
                <a:effectLst/>
                <a:uLnTx/>
                <a:uFillTx/>
                <a:latin typeface="Arial" panose="020B0604020202020204" pitchFamily="34" charset="0"/>
                <a:ea typeface="+mn-ea"/>
                <a:cs typeface="+mn-cs"/>
              </a:rPr>
              <a:t> </a:t>
            </a:r>
            <a:r>
              <a:rPr lang="en-US" altLang="en-US" sz="2800" b="1" i="1" dirty="0">
                <a:solidFill>
                  <a:srgbClr val="FF3300"/>
                </a:solidFill>
              </a:rPr>
              <a:t>3</a:t>
            </a:r>
            <a:r>
              <a:rPr kumimoji="0" lang="en-US" altLang="en-US" sz="2800" b="1" i="1" u="none" strike="noStrike" kern="1200" cap="none" spc="0" normalizeH="0" baseline="0" noProof="0" dirty="0">
                <a:ln>
                  <a:noFill/>
                </a:ln>
                <a:solidFill>
                  <a:srgbClr val="FF3300"/>
                </a:solidFill>
                <a:effectLst/>
                <a:uLnTx/>
                <a:uFillTx/>
                <a:latin typeface=".VnTime" panose="020B7200000000000000" pitchFamily="34" charset="0"/>
                <a:ea typeface="+mn-ea"/>
                <a:cs typeface="+mn-cs"/>
              </a:rPr>
              <a:t>:</a:t>
            </a:r>
            <a:r>
              <a:rPr kumimoji="0" lang="en-US" altLang="en-US" sz="2800" b="0" i="0" u="none" strike="noStrike" kern="1200" cap="none" spc="0" normalizeH="0" baseline="0" noProof="0" dirty="0">
                <a:ln>
                  <a:noFill/>
                </a:ln>
                <a:solidFill>
                  <a:srgbClr val="0000FF"/>
                </a:solidFill>
                <a:effectLst/>
                <a:uLnTx/>
                <a:uFillTx/>
                <a:latin typeface=".VnTime" panose="020B7200000000000000"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Làm</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tương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tự</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bước</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nhưng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thay</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quả</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nặng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bằng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2, 3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quả</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nặng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giống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nhau</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loại</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50g.</a:t>
            </a:r>
          </a:p>
          <a:p>
            <a:pPr marL="45720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grpSp>
        <p:nvGrpSpPr>
          <p:cNvPr id="26" name="Group 33">
            <a:extLst>
              <a:ext uri="{FF2B5EF4-FFF2-40B4-BE49-F238E27FC236}">
                <a16:creationId xmlns:a16="http://schemas.microsoft.com/office/drawing/2014/main" id="{CE2A0D21-2D33-4C8A-B289-A35D64652A78}"/>
              </a:ext>
            </a:extLst>
          </p:cNvPr>
          <p:cNvGrpSpPr>
            <a:grpSpLocks/>
          </p:cNvGrpSpPr>
          <p:nvPr/>
        </p:nvGrpSpPr>
        <p:grpSpPr bwMode="auto">
          <a:xfrm>
            <a:off x="9840724" y="4650305"/>
            <a:ext cx="1600200" cy="1996906"/>
            <a:chOff x="1440" y="2736"/>
            <a:chExt cx="1308" cy="1632"/>
          </a:xfrm>
        </p:grpSpPr>
        <p:pic>
          <p:nvPicPr>
            <p:cNvPr id="27" name="Picture 34" descr="loxo+2quanang">
              <a:extLst>
                <a:ext uri="{FF2B5EF4-FFF2-40B4-BE49-F238E27FC236}">
                  <a16:creationId xmlns:a16="http://schemas.microsoft.com/office/drawing/2014/main" id="{2FFB9C62-7398-4A63-8566-AF82DD8CED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 y="2736"/>
              <a:ext cx="1308" cy="16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Line 35">
              <a:extLst>
                <a:ext uri="{FF2B5EF4-FFF2-40B4-BE49-F238E27FC236}">
                  <a16:creationId xmlns:a16="http://schemas.microsoft.com/office/drawing/2014/main" id="{2568B46D-956C-4F63-9F33-70D74E8532ED}"/>
                </a:ext>
              </a:extLst>
            </p:cNvPr>
            <p:cNvSpPr>
              <a:spLocks noChangeShapeType="1"/>
            </p:cNvSpPr>
            <p:nvPr/>
          </p:nvSpPr>
          <p:spPr bwMode="auto">
            <a:xfrm>
              <a:off x="1776" y="3072"/>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36">
              <a:extLst>
                <a:ext uri="{FF2B5EF4-FFF2-40B4-BE49-F238E27FC236}">
                  <a16:creationId xmlns:a16="http://schemas.microsoft.com/office/drawing/2014/main" id="{60051353-A938-4AD2-9E45-D224F2AC12F3}"/>
                </a:ext>
              </a:extLst>
            </p:cNvPr>
            <p:cNvSpPr>
              <a:spLocks noChangeShapeType="1"/>
            </p:cNvSpPr>
            <p:nvPr/>
          </p:nvSpPr>
          <p:spPr bwMode="auto">
            <a:xfrm>
              <a:off x="1776" y="3390"/>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 Box 37">
              <a:extLst>
                <a:ext uri="{FF2B5EF4-FFF2-40B4-BE49-F238E27FC236}">
                  <a16:creationId xmlns:a16="http://schemas.microsoft.com/office/drawing/2014/main" id="{AF24BB7F-80DB-4395-A3DA-A3AB520BB78E}"/>
                </a:ext>
              </a:extLst>
            </p:cNvPr>
            <p:cNvSpPr txBox="1">
              <a:spLocks noChangeArrowheads="1"/>
            </p:cNvSpPr>
            <p:nvPr/>
          </p:nvSpPr>
          <p:spPr bwMode="auto">
            <a:xfrm>
              <a:off x="2016" y="3120"/>
              <a:ext cx="336" cy="28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VNI-Times" pitchFamily="2" charset="0"/>
                  <a:ea typeface="+mn-ea"/>
                  <a:cs typeface="+mn-cs"/>
                </a:rPr>
                <a:t>l</a:t>
              </a:r>
              <a:r>
                <a:rPr kumimoji="0" lang="en-US" altLang="en-US" sz="1800" b="0" i="0" u="none" strike="noStrike" kern="1200" cap="none" spc="0" normalizeH="0" baseline="-25000" noProof="0" dirty="0">
                  <a:ln>
                    <a:noFill/>
                  </a:ln>
                  <a:solidFill>
                    <a:srgbClr val="FF0000"/>
                  </a:solidFill>
                  <a:effectLst/>
                  <a:uLnTx/>
                  <a:uFillTx/>
                  <a:latin typeface="VNI-Times" pitchFamily="2" charset="0"/>
                  <a:ea typeface="+mn-ea"/>
                  <a:cs typeface="+mn-cs"/>
                </a:rPr>
                <a:t>2</a:t>
              </a:r>
              <a:endParaRPr kumimoji="0" lang="en-US" altLang="en-US" sz="1800" b="0" i="0" u="none" strike="noStrike" kern="1200" cap="none" spc="0" normalizeH="0" baseline="0" noProof="0" dirty="0">
                <a:ln>
                  <a:noFill/>
                </a:ln>
                <a:solidFill>
                  <a:srgbClr val="FF0000"/>
                </a:solidFill>
                <a:effectLst/>
                <a:uLnTx/>
                <a:uFillTx/>
                <a:latin typeface="VNI-Times" pitchFamily="2" charset="0"/>
                <a:ea typeface="+mn-ea"/>
                <a:cs typeface="+mn-cs"/>
              </a:endParaRPr>
            </a:p>
          </p:txBody>
        </p:sp>
        <p:sp>
          <p:nvSpPr>
            <p:cNvPr id="31" name="Line 38">
              <a:extLst>
                <a:ext uri="{FF2B5EF4-FFF2-40B4-BE49-F238E27FC236}">
                  <a16:creationId xmlns:a16="http://schemas.microsoft.com/office/drawing/2014/main" id="{2B92EBA3-AD35-4C28-96B0-FD4A7BE1D479}"/>
                </a:ext>
              </a:extLst>
            </p:cNvPr>
            <p:cNvSpPr>
              <a:spLocks noChangeShapeType="1"/>
            </p:cNvSpPr>
            <p:nvPr/>
          </p:nvSpPr>
          <p:spPr bwMode="auto">
            <a:xfrm>
              <a:off x="1968" y="3072"/>
              <a:ext cx="0" cy="322"/>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9">
            <a:extLst>
              <a:ext uri="{FF2B5EF4-FFF2-40B4-BE49-F238E27FC236}">
                <a16:creationId xmlns:a16="http://schemas.microsoft.com/office/drawing/2014/main" id="{FB1A987B-E6EC-47D7-B16B-9223D78C9DE7}"/>
              </a:ext>
            </a:extLst>
          </p:cNvPr>
          <p:cNvGrpSpPr>
            <a:grpSpLocks/>
          </p:cNvGrpSpPr>
          <p:nvPr/>
        </p:nvGrpSpPr>
        <p:grpSpPr bwMode="auto">
          <a:xfrm>
            <a:off x="8021069" y="4650305"/>
            <a:ext cx="1600200" cy="2045770"/>
            <a:chOff x="4452" y="2736"/>
            <a:chExt cx="1308" cy="1632"/>
          </a:xfrm>
        </p:grpSpPr>
        <p:pic>
          <p:nvPicPr>
            <p:cNvPr id="33" name="Picture 40" descr="gia+loxo1">
              <a:extLst>
                <a:ext uri="{FF2B5EF4-FFF2-40B4-BE49-F238E27FC236}">
                  <a16:creationId xmlns:a16="http://schemas.microsoft.com/office/drawing/2014/main" id="{5331DD71-6C05-4F01-80E9-C9AC43579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2" y="2736"/>
              <a:ext cx="1308" cy="16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Line 41">
              <a:extLst>
                <a:ext uri="{FF2B5EF4-FFF2-40B4-BE49-F238E27FC236}">
                  <a16:creationId xmlns:a16="http://schemas.microsoft.com/office/drawing/2014/main" id="{6EB54FCD-1E39-457A-9145-371935FC8BBA}"/>
                </a:ext>
              </a:extLst>
            </p:cNvPr>
            <p:cNvSpPr>
              <a:spLocks noChangeShapeType="1"/>
            </p:cNvSpPr>
            <p:nvPr/>
          </p:nvSpPr>
          <p:spPr bwMode="auto">
            <a:xfrm>
              <a:off x="4752" y="3072"/>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42">
              <a:extLst>
                <a:ext uri="{FF2B5EF4-FFF2-40B4-BE49-F238E27FC236}">
                  <a16:creationId xmlns:a16="http://schemas.microsoft.com/office/drawing/2014/main" id="{B5A634EA-673E-46F6-89BF-F70D18EB5BA2}"/>
                </a:ext>
              </a:extLst>
            </p:cNvPr>
            <p:cNvSpPr>
              <a:spLocks noChangeShapeType="1"/>
            </p:cNvSpPr>
            <p:nvPr/>
          </p:nvSpPr>
          <p:spPr bwMode="auto">
            <a:xfrm>
              <a:off x="4752" y="3246"/>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43">
              <a:extLst>
                <a:ext uri="{FF2B5EF4-FFF2-40B4-BE49-F238E27FC236}">
                  <a16:creationId xmlns:a16="http://schemas.microsoft.com/office/drawing/2014/main" id="{7967B050-E614-4147-B466-BD27D0547AE8}"/>
                </a:ext>
              </a:extLst>
            </p:cNvPr>
            <p:cNvSpPr>
              <a:spLocks noChangeShapeType="1"/>
            </p:cNvSpPr>
            <p:nvPr/>
          </p:nvSpPr>
          <p:spPr bwMode="auto">
            <a:xfrm>
              <a:off x="4944" y="3072"/>
              <a:ext cx="0" cy="179"/>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Box 44">
              <a:extLst>
                <a:ext uri="{FF2B5EF4-FFF2-40B4-BE49-F238E27FC236}">
                  <a16:creationId xmlns:a16="http://schemas.microsoft.com/office/drawing/2014/main" id="{2E198562-C202-42E4-80CE-A1D98A8E90F1}"/>
                </a:ext>
              </a:extLst>
            </p:cNvPr>
            <p:cNvSpPr txBox="1">
              <a:spLocks noChangeArrowheads="1"/>
            </p:cNvSpPr>
            <p:nvPr/>
          </p:nvSpPr>
          <p:spPr bwMode="auto">
            <a:xfrm>
              <a:off x="4992" y="3024"/>
              <a:ext cx="288" cy="2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VNI-Times" pitchFamily="2" charset="0"/>
                  <a:ea typeface="+mn-ea"/>
                  <a:cs typeface="+mn-cs"/>
                </a:rPr>
                <a:t>l</a:t>
              </a:r>
            </a:p>
          </p:txBody>
        </p:sp>
      </p:grpSp>
      <p:sp>
        <p:nvSpPr>
          <p:cNvPr id="38" name="Text Box 46">
            <a:extLst>
              <a:ext uri="{FF2B5EF4-FFF2-40B4-BE49-F238E27FC236}">
                <a16:creationId xmlns:a16="http://schemas.microsoft.com/office/drawing/2014/main" id="{49BA41BD-E060-470D-844D-9BFE1675F141}"/>
              </a:ext>
            </a:extLst>
          </p:cNvPr>
          <p:cNvSpPr txBox="1">
            <a:spLocks noChangeArrowheads="1"/>
          </p:cNvSpPr>
          <p:nvPr/>
        </p:nvSpPr>
        <p:spPr bwMode="auto">
          <a:xfrm>
            <a:off x="9883808" y="4168003"/>
            <a:ext cx="13993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Bước</a:t>
            </a:r>
            <a:r>
              <a:rPr kumimoji="0" lang="en-US" altLang="en-US" sz="2800" b="1" i="0" u="none" strike="noStrike" kern="1200" cap="none" spc="0" normalizeH="0" baseline="0" noProof="0" dirty="0">
                <a:ln>
                  <a:noFill/>
                </a:ln>
                <a:solidFill>
                  <a:prstClr val="black"/>
                </a:solidFill>
                <a:effectLst/>
                <a:uLnTx/>
                <a:uFillTx/>
                <a:latin typeface="Calibri" panose="020F0502020204030204"/>
                <a:ea typeface="+mn-ea"/>
                <a:cs typeface="+mn-cs"/>
              </a:rPr>
              <a:t> 5</a:t>
            </a:r>
          </a:p>
        </p:txBody>
      </p:sp>
      <p:sp>
        <p:nvSpPr>
          <p:cNvPr id="39" name="Text Box 47">
            <a:extLst>
              <a:ext uri="{FF2B5EF4-FFF2-40B4-BE49-F238E27FC236}">
                <a16:creationId xmlns:a16="http://schemas.microsoft.com/office/drawing/2014/main" id="{E6E54AA3-37EF-4E7B-B307-0910DEB779E9}"/>
              </a:ext>
            </a:extLst>
          </p:cNvPr>
          <p:cNvSpPr txBox="1">
            <a:spLocks noChangeArrowheads="1"/>
          </p:cNvSpPr>
          <p:nvPr/>
        </p:nvSpPr>
        <p:spPr bwMode="auto">
          <a:xfrm>
            <a:off x="8161094" y="4179908"/>
            <a:ext cx="13993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Bước</a:t>
            </a:r>
            <a:r>
              <a:rPr kumimoji="0" lang="en-US" altLang="en-US" sz="2800" b="1" i="0" u="none" strike="noStrike" kern="1200" cap="none" spc="0" normalizeH="0" baseline="0" noProof="0" dirty="0">
                <a:ln>
                  <a:noFill/>
                </a:ln>
                <a:solidFill>
                  <a:prstClr val="black"/>
                </a:solidFill>
                <a:effectLst/>
                <a:uLnTx/>
                <a:uFillTx/>
                <a:latin typeface="Calibri" panose="020F0502020204030204"/>
                <a:ea typeface="+mn-ea"/>
                <a:cs typeface="+mn-cs"/>
              </a:rPr>
              <a:t> 4</a:t>
            </a:r>
          </a:p>
        </p:txBody>
      </p:sp>
      <p:sp>
        <p:nvSpPr>
          <p:cNvPr id="40" name="TextBox 39">
            <a:extLst>
              <a:ext uri="{FF2B5EF4-FFF2-40B4-BE49-F238E27FC236}">
                <a16:creationId xmlns:a16="http://schemas.microsoft.com/office/drawing/2014/main" id="{94A1DCFF-9C08-4E73-9866-6DB86CC5A29A}"/>
              </a:ext>
            </a:extLst>
          </p:cNvPr>
          <p:cNvSpPr txBox="1"/>
          <p:nvPr/>
        </p:nvSpPr>
        <p:spPr>
          <a:xfrm>
            <a:off x="361068" y="5592987"/>
            <a:ext cx="7067550" cy="810478"/>
          </a:xfrm>
          <a:prstGeom prst="rect">
            <a:avLst/>
          </a:prstGeom>
          <a:noFill/>
        </p:spPr>
        <p:txBody>
          <a:bodyPr wrap="square">
            <a:spAutoFit/>
          </a:bodyPr>
          <a:lstStyle/>
          <a:p>
            <a:r>
              <a:rPr kumimoji="0" lang="vi-VN" alt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Bước 4</a:t>
            </a:r>
            <a:r>
              <a:rPr kumimoji="0" lang="vi-VN" alt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lang="vi-VN" alt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Hoàn thiện phiếu học tập</a:t>
            </a:r>
            <a:endParaRPr lang="en-US" altLang="en-US" sz="2800" i="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endParaRPr kumimoji="0" lang="en-US" altLang="en-US" sz="2800" b="0" i="1"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1898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linds(horizontal)">
                                      <p:cBhvr>
                                        <p:cTn id="14" dur="500"/>
                                        <p:tgtEl>
                                          <p:spTgt spid="20"/>
                                        </p:tgtEl>
                                      </p:cBhvr>
                                    </p:animEffect>
                                  </p:childTnLst>
                                </p:cTn>
                              </p:par>
                              <p:par>
                                <p:cTn id="15" presetID="3"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heckerboard(across)">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heckerboard(across)">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heckerboard(across)">
                                      <p:cBhvr>
                                        <p:cTn id="30" dur="500"/>
                                        <p:tgtEl>
                                          <p:spTgt spid="25"/>
                                        </p:tgtEl>
                                      </p:cBhvr>
                                    </p:animEffect>
                                  </p:childTnLst>
                                </p:cTn>
                              </p:par>
                            </p:childTnLst>
                          </p:cTn>
                        </p:par>
                        <p:par>
                          <p:cTn id="31" fill="hold">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linds(horizontal)">
                                      <p:cBhvr>
                                        <p:cTn id="34" dur="500"/>
                                        <p:tgtEl>
                                          <p:spTgt spid="39"/>
                                        </p:tgtEl>
                                      </p:cBhvr>
                                    </p:animEffect>
                                  </p:childTnLst>
                                </p:cTn>
                              </p:par>
                              <p:par>
                                <p:cTn id="35" presetID="3"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par>
                          <p:cTn id="38" fill="hold">
                            <p:stCondLst>
                              <p:cond delay="1000"/>
                            </p:stCondLst>
                            <p:childTnLst>
                              <p:par>
                                <p:cTn id="39" presetID="3" presetClass="entr" presetSubtype="10"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linds(horizontal)">
                                      <p:cBhvr>
                                        <p:cTn id="41" dur="500"/>
                                        <p:tgtEl>
                                          <p:spTgt spid="2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linds(horizontal)">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9"/>
                </p:tgtEl>
              </p:cMediaNode>
            </p:audio>
          </p:childTnLst>
        </p:cTn>
      </p:par>
    </p:tnLst>
    <p:bldLst>
      <p:bldP spid="20" grpId="0"/>
      <p:bldP spid="21" grpId="0"/>
      <p:bldP spid="23" grpId="0"/>
      <p:bldP spid="24" grpId="0"/>
      <p:bldP spid="25"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5809130" y="3680012"/>
            <a:ext cx="573741" cy="573741"/>
          </a:xfr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94" y="219075"/>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5416" y="3912557"/>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graphicFrame>
        <p:nvGraphicFramePr>
          <p:cNvPr id="3" name="Table 2">
            <a:extLst>
              <a:ext uri="{FF2B5EF4-FFF2-40B4-BE49-F238E27FC236}">
                <a16:creationId xmlns:a16="http://schemas.microsoft.com/office/drawing/2014/main" id="{566CFD59-063E-4B23-9DE5-469D4EE54977}"/>
              </a:ext>
            </a:extLst>
          </p:cNvPr>
          <p:cNvGraphicFramePr>
            <a:graphicFrameLocks noGrp="1"/>
          </p:cNvGraphicFramePr>
          <p:nvPr>
            <p:extLst>
              <p:ext uri="{D42A27DB-BD31-4B8C-83A1-F6EECF244321}">
                <p14:modId xmlns:p14="http://schemas.microsoft.com/office/powerpoint/2010/main" val="517001561"/>
              </p:ext>
            </p:extLst>
          </p:nvPr>
        </p:nvGraphicFramePr>
        <p:xfrm>
          <a:off x="619125" y="1690688"/>
          <a:ext cx="10953750" cy="4581525"/>
        </p:xfrm>
        <a:graphic>
          <a:graphicData uri="http://schemas.openxmlformats.org/drawingml/2006/table">
            <a:tbl>
              <a:tblPr firstRow="1" firstCol="1" bandRow="1">
                <a:tableStyleId>{5C22544A-7EE6-4342-B048-85BDC9FD1C3A}</a:tableStyleId>
              </a:tblPr>
              <a:tblGrid>
                <a:gridCol w="1846764">
                  <a:extLst>
                    <a:ext uri="{9D8B030D-6E8A-4147-A177-3AD203B41FA5}">
                      <a16:colId xmlns:a16="http://schemas.microsoft.com/office/drawing/2014/main" val="1587406508"/>
                    </a:ext>
                  </a:extLst>
                </a:gridCol>
                <a:gridCol w="2124489">
                  <a:extLst>
                    <a:ext uri="{9D8B030D-6E8A-4147-A177-3AD203B41FA5}">
                      <a16:colId xmlns:a16="http://schemas.microsoft.com/office/drawing/2014/main" val="1837829780"/>
                    </a:ext>
                  </a:extLst>
                </a:gridCol>
                <a:gridCol w="2125584">
                  <a:extLst>
                    <a:ext uri="{9D8B030D-6E8A-4147-A177-3AD203B41FA5}">
                      <a16:colId xmlns:a16="http://schemas.microsoft.com/office/drawing/2014/main" val="3153519559"/>
                    </a:ext>
                  </a:extLst>
                </a:gridCol>
                <a:gridCol w="2124489">
                  <a:extLst>
                    <a:ext uri="{9D8B030D-6E8A-4147-A177-3AD203B41FA5}">
                      <a16:colId xmlns:a16="http://schemas.microsoft.com/office/drawing/2014/main" val="2768668345"/>
                    </a:ext>
                  </a:extLst>
                </a:gridCol>
                <a:gridCol w="2732424">
                  <a:extLst>
                    <a:ext uri="{9D8B030D-6E8A-4147-A177-3AD203B41FA5}">
                      <a16:colId xmlns:a16="http://schemas.microsoft.com/office/drawing/2014/main" val="3171373130"/>
                    </a:ext>
                  </a:extLst>
                </a:gridCol>
              </a:tblGrid>
              <a:tr h="1989991">
                <a:tc>
                  <a:txBody>
                    <a:bodyPr/>
                    <a:lstStyle/>
                    <a:p>
                      <a:pPr algn="ctr">
                        <a:lnSpc>
                          <a:spcPct val="115000"/>
                        </a:lnSpc>
                        <a:spcAft>
                          <a:spcPts val="600"/>
                        </a:spcAft>
                        <a:tabLst>
                          <a:tab pos="6645910" algn="l"/>
                        </a:tabLst>
                      </a:pPr>
                      <a:r>
                        <a:rPr lang="en-US" sz="2800" dirty="0" err="1">
                          <a:effectLst/>
                        </a:rPr>
                        <a:t>Số</a:t>
                      </a:r>
                      <a:r>
                        <a:rPr lang="en-US" sz="2800" dirty="0">
                          <a:effectLst/>
                        </a:rPr>
                        <a:t> </a:t>
                      </a:r>
                      <a:r>
                        <a:rPr lang="en-US" sz="2800" dirty="0" err="1">
                          <a:effectLst/>
                        </a:rPr>
                        <a:t>quả</a:t>
                      </a:r>
                      <a:r>
                        <a:rPr lang="en-US" sz="2800" dirty="0">
                          <a:effectLst/>
                        </a:rPr>
                        <a:t> </a:t>
                      </a:r>
                      <a:r>
                        <a:rPr lang="en-US" sz="2800" dirty="0" err="1">
                          <a:effectLst/>
                        </a:rPr>
                        <a:t>nặng</a:t>
                      </a:r>
                      <a:r>
                        <a:rPr lang="en-US" sz="2800" dirty="0">
                          <a:effectLst/>
                        </a:rPr>
                        <a:t> </a:t>
                      </a:r>
                      <a:r>
                        <a:rPr lang="en-US" sz="2800" dirty="0" err="1">
                          <a:effectLst/>
                        </a:rPr>
                        <a:t>treo</a:t>
                      </a:r>
                      <a:r>
                        <a:rPr lang="en-US" sz="2800" dirty="0">
                          <a:effectLst/>
                        </a:rPr>
                        <a:t> </a:t>
                      </a:r>
                      <a:r>
                        <a:rPr lang="en-US" sz="2800" dirty="0" err="1">
                          <a:effectLst/>
                        </a:rPr>
                        <a:t>vào</a:t>
                      </a:r>
                      <a:r>
                        <a:rPr lang="en-US" sz="2800" dirty="0">
                          <a:effectLst/>
                        </a:rPr>
                        <a:t> </a:t>
                      </a:r>
                      <a:r>
                        <a:rPr lang="en-US" sz="2800" dirty="0" err="1">
                          <a:effectLst/>
                        </a:rPr>
                        <a:t>lò</a:t>
                      </a:r>
                      <a:r>
                        <a:rPr lang="en-US" sz="2800" dirty="0">
                          <a:effectLst/>
                        </a:rPr>
                        <a:t> xo</a:t>
                      </a:r>
                      <a:endParaRPr lang="vi-VN"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Aft>
                          <a:spcPts val="600"/>
                        </a:spcAft>
                        <a:tabLst>
                          <a:tab pos="6645910" algn="l"/>
                        </a:tabLst>
                      </a:pPr>
                      <a:r>
                        <a:rPr lang="en-US" sz="2800" dirty="0" err="1">
                          <a:effectLst/>
                        </a:rPr>
                        <a:t>Tổng</a:t>
                      </a:r>
                      <a:r>
                        <a:rPr lang="en-US" sz="2800" dirty="0">
                          <a:effectLst/>
                        </a:rPr>
                        <a:t> </a:t>
                      </a:r>
                      <a:r>
                        <a:rPr lang="en-US" sz="2800" dirty="0" err="1">
                          <a:effectLst/>
                        </a:rPr>
                        <a:t>khối</a:t>
                      </a:r>
                      <a:r>
                        <a:rPr lang="en-US" sz="2800" dirty="0">
                          <a:effectLst/>
                        </a:rPr>
                        <a:t> </a:t>
                      </a:r>
                      <a:r>
                        <a:rPr lang="en-US" sz="2800" dirty="0" err="1">
                          <a:effectLst/>
                        </a:rPr>
                        <a:t>lượng</a:t>
                      </a:r>
                      <a:r>
                        <a:rPr lang="en-US" sz="2800" dirty="0">
                          <a:effectLst/>
                        </a:rPr>
                        <a:t> </a:t>
                      </a:r>
                      <a:r>
                        <a:rPr lang="en-US" sz="2800" dirty="0" err="1">
                          <a:effectLst/>
                        </a:rPr>
                        <a:t>vật</a:t>
                      </a:r>
                      <a:r>
                        <a:rPr lang="en-US" sz="2800" dirty="0">
                          <a:effectLst/>
                        </a:rPr>
                        <a:t> </a:t>
                      </a:r>
                      <a:r>
                        <a:rPr lang="en-US" sz="2800" dirty="0" err="1">
                          <a:effectLst/>
                        </a:rPr>
                        <a:t>treo</a:t>
                      </a:r>
                      <a:r>
                        <a:rPr lang="en-US" sz="2800" dirty="0">
                          <a:effectLst/>
                        </a:rPr>
                        <a:t> (g)</a:t>
                      </a:r>
                      <a:endParaRPr lang="vi-VN"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Aft>
                          <a:spcPts val="600"/>
                        </a:spcAft>
                        <a:tabLst>
                          <a:tab pos="6645910" algn="l"/>
                        </a:tabLst>
                      </a:pPr>
                      <a:r>
                        <a:rPr lang="en-US" sz="2800" dirty="0" err="1">
                          <a:effectLst/>
                        </a:rPr>
                        <a:t>Chiều</a:t>
                      </a:r>
                      <a:r>
                        <a:rPr lang="en-US" sz="2800" dirty="0">
                          <a:effectLst/>
                        </a:rPr>
                        <a:t> </a:t>
                      </a:r>
                      <a:r>
                        <a:rPr lang="en-US" sz="2800" dirty="0" err="1">
                          <a:effectLst/>
                        </a:rPr>
                        <a:t>dài</a:t>
                      </a:r>
                      <a:r>
                        <a:rPr lang="en-US" sz="2800" dirty="0">
                          <a:effectLst/>
                        </a:rPr>
                        <a:t> ban </a:t>
                      </a:r>
                      <a:r>
                        <a:rPr lang="en-US" sz="2800" dirty="0" err="1">
                          <a:effectLst/>
                        </a:rPr>
                        <a:t>đầu</a:t>
                      </a:r>
                      <a:r>
                        <a:rPr lang="en-US" sz="2800" dirty="0">
                          <a:effectLst/>
                        </a:rPr>
                        <a:t> </a:t>
                      </a:r>
                      <a:r>
                        <a:rPr lang="en-US" sz="2800" dirty="0" err="1">
                          <a:effectLst/>
                        </a:rPr>
                        <a:t>của</a:t>
                      </a:r>
                      <a:r>
                        <a:rPr lang="en-US" sz="2800" dirty="0">
                          <a:effectLst/>
                        </a:rPr>
                        <a:t> </a:t>
                      </a:r>
                      <a:r>
                        <a:rPr lang="en-US" sz="2800" dirty="0" err="1">
                          <a:effectLst/>
                        </a:rPr>
                        <a:t>lò</a:t>
                      </a:r>
                      <a:r>
                        <a:rPr lang="en-US" sz="2800" dirty="0">
                          <a:effectLst/>
                        </a:rPr>
                        <a:t> xo (mm)</a:t>
                      </a:r>
                      <a:endParaRPr lang="vi-VN"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Aft>
                          <a:spcPts val="600"/>
                        </a:spcAft>
                        <a:tabLst>
                          <a:tab pos="6645910" algn="l"/>
                        </a:tabLst>
                      </a:pPr>
                      <a:r>
                        <a:rPr lang="en-US" sz="2800">
                          <a:effectLst/>
                        </a:rPr>
                        <a:t>Chiều dài của lò xo khi bị dãn ra (mm)</a:t>
                      </a:r>
                      <a:endParaRPr lang="vi-VN" sz="28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nSpc>
                          <a:spcPct val="115000"/>
                        </a:lnSpc>
                        <a:spcAft>
                          <a:spcPts val="600"/>
                        </a:spcAft>
                        <a:tabLst>
                          <a:tab pos="6645910" algn="l"/>
                        </a:tabLst>
                      </a:pPr>
                      <a:r>
                        <a:rPr lang="en-US" sz="2800">
                          <a:effectLst/>
                        </a:rPr>
                        <a:t>Độ dãn của lò xo (mm)</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87733185"/>
                  </a:ext>
                </a:extLst>
              </a:tr>
              <a:tr h="849373">
                <a:tc>
                  <a:txBody>
                    <a:bodyPr/>
                    <a:lstStyle/>
                    <a:p>
                      <a:pPr algn="ctr">
                        <a:lnSpc>
                          <a:spcPct val="115000"/>
                        </a:lnSpc>
                        <a:spcAft>
                          <a:spcPts val="600"/>
                        </a:spcAft>
                        <a:tabLst>
                          <a:tab pos="6645910" algn="l"/>
                        </a:tabLst>
                      </a:pPr>
                      <a:r>
                        <a:rPr lang="en-US" sz="2800" dirty="0">
                          <a:effectLst/>
                        </a:rPr>
                        <a:t>1</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m</a:t>
                      </a:r>
                      <a:r>
                        <a:rPr lang="en-US" sz="2800" baseline="-25000">
                          <a:effectLst/>
                        </a:rPr>
                        <a:t>1 </a:t>
                      </a:r>
                      <a:r>
                        <a:rPr lang="en-US" sz="2800">
                          <a:effectLst/>
                        </a:rPr>
                        <a:t>=</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l</a:t>
                      </a:r>
                      <a:r>
                        <a:rPr lang="en-US" sz="2800" baseline="-25000">
                          <a:effectLst/>
                        </a:rPr>
                        <a:t>0</a:t>
                      </a: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l</a:t>
                      </a:r>
                      <a:r>
                        <a:rPr lang="en-US" sz="2800" baseline="-25000">
                          <a:effectLst/>
                        </a:rPr>
                        <a:t>1</a:t>
                      </a: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 = l</a:t>
                      </a:r>
                      <a:r>
                        <a:rPr lang="en-US" sz="2800" baseline="-25000">
                          <a:effectLst/>
                        </a:rPr>
                        <a:t>1</a:t>
                      </a:r>
                      <a:r>
                        <a:rPr lang="en-US" sz="2800">
                          <a:effectLst/>
                        </a:rPr>
                        <a:t> – l</a:t>
                      </a:r>
                      <a:r>
                        <a:rPr lang="en-US" sz="2800" baseline="-25000">
                          <a:effectLst/>
                        </a:rPr>
                        <a:t>0</a:t>
                      </a: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575326197"/>
                  </a:ext>
                </a:extLst>
              </a:tr>
              <a:tr h="849373">
                <a:tc>
                  <a:txBody>
                    <a:bodyPr/>
                    <a:lstStyle/>
                    <a:p>
                      <a:pPr algn="ctr">
                        <a:lnSpc>
                          <a:spcPct val="115000"/>
                        </a:lnSpc>
                        <a:spcAft>
                          <a:spcPts val="600"/>
                        </a:spcAft>
                        <a:tabLst>
                          <a:tab pos="6645910" algn="l"/>
                        </a:tabLst>
                      </a:pPr>
                      <a:r>
                        <a:rPr lang="en-US" sz="2800" dirty="0">
                          <a:effectLst/>
                        </a:rPr>
                        <a:t>2</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m</a:t>
                      </a:r>
                      <a:r>
                        <a:rPr lang="en-US" sz="2800" baseline="-25000">
                          <a:effectLst/>
                        </a:rPr>
                        <a:t>2</a:t>
                      </a:r>
                      <a:r>
                        <a:rPr lang="en-US" sz="2800">
                          <a:effectLst/>
                        </a:rPr>
                        <a:t>=</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l</a:t>
                      </a:r>
                      <a:r>
                        <a:rPr lang="en-US" sz="2800" baseline="-25000">
                          <a:effectLst/>
                        </a:rPr>
                        <a:t>0</a:t>
                      </a: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l</a:t>
                      </a:r>
                      <a:r>
                        <a:rPr lang="en-US" sz="2800" baseline="-25000">
                          <a:effectLst/>
                        </a:rPr>
                        <a:t>2</a:t>
                      </a: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 = l</a:t>
                      </a:r>
                      <a:r>
                        <a:rPr lang="en-US" sz="2800" baseline="-25000">
                          <a:effectLst/>
                        </a:rPr>
                        <a:t>2</a:t>
                      </a:r>
                      <a:r>
                        <a:rPr lang="en-US" sz="2800">
                          <a:effectLst/>
                        </a:rPr>
                        <a:t> – l</a:t>
                      </a:r>
                      <a:r>
                        <a:rPr lang="en-US" sz="2800" baseline="-25000">
                          <a:effectLst/>
                        </a:rPr>
                        <a:t>0 </a:t>
                      </a:r>
                      <a:r>
                        <a:rPr lang="en-US" sz="2800">
                          <a:effectLst/>
                        </a:rPr>
                        <a:t>=</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596823953"/>
                  </a:ext>
                </a:extLst>
              </a:tr>
              <a:tr h="892788">
                <a:tc>
                  <a:txBody>
                    <a:bodyPr/>
                    <a:lstStyle/>
                    <a:p>
                      <a:pPr algn="ctr">
                        <a:lnSpc>
                          <a:spcPct val="115000"/>
                        </a:lnSpc>
                        <a:spcAft>
                          <a:spcPts val="600"/>
                        </a:spcAft>
                        <a:tabLst>
                          <a:tab pos="6645910" algn="l"/>
                        </a:tabLst>
                      </a:pPr>
                      <a:r>
                        <a:rPr lang="en-US" sz="2800" dirty="0">
                          <a:effectLst/>
                        </a:rPr>
                        <a:t>3</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m</a:t>
                      </a:r>
                      <a:r>
                        <a:rPr lang="en-US" sz="2800" baseline="-25000">
                          <a:effectLst/>
                        </a:rPr>
                        <a:t>3 </a:t>
                      </a:r>
                      <a:r>
                        <a:rPr lang="en-US" sz="2800">
                          <a:effectLst/>
                        </a:rPr>
                        <a:t>=</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l</a:t>
                      </a:r>
                      <a:r>
                        <a:rPr lang="en-US" sz="2800" baseline="-25000">
                          <a:effectLst/>
                        </a:rPr>
                        <a:t>0</a:t>
                      </a: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a:effectLst/>
                        </a:rPr>
                        <a:t>l</a:t>
                      </a:r>
                      <a:r>
                        <a:rPr lang="en-US" sz="2800" baseline="-25000">
                          <a:effectLst/>
                        </a:rPr>
                        <a:t>3</a:t>
                      </a: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15000"/>
                        </a:lnSpc>
                        <a:spcAft>
                          <a:spcPts val="600"/>
                        </a:spcAft>
                        <a:tabLst>
                          <a:tab pos="6645910" algn="l"/>
                        </a:tabLst>
                      </a:pPr>
                      <a:r>
                        <a:rPr lang="en-US" sz="2800" dirty="0">
                          <a:effectLst/>
                        </a:rPr>
                        <a:t> = l</a:t>
                      </a:r>
                      <a:r>
                        <a:rPr lang="en-US" sz="2800" baseline="-25000" dirty="0">
                          <a:effectLst/>
                        </a:rPr>
                        <a:t>3</a:t>
                      </a:r>
                      <a:r>
                        <a:rPr lang="en-US" sz="2800" dirty="0">
                          <a:effectLst/>
                        </a:rPr>
                        <a:t> – l</a:t>
                      </a:r>
                      <a:r>
                        <a:rPr lang="en-US" sz="2800" baseline="-25000" dirty="0">
                          <a:effectLst/>
                        </a:rPr>
                        <a:t>0 </a:t>
                      </a:r>
                      <a:r>
                        <a:rPr lang="en-US" sz="2800" dirty="0">
                          <a:effectLst/>
                        </a:rPr>
                        <a:t>=</a:t>
                      </a:r>
                      <a:endParaRPr lang="vi-VN"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493176843"/>
                  </a:ext>
                </a:extLst>
              </a:tr>
            </a:tbl>
          </a:graphicData>
        </a:graphic>
      </p:graphicFrame>
      <p:sp>
        <p:nvSpPr>
          <p:cNvPr id="8" name="Rectangle 4">
            <a:extLst>
              <a:ext uri="{FF2B5EF4-FFF2-40B4-BE49-F238E27FC236}">
                <a16:creationId xmlns:a16="http://schemas.microsoft.com/office/drawing/2014/main" id="{3BF41A10-6A8E-4FF0-964F-4FEFF29D9202}"/>
              </a:ext>
            </a:extLst>
          </p:cNvPr>
          <p:cNvSpPr>
            <a:spLocks noChangeArrowheads="1"/>
          </p:cNvSpPr>
          <p:nvPr/>
        </p:nvSpPr>
        <p:spPr bwMode="auto">
          <a:xfrm>
            <a:off x="2914650" y="32305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5">
            <a:extLst>
              <a:ext uri="{FF2B5EF4-FFF2-40B4-BE49-F238E27FC236}">
                <a16:creationId xmlns:a16="http://schemas.microsoft.com/office/drawing/2014/main" id="{0CECCFBD-A5E2-4C43-9FDD-D6B185154565}"/>
              </a:ext>
            </a:extLst>
          </p:cNvPr>
          <p:cNvSpPr>
            <a:spLocks noChangeArrowheads="1"/>
          </p:cNvSpPr>
          <p:nvPr/>
        </p:nvSpPr>
        <p:spPr bwMode="auto">
          <a:xfrm>
            <a:off x="2914650" y="3687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12" name="Graphic 11">
            <a:extLst>
              <a:ext uri="{FF2B5EF4-FFF2-40B4-BE49-F238E27FC236}">
                <a16:creationId xmlns:a16="http://schemas.microsoft.com/office/drawing/2014/main" id="{38C74F84-D270-41C7-9E55-070220EF7D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43149" y="395101"/>
            <a:ext cx="1618449" cy="1141465"/>
          </a:xfrm>
          <a:prstGeom prst="rect">
            <a:avLst/>
          </a:prstGeom>
        </p:spPr>
      </p:pic>
      <p:pic>
        <p:nvPicPr>
          <p:cNvPr id="14" name="Countdown 5 minutes-Nho">
            <a:hlinkClick r:id="" action="ppaction://media"/>
            <a:extLst>
              <a:ext uri="{FF2B5EF4-FFF2-40B4-BE49-F238E27FC236}">
                <a16:creationId xmlns:a16="http://schemas.microsoft.com/office/drawing/2014/main" id="{C370FA32-5A9F-4079-8728-FAFCBAD598D3}"/>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t="6081" b="6081"/>
          <a:stretch/>
        </p:blipFill>
        <p:spPr>
          <a:xfrm>
            <a:off x="8541692" y="375577"/>
            <a:ext cx="1618449" cy="761074"/>
          </a:xfrm>
          <a:prstGeom prst="rect">
            <a:avLst/>
          </a:prstGeom>
        </p:spPr>
      </p:pic>
    </p:spTree>
    <p:extLst>
      <p:ext uri="{BB962C8B-B14F-4D97-AF65-F5344CB8AC3E}">
        <p14:creationId xmlns:p14="http://schemas.microsoft.com/office/powerpoint/2010/main" val="2081091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vol="80000">
                <p:cTn id="13" fill="hold" display="0">
                  <p:stCondLst>
                    <p:cond delay="indefinite"/>
                  </p:stCondLst>
                </p:cTn>
                <p:tgtEl>
                  <p:spTgt spid="1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195" y="161925"/>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4" y="3969707"/>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7" name="TextBox 6">
            <a:extLst>
              <a:ext uri="{FF2B5EF4-FFF2-40B4-BE49-F238E27FC236}">
                <a16:creationId xmlns:a16="http://schemas.microsoft.com/office/drawing/2014/main" id="{7FEB9DD1-9BC4-4215-A83D-0A7E74A96850}"/>
              </a:ext>
            </a:extLst>
          </p:cNvPr>
          <p:cNvSpPr txBox="1"/>
          <p:nvPr/>
        </p:nvSpPr>
        <p:spPr>
          <a:xfrm>
            <a:off x="262327" y="1485984"/>
            <a:ext cx="11093605" cy="3454344"/>
          </a:xfrm>
          <a:prstGeom prst="rect">
            <a:avLst/>
          </a:prstGeom>
          <a:noFill/>
        </p:spPr>
        <p:txBody>
          <a:bodyPr wrap="square">
            <a:spAutoFit/>
          </a:bodyPr>
          <a:lstStyle/>
          <a:p>
            <a:pPr marL="457200">
              <a:lnSpc>
                <a:spcPct val="115000"/>
              </a:lnSpc>
              <a:spcAft>
                <a:spcPts val="600"/>
              </a:spcAft>
              <a:tabLst>
                <a:tab pos="450215" algn="l"/>
                <a:tab pos="540385" algn="l"/>
              </a:tabLst>
            </a:pPr>
            <a:r>
              <a:rPr lang="vi-VN" sz="3200" b="1" i="1" dirty="0">
                <a:effectLst/>
                <a:latin typeface="A3.OpenSans-San"/>
                <a:ea typeface="Calibri" panose="020F0502020204030204" pitchFamily="34" charset="0"/>
              </a:rPr>
              <a:t>         Một lò xo có chiều dài tự nhiên là 12cm được treo thẳng đứng đầu dưới của lò xo gắn với một quả nặng khối lượng 50g khi quả nặng nằm cân bằng thì lò xo có chiều dài 15cm. Cho rằng độ dãn của lò xo tỉ lệ thuận với khối lượng vật treo. Khi treo quả nặng có khối lượng 100g vào lò xo thì chiều dài của lò xo khi đó là bao nhiêu?</a:t>
            </a:r>
            <a:endParaRPr lang="vi-VN"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77395458"/>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92" y="84271"/>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3" y="3834903"/>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7" name="TextBox 6">
            <a:extLst>
              <a:ext uri="{FF2B5EF4-FFF2-40B4-BE49-F238E27FC236}">
                <a16:creationId xmlns:a16="http://schemas.microsoft.com/office/drawing/2014/main" id="{B28AD13F-C55C-44DE-825B-09D723D27139}"/>
              </a:ext>
            </a:extLst>
          </p:cNvPr>
          <p:cNvSpPr txBox="1"/>
          <p:nvPr/>
        </p:nvSpPr>
        <p:spPr>
          <a:xfrm>
            <a:off x="2543801" y="187201"/>
            <a:ext cx="7104397" cy="689099"/>
          </a:xfrm>
          <a:prstGeom prst="rect">
            <a:avLst/>
          </a:prstGeom>
          <a:noFill/>
        </p:spPr>
        <p:txBody>
          <a:bodyPr wrap="square">
            <a:spAutoFit/>
          </a:bodyPr>
          <a:lstStyle/>
          <a:p>
            <a:pPr marL="180340" algn="just">
              <a:lnSpc>
                <a:spcPct val="115000"/>
              </a:lnSpc>
              <a:tabLst>
                <a:tab pos="450215" algn="l"/>
              </a:tabLst>
            </a:pPr>
            <a:r>
              <a:rPr lang="vi-VN" sz="3600" b="1"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II: Thực hành đo lực bằng lực kế</a:t>
            </a:r>
            <a:endParaRPr lang="vi-VN" sz="20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descr="Bộ Lực Kế">
            <a:extLst>
              <a:ext uri="{FF2B5EF4-FFF2-40B4-BE49-F238E27FC236}">
                <a16:creationId xmlns:a16="http://schemas.microsoft.com/office/drawing/2014/main" id="{306444C5-8465-4201-AD16-9D91348902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48" y="1487745"/>
            <a:ext cx="4856123" cy="44939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9CDF9E1-F49B-499E-90A9-C1F7784E577A}"/>
              </a:ext>
            </a:extLst>
          </p:cNvPr>
          <p:cNvSpPr txBox="1"/>
          <p:nvPr/>
        </p:nvSpPr>
        <p:spPr>
          <a:xfrm>
            <a:off x="6231249" y="1690688"/>
            <a:ext cx="4856123" cy="3529556"/>
          </a:xfrm>
          <a:prstGeom prst="rect">
            <a:avLst/>
          </a:prstGeom>
          <a:noFill/>
        </p:spPr>
        <p:txBody>
          <a:bodyPr wrap="square">
            <a:spAutoFit/>
          </a:bodyPr>
          <a:lstStyle/>
          <a:p>
            <a:pPr algn="just">
              <a:lnSpc>
                <a:spcPct val="115000"/>
              </a:lnSpc>
              <a:tabLst>
                <a:tab pos="540385" algn="l"/>
              </a:tabLst>
            </a:pPr>
            <a:r>
              <a:rPr lang="vi-VN" sz="2800" dirty="0">
                <a:effectLst/>
                <a:latin typeface="Times New Roman" panose="02020603050405020304" pitchFamily="18" charset="0"/>
                <a:ea typeface="Arial" panose="020B0604020202020204" pitchFamily="34" charset="0"/>
                <a:cs typeface="Arial" panose="020B0604020202020204" pitchFamily="34" charset="0"/>
              </a:rPr>
              <a:t>- Vỏ lực kế có gắn một bảng chia độ. </a:t>
            </a:r>
          </a:p>
          <a:p>
            <a:pPr algn="just">
              <a:lnSpc>
                <a:spcPct val="115000"/>
              </a:lnSpc>
              <a:tabLst>
                <a:tab pos="540385" algn="l"/>
              </a:tabLst>
            </a:pPr>
            <a:r>
              <a:rPr lang="vi-VN" sz="2800" dirty="0">
                <a:effectLst/>
                <a:latin typeface="Times New Roman" panose="02020603050405020304" pitchFamily="18" charset="0"/>
                <a:ea typeface="Arial" panose="020B0604020202020204" pitchFamily="34" charset="0"/>
                <a:cs typeface="Arial" panose="020B0604020202020204" pitchFamily="34" charset="0"/>
              </a:rPr>
              <a:t>- Một lò xo có một đầu gắn vào vỏ lực kế, đầu kia gắn vào một móc và 1 kim chỉ thị. Kim chỉ thị có thể chuyển động trên mặt bảng chia độ.</a:t>
            </a:r>
            <a:endParaRPr lang="vi-VN"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6683104"/>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94" y="219075"/>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4" y="3969707"/>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7" name="TextBox 6">
            <a:extLst>
              <a:ext uri="{FF2B5EF4-FFF2-40B4-BE49-F238E27FC236}">
                <a16:creationId xmlns:a16="http://schemas.microsoft.com/office/drawing/2014/main" id="{B329F0FB-9A60-4F8E-9CD9-5999BCD31B50}"/>
              </a:ext>
            </a:extLst>
          </p:cNvPr>
          <p:cNvSpPr txBox="1"/>
          <p:nvPr/>
        </p:nvSpPr>
        <p:spPr>
          <a:xfrm>
            <a:off x="260195" y="1445261"/>
            <a:ext cx="11191874" cy="3599896"/>
          </a:xfrm>
          <a:prstGeom prst="rect">
            <a:avLst/>
          </a:prstGeom>
          <a:noFill/>
        </p:spPr>
        <p:txBody>
          <a:bodyPr wrap="square">
            <a:spAutoFit/>
          </a:bodyPr>
          <a:lstStyle/>
          <a:p>
            <a:pPr algn="just">
              <a:lnSpc>
                <a:spcPct val="115000"/>
              </a:lnSpc>
              <a:tabLst>
                <a:tab pos="540385" algn="l"/>
              </a:tabLst>
            </a:pPr>
            <a:r>
              <a:rPr lang="vi-VN" sz="3200" b="1"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Các bước sử dụng lực kế:</a:t>
            </a:r>
            <a:endParaRPr lang="vi-VN" sz="32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tabLst>
                <a:tab pos="540385" algn="l"/>
              </a:tabLst>
            </a:pPr>
            <a:r>
              <a:rPr lang="vi-VN" sz="2800" dirty="0">
                <a:effectLst/>
                <a:latin typeface="Times New Roman" panose="02020603050405020304" pitchFamily="18" charset="0"/>
                <a:ea typeface="Arial" panose="020B0604020202020204" pitchFamily="34" charset="0"/>
                <a:cs typeface="Arial" panose="020B0604020202020204" pitchFamily="34" charset="0"/>
              </a:rPr>
              <a:t>+ </a:t>
            </a:r>
            <a:r>
              <a:rPr lang="vi-VN" sz="2800" b="1" dirty="0">
                <a:effectLst/>
                <a:latin typeface="Times New Roman" panose="02020603050405020304" pitchFamily="18" charset="0"/>
                <a:ea typeface="Arial" panose="020B0604020202020204" pitchFamily="34" charset="0"/>
                <a:cs typeface="Arial" panose="020B0604020202020204" pitchFamily="34" charset="0"/>
              </a:rPr>
              <a:t>Bước 1</a:t>
            </a:r>
            <a:r>
              <a:rPr lang="vi-VN" sz="2800" dirty="0">
                <a:effectLst/>
                <a:latin typeface="Times New Roman" panose="02020603050405020304" pitchFamily="18" charset="0"/>
                <a:ea typeface="Arial" panose="020B0604020202020204" pitchFamily="34" charset="0"/>
                <a:cs typeface="Arial" panose="020B0604020202020204" pitchFamily="34" charset="0"/>
              </a:rPr>
              <a:t>: Ước lượng giá trị cần đo để lựa chọn lực kế phù hợp. (nếu lực quá lớn nằm ngoài giới hạn đàn hồi lò xo sẽ không trở lại trạng thái tự nhiên)</a:t>
            </a:r>
            <a:endParaRPr lang="vi-VN" sz="2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tabLst>
                <a:tab pos="540385" algn="l"/>
              </a:tabLst>
            </a:pPr>
            <a:r>
              <a:rPr lang="vi-VN" sz="2800" dirty="0">
                <a:effectLst/>
                <a:latin typeface="Times New Roman" panose="02020603050405020304" pitchFamily="18" charset="0"/>
                <a:ea typeface="Arial" panose="020B0604020202020204" pitchFamily="34" charset="0"/>
                <a:cs typeface="Arial" panose="020B0604020202020204" pitchFamily="34" charset="0"/>
              </a:rPr>
              <a:t>+ </a:t>
            </a:r>
            <a:r>
              <a:rPr lang="vi-VN" sz="2800" b="1" dirty="0">
                <a:effectLst/>
                <a:latin typeface="Times New Roman" panose="02020603050405020304" pitchFamily="18" charset="0"/>
                <a:ea typeface="Arial" panose="020B0604020202020204" pitchFamily="34" charset="0"/>
                <a:cs typeface="Arial" panose="020B0604020202020204" pitchFamily="34" charset="0"/>
              </a:rPr>
              <a:t>Bước 2</a:t>
            </a:r>
            <a:r>
              <a:rPr lang="vi-VN" sz="2800" dirty="0">
                <a:effectLst/>
                <a:latin typeface="Times New Roman" panose="02020603050405020304" pitchFamily="18" charset="0"/>
                <a:ea typeface="Arial" panose="020B0604020202020204" pitchFamily="34" charset="0"/>
                <a:cs typeface="Arial" panose="020B0604020202020204" pitchFamily="34" charset="0"/>
              </a:rPr>
              <a:t>: Hiệu chỉnh lực kế (khi chưa có lực tác dụng thì kim chỉ ở vị trí 0)</a:t>
            </a:r>
            <a:endParaRPr lang="vi-VN" sz="2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tabLst>
                <a:tab pos="540385" algn="l"/>
              </a:tabLst>
            </a:pPr>
            <a:r>
              <a:rPr lang="vi-VN" sz="2800" dirty="0">
                <a:effectLst/>
                <a:latin typeface="Times New Roman" panose="02020603050405020304" pitchFamily="18" charset="0"/>
                <a:ea typeface="Arial" panose="020B0604020202020204" pitchFamily="34" charset="0"/>
                <a:cs typeface="Arial" panose="020B0604020202020204" pitchFamily="34" charset="0"/>
              </a:rPr>
              <a:t>+ </a:t>
            </a:r>
            <a:r>
              <a:rPr lang="vi-VN" sz="2800" b="1" dirty="0">
                <a:effectLst/>
                <a:latin typeface="Times New Roman" panose="02020603050405020304" pitchFamily="18" charset="0"/>
                <a:ea typeface="Arial" panose="020B0604020202020204" pitchFamily="34" charset="0"/>
                <a:cs typeface="Arial" panose="020B0604020202020204" pitchFamily="34" charset="0"/>
              </a:rPr>
              <a:t>Bước 3</a:t>
            </a:r>
            <a:r>
              <a:rPr lang="vi-VN" sz="2800" dirty="0">
                <a:effectLst/>
                <a:latin typeface="Times New Roman" panose="02020603050405020304" pitchFamily="18" charset="0"/>
                <a:ea typeface="Arial" panose="020B0604020202020204" pitchFamily="34" charset="0"/>
                <a:cs typeface="Arial" panose="020B0604020202020204" pitchFamily="34" charset="0"/>
              </a:rPr>
              <a:t>: Tác dụng lực cần đo vào móc của lò xo lực kế.</a:t>
            </a:r>
            <a:endParaRPr lang="vi-VN" sz="2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tabLst>
                <a:tab pos="540385" algn="l"/>
              </a:tabLst>
            </a:pPr>
            <a:r>
              <a:rPr lang="vi-VN" sz="2800" dirty="0">
                <a:effectLst/>
                <a:latin typeface="Times New Roman" panose="02020603050405020304" pitchFamily="18" charset="0"/>
                <a:ea typeface="Arial" panose="020B0604020202020204" pitchFamily="34" charset="0"/>
                <a:cs typeface="Arial" panose="020B0604020202020204" pitchFamily="34" charset="0"/>
              </a:rPr>
              <a:t>+ </a:t>
            </a:r>
            <a:r>
              <a:rPr lang="vi-VN" sz="2800" b="1" dirty="0">
                <a:effectLst/>
                <a:latin typeface="Times New Roman" panose="02020603050405020304" pitchFamily="18" charset="0"/>
                <a:ea typeface="Arial" panose="020B0604020202020204" pitchFamily="34" charset="0"/>
                <a:cs typeface="Arial" panose="020B0604020202020204" pitchFamily="34" charset="0"/>
              </a:rPr>
              <a:t>Bước 4</a:t>
            </a:r>
            <a:r>
              <a:rPr lang="vi-VN" sz="2800" dirty="0">
                <a:effectLst/>
                <a:latin typeface="Times New Roman" panose="02020603050405020304" pitchFamily="18" charset="0"/>
                <a:ea typeface="Arial" panose="020B0604020202020204" pitchFamily="34" charset="0"/>
                <a:cs typeface="Arial" panose="020B0604020202020204" pitchFamily="34" charset="0"/>
              </a:rPr>
              <a:t>: Cầm lực kế sao cho lò xo nằm dọc theo phương của lực cần đo.</a:t>
            </a:r>
            <a:endParaRPr lang="vi-VN" sz="2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tabLst>
                <a:tab pos="540385" algn="l"/>
              </a:tabLst>
            </a:pPr>
            <a:r>
              <a:rPr lang="vi-VN" sz="2800" dirty="0">
                <a:effectLst/>
                <a:latin typeface="Times New Roman" panose="02020603050405020304" pitchFamily="18" charset="0"/>
                <a:ea typeface="Arial" panose="020B0604020202020204" pitchFamily="34" charset="0"/>
                <a:cs typeface="Arial" panose="020B0604020202020204" pitchFamily="34" charset="0"/>
              </a:rPr>
              <a:t>+ </a:t>
            </a:r>
            <a:r>
              <a:rPr lang="vi-VN" sz="2800" b="1" dirty="0">
                <a:effectLst/>
                <a:latin typeface="Times New Roman" panose="02020603050405020304" pitchFamily="18" charset="0"/>
                <a:ea typeface="Arial" panose="020B0604020202020204" pitchFamily="34" charset="0"/>
                <a:cs typeface="Arial" panose="020B0604020202020204" pitchFamily="34" charset="0"/>
              </a:rPr>
              <a:t>Bước 5</a:t>
            </a:r>
            <a:r>
              <a:rPr lang="vi-VN" sz="2800" dirty="0">
                <a:effectLst/>
                <a:latin typeface="Times New Roman" panose="02020603050405020304" pitchFamily="18" charset="0"/>
                <a:ea typeface="Arial" panose="020B0604020202020204" pitchFamily="34" charset="0"/>
                <a:cs typeface="Arial" panose="020B0604020202020204" pitchFamily="34" charset="0"/>
              </a:rPr>
              <a:t>: Khi kim chỉ lực kế đã ổn định </a:t>
            </a:r>
            <a:r>
              <a:rPr lang="vi-VN" sz="2800" dirty="0">
                <a:effectLst/>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Arial" panose="020B0604020202020204" pitchFamily="34" charset="0"/>
                <a:cs typeface="Arial" panose="020B0604020202020204" pitchFamily="34" charset="0"/>
              </a:rPr>
              <a:t>đọc số chỉ gần nhất với kim chỉ.</a:t>
            </a:r>
            <a:endParaRPr lang="vi-VN"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5BC2BBBC-FD9B-42FF-BB7F-0C14A70FE398}"/>
              </a:ext>
            </a:extLst>
          </p:cNvPr>
          <p:cNvSpPr txBox="1"/>
          <p:nvPr/>
        </p:nvSpPr>
        <p:spPr>
          <a:xfrm>
            <a:off x="2543801" y="187201"/>
            <a:ext cx="7104397" cy="689099"/>
          </a:xfrm>
          <a:prstGeom prst="rect">
            <a:avLst/>
          </a:prstGeom>
          <a:noFill/>
        </p:spPr>
        <p:txBody>
          <a:bodyPr wrap="square">
            <a:spAutoFit/>
          </a:bodyPr>
          <a:lstStyle/>
          <a:p>
            <a:pPr marL="180340" algn="just">
              <a:lnSpc>
                <a:spcPct val="115000"/>
              </a:lnSpc>
              <a:tabLst>
                <a:tab pos="450215" algn="l"/>
              </a:tabLst>
            </a:pPr>
            <a:r>
              <a:rPr lang="vi-VN" sz="3600" b="1"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II: Thực hành đo lực bằng lực kế</a:t>
            </a:r>
            <a:endParaRPr lang="vi-VN" sz="20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28448842"/>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5809130" y="3680012"/>
            <a:ext cx="573741" cy="573741"/>
          </a:xfr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94" y="219075"/>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4" y="3969707"/>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graphicFrame>
        <p:nvGraphicFramePr>
          <p:cNvPr id="3" name="Table 2">
            <a:extLst>
              <a:ext uri="{FF2B5EF4-FFF2-40B4-BE49-F238E27FC236}">
                <a16:creationId xmlns:a16="http://schemas.microsoft.com/office/drawing/2014/main" id="{3B6EF1F1-CD57-43E8-B07C-15269026A617}"/>
              </a:ext>
            </a:extLst>
          </p:cNvPr>
          <p:cNvGraphicFramePr>
            <a:graphicFrameLocks noGrp="1"/>
          </p:cNvGraphicFramePr>
          <p:nvPr>
            <p:extLst>
              <p:ext uri="{D42A27DB-BD31-4B8C-83A1-F6EECF244321}">
                <p14:modId xmlns:p14="http://schemas.microsoft.com/office/powerpoint/2010/main" val="148799894"/>
              </p:ext>
            </p:extLst>
          </p:nvPr>
        </p:nvGraphicFramePr>
        <p:xfrm>
          <a:off x="260196" y="1419225"/>
          <a:ext cx="11671608" cy="5252479"/>
        </p:xfrm>
        <a:graphic>
          <a:graphicData uri="http://schemas.openxmlformats.org/drawingml/2006/table">
            <a:tbl>
              <a:tblPr firstRow="1" firstCol="1" bandRow="1">
                <a:tableStyleId>{5C22544A-7EE6-4342-B048-85BDC9FD1C3A}</a:tableStyleId>
              </a:tblPr>
              <a:tblGrid>
                <a:gridCol w="6797829">
                  <a:extLst>
                    <a:ext uri="{9D8B030D-6E8A-4147-A177-3AD203B41FA5}">
                      <a16:colId xmlns:a16="http://schemas.microsoft.com/office/drawing/2014/main" val="2489909457"/>
                    </a:ext>
                  </a:extLst>
                </a:gridCol>
                <a:gridCol w="2543175">
                  <a:extLst>
                    <a:ext uri="{9D8B030D-6E8A-4147-A177-3AD203B41FA5}">
                      <a16:colId xmlns:a16="http://schemas.microsoft.com/office/drawing/2014/main" val="3290052040"/>
                    </a:ext>
                  </a:extLst>
                </a:gridCol>
                <a:gridCol w="2330604">
                  <a:extLst>
                    <a:ext uri="{9D8B030D-6E8A-4147-A177-3AD203B41FA5}">
                      <a16:colId xmlns:a16="http://schemas.microsoft.com/office/drawing/2014/main" val="3267891382"/>
                    </a:ext>
                  </a:extLst>
                </a:gridCol>
              </a:tblGrid>
              <a:tr h="536364">
                <a:tc rowSpan="2">
                  <a:txBody>
                    <a:bodyPr/>
                    <a:lstStyle/>
                    <a:p>
                      <a:pPr algn="ctr">
                        <a:lnSpc>
                          <a:spcPct val="120000"/>
                        </a:lnSpc>
                        <a:spcAft>
                          <a:spcPts val="600"/>
                        </a:spcAft>
                      </a:pPr>
                      <a:r>
                        <a:rPr lang="en-US" sz="2800" dirty="0" err="1">
                          <a:effectLst/>
                        </a:rPr>
                        <a:t>Trường</a:t>
                      </a:r>
                      <a:r>
                        <a:rPr lang="vi-VN" sz="2800" dirty="0">
                          <a:effectLst/>
                        </a:rPr>
                        <a:t> hợp</a:t>
                      </a:r>
                      <a:endParaRPr lang="vi-VN" sz="2800" dirty="0">
                        <a:effectLst/>
                        <a:latin typeface="Times New Roman" panose="02020603050405020304" pitchFamily="18" charset="0"/>
                        <a:ea typeface="Calibri" panose="020F0502020204030204" pitchFamily="34" charset="0"/>
                      </a:endParaRPr>
                    </a:p>
                  </a:txBody>
                  <a:tcPr marL="68580" marR="68580" marT="0" marB="0"/>
                </a:tc>
                <a:tc gridSpan="2">
                  <a:txBody>
                    <a:bodyPr/>
                    <a:lstStyle/>
                    <a:p>
                      <a:pPr algn="ctr">
                        <a:lnSpc>
                          <a:spcPct val="120000"/>
                        </a:lnSpc>
                        <a:spcAft>
                          <a:spcPts val="600"/>
                        </a:spcAft>
                      </a:pPr>
                      <a:r>
                        <a:rPr lang="en-US" sz="2800">
                          <a:effectLst/>
                        </a:rPr>
                        <a:t>Lực</a:t>
                      </a:r>
                      <a:r>
                        <a:rPr lang="vi-VN" sz="2800">
                          <a:effectLst/>
                        </a:rPr>
                        <a:t> kéo</a:t>
                      </a:r>
                      <a:endParaRPr lang="vi-VN" sz="2800">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vi-VN"/>
                    </a:p>
                  </a:txBody>
                  <a:tcPr/>
                </a:tc>
                <a:extLst>
                  <a:ext uri="{0D108BD9-81ED-4DB2-BD59-A6C34878D82A}">
                    <a16:rowId xmlns:a16="http://schemas.microsoft.com/office/drawing/2014/main" val="2988992591"/>
                  </a:ext>
                </a:extLst>
              </a:tr>
              <a:tr h="736943">
                <a:tc vMerge="1">
                  <a:txBody>
                    <a:bodyPr/>
                    <a:lstStyle/>
                    <a:p>
                      <a:endParaRPr lang="vi-VN"/>
                    </a:p>
                  </a:txBody>
                  <a:tcPr/>
                </a:tc>
                <a:tc>
                  <a:txBody>
                    <a:bodyPr/>
                    <a:lstStyle/>
                    <a:p>
                      <a:pPr algn="ctr">
                        <a:lnSpc>
                          <a:spcPct val="120000"/>
                        </a:lnSpc>
                        <a:spcAft>
                          <a:spcPts val="600"/>
                        </a:spcAft>
                      </a:pPr>
                      <a:r>
                        <a:rPr lang="en-US" sz="2800">
                          <a:effectLst/>
                        </a:rPr>
                        <a:t>Lần</a:t>
                      </a:r>
                      <a:r>
                        <a:rPr lang="vi-VN" sz="2800">
                          <a:effectLst/>
                        </a:rPr>
                        <a:t> 1</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Lần</a:t>
                      </a:r>
                      <a:r>
                        <a:rPr lang="vi-VN" sz="2800">
                          <a:effectLst/>
                        </a:rPr>
                        <a:t> 2</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99244366"/>
                  </a:ext>
                </a:extLst>
              </a:tr>
              <a:tr h="598012">
                <a:tc>
                  <a:txBody>
                    <a:bodyPr/>
                    <a:lstStyle/>
                    <a:p>
                      <a:pPr algn="ctr">
                        <a:lnSpc>
                          <a:spcPct val="120000"/>
                        </a:lnSpc>
                        <a:spcAft>
                          <a:spcPts val="600"/>
                        </a:spcAft>
                      </a:pPr>
                      <a:r>
                        <a:rPr lang="en-US" sz="2800" dirty="0" err="1">
                          <a:effectLst/>
                        </a:rPr>
                        <a:t>Kéo</a:t>
                      </a:r>
                      <a:r>
                        <a:rPr lang="vi-VN" sz="2800" dirty="0">
                          <a:effectLst/>
                        </a:rPr>
                        <a:t> khúc gỗ nằm ngang lần 1</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396461880"/>
                  </a:ext>
                </a:extLst>
              </a:tr>
              <a:tr h="1103140">
                <a:tc>
                  <a:txBody>
                    <a:bodyPr/>
                    <a:lstStyle/>
                    <a:p>
                      <a:pPr algn="ctr">
                        <a:lnSpc>
                          <a:spcPct val="120000"/>
                        </a:lnSpc>
                        <a:spcAft>
                          <a:spcPts val="600"/>
                        </a:spcAft>
                      </a:pPr>
                      <a:r>
                        <a:rPr lang="en-US" sz="2800" dirty="0" err="1">
                          <a:effectLst/>
                        </a:rPr>
                        <a:t>Kéo</a:t>
                      </a:r>
                      <a:r>
                        <a:rPr lang="vi-VN" sz="2800" dirty="0">
                          <a:effectLst/>
                        </a:rPr>
                        <a:t> khúc gỗ nằm ngang chuyển động đều đều</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529742716"/>
                  </a:ext>
                </a:extLst>
              </a:tr>
              <a:tr h="587440">
                <a:tc>
                  <a:txBody>
                    <a:bodyPr/>
                    <a:lstStyle/>
                    <a:p>
                      <a:pPr algn="ctr">
                        <a:lnSpc>
                          <a:spcPct val="120000"/>
                        </a:lnSpc>
                        <a:spcAft>
                          <a:spcPts val="600"/>
                        </a:spcAft>
                      </a:pPr>
                      <a:r>
                        <a:rPr lang="en-US" sz="2800">
                          <a:effectLst/>
                        </a:rPr>
                        <a:t>Nâng</a:t>
                      </a:r>
                      <a:r>
                        <a:rPr lang="vi-VN" sz="2800">
                          <a:effectLst/>
                        </a:rPr>
                        <a:t> hộp phấn lên khỏi mặt bàn</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dirty="0">
                          <a:effectLst/>
                        </a:rPr>
                        <a:t> </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47005263"/>
                  </a:ext>
                </a:extLst>
              </a:tr>
              <a:tr h="587440">
                <a:tc>
                  <a:txBody>
                    <a:bodyPr/>
                    <a:lstStyle/>
                    <a:p>
                      <a:pPr algn="ctr">
                        <a:lnSpc>
                          <a:spcPct val="120000"/>
                        </a:lnSpc>
                        <a:spcAft>
                          <a:spcPts val="600"/>
                        </a:spcAft>
                      </a:pPr>
                      <a:r>
                        <a:rPr lang="en-US" sz="2800">
                          <a:effectLst/>
                        </a:rPr>
                        <a:t>Nâng</a:t>
                      </a:r>
                      <a:r>
                        <a:rPr lang="vi-VN" sz="2800">
                          <a:effectLst/>
                        </a:rPr>
                        <a:t> quyển sách lên khỏi bàn</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dirty="0">
                          <a:effectLst/>
                        </a:rPr>
                        <a:t> </a:t>
                      </a:r>
                      <a:endParaRPr lang="vi-VN"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46535757"/>
                  </a:ext>
                </a:extLst>
              </a:tr>
              <a:tr h="1103140">
                <a:tc>
                  <a:txBody>
                    <a:bodyPr/>
                    <a:lstStyle/>
                    <a:p>
                      <a:pPr algn="ctr">
                        <a:lnSpc>
                          <a:spcPct val="120000"/>
                        </a:lnSpc>
                        <a:spcAft>
                          <a:spcPts val="600"/>
                        </a:spcAft>
                      </a:pPr>
                      <a:r>
                        <a:rPr lang="en-US" sz="2800" dirty="0" err="1">
                          <a:effectLst/>
                        </a:rPr>
                        <a:t>Nâng</a:t>
                      </a:r>
                      <a:r>
                        <a:rPr lang="vi-VN" sz="2800" dirty="0">
                          <a:effectLst/>
                        </a:rPr>
                        <a:t> 2 quả nặng 50g lên khỏi bàn</a:t>
                      </a:r>
                      <a:endParaRPr lang="vi-VN"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a:effectLst/>
                        </a:rPr>
                        <a:t> </a:t>
                      </a:r>
                      <a:endParaRPr lang="vi-VN" sz="28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20000"/>
                        </a:lnSpc>
                        <a:spcAft>
                          <a:spcPts val="600"/>
                        </a:spcAft>
                      </a:pPr>
                      <a:r>
                        <a:rPr lang="en-US" sz="2800" dirty="0">
                          <a:effectLst/>
                        </a:rPr>
                        <a:t> </a:t>
                      </a:r>
                      <a:endParaRPr lang="vi-VN"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443220490"/>
                  </a:ext>
                </a:extLst>
              </a:tr>
            </a:tbl>
          </a:graphicData>
        </a:graphic>
      </p:graphicFrame>
      <p:pic>
        <p:nvPicPr>
          <p:cNvPr id="7" name="Graphic 6">
            <a:extLst>
              <a:ext uri="{FF2B5EF4-FFF2-40B4-BE49-F238E27FC236}">
                <a16:creationId xmlns:a16="http://schemas.microsoft.com/office/drawing/2014/main" id="{03615783-5655-476C-8FEC-4E7BBD8487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04178" y="263426"/>
            <a:ext cx="1711181" cy="1155799"/>
          </a:xfrm>
          <a:prstGeom prst="rect">
            <a:avLst/>
          </a:prstGeom>
        </p:spPr>
      </p:pic>
      <p:pic>
        <p:nvPicPr>
          <p:cNvPr id="8" name="Countdown 3 minutes-Nho">
            <a:hlinkClick r:id="" action="ppaction://media"/>
            <a:extLst>
              <a:ext uri="{FF2B5EF4-FFF2-40B4-BE49-F238E27FC236}">
                <a16:creationId xmlns:a16="http://schemas.microsoft.com/office/drawing/2014/main" id="{DF3D8DE2-5F56-4920-A68C-871791F6814D}"/>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334374" y="329615"/>
            <a:ext cx="1611027" cy="1016585"/>
          </a:xfrm>
          <a:prstGeom prst="rect">
            <a:avLst/>
          </a:prstGeom>
        </p:spPr>
      </p:pic>
    </p:spTree>
    <p:extLst>
      <p:ext uri="{BB962C8B-B14F-4D97-AF65-F5344CB8AC3E}">
        <p14:creationId xmlns:p14="http://schemas.microsoft.com/office/powerpoint/2010/main" val="2733051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809130"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195" y="161925"/>
            <a:ext cx="1169071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1094" y="3912557"/>
            <a:ext cx="5082918"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60597" rtl="0" eaLnBrk="1" fontAlgn="auto" latinLnBrk="0" hangingPunct="1">
              <a:lnSpc>
                <a:spcPct val="100000"/>
              </a:lnSpc>
              <a:spcBef>
                <a:spcPts val="0"/>
              </a:spcBef>
              <a:spcAft>
                <a:spcPts val="0"/>
              </a:spcAft>
              <a:buClrTx/>
              <a:buSzTx/>
              <a:buFontTx/>
              <a:buNone/>
              <a:tabLst/>
              <a:defRPr/>
            </a:pPr>
            <a:endParaRPr kumimoji="0" lang="en-US" sz="1694" b="0" i="0" u="none" strike="noStrike" kern="1200" cap="none" spc="0" normalizeH="0" baseline="0" noProof="0">
              <a:ln>
                <a:noFill/>
              </a:ln>
              <a:solidFill>
                <a:prstClr val="black"/>
              </a:solidFill>
              <a:effectLst/>
              <a:uLnTx/>
              <a:uFillTx/>
              <a:latin typeface="等线"/>
              <a:ea typeface="+mn-ea"/>
              <a:cs typeface="+mn-cs"/>
            </a:endParaRPr>
          </a:p>
        </p:txBody>
      </p:sp>
      <p:sp>
        <p:nvSpPr>
          <p:cNvPr id="7" name="TextBox 6">
            <a:extLst>
              <a:ext uri="{FF2B5EF4-FFF2-40B4-BE49-F238E27FC236}">
                <a16:creationId xmlns:a16="http://schemas.microsoft.com/office/drawing/2014/main" id="{FB7F1525-9EA7-4CFF-9FB3-CB9F4819C8A3}"/>
              </a:ext>
            </a:extLst>
          </p:cNvPr>
          <p:cNvSpPr txBox="1"/>
          <p:nvPr/>
        </p:nvSpPr>
        <p:spPr>
          <a:xfrm>
            <a:off x="479270" y="1249176"/>
            <a:ext cx="10874530" cy="3892861"/>
          </a:xfrm>
          <a:prstGeom prst="rect">
            <a:avLst/>
          </a:prstGeom>
          <a:noFill/>
        </p:spPr>
        <p:txBody>
          <a:bodyPr wrap="square">
            <a:spAutoFit/>
          </a:bodyPr>
          <a:lstStyle/>
          <a:p>
            <a:pPr algn="just">
              <a:lnSpc>
                <a:spcPct val="150000"/>
              </a:lnSpc>
            </a:pPr>
            <a:r>
              <a:rPr lang="vi-VN" sz="2800" b="1" dirty="0">
                <a:solidFill>
                  <a:srgbClr val="000000"/>
                </a:solidFill>
                <a:effectLst/>
                <a:latin typeface="Times New Roman" panose="02020603050405020304" pitchFamily="18" charset="0"/>
                <a:ea typeface="Times New Roman" panose="02020603050405020304" pitchFamily="18" charset="0"/>
              </a:rPr>
              <a:t>Câu 1</a:t>
            </a:r>
            <a:r>
              <a:rPr lang="vi-VN" sz="2800" dirty="0">
                <a:solidFill>
                  <a:srgbClr val="000000"/>
                </a:solidFill>
                <a:effectLst/>
                <a:latin typeface="Times New Roman" panose="02020603050405020304" pitchFamily="18" charset="0"/>
                <a:ea typeface="Times New Roman" panose="02020603050405020304" pitchFamily="18" charset="0"/>
              </a:rPr>
              <a:t>: Tìm từ thích hợp trong khung để điền vào chỗ trống:</a:t>
            </a:r>
            <a:endParaRPr lang="vi-VN" sz="2800" dirty="0">
              <a:effectLst/>
              <a:latin typeface="Times New Roman" panose="02020603050405020304" pitchFamily="18" charset="0"/>
              <a:ea typeface="Times New Roman" panose="02020603050405020304" pitchFamily="18" charset="0"/>
            </a:endParaRPr>
          </a:p>
          <a:p>
            <a:pPr algn="just">
              <a:lnSpc>
                <a:spcPct val="150000"/>
              </a:lnSpc>
            </a:pPr>
            <a:r>
              <a:rPr lang="vi-VN" sz="2800" dirty="0">
                <a:solidFill>
                  <a:srgbClr val="000000"/>
                </a:solidFill>
                <a:effectLst/>
                <a:latin typeface="Times New Roman" panose="02020603050405020304" pitchFamily="18" charset="0"/>
                <a:ea typeface="Times New Roman" panose="02020603050405020304" pitchFamily="18" charset="0"/>
              </a:rPr>
              <a:t>        Khi bị quả nặng kéo thì lò xo bị (1) ............, chiều dài của nó (2) ................ khi bỏ các quả nặng đi, chiều dài lò xo trở lại (3) ................ chiều dài tự nhiên của nó. Lò xo lại có hình dạng ban đầu.</a:t>
            </a:r>
            <a:endParaRPr lang="vi-VN" sz="2800" dirty="0">
              <a:effectLst/>
              <a:latin typeface="Times New Roman" panose="02020603050405020304" pitchFamily="18" charset="0"/>
              <a:ea typeface="Times New Roman" panose="02020603050405020304" pitchFamily="18" charset="0"/>
            </a:endParaRPr>
          </a:p>
          <a:p>
            <a:pPr algn="just">
              <a:lnSpc>
                <a:spcPct val="150000"/>
              </a:lnSpc>
            </a:pPr>
            <a:r>
              <a:rPr lang="vi-VN" sz="2800" b="1" dirty="0">
                <a:solidFill>
                  <a:srgbClr val="000000"/>
                </a:solidFill>
                <a:effectLst/>
                <a:latin typeface="Times New Roman" panose="02020603050405020304" pitchFamily="18" charset="0"/>
                <a:ea typeface="Times New Roman" panose="02020603050405020304" pitchFamily="18" charset="0"/>
              </a:rPr>
              <a:t>Câu 2</a:t>
            </a:r>
            <a:r>
              <a:rPr lang="vi-VN" sz="2800" dirty="0">
                <a:solidFill>
                  <a:srgbClr val="000000"/>
                </a:solidFill>
                <a:effectLst/>
                <a:latin typeface="Times New Roman" panose="02020603050405020304" pitchFamily="18" charset="0"/>
                <a:ea typeface="Times New Roman" panose="02020603050405020304" pitchFamily="18" charset="0"/>
              </a:rPr>
              <a:t>: Vật nào sau đây không có tính chất đàn hồi </a:t>
            </a:r>
            <a:endParaRPr lang="vi-VN" sz="2800" dirty="0">
              <a:latin typeface="Times New Roman" panose="02020603050405020304" pitchFamily="18" charset="0"/>
              <a:ea typeface="Times New Roman" panose="02020603050405020304" pitchFamily="18" charset="0"/>
            </a:endParaRPr>
          </a:p>
          <a:p>
            <a:pPr algn="just">
              <a:lnSpc>
                <a:spcPct val="150000"/>
              </a:lnSpc>
            </a:pPr>
            <a:r>
              <a:rPr lang="vi-VN" sz="2800" dirty="0">
                <a:solidFill>
                  <a:srgbClr val="000000"/>
                </a:solidFill>
                <a:effectLst/>
                <a:latin typeface="Times New Roman" panose="02020603050405020304" pitchFamily="18" charset="0"/>
                <a:ea typeface="Times New Roman" panose="02020603050405020304" pitchFamily="18" charset="0"/>
              </a:rPr>
              <a:t>A. Lò xo         B: Miếng đệm            C. Dây cao xu            D. Vỏ bút nhựa.</a:t>
            </a:r>
            <a:endParaRPr lang="vi-VN" sz="2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F128CE47-B712-419C-8275-FA19E0383AEF}"/>
              </a:ext>
            </a:extLst>
          </p:cNvPr>
          <p:cNvSpPr txBox="1"/>
          <p:nvPr/>
        </p:nvSpPr>
        <p:spPr>
          <a:xfrm>
            <a:off x="2543801" y="187201"/>
            <a:ext cx="7104397" cy="689099"/>
          </a:xfrm>
          <a:prstGeom prst="rect">
            <a:avLst/>
          </a:prstGeom>
          <a:noFill/>
        </p:spPr>
        <p:txBody>
          <a:bodyPr wrap="square">
            <a:spAutoFit/>
          </a:bodyPr>
          <a:lstStyle/>
          <a:p>
            <a:pPr marL="180340" algn="just">
              <a:lnSpc>
                <a:spcPct val="115000"/>
              </a:lnSpc>
              <a:tabLst>
                <a:tab pos="450215" algn="l"/>
              </a:tabLst>
            </a:pPr>
            <a:r>
              <a:rPr lang="vi-VN" sz="3600" b="1" dirty="0">
                <a:solidFill>
                  <a:srgbClr val="FF0000"/>
                </a:solidFill>
                <a:effectLst/>
                <a:latin typeface="Times New Roman" panose="02020603050405020304" pitchFamily="18" charset="0"/>
                <a:ea typeface="Arial" panose="020B0604020202020204" pitchFamily="34" charset="0"/>
                <a:cs typeface="Arial" panose="020B0604020202020204" pitchFamily="34" charset="0"/>
              </a:rPr>
              <a:t>III: Luyện tập</a:t>
            </a:r>
            <a:endParaRPr lang="vi-VN" sz="20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4980079"/>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1628</Words>
  <Application>Microsoft Office PowerPoint</Application>
  <PresentationFormat>Widescreen</PresentationFormat>
  <Paragraphs>129</Paragraphs>
  <Slides>12</Slides>
  <Notes>12</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等线</vt:lpstr>
      <vt:lpstr>等线 Light</vt:lpstr>
      <vt:lpstr>.VnTime</vt:lpstr>
      <vt:lpstr>A3.ArchivoBold-San</vt:lpstr>
      <vt:lpstr>A3.BoosterNextFYBlackRegular-Sa</vt:lpstr>
      <vt:lpstr>A3.NotoSans-San</vt:lpstr>
      <vt:lpstr>A3.OpenSans-San</vt:lpstr>
      <vt:lpstr>Arial</vt:lpstr>
      <vt:lpstr>Calibri</vt:lpstr>
      <vt:lpstr>Times New Roman</vt:lpstr>
      <vt:lpstr>VNI-Times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Nguyệt</dc:creator>
  <cp:lastModifiedBy>Nguyễn Phượng</cp:lastModifiedBy>
  <cp:revision>12</cp:revision>
  <dcterms:created xsi:type="dcterms:W3CDTF">2021-06-09T14:50:54Z</dcterms:created>
  <dcterms:modified xsi:type="dcterms:W3CDTF">2021-06-10T03:43:42Z</dcterms:modified>
</cp:coreProperties>
</file>