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</p:sldMasterIdLst>
  <p:sldIdLst>
    <p:sldId id="257" r:id="rId3"/>
    <p:sldId id="256" r:id="rId4"/>
    <p:sldId id="259" r:id="rId5"/>
    <p:sldId id="258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F5E49"/>
    <a:srgbClr val="95E0E3"/>
    <a:srgbClr val="D1365E"/>
    <a:srgbClr val="FBFBFB"/>
    <a:srgbClr val="4FC1E9"/>
    <a:srgbClr val="1D6F5A"/>
    <a:srgbClr val="FA981D"/>
    <a:srgbClr val="E37A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0927" autoAdjust="0"/>
  </p:normalViewPr>
  <p:slideViewPr>
    <p:cSldViewPr showGuides="1">
      <p:cViewPr varScale="1">
        <p:scale>
          <a:sx n="80" d="100"/>
          <a:sy n="80" d="100"/>
        </p:scale>
        <p:origin x="782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6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19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1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F1648-7584-4AEA-8C77-7809A781D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9EACA-EA18-4330-8E00-A6EE638C59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741BCD-3A1F-4F81-8567-C86538D045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ECD319-65C0-4D9E-8CC8-C9F4B7BA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AF69DE-49A0-40DA-9375-B38039E45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4ADCBC-3C3A-4256-87D5-D0D9AF50D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6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8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0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3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3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F1648-7584-4AEA-8C77-7809A781D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9EACA-EA18-4330-8E00-A6EE638C59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741BCD-3A1F-4F81-8567-C86538D045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ECD319-65C0-4D9E-8CC8-C9F4B7BA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AF69DE-49A0-40DA-9375-B38039E45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4ADCBC-3C3A-4256-87D5-D0D9AF50D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23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69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56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9Slide.vn - 2019">
            <a:extLst>
              <a:ext uri="{FF2B5EF4-FFF2-40B4-BE49-F238E27FC236}">
                <a16:creationId xmlns:a16="http://schemas.microsoft.com/office/drawing/2014/main" id="{DBCA772B-4C92-45AF-8BE9-903CA5DE52CA}"/>
              </a:ext>
            </a:extLst>
          </p:cNvPr>
          <p:cNvSpPr txBox="1"/>
          <p:nvPr userDrawn="1"/>
        </p:nvSpPr>
        <p:spPr>
          <a:xfrm>
            <a:off x="0" y="-7122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D7D7D7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8D51644-545E-44E3-BC6E-2AD8AC8B2625}"/>
              </a:ext>
            </a:extLst>
          </p:cNvPr>
          <p:cNvSpPr/>
          <p:nvPr userDrawn="1"/>
        </p:nvSpPr>
        <p:spPr>
          <a:xfrm>
            <a:off x="-23164800" y="-13030200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1B1CA3B-4E43-438A-9AA3-C4D817313CF4}"/>
              </a:ext>
            </a:extLst>
          </p:cNvPr>
          <p:cNvSpPr/>
          <p:nvPr userDrawn="1"/>
        </p:nvSpPr>
        <p:spPr>
          <a:xfrm>
            <a:off x="34961779" y="-13030200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3004496-AE44-4F53-BEA8-30179F68F210}"/>
              </a:ext>
            </a:extLst>
          </p:cNvPr>
          <p:cNvSpPr/>
          <p:nvPr userDrawn="1"/>
        </p:nvSpPr>
        <p:spPr>
          <a:xfrm>
            <a:off x="34961779" y="19493179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4C10C7B-BAE9-4433-8761-500EAC3C28A0}"/>
              </a:ext>
            </a:extLst>
          </p:cNvPr>
          <p:cNvSpPr/>
          <p:nvPr userDrawn="1"/>
        </p:nvSpPr>
        <p:spPr>
          <a:xfrm>
            <a:off x="-23164800" y="19493179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8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1814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4" r:id="rId2"/>
    <p:sldLayoutId id="2147483649" r:id="rId3"/>
    <p:sldLayoutId id="2147483657" r:id="rId4"/>
    <p:sldLayoutId id="2147483650" r:id="rId5"/>
    <p:sldLayoutId id="2147483652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9Slide.vn - 2019">
            <a:extLst>
              <a:ext uri="{FF2B5EF4-FFF2-40B4-BE49-F238E27FC236}">
                <a16:creationId xmlns:a16="http://schemas.microsoft.com/office/drawing/2014/main" id="{945F2DF4-8315-4201-BB58-65CED4FF8CD7}"/>
              </a:ext>
            </a:extLst>
          </p:cNvPr>
          <p:cNvSpPr txBox="1"/>
          <p:nvPr userDrawn="1"/>
        </p:nvSpPr>
        <p:spPr>
          <a:xfrm>
            <a:off x="0" y="-7122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D7D7D7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8D51644-545E-44E3-BC6E-2AD8AC8B2625}"/>
              </a:ext>
            </a:extLst>
          </p:cNvPr>
          <p:cNvSpPr/>
          <p:nvPr userDrawn="1"/>
        </p:nvSpPr>
        <p:spPr>
          <a:xfrm>
            <a:off x="-23164800" y="-13030200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1B1CA3B-4E43-438A-9AA3-C4D817313CF4}"/>
              </a:ext>
            </a:extLst>
          </p:cNvPr>
          <p:cNvSpPr/>
          <p:nvPr userDrawn="1"/>
        </p:nvSpPr>
        <p:spPr>
          <a:xfrm>
            <a:off x="34961779" y="-13030200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3004496-AE44-4F53-BEA8-30179F68F210}"/>
              </a:ext>
            </a:extLst>
          </p:cNvPr>
          <p:cNvSpPr/>
          <p:nvPr userDrawn="1"/>
        </p:nvSpPr>
        <p:spPr>
          <a:xfrm>
            <a:off x="34961779" y="19493179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4C10C7B-BAE9-4433-8761-500EAC3C28A0}"/>
              </a:ext>
            </a:extLst>
          </p:cNvPr>
          <p:cNvSpPr/>
          <p:nvPr userDrawn="1"/>
        </p:nvSpPr>
        <p:spPr>
          <a:xfrm>
            <a:off x="-23164800" y="19493179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8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79101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18" Type="http://schemas.openxmlformats.org/officeDocument/2006/relationships/image" Target="../media/image12.png"/><Relationship Id="rId26" Type="http://schemas.microsoft.com/office/2007/relationships/hdphoto" Target="../media/hdphoto10.wdp"/><Relationship Id="rId3" Type="http://schemas.microsoft.com/office/2007/relationships/hdphoto" Target="../media/hdphoto1.wdp"/><Relationship Id="rId21" Type="http://schemas.microsoft.com/office/2007/relationships/hdphoto" Target="../media/hdphoto9.wdp"/><Relationship Id="rId7" Type="http://schemas.microsoft.com/office/2007/relationships/hdphoto" Target="../media/hdphoto3.wdp"/><Relationship Id="rId12" Type="http://schemas.openxmlformats.org/officeDocument/2006/relationships/image" Target="../media/image8.png"/><Relationship Id="rId17" Type="http://schemas.microsoft.com/office/2007/relationships/hdphoto" Target="../media/hdphoto7.wdp"/><Relationship Id="rId25" Type="http://schemas.openxmlformats.org/officeDocument/2006/relationships/image" Target="../media/image17.png"/><Relationship Id="rId2" Type="http://schemas.openxmlformats.org/officeDocument/2006/relationships/image" Target="../media/image3.png"/><Relationship Id="rId16" Type="http://schemas.openxmlformats.org/officeDocument/2006/relationships/image" Target="../media/image11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5.wdp"/><Relationship Id="rId24" Type="http://schemas.openxmlformats.org/officeDocument/2006/relationships/image" Target="../media/image16.png"/><Relationship Id="rId5" Type="http://schemas.microsoft.com/office/2007/relationships/hdphoto" Target="../media/hdphoto2.wdp"/><Relationship Id="rId15" Type="http://schemas.microsoft.com/office/2007/relationships/hdphoto" Target="../media/hdphoto6.wdp"/><Relationship Id="rId23" Type="http://schemas.openxmlformats.org/officeDocument/2006/relationships/image" Target="../media/image15.png"/><Relationship Id="rId10" Type="http://schemas.openxmlformats.org/officeDocument/2006/relationships/image" Target="../media/image7.png"/><Relationship Id="rId19" Type="http://schemas.microsoft.com/office/2007/relationships/hdphoto" Target="../media/hdphoto8.wdp"/><Relationship Id="rId4" Type="http://schemas.openxmlformats.org/officeDocument/2006/relationships/image" Target="../media/image4.png"/><Relationship Id="rId9" Type="http://schemas.microsoft.com/office/2007/relationships/hdphoto" Target="../media/hdphoto4.wdp"/><Relationship Id="rId14" Type="http://schemas.openxmlformats.org/officeDocument/2006/relationships/image" Target="../media/image10.png"/><Relationship Id="rId22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3.wdp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33B2100-1096-467F-9D19-DBDEDCCAE77C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0" y="0"/>
            <a:ext cx="5257800" cy="6858000"/>
          </a:xfrm>
          <a:prstGeom prst="rect">
            <a:avLst/>
          </a:prstGeom>
          <a:blipFill dpi="0" rotWithShape="0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2174" r="-2196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6CB14A-6EC7-4B89-82C2-A823E27E0BDE}"/>
              </a:ext>
            </a:extLst>
          </p:cNvPr>
          <p:cNvSpPr/>
          <p:nvPr/>
        </p:nvSpPr>
        <p:spPr>
          <a:xfrm>
            <a:off x="0" y="0"/>
            <a:ext cx="838200" cy="6858000"/>
          </a:xfrm>
          <a:prstGeom prst="rect">
            <a:avLst/>
          </a:prstGeom>
          <a:solidFill>
            <a:schemeClr val="accent3">
              <a:lumMod val="75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DC6F57-F615-4C05-8C33-2FC6FEF05942}"/>
              </a:ext>
            </a:extLst>
          </p:cNvPr>
          <p:cNvSpPr/>
          <p:nvPr/>
        </p:nvSpPr>
        <p:spPr>
          <a:xfrm>
            <a:off x="5638800" y="381000"/>
            <a:ext cx="6172200" cy="6019800"/>
          </a:xfrm>
          <a:prstGeom prst="rect">
            <a:avLst/>
          </a:prstGeom>
          <a:solidFill>
            <a:srgbClr val="79B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14130C-2510-4468-B9FC-2AA88A1342E9}"/>
              </a:ext>
            </a:extLst>
          </p:cNvPr>
          <p:cNvSpPr txBox="1"/>
          <p:nvPr/>
        </p:nvSpPr>
        <p:spPr>
          <a:xfrm>
            <a:off x="5943600" y="1524000"/>
            <a:ext cx="5334000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CHỦ ĐỀ 6: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Tieu de dai"/>
                <a:ea typeface="+mn-ea"/>
                <a:cs typeface="+mn-cs"/>
              </a:rPr>
              <a:t>TẾ BÀO - ĐƠN VỊ CƠ SỞ CỦA SỰ SỐNG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Tieu de dai"/>
              <a:ea typeface="+mn-ea"/>
              <a:cs typeface="+mn-cs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356FB339-AD46-454D-AD03-39DA8EEC81B6}"/>
              </a:ext>
            </a:extLst>
          </p:cNvPr>
          <p:cNvSpPr/>
          <p:nvPr/>
        </p:nvSpPr>
        <p:spPr>
          <a:xfrm>
            <a:off x="393700" y="762000"/>
            <a:ext cx="11277600" cy="5334000"/>
          </a:xfrm>
          <a:prstGeom prst="frame">
            <a:avLst>
              <a:gd name="adj1" fmla="val 2786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7117037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>
            <a:extLst>
              <a:ext uri="{FF2B5EF4-FFF2-40B4-BE49-F238E27FC236}">
                <a16:creationId xmlns:a16="http://schemas.microsoft.com/office/drawing/2014/main" id="{801A2EAE-D500-4023-8A0D-949A05C202A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EFE0AC-3306-4850-9280-DD0B81E3A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381000"/>
            <a:ext cx="11290771" cy="5529551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B9F051A-69D8-4458-802D-075EF814ED8A}"/>
              </a:ext>
            </a:extLst>
          </p:cNvPr>
          <p:cNvSpPr/>
          <p:nvPr/>
        </p:nvSpPr>
        <p:spPr>
          <a:xfrm>
            <a:off x="2057400" y="609600"/>
            <a:ext cx="1676400" cy="533400"/>
          </a:xfrm>
          <a:prstGeom prst="roundRect">
            <a:avLst>
              <a:gd name="adj" fmla="val 3631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>
                <a:solidFill>
                  <a:srgbClr val="FF0000"/>
                </a:solidFill>
                <a:latin typeface="#9Slide03 Bebas Neue Bold" panose="020B0606020202050201" pitchFamily="34" charset="0"/>
              </a:rPr>
              <a:t>BÀI 18</a:t>
            </a:r>
            <a:endParaRPr lang="en-US" sz="4000">
              <a:solidFill>
                <a:srgbClr val="FF0000"/>
              </a:solidFill>
              <a:latin typeface="#9Slide03 Bebas Neue Bold" panose="020B06060202020502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079516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3A164E0-9180-41DD-91D2-69C21D03264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9E1F6491-85C4-461D-B0D8-5B5282F62D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791534"/>
              </p:ext>
            </p:extLst>
          </p:nvPr>
        </p:nvGraphicFramePr>
        <p:xfrm>
          <a:off x="914400" y="1153302"/>
          <a:ext cx="10820399" cy="5600448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755966">
                  <a:extLst>
                    <a:ext uri="{9D8B030D-6E8A-4147-A177-3AD203B41FA5}">
                      <a16:colId xmlns:a16="http://schemas.microsoft.com/office/drawing/2014/main" val="402585546"/>
                    </a:ext>
                  </a:extLst>
                </a:gridCol>
                <a:gridCol w="3814097">
                  <a:extLst>
                    <a:ext uri="{9D8B030D-6E8A-4147-A177-3AD203B41FA5}">
                      <a16:colId xmlns:a16="http://schemas.microsoft.com/office/drawing/2014/main" val="1804739628"/>
                    </a:ext>
                  </a:extLst>
                </a:gridCol>
                <a:gridCol w="3250336">
                  <a:extLst>
                    <a:ext uri="{9D8B030D-6E8A-4147-A177-3AD203B41FA5}">
                      <a16:colId xmlns:a16="http://schemas.microsoft.com/office/drawing/2014/main" val="3313011738"/>
                    </a:ext>
                  </a:extLst>
                </a:gridCol>
              </a:tblGrid>
              <a:tr h="632938">
                <a:tc>
                  <a:txBody>
                    <a:bodyPr/>
                    <a:lstStyle/>
                    <a:p>
                      <a:pPr algn="ctr"/>
                      <a:r>
                        <a:rPr lang="en-SG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 cụ</a:t>
                      </a:r>
                      <a:endPara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 ẢNH</a:t>
                      </a:r>
                      <a:endPara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 dụng</a:t>
                      </a:r>
                      <a:endPara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812261"/>
                  </a:ext>
                </a:extLst>
              </a:tr>
              <a:tr h="971904">
                <a:tc>
                  <a:txBody>
                    <a:bodyPr/>
                    <a:lstStyle/>
                    <a:p>
                      <a:r>
                        <a:rPr lang="vi-VN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Kính hiển vi quang học</a:t>
                      </a:r>
                      <a:r>
                        <a:rPr lang="en-SG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kính lúp cầm tay</a:t>
                      </a:r>
                      <a:endPara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4270462"/>
                  </a:ext>
                </a:extLst>
              </a:tr>
              <a:tr h="971904">
                <a:tc>
                  <a:txBody>
                    <a:bodyPr/>
                    <a:lstStyle/>
                    <a:p>
                      <a:r>
                        <a:rPr lang="en-SG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đĩa kính đồng hồ, lam kính, lamen</a:t>
                      </a:r>
                      <a:endPara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3724487"/>
                  </a:ext>
                </a:extLst>
              </a:tr>
              <a:tr h="539947">
                <a:tc>
                  <a:txBody>
                    <a:bodyPr/>
                    <a:lstStyle/>
                    <a:p>
                      <a:r>
                        <a:rPr lang="en-SG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pipette</a:t>
                      </a:r>
                      <a:endPara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7315982"/>
                  </a:ext>
                </a:extLst>
              </a:tr>
              <a:tr h="539947">
                <a:tc>
                  <a:txBody>
                    <a:bodyPr/>
                    <a:lstStyle/>
                    <a:p>
                      <a:r>
                        <a:rPr lang="en-SG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kim mũi mác, panh</a:t>
                      </a:r>
                      <a:endPara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5523821"/>
                  </a:ext>
                </a:extLst>
              </a:tr>
              <a:tr h="971904">
                <a:tc>
                  <a:txBody>
                    <a:bodyPr/>
                    <a:lstStyle/>
                    <a:p>
                      <a:r>
                        <a:rPr lang="en-SG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Xanh methylene, nước cất</a:t>
                      </a:r>
                      <a:endPara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7609351"/>
                  </a:ext>
                </a:extLst>
              </a:tr>
              <a:tr h="971904">
                <a:tc>
                  <a:txBody>
                    <a:bodyPr/>
                    <a:lstStyle/>
                    <a:p>
                      <a:r>
                        <a:rPr lang="en-SG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Trứng cá, củ hành, ếch sống</a:t>
                      </a:r>
                      <a:endPara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6231047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86A9CDD1-00C2-4A2D-8E48-699574339C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840" b="92899" l="10000" r="90000">
                        <a14:foregroundMark x1="53444" y1="8876" x2="62778" y2="7988"/>
                        <a14:foregroundMark x1="62778" y1="7988" x2="63889" y2="7988"/>
                        <a14:foregroundMark x1="40889" y1="90237" x2="52222" y2="92899"/>
                        <a14:foregroundMark x1="52222" y1="92899" x2="59222" y2="912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99" t="3846" r="14446" b="5029"/>
          <a:stretch/>
        </p:blipFill>
        <p:spPr>
          <a:xfrm>
            <a:off x="11202391" y="136999"/>
            <a:ext cx="843167" cy="8542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98C7E71-D367-4A66-B49D-F4EF2D0522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172" b="93491" l="7422" r="89844">
                        <a14:foregroundMark x1="7422" y1="33136" x2="8984" y2="46450"/>
                        <a14:foregroundMark x1="71875" y1="26036" x2="67969" y2="33728"/>
                        <a14:foregroundMark x1="75000" y1="27219" x2="77930" y2="48521"/>
                        <a14:foregroundMark x1="77930" y1="48521" x2="79688" y2="52071"/>
                        <a14:foregroundMark x1="47266" y1="12426" x2="52539" y2="47337"/>
                        <a14:foregroundMark x1="32072" y1="77664" x2="31965" y2="80146"/>
                        <a14:foregroundMark x1="32422" y1="69527" x2="32159" y2="75627"/>
                        <a14:foregroundMark x1="27344" y1="87278" x2="29492" y2="87870"/>
                        <a14:foregroundMark x1="45898" y1="74260" x2="42969" y2="88462"/>
                        <a14:foregroundMark x1="41992" y1="91716" x2="43750" y2="93195"/>
                        <a14:foregroundMark x1="56836" y1="61834" x2="56959" y2="70816"/>
                        <a14:foregroundMark x1="53125" y1="79586" x2="54297" y2="81065"/>
                        <a14:foregroundMark x1="73828" y1="68343" x2="69922" y2="85207"/>
                        <a14:foregroundMark x1="69922" y1="85207" x2="68945" y2="86391"/>
                        <a14:foregroundMark x1="63672" y1="75740" x2="72461" y2="67751"/>
                        <a14:foregroundMark x1="72461" y1="67751" x2="72852" y2="68047"/>
                        <a14:foregroundMark x1="68359" y1="92012" x2="70117" y2="93491"/>
                        <a14:backgroundMark x1="32227" y1="80769" x2="31641" y2="80769"/>
                        <a14:backgroundMark x1="31836" y1="80473" x2="31836" y2="83728"/>
                        <a14:backgroundMark x1="32031" y1="81065" x2="31836" y2="80178"/>
                        <a14:backgroundMark x1="33398" y1="79290" x2="32422" y2="78698"/>
                        <a14:backgroundMark x1="58594" y1="74260" x2="56445" y2="748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1468" y="41188"/>
            <a:ext cx="1747013" cy="115330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B503657-17B5-4683-B365-D39B49561707}"/>
              </a:ext>
            </a:extLst>
          </p:cNvPr>
          <p:cNvSpPr txBox="1"/>
          <p:nvPr/>
        </p:nvSpPr>
        <p:spPr>
          <a:xfrm>
            <a:off x="1891505" y="211838"/>
            <a:ext cx="9182378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SG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một số dụng cụ sau được chuẩn bị cho bài thực hành. Em hãy dự đoán tác dụng của chúng?</a:t>
            </a:r>
            <a:endParaRPr lang="en-US" sz="28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0289C33-DF48-4A28-B2C4-4A111C0217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96662" y="1744250"/>
            <a:ext cx="990600" cy="10329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49E4423-7E1D-4167-B0C6-088B4109A0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4773" r="94091">
                        <a14:foregroundMark x1="92727" y1="27955" x2="94318" y2="46364"/>
                        <a14:foregroundMark x1="94318" y1="46364" x2="90909" y2="52500"/>
                        <a14:foregroundMark x1="10909" y1="69318" x2="4773" y2="74545"/>
                        <a14:backgroundMark x1="16364" y1="79773" x2="56364" y2="61364"/>
                        <a14:backgroundMark x1="95909" y1="55455" x2="82500" y2="63636"/>
                        <a14:backgroundMark x1="82500" y1="63636" x2="68864" y2="6568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803615">
            <a:off x="6533899" y="1964854"/>
            <a:ext cx="646825" cy="6468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D657DF2-E3F6-43FA-919F-A785ED7E5F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870" b="95345" l="9826" r="89801">
                        <a14:foregroundMark x1="15796" y1="41155" x2="23632" y2="21974"/>
                        <a14:foregroundMark x1="23632" y1="21974" x2="35572" y2="14711"/>
                        <a14:foregroundMark x1="35572" y1="14711" x2="50746" y2="15642"/>
                        <a14:foregroundMark x1="65050" y1="29609" x2="81468" y2="43017"/>
                        <a14:foregroundMark x1="81468" y1="43017" x2="86443" y2="54562"/>
                        <a14:foregroundMark x1="86443" y1="54562" x2="89055" y2="68715"/>
                        <a14:foregroundMark x1="89055" y1="68715" x2="84204" y2="86220"/>
                        <a14:foregroundMark x1="84204" y1="86220" x2="77861" y2="90503"/>
                        <a14:foregroundMark x1="77861" y1="90503" x2="65796" y2="87337"/>
                        <a14:foregroundMark x1="65796" y1="87337" x2="53234" y2="77467"/>
                        <a14:foregroundMark x1="71393" y1="94600" x2="71754" y2="94634"/>
                        <a14:backgroundMark x1="71642" y1="94600" x2="71642" y2="94600"/>
                        <a14:backgroundMark x1="71517" y1="95158" x2="79851" y2="96276"/>
                        <a14:backgroundMark x1="79851" y1="96276" x2="82836" y2="953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38930" y="2881071"/>
            <a:ext cx="1153032" cy="77012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A96361-6CA0-4A4A-9688-144C1DE864D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97102" y="2908564"/>
            <a:ext cx="1157287" cy="77012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EA6B0AD-F66D-4013-836C-4FD991F8E6A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70074" y="2889311"/>
            <a:ext cx="793579" cy="81532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E03BED8-D41B-47D1-827B-466C552D0157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0625" b="81250" l="25250" r="71500">
                        <a14:foregroundMark x1="71500" y1="21625" x2="70375" y2="27125"/>
                        <a14:foregroundMark x1="32875" y1="71625" x2="27875" y2="78375"/>
                        <a14:foregroundMark x1="27875" y1="78375" x2="27625" y2="78625"/>
                        <a14:foregroundMark x1="59000" y1="39250" x2="32500" y2="71375"/>
                        <a14:foregroundMark x1="27500" y1="79875" x2="25750" y2="81250"/>
                        <a14:foregroundMark x1="27625" y1="78750" x2="25500" y2="80750"/>
                      </a14:backgroundRemoval>
                    </a14:imgEffect>
                  </a14:imgLayer>
                </a14:imgProps>
              </a:ext>
            </a:extLst>
          </a:blip>
          <a:srcRect l="19714" t="13333" r="24444" b="13333"/>
          <a:stretch/>
        </p:blipFill>
        <p:spPr>
          <a:xfrm rot="2920676">
            <a:off x="5356222" y="2959034"/>
            <a:ext cx="1502852" cy="197360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5E9E28F-5532-4926-8713-ED7BBB6D6FA4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1500" b="67000" l="2250" r="90750">
                        <a14:foregroundMark x1="2250" y1="41500" x2="16000" y2="46750"/>
                        <a14:foregroundMark x1="89500" y1="65750" x2="87500" y2="65750"/>
                        <a14:foregroundMark x1="87500" y1="64500" x2="90750" y2="64500"/>
                      </a14:backgroundRemoval>
                    </a14:imgEffect>
                  </a14:imgLayer>
                </a14:imgProps>
              </a:ext>
            </a:extLst>
          </a:blip>
          <a:srcRect t="38832" r="2000" b="29715"/>
          <a:stretch/>
        </p:blipFill>
        <p:spPr>
          <a:xfrm rot="21156975">
            <a:off x="4969965" y="4382643"/>
            <a:ext cx="1643994" cy="50378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A8F4B6C-1626-4EFC-885B-CB1184AF9F4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4199" b="90146" l="9971" r="91447">
                        <a14:foregroundMark x1="9873" y1="86718" x2="14690" y2="89857"/>
                        <a14:foregroundMark x1="82454" y1="4284" x2="75611" y2="11054"/>
                        <a14:foregroundMark x1="91447" y1="14739" x2="89687" y2="17052"/>
                        <a14:backgroundMark x1="17302" y1="89460" x2="13539" y2="928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77090">
            <a:off x="6946191" y="4230769"/>
            <a:ext cx="1189996" cy="67875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895E964-5407-4FC7-B05C-D5849229B0A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8913" b="90000" l="10000" r="90000">
                        <a14:foregroundMark x1="46957" y1="8913" x2="55217" y2="20652"/>
                        <a14:foregroundMark x1="55217" y1="20652" x2="55435" y2="21739"/>
                        <a14:foregroundMark x1="35652" y1="54783" x2="36087" y2="84783"/>
                        <a14:foregroundMark x1="63478" y1="46087" x2="63478" y2="84565"/>
                        <a14:foregroundMark x1="63696" y1="47391" x2="64565" y2="74130"/>
                        <a14:foregroundMark x1="36739" y1="87609" x2="50217" y2="89565"/>
                        <a14:foregroundMark x1="50217" y1="89565" x2="61739" y2="88696"/>
                        <a14:foregroundMark x1="61739" y1="88696" x2="63478" y2="880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70389" y="4759245"/>
            <a:ext cx="1016676" cy="101667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F669F6D-D4D4-4B4E-AA25-2A879170F71F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l="29065" t="5407" r="30561" b="2423"/>
          <a:stretch/>
        </p:blipFill>
        <p:spPr>
          <a:xfrm>
            <a:off x="6062680" y="4871270"/>
            <a:ext cx="447085" cy="86612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3F5246C-29B2-40AC-AFCA-698842D29997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870389" y="5897545"/>
            <a:ext cx="785431" cy="767977"/>
          </a:xfrm>
          <a:prstGeom prst="ellipse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3DA847E3-115E-46C6-A230-830DD97A64E8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834177" y="5908874"/>
            <a:ext cx="789310" cy="767977"/>
          </a:xfrm>
          <a:prstGeom prst="flowChartConnector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2540EC1-64E2-43DE-BDE3-D66A40527067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4695" b="89202" l="5986" r="90141">
                        <a14:foregroundMark x1="5986" y1="23944" x2="13028" y2="24883"/>
                        <a14:foregroundMark x1="23592" y1="5164" x2="20775" y2="11737"/>
                        <a14:foregroundMark x1="89085" y1="54460" x2="90141" y2="74648"/>
                        <a14:foregroundMark x1="73239" y1="88732" x2="24648" y2="882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79995" y="5863114"/>
            <a:ext cx="1115783" cy="836837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19E8BD2F-98C9-4DD7-A9B0-61737AF3D1DA}"/>
              </a:ext>
            </a:extLst>
          </p:cNvPr>
          <p:cNvSpPr txBox="1"/>
          <p:nvPr/>
        </p:nvSpPr>
        <p:spPr>
          <a:xfrm>
            <a:off x="8839200" y="2072822"/>
            <a:ext cx="28194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SG" sz="2800"/>
              <a:t>Quan sát tế bào</a:t>
            </a:r>
            <a:endParaRPr lang="en-US" sz="280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E44EC91-7F7F-4A79-8F4D-B13C3BF792C3}"/>
              </a:ext>
            </a:extLst>
          </p:cNvPr>
          <p:cNvSpPr txBox="1"/>
          <p:nvPr/>
        </p:nvSpPr>
        <p:spPr>
          <a:xfrm>
            <a:off x="8672551" y="2820496"/>
            <a:ext cx="3152697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SG" sz="2800"/>
              <a:t>Làm tiêu bản mẫu vật để quan sát.</a:t>
            </a:r>
            <a:endParaRPr lang="en-US" sz="280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CE0F37B-F3AE-4D29-9885-A19EB015B6C9}"/>
              </a:ext>
            </a:extLst>
          </p:cNvPr>
          <p:cNvSpPr txBox="1"/>
          <p:nvPr/>
        </p:nvSpPr>
        <p:spPr>
          <a:xfrm>
            <a:off x="8571592" y="3761960"/>
            <a:ext cx="315269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SG" sz="2800"/>
              <a:t>Hút/nhỏ dung dịch.</a:t>
            </a:r>
            <a:endParaRPr lang="en-US" sz="280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CA61364-B588-42D2-BFA4-6DA7854284FB}"/>
              </a:ext>
            </a:extLst>
          </p:cNvPr>
          <p:cNvSpPr txBox="1"/>
          <p:nvPr/>
        </p:nvSpPr>
        <p:spPr>
          <a:xfrm>
            <a:off x="8571592" y="4328358"/>
            <a:ext cx="351075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SG" sz="2400"/>
              <a:t>Gảy/kẹp cố định mẫu.</a:t>
            </a:r>
            <a:endParaRPr lang="en-US" sz="240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AA48908-F967-492E-B5D6-B1668F706ED2}"/>
              </a:ext>
            </a:extLst>
          </p:cNvPr>
          <p:cNvSpPr txBox="1"/>
          <p:nvPr/>
        </p:nvSpPr>
        <p:spPr>
          <a:xfrm>
            <a:off x="8571591" y="4977077"/>
            <a:ext cx="293460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SG" sz="2400"/>
              <a:t>Nhuộm màu tiêu bản</a:t>
            </a:r>
            <a:endParaRPr lang="en-US" sz="240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D10C430-0092-47C7-82DD-34FED466EEFB}"/>
              </a:ext>
            </a:extLst>
          </p:cNvPr>
          <p:cNvSpPr txBox="1"/>
          <p:nvPr/>
        </p:nvSpPr>
        <p:spPr>
          <a:xfrm>
            <a:off x="8571590" y="5937049"/>
            <a:ext cx="293460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SG" sz="2400"/>
              <a:t>Mẫu vật để lấy tế bào quan sát.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42105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>
            <a:extLst>
              <a:ext uri="{FF2B5EF4-FFF2-40B4-BE49-F238E27FC236}">
                <a16:creationId xmlns:a16="http://schemas.microsoft.com/office/drawing/2014/main" id="{666FE78F-6DA9-4C92-A3EC-71027607E23D}"/>
              </a:ext>
            </a:extLst>
          </p:cNvPr>
          <p:cNvSpPr/>
          <p:nvPr/>
        </p:nvSpPr>
        <p:spPr>
          <a:xfrm flipV="1">
            <a:off x="0" y="4648200"/>
            <a:ext cx="12192000" cy="2362200"/>
          </a:xfrm>
          <a:prstGeom prst="flowChartDocumen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5D78A1-7381-4939-990B-3F9BA503CE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51" b="94249" l="5751" r="96486">
                        <a14:foregroundMark x1="18690" y1="18051" x2="57668" y2="10543"/>
                        <a14:foregroundMark x1="57668" y1="10543" x2="63259" y2="10543"/>
                        <a14:foregroundMark x1="32748" y1="7348" x2="52236" y2="5751"/>
                        <a14:foregroundMark x1="52236" y1="5751" x2="56709" y2="6390"/>
                        <a14:foregroundMark x1="9585" y1="34026" x2="5751" y2="45048"/>
                        <a14:foregroundMark x1="5751" y1="45048" x2="8307" y2="46166"/>
                        <a14:foregroundMark x1="29712" y1="31150" x2="29712" y2="39776"/>
                        <a14:foregroundMark x1="77316" y1="43610" x2="75399" y2="94089"/>
                        <a14:foregroundMark x1="69010" y1="57029" x2="70288" y2="69649"/>
                        <a14:foregroundMark x1="56709" y1="61821" x2="64537" y2="64058"/>
                        <a14:foregroundMark x1="85463" y1="52396" x2="75559" y2="60064"/>
                        <a14:foregroundMark x1="92492" y1="59425" x2="87220" y2="73003"/>
                        <a14:foregroundMark x1="87220" y1="73003" x2="87220" y2="73003"/>
                        <a14:foregroundMark x1="96486" y1="69649" x2="96486" y2="69649"/>
                        <a14:foregroundMark x1="89457" y1="79073" x2="78275" y2="83387"/>
                        <a14:foregroundMark x1="26677" y1="31310" x2="25719" y2="40575"/>
                        <a14:foregroundMark x1="31789" y1="33546" x2="33706" y2="40575"/>
                        <a14:foregroundMark x1="23163" y1="33706" x2="28115" y2="35463"/>
                        <a14:foregroundMark x1="41693" y1="93770" x2="43131" y2="9424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456996"/>
            <a:ext cx="3944007" cy="39440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CA4C93-1387-40A6-9554-56BDE08FD9F1}"/>
              </a:ext>
            </a:extLst>
          </p:cNvPr>
          <p:cNvSpPr txBox="1"/>
          <p:nvPr/>
        </p:nvSpPr>
        <p:spPr>
          <a:xfrm>
            <a:off x="4267200" y="609600"/>
            <a:ext cx="7086598" cy="2998470"/>
          </a:xfrm>
          <a:prstGeom prst="cloud">
            <a:avLst/>
          </a:prstGeom>
          <a:solidFill>
            <a:schemeClr val="accent3">
              <a:lumMod val="7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32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nghiên cứu thông tin trong </a:t>
            </a:r>
            <a:r>
              <a:rPr lang="en-SG" sz="32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 </a:t>
            </a:r>
            <a:r>
              <a:rPr lang="vi-VN" sz="32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vi-VN" sz="28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SƠ ĐỒ </a:t>
            </a:r>
            <a:r>
              <a:rPr lang="vi-VN" sz="32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công việc cần thực hiện trong tiết học.</a:t>
            </a:r>
            <a:endParaRPr lang="en-US" sz="32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96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15C722-32C7-4E9F-9D21-1504A688B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33" y="152400"/>
            <a:ext cx="11998929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98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149F475-6DD7-41C7-895A-2C3A87C70999}"/>
              </a:ext>
            </a:extLst>
          </p:cNvPr>
          <p:cNvSpPr txBox="1"/>
          <p:nvPr/>
        </p:nvSpPr>
        <p:spPr>
          <a:xfrm>
            <a:off x="457200" y="131087"/>
            <a:ext cx="11506200" cy="6595825"/>
          </a:xfrm>
          <a:prstGeom prst="roundRect">
            <a:avLst>
              <a:gd name="adj" fmla="val 18326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SG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 CÁO: KẾT QUẢ THỰC HIỆN QUAN SÁT TẾ BÀO SINH VẬT</a:t>
            </a:r>
          </a:p>
          <a:p>
            <a:pPr algn="ctr"/>
            <a:r>
              <a:rPr lang="en-SG" sz="2400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SG" sz="24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</a:t>
            </a:r>
            <a:r>
              <a:rPr lang="en-SG" sz="2400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SG" sz="24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</a:t>
            </a:r>
            <a:r>
              <a:rPr lang="en-SG" sz="2400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SG" sz="24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</a:t>
            </a:r>
            <a:r>
              <a:rPr lang="en-SG" sz="2400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SG" sz="24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</a:t>
            </a:r>
          </a:p>
          <a:p>
            <a:pPr algn="ctr"/>
            <a:endParaRPr lang="en-SG" sz="17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SG" sz="24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SG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</a:t>
            </a:r>
            <a:r>
              <a:rPr lang="en-SG" sz="24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SG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</a:t>
            </a:r>
          </a:p>
          <a:p>
            <a:r>
              <a:rPr lang="en-SG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SG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SG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SG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SG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SG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SG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SG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SG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SG" sz="17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SG" sz="17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SG" sz="17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SG" sz="17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SG" sz="17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SG" sz="17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SG" sz="17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SG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SG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SG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SG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SG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SG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SG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SG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</a:t>
            </a:r>
            <a:r>
              <a:rPr lang="en-SG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vảy</a:t>
            </a:r>
            <a:r>
              <a:rPr lang="en-SG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SG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SG" sz="17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SG" sz="17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SG" sz="17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SG" sz="17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SG" sz="17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SG" sz="17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SG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SG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SG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SG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SG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SG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SG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SG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</a:t>
            </a:r>
            <a:r>
              <a:rPr lang="en-SG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SG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SG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53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F2B6029-3EAF-4CBA-AF03-382E214B88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689" t="10000" r="15378" b="14445"/>
          <a:stretch/>
        </p:blipFill>
        <p:spPr>
          <a:xfrm>
            <a:off x="4419600" y="-281328"/>
            <a:ext cx="7772400" cy="71393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ECAA20C-D92E-4284-ACE2-505BF10ACAA5}"/>
              </a:ext>
            </a:extLst>
          </p:cNvPr>
          <p:cNvSpPr txBox="1"/>
          <p:nvPr/>
        </p:nvSpPr>
        <p:spPr>
          <a:xfrm>
            <a:off x="5377622" y="609600"/>
            <a:ext cx="5856355" cy="59462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180340" algn="l">
              <a:lnSpc>
                <a:spcPct val="120000"/>
              </a:lnSpc>
              <a:tabLst>
                <a:tab pos="228600" algn="l"/>
              </a:tabLst>
            </a:pPr>
            <a:r>
              <a:rPr lang="en-SG" sz="2800" b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hỏi 1:</a:t>
            </a:r>
            <a:r>
              <a:rPr lang="en-SG" sz="280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Để quan sát được tế bào ta cần dùng thiết bị nào sau đây?</a:t>
            </a:r>
            <a:endParaRPr lang="en-US" sz="280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20000"/>
              </a:lnSpc>
              <a:buFont typeface="+mj-lt"/>
              <a:buAutoNum type="alphaUcPeriod"/>
              <a:tabLst>
                <a:tab pos="228600" algn="l"/>
              </a:tabLst>
            </a:pPr>
            <a:r>
              <a:rPr lang="en-SG" sz="2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Kính hiển vi.</a:t>
            </a:r>
            <a:endParaRPr lang="en-US" sz="28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20000"/>
              </a:lnSpc>
              <a:buFont typeface="+mj-lt"/>
              <a:buAutoNum type="alphaUcPeriod"/>
              <a:tabLst>
                <a:tab pos="228600" algn="l"/>
              </a:tabLst>
            </a:pPr>
            <a:r>
              <a:rPr lang="en-SG" sz="2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Kính lúp</a:t>
            </a:r>
            <a:endParaRPr lang="en-US" sz="28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20000"/>
              </a:lnSpc>
              <a:buFont typeface="+mj-lt"/>
              <a:buAutoNum type="alphaUcPeriod"/>
              <a:tabLst>
                <a:tab pos="228600" algn="l"/>
              </a:tabLst>
            </a:pPr>
            <a:r>
              <a:rPr lang="en-SG" sz="2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Mắt thường</a:t>
            </a:r>
            <a:endParaRPr lang="en-US" sz="28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20000"/>
              </a:lnSpc>
              <a:buFont typeface="+mj-lt"/>
              <a:buAutoNum type="alphaUcPeriod"/>
              <a:tabLst>
                <a:tab pos="228600" algn="l"/>
              </a:tabLst>
            </a:pPr>
            <a:r>
              <a:rPr lang="en-SG" sz="2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Cả 3 đáp án trên.</a:t>
            </a:r>
            <a:endParaRPr lang="en-US" sz="28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l">
              <a:lnSpc>
                <a:spcPct val="120000"/>
              </a:lnSpc>
              <a:tabLst>
                <a:tab pos="228600" algn="l"/>
              </a:tabLst>
            </a:pPr>
            <a:r>
              <a:rPr lang="en-SG" sz="2800" b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hỏi 2:</a:t>
            </a:r>
            <a:r>
              <a:rPr lang="en-SG" sz="280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Khi quan sát tế bào thực vật, cần chú ý điều gì để quan sát tế bào tốt nhất?</a:t>
            </a:r>
            <a:endParaRPr lang="en-US" sz="280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SG" sz="2800" b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hỏi 3:</a:t>
            </a:r>
            <a:r>
              <a:rPr lang="en-SG" sz="280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Đặc điểm nào giúp em phân biệt được tế bào vảy hành và tế bào biểu bì da ếch? </a:t>
            </a:r>
            <a:endParaRPr lang="en-US" sz="280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D8C612-8013-4ABD-9786-01EDE01B6B37}"/>
              </a:ext>
            </a:extLst>
          </p:cNvPr>
          <p:cNvSpPr txBox="1"/>
          <p:nvPr/>
        </p:nvSpPr>
        <p:spPr>
          <a:xfrm>
            <a:off x="1752600" y="228600"/>
            <a:ext cx="2895600" cy="1686639"/>
          </a:xfrm>
          <a:prstGeom prst="cloud">
            <a:avLst/>
          </a:prstGeom>
          <a:solidFill>
            <a:schemeClr val="accent3">
              <a:lumMod val="7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SG" sz="36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</a:t>
            </a:r>
          </a:p>
          <a:p>
            <a:pPr algn="ctr"/>
            <a:r>
              <a:rPr lang="en-SG" sz="36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60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57B485-69EA-4A0B-AD0D-9E4AB7D267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58" b="92567" l="10000" r="90000">
                        <a14:foregroundMark x1="26875" y1="89621" x2="23125" y2="92567"/>
                        <a14:foregroundMark x1="52188" y1="32258" x2="42188" y2="42496"/>
                        <a14:backgroundMark x1="85000" y1="46985" x2="77969" y2="62833"/>
                        <a14:backgroundMark x1="77969" y1="62833" x2="68594" y2="6676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80665" y="2286000"/>
            <a:ext cx="2667535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79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Office Theme">
  <a:themeElements>
    <a:clrScheme name="9Slide - 2019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 algn="l">
          <a:defRPr sz="1700"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" id="{7347C0DE-6F4D-42D3-B391-F84F14ECBC5A}" vid="{28287419-C97E-4917-87F0-2D8B560A61AE}"/>
    </a:ext>
  </a:extLst>
</a:theme>
</file>

<file path=ppt/theme/theme2.xml><?xml version="1.0" encoding="utf-8"?>
<a:theme xmlns:a="http://schemas.openxmlformats.org/drawingml/2006/main" name="1_Office Theme">
  <a:themeElements>
    <a:clrScheme name="9Slide - 2019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 algn="l">
          <a:defRPr sz="1700"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" id="{7347C0DE-6F4D-42D3-B391-F84F14ECBC5A}" vid="{28287419-C97E-4917-87F0-2D8B560A61A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284</TotalTime>
  <Words>293</Words>
  <Application>Microsoft Office PowerPoint</Application>
  <PresentationFormat>Widescreen</PresentationFormat>
  <Paragraphs>49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#9Slide02 Noi dung dai</vt:lpstr>
      <vt:lpstr>#9Slide02 Tieu de dai</vt:lpstr>
      <vt:lpstr>#9Slide03 Bebas Neue Bold</vt:lpstr>
      <vt:lpstr>Arial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HP</dc:creator>
  <cp:keywords>9Slide</cp:keywords>
  <dc:description>9Slide.vn</dc:description>
  <cp:lastModifiedBy>office064</cp:lastModifiedBy>
  <cp:revision>22</cp:revision>
  <dcterms:created xsi:type="dcterms:W3CDTF">2021-05-25T00:29:02Z</dcterms:created>
  <dcterms:modified xsi:type="dcterms:W3CDTF">2021-06-17T05:39:40Z</dcterms:modified>
  <cp:category>9Slide.vn</cp:category>
  <cp:contentStatus>9Slide</cp:contentStatus>
</cp:coreProperties>
</file>