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57" r:id="rId4"/>
    <p:sldId id="259" r:id="rId5"/>
    <p:sldId id="260" r:id="rId6"/>
    <p:sldId id="261" r:id="rId7"/>
    <p:sldId id="262" r:id="rId8"/>
    <p:sldId id="263" r:id="rId9"/>
    <p:sldId id="264" r:id="rId10"/>
    <p:sldId id="265" r:id="rId11"/>
    <p:sldId id="267" r:id="rId12"/>
    <p:sldId id="270" r:id="rId13"/>
    <p:sldId id="273"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4D1434"/>
    <a:srgbClr val="8D6853"/>
    <a:srgbClr val="CCECFF"/>
    <a:srgbClr val="FF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2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2800" cap="all">
                <a:solidFill>
                  <a:schemeClr val="accent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601" y="1068557"/>
            <a:ext cx="11266732" cy="750617"/>
          </a:xfrm>
        </p:spPr>
        <p:txBody>
          <a:bodyPr>
            <a:noAutofit/>
          </a:bodyPr>
          <a:lstStyle/>
          <a:p>
            <a:pPr algn="ctr"/>
            <a:r>
              <a:rPr lang="en-US" sz="2800"/>
              <a:t>BÀI 16: </a:t>
            </a:r>
            <a:r>
              <a:rPr lang="en-US" sz="2800" dirty="0"/>
              <a:t>MỘT SỐ PHƯƠNG PHÁP TÁCH CHẤT RA KHỎI HỖN HỢP</a:t>
            </a:r>
          </a:p>
        </p:txBody>
      </p:sp>
      <p:pic>
        <p:nvPicPr>
          <p:cNvPr id="8" name="Picture 7"/>
          <p:cNvPicPr>
            <a:picLocks noChangeAspect="1"/>
          </p:cNvPicPr>
          <p:nvPr/>
        </p:nvPicPr>
        <p:blipFill>
          <a:blip r:embed="rId2"/>
          <a:stretch>
            <a:fillRect/>
          </a:stretch>
        </p:blipFill>
        <p:spPr>
          <a:xfrm>
            <a:off x="900915" y="3661712"/>
            <a:ext cx="3083944" cy="2154695"/>
          </a:xfrm>
          <a:prstGeom prst="rect">
            <a:avLst/>
          </a:prstGeom>
        </p:spPr>
      </p:pic>
      <p:pic>
        <p:nvPicPr>
          <p:cNvPr id="10" name="Picture 9"/>
          <p:cNvPicPr>
            <a:picLocks noChangeAspect="1"/>
          </p:cNvPicPr>
          <p:nvPr/>
        </p:nvPicPr>
        <p:blipFill>
          <a:blip r:embed="rId3"/>
          <a:stretch>
            <a:fillRect/>
          </a:stretch>
        </p:blipFill>
        <p:spPr>
          <a:xfrm>
            <a:off x="7595996" y="3660144"/>
            <a:ext cx="3675191" cy="2172665"/>
          </a:xfrm>
          <a:prstGeom prst="rect">
            <a:avLst/>
          </a:prstGeom>
        </p:spPr>
      </p:pic>
      <p:pic>
        <p:nvPicPr>
          <p:cNvPr id="12" name="Picture 11"/>
          <p:cNvPicPr>
            <a:picLocks noChangeAspect="1"/>
          </p:cNvPicPr>
          <p:nvPr/>
        </p:nvPicPr>
        <p:blipFill>
          <a:blip r:embed="rId4"/>
          <a:stretch>
            <a:fillRect/>
          </a:stretch>
        </p:blipFill>
        <p:spPr>
          <a:xfrm>
            <a:off x="4733902" y="3660144"/>
            <a:ext cx="2177037" cy="2172665"/>
          </a:xfrm>
          <a:prstGeom prst="rect">
            <a:avLst/>
          </a:prstGeom>
        </p:spPr>
      </p:pic>
    </p:spTree>
    <p:extLst>
      <p:ext uri="{BB962C8B-B14F-4D97-AF65-F5344CB8AC3E}">
        <p14:creationId xmlns:p14="http://schemas.microsoft.com/office/powerpoint/2010/main" val="293357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472" y="2088682"/>
            <a:ext cx="5368018" cy="4705963"/>
          </a:xfrm>
          <a:prstGeom prst="rect">
            <a:avLst/>
          </a:prstGeom>
        </p:spPr>
      </p:pic>
      <p:sp>
        <p:nvSpPr>
          <p:cNvPr id="6" name="TextBox 5"/>
          <p:cNvSpPr txBox="1"/>
          <p:nvPr/>
        </p:nvSpPr>
        <p:spPr>
          <a:xfrm>
            <a:off x="3724977" y="837398"/>
            <a:ext cx="4358886" cy="646331"/>
          </a:xfrm>
          <a:prstGeom prst="rect">
            <a:avLst/>
          </a:prstGeom>
          <a:noFill/>
        </p:spPr>
        <p:txBody>
          <a:bodyPr wrap="none" rtlCol="0">
            <a:spAutoFit/>
          </a:bodyPr>
          <a:lstStyle/>
          <a:p>
            <a:r>
              <a:rPr lang="en-US" sz="3600" dirty="0" err="1">
                <a:solidFill>
                  <a:schemeClr val="bg1"/>
                </a:solidFill>
                <a:latin typeface="Arial" panose="020B0604020202020204" pitchFamily="34" charset="0"/>
                <a:cs typeface="Arial" panose="020B0604020202020204" pitchFamily="34" charset="0"/>
              </a:rPr>
              <a:t>Chưng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cất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nước</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4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639" y="1085108"/>
            <a:ext cx="11473314" cy="5416868"/>
          </a:xfrm>
          <a:prstGeom prst="rect">
            <a:avLst/>
          </a:prstGeom>
          <a:ln w="38100">
            <a:solidFill>
              <a:schemeClr val="accent2">
                <a:lumMod val="50000"/>
              </a:schemeClr>
            </a:solidFill>
          </a:ln>
        </p:spPr>
        <p:txBody>
          <a:bodyPr wrap="square">
            <a:spAutoFit/>
          </a:bodyPr>
          <a:lstStyle/>
          <a:p>
            <a:pPr>
              <a:lnSpc>
                <a:spcPct val="150000"/>
              </a:lnSpc>
              <a:spcBef>
                <a:spcPts val="600"/>
              </a:spcBef>
              <a:spcAft>
                <a:spcPts val="600"/>
              </a:spcAft>
              <a:tabLst>
                <a:tab pos="270510" algn="l"/>
                <a:tab pos="450215"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chất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khỏi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hỗn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600"/>
              </a:spcBef>
              <a:spcAft>
                <a:spcPts val="0"/>
              </a:spcAft>
              <a:buFont typeface="+mj-lt"/>
              <a:buAutoNum type="alphaLcPeriod"/>
              <a:tabLst>
                <a:tab pos="171450"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bột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sắt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khỏi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hỗn</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bột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sắt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cát</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mj-lt"/>
              <a:buAutoNum type="alphaLcPeriod"/>
              <a:tabLst>
                <a:tab pos="171450"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rượu</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khỏi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hỗn</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rượu</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mj-lt"/>
              <a:buAutoNum type="alphaLcPeriod"/>
              <a:tabLst>
                <a:tab pos="171450"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cát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bụi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khỏi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dung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dịch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muối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spcAft>
                <a:spcPts val="0"/>
              </a:spcAft>
              <a:buFont typeface="+mj-lt"/>
              <a:buAutoNum type="alphaLcPeriod"/>
              <a:tabLst>
                <a:tab pos="171450"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khiết</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ao</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hồ</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spcAft>
                <a:spcPts val="600"/>
              </a:spcAft>
              <a:buFont typeface="+mj-lt"/>
              <a:buAutoNum type="alphaLcPeriod"/>
              <a:tabLst>
                <a:tab pos="171450" algn="l"/>
              </a:tabLst>
            </a:pP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Tách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dầu</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sả</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khỏi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hỗn</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32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28096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latin typeface="Arial" panose="020B0604020202020204" pitchFamily="34" charset="0"/>
                <a:cs typeface="Arial" panose="020B0604020202020204" pitchFamily="34" charset="0"/>
              </a:rPr>
              <a:t>TÌM HIỂU VỀ</a:t>
            </a: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025" y="2236523"/>
            <a:ext cx="5422900" cy="3615266"/>
          </a:xfrm>
          <a:noFill/>
        </p:spPr>
      </p:pic>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7000" y="2227263"/>
            <a:ext cx="4845049" cy="3633787"/>
          </a:xfrm>
        </p:spPr>
      </p:pic>
      <p:sp>
        <p:nvSpPr>
          <p:cNvPr id="16" name="TextBox 15"/>
          <p:cNvSpPr txBox="1"/>
          <p:nvPr/>
        </p:nvSpPr>
        <p:spPr>
          <a:xfrm>
            <a:off x="751840" y="6065520"/>
            <a:ext cx="5039360" cy="400110"/>
          </a:xfrm>
          <a:prstGeom prst="rect">
            <a:avLst/>
          </a:prstGeom>
          <a:noFill/>
        </p:spPr>
        <p:txBody>
          <a:bodyPr wrap="square" rtlCol="0">
            <a:spAutoFit/>
          </a:bodyPr>
          <a:lstStyle/>
          <a:p>
            <a:pPr algn="ctr"/>
            <a:r>
              <a:rPr lang="en-US" sz="2000" b="1" dirty="0">
                <a:solidFill>
                  <a:schemeClr val="accent2">
                    <a:lumMod val="50000"/>
                  </a:schemeClr>
                </a:solidFill>
                <a:latin typeface="Arial" panose="020B0604020202020204" pitchFamily="34" charset="0"/>
                <a:cs typeface="Arial" panose="020B0604020202020204" pitchFamily="34" charset="0"/>
              </a:rPr>
              <a:t>MÁY LỌC NƯỚC GIẾNG KHOAN</a:t>
            </a:r>
          </a:p>
        </p:txBody>
      </p:sp>
      <p:sp>
        <p:nvSpPr>
          <p:cNvPr id="17" name="TextBox 16"/>
          <p:cNvSpPr txBox="1"/>
          <p:nvPr/>
        </p:nvSpPr>
        <p:spPr>
          <a:xfrm>
            <a:off x="6476999" y="6065520"/>
            <a:ext cx="4845050" cy="400110"/>
          </a:xfrm>
          <a:prstGeom prst="rect">
            <a:avLst/>
          </a:prstGeom>
          <a:noFill/>
        </p:spPr>
        <p:txBody>
          <a:bodyPr wrap="square" rtlCol="0">
            <a:spAutoFit/>
          </a:bodyPr>
          <a:lstStyle/>
          <a:p>
            <a:pPr algn="ctr"/>
            <a:r>
              <a:rPr lang="en-US" sz="2000" b="1" dirty="0">
                <a:solidFill>
                  <a:schemeClr val="accent2">
                    <a:lumMod val="50000"/>
                  </a:schemeClr>
                </a:solidFill>
                <a:latin typeface="Arial" panose="020B0604020202020204" pitchFamily="34" charset="0"/>
                <a:cs typeface="Arial" panose="020B0604020202020204" pitchFamily="34" charset="0"/>
              </a:rPr>
              <a:t>MÁY LỌC NƯỚC GIA ĐÌNH</a:t>
            </a:r>
          </a:p>
        </p:txBody>
      </p:sp>
    </p:spTree>
    <p:extLst>
      <p:ext uri="{BB962C8B-B14F-4D97-AF65-F5344CB8AC3E}">
        <p14:creationId xmlns:p14="http://schemas.microsoft.com/office/powerpoint/2010/main" val="180273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67282452"/>
              </p:ext>
            </p:extLst>
          </p:nvPr>
        </p:nvGraphicFramePr>
        <p:xfrm>
          <a:off x="96520" y="1426858"/>
          <a:ext cx="12039600" cy="4908113"/>
        </p:xfrm>
        <a:graphic>
          <a:graphicData uri="http://schemas.openxmlformats.org/drawingml/2006/table">
            <a:tbl>
              <a:tblPr firstRow="1" firstCol="1" lastRow="1" lastCol="1" bandRow="1" bandCol="1">
                <a:tableStyleId>{5C22544A-7EE6-4342-B048-85BDC9FD1C3A}</a:tableStyleId>
              </a:tblPr>
              <a:tblGrid>
                <a:gridCol w="1463040">
                  <a:extLst>
                    <a:ext uri="{9D8B030D-6E8A-4147-A177-3AD203B41FA5}">
                      <a16:colId xmlns:a16="http://schemas.microsoft.com/office/drawing/2014/main" val="90442001"/>
                    </a:ext>
                  </a:extLst>
                </a:gridCol>
                <a:gridCol w="7660640">
                  <a:extLst>
                    <a:ext uri="{9D8B030D-6E8A-4147-A177-3AD203B41FA5}">
                      <a16:colId xmlns:a16="http://schemas.microsoft.com/office/drawing/2014/main" val="2004473586"/>
                    </a:ext>
                  </a:extLst>
                </a:gridCol>
                <a:gridCol w="1046480">
                  <a:extLst>
                    <a:ext uri="{9D8B030D-6E8A-4147-A177-3AD203B41FA5}">
                      <a16:colId xmlns:a16="http://schemas.microsoft.com/office/drawing/2014/main" val="3680964834"/>
                    </a:ext>
                  </a:extLst>
                </a:gridCol>
                <a:gridCol w="812800">
                  <a:extLst>
                    <a:ext uri="{9D8B030D-6E8A-4147-A177-3AD203B41FA5}">
                      <a16:colId xmlns:a16="http://schemas.microsoft.com/office/drawing/2014/main" val="537449265"/>
                    </a:ext>
                  </a:extLst>
                </a:gridCol>
                <a:gridCol w="1056640">
                  <a:extLst>
                    <a:ext uri="{9D8B030D-6E8A-4147-A177-3AD203B41FA5}">
                      <a16:colId xmlns:a16="http://schemas.microsoft.com/office/drawing/2014/main" val="61651524"/>
                    </a:ext>
                  </a:extLst>
                </a:gridCol>
              </a:tblGrid>
              <a:tr h="916757">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Tiêu</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chí</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đánh</a:t>
                      </a:r>
                      <a:r>
                        <a:rPr lang="en-US" sz="2400" spc="-8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giá</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marL="99060">
                        <a:lnSpc>
                          <a:spcPct val="115000"/>
                        </a:lnSpc>
                        <a:spcBef>
                          <a:spcPts val="1200"/>
                        </a:spcBef>
                        <a:spcAft>
                          <a:spcPts val="0"/>
                        </a:spcAft>
                      </a:pPr>
                      <a:r>
                        <a:rPr lang="en-US" sz="2400" spc="-10" dirty="0" err="1">
                          <a:effectLst/>
                          <a:latin typeface="Arial" panose="020B0604020202020204" pitchFamily="34" charset="0"/>
                          <a:cs typeface="Arial" panose="020B0604020202020204" pitchFamily="34" charset="0"/>
                        </a:rPr>
                        <a:t>Trọng</a:t>
                      </a:r>
                      <a:r>
                        <a:rPr lang="en-US" sz="2400" spc="-5" dirty="0">
                          <a:effectLst/>
                          <a:latin typeface="Arial" panose="020B0604020202020204" pitchFamily="34" charset="0"/>
                          <a:cs typeface="Arial" panose="020B0604020202020204" pitchFamily="34" charset="0"/>
                        </a:rPr>
                        <a:t> </a:t>
                      </a:r>
                      <a:r>
                        <a:rPr lang="en-US" sz="2400" spc="-10" dirty="0" err="1">
                          <a:effectLst/>
                          <a:latin typeface="Arial" panose="020B0604020202020204" pitchFamily="34" charset="0"/>
                          <a:cs typeface="Arial" panose="020B0604020202020204" pitchFamily="34" charset="0"/>
                        </a:rPr>
                        <a:t>số</a:t>
                      </a:r>
                      <a:r>
                        <a:rPr lang="en-US" sz="2400" spc="0" baseline="0" dirty="0">
                          <a:effectLst/>
                          <a:latin typeface="Arial" panose="020B0604020202020204" pitchFamily="34" charset="0"/>
                          <a:cs typeface="Arial" panose="020B0604020202020204" pitchFamily="34" charset="0"/>
                        </a:rPr>
                        <a:t> </a:t>
                      </a:r>
                      <a:r>
                        <a:rPr lang="en-US" sz="2400" spc="-25" dirty="0">
                          <a:effectLst/>
                          <a:latin typeface="Arial"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r>
                        <a:rPr lang="en-US" sz="2400" spc="-35" dirty="0" err="1">
                          <a:effectLst/>
                          <a:latin typeface="Arial" panose="020B0604020202020204" pitchFamily="34" charset="0"/>
                          <a:cs typeface="Arial" panose="020B0604020202020204" pitchFamily="34" charset="0"/>
                        </a:rPr>
                        <a:t>Có</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r>
                        <a:rPr lang="en-US" sz="2400" spc="-20" dirty="0" err="1">
                          <a:effectLst/>
                          <a:latin typeface="Arial" panose="020B0604020202020204" pitchFamily="34" charset="0"/>
                          <a:cs typeface="Arial" panose="020B0604020202020204" pitchFamily="34" charset="0"/>
                        </a:rPr>
                        <a:t>Kh</a:t>
                      </a:r>
                      <a:r>
                        <a:rPr lang="en-US" sz="2400" spc="-10" dirty="0" err="1">
                          <a:effectLst/>
                          <a:latin typeface="Arial" panose="020B0604020202020204" pitchFamily="34" charset="0"/>
                          <a:cs typeface="Arial" panose="020B0604020202020204" pitchFamily="34" charset="0"/>
                        </a:rPr>
                        <a:t>ông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198576"/>
                  </a:ext>
                </a:extLst>
              </a:tr>
              <a:tr h="500494">
                <a:tc rowSpan="3">
                  <a:txBody>
                    <a:bodyPr/>
                    <a:lstStyle/>
                    <a:p>
                      <a:pPr marL="65405">
                        <a:lnSpc>
                          <a:spcPct val="115000"/>
                        </a:lnSpc>
                        <a:spcBef>
                          <a:spcPts val="1200"/>
                        </a:spcBef>
                        <a:spcAft>
                          <a:spcPts val="0"/>
                        </a:spcAft>
                      </a:pPr>
                      <a:r>
                        <a:rPr lang="en-US" sz="2400" spc="-25" dirty="0" err="1">
                          <a:solidFill>
                            <a:schemeClr val="tx1"/>
                          </a:solidFill>
                          <a:effectLst/>
                          <a:latin typeface="Arial" panose="020B0604020202020204" pitchFamily="34" charset="0"/>
                          <a:cs typeface="Arial" panose="020B0604020202020204" pitchFamily="34" charset="0"/>
                        </a:rPr>
                        <a:t>Nội</a:t>
                      </a:r>
                      <a:r>
                        <a:rPr lang="en-US" sz="2400" spc="0" baseline="0" dirty="0">
                          <a:solidFill>
                            <a:schemeClr val="tx1"/>
                          </a:solidFill>
                          <a:effectLst/>
                          <a:latin typeface="Arial" panose="020B0604020202020204" pitchFamily="34" charset="0"/>
                          <a:cs typeface="Arial" panose="020B0604020202020204" pitchFamily="34" charset="0"/>
                        </a:rPr>
                        <a:t> </a:t>
                      </a:r>
                      <a:r>
                        <a:rPr lang="en-US" sz="2400" spc="-20" dirty="0">
                          <a:solidFill>
                            <a:schemeClr val="tx1"/>
                          </a:solidFill>
                          <a:effectLst/>
                          <a:latin typeface="Arial" panose="020B0604020202020204" pitchFamily="34" charset="0"/>
                          <a:cs typeface="Arial" panose="020B0604020202020204" pitchFamily="34" charset="0"/>
                        </a:rPr>
                        <a:t>du</a:t>
                      </a:r>
                      <a:r>
                        <a:rPr lang="en-US" sz="2400" spc="-15" dirty="0">
                          <a:solidFill>
                            <a:schemeClr val="tx1"/>
                          </a:solidFill>
                          <a:effectLst/>
                          <a:latin typeface="Arial" panose="020B0604020202020204" pitchFamily="34" charset="0"/>
                          <a:cs typeface="Arial" panose="020B0604020202020204" pitchFamily="34" charset="0"/>
                        </a:rPr>
                        <a:t>ng</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loại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lọc</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a:solidFill>
                            <a:schemeClr val="tx1"/>
                          </a:solidFill>
                          <a:effectLst/>
                          <a:latin typeface="Arial" panose="020B0604020202020204" pitchFamily="34" charset="0"/>
                          <a:cs typeface="Arial" panose="020B0604020202020204" pitchFamily="34" charset="0"/>
                        </a:rPr>
                        <a:t>10</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824149"/>
                  </a:ext>
                </a:extLst>
              </a:tr>
              <a:tr h="0">
                <a:tc vMerge="1">
                  <a:txBody>
                    <a:bodyPr/>
                    <a:lstStyle/>
                    <a:p>
                      <a:endParaRPr lang="en-US"/>
                    </a:p>
                  </a:txBody>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lọc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a:solidFill>
                            <a:schemeClr val="tx1"/>
                          </a:solidFill>
                          <a:effectLst/>
                          <a:latin typeface="Arial" panose="020B0604020202020204" pitchFamily="34" charset="0"/>
                          <a:cs typeface="Arial" panose="020B0604020202020204" pitchFamily="34" charset="0"/>
                        </a:rPr>
                        <a:t>20</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effectLst/>
                          <a:latin typeface="Arial" panose="020B0604020202020204" pitchFamily="34" charset="0"/>
                          <a:cs typeface="Arial" panose="020B0604020202020204" pitchFamily="34" charset="0"/>
                        </a:rPr>
                        <a:t>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8645345"/>
                  </a:ext>
                </a:extLst>
              </a:tr>
              <a:tr h="460655">
                <a:tc vMerge="1">
                  <a:txBody>
                    <a:bodyPr/>
                    <a:lstStyle/>
                    <a:p>
                      <a:endParaRPr lang="en-US"/>
                    </a:p>
                  </a:txBody>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bày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lọc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loại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tabLst>
                          <a:tab pos="619125" algn="l"/>
                        </a:tabLst>
                      </a:pPr>
                      <a:r>
                        <a:rPr lang="en-US" sz="2400" spc="-35">
                          <a:solidFill>
                            <a:schemeClr val="tx1"/>
                          </a:solidFill>
                          <a:effectLst/>
                          <a:latin typeface="Arial" panose="020B0604020202020204" pitchFamily="34" charset="0"/>
                          <a:cs typeface="Arial" panose="020B0604020202020204" pitchFamily="34" charset="0"/>
                        </a:rPr>
                        <a:t>20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2128723"/>
                  </a:ext>
                </a:extLst>
              </a:tr>
              <a:tr h="0">
                <a:tc>
                  <a:txBody>
                    <a:bodyPr/>
                    <a:lstStyle/>
                    <a:p>
                      <a:pPr marL="57150">
                        <a:lnSpc>
                          <a:spcPct val="115000"/>
                        </a:lnSpc>
                        <a:spcBef>
                          <a:spcPts val="1200"/>
                        </a:spcBef>
                        <a:spcAft>
                          <a:spcPts val="0"/>
                        </a:spcAft>
                      </a:pP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gian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a:solidFill>
                            <a:schemeClr val="tx1"/>
                          </a:solidFill>
                          <a:effectLst/>
                          <a:latin typeface="Arial" panose="020B0604020202020204" pitchFamily="34" charset="0"/>
                          <a:cs typeface="Arial" panose="020B0604020202020204" pitchFamily="34" charset="0"/>
                        </a:rPr>
                        <a:t>10</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258037"/>
                  </a:ext>
                </a:extLst>
              </a:tr>
              <a:tr h="279685">
                <a:tc rowSpan="2">
                  <a:txBody>
                    <a:bodyPr/>
                    <a:lstStyle/>
                    <a:p>
                      <a:pPr marL="57150">
                        <a:lnSpc>
                          <a:spcPct val="115000"/>
                        </a:lnSpc>
                        <a:spcBef>
                          <a:spcPts val="1200"/>
                        </a:spcBef>
                        <a:spcAft>
                          <a:spcPts val="0"/>
                        </a:spcAft>
                      </a:pPr>
                      <a:r>
                        <a:rPr lang="en-US" sz="2400" dirty="0" err="1">
                          <a:solidFill>
                            <a:schemeClr val="tx1"/>
                          </a:solidFill>
                          <a:effectLst/>
                          <a:latin typeface="Arial" panose="020B0604020202020204" pitchFamily="34" charset="0"/>
                          <a:cs typeface="Arial" panose="020B0604020202020204" pitchFamily="34" charset="0"/>
                        </a:rPr>
                        <a:t>Hình</a:t>
                      </a:r>
                      <a:r>
                        <a:rPr lang="en-US" sz="2400" baseline="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thức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mỹ</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a:solidFill>
                            <a:schemeClr val="tx1"/>
                          </a:solidFill>
                          <a:effectLst/>
                          <a:latin typeface="Arial" panose="020B0604020202020204" pitchFamily="34" charset="0"/>
                          <a:cs typeface="Arial" panose="020B0604020202020204" pitchFamily="34" charset="0"/>
                        </a:rPr>
                        <a:t>10</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3633649"/>
                  </a:ext>
                </a:extLst>
              </a:tr>
              <a:tr h="373324">
                <a:tc vMerge="1">
                  <a:txBody>
                    <a:bodyPr/>
                    <a:lstStyle/>
                    <a:p>
                      <a:endParaRPr lang="en-US"/>
                    </a:p>
                  </a:txBody>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tạo</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a:solidFill>
                            <a:schemeClr val="tx1"/>
                          </a:solidFill>
                          <a:effectLst/>
                          <a:latin typeface="Arial" panose="020B0604020202020204" pitchFamily="34" charset="0"/>
                          <a:cs typeface="Arial" panose="020B0604020202020204" pitchFamily="34" charset="0"/>
                        </a:rPr>
                        <a:t>10</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4579829"/>
                  </a:ext>
                </a:extLst>
              </a:tr>
              <a:tr h="279685">
                <a:tc rowSpan="2">
                  <a:txBody>
                    <a:bodyPr/>
                    <a:lstStyle/>
                    <a:p>
                      <a:pPr marL="57150">
                        <a:lnSpc>
                          <a:spcPct val="115000"/>
                        </a:lnSpc>
                        <a:spcBef>
                          <a:spcPts val="1200"/>
                        </a:spcBef>
                        <a:spcAft>
                          <a:spcPts val="0"/>
                        </a:spcAft>
                      </a:pPr>
                      <a:r>
                        <a:rPr lang="en-US" sz="2400" dirty="0" err="1">
                          <a:solidFill>
                            <a:schemeClr val="tx1"/>
                          </a:solidFill>
                          <a:effectLst/>
                          <a:latin typeface="Arial" panose="020B0604020202020204" pitchFamily="34" charset="0"/>
                          <a:cs typeface="Arial" panose="020B0604020202020204" pitchFamily="34" charset="0"/>
                        </a:rPr>
                        <a:t>Thuyết</a:t>
                      </a:r>
                      <a:r>
                        <a:rPr lang="en-US" sz="2400" baseline="0" dirty="0">
                          <a:solidFill>
                            <a:schemeClr val="tx1"/>
                          </a:solidFill>
                          <a:effectLst/>
                          <a:latin typeface="Arial" panose="020B0604020202020204" pitchFamily="34" charset="0"/>
                          <a:cs typeface="Arial" panose="020B0604020202020204" pitchFamily="34" charset="0"/>
                        </a:rPr>
                        <a:t> </a:t>
                      </a:r>
                      <a:r>
                        <a:rPr lang="en-US" sz="2400" baseline="0" dirty="0" err="1">
                          <a:solidFill>
                            <a:schemeClr val="tx1"/>
                          </a:solidFill>
                          <a:effectLst/>
                          <a:latin typeface="Arial" panose="020B0604020202020204" pitchFamily="34" charset="0"/>
                          <a:cs typeface="Arial" panose="020B0604020202020204" pitchFamily="34" charset="0"/>
                        </a:rPr>
                        <a:t>t</a:t>
                      </a:r>
                      <a:r>
                        <a:rPr lang="en-US" sz="2400" dirty="0" err="1">
                          <a:solidFill>
                            <a:schemeClr val="tx1"/>
                          </a:solidFill>
                          <a:effectLst/>
                          <a:latin typeface="Arial" panose="020B0604020202020204" pitchFamily="34" charset="0"/>
                          <a:cs typeface="Arial" panose="020B0604020202020204" pitchFamily="34" charset="0"/>
                        </a:rPr>
                        <a:t>rình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0960">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spc="-35" dirty="0">
                          <a:solidFill>
                            <a:schemeClr val="tx1"/>
                          </a:solidFill>
                          <a:effectLst/>
                          <a:latin typeface="Arial" panose="020B0604020202020204" pitchFamily="34" charset="0"/>
                          <a:cs typeface="Arial" panose="020B0604020202020204" pitchFamily="34" charset="0"/>
                        </a:rPr>
                        <a:t>10</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962770"/>
                  </a:ext>
                </a:extLst>
              </a:tr>
              <a:tr h="373324">
                <a:tc vMerge="1">
                  <a:txBody>
                    <a:bodyPr/>
                    <a:lstStyle/>
                    <a:p>
                      <a:endParaRPr lang="en-US"/>
                    </a:p>
                  </a:txBody>
                  <a:tcPr/>
                </a:tc>
                <a:tc>
                  <a:txBody>
                    <a:bodyPr/>
                    <a:lstStyle/>
                    <a:p>
                      <a:pPr marL="60960">
                        <a:lnSpc>
                          <a:spcPct val="115000"/>
                        </a:lnSpc>
                        <a:spcBef>
                          <a:spcPts val="1200"/>
                        </a:spcBef>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tốt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endParaRPr lang="en-US"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2230">
                        <a:lnSpc>
                          <a:spcPct val="115000"/>
                        </a:lnSpc>
                        <a:spcBef>
                          <a:spcPts val="1200"/>
                        </a:spcBef>
                        <a:spcAft>
                          <a:spcPts val="0"/>
                        </a:spcAft>
                      </a:pPr>
                      <a:r>
                        <a:rPr lang="en-US" sz="2400" b="0" spc="-35" dirty="0">
                          <a:solidFill>
                            <a:schemeClr val="tx1"/>
                          </a:solidFill>
                          <a:effectLst/>
                          <a:latin typeface="Arial" panose="020B0604020202020204" pitchFamily="34" charset="0"/>
                          <a:cs typeface="Arial" panose="020B0604020202020204" pitchFamily="34" charset="0"/>
                        </a:rPr>
                        <a:t>10</a:t>
                      </a:r>
                      <a:endParaRPr lang="en-US"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1200"/>
                        </a:spcBef>
                        <a:spcAft>
                          <a:spcPts val="0"/>
                        </a:spcAft>
                      </a:pPr>
                      <a:r>
                        <a:rPr lang="en-US" sz="2400" dirty="0">
                          <a:effectLst/>
                          <a:latin typeface="Arial"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766737"/>
                  </a:ext>
                </a:extLst>
              </a:tr>
            </a:tbl>
          </a:graphicData>
        </a:graphic>
      </p:graphicFrame>
      <p:sp>
        <p:nvSpPr>
          <p:cNvPr id="4" name="Rectangle 1"/>
          <p:cNvSpPr>
            <a:spLocks noChangeArrowheads="1"/>
          </p:cNvSpPr>
          <p:nvPr/>
        </p:nvSpPr>
        <p:spPr bwMode="auto">
          <a:xfrm>
            <a:off x="447040" y="659501"/>
            <a:ext cx="113385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9125" algn="l"/>
              </a:tabLst>
              <a:defRPr>
                <a:solidFill>
                  <a:schemeClr val="tx1"/>
                </a:solidFill>
                <a:latin typeface="Arial" panose="020B0604020202020204" pitchFamily="34" charset="0"/>
              </a:defRPr>
            </a:lvl1pPr>
            <a:lvl2pPr eaLnBrk="0" fontAlgn="base" hangingPunct="0">
              <a:spcBef>
                <a:spcPct val="0"/>
              </a:spcBef>
              <a:spcAft>
                <a:spcPct val="0"/>
              </a:spcAft>
              <a:tabLst>
                <a:tab pos="619125" algn="l"/>
              </a:tabLst>
              <a:defRPr>
                <a:solidFill>
                  <a:schemeClr val="tx1"/>
                </a:solidFill>
                <a:latin typeface="Arial" panose="020B0604020202020204" pitchFamily="34" charset="0"/>
              </a:defRPr>
            </a:lvl2pPr>
            <a:lvl3pPr eaLnBrk="0" fontAlgn="base" hangingPunct="0">
              <a:spcBef>
                <a:spcPct val="0"/>
              </a:spcBef>
              <a:spcAft>
                <a:spcPct val="0"/>
              </a:spcAft>
              <a:tabLst>
                <a:tab pos="619125" algn="l"/>
              </a:tabLst>
              <a:defRPr>
                <a:solidFill>
                  <a:schemeClr val="tx1"/>
                </a:solidFill>
                <a:latin typeface="Arial" panose="020B0604020202020204" pitchFamily="34" charset="0"/>
              </a:defRPr>
            </a:lvl3pPr>
            <a:lvl4pPr eaLnBrk="0" fontAlgn="base" hangingPunct="0">
              <a:spcBef>
                <a:spcPct val="0"/>
              </a:spcBef>
              <a:spcAft>
                <a:spcPct val="0"/>
              </a:spcAft>
              <a:tabLst>
                <a:tab pos="619125" algn="l"/>
              </a:tabLst>
              <a:defRPr>
                <a:solidFill>
                  <a:schemeClr val="tx1"/>
                </a:solidFill>
                <a:latin typeface="Arial" panose="020B0604020202020204" pitchFamily="34" charset="0"/>
              </a:defRPr>
            </a:lvl4pPr>
            <a:lvl5pPr eaLnBrk="0" fontAlgn="base" hangingPunct="0">
              <a:spcBef>
                <a:spcPct val="0"/>
              </a:spcBef>
              <a:spcAft>
                <a:spcPct val="0"/>
              </a:spcAft>
              <a:tabLst>
                <a:tab pos="619125" algn="l"/>
              </a:tabLst>
              <a:defRPr>
                <a:solidFill>
                  <a:schemeClr val="tx1"/>
                </a:solidFill>
                <a:latin typeface="Arial" panose="020B0604020202020204" pitchFamily="34" charset="0"/>
              </a:defRPr>
            </a:lvl5pPr>
            <a:lvl6pPr eaLnBrk="0" fontAlgn="base" hangingPunct="0">
              <a:spcBef>
                <a:spcPct val="0"/>
              </a:spcBef>
              <a:spcAft>
                <a:spcPct val="0"/>
              </a:spcAft>
              <a:tabLst>
                <a:tab pos="619125" algn="l"/>
              </a:tabLst>
              <a:defRPr>
                <a:solidFill>
                  <a:schemeClr val="tx1"/>
                </a:solidFill>
                <a:latin typeface="Arial" panose="020B0604020202020204" pitchFamily="34" charset="0"/>
              </a:defRPr>
            </a:lvl6pPr>
            <a:lvl7pPr eaLnBrk="0" fontAlgn="base" hangingPunct="0">
              <a:spcBef>
                <a:spcPct val="0"/>
              </a:spcBef>
              <a:spcAft>
                <a:spcPct val="0"/>
              </a:spcAft>
              <a:tabLst>
                <a:tab pos="619125" algn="l"/>
              </a:tabLst>
              <a:defRPr>
                <a:solidFill>
                  <a:schemeClr val="tx1"/>
                </a:solidFill>
                <a:latin typeface="Arial" panose="020B0604020202020204" pitchFamily="34" charset="0"/>
              </a:defRPr>
            </a:lvl7pPr>
            <a:lvl8pPr eaLnBrk="0" fontAlgn="base" hangingPunct="0">
              <a:spcBef>
                <a:spcPct val="0"/>
              </a:spcBef>
              <a:spcAft>
                <a:spcPct val="0"/>
              </a:spcAft>
              <a:tabLst>
                <a:tab pos="619125" algn="l"/>
              </a:tabLst>
              <a:defRPr>
                <a:solidFill>
                  <a:schemeClr val="tx1"/>
                </a:solidFill>
                <a:latin typeface="Arial" panose="020B0604020202020204" pitchFamily="34" charset="0"/>
              </a:defRPr>
            </a:lvl8pPr>
            <a:lvl9pPr eaLnBrk="0" fontAlgn="base" hangingPunct="0">
              <a:spcBef>
                <a:spcPct val="0"/>
              </a:spcBef>
              <a:spcAft>
                <a:spcPct val="0"/>
              </a:spcAft>
              <a:tabLst>
                <a:tab pos="6191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619125" algn="l"/>
              </a:tabLst>
            </a:pPr>
            <a:r>
              <a:rPr kumimoji="0" lang="en-US" altLang="en-US" sz="3600" b="1" i="0" u="none" strike="noStrike" cap="none" normalizeH="0" baseline="0" dirty="0">
                <a:ln>
                  <a:noFill/>
                </a:ln>
                <a:solidFill>
                  <a:schemeClr val="accent2">
                    <a:lumMod val="50000"/>
                  </a:schemeClr>
                </a:solidFill>
                <a:effectLst/>
                <a:ea typeface="Calibri" panose="020F0502020204030204" pitchFamily="34" charset="0"/>
                <a:cs typeface="Arial" panose="020B0604020202020204" pitchFamily="34" charset="0"/>
              </a:rPr>
              <a:t>PHIẾU ĐÁNH GIÁ THEO TIÊU CHÍ</a:t>
            </a:r>
            <a:endParaRPr kumimoji="0" lang="en-US" altLang="en-US" sz="1600" b="1" i="0" u="none" strike="noStrike" cap="none" normalizeH="0" baseline="0" dirty="0">
              <a:ln>
                <a:noFill/>
              </a:ln>
              <a:solidFill>
                <a:schemeClr val="accent2">
                  <a:lumMod val="50000"/>
                </a:schemeClr>
              </a:solidFill>
              <a:effectLst/>
              <a:cs typeface="Arial" panose="020B0604020202020204" pitchFamily="34" charset="0"/>
            </a:endParaRPr>
          </a:p>
        </p:txBody>
      </p:sp>
    </p:spTree>
    <p:extLst>
      <p:ext uri="{BB962C8B-B14F-4D97-AF65-F5344CB8AC3E}">
        <p14:creationId xmlns:p14="http://schemas.microsoft.com/office/powerpoint/2010/main" val="352579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Bài</a:t>
            </a:r>
            <a:r>
              <a:rPr lang="en-US" dirty="0"/>
              <a:t> </a:t>
            </a:r>
            <a:r>
              <a:rPr lang="en-US" dirty="0" err="1"/>
              <a:t>tập</a:t>
            </a:r>
            <a:r>
              <a:rPr lang="en-US" dirty="0"/>
              <a:t> </a:t>
            </a:r>
            <a:r>
              <a:rPr lang="en-US" dirty="0" err="1"/>
              <a:t>về</a:t>
            </a:r>
            <a:r>
              <a:rPr lang="en-US" dirty="0"/>
              <a:t> </a:t>
            </a:r>
            <a:r>
              <a:rPr lang="en-US" dirty="0" err="1"/>
              <a:t>nhà</a:t>
            </a:r>
            <a:endParaRPr lang="en-US" dirty="0"/>
          </a:p>
        </p:txBody>
      </p:sp>
      <p:sp>
        <p:nvSpPr>
          <p:cNvPr id="3" name="Content Placeholder 2"/>
          <p:cNvSpPr>
            <a:spLocks noGrp="1"/>
          </p:cNvSpPr>
          <p:nvPr>
            <p:ph idx="1"/>
          </p:nvPr>
        </p:nvSpPr>
        <p:spPr>
          <a:xfrm>
            <a:off x="456064" y="2199747"/>
            <a:ext cx="7224895" cy="4157737"/>
          </a:xfrm>
          <a:ln>
            <a:solidFill>
              <a:schemeClr val="accent1"/>
            </a:solidFill>
          </a:ln>
        </p:spPr>
        <p:txBody>
          <a:bodyPr>
            <a:noAutofit/>
          </a:bodyPr>
          <a:lstStyle/>
          <a:p>
            <a:pPr marL="0" indent="0" algn="just">
              <a:buNone/>
            </a:pPr>
            <a:r>
              <a:rPr lang="vi-VN" sz="2400" dirty="0"/>
              <a:t>Trong một số loại cây (sả, mùi,…), hoa (hoa hồng, hoa nhài,…), quả (bưởi, chanh,…) có chứa mùi thơm, đó chính là mùi của một số chất có trong tinh dầu. Khi chưng cất tinh dầu từ các loại thực phẩm trên, sản phẩm thu được tinh dầu thường lẫn nước. </a:t>
            </a:r>
          </a:p>
          <a:p>
            <a:pPr marL="0" indent="0" algn="just">
              <a:buNone/>
            </a:pPr>
            <a:r>
              <a:rPr lang="vi-VN" sz="2400" dirty="0"/>
              <a:t>a)	Nêu cách tách tinh dầu sả ra khỏi hỗn hợp với nước. </a:t>
            </a:r>
          </a:p>
          <a:p>
            <a:pPr marL="0" indent="0" algn="just">
              <a:buNone/>
            </a:pPr>
            <a:r>
              <a:rPr lang="vi-VN" sz="2400" dirty="0"/>
              <a:t>b)	Sử dụng thiết bị trong phòng thực hành tách tinh dầu sả từ hỗn hợp tinh dầu sả và nước.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058" y="2733870"/>
            <a:ext cx="3484056" cy="3148770"/>
          </a:xfrm>
          <a:prstGeom prst="rect">
            <a:avLst/>
          </a:prstGeom>
        </p:spPr>
      </p:pic>
    </p:spTree>
    <p:extLst>
      <p:ext uri="{BB962C8B-B14F-4D97-AF65-F5344CB8AC3E}">
        <p14:creationId xmlns:p14="http://schemas.microsoft.com/office/powerpoint/2010/main" val="147985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66762"/>
          </a:xfrm>
        </p:spPr>
        <p:txBody>
          <a:bodyPr/>
          <a:lstStyle/>
          <a:p>
            <a:pPr algn="ctr"/>
            <a:r>
              <a:rPr lang="en-US" dirty="0" err="1"/>
              <a:t>Cô</a:t>
            </a:r>
            <a:r>
              <a:rPr lang="en-US" dirty="0"/>
              <a:t> </a:t>
            </a:r>
            <a:r>
              <a:rPr lang="en-US" dirty="0" err="1"/>
              <a:t>Tấm</a:t>
            </a:r>
            <a:r>
              <a:rPr lang="en-US" dirty="0"/>
              <a:t> @ </a:t>
            </a:r>
            <a:r>
              <a:rPr lang="en-US" dirty="0" err="1"/>
              <a:t>muốn</a:t>
            </a:r>
            <a:r>
              <a:rPr lang="en-US" dirty="0"/>
              <a:t> </a:t>
            </a:r>
            <a:r>
              <a:rPr lang="en-US" dirty="0" err="1"/>
              <a:t>đi</a:t>
            </a:r>
            <a:r>
              <a:rPr lang="en-US" dirty="0"/>
              <a:t> </a:t>
            </a:r>
            <a:r>
              <a:rPr lang="en-US" dirty="0" err="1"/>
              <a:t>dự</a:t>
            </a:r>
            <a:r>
              <a:rPr lang="en-US" dirty="0"/>
              <a:t> </a:t>
            </a:r>
            <a:r>
              <a:rPr lang="en-US" dirty="0" err="1"/>
              <a:t>Hội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1413" y="2181225"/>
            <a:ext cx="5409173" cy="3678238"/>
          </a:xfrm>
          <a:ln w="57150">
            <a:solidFill>
              <a:schemeClr val="accent1"/>
            </a:solidFill>
          </a:ln>
        </p:spPr>
      </p:pic>
    </p:spTree>
    <p:extLst>
      <p:ext uri="{BB962C8B-B14F-4D97-AF65-F5344CB8AC3E}">
        <p14:creationId xmlns:p14="http://schemas.microsoft.com/office/powerpoint/2010/main" val="51448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11057" y="702156"/>
            <a:ext cx="3769886" cy="1890612"/>
          </a:xfrm>
          <a:prstGeom prst="rect">
            <a:avLst/>
          </a:prstGeom>
        </p:spPr>
      </p:pic>
      <p:sp>
        <p:nvSpPr>
          <p:cNvPr id="12" name="Rounded Rectangle 11"/>
          <p:cNvSpPr/>
          <p:nvPr/>
        </p:nvSpPr>
        <p:spPr>
          <a:xfrm>
            <a:off x="4715460" y="3262965"/>
            <a:ext cx="2946249" cy="2762450"/>
          </a:xfrm>
          <a:prstGeom prst="roundRect">
            <a:avLst/>
          </a:prstGeom>
          <a:solidFill>
            <a:srgbClr val="4D1434"/>
          </a:solidFill>
          <a:ln>
            <a:solidFill>
              <a:srgbClr val="8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Dầu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ăn</a:t>
            </a:r>
            <a:r>
              <a:rPr lang="en-US" sz="3600" b="1" dirty="0">
                <a:latin typeface="Arial" panose="020B0604020202020204" pitchFamily="34" charset="0"/>
                <a:cs typeface="Arial" panose="020B0604020202020204" pitchFamily="34" charset="0"/>
              </a:rPr>
              <a:t> </a:t>
            </a:r>
          </a:p>
          <a:p>
            <a:pPr algn="ct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endParaRPr lang="en-US" sz="3600" b="1" dirty="0">
              <a:latin typeface="Arial" panose="020B0604020202020204" pitchFamily="34" charset="0"/>
              <a:cs typeface="Arial" panose="020B0604020202020204" pitchFamily="34" charset="0"/>
            </a:endParaRPr>
          </a:p>
        </p:txBody>
      </p:sp>
      <p:sp>
        <p:nvSpPr>
          <p:cNvPr id="14" name="Isosceles Triangle 13"/>
          <p:cNvSpPr/>
          <p:nvPr/>
        </p:nvSpPr>
        <p:spPr>
          <a:xfrm>
            <a:off x="203963" y="3262965"/>
            <a:ext cx="3667225" cy="2762450"/>
          </a:xfrm>
          <a:prstGeom prst="triangle">
            <a:avLst/>
          </a:prstGeom>
          <a:solidFill>
            <a:srgbClr val="4D1434"/>
          </a:solidFill>
          <a:ln>
            <a:solidFill>
              <a:srgbClr val="8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Cát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endParaRPr lang="en-US" sz="3600" b="1" dirty="0">
              <a:latin typeface="Arial" panose="020B0604020202020204" pitchFamily="34" charset="0"/>
              <a:cs typeface="Arial" panose="020B0604020202020204" pitchFamily="34" charset="0"/>
            </a:endParaRPr>
          </a:p>
        </p:txBody>
      </p:sp>
      <p:sp>
        <p:nvSpPr>
          <p:cNvPr id="15" name="Oval 14"/>
          <p:cNvSpPr/>
          <p:nvPr/>
        </p:nvSpPr>
        <p:spPr>
          <a:xfrm>
            <a:off x="8941868" y="3147462"/>
            <a:ext cx="2959535" cy="2993457"/>
          </a:xfrm>
          <a:prstGeom prst="ellipse">
            <a:avLst/>
          </a:prstGeom>
          <a:solidFill>
            <a:srgbClr val="4D1434"/>
          </a:solidFill>
          <a:ln>
            <a:solidFill>
              <a:srgbClr val="8D6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Muối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nước</a:t>
            </a:r>
            <a:endParaRPr lang="en-US" sz="360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1026432" y="3262965"/>
            <a:ext cx="2233196" cy="276245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7097" t="21564" r="1906" b="2207"/>
          <a:stretch/>
        </p:blipFill>
        <p:spPr>
          <a:xfrm>
            <a:off x="5131026" y="3262965"/>
            <a:ext cx="2214653" cy="27828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8073" y="3147461"/>
            <a:ext cx="2294984" cy="2993457"/>
          </a:xfrm>
          <a:prstGeom prst="rect">
            <a:avLst/>
          </a:prstGeom>
        </p:spPr>
      </p:pic>
    </p:spTree>
    <p:extLst>
      <p:ext uri="{BB962C8B-B14F-4D97-AF65-F5344CB8AC3E}">
        <p14:creationId xmlns:p14="http://schemas.microsoft.com/office/powerpoint/2010/main" val="382784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 presetClass="exit"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7" name="Text Box 3"/>
          <p:cNvSpPr txBox="1">
            <a:spLocks noChangeArrowheads="1"/>
          </p:cNvSpPr>
          <p:nvPr/>
        </p:nvSpPr>
        <p:spPr bwMode="auto">
          <a:xfrm>
            <a:off x="2981693" y="1922905"/>
            <a:ext cx="54864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5 </a:t>
            </a:r>
            <a:r>
              <a:rPr lang="en-US" altLang="en-US" sz="2800" b="1" dirty="0" err="1">
                <a:solidFill>
                  <a:srgbClr val="002060"/>
                </a:solidFill>
                <a:latin typeface="Times New Roman" panose="02020603050405020304" pitchFamily="18" charset="0"/>
                <a:cs typeface="Times New Roman" panose="02020603050405020304" pitchFamily="18" charset="0"/>
              </a:rPr>
              <a:t>phút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ts val="6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6 </a:t>
            </a:r>
            <a:r>
              <a:rPr lang="en-US" altLang="en-US" sz="2800" b="1" dirty="0" err="1">
                <a:solidFill>
                  <a:srgbClr val="002060"/>
                </a:solidFill>
                <a:latin typeface="Times New Roman" panose="02020603050405020304" pitchFamily="18" charset="0"/>
                <a:cs typeface="Times New Roman" panose="02020603050405020304" pitchFamily="18" charset="0"/>
              </a:rPr>
              <a:t>nhóm</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sp>
        <p:nvSpPr>
          <p:cNvPr id="9" name="Text Box 7"/>
          <p:cNvSpPr txBox="1">
            <a:spLocks noChangeArrowheads="1"/>
          </p:cNvSpPr>
          <p:nvPr/>
        </p:nvSpPr>
        <p:spPr bwMode="auto">
          <a:xfrm>
            <a:off x="469462" y="2326497"/>
            <a:ext cx="9609258"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30000"/>
              </a:lnSpc>
            </a:pPr>
            <a:r>
              <a:rPr lang="en-US" altLang="en-US" sz="3600" b="1" i="1" dirty="0" err="1">
                <a:solidFill>
                  <a:srgbClr val="002060"/>
                </a:solidFill>
                <a:latin typeface="Times New Roman" panose="02020603050405020304" pitchFamily="18" charset="0"/>
                <a:cs typeface="Times New Roman" panose="02020603050405020304" pitchFamily="18" charset="0"/>
              </a:rPr>
              <a:t>Yêu</a:t>
            </a:r>
            <a:r>
              <a:rPr lang="en-US" altLang="en-US" sz="3600" b="1" i="1" dirty="0">
                <a:solidFill>
                  <a:srgbClr val="002060"/>
                </a:solidFill>
                <a:latin typeface="Times New Roman" panose="02020603050405020304" pitchFamily="18" charset="0"/>
                <a:cs typeface="Times New Roman" panose="02020603050405020304" pitchFamily="18" charset="0"/>
              </a:rPr>
              <a:t> </a:t>
            </a:r>
            <a:r>
              <a:rPr lang="en-US" altLang="en-US" sz="3600" b="1" i="1" dirty="0" err="1">
                <a:solidFill>
                  <a:srgbClr val="002060"/>
                </a:solidFill>
                <a:latin typeface="Times New Roman" panose="02020603050405020304" pitchFamily="18" charset="0"/>
                <a:cs typeface="Times New Roman" panose="02020603050405020304" pitchFamily="18" charset="0"/>
              </a:rPr>
              <a:t>cầu</a:t>
            </a:r>
            <a:r>
              <a:rPr lang="en-US" altLang="en-US" sz="3600" b="1" i="1" dirty="0">
                <a:solidFill>
                  <a:srgbClr val="002060"/>
                </a:solidFill>
                <a:latin typeface="Times New Roman" panose="02020603050405020304" pitchFamily="18" charset="0"/>
                <a:cs typeface="Times New Roman" panose="02020603050405020304" pitchFamily="18" charset="0"/>
              </a:rPr>
              <a:t>: </a:t>
            </a:r>
          </a:p>
          <a:p>
            <a:pPr algn="just">
              <a:lnSpc>
                <a:spcPct val="130000"/>
              </a:lnSpc>
            </a:pPr>
            <a:r>
              <a:rPr lang="en-US" altLang="en-US" sz="2900" b="1" dirty="0" err="1">
                <a:solidFill>
                  <a:srgbClr val="002060"/>
                </a:solidFill>
              </a:rPr>
              <a:t>Thảo</a:t>
            </a:r>
            <a:r>
              <a:rPr lang="en-US" altLang="en-US" sz="2900" b="1" dirty="0">
                <a:solidFill>
                  <a:srgbClr val="002060"/>
                </a:solidFill>
              </a:rPr>
              <a:t> </a:t>
            </a:r>
            <a:r>
              <a:rPr lang="en-US" altLang="en-US" sz="2900" b="1" dirty="0" err="1">
                <a:solidFill>
                  <a:srgbClr val="002060"/>
                </a:solidFill>
              </a:rPr>
              <a:t>luận</a:t>
            </a:r>
            <a:r>
              <a:rPr lang="en-US" altLang="en-US" sz="2900" b="1" dirty="0">
                <a:solidFill>
                  <a:srgbClr val="002060"/>
                </a:solidFill>
              </a:rPr>
              <a:t>, </a:t>
            </a:r>
            <a:r>
              <a:rPr lang="en-US" altLang="en-US" sz="2900" b="1" dirty="0" err="1">
                <a:solidFill>
                  <a:srgbClr val="002060"/>
                </a:solidFill>
              </a:rPr>
              <a:t>đề</a:t>
            </a:r>
            <a:r>
              <a:rPr lang="en-US" altLang="en-US" sz="2900" b="1" dirty="0">
                <a:solidFill>
                  <a:srgbClr val="002060"/>
                </a:solidFill>
              </a:rPr>
              <a:t> </a:t>
            </a:r>
            <a:r>
              <a:rPr lang="en-US" altLang="en-US" sz="2900" b="1" dirty="0" err="1">
                <a:solidFill>
                  <a:srgbClr val="002060"/>
                </a:solidFill>
              </a:rPr>
              <a:t>xuất</a:t>
            </a:r>
            <a:r>
              <a:rPr lang="en-US" altLang="en-US" sz="2900" b="1" dirty="0">
                <a:solidFill>
                  <a:srgbClr val="002060"/>
                </a:solidFill>
              </a:rPr>
              <a:t> </a:t>
            </a:r>
            <a:r>
              <a:rPr lang="en-US" altLang="en-US" sz="2900" b="1" dirty="0" err="1">
                <a:solidFill>
                  <a:srgbClr val="002060"/>
                </a:solidFill>
              </a:rPr>
              <a:t>cách</a:t>
            </a:r>
            <a:r>
              <a:rPr lang="en-US" altLang="en-US" sz="2900" b="1" dirty="0">
                <a:solidFill>
                  <a:srgbClr val="002060"/>
                </a:solidFill>
              </a:rPr>
              <a:t> </a:t>
            </a:r>
            <a:r>
              <a:rPr lang="en-US" altLang="en-US" sz="2900" b="1" dirty="0" err="1">
                <a:solidFill>
                  <a:srgbClr val="002060"/>
                </a:solidFill>
              </a:rPr>
              <a:t>tách</a:t>
            </a:r>
            <a:r>
              <a:rPr lang="en-US" altLang="en-US" sz="2900" b="1" dirty="0">
                <a:solidFill>
                  <a:srgbClr val="002060"/>
                </a:solidFill>
              </a:rPr>
              <a:t> </a:t>
            </a:r>
            <a:r>
              <a:rPr lang="en-US" altLang="en-US" sz="2900" b="1" dirty="0" err="1">
                <a:solidFill>
                  <a:srgbClr val="002060"/>
                </a:solidFill>
              </a:rPr>
              <a:t>chất</a:t>
            </a:r>
            <a:r>
              <a:rPr lang="en-US" altLang="en-US" sz="2900" b="1" dirty="0">
                <a:solidFill>
                  <a:srgbClr val="002060"/>
                </a:solidFill>
              </a:rPr>
              <a:t> </a:t>
            </a:r>
            <a:r>
              <a:rPr lang="en-US" altLang="en-US" sz="2900" b="1" dirty="0" err="1">
                <a:solidFill>
                  <a:srgbClr val="002060"/>
                </a:solidFill>
              </a:rPr>
              <a:t>ra</a:t>
            </a:r>
            <a:r>
              <a:rPr lang="en-US" altLang="en-US" sz="2900" b="1" dirty="0">
                <a:solidFill>
                  <a:srgbClr val="002060"/>
                </a:solidFill>
              </a:rPr>
              <a:t> </a:t>
            </a:r>
            <a:r>
              <a:rPr lang="en-US" altLang="en-US" sz="2900" b="1" dirty="0" err="1">
                <a:solidFill>
                  <a:srgbClr val="002060"/>
                </a:solidFill>
              </a:rPr>
              <a:t>khỏi</a:t>
            </a:r>
            <a:r>
              <a:rPr lang="en-US" altLang="en-US" sz="2900" b="1" dirty="0">
                <a:solidFill>
                  <a:srgbClr val="002060"/>
                </a:solidFill>
              </a:rPr>
              <a:t> </a:t>
            </a:r>
            <a:r>
              <a:rPr lang="en-US" altLang="en-US" sz="2900" b="1" dirty="0" err="1">
                <a:solidFill>
                  <a:srgbClr val="002060"/>
                </a:solidFill>
              </a:rPr>
              <a:t>hỗn</a:t>
            </a:r>
            <a:r>
              <a:rPr lang="en-US" altLang="en-US" sz="2900" b="1" dirty="0">
                <a:solidFill>
                  <a:srgbClr val="002060"/>
                </a:solidFill>
              </a:rPr>
              <a:t> </a:t>
            </a:r>
            <a:r>
              <a:rPr lang="en-US" altLang="en-US" sz="2900" b="1" dirty="0" err="1">
                <a:solidFill>
                  <a:srgbClr val="002060"/>
                </a:solidFill>
              </a:rPr>
              <a:t>hợp</a:t>
            </a:r>
            <a:r>
              <a:rPr lang="en-US" altLang="en-US" sz="2900" b="1" dirty="0">
                <a:solidFill>
                  <a:srgbClr val="002060"/>
                </a:solidFill>
              </a:rPr>
              <a:t> </a:t>
            </a:r>
            <a:r>
              <a:rPr lang="en-US" altLang="en-US" sz="2900" b="1" dirty="0" err="1">
                <a:solidFill>
                  <a:srgbClr val="002060"/>
                </a:solidFill>
              </a:rPr>
              <a:t>và</a:t>
            </a:r>
            <a:r>
              <a:rPr lang="en-US" altLang="en-US" sz="2900" b="1" dirty="0">
                <a:solidFill>
                  <a:srgbClr val="002060"/>
                </a:solidFill>
              </a:rPr>
              <a:t> </a:t>
            </a:r>
            <a:r>
              <a:rPr lang="en-US" altLang="en-US" sz="2900" b="1" dirty="0" err="1">
                <a:solidFill>
                  <a:srgbClr val="002060"/>
                </a:solidFill>
              </a:rPr>
              <a:t>hoàn</a:t>
            </a:r>
            <a:r>
              <a:rPr lang="en-US" altLang="en-US" sz="2900" b="1" dirty="0">
                <a:solidFill>
                  <a:srgbClr val="002060"/>
                </a:solidFill>
              </a:rPr>
              <a:t> </a:t>
            </a:r>
            <a:r>
              <a:rPr lang="en-US" altLang="en-US" sz="2900" b="1" dirty="0" err="1">
                <a:solidFill>
                  <a:srgbClr val="002060"/>
                </a:solidFill>
              </a:rPr>
              <a:t>thành</a:t>
            </a:r>
            <a:r>
              <a:rPr lang="en-US" altLang="en-US" sz="2900" b="1" dirty="0">
                <a:solidFill>
                  <a:srgbClr val="002060"/>
                </a:solidFill>
              </a:rPr>
              <a:t> </a:t>
            </a:r>
            <a:r>
              <a:rPr lang="en-US" altLang="en-US" sz="2900" b="1" dirty="0" err="1">
                <a:solidFill>
                  <a:srgbClr val="002060"/>
                </a:solidFill>
              </a:rPr>
              <a:t>phiếu</a:t>
            </a:r>
            <a:r>
              <a:rPr lang="en-US" altLang="en-US" sz="2900" b="1" dirty="0">
                <a:solidFill>
                  <a:srgbClr val="002060"/>
                </a:solidFill>
              </a:rPr>
              <a:t> </a:t>
            </a:r>
            <a:r>
              <a:rPr lang="en-US" altLang="en-US" sz="2900" b="1" dirty="0" err="1">
                <a:solidFill>
                  <a:srgbClr val="002060"/>
                </a:solidFill>
              </a:rPr>
              <a:t>học</a:t>
            </a:r>
            <a:r>
              <a:rPr lang="en-US" altLang="en-US" sz="2900" b="1" dirty="0">
                <a:solidFill>
                  <a:srgbClr val="002060"/>
                </a:solidFill>
              </a:rPr>
              <a:t> </a:t>
            </a:r>
            <a:r>
              <a:rPr lang="en-US" altLang="en-US" sz="2900" b="1" dirty="0" err="1">
                <a:solidFill>
                  <a:srgbClr val="002060"/>
                </a:solidFill>
              </a:rPr>
              <a:t>tập</a:t>
            </a:r>
            <a:r>
              <a:rPr lang="en-US" altLang="en-US" sz="2900" b="1" dirty="0">
                <a:solidFill>
                  <a:srgbClr val="002060"/>
                </a:solidFill>
              </a:rPr>
              <a:t> 1.</a:t>
            </a:r>
          </a:p>
        </p:txBody>
      </p:sp>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91165" y="26097"/>
            <a:ext cx="2200835" cy="1237969"/>
          </a:xfrm>
          <a:prstGeom prst="rect">
            <a:avLst/>
          </a:prstGeom>
        </p:spPr>
      </p:pic>
      <p:pic>
        <p:nvPicPr>
          <p:cNvPr id="8" name="Picture 7"/>
          <p:cNvPicPr>
            <a:picLocks noChangeAspect="1"/>
          </p:cNvPicPr>
          <p:nvPr/>
        </p:nvPicPr>
        <p:blipFill>
          <a:blip r:embed="rId5"/>
          <a:stretch>
            <a:fillRect/>
          </a:stretch>
        </p:blipFill>
        <p:spPr>
          <a:xfrm>
            <a:off x="989559" y="4400865"/>
            <a:ext cx="1567062" cy="1938446"/>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7097" t="21564" r="1906" b="2207"/>
          <a:stretch/>
        </p:blipFill>
        <p:spPr>
          <a:xfrm>
            <a:off x="5217327" y="4400865"/>
            <a:ext cx="1539074" cy="193391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875" y="4213575"/>
            <a:ext cx="1633293" cy="2354586"/>
          </a:xfrm>
          <a:prstGeom prst="rect">
            <a:avLst/>
          </a:prstGeom>
        </p:spPr>
      </p:pic>
      <p:sp>
        <p:nvSpPr>
          <p:cNvPr id="4" name="TextBox 3"/>
          <p:cNvSpPr txBox="1"/>
          <p:nvPr/>
        </p:nvSpPr>
        <p:spPr>
          <a:xfrm>
            <a:off x="721360" y="6334780"/>
            <a:ext cx="2103461" cy="523220"/>
          </a:xfrm>
          <a:prstGeom prst="rect">
            <a:avLst/>
          </a:prstGeom>
          <a:noFill/>
        </p:spPr>
        <p:txBody>
          <a:bodyPr wrap="none" rtlCol="0">
            <a:spAutoFit/>
          </a:bodyPr>
          <a:lstStyle/>
          <a:p>
            <a:r>
              <a:rPr lang="en-US" sz="2800" b="1" dirty="0" err="1">
                <a:solidFill>
                  <a:srgbClr val="660066"/>
                </a:solidFill>
                <a:latin typeface="Arial" panose="020B0604020202020204" pitchFamily="34" charset="0"/>
                <a:cs typeface="Arial" panose="020B0604020202020204" pitchFamily="34" charset="0"/>
              </a:rPr>
              <a:t>Nhóm</a:t>
            </a:r>
            <a:r>
              <a:rPr lang="en-US" sz="2800" b="1" dirty="0">
                <a:solidFill>
                  <a:srgbClr val="660066"/>
                </a:solidFill>
                <a:latin typeface="Arial" panose="020B0604020202020204" pitchFamily="34" charset="0"/>
                <a:cs typeface="Arial" panose="020B0604020202020204" pitchFamily="34" charset="0"/>
              </a:rPr>
              <a:t> 1 + 2</a:t>
            </a:r>
          </a:p>
        </p:txBody>
      </p:sp>
      <p:sp>
        <p:nvSpPr>
          <p:cNvPr id="13" name="TextBox 12"/>
          <p:cNvSpPr txBox="1"/>
          <p:nvPr/>
        </p:nvSpPr>
        <p:spPr>
          <a:xfrm>
            <a:off x="9183328" y="6275361"/>
            <a:ext cx="2114591" cy="523220"/>
          </a:xfrm>
          <a:prstGeom prst="rect">
            <a:avLst/>
          </a:prstGeom>
          <a:noFill/>
        </p:spPr>
        <p:txBody>
          <a:bodyPr wrap="square" rtlCol="0">
            <a:spAutoFit/>
          </a:bodyPr>
          <a:lstStyle/>
          <a:p>
            <a:r>
              <a:rPr lang="en-US" sz="2800" b="1" dirty="0" err="1">
                <a:solidFill>
                  <a:srgbClr val="660066"/>
                </a:solidFill>
                <a:latin typeface="Arial" panose="020B0604020202020204" pitchFamily="34" charset="0"/>
                <a:cs typeface="Arial" panose="020B0604020202020204" pitchFamily="34" charset="0"/>
              </a:rPr>
              <a:t>Nhóm</a:t>
            </a:r>
            <a:r>
              <a:rPr lang="en-US" sz="2800" b="1" dirty="0">
                <a:solidFill>
                  <a:srgbClr val="660066"/>
                </a:solidFill>
                <a:latin typeface="Arial" panose="020B0604020202020204" pitchFamily="34" charset="0"/>
                <a:cs typeface="Arial" panose="020B0604020202020204" pitchFamily="34" charset="0"/>
              </a:rPr>
              <a:t> 5 + 6</a:t>
            </a:r>
          </a:p>
        </p:txBody>
      </p:sp>
      <p:sp>
        <p:nvSpPr>
          <p:cNvPr id="14" name="TextBox 13"/>
          <p:cNvSpPr txBox="1"/>
          <p:nvPr/>
        </p:nvSpPr>
        <p:spPr>
          <a:xfrm>
            <a:off x="4927162" y="6334780"/>
            <a:ext cx="2103461" cy="523220"/>
          </a:xfrm>
          <a:prstGeom prst="rect">
            <a:avLst/>
          </a:prstGeom>
          <a:noFill/>
        </p:spPr>
        <p:txBody>
          <a:bodyPr wrap="none" rtlCol="0">
            <a:spAutoFit/>
          </a:bodyPr>
          <a:lstStyle/>
          <a:p>
            <a:r>
              <a:rPr lang="en-US" sz="2800" b="1" dirty="0" err="1">
                <a:solidFill>
                  <a:srgbClr val="660066"/>
                </a:solidFill>
                <a:latin typeface="Arial" panose="020B0604020202020204" pitchFamily="34" charset="0"/>
                <a:cs typeface="Arial" panose="020B0604020202020204" pitchFamily="34" charset="0"/>
              </a:rPr>
              <a:t>Nhóm</a:t>
            </a:r>
            <a:r>
              <a:rPr lang="en-US" sz="2800" b="1" dirty="0">
                <a:solidFill>
                  <a:srgbClr val="660066"/>
                </a:solidFill>
                <a:latin typeface="Arial" panose="020B0604020202020204" pitchFamily="34" charset="0"/>
                <a:cs typeface="Arial" panose="020B0604020202020204" pitchFamily="34" charset="0"/>
              </a:rPr>
              <a:t> 3 + 4</a:t>
            </a:r>
          </a:p>
        </p:txBody>
      </p:sp>
    </p:spTree>
    <p:extLst>
      <p:ext uri="{BB962C8B-B14F-4D97-AF65-F5344CB8AC3E}">
        <p14:creationId xmlns:p14="http://schemas.microsoft.com/office/powerpoint/2010/main" val="2780975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58" presetClass="entr" presetSubtype="0" accel="10000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13"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6" dur="500"/>
                                        <p:tgtEl>
                                          <p:spTgt spid="9">
                                            <p:txEl>
                                              <p:pRg st="0" end="0"/>
                                            </p:txEl>
                                          </p:spTgt>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linds(horizont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2"/>
                                        </p:tgtEl>
                                      </p:cBhvr>
                                    </p:cmd>
                                  </p:childTnLst>
                                </p:cTn>
                              </p:par>
                            </p:childTnLst>
                          </p:cTn>
                        </p:par>
                      </p:childTnLst>
                    </p:cTn>
                  </p:par>
                </p:childTnLst>
              </p:cTn>
              <p:nextCondLst>
                <p:cond evt="onClick" delay="0">
                  <p:tgtEl>
                    <p:spTgt spid="12"/>
                  </p:tgtEl>
                </p:cond>
              </p:nextCondLst>
            </p:seq>
            <p:video>
              <p:cMediaNode vol="80000">
                <p:cTn id="53" fill="hold" display="0">
                  <p:stCondLst>
                    <p:cond delay="indefinite"/>
                  </p:stCondLst>
                </p:cTn>
                <p:tgtEl>
                  <p:spTgt spid="12"/>
                </p:tgtEl>
              </p:cMediaNode>
            </p:video>
          </p:childTnLst>
        </p:cTn>
      </p:par>
    </p:tnLst>
    <p:bldLst>
      <p:bldP spid="7" grpId="0"/>
      <p:bldP spid="4"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a:solidFill>
                  <a:schemeClr val="accent3">
                    <a:lumMod val="50000"/>
                  </a:schemeClr>
                </a:solidFill>
              </a:rPr>
              <a:t>BÁO CÁO KẾT QUẢ HOẠT ĐỘNG NHÓM </a:t>
            </a:r>
          </a:p>
        </p:txBody>
      </p:sp>
    </p:spTree>
    <p:extLst>
      <p:ext uri="{BB962C8B-B14F-4D97-AF65-F5344CB8AC3E}">
        <p14:creationId xmlns:p14="http://schemas.microsoft.com/office/powerpoint/2010/main" val="255096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3182486" y="735602"/>
            <a:ext cx="5562600" cy="838200"/>
          </a:xfrm>
          <a:prstGeom prst="rect">
            <a:avLst/>
          </a:prstGeom>
        </p:spPr>
        <p:txBody>
          <a:bodyPr wrap="none" fromWordArt="1">
            <a:prstTxWarp prst="textPlain">
              <a:avLst>
                <a:gd name="adj" fmla="val 50000"/>
              </a:avLst>
            </a:prstTxWarp>
          </a:bodyPr>
          <a:lstStyle/>
          <a:p>
            <a:r>
              <a:rPr lang="en-US" sz="3600" b="1" kern="10" dirty="0">
                <a:ln w="12700">
                  <a:solidFill>
                    <a:srgbClr val="EAEAEA"/>
                  </a:solidFill>
                  <a:round/>
                  <a:headEnd/>
                  <a:tailEnd/>
                </a:ln>
                <a:solidFill>
                  <a:schemeClr val="bg1"/>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HOẠT ĐỘNG NHÓM</a:t>
            </a:r>
          </a:p>
        </p:txBody>
      </p:sp>
      <p:sp>
        <p:nvSpPr>
          <p:cNvPr id="7" name="Text Box 3"/>
          <p:cNvSpPr txBox="1">
            <a:spLocks noChangeArrowheads="1"/>
          </p:cNvSpPr>
          <p:nvPr/>
        </p:nvSpPr>
        <p:spPr bwMode="auto">
          <a:xfrm>
            <a:off x="3182486" y="1702391"/>
            <a:ext cx="548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gian</a:t>
            </a:r>
            <a:r>
              <a:rPr lang="en-US" altLang="en-US" sz="2800" b="1" dirty="0">
                <a:solidFill>
                  <a:srgbClr val="002060"/>
                </a:solidFill>
                <a:latin typeface="Times New Roman" panose="02020603050405020304" pitchFamily="18" charset="0"/>
                <a:cs typeface="Times New Roman" panose="02020603050405020304" pitchFamily="18" charset="0"/>
              </a:rPr>
              <a:t>: 5 </a:t>
            </a:r>
            <a:r>
              <a:rPr lang="en-US" altLang="en-US" sz="2800" b="1" dirty="0" err="1">
                <a:solidFill>
                  <a:srgbClr val="002060"/>
                </a:solidFill>
                <a:latin typeface="Times New Roman" panose="02020603050405020304" pitchFamily="18" charset="0"/>
                <a:cs typeface="Times New Roman" panose="02020603050405020304" pitchFamily="18" charset="0"/>
              </a:rPr>
              <a:t>phút</a:t>
            </a: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thí</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nghiệm</a:t>
            </a:r>
            <a:endParaRPr lang="en-US" altLang="en-US" sz="28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800" b="1" dirty="0">
                <a:solidFill>
                  <a:srgbClr val="002060"/>
                </a:solidFill>
                <a:latin typeface="Times New Roman" panose="02020603050405020304" pitchFamily="18" charset="0"/>
                <a:cs typeface="Times New Roman" panose="02020603050405020304" pitchFamily="18" charset="0"/>
              </a:rPr>
              <a:t>(</a:t>
            </a:r>
            <a:r>
              <a:rPr lang="en-US" altLang="en-US" sz="2800" b="1" dirty="0" err="1">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Times New Roman" panose="02020603050405020304" pitchFamily="18" charset="0"/>
                <a:cs typeface="Times New Roman" panose="02020603050405020304" pitchFamily="18" charset="0"/>
              </a:rPr>
              <a:t> chia 6 </a:t>
            </a:r>
            <a:r>
              <a:rPr lang="en-US" altLang="en-US" sz="2800" b="1" dirty="0" err="1">
                <a:solidFill>
                  <a:srgbClr val="002060"/>
                </a:solidFill>
                <a:latin typeface="Times New Roman" panose="02020603050405020304" pitchFamily="18" charset="0"/>
                <a:cs typeface="Times New Roman" panose="02020603050405020304" pitchFamily="18" charset="0"/>
              </a:rPr>
              <a:t>nhóm</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12"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91165" y="26097"/>
            <a:ext cx="2200835" cy="1237969"/>
          </a:xfrm>
          <a:prstGeom prst="rect">
            <a:avLst/>
          </a:prstGeom>
        </p:spPr>
      </p:pic>
      <p:sp>
        <p:nvSpPr>
          <p:cNvPr id="3" name="Rectangle 2"/>
          <p:cNvSpPr/>
          <p:nvPr/>
        </p:nvSpPr>
        <p:spPr>
          <a:xfrm>
            <a:off x="780377" y="4081739"/>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err="1"/>
              <a:t>Thí</a:t>
            </a:r>
            <a:r>
              <a:rPr lang="en-US" dirty="0"/>
              <a:t> </a:t>
            </a:r>
            <a:r>
              <a:rPr lang="en-US" dirty="0" err="1"/>
              <a:t>nghiệm</a:t>
            </a:r>
            <a:r>
              <a:rPr lang="en-US" dirty="0"/>
              <a:t> 1</a:t>
            </a:r>
          </a:p>
        </p:txBody>
      </p:sp>
      <p:sp>
        <p:nvSpPr>
          <p:cNvPr id="10" name="Rectangle 9"/>
          <p:cNvSpPr/>
          <p:nvPr/>
        </p:nvSpPr>
        <p:spPr>
          <a:xfrm rot="16200000">
            <a:off x="3291840" y="4946925"/>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t>Thí</a:t>
            </a:r>
            <a:r>
              <a:rPr lang="en-US" dirty="0"/>
              <a:t> </a:t>
            </a:r>
            <a:r>
              <a:rPr lang="en-US" dirty="0" err="1"/>
              <a:t>nghiệm</a:t>
            </a:r>
            <a:r>
              <a:rPr lang="en-US" dirty="0"/>
              <a:t> 3</a:t>
            </a:r>
          </a:p>
        </p:txBody>
      </p:sp>
      <p:sp>
        <p:nvSpPr>
          <p:cNvPr id="11" name="Rectangle 10"/>
          <p:cNvSpPr/>
          <p:nvPr/>
        </p:nvSpPr>
        <p:spPr>
          <a:xfrm rot="16200000">
            <a:off x="3291840" y="3246063"/>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t>Thí</a:t>
            </a:r>
            <a:r>
              <a:rPr lang="en-US" dirty="0"/>
              <a:t> </a:t>
            </a:r>
            <a:r>
              <a:rPr lang="en-US" dirty="0" err="1"/>
              <a:t>nghiệm</a:t>
            </a:r>
            <a:r>
              <a:rPr lang="en-US" dirty="0"/>
              <a:t> 2</a:t>
            </a:r>
          </a:p>
        </p:txBody>
      </p:sp>
      <p:sp>
        <p:nvSpPr>
          <p:cNvPr id="17" name="Rectangle 16"/>
          <p:cNvSpPr/>
          <p:nvPr/>
        </p:nvSpPr>
        <p:spPr>
          <a:xfrm rot="16200000">
            <a:off x="8127998" y="4946925"/>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t>Thí</a:t>
            </a:r>
            <a:r>
              <a:rPr lang="en-US" dirty="0"/>
              <a:t> </a:t>
            </a:r>
            <a:r>
              <a:rPr lang="en-US" dirty="0" err="1"/>
              <a:t>nghiệm</a:t>
            </a:r>
            <a:r>
              <a:rPr lang="en-US" dirty="0"/>
              <a:t> 3</a:t>
            </a:r>
          </a:p>
        </p:txBody>
      </p:sp>
      <p:sp>
        <p:nvSpPr>
          <p:cNvPr id="18" name="Rectangle 17"/>
          <p:cNvSpPr/>
          <p:nvPr/>
        </p:nvSpPr>
        <p:spPr>
          <a:xfrm rot="16200000">
            <a:off x="8128000" y="3235903"/>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t>Thí</a:t>
            </a:r>
            <a:r>
              <a:rPr lang="en-US" dirty="0"/>
              <a:t> </a:t>
            </a:r>
            <a:r>
              <a:rPr lang="en-US" dirty="0" err="1"/>
              <a:t>nghiệm</a:t>
            </a:r>
            <a:r>
              <a:rPr lang="en-US" dirty="0"/>
              <a:t> 2</a:t>
            </a:r>
          </a:p>
        </p:txBody>
      </p:sp>
      <p:sp>
        <p:nvSpPr>
          <p:cNvPr id="19" name="Rectangle 18"/>
          <p:cNvSpPr/>
          <p:nvPr/>
        </p:nvSpPr>
        <p:spPr>
          <a:xfrm>
            <a:off x="10639462" y="4178563"/>
            <a:ext cx="904240" cy="16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t>Thí</a:t>
            </a:r>
            <a:r>
              <a:rPr lang="en-US" dirty="0"/>
              <a:t> </a:t>
            </a:r>
            <a:r>
              <a:rPr lang="en-US" dirty="0" err="1"/>
              <a:t>nghiệm</a:t>
            </a:r>
            <a:r>
              <a:rPr lang="en-US" dirty="0"/>
              <a:t> 1</a:t>
            </a:r>
          </a:p>
        </p:txBody>
      </p:sp>
      <p:cxnSp>
        <p:nvCxnSpPr>
          <p:cNvPr id="16" name="Straight Arrow Connector 15"/>
          <p:cNvCxnSpPr>
            <a:endCxn id="11" idx="0"/>
          </p:cNvCxnSpPr>
          <p:nvPr/>
        </p:nvCxnSpPr>
        <p:spPr>
          <a:xfrm>
            <a:off x="1684617" y="4082043"/>
            <a:ext cx="1213203" cy="1016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1"/>
            <a:endCxn id="10" idx="3"/>
          </p:cNvCxnSpPr>
          <p:nvPr/>
        </p:nvCxnSpPr>
        <p:spPr>
          <a:xfrm>
            <a:off x="3743960" y="4544323"/>
            <a:ext cx="0" cy="796622"/>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684616" y="5782905"/>
            <a:ext cx="1213203" cy="1016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426259" y="5857512"/>
            <a:ext cx="1213203" cy="1016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580118" y="4529568"/>
            <a:ext cx="0" cy="796622"/>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26258" y="4175392"/>
            <a:ext cx="1213203" cy="10160"/>
          </a:xfrm>
          <a:prstGeom prst="straightConnector1">
            <a:avLst/>
          </a:prstGeom>
          <a:ln w="38100" cmpd="sng">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69063" y="4186751"/>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1</a:t>
            </a:r>
          </a:p>
        </p:txBody>
      </p:sp>
      <p:sp>
        <p:nvSpPr>
          <p:cNvPr id="31" name="TextBox 30"/>
          <p:cNvSpPr txBox="1"/>
          <p:nvPr/>
        </p:nvSpPr>
        <p:spPr>
          <a:xfrm>
            <a:off x="11543702" y="4544323"/>
            <a:ext cx="461665" cy="1200329"/>
          </a:xfrm>
          <a:prstGeom prst="rect">
            <a:avLst/>
          </a:prstGeom>
          <a:noFill/>
        </p:spPr>
        <p:txBody>
          <a:bodyPr vert="vert" wrap="square" rtlCol="0">
            <a:spAutoFit/>
          </a:bodyPr>
          <a:lstStyle/>
          <a:p>
            <a:r>
              <a:rPr lang="en-US" b="1" dirty="0" err="1">
                <a:solidFill>
                  <a:srgbClr val="00B050"/>
                </a:solidFill>
              </a:rPr>
              <a:t>Nhóm</a:t>
            </a:r>
            <a:r>
              <a:rPr lang="en-US" b="1" dirty="0">
                <a:solidFill>
                  <a:srgbClr val="00B050"/>
                </a:solidFill>
              </a:rPr>
              <a:t> 4</a:t>
            </a:r>
          </a:p>
        </p:txBody>
      </p:sp>
      <p:sp>
        <p:nvSpPr>
          <p:cNvPr id="32" name="TextBox 31"/>
          <p:cNvSpPr txBox="1"/>
          <p:nvPr/>
        </p:nvSpPr>
        <p:spPr>
          <a:xfrm rot="5400000">
            <a:off x="3642919" y="5846935"/>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3</a:t>
            </a:r>
          </a:p>
        </p:txBody>
      </p:sp>
      <p:sp>
        <p:nvSpPr>
          <p:cNvPr id="33" name="TextBox 32"/>
          <p:cNvSpPr txBox="1"/>
          <p:nvPr/>
        </p:nvSpPr>
        <p:spPr>
          <a:xfrm rot="5400000">
            <a:off x="3642920" y="2838003"/>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2</a:t>
            </a:r>
          </a:p>
        </p:txBody>
      </p:sp>
      <p:sp>
        <p:nvSpPr>
          <p:cNvPr id="34" name="TextBox 33"/>
          <p:cNvSpPr txBox="1"/>
          <p:nvPr/>
        </p:nvSpPr>
        <p:spPr>
          <a:xfrm rot="5400000">
            <a:off x="8447216" y="5822872"/>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6</a:t>
            </a:r>
          </a:p>
        </p:txBody>
      </p:sp>
      <p:sp>
        <p:nvSpPr>
          <p:cNvPr id="35" name="TextBox 34"/>
          <p:cNvSpPr txBox="1"/>
          <p:nvPr/>
        </p:nvSpPr>
        <p:spPr>
          <a:xfrm rot="5400000">
            <a:off x="8447217" y="2813940"/>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5</a:t>
            </a:r>
          </a:p>
        </p:txBody>
      </p:sp>
      <p:sp>
        <p:nvSpPr>
          <p:cNvPr id="36" name="TextBox 35"/>
          <p:cNvSpPr txBox="1"/>
          <p:nvPr/>
        </p:nvSpPr>
        <p:spPr>
          <a:xfrm rot="5400000">
            <a:off x="3642918" y="2641608"/>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1</a:t>
            </a:r>
          </a:p>
        </p:txBody>
      </p:sp>
      <p:sp>
        <p:nvSpPr>
          <p:cNvPr id="37" name="TextBox 36"/>
          <p:cNvSpPr txBox="1"/>
          <p:nvPr/>
        </p:nvSpPr>
        <p:spPr>
          <a:xfrm>
            <a:off x="193488" y="4327714"/>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3</a:t>
            </a:r>
          </a:p>
        </p:txBody>
      </p:sp>
      <p:sp>
        <p:nvSpPr>
          <p:cNvPr id="38" name="TextBox 37"/>
          <p:cNvSpPr txBox="1"/>
          <p:nvPr/>
        </p:nvSpPr>
        <p:spPr>
          <a:xfrm rot="5400000">
            <a:off x="8438053" y="2657607"/>
            <a:ext cx="461665" cy="1200329"/>
          </a:xfrm>
          <a:prstGeom prst="rect">
            <a:avLst/>
          </a:prstGeom>
          <a:noFill/>
        </p:spPr>
        <p:txBody>
          <a:bodyPr vert="vert270" wrap="square" rtlCol="0">
            <a:spAutoFit/>
          </a:bodyPr>
          <a:lstStyle/>
          <a:p>
            <a:r>
              <a:rPr lang="en-US" b="1" dirty="0" err="1">
                <a:solidFill>
                  <a:srgbClr val="00B050"/>
                </a:solidFill>
              </a:rPr>
              <a:t>Nhóm</a:t>
            </a:r>
            <a:r>
              <a:rPr lang="en-US" b="1" dirty="0">
                <a:solidFill>
                  <a:srgbClr val="00B050"/>
                </a:solidFill>
              </a:rPr>
              <a:t> 4</a:t>
            </a:r>
          </a:p>
        </p:txBody>
      </p:sp>
      <p:sp>
        <p:nvSpPr>
          <p:cNvPr id="39" name="TextBox 38"/>
          <p:cNvSpPr txBox="1"/>
          <p:nvPr/>
        </p:nvSpPr>
        <p:spPr>
          <a:xfrm>
            <a:off x="11675782" y="4529568"/>
            <a:ext cx="461665" cy="1200329"/>
          </a:xfrm>
          <a:prstGeom prst="rect">
            <a:avLst/>
          </a:prstGeom>
          <a:noFill/>
        </p:spPr>
        <p:txBody>
          <a:bodyPr vert="vert" wrap="square" rtlCol="0">
            <a:spAutoFit/>
          </a:bodyPr>
          <a:lstStyle/>
          <a:p>
            <a:r>
              <a:rPr lang="en-US" b="1" dirty="0" err="1">
                <a:solidFill>
                  <a:srgbClr val="00B050"/>
                </a:solidFill>
              </a:rPr>
              <a:t>Nhóm</a:t>
            </a:r>
            <a:r>
              <a:rPr lang="en-US" b="1" dirty="0">
                <a:solidFill>
                  <a:srgbClr val="00B050"/>
                </a:solidFill>
              </a:rPr>
              <a:t> 6</a:t>
            </a:r>
          </a:p>
        </p:txBody>
      </p:sp>
      <p:sp>
        <p:nvSpPr>
          <p:cNvPr id="26" name="TextBox 25"/>
          <p:cNvSpPr txBox="1"/>
          <p:nvPr/>
        </p:nvSpPr>
        <p:spPr>
          <a:xfrm>
            <a:off x="5145221" y="4436601"/>
            <a:ext cx="212709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LƯỢT 1</a:t>
            </a:r>
          </a:p>
        </p:txBody>
      </p:sp>
      <p:sp>
        <p:nvSpPr>
          <p:cNvPr id="41" name="TextBox 40"/>
          <p:cNvSpPr txBox="1"/>
          <p:nvPr/>
        </p:nvSpPr>
        <p:spPr>
          <a:xfrm>
            <a:off x="5136491" y="4421846"/>
            <a:ext cx="212709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LƯỢT 2</a:t>
            </a:r>
          </a:p>
        </p:txBody>
      </p:sp>
    </p:spTree>
    <p:extLst>
      <p:ext uri="{BB962C8B-B14F-4D97-AF65-F5344CB8AC3E}">
        <p14:creationId xmlns:p14="http://schemas.microsoft.com/office/powerpoint/2010/main" val="318333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7" presetClass="path" presetSubtype="0" accel="50000" decel="50000" fill="hold" grpId="0" nodeType="clickEffect">
                                  <p:stCondLst>
                                    <p:cond delay="0"/>
                                  </p:stCondLst>
                                  <p:childTnLst>
                                    <p:animMotion origin="layout" path="M 0 0 L 0 -0.125 C 0 -0.181 0.069 -0.25 0.125 -0.25 L 0.25 -0.25 E" pathEditMode="relative" ptsTypes="">
                                      <p:cBhvr>
                                        <p:cTn id="44" dur="2000" fill="hold"/>
                                        <p:tgtEl>
                                          <p:spTgt spid="24"/>
                                        </p:tgtEl>
                                        <p:attrNameLst>
                                          <p:attrName>ppt_x</p:attrName>
                                          <p:attrName>ppt_y</p:attrName>
                                        </p:attrNameLst>
                                      </p:cBhvr>
                                    </p:animMotion>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58" presetClass="path" presetSubtype="0" accel="50000" decel="50000" fill="hold" grpId="0" nodeType="withEffect">
                                  <p:stCondLst>
                                    <p:cond delay="0"/>
                                  </p:stCondLst>
                                  <p:childTnLst>
                                    <p:animMotion origin="layout" path="M -0.02682 -0.05347 L -0.02969 0.08195 C -0.03021 0.11042 -0.03073 0.1537 -0.03073 0.19815 C -0.03073 0.24884 -0.03021 0.28958 -0.02969 0.31829 L -0.02682 0.45556 " pathEditMode="relative" rAng="0" ptsTypes="AAAAA">
                                      <p:cBhvr>
                                        <p:cTn id="49" dur="2000" fill="hold"/>
                                        <p:tgtEl>
                                          <p:spTgt spid="33"/>
                                        </p:tgtEl>
                                        <p:attrNameLst>
                                          <p:attrName>ppt_x</p:attrName>
                                          <p:attrName>ppt_y</p:attrName>
                                        </p:attrNameLst>
                                      </p:cBhvr>
                                      <p:rCtr x="-195" y="25440"/>
                                    </p:animMotion>
                                  </p:childTnLst>
                                </p:cTn>
                              </p:par>
                              <p:par>
                                <p:cTn id="50" presetID="43" presetClass="path" presetSubtype="0" accel="50000" decel="50000" fill="hold" grpId="0" nodeType="withEffect">
                                  <p:stCondLst>
                                    <p:cond delay="0"/>
                                  </p:stCondLst>
                                  <p:childTnLst>
                                    <p:animMotion origin="layout" path="M -0.02682 0.0169 L -0.16484 0.0169 C -0.22669 0.0169 -0.30286 -0.03773 -0.30286 -0.08218 L -0.30286 -0.18102 " pathEditMode="relative" rAng="0" ptsTypes="AAAA">
                                      <p:cBhvr>
                                        <p:cTn id="51" dur="2000" fill="hold"/>
                                        <p:tgtEl>
                                          <p:spTgt spid="32"/>
                                        </p:tgtEl>
                                        <p:attrNameLst>
                                          <p:attrName>ppt_x</p:attrName>
                                          <p:attrName>ppt_y</p:attrName>
                                        </p:attrNameLst>
                                      </p:cBhvr>
                                      <p:rCtr x="-13802" y="-9907"/>
                                    </p:animMotion>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par>
                          <p:cTn id="58" fill="hold">
                            <p:stCondLst>
                              <p:cond delay="2000"/>
                            </p:stCondLst>
                            <p:childTnLst>
                              <p:par>
                                <p:cTn id="59" presetID="1" presetClass="exit" presetSubtype="0" fill="hold" grpId="1" nodeType="afterEffect">
                                  <p:stCondLst>
                                    <p:cond delay="0"/>
                                  </p:stCondLst>
                                  <p:childTnLst>
                                    <p:set>
                                      <p:cBhvr>
                                        <p:cTn id="60" dur="1" fill="hold">
                                          <p:stCondLst>
                                            <p:cond delay="0"/>
                                          </p:stCondLst>
                                        </p:cTn>
                                        <p:tgtEl>
                                          <p:spTgt spid="24"/>
                                        </p:tgtEl>
                                        <p:attrNameLst>
                                          <p:attrName>style.visibility</p:attrName>
                                        </p:attrNameLst>
                                      </p:cBhvr>
                                      <p:to>
                                        <p:strVal val="hidden"/>
                                      </p:to>
                                    </p:set>
                                  </p:childTnLst>
                                </p:cTn>
                              </p:par>
                            </p:childTnLst>
                          </p:cTn>
                        </p:par>
                        <p:par>
                          <p:cTn id="61" fill="hold">
                            <p:stCondLst>
                              <p:cond delay="2000"/>
                            </p:stCondLst>
                            <p:childTnLst>
                              <p:par>
                                <p:cTn id="62" presetID="1" presetClass="exit" presetSubtype="0" fill="hold" grpId="1" nodeType="afterEffect">
                                  <p:stCondLst>
                                    <p:cond delay="0"/>
                                  </p:stCondLst>
                                  <p:childTnLst>
                                    <p:set>
                                      <p:cBhvr>
                                        <p:cTn id="63" dur="1" fill="hold">
                                          <p:stCondLst>
                                            <p:cond delay="0"/>
                                          </p:stCondLst>
                                        </p:cTn>
                                        <p:tgtEl>
                                          <p:spTgt spid="32"/>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grpId="0" nodeType="clickEffect">
                                  <p:stCondLst>
                                    <p:cond delay="0"/>
                                  </p:stCondLst>
                                  <p:childTnLst>
                                    <p:animMotion origin="layout" path="M 0 0 L 0 -0.25 E" pathEditMode="relative" ptsTypes="">
                                      <p:cBhvr>
                                        <p:cTn id="71" dur="500" fill="hold"/>
                                        <p:tgtEl>
                                          <p:spTgt spid="31"/>
                                        </p:tgtEl>
                                        <p:attrNameLst>
                                          <p:attrName>ppt_x</p:attrName>
                                          <p:attrName>ppt_y</p:attrName>
                                        </p:attrNameLst>
                                      </p:cBhvr>
                                    </p:animMotion>
                                  </p:childTnLst>
                                </p:cTn>
                              </p:par>
                            </p:childTnLst>
                          </p:cTn>
                        </p:par>
                        <p:par>
                          <p:cTn id="72" fill="hold">
                            <p:stCondLst>
                              <p:cond delay="500"/>
                            </p:stCondLst>
                            <p:childTnLst>
                              <p:par>
                                <p:cTn id="73" presetID="35" presetClass="path" presetSubtype="0" accel="50000" decel="50000" fill="hold" grpId="1" nodeType="afterEffect">
                                  <p:stCondLst>
                                    <p:cond delay="0"/>
                                  </p:stCondLst>
                                  <p:childTnLst>
                                    <p:animMotion origin="layout" path="M 2.29167E-6 -0.25 L -0.25 -0.25 " pathEditMode="relative" rAng="0" ptsTypes="AA">
                                      <p:cBhvr>
                                        <p:cTn id="74" dur="2000" fill="hold"/>
                                        <p:tgtEl>
                                          <p:spTgt spid="31"/>
                                        </p:tgtEl>
                                        <p:attrNameLst>
                                          <p:attrName>ppt_x</p:attrName>
                                          <p:attrName>ppt_y</p:attrName>
                                        </p:attrNameLst>
                                      </p:cBhvr>
                                      <p:rCtr x="-12500" y="0"/>
                                    </p:animMotion>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51" presetClass="path" presetSubtype="0" accel="50000" decel="50000" fill="hold" grpId="0" nodeType="withEffect">
                                  <p:stCondLst>
                                    <p:cond delay="0"/>
                                  </p:stCondLst>
                                  <p:childTnLst>
                                    <p:animMotion origin="layout" path="M 0.00404 0.00232 L -0.03555 0.12384 C -0.0444 0.14954 -0.04935 0.18773 -0.04935 0.22778 C -0.04935 0.27338 -0.0444 0.30949 -0.03555 0.33519 L 0.00404 0.45695 " pathEditMode="relative" rAng="0" ptsTypes="AAAAA">
                                      <p:cBhvr>
                                        <p:cTn id="79" dur="2000" fill="hold"/>
                                        <p:tgtEl>
                                          <p:spTgt spid="35"/>
                                        </p:tgtEl>
                                        <p:attrNameLst>
                                          <p:attrName>ppt_x</p:attrName>
                                          <p:attrName>ppt_y</p:attrName>
                                        </p:attrNameLst>
                                      </p:cBhvr>
                                      <p:rCtr x="-2669" y="22731"/>
                                    </p:animMotion>
                                  </p:childTnLst>
                                </p:cTn>
                              </p:par>
                              <p:par>
                                <p:cTn id="80" presetID="43" presetClass="path" presetSubtype="0" accel="50000" decel="50000" fill="hold" grpId="0" nodeType="withEffect">
                                  <p:stCondLst>
                                    <p:cond delay="0"/>
                                  </p:stCondLst>
                                  <p:childTnLst>
                                    <p:animMotion origin="layout" path="M 0 0 L 0.125 0 C 0.181 0 0.25 -0.069 0.25 -0.125 L 0.25 -0.25 E" pathEditMode="relative" ptsTypes="">
                                      <p:cBhvr>
                                        <p:cTn id="81" dur="2000" fill="hold"/>
                                        <p:tgtEl>
                                          <p:spTgt spid="34"/>
                                        </p:tgtEl>
                                        <p:attrNameLst>
                                          <p:attrName>ppt_x</p:attrName>
                                          <p:attrName>ppt_y</p:attrName>
                                        </p:attrNameLst>
                                      </p:cBhvr>
                                    </p:animMotion>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par>
                          <p:cTn id="88" fill="hold">
                            <p:stCondLst>
                              <p:cond delay="2500"/>
                            </p:stCondLst>
                            <p:childTnLst>
                              <p:par>
                                <p:cTn id="89" presetID="1" presetClass="exit" presetSubtype="0" fill="hold" grpId="2" nodeType="afterEffect">
                                  <p:stCondLst>
                                    <p:cond delay="0"/>
                                  </p:stCondLst>
                                  <p:childTnLst>
                                    <p:set>
                                      <p:cBhvr>
                                        <p:cTn id="90" dur="1" fill="hold">
                                          <p:stCondLst>
                                            <p:cond delay="0"/>
                                          </p:stCondLst>
                                        </p:cTn>
                                        <p:tgtEl>
                                          <p:spTgt spid="3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2"/>
                    </p:tgtEl>
                  </p:cond>
                </p:stCondLst>
                <p:endSync evt="end" delay="0">
                  <p:rtn val="all"/>
                </p:endSync>
                <p:childTnLst>
                  <p:par>
                    <p:cTn id="100" fill="hold">
                      <p:stCondLst>
                        <p:cond delay="0"/>
                      </p:stCondLst>
                      <p:childTnLst>
                        <p:par>
                          <p:cTn id="101" fill="hold">
                            <p:stCondLst>
                              <p:cond delay="0"/>
                            </p:stCondLst>
                            <p:childTnLst>
                              <p:par>
                                <p:cTn id="102" presetID="2" presetClass="mediacall" presetSubtype="0" fill="hold" nodeType="clickEffect">
                                  <p:stCondLst>
                                    <p:cond delay="0"/>
                                  </p:stCondLst>
                                  <p:childTnLst>
                                    <p:cmd type="call" cmd="togglePause">
                                      <p:cBhvr>
                                        <p:cTn id="103" dur="1" fill="hold"/>
                                        <p:tgtEl>
                                          <p:spTgt spid="12"/>
                                        </p:tgtEl>
                                      </p:cBhvr>
                                    </p:cmd>
                                  </p:childTnLst>
                                </p:cTn>
                              </p:par>
                            </p:childTnLst>
                          </p:cTn>
                        </p:par>
                      </p:childTnLst>
                    </p:cTn>
                  </p:par>
                </p:childTnLst>
              </p:cTn>
              <p:nextCondLst>
                <p:cond evt="onClick" delay="0">
                  <p:tgtEl>
                    <p:spTgt spid="12"/>
                  </p:tgtEl>
                </p:cond>
              </p:nextCondLst>
            </p:seq>
            <p:video>
              <p:cMediaNode vol="80000">
                <p:cTn id="104" fill="hold" display="0">
                  <p:stCondLst>
                    <p:cond delay="indefinite"/>
                  </p:stCondLst>
                </p:cTn>
                <p:tgtEl>
                  <p:spTgt spid="12"/>
                </p:tgtEl>
              </p:cMediaNode>
            </p:video>
          </p:childTnLst>
        </p:cTn>
      </p:par>
    </p:tnLst>
    <p:bldLst>
      <p:bldP spid="7" grpId="0"/>
      <p:bldP spid="3" grpId="0" animBg="1"/>
      <p:bldP spid="10" grpId="0" animBg="1"/>
      <p:bldP spid="11" grpId="0" animBg="1"/>
      <p:bldP spid="17" grpId="0" animBg="1"/>
      <p:bldP spid="18" grpId="0" animBg="1"/>
      <p:bldP spid="19" grpId="0" animBg="1"/>
      <p:bldP spid="24" grpId="0"/>
      <p:bldP spid="24" grpId="1"/>
      <p:bldP spid="31" grpId="0"/>
      <p:bldP spid="31" grpId="1"/>
      <p:bldP spid="31" grpId="2"/>
      <p:bldP spid="32" grpId="0"/>
      <p:bldP spid="32" grpId="1"/>
      <p:bldP spid="33" grpId="0"/>
      <p:bldP spid="34" grpId="0"/>
      <p:bldP spid="34" grpId="1"/>
      <p:bldP spid="35" grpId="0"/>
      <p:bldP spid="36" grpId="0"/>
      <p:bldP spid="37" grpId="0"/>
      <p:bldP spid="38" grpId="0"/>
      <p:bldP spid="39" grpId="0"/>
      <p:bldP spid="26" grpId="0"/>
      <p:bldP spid="26" grpId="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786751"/>
            <a:ext cx="10993549" cy="1475013"/>
          </a:xfrm>
        </p:spPr>
        <p:txBody>
          <a:bodyPr/>
          <a:lstStyle/>
          <a:p>
            <a:pPr algn="ctr"/>
            <a:r>
              <a:rPr lang="en-US" dirty="0">
                <a:solidFill>
                  <a:schemeClr val="accent3">
                    <a:lumMod val="50000"/>
                  </a:schemeClr>
                </a:solidFill>
              </a:rPr>
              <a:t>BÁO CÁO KẾT QUẢ HOẠT ĐỘNG NHÓM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114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21948" y="3660138"/>
            <a:ext cx="4566724" cy="2699713"/>
          </a:xfrm>
          <a:prstGeom prst="rect">
            <a:avLst/>
          </a:prstGeom>
        </p:spPr>
      </p:pic>
      <p:pic>
        <p:nvPicPr>
          <p:cNvPr id="6" name="Picture 5"/>
          <p:cNvPicPr>
            <a:picLocks noChangeAspect="1"/>
          </p:cNvPicPr>
          <p:nvPr/>
        </p:nvPicPr>
        <p:blipFill>
          <a:blip r:embed="rId3"/>
          <a:stretch>
            <a:fillRect/>
          </a:stretch>
        </p:blipFill>
        <p:spPr>
          <a:xfrm>
            <a:off x="4217412" y="752513"/>
            <a:ext cx="3793824" cy="3786205"/>
          </a:xfrm>
          <a:prstGeom prst="rect">
            <a:avLst/>
          </a:prstGeom>
        </p:spPr>
      </p:pic>
      <p:grpSp>
        <p:nvGrpSpPr>
          <p:cNvPr id="9" name="Group 8"/>
          <p:cNvGrpSpPr/>
          <p:nvPr/>
        </p:nvGrpSpPr>
        <p:grpSpPr>
          <a:xfrm>
            <a:off x="136732" y="3484285"/>
            <a:ext cx="4080680" cy="2875566"/>
            <a:chOff x="900915" y="3661712"/>
            <a:chExt cx="3083944" cy="2154695"/>
          </a:xfrm>
        </p:grpSpPr>
        <p:pic>
          <p:nvPicPr>
            <p:cNvPr id="4" name="Picture 3"/>
            <p:cNvPicPr>
              <a:picLocks noChangeAspect="1"/>
            </p:cNvPicPr>
            <p:nvPr/>
          </p:nvPicPr>
          <p:blipFill>
            <a:blip r:embed="rId4"/>
            <a:stretch>
              <a:fillRect/>
            </a:stretch>
          </p:blipFill>
          <p:spPr>
            <a:xfrm>
              <a:off x="900915" y="3661712"/>
              <a:ext cx="3083944" cy="2154695"/>
            </a:xfrm>
            <a:prstGeom prst="rect">
              <a:avLst/>
            </a:prstGeom>
          </p:spPr>
        </p:pic>
        <p:sp>
          <p:nvSpPr>
            <p:cNvPr id="7" name="Rectangle 6"/>
            <p:cNvSpPr/>
            <p:nvPr/>
          </p:nvSpPr>
          <p:spPr>
            <a:xfrm>
              <a:off x="2990683" y="4185919"/>
              <a:ext cx="417926" cy="222307"/>
            </a:xfrm>
            <a:prstGeom prst="rect">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Cát</a:t>
              </a:r>
              <a:endParaRPr lang="en-US" sz="105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7"/>
            <p:cNvSpPr/>
            <p:nvPr/>
          </p:nvSpPr>
          <p:spPr>
            <a:xfrm>
              <a:off x="2980368" y="4627905"/>
              <a:ext cx="417926" cy="222307"/>
            </a:xfrm>
            <a:prstGeom prst="rect">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Cát</a:t>
              </a:r>
              <a:endParaRPr lang="en-US" sz="105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0" name="TextBox 9"/>
          <p:cNvSpPr txBox="1"/>
          <p:nvPr/>
        </p:nvSpPr>
        <p:spPr>
          <a:xfrm>
            <a:off x="1009934" y="6359849"/>
            <a:ext cx="2715905"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Thí</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nghiệm</a:t>
            </a:r>
            <a:r>
              <a:rPr lang="en-US" sz="2400" b="1" dirty="0">
                <a:solidFill>
                  <a:schemeClr val="accent2">
                    <a:lumMod val="50000"/>
                  </a:schemeClr>
                </a:solidFill>
                <a:latin typeface="Arial" panose="020B0604020202020204" pitchFamily="34" charset="0"/>
                <a:cs typeface="Arial" panose="020B0604020202020204" pitchFamily="34" charset="0"/>
              </a:rPr>
              <a:t> 1</a:t>
            </a:r>
          </a:p>
        </p:txBody>
      </p:sp>
      <p:sp>
        <p:nvSpPr>
          <p:cNvPr id="11" name="TextBox 10"/>
          <p:cNvSpPr txBox="1"/>
          <p:nvPr/>
        </p:nvSpPr>
        <p:spPr>
          <a:xfrm>
            <a:off x="5174776" y="4608743"/>
            <a:ext cx="2715905"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Thí</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nghiệm</a:t>
            </a:r>
            <a:r>
              <a:rPr lang="en-US" sz="2400" b="1" dirty="0">
                <a:solidFill>
                  <a:schemeClr val="accent2">
                    <a:lumMod val="50000"/>
                  </a:schemeClr>
                </a:solidFill>
                <a:latin typeface="Arial" panose="020B0604020202020204" pitchFamily="34" charset="0"/>
                <a:cs typeface="Arial" panose="020B0604020202020204" pitchFamily="34" charset="0"/>
              </a:rPr>
              <a:t> 2</a:t>
            </a:r>
          </a:p>
        </p:txBody>
      </p:sp>
      <p:sp>
        <p:nvSpPr>
          <p:cNvPr id="12" name="TextBox 11"/>
          <p:cNvSpPr txBox="1"/>
          <p:nvPr/>
        </p:nvSpPr>
        <p:spPr>
          <a:xfrm>
            <a:off x="7715535" y="6359849"/>
            <a:ext cx="2715905"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Thí</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nghiệm</a:t>
            </a:r>
            <a:r>
              <a:rPr lang="en-US" sz="2400" b="1" dirty="0">
                <a:solidFill>
                  <a:schemeClr val="accent2">
                    <a:lumMod val="50000"/>
                  </a:schemeClr>
                </a:solidFill>
                <a:latin typeface="Arial" panose="020B0604020202020204" pitchFamily="34" charset="0"/>
                <a:cs typeface="Arial" panose="020B0604020202020204" pitchFamily="34" charset="0"/>
              </a:rPr>
              <a:t> 3</a:t>
            </a:r>
          </a:p>
        </p:txBody>
      </p:sp>
      <p:sp>
        <p:nvSpPr>
          <p:cNvPr id="13" name="TextBox 12"/>
          <p:cNvSpPr txBox="1"/>
          <p:nvPr/>
        </p:nvSpPr>
        <p:spPr>
          <a:xfrm>
            <a:off x="739012" y="6322508"/>
            <a:ext cx="3136952"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Phương</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pháp</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lọc</a:t>
            </a:r>
            <a:endParaRPr lang="en-US" sz="24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804012" y="4598062"/>
            <a:ext cx="3086669"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Phương</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pháp</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chiết</a:t>
            </a:r>
            <a:endParaRPr lang="en-US" sz="2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7151427" y="6349168"/>
            <a:ext cx="3280013" cy="461665"/>
          </a:xfrm>
          <a:prstGeom prst="rect">
            <a:avLst/>
          </a:prstGeom>
          <a:noFill/>
        </p:spPr>
        <p:txBody>
          <a:bodyPr wrap="squar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Phương</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pháp</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cô</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cạn</a:t>
            </a:r>
            <a:endParaRPr lang="en-US" sz="2400" b="1"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611264" y="1642329"/>
            <a:ext cx="3373882" cy="1384995"/>
          </a:xfrm>
          <a:prstGeom prst="rect">
            <a:avLst/>
          </a:prstGeom>
          <a:solidFill>
            <a:schemeClr val="accent2">
              <a:lumMod val="50000"/>
            </a:schemeClr>
          </a:solidFill>
        </p:spPr>
        <p:txBody>
          <a:bodyPr wrap="square">
            <a:spAutoFit/>
          </a:bodyPr>
          <a:lstStyle/>
          <a:p>
            <a:pPr algn="ct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Cho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biết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đặc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điểm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khác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nhau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mỗi</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hỗn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hợp</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2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218122095"/>
              </p:ext>
            </p:extLst>
          </p:nvPr>
        </p:nvGraphicFramePr>
        <p:xfrm>
          <a:off x="396241" y="2052320"/>
          <a:ext cx="11277600" cy="4270401"/>
        </p:xfrm>
        <a:graphic>
          <a:graphicData uri="http://schemas.openxmlformats.org/drawingml/2006/table">
            <a:tbl>
              <a:tblPr firstRow="1" firstCol="1" bandRow="1">
                <a:tableStyleId>{5C22544A-7EE6-4342-B048-85BDC9FD1C3A}</a:tableStyleId>
              </a:tblPr>
              <a:tblGrid>
                <a:gridCol w="1960880">
                  <a:extLst>
                    <a:ext uri="{9D8B030D-6E8A-4147-A177-3AD203B41FA5}">
                      <a16:colId xmlns:a16="http://schemas.microsoft.com/office/drawing/2014/main" val="3927310734"/>
                    </a:ext>
                  </a:extLst>
                </a:gridCol>
                <a:gridCol w="2631439">
                  <a:extLst>
                    <a:ext uri="{9D8B030D-6E8A-4147-A177-3AD203B41FA5}">
                      <a16:colId xmlns:a16="http://schemas.microsoft.com/office/drawing/2014/main" val="4203497743"/>
                    </a:ext>
                  </a:extLst>
                </a:gridCol>
                <a:gridCol w="6685281">
                  <a:extLst>
                    <a:ext uri="{9D8B030D-6E8A-4147-A177-3AD203B41FA5}">
                      <a16:colId xmlns:a16="http://schemas.microsoft.com/office/drawing/2014/main" val="193175198"/>
                    </a:ext>
                  </a:extLst>
                </a:gridCol>
              </a:tblGrid>
              <a:tr h="739902">
                <a:tc>
                  <a:txBody>
                    <a:bodyPr/>
                    <a:lstStyle/>
                    <a:p>
                      <a:pPr algn="ctr">
                        <a:spcBef>
                          <a:spcPts val="600"/>
                        </a:spcBef>
                        <a:spcAft>
                          <a:spcPts val="600"/>
                        </a:spcAft>
                      </a:pPr>
                      <a:r>
                        <a:rPr lang="en-US" sz="2800" dirty="0" err="1">
                          <a:effectLst/>
                          <a:latin typeface="Arial" panose="020B0604020202020204" pitchFamily="34" charset="0"/>
                          <a:cs typeface="Arial" panose="020B0604020202020204" pitchFamily="34" charset="0"/>
                        </a:rPr>
                        <a:t>Phương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tách</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rowSpan="5">
                  <a:txBody>
                    <a:bodyPr/>
                    <a:lstStyle/>
                    <a:p>
                      <a:pPr algn="ctr">
                        <a:spcBef>
                          <a:spcPts val="600"/>
                        </a:spcBef>
                        <a:spcAft>
                          <a:spcPts val="600"/>
                        </a:spcAft>
                      </a:pP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T w="12700" cmpd="sng">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600"/>
                        </a:spcAft>
                      </a:pPr>
                      <a:r>
                        <a:rPr lang="en-US" sz="2800" dirty="0" err="1">
                          <a:effectLst/>
                          <a:latin typeface="Arial" panose="020B0604020202020204" pitchFamily="34" charset="0"/>
                          <a:cs typeface="Arial" panose="020B0604020202020204" pitchFamily="34" charset="0"/>
                        </a:rPr>
                        <a:t>Loại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hỗn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hợp</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579679"/>
                  </a:ext>
                </a:extLst>
              </a:tr>
              <a:tr h="739902">
                <a:tc>
                  <a:txBody>
                    <a:bodyPr/>
                    <a:lstStyle/>
                    <a:p>
                      <a:pPr marL="342900" lvl="0" indent="-342900">
                        <a:spcBef>
                          <a:spcPts val="600"/>
                        </a:spcBef>
                        <a:spcAft>
                          <a:spcPts val="600"/>
                        </a:spcAft>
                        <a:buFont typeface="+mj-lt"/>
                        <a:buAutoNum type="alphaUcPeriod"/>
                        <a:tabLst>
                          <a:tab pos="171450" algn="l"/>
                        </a:tabLst>
                      </a:pP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Lọc</a:t>
                      </a:r>
                      <a:r>
                        <a:rPr lang="en-US" sz="2800" dirty="0">
                          <a:solidFill>
                            <a:schemeClr val="tx1"/>
                          </a:solidFill>
                          <a:effectLst/>
                          <a:latin typeface="Arial" panose="020B0604020202020204" pitchFamily="34" charset="0"/>
                          <a:cs typeface="Arial" panose="020B0604020202020204" pitchFamily="34" charset="0"/>
                        </a:rPr>
                        <a: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spcBef>
                          <a:spcPts val="600"/>
                        </a:spcBef>
                        <a:spcAft>
                          <a:spcPts val="600"/>
                        </a:spcAft>
                        <a:tabLst>
                          <a:tab pos="137160" algn="l"/>
                          <a:tab pos="241935" algn="l"/>
                        </a:tabLst>
                      </a:pP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600"/>
                        </a:spcBef>
                        <a:spcAft>
                          <a:spcPts val="600"/>
                        </a:spcAft>
                        <a:tabLst>
                          <a:tab pos="137160" algn="l"/>
                          <a:tab pos="241935" algn="l"/>
                        </a:tabLst>
                      </a:pPr>
                      <a:r>
                        <a:rPr lang="en-US" sz="2800" dirty="0">
                          <a:effectLst/>
                          <a:latin typeface="Arial" panose="020B0604020202020204" pitchFamily="34" charset="0"/>
                          <a:cs typeface="Arial" panose="020B0604020202020204" pitchFamily="34" charset="0"/>
                        </a:rPr>
                        <a:t>1. </a:t>
                      </a:r>
                      <a:r>
                        <a:rPr lang="en-US" sz="2800" dirty="0" err="1">
                          <a:effectLst/>
                          <a:latin typeface="Arial" panose="020B0604020202020204" pitchFamily="34" charset="0"/>
                          <a:cs typeface="Arial" panose="020B0604020202020204" pitchFamily="34" charset="0"/>
                        </a:rPr>
                        <a:t>Tách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lỏng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ra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khỏi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hỗn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hợp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lỏng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đồng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nhất</a:t>
                      </a:r>
                      <a:r>
                        <a:rPr lang="en-US" sz="2800" dirty="0">
                          <a:effectLst/>
                          <a:latin typeface="Arial" panose="020B0604020202020204" pitchFamily="34" charset="0"/>
                          <a:cs typeface="Arial" panose="020B0604020202020204" pitchFamily="34" charset="0"/>
                        </a:rPr>
                        <a:t>.</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833251"/>
                  </a:ext>
                </a:extLst>
              </a:tr>
              <a:tr h="739902">
                <a:tc>
                  <a:txBody>
                    <a:bodyPr/>
                    <a:lstStyle/>
                    <a:p>
                      <a:pPr marL="0" lvl="0" indent="0">
                        <a:spcBef>
                          <a:spcPts val="600"/>
                        </a:spcBef>
                        <a:spcAft>
                          <a:spcPts val="600"/>
                        </a:spcAft>
                        <a:buFont typeface="+mj-lt"/>
                        <a:buNone/>
                        <a:tabLst>
                          <a:tab pos="171450" algn="l"/>
                        </a:tabLst>
                      </a:pPr>
                      <a:r>
                        <a:rPr lang="en-US" sz="2800" dirty="0">
                          <a:solidFill>
                            <a:schemeClr val="tx1"/>
                          </a:solidFill>
                          <a:effectLst/>
                          <a:latin typeface="Arial" panose="020B0604020202020204" pitchFamily="34" charset="0"/>
                          <a:cs typeface="Arial" panose="020B0604020202020204" pitchFamily="34" charset="0"/>
                        </a:rPr>
                        <a:t>B. </a:t>
                      </a:r>
                      <a:r>
                        <a:rPr lang="en-US" sz="2800" dirty="0" err="1">
                          <a:solidFill>
                            <a:schemeClr val="tx1"/>
                          </a:solidFill>
                          <a:effectLst/>
                          <a:latin typeface="Arial" panose="020B0604020202020204" pitchFamily="34" charset="0"/>
                          <a:cs typeface="Arial" panose="020B0604020202020204" pitchFamily="34" charset="0"/>
                        </a:rPr>
                        <a:t>Cô</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cạn</a:t>
                      </a:r>
                      <a:r>
                        <a:rPr lang="en-US" sz="2800" dirty="0">
                          <a:solidFill>
                            <a:schemeClr val="tx1"/>
                          </a:solidFill>
                          <a:effectLst/>
                          <a:latin typeface="Arial" panose="020B0604020202020204" pitchFamily="34" charset="0"/>
                          <a:cs typeface="Arial" panose="020B0604020202020204" pitchFamily="34" charset="0"/>
                        </a:rPr>
                        <a: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indent="0">
                        <a:spcBef>
                          <a:spcPts val="600"/>
                        </a:spcBef>
                        <a:spcAft>
                          <a:spcPts val="600"/>
                        </a:spcAft>
                        <a:tabLst>
                          <a:tab pos="137160" algn="l"/>
                          <a:tab pos="241935" algn="l"/>
                        </a:tabLst>
                      </a:pP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spcBef>
                          <a:spcPts val="600"/>
                        </a:spcBef>
                        <a:spcAft>
                          <a:spcPts val="600"/>
                        </a:spcAft>
                        <a:tabLst>
                          <a:tab pos="137160" algn="l"/>
                          <a:tab pos="241935" algn="l"/>
                        </a:tabLst>
                      </a:pPr>
                      <a:r>
                        <a:rPr lang="en-US" sz="2800" dirty="0">
                          <a:effectLst/>
                          <a:latin typeface="Arial" panose="020B0604020202020204" pitchFamily="34" charset="0"/>
                          <a:cs typeface="Arial" panose="020B0604020202020204" pitchFamily="34" charset="0"/>
                        </a:rPr>
                        <a:t>2. </a:t>
                      </a:r>
                      <a:r>
                        <a:rPr lang="en-US" sz="2800" dirty="0" err="1">
                          <a:effectLst/>
                          <a:latin typeface="Arial" panose="020B0604020202020204" pitchFamily="34" charset="0"/>
                          <a:cs typeface="Arial" panose="020B0604020202020204" pitchFamily="34" charset="0"/>
                        </a:rPr>
                        <a:t>Dùng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để</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tách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một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lỏng</a:t>
                      </a:r>
                      <a:r>
                        <a:rPr lang="en-US" sz="2800" dirty="0">
                          <a:effectLst/>
                          <a:latin typeface="Arial" panose="020B0604020202020204" pitchFamily="34" charset="0"/>
                          <a:cs typeface="Arial" panose="020B0604020202020204" pitchFamily="34" charset="0"/>
                        </a:rPr>
                        <a:t> (tan </a:t>
                      </a:r>
                      <a:r>
                        <a:rPr lang="en-US" sz="2800" dirty="0" err="1">
                          <a:effectLst/>
                          <a:latin typeface="Arial" panose="020B0604020202020204" pitchFamily="34" charset="0"/>
                          <a:cs typeface="Arial" panose="020B0604020202020204" pitchFamily="34" charset="0"/>
                        </a:rPr>
                        <a:t>vào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nhau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có</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nhiệt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độ</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sôi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nhau</a:t>
                      </a:r>
                      <a:r>
                        <a:rPr lang="en-US" sz="2800" dirty="0">
                          <a:effectLst/>
                          <a:latin typeface="Arial" panose="020B0604020202020204" pitchFamily="34" charset="0"/>
                          <a:cs typeface="Arial" panose="020B0604020202020204" pitchFamily="34" charset="0"/>
                        </a:rPr>
                        <a:t>.</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0350707"/>
                  </a:ext>
                </a:extLst>
              </a:tr>
              <a:tr h="571094">
                <a:tc>
                  <a:txBody>
                    <a:bodyPr/>
                    <a:lstStyle/>
                    <a:p>
                      <a:pPr marL="0" lvl="0" indent="0">
                        <a:spcBef>
                          <a:spcPts val="600"/>
                        </a:spcBef>
                        <a:spcAft>
                          <a:spcPts val="600"/>
                        </a:spcAft>
                        <a:buFont typeface="+mj-lt"/>
                        <a:buNone/>
                        <a:tabLst>
                          <a:tab pos="171450" algn="l"/>
                        </a:tabLst>
                      </a:pPr>
                      <a:r>
                        <a:rPr lang="en-US" sz="2800" dirty="0">
                          <a:solidFill>
                            <a:schemeClr val="tx1"/>
                          </a:solidFill>
                          <a:effectLst/>
                          <a:latin typeface="Arial" panose="020B0604020202020204" pitchFamily="34" charset="0"/>
                          <a:cs typeface="Arial" panose="020B0604020202020204" pitchFamily="34" charset="0"/>
                        </a:rPr>
                        <a:t>C. </a:t>
                      </a:r>
                      <a:r>
                        <a:rPr lang="en-US" sz="2800" dirty="0" err="1">
                          <a:solidFill>
                            <a:schemeClr val="tx1"/>
                          </a:solidFill>
                          <a:effectLst/>
                          <a:latin typeface="Arial" panose="020B0604020202020204" pitchFamily="34" charset="0"/>
                          <a:cs typeface="Arial" panose="020B0604020202020204" pitchFamily="34" charset="0"/>
                        </a:rPr>
                        <a:t>Chiết</a:t>
                      </a:r>
                      <a:r>
                        <a:rPr lang="en-US" sz="2800" dirty="0">
                          <a:solidFill>
                            <a:schemeClr val="tx1"/>
                          </a:solidFill>
                          <a:effectLst/>
                          <a:latin typeface="Arial" panose="020B0604020202020204" pitchFamily="34" charset="0"/>
                          <a:cs typeface="Arial" panose="020B0604020202020204" pitchFamily="34" charset="0"/>
                        </a:rPr>
                        <a: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spcBef>
                          <a:spcPts val="600"/>
                        </a:spcBef>
                        <a:spcAft>
                          <a:spcPts val="600"/>
                        </a:spcAft>
                        <a:tabLst>
                          <a:tab pos="137160" algn="l"/>
                          <a:tab pos="241935" algn="l"/>
                        </a:tabLst>
                      </a:pP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600"/>
                        </a:spcBef>
                        <a:spcAft>
                          <a:spcPts val="600"/>
                        </a:spcAft>
                        <a:tabLst>
                          <a:tab pos="137160" algn="l"/>
                          <a:tab pos="241935" algn="l"/>
                        </a:tabLst>
                      </a:pPr>
                      <a:r>
                        <a:rPr lang="en-US" sz="2800" dirty="0">
                          <a:effectLst/>
                          <a:latin typeface="Arial" panose="020B0604020202020204" pitchFamily="34" charset="0"/>
                          <a:cs typeface="Arial" panose="020B0604020202020204" pitchFamily="34" charset="0"/>
                        </a:rPr>
                        <a:t>3. </a:t>
                      </a:r>
                      <a:r>
                        <a:rPr lang="en-US" sz="2800" dirty="0" err="1">
                          <a:effectLst/>
                          <a:latin typeface="Arial" panose="020B0604020202020204" pitchFamily="34" charset="0"/>
                          <a:cs typeface="Arial" panose="020B0604020202020204" pitchFamily="34" charset="0"/>
                        </a:rPr>
                        <a:t>Tách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rắn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tan </a:t>
                      </a:r>
                      <a:r>
                        <a:rPr lang="en-US" sz="2800" dirty="0" err="1">
                          <a:effectLst/>
                          <a:latin typeface="Arial" panose="020B0604020202020204" pitchFamily="34" charset="0"/>
                          <a:cs typeface="Arial" panose="020B0604020202020204" pitchFamily="34" charset="0"/>
                        </a:rPr>
                        <a:t>ra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khỏi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hỗn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hợp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lỏng</a:t>
                      </a:r>
                      <a:r>
                        <a:rPr lang="en-US" sz="2800" dirty="0">
                          <a:effectLst/>
                          <a:latin typeface="Arial" panose="020B0604020202020204" pitchFamily="34" charset="0"/>
                          <a:cs typeface="Arial" panose="020B0604020202020204" pitchFamily="34" charset="0"/>
                        </a:rPr>
                        <a:t>.</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182348"/>
                  </a:ext>
                </a:extLst>
              </a:tr>
              <a:tr h="856641">
                <a:tc>
                  <a:txBody>
                    <a:bodyPr/>
                    <a:lstStyle/>
                    <a:p>
                      <a:pPr>
                        <a:spcBef>
                          <a:spcPts val="600"/>
                        </a:spcBef>
                        <a:spcAft>
                          <a:spcPts val="600"/>
                        </a:spcAft>
                      </a:pPr>
                      <a:r>
                        <a:rPr lang="en-US" sz="2800" dirty="0">
                          <a:solidFill>
                            <a:schemeClr val="tx1"/>
                          </a:solidFill>
                          <a:effectLst/>
                          <a:latin typeface="Arial" panose="020B0604020202020204" pitchFamily="34" charset="0"/>
                          <a:cs typeface="Arial" panose="020B0604020202020204" pitchFamily="34" charset="0"/>
                        </a:rPr>
                        <a:t> </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spcBef>
                          <a:spcPts val="600"/>
                        </a:spcBef>
                        <a:spcAft>
                          <a:spcPts val="600"/>
                        </a:spcAft>
                        <a:tabLst>
                          <a:tab pos="137160" algn="l"/>
                          <a:tab pos="241935" algn="l"/>
                        </a:tabLst>
                      </a:pP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600"/>
                        </a:spcBef>
                        <a:spcAft>
                          <a:spcPts val="600"/>
                        </a:spcAft>
                        <a:tabLst>
                          <a:tab pos="137160" algn="l"/>
                          <a:tab pos="241935" algn="l"/>
                        </a:tabLst>
                      </a:pPr>
                      <a:r>
                        <a:rPr lang="en-US" sz="2800" dirty="0">
                          <a:effectLst/>
                          <a:latin typeface="Arial" panose="020B0604020202020204" pitchFamily="34" charset="0"/>
                          <a:cs typeface="Arial" panose="020B0604020202020204" pitchFamily="34" charset="0"/>
                        </a:rPr>
                        <a:t>4. </a:t>
                      </a:r>
                      <a:r>
                        <a:rPr lang="en-US" sz="2800" dirty="0" err="1">
                          <a:effectLst/>
                          <a:latin typeface="Arial" panose="020B0604020202020204" pitchFamily="34" charset="0"/>
                          <a:cs typeface="Arial" panose="020B0604020202020204" pitchFamily="34" charset="0"/>
                        </a:rPr>
                        <a:t>Tách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rắn</a:t>
                      </a:r>
                      <a:r>
                        <a:rPr lang="en-US" sz="2800" dirty="0">
                          <a:effectLst/>
                          <a:latin typeface="Arial" panose="020B0604020202020204" pitchFamily="34" charset="0"/>
                          <a:cs typeface="Arial" panose="020B0604020202020204" pitchFamily="34" charset="0"/>
                        </a:rPr>
                        <a:t> tan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hóa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gặp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nhiệt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độ</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ra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khỏi</a:t>
                      </a:r>
                      <a:r>
                        <a:rPr lang="en-US" sz="2800" dirty="0">
                          <a:effectLst/>
                          <a:latin typeface="Arial" panose="020B0604020202020204" pitchFamily="34" charset="0"/>
                          <a:cs typeface="Arial" panose="020B0604020202020204" pitchFamily="34" charset="0"/>
                        </a:rPr>
                        <a:t> dung </a:t>
                      </a:r>
                      <a:r>
                        <a:rPr lang="en-US" sz="2800" dirty="0" err="1">
                          <a:effectLst/>
                          <a:latin typeface="Arial" panose="020B0604020202020204" pitchFamily="34" charset="0"/>
                          <a:cs typeface="Arial" panose="020B0604020202020204" pitchFamily="34" charset="0"/>
                        </a:rPr>
                        <a:t>dịch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lỏng</a:t>
                      </a:r>
                      <a:r>
                        <a:rPr lang="en-US" sz="2800" dirty="0">
                          <a:effectLst/>
                          <a:latin typeface="Arial" panose="020B0604020202020204" pitchFamily="34" charset="0"/>
                          <a:cs typeface="Arial" panose="020B0604020202020204" pitchFamily="34" charset="0"/>
                        </a:rPr>
                        <a:t>. </a:t>
                      </a:r>
                      <a:endPar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0023398"/>
                  </a:ext>
                </a:extLst>
              </a:tr>
            </a:tbl>
          </a:graphicData>
        </a:graphic>
      </p:graphicFrame>
      <p:sp>
        <p:nvSpPr>
          <p:cNvPr id="8" name="Rectangle 1"/>
          <p:cNvSpPr>
            <a:spLocks noChangeArrowheads="1"/>
          </p:cNvSpPr>
          <p:nvPr/>
        </p:nvSpPr>
        <p:spPr bwMode="auto">
          <a:xfrm>
            <a:off x="396240" y="1166169"/>
            <a:ext cx="11277600" cy="461665"/>
          </a:xfrm>
          <a:prstGeom prst="rect">
            <a:avLst/>
          </a:prstGeom>
          <a:solidFill>
            <a:schemeClr val="accent2">
              <a:lumMod val="5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1pPr>
            <a:lvl2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2pPr>
            <a:lvl3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3pPr>
            <a:lvl4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4pPr>
            <a:lvl5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5pPr>
            <a:lvl6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6pPr>
            <a:lvl7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7pPr>
            <a:lvl8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8pPr>
            <a:lvl9pPr eaLnBrk="0" fontAlgn="base" hangingPunct="0">
              <a:spcBef>
                <a:spcPct val="0"/>
              </a:spcBef>
              <a:spcAft>
                <a:spcPct val="0"/>
              </a:spcAft>
              <a:tabLst>
                <a:tab pos="136525" algn="l"/>
                <a:tab pos="2413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36525" algn="l"/>
                <a:tab pos="241300" algn="l"/>
              </a:tabLst>
            </a:pP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Chọn</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phương</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pháp</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tách</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chất</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phù</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hợp</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với</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đặc</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điểm</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của</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mỗi</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loại</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hỗn</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r>
              <a:rPr kumimoji="0" lang="en-US" altLang="en-US" sz="2400" b="1" i="0" u="none" strike="noStrike" cap="none" normalizeH="0" baseline="0" dirty="0" err="1">
                <a:ln>
                  <a:noFill/>
                </a:ln>
                <a:solidFill>
                  <a:schemeClr val="bg1"/>
                </a:solidFill>
                <a:effectLst/>
                <a:ea typeface="Calibri" panose="020F0502020204030204" pitchFamily="34" charset="0"/>
                <a:cs typeface="Arial" panose="020B0604020202020204" pitchFamily="34" charset="0"/>
              </a:rPr>
              <a:t>hợp</a:t>
            </a:r>
            <a:r>
              <a:rPr kumimoji="0" lang="en-US" altLang="en-US" sz="2400" b="1" i="0" u="none" strike="noStrike" cap="none" normalizeH="0" baseline="0" dirty="0">
                <a:ln>
                  <a:noFill/>
                </a:ln>
                <a:solidFill>
                  <a:schemeClr val="bg1"/>
                </a:solidFill>
                <a:effectLst/>
                <a:ea typeface="Calibri" panose="020F0502020204030204" pitchFamily="34" charset="0"/>
                <a:cs typeface="Arial" panose="020B0604020202020204" pitchFamily="34" charset="0"/>
              </a:rPr>
              <a:t>. </a:t>
            </a:r>
            <a:endParaRPr kumimoji="0" lang="en-US" altLang="en-US" sz="3600" b="1" i="0" u="none" strike="noStrike" cap="none" normalizeH="0" baseline="0" dirty="0">
              <a:ln>
                <a:noFill/>
              </a:ln>
              <a:solidFill>
                <a:schemeClr val="bg1"/>
              </a:solidFill>
              <a:effectLst/>
              <a:cs typeface="Arial" panose="020B0604020202020204" pitchFamily="34" charset="0"/>
            </a:endParaRPr>
          </a:p>
        </p:txBody>
      </p:sp>
      <p:sp>
        <p:nvSpPr>
          <p:cNvPr id="11" name="Rectangle 10"/>
          <p:cNvSpPr/>
          <p:nvPr/>
        </p:nvSpPr>
        <p:spPr>
          <a:xfrm>
            <a:off x="2418080" y="1828800"/>
            <a:ext cx="2560320" cy="4714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336800" y="3291840"/>
            <a:ext cx="2641600" cy="17576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36800" y="4165600"/>
            <a:ext cx="2641600" cy="177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336800" y="3291840"/>
            <a:ext cx="2641600" cy="175768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874</TotalTime>
  <Words>621</Words>
  <Application>Microsoft Office PowerPoint</Application>
  <PresentationFormat>Widescreen</PresentationFormat>
  <Paragraphs>113</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Gill Sans MT</vt:lpstr>
      <vt:lpstr>Times New Roman</vt:lpstr>
      <vt:lpstr>Wingdings 2</vt:lpstr>
      <vt:lpstr>Dividend</vt:lpstr>
      <vt:lpstr>BÀI 16: MỘT SỐ PHƯƠNG PHÁP TÁCH CHẤT RA KHỎI HỖN HỢP</vt:lpstr>
      <vt:lpstr>Cô Tấm @ muốn đi dự Hội</vt:lpstr>
      <vt:lpstr>PowerPoint Presentation</vt:lpstr>
      <vt:lpstr>PowerPoint Presentation</vt:lpstr>
      <vt:lpstr>BÁO CÁO KẾT QUẢ HOẠT ĐỘNG NHÓM </vt:lpstr>
      <vt:lpstr>PowerPoint Presentation</vt:lpstr>
      <vt:lpstr>BÁO CÁO KẾT QUẢ HOẠT ĐỘNG NHÓM </vt:lpstr>
      <vt:lpstr>PowerPoint Presentation</vt:lpstr>
      <vt:lpstr>PowerPoint Presentation</vt:lpstr>
      <vt:lpstr>PowerPoint Presentation</vt:lpstr>
      <vt:lpstr>PowerPoint Presentation</vt:lpstr>
      <vt:lpstr>TÌM HIỂU VỀ</vt:lpstr>
      <vt:lpstr>PowerPoint Presentation</vt:lpstr>
      <vt:lpstr>Bài tập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LĨNH VỰC CHỦ YẾU CỦA KHOA HỌC TỰ NHIÊN</dc:title>
  <dc:creator>Thu Thao</dc:creator>
  <cp:lastModifiedBy>Nguyễn Phượng</cp:lastModifiedBy>
  <cp:revision>28</cp:revision>
  <dcterms:created xsi:type="dcterms:W3CDTF">2021-05-12T04:29:52Z</dcterms:created>
  <dcterms:modified xsi:type="dcterms:W3CDTF">2021-06-13T10:13:38Z</dcterms:modified>
</cp:coreProperties>
</file>