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257" r:id="rId2"/>
    <p:sldId id="442" r:id="rId3"/>
    <p:sldId id="472" r:id="rId4"/>
    <p:sldId id="425" r:id="rId5"/>
    <p:sldId id="444" r:id="rId6"/>
    <p:sldId id="446" r:id="rId7"/>
    <p:sldId id="445" r:id="rId8"/>
    <p:sldId id="429" r:id="rId9"/>
    <p:sldId id="447" r:id="rId10"/>
    <p:sldId id="449" r:id="rId11"/>
    <p:sldId id="448" r:id="rId12"/>
    <p:sldId id="451" r:id="rId13"/>
    <p:sldId id="456" r:id="rId14"/>
    <p:sldId id="450" r:id="rId15"/>
    <p:sldId id="452" r:id="rId16"/>
    <p:sldId id="430" r:id="rId17"/>
    <p:sldId id="455" r:id="rId18"/>
    <p:sldId id="454" r:id="rId19"/>
    <p:sldId id="453" r:id="rId20"/>
    <p:sldId id="458" r:id="rId21"/>
    <p:sldId id="462" r:id="rId22"/>
    <p:sldId id="431" r:id="rId23"/>
    <p:sldId id="461" r:id="rId24"/>
    <p:sldId id="460" r:id="rId25"/>
    <p:sldId id="432" r:id="rId26"/>
    <p:sldId id="467" r:id="rId27"/>
    <p:sldId id="463" r:id="rId28"/>
    <p:sldId id="465" r:id="rId29"/>
    <p:sldId id="466" r:id="rId30"/>
    <p:sldId id="464" r:id="rId31"/>
    <p:sldId id="468" r:id="rId32"/>
    <p:sldId id="469" r:id="rId33"/>
    <p:sldId id="433" r:id="rId34"/>
    <p:sldId id="434" r:id="rId35"/>
    <p:sldId id="471" r:id="rId36"/>
    <p:sldId id="435" r:id="rId37"/>
    <p:sldId id="436" r:id="rId38"/>
    <p:sldId id="437" r:id="rId39"/>
    <p:sldId id="440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99"/>
    <a:srgbClr val="006600"/>
    <a:srgbClr val="C3852B"/>
    <a:srgbClr val="CC3300"/>
    <a:srgbClr val="003300"/>
    <a:srgbClr val="9D6C23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DEE315C-5241-4A81-B61A-8FBDDCC3241A}" v="1" dt="2022-04-21T15:06:52.69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67" autoAdjust="0"/>
    <p:restoredTop sz="94660"/>
  </p:normalViewPr>
  <p:slideViewPr>
    <p:cSldViewPr snapToGrid="0">
      <p:cViewPr varScale="1">
        <p:scale>
          <a:sx n="72" d="100"/>
          <a:sy n="72" d="100"/>
        </p:scale>
        <p:origin x="456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microsoft.com/office/2015/10/relationships/revisionInfo" Target="revisionInfo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4B225D-6D02-43B9-9C8D-959DE60DA9CD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5EF0B0-1364-42AD-B6B7-9467263CB0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9914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4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7" name="Google Shape;97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742603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1" name="Google Shape;21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072172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1" name="Google Shape;21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072172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D9EDFCA-E461-4CAD-B757-27D6FF8E4E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70"/>
            <a:ext cx="12192000" cy="685523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FE05446-B278-45F3-A228-828BF6C83A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894114"/>
            <a:ext cx="9144000" cy="1785666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24AD254-0465-42DE-82F7-418D8C0EE7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771855"/>
            <a:ext cx="9144000" cy="1309596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2730A5-07BA-4154-A050-A64D2A3A9EF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3426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76932" y="6356350"/>
            <a:ext cx="29929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Myriad Pro" panose="020B0503030403020204" pitchFamily="34" charset="0"/>
              </a:defRPr>
            </a:lvl1pPr>
          </a:lstStyle>
          <a:p>
            <a:fld id="{7433F3FA-08F3-4106-AE12-DDA10EB8A4BC}" type="datetime1">
              <a:rPr lang="en-US" smtClean="0"/>
              <a:t>9/5/2023</a:t>
            </a:fld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955007" y="6356350"/>
            <a:ext cx="29929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  <a:latin typeface="Myriad Pro" panose="020B0503030403020204" pitchFamily="34" charset="0"/>
              </a:defRPr>
            </a:lvl1pPr>
          </a:lstStyle>
          <a:p>
            <a:fld id="{74A3404E-108D-4C83-932E-0A353F71BD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838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473765" y="934278"/>
            <a:ext cx="11473070" cy="7564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2400" b="1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473765" y="1825625"/>
            <a:ext cx="1147307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000"/>
            </a:lvl1pPr>
            <a:lvl2pPr>
              <a:defRPr sz="1800"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76932" y="6356350"/>
            <a:ext cx="29929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Myriad Pro" panose="020B0503030403020204" pitchFamily="34" charset="0"/>
              </a:defRPr>
            </a:lvl1pPr>
          </a:lstStyle>
          <a:p>
            <a:fld id="{38DF0D05-42D3-481C-ABD1-CF761A9E73F9}" type="datetime1">
              <a:rPr lang="en-US" smtClean="0"/>
              <a:t>9/5/2023</a:t>
            </a:fld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955007" y="6356350"/>
            <a:ext cx="29929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  <a:latin typeface="Myriad Pro" panose="020B0503030403020204" pitchFamily="34" charset="0"/>
              </a:defRPr>
            </a:lvl1pPr>
          </a:lstStyle>
          <a:p>
            <a:fld id="{74A3404E-108D-4C83-932E-0A353F71BD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978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E687B6-1FF5-4ECA-954C-C384D1E387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4F15B4-D13C-437C-9816-A95724A4A5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2D1631-EFC8-4C88-8FCD-A7CE3541F14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3664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B266F3-4448-41A8-BE74-80458F013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985554"/>
            <a:ext cx="10515600" cy="2028281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40803E-E3C9-4110-A81E-1382FF408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04082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D58D93-EE1D-46B5-868A-09E6ED559C8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4158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FAD499-03D1-4CEC-A494-06ACFE163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798605"/>
            <a:ext cx="11323284" cy="690562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5005C3-52EB-42CA-A7EA-CA0955D11E8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0320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4B6D6F-9A73-4F95-A497-E0999AAFBD8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992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2053DAE-B2E0-4863-AA77-5D8FC856F48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7"/>
            <a:ext cx="12192000" cy="685488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E213E1C-C9F9-4356-8A48-951D14BD575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8708" y="1543"/>
            <a:ext cx="1103268" cy="110286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887F9CD-CCED-4E67-A53A-76525FA0042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5789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BDAD4B9-CC17-4DF5-98E0-18A9B62D390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7"/>
            <a:ext cx="12192000" cy="685488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E213E1C-C9F9-4356-8A48-951D14BD575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8708" y="1543"/>
            <a:ext cx="1103268" cy="110286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887F9CD-CCED-4E67-A53A-76525FA0042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490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91FC915-07E9-4252-8016-5A01770CBE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5"/>
            <a:ext cx="12192000" cy="685523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3F4017A-84E0-4364-BE03-7C76BD50935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BD24F2E-9AE2-4081-82E9-068B1CD5BF4E}"/>
              </a:ext>
            </a:extLst>
          </p:cNvPr>
          <p:cNvSpPr txBox="1"/>
          <p:nvPr userDrawn="1"/>
        </p:nvSpPr>
        <p:spPr>
          <a:xfrm>
            <a:off x="2791098" y="3075057"/>
            <a:ext cx="66098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TRÂN TRỌNG CẢM ƠN!</a:t>
            </a:r>
          </a:p>
        </p:txBody>
      </p:sp>
    </p:spTree>
    <p:extLst>
      <p:ext uri="{BB962C8B-B14F-4D97-AF65-F5344CB8AC3E}">
        <p14:creationId xmlns:p14="http://schemas.microsoft.com/office/powerpoint/2010/main" val="40848056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91FC915-07E9-4252-8016-5A01770CBE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982"/>
          <a:stretch/>
        </p:blipFill>
        <p:spPr>
          <a:xfrm>
            <a:off x="0" y="0"/>
            <a:ext cx="12192000" cy="301752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3F4017A-84E0-4364-BE03-7C76BD50935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0433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262BC70-1C6B-4512-8C32-1214B5924F5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15"/>
            <a:ext cx="12192000" cy="6854885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AC5FAE8-AC4C-425D-A3A0-729C9B11C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798604"/>
            <a:ext cx="11323284" cy="10270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A24AE8-0D6A-4CF9-BE95-261D48B425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8490" y="1983581"/>
            <a:ext cx="1132114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83DD3A-7DF7-4860-86EA-26BF111A5E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fld id="{E36C4244-8667-4452-9A72-D44C31FCB7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899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4" r:id="rId4"/>
    <p:sldLayoutId id="2147483655" r:id="rId5"/>
    <p:sldLayoutId id="2147483656" r:id="rId6"/>
    <p:sldLayoutId id="2147483661" r:id="rId7"/>
    <p:sldLayoutId id="2147483657" r:id="rId8"/>
    <p:sldLayoutId id="2147483660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 cap="all" baseline="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1pPr>
      <a:lvl2pPr marL="685800" indent="-2286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2pPr>
      <a:lvl3pPr marL="1143000" indent="-2286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3pPr>
      <a:lvl4pPr marL="1600200" indent="-2286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4pPr>
      <a:lvl5pPr marL="2057400" indent="-2286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notesSlide" Target="../notesSlides/notesSlide1.xml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1.wmf"/><Relationship Id="rId5" Type="http://schemas.openxmlformats.org/officeDocument/2006/relationships/image" Target="../media/image10.wmf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25.png"/><Relationship Id="rId4" Type="http://schemas.openxmlformats.org/officeDocument/2006/relationships/oleObject" Target="../embeddings/oleObject3.bin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37.png"/><Relationship Id="rId4" Type="http://schemas.openxmlformats.org/officeDocument/2006/relationships/oleObject" Target="../embeddings/oleObject4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9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41"/>
          <p:cNvSpPr/>
          <p:nvPr/>
        </p:nvSpPr>
        <p:spPr>
          <a:xfrm>
            <a:off x="-34622" y="0"/>
            <a:ext cx="12226622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-US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HOẠT ĐỘNG TRẢI NGHIỆM, HƯỚNG NGHIỆP 7</a:t>
            </a:r>
          </a:p>
        </p:txBody>
      </p:sp>
      <p:sp>
        <p:nvSpPr>
          <p:cNvPr id="100" name="Google Shape;100;p41"/>
          <p:cNvSpPr/>
          <p:nvPr/>
        </p:nvSpPr>
        <p:spPr>
          <a:xfrm rot="2700000">
            <a:off x="82782" y="-1386168"/>
            <a:ext cx="2424873" cy="3611191"/>
          </a:xfrm>
          <a:custGeom>
            <a:avLst/>
            <a:gdLst/>
            <a:ahLst/>
            <a:cxnLst/>
            <a:rect l="l" t="t" r="r" b="b"/>
            <a:pathLst>
              <a:path w="2424873" h="3611191" extrusionOk="0">
                <a:moveTo>
                  <a:pt x="0" y="2424874"/>
                </a:moveTo>
                <a:lnTo>
                  <a:pt x="2424873" y="0"/>
                </a:lnTo>
                <a:lnTo>
                  <a:pt x="2424873" y="3611191"/>
                </a:lnTo>
                <a:lnTo>
                  <a:pt x="1186317" y="361119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41"/>
          <p:cNvSpPr/>
          <p:nvPr/>
        </p:nvSpPr>
        <p:spPr>
          <a:xfrm rot="2700000">
            <a:off x="1571000" y="-338582"/>
            <a:ext cx="1635955" cy="1635955"/>
          </a:xfrm>
          <a:custGeom>
            <a:avLst/>
            <a:gdLst/>
            <a:ahLst/>
            <a:cxnLst/>
            <a:rect l="l" t="t" r="r" b="b"/>
            <a:pathLst>
              <a:path w="1635955" h="1635955" extrusionOk="0">
                <a:moveTo>
                  <a:pt x="0" y="957987"/>
                </a:moveTo>
                <a:lnTo>
                  <a:pt x="957987" y="0"/>
                </a:lnTo>
                <a:lnTo>
                  <a:pt x="1635955" y="0"/>
                </a:lnTo>
                <a:lnTo>
                  <a:pt x="1635955" y="1635955"/>
                </a:lnTo>
                <a:lnTo>
                  <a:pt x="0" y="1635955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41"/>
          <p:cNvSpPr/>
          <p:nvPr/>
        </p:nvSpPr>
        <p:spPr>
          <a:xfrm rot="2700000">
            <a:off x="9627985" y="-6588"/>
            <a:ext cx="4059393" cy="2548110"/>
          </a:xfrm>
          <a:custGeom>
            <a:avLst/>
            <a:gdLst/>
            <a:ahLst/>
            <a:cxnLst/>
            <a:rect l="l" t="t" r="r" b="b"/>
            <a:pathLst>
              <a:path w="4059393" h="2548110" extrusionOk="0">
                <a:moveTo>
                  <a:pt x="0" y="1511282"/>
                </a:moveTo>
                <a:lnTo>
                  <a:pt x="1511282" y="0"/>
                </a:lnTo>
                <a:lnTo>
                  <a:pt x="4059393" y="2548110"/>
                </a:lnTo>
                <a:lnTo>
                  <a:pt x="0" y="2548110"/>
                </a:lnTo>
                <a:close/>
              </a:path>
            </a:pathLst>
          </a:custGeom>
          <a:solidFill>
            <a:schemeClr val="accent1">
              <a:alpha val="2941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3;p41"/>
          <p:cNvSpPr/>
          <p:nvPr/>
        </p:nvSpPr>
        <p:spPr>
          <a:xfrm rot="2700000">
            <a:off x="10262924" y="1465780"/>
            <a:ext cx="1185708" cy="1185708"/>
          </a:xfrm>
          <a:prstGeom prst="rect">
            <a:avLst/>
          </a:prstGeom>
          <a:solidFill>
            <a:schemeClr val="accent1">
              <a:alpha val="2941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41"/>
          <p:cNvSpPr/>
          <p:nvPr/>
        </p:nvSpPr>
        <p:spPr>
          <a:xfrm rot="2700000">
            <a:off x="-29557" y="5198743"/>
            <a:ext cx="2444907" cy="2366116"/>
          </a:xfrm>
          <a:custGeom>
            <a:avLst/>
            <a:gdLst/>
            <a:ahLst/>
            <a:cxnLst/>
            <a:rect l="l" t="t" r="r" b="b"/>
            <a:pathLst>
              <a:path w="2203753" h="2132734" extrusionOk="0">
                <a:moveTo>
                  <a:pt x="0" y="0"/>
                </a:moveTo>
                <a:lnTo>
                  <a:pt x="2203753" y="0"/>
                </a:lnTo>
                <a:lnTo>
                  <a:pt x="2203753" y="576461"/>
                </a:lnTo>
                <a:lnTo>
                  <a:pt x="647480" y="2132734"/>
                </a:lnTo>
                <a:lnTo>
                  <a:pt x="0" y="1485255"/>
                </a:lnTo>
                <a:close/>
              </a:path>
            </a:pathLst>
          </a:custGeom>
          <a:solidFill>
            <a:schemeClr val="accent1">
              <a:alpha val="2941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" name="Google Shape;105;p41"/>
          <p:cNvSpPr/>
          <p:nvPr/>
        </p:nvSpPr>
        <p:spPr>
          <a:xfrm rot="2700000">
            <a:off x="1769787" y="5439893"/>
            <a:ext cx="928467" cy="928467"/>
          </a:xfrm>
          <a:prstGeom prst="rect">
            <a:avLst/>
          </a:prstGeom>
          <a:solidFill>
            <a:schemeClr val="accent1">
              <a:alpha val="2941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" name="Google Shape;106;p41"/>
          <p:cNvSpPr/>
          <p:nvPr/>
        </p:nvSpPr>
        <p:spPr>
          <a:xfrm rot="2700000">
            <a:off x="3124198" y="734310"/>
            <a:ext cx="5389379" cy="5389379"/>
          </a:xfrm>
          <a:custGeom>
            <a:avLst/>
            <a:gdLst/>
            <a:ahLst/>
            <a:cxnLst/>
            <a:rect l="l" t="t" r="r" b="b"/>
            <a:pathLst>
              <a:path w="5389379" h="5389379" extrusionOk="0">
                <a:moveTo>
                  <a:pt x="0" y="540040"/>
                </a:moveTo>
                <a:lnTo>
                  <a:pt x="540040" y="0"/>
                </a:lnTo>
                <a:lnTo>
                  <a:pt x="5389379" y="0"/>
                </a:lnTo>
                <a:lnTo>
                  <a:pt x="5389379" y="4838655"/>
                </a:lnTo>
                <a:lnTo>
                  <a:pt x="4838655" y="5389379"/>
                </a:lnTo>
                <a:lnTo>
                  <a:pt x="0" y="53893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109;p41"/>
          <p:cNvSpPr/>
          <p:nvPr/>
        </p:nvSpPr>
        <p:spPr>
          <a:xfrm rot="2700000">
            <a:off x="2700283" y="33283"/>
            <a:ext cx="6791435" cy="6791435"/>
          </a:xfrm>
          <a:custGeom>
            <a:avLst/>
            <a:gdLst/>
            <a:ahLst/>
            <a:cxnLst/>
            <a:rect l="l" t="t" r="r" b="b"/>
            <a:pathLst>
              <a:path w="6791435" h="6791435" extrusionOk="0">
                <a:moveTo>
                  <a:pt x="1860938" y="81158"/>
                </a:moveTo>
                <a:lnTo>
                  <a:pt x="1942096" y="0"/>
                </a:lnTo>
                <a:lnTo>
                  <a:pt x="6791435" y="0"/>
                </a:lnTo>
                <a:lnTo>
                  <a:pt x="6791435" y="4838655"/>
                </a:lnTo>
                <a:lnTo>
                  <a:pt x="6710277" y="4919813"/>
                </a:lnTo>
                <a:lnTo>
                  <a:pt x="6710277" y="81158"/>
                </a:lnTo>
                <a:close/>
                <a:moveTo>
                  <a:pt x="0" y="1942096"/>
                </a:moveTo>
                <a:lnTo>
                  <a:pt x="81158" y="1860938"/>
                </a:lnTo>
                <a:lnTo>
                  <a:pt x="81158" y="6710277"/>
                </a:lnTo>
                <a:lnTo>
                  <a:pt x="4919813" y="6710277"/>
                </a:lnTo>
                <a:lnTo>
                  <a:pt x="4838655" y="6791435"/>
                </a:lnTo>
                <a:lnTo>
                  <a:pt x="0" y="6791435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" name="Google Shape;110;p41"/>
          <p:cNvSpPr/>
          <p:nvPr/>
        </p:nvSpPr>
        <p:spPr>
          <a:xfrm rot="2700000">
            <a:off x="9629823" y="5457591"/>
            <a:ext cx="2231794" cy="2568811"/>
          </a:xfrm>
          <a:custGeom>
            <a:avLst/>
            <a:gdLst/>
            <a:ahLst/>
            <a:cxnLst/>
            <a:rect l="l" t="t" r="r" b="b"/>
            <a:pathLst>
              <a:path w="2940086" h="3384061" extrusionOk="0">
                <a:moveTo>
                  <a:pt x="0" y="0"/>
                </a:moveTo>
                <a:lnTo>
                  <a:pt x="2496112" y="0"/>
                </a:lnTo>
                <a:lnTo>
                  <a:pt x="2940086" y="443975"/>
                </a:lnTo>
                <a:lnTo>
                  <a:pt x="0" y="338406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Google Shape;111;p41"/>
          <p:cNvSpPr/>
          <p:nvPr/>
        </p:nvSpPr>
        <p:spPr>
          <a:xfrm rot="2700000">
            <a:off x="9720059" y="5243545"/>
            <a:ext cx="959985" cy="959985"/>
          </a:xfrm>
          <a:prstGeom prst="rect">
            <a:avLst/>
          </a:prstGeom>
          <a:solidFill>
            <a:schemeClr val="accent4">
              <a:alpha val="4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2" name="Google Shape;112;p4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0626" y="129140"/>
            <a:ext cx="1428750" cy="110553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247B8C0-774D-44A7-8D46-05DF1138B503}"/>
              </a:ext>
            </a:extLst>
          </p:cNvPr>
          <p:cNvCxnSpPr/>
          <p:nvPr/>
        </p:nvCxnSpPr>
        <p:spPr>
          <a:xfrm>
            <a:off x="4911511" y="5612196"/>
            <a:ext cx="1871529" cy="0"/>
          </a:xfrm>
          <a:prstGeom prst="lin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1232182" y="1465944"/>
            <a:ext cx="9116504" cy="11320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6: </a:t>
            </a:r>
          </a:p>
          <a:p>
            <a:pPr algn="ctr"/>
            <a:r>
              <a:rPr lang="en-US" sz="32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SỐNG HÒA HỢP TRONG CỘNG ĐỒNG</a:t>
            </a:r>
          </a:p>
        </p:txBody>
      </p:sp>
      <p:pic>
        <p:nvPicPr>
          <p:cNvPr id="25" name="Picture 5" descr="FLOWERS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1665" y="3792859"/>
            <a:ext cx="2282239" cy="3094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FLOWERS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4393" y="5073755"/>
            <a:ext cx="2112714" cy="1813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7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47436022"/>
              </p:ext>
            </p:extLst>
          </p:nvPr>
        </p:nvGraphicFramePr>
        <p:xfrm>
          <a:off x="845001" y="4415910"/>
          <a:ext cx="2048849" cy="2458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Clip" r:id="rId7" imgW="3531960" imgH="4445640" progId="MS_ClipArt_Gallery.2">
                  <p:embed/>
                </p:oleObj>
              </mc:Choice>
              <mc:Fallback>
                <p:oleObj name="Clip" r:id="rId7" imgW="3531960" imgH="444564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5001" y="4415910"/>
                        <a:ext cx="2048849" cy="245861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/>
          <p:cNvSpPr/>
          <p:nvPr/>
        </p:nvSpPr>
        <p:spPr>
          <a:xfrm>
            <a:off x="2453525" y="1021031"/>
            <a:ext cx="71632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HOẠT ĐỘNG TRẢI NGHIỆM, HƯỚNG NGHIỆP 7</a:t>
            </a:r>
          </a:p>
        </p:txBody>
      </p:sp>
    </p:spTree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613673" y="1150248"/>
            <a:ext cx="7456270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24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hoá</a:t>
            </a:r>
            <a:r>
              <a:rPr lang="en-US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grpSp>
        <p:nvGrpSpPr>
          <p:cNvPr id="16" name="Group 60"/>
          <p:cNvGrpSpPr>
            <a:grpSpLocks/>
          </p:cNvGrpSpPr>
          <p:nvPr/>
        </p:nvGrpSpPr>
        <p:grpSpPr bwMode="auto">
          <a:xfrm>
            <a:off x="206838" y="1226448"/>
            <a:ext cx="381000" cy="381000"/>
            <a:chOff x="2078" y="1680"/>
            <a:chExt cx="1615" cy="1615"/>
          </a:xfrm>
        </p:grpSpPr>
        <p:sp>
          <p:nvSpPr>
            <p:cNvPr id="17" name="Oval 61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8" name="Oval 62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" name="Oval 63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0" name="Oval 64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48BE67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21" name="Oval 65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2" name="Oval 66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48BE67"/>
                </a:gs>
                <a:gs pos="100000">
                  <a:srgbClr val="235C32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23" name="Text Box 9"/>
          <p:cNvSpPr txBox="1">
            <a:spLocks noChangeArrowheads="1"/>
          </p:cNvSpPr>
          <p:nvPr/>
        </p:nvSpPr>
        <p:spPr bwMode="gray">
          <a:xfrm>
            <a:off x="243782" y="1251806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955786" y="78437"/>
            <a:ext cx="8799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6: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SỐNG HÒA HỢP TRONG CỘNG ĐỒNG</a:t>
            </a:r>
          </a:p>
        </p:txBody>
      </p:sp>
      <p:sp>
        <p:nvSpPr>
          <p:cNvPr id="14" name="Rectangle 13"/>
          <p:cNvSpPr/>
          <p:nvPr/>
        </p:nvSpPr>
        <p:spPr>
          <a:xfrm>
            <a:off x="860411" y="1920191"/>
            <a:ext cx="3424016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THẢO LUẬN NHÓM</a:t>
            </a:r>
          </a:p>
        </p:txBody>
      </p:sp>
      <p:sp>
        <p:nvSpPr>
          <p:cNvPr id="2" name="Rectangle 1"/>
          <p:cNvSpPr/>
          <p:nvPr/>
        </p:nvSpPr>
        <p:spPr>
          <a:xfrm>
            <a:off x="526029" y="2712716"/>
            <a:ext cx="4118542" cy="3046988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4-6HS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đóng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lý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ở ý 2,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2 SGK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51, 52.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đóng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ý: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nhẹ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nhàng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khéo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léo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thuyết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9093" y="2701243"/>
            <a:ext cx="7102737" cy="3060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58003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613673" y="1150248"/>
            <a:ext cx="7456270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24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hoá</a:t>
            </a:r>
            <a:r>
              <a:rPr lang="en-US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grpSp>
        <p:nvGrpSpPr>
          <p:cNvPr id="16" name="Group 60"/>
          <p:cNvGrpSpPr>
            <a:grpSpLocks/>
          </p:cNvGrpSpPr>
          <p:nvPr/>
        </p:nvGrpSpPr>
        <p:grpSpPr bwMode="auto">
          <a:xfrm>
            <a:off x="206838" y="1226448"/>
            <a:ext cx="381000" cy="381000"/>
            <a:chOff x="2078" y="1680"/>
            <a:chExt cx="1615" cy="1615"/>
          </a:xfrm>
        </p:grpSpPr>
        <p:sp>
          <p:nvSpPr>
            <p:cNvPr id="17" name="Oval 61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8" name="Oval 62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" name="Oval 63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0" name="Oval 64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48BE67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21" name="Oval 65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2" name="Oval 66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48BE67"/>
                </a:gs>
                <a:gs pos="100000">
                  <a:srgbClr val="235C32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23" name="Text Box 9"/>
          <p:cNvSpPr txBox="1">
            <a:spLocks noChangeArrowheads="1"/>
          </p:cNvSpPr>
          <p:nvPr/>
        </p:nvSpPr>
        <p:spPr bwMode="gray">
          <a:xfrm>
            <a:off x="243782" y="1251806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955786" y="78437"/>
            <a:ext cx="8799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6: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SỐNG HÒA HỢP TRONG CỘNG ĐỒNG</a:t>
            </a:r>
          </a:p>
        </p:txBody>
      </p:sp>
      <p:sp>
        <p:nvSpPr>
          <p:cNvPr id="25" name="Rectangle 24"/>
          <p:cNvSpPr/>
          <p:nvPr/>
        </p:nvSpPr>
        <p:spPr>
          <a:xfrm>
            <a:off x="744299" y="1876649"/>
            <a:ext cx="3424016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THẢO LUẬN NHÓM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3821" y="2498500"/>
            <a:ext cx="8051356" cy="4099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58003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613673" y="1150248"/>
            <a:ext cx="7456270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24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hoá</a:t>
            </a:r>
            <a:r>
              <a:rPr lang="en-US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grpSp>
        <p:nvGrpSpPr>
          <p:cNvPr id="16" name="Group 60"/>
          <p:cNvGrpSpPr>
            <a:grpSpLocks/>
          </p:cNvGrpSpPr>
          <p:nvPr/>
        </p:nvGrpSpPr>
        <p:grpSpPr bwMode="auto">
          <a:xfrm>
            <a:off x="206838" y="1226448"/>
            <a:ext cx="381000" cy="381000"/>
            <a:chOff x="2078" y="1680"/>
            <a:chExt cx="1615" cy="1615"/>
          </a:xfrm>
        </p:grpSpPr>
        <p:sp>
          <p:nvSpPr>
            <p:cNvPr id="17" name="Oval 61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8" name="Oval 62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" name="Oval 63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0" name="Oval 64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48BE67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21" name="Oval 65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2" name="Oval 66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48BE67"/>
                </a:gs>
                <a:gs pos="100000">
                  <a:srgbClr val="235C32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23" name="Text Box 9"/>
          <p:cNvSpPr txBox="1">
            <a:spLocks noChangeArrowheads="1"/>
          </p:cNvSpPr>
          <p:nvPr/>
        </p:nvSpPr>
        <p:spPr bwMode="gray">
          <a:xfrm>
            <a:off x="243782" y="1251806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955786" y="78437"/>
            <a:ext cx="8799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6: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SỐNG HÒA HỢP TRONG CỘNG ĐỒNG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44299" y="1876649"/>
            <a:ext cx="3424016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THẢO LUẬN NHÓM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2937" y="2447699"/>
            <a:ext cx="9068600" cy="4114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23219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613673" y="1150248"/>
            <a:ext cx="7456270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24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hoá</a:t>
            </a:r>
            <a:r>
              <a:rPr lang="en-US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grpSp>
        <p:nvGrpSpPr>
          <p:cNvPr id="16" name="Group 60"/>
          <p:cNvGrpSpPr>
            <a:grpSpLocks/>
          </p:cNvGrpSpPr>
          <p:nvPr/>
        </p:nvGrpSpPr>
        <p:grpSpPr bwMode="auto">
          <a:xfrm>
            <a:off x="206838" y="1226448"/>
            <a:ext cx="381000" cy="381000"/>
            <a:chOff x="2078" y="1680"/>
            <a:chExt cx="1615" cy="1615"/>
          </a:xfrm>
        </p:grpSpPr>
        <p:sp>
          <p:nvSpPr>
            <p:cNvPr id="17" name="Oval 61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8" name="Oval 62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" name="Oval 63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0" name="Oval 64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48BE67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21" name="Oval 65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2" name="Oval 66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48BE67"/>
                </a:gs>
                <a:gs pos="100000">
                  <a:srgbClr val="235C32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23" name="Text Box 9"/>
          <p:cNvSpPr txBox="1">
            <a:spLocks noChangeArrowheads="1"/>
          </p:cNvSpPr>
          <p:nvPr/>
        </p:nvSpPr>
        <p:spPr bwMode="gray">
          <a:xfrm>
            <a:off x="243782" y="1251806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955786" y="78437"/>
            <a:ext cx="8799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6: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SỐNG HÒA HỢP TRONG CỘNG ĐỒNG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1714" y="2477034"/>
            <a:ext cx="8467097" cy="4054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744299" y="1876649"/>
            <a:ext cx="3424016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THẢO LUẬN NHÓM</a:t>
            </a:r>
          </a:p>
        </p:txBody>
      </p:sp>
    </p:spTree>
    <p:extLst>
      <p:ext uri="{BB962C8B-B14F-4D97-AF65-F5344CB8AC3E}">
        <p14:creationId xmlns:p14="http://schemas.microsoft.com/office/powerpoint/2010/main" val="24062592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613673" y="1150248"/>
            <a:ext cx="7456270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24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hoá</a:t>
            </a:r>
            <a:r>
              <a:rPr lang="en-US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grpSp>
        <p:nvGrpSpPr>
          <p:cNvPr id="16" name="Group 60"/>
          <p:cNvGrpSpPr>
            <a:grpSpLocks/>
          </p:cNvGrpSpPr>
          <p:nvPr/>
        </p:nvGrpSpPr>
        <p:grpSpPr bwMode="auto">
          <a:xfrm>
            <a:off x="206838" y="1226448"/>
            <a:ext cx="381000" cy="381000"/>
            <a:chOff x="2078" y="1680"/>
            <a:chExt cx="1615" cy="1615"/>
          </a:xfrm>
        </p:grpSpPr>
        <p:sp>
          <p:nvSpPr>
            <p:cNvPr id="17" name="Oval 61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8" name="Oval 62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" name="Oval 63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0" name="Oval 64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48BE67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21" name="Oval 65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2" name="Oval 66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48BE67"/>
                </a:gs>
                <a:gs pos="100000">
                  <a:srgbClr val="235C32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23" name="Text Box 9"/>
          <p:cNvSpPr txBox="1">
            <a:spLocks noChangeArrowheads="1"/>
          </p:cNvSpPr>
          <p:nvPr/>
        </p:nvSpPr>
        <p:spPr bwMode="gray">
          <a:xfrm>
            <a:off x="243782" y="1251806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955786" y="78437"/>
            <a:ext cx="8799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6: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SỐNG HÒA HỢP TRONG CỘNG ĐỒNG</a:t>
            </a: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25894738"/>
              </p:ext>
            </p:extLst>
          </p:nvPr>
        </p:nvGraphicFramePr>
        <p:xfrm>
          <a:off x="798287" y="2206166"/>
          <a:ext cx="10981750" cy="38027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" name="Bitmap Image" r:id="rId4" imgW="8392696" imgH="2924583" progId="Paint.Picture">
                  <p:embed/>
                </p:oleObj>
              </mc:Choice>
              <mc:Fallback>
                <p:oleObj name="Bitmap Image" r:id="rId4" imgW="8392696" imgH="2924583" progId="Paint.Picture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8287" y="2206166"/>
                        <a:ext cx="10981750" cy="380274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223219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613673" y="1150248"/>
            <a:ext cx="7456270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24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hoá</a:t>
            </a:r>
            <a:r>
              <a:rPr lang="en-US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grpSp>
        <p:nvGrpSpPr>
          <p:cNvPr id="16" name="Group 60"/>
          <p:cNvGrpSpPr>
            <a:grpSpLocks/>
          </p:cNvGrpSpPr>
          <p:nvPr/>
        </p:nvGrpSpPr>
        <p:grpSpPr bwMode="auto">
          <a:xfrm>
            <a:off x="206838" y="1226448"/>
            <a:ext cx="381000" cy="381000"/>
            <a:chOff x="2078" y="1680"/>
            <a:chExt cx="1615" cy="1615"/>
          </a:xfrm>
        </p:grpSpPr>
        <p:sp>
          <p:nvSpPr>
            <p:cNvPr id="17" name="Oval 61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8" name="Oval 62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" name="Oval 63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0" name="Oval 64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48BE67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21" name="Oval 65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2" name="Oval 66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48BE67"/>
                </a:gs>
                <a:gs pos="100000">
                  <a:srgbClr val="235C32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23" name="Text Box 9"/>
          <p:cNvSpPr txBox="1">
            <a:spLocks noChangeArrowheads="1"/>
          </p:cNvSpPr>
          <p:nvPr/>
        </p:nvSpPr>
        <p:spPr bwMode="gray">
          <a:xfrm>
            <a:off x="243782" y="1251806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955786" y="78437"/>
            <a:ext cx="8799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6: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SỐNG HÒA HỢP TRONG CỘNG ĐỒNG</a:t>
            </a:r>
          </a:p>
        </p:txBody>
      </p:sp>
      <p:sp>
        <p:nvSpPr>
          <p:cNvPr id="14" name="Cloud Callout 13"/>
          <p:cNvSpPr/>
          <p:nvPr/>
        </p:nvSpPr>
        <p:spPr>
          <a:xfrm>
            <a:off x="2423885" y="1977015"/>
            <a:ext cx="6749143" cy="2478871"/>
          </a:xfrm>
          <a:prstGeom prst="cloudCallout">
            <a:avLst>
              <a:gd name="adj1" fmla="val -44678"/>
              <a:gd name="adj2" fmla="val 72338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hoá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5027344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599159" y="1164762"/>
            <a:ext cx="6687012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tôn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5" name="Group 67"/>
          <p:cNvGrpSpPr>
            <a:grpSpLocks/>
          </p:cNvGrpSpPr>
          <p:nvPr/>
        </p:nvGrpSpPr>
        <p:grpSpPr bwMode="auto">
          <a:xfrm>
            <a:off x="174547" y="1206830"/>
            <a:ext cx="381000" cy="381000"/>
            <a:chOff x="2078" y="1680"/>
            <a:chExt cx="1615" cy="1615"/>
          </a:xfrm>
        </p:grpSpPr>
        <p:sp>
          <p:nvSpPr>
            <p:cNvPr id="26" name="Oval 68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7" name="Oval 69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8" name="Oval 70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9" name="Oval 71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0F5368"/>
                </a:gs>
              </a:gsLst>
              <a:lin ang="54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30" name="Oval 72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31" name="Oval 73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10576D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32" name="Text Box 9"/>
          <p:cNvSpPr txBox="1">
            <a:spLocks noChangeArrowheads="1"/>
          </p:cNvSpPr>
          <p:nvPr/>
        </p:nvSpPr>
        <p:spPr bwMode="gray">
          <a:xfrm>
            <a:off x="204793" y="1230104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955786" y="78437"/>
            <a:ext cx="8799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6: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SỐNG HÒA HỢP TRONG CỘNG ĐỒNG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084715" y="1897302"/>
            <a:ext cx="2097439" cy="461665"/>
          </a:xfrm>
          <a:prstGeom prst="rect">
            <a:avLst/>
          </a:prstGeom>
          <a:solidFill>
            <a:srgbClr val="CC0099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TRÒ CHƠI</a:t>
            </a:r>
          </a:p>
        </p:txBody>
      </p:sp>
      <p:sp>
        <p:nvSpPr>
          <p:cNvPr id="2" name="Rectangle 1"/>
          <p:cNvSpPr/>
          <p:nvPr/>
        </p:nvSpPr>
        <p:spPr>
          <a:xfrm>
            <a:off x="494965" y="2654665"/>
            <a:ext cx="5267204" cy="304698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quản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hô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Bắn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bắn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”, HS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hô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”,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quản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hô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”,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trùng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382" y="2654665"/>
            <a:ext cx="5836415" cy="3059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3993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599159" y="1164762"/>
            <a:ext cx="6687012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tôn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5" name="Group 67"/>
          <p:cNvGrpSpPr>
            <a:grpSpLocks/>
          </p:cNvGrpSpPr>
          <p:nvPr/>
        </p:nvGrpSpPr>
        <p:grpSpPr bwMode="auto">
          <a:xfrm>
            <a:off x="174547" y="1206830"/>
            <a:ext cx="381000" cy="381000"/>
            <a:chOff x="2078" y="1680"/>
            <a:chExt cx="1615" cy="1615"/>
          </a:xfrm>
        </p:grpSpPr>
        <p:sp>
          <p:nvSpPr>
            <p:cNvPr id="26" name="Oval 68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7" name="Oval 69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8" name="Oval 70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9" name="Oval 71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0F5368"/>
                </a:gs>
              </a:gsLst>
              <a:lin ang="54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30" name="Oval 72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31" name="Oval 73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10576D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32" name="Text Box 9"/>
          <p:cNvSpPr txBox="1">
            <a:spLocks noChangeArrowheads="1"/>
          </p:cNvSpPr>
          <p:nvPr/>
        </p:nvSpPr>
        <p:spPr bwMode="gray">
          <a:xfrm>
            <a:off x="204793" y="1230104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955786" y="78437"/>
            <a:ext cx="8799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6: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SỐNG HÒA HỢP TRONG CỘNG ĐỒNG</a:t>
            </a:r>
          </a:p>
        </p:txBody>
      </p:sp>
      <p:sp>
        <p:nvSpPr>
          <p:cNvPr id="14" name="Cloud Callout 13"/>
          <p:cNvSpPr/>
          <p:nvPr/>
        </p:nvSpPr>
        <p:spPr>
          <a:xfrm>
            <a:off x="2423885" y="1875417"/>
            <a:ext cx="6502401" cy="1753156"/>
          </a:xfrm>
          <a:prstGeom prst="cloudCallout">
            <a:avLst>
              <a:gd name="adj1" fmla="val -44678"/>
              <a:gd name="adj2" fmla="val 72338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rút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2" name="Rectangle 1"/>
          <p:cNvSpPr/>
          <p:nvPr/>
        </p:nvSpPr>
        <p:spPr>
          <a:xfrm>
            <a:off x="894665" y="4287069"/>
            <a:ext cx="10440992" cy="156966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400" dirty="0">
                <a:sym typeface="Wingdings"/>
              </a:rPr>
              <a:t>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cực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riêng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phú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muôn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tôn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cực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chìa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khoá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tôn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935024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599159" y="1164762"/>
            <a:ext cx="6687012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tôn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5" name="Group 67"/>
          <p:cNvGrpSpPr>
            <a:grpSpLocks/>
          </p:cNvGrpSpPr>
          <p:nvPr/>
        </p:nvGrpSpPr>
        <p:grpSpPr bwMode="auto">
          <a:xfrm>
            <a:off x="174547" y="1206830"/>
            <a:ext cx="381000" cy="381000"/>
            <a:chOff x="2078" y="1680"/>
            <a:chExt cx="1615" cy="1615"/>
          </a:xfrm>
        </p:grpSpPr>
        <p:sp>
          <p:nvSpPr>
            <p:cNvPr id="26" name="Oval 68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7" name="Oval 69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8" name="Oval 70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9" name="Oval 71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0F5368"/>
                </a:gs>
              </a:gsLst>
              <a:lin ang="54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30" name="Oval 72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31" name="Oval 73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10576D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32" name="Text Box 9"/>
          <p:cNvSpPr txBox="1">
            <a:spLocks noChangeArrowheads="1"/>
          </p:cNvSpPr>
          <p:nvPr/>
        </p:nvSpPr>
        <p:spPr bwMode="gray">
          <a:xfrm>
            <a:off x="204793" y="1230104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955786" y="78437"/>
            <a:ext cx="8799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6: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SỐNG HÒA HỢP TRONG CỘNG ĐỒNG</a:t>
            </a:r>
          </a:p>
        </p:txBody>
      </p:sp>
      <p:sp>
        <p:nvSpPr>
          <p:cNvPr id="14" name="Rectangle 13"/>
          <p:cNvSpPr/>
          <p:nvPr/>
        </p:nvSpPr>
        <p:spPr>
          <a:xfrm>
            <a:off x="831383" y="2283041"/>
            <a:ext cx="3424016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THẢO LUẬN NHÓM</a:t>
            </a:r>
          </a:p>
        </p:txBody>
      </p:sp>
      <p:sp>
        <p:nvSpPr>
          <p:cNvPr id="2" name="Rectangle 1"/>
          <p:cNvSpPr/>
          <p:nvPr/>
        </p:nvSpPr>
        <p:spPr>
          <a:xfrm>
            <a:off x="283335" y="3032028"/>
            <a:ext cx="4520892" cy="267765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4-6HS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ở ý 1,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3,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52 SGK.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đóng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ý HS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ý ở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52 SGK. 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9672" y="1847621"/>
            <a:ext cx="6605588" cy="4669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35024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599159" y="1164762"/>
            <a:ext cx="6687012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tôn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5" name="Group 67"/>
          <p:cNvGrpSpPr>
            <a:grpSpLocks/>
          </p:cNvGrpSpPr>
          <p:nvPr/>
        </p:nvGrpSpPr>
        <p:grpSpPr bwMode="auto">
          <a:xfrm>
            <a:off x="174547" y="1206830"/>
            <a:ext cx="381000" cy="381000"/>
            <a:chOff x="2078" y="1680"/>
            <a:chExt cx="1615" cy="1615"/>
          </a:xfrm>
        </p:grpSpPr>
        <p:sp>
          <p:nvSpPr>
            <p:cNvPr id="26" name="Oval 68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7" name="Oval 69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8" name="Oval 70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9" name="Oval 71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0F5368"/>
                </a:gs>
              </a:gsLst>
              <a:lin ang="54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30" name="Oval 72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31" name="Oval 73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10576D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32" name="Text Box 9"/>
          <p:cNvSpPr txBox="1">
            <a:spLocks noChangeArrowheads="1"/>
          </p:cNvSpPr>
          <p:nvPr/>
        </p:nvSpPr>
        <p:spPr bwMode="gray">
          <a:xfrm>
            <a:off x="204793" y="1230104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955786" y="78437"/>
            <a:ext cx="8799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6: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SỐNG HÒA HỢP TRONG CỘNG ĐỒNG</a:t>
            </a:r>
          </a:p>
        </p:txBody>
      </p:sp>
      <p:sp>
        <p:nvSpPr>
          <p:cNvPr id="2" name="Rectangle 1"/>
          <p:cNvSpPr/>
          <p:nvPr/>
        </p:nvSpPr>
        <p:spPr>
          <a:xfrm>
            <a:off x="1190171" y="2274838"/>
            <a:ext cx="9840686" cy="267765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ý: </a:t>
            </a:r>
          </a:p>
          <a:p>
            <a:pPr algn="just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miền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trưng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riêng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giọng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nhắc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ấy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chậm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phổ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dễ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dàng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riêng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sở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riêng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tôn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sở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riêng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935024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p6" descr="C:\Users\Administrator\Desktop\1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-123825" y="4606753"/>
            <a:ext cx="2915816" cy="225124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Down Ribbon 5"/>
          <p:cNvSpPr/>
          <p:nvPr/>
        </p:nvSpPr>
        <p:spPr>
          <a:xfrm>
            <a:off x="3120572" y="172639"/>
            <a:ext cx="6473372" cy="973990"/>
          </a:xfrm>
          <a:prstGeom prst="ribbon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Arial"/>
                <a:cs typeface="Times New Roman" pitchFamily="18" charset="0"/>
                <a:sym typeface="Calibri"/>
              </a:rPr>
              <a:t>KHỞI ĐỘNG</a:t>
            </a:r>
            <a:endParaRPr 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Arial"/>
              <a:cs typeface="Times New Roman" pitchFamily="18" charset="0"/>
              <a:sym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255358" y="1345757"/>
            <a:ext cx="2097439" cy="461665"/>
          </a:xfrm>
          <a:prstGeom prst="rect">
            <a:avLst/>
          </a:prstGeom>
          <a:solidFill>
            <a:srgbClr val="CC0099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TRÒ CHƠI</a:t>
            </a:r>
          </a:p>
        </p:txBody>
      </p:sp>
      <p:sp>
        <p:nvSpPr>
          <p:cNvPr id="2" name="Rectangle 1"/>
          <p:cNvSpPr/>
          <p:nvPr/>
        </p:nvSpPr>
        <p:spPr>
          <a:xfrm>
            <a:off x="4136571" y="2057614"/>
            <a:ext cx="7532913" cy="30469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Đoán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Chia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cử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bốc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thăm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khoá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khoá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hoà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trách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tôn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hoà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đoàn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,...),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cử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đoán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đoán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thắng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438" y="2059890"/>
            <a:ext cx="3052761" cy="2997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30550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599159" y="1164762"/>
            <a:ext cx="6687012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tôn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5" name="Group 67"/>
          <p:cNvGrpSpPr>
            <a:grpSpLocks/>
          </p:cNvGrpSpPr>
          <p:nvPr/>
        </p:nvGrpSpPr>
        <p:grpSpPr bwMode="auto">
          <a:xfrm>
            <a:off x="174547" y="1206830"/>
            <a:ext cx="381000" cy="381000"/>
            <a:chOff x="2078" y="1680"/>
            <a:chExt cx="1615" cy="1615"/>
          </a:xfrm>
        </p:grpSpPr>
        <p:sp>
          <p:nvSpPr>
            <p:cNvPr id="26" name="Oval 68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7" name="Oval 69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8" name="Oval 70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9" name="Oval 71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0F5368"/>
                </a:gs>
              </a:gsLst>
              <a:lin ang="54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30" name="Oval 72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31" name="Oval 73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10576D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32" name="Text Box 9"/>
          <p:cNvSpPr txBox="1">
            <a:spLocks noChangeArrowheads="1"/>
          </p:cNvSpPr>
          <p:nvPr/>
        </p:nvSpPr>
        <p:spPr bwMode="gray">
          <a:xfrm>
            <a:off x="204793" y="1230104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955786" y="78437"/>
            <a:ext cx="8799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6: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SỐNG HÒA HỢP TRONG CỘNG ĐỒNG</a:t>
            </a:r>
          </a:p>
        </p:txBody>
      </p:sp>
      <p:sp>
        <p:nvSpPr>
          <p:cNvPr id="14" name="Cloud Callout 13"/>
          <p:cNvSpPr/>
          <p:nvPr/>
        </p:nvSpPr>
        <p:spPr>
          <a:xfrm>
            <a:off x="2423885" y="1875417"/>
            <a:ext cx="6502401" cy="1753156"/>
          </a:xfrm>
          <a:prstGeom prst="cloudCallout">
            <a:avLst>
              <a:gd name="adj1" fmla="val -44678"/>
              <a:gd name="adj2" fmla="val 72338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tôn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6" name="Cloud Callout 15"/>
          <p:cNvSpPr/>
          <p:nvPr/>
        </p:nvSpPr>
        <p:spPr>
          <a:xfrm>
            <a:off x="2576284" y="2492274"/>
            <a:ext cx="6502401" cy="1753156"/>
          </a:xfrm>
          <a:prstGeom prst="cloudCallout">
            <a:avLst>
              <a:gd name="adj1" fmla="val -44678"/>
              <a:gd name="adj2" fmla="val 72338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tôn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xảy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38936617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613673" y="1179276"/>
            <a:ext cx="11288041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vi,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tộc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,…</a:t>
            </a:r>
          </a:p>
        </p:txBody>
      </p:sp>
      <p:grpSp>
        <p:nvGrpSpPr>
          <p:cNvPr id="6" name="Group 74"/>
          <p:cNvGrpSpPr>
            <a:grpSpLocks/>
          </p:cNvGrpSpPr>
          <p:nvPr/>
        </p:nvGrpSpPr>
        <p:grpSpPr bwMode="auto">
          <a:xfrm>
            <a:off x="150330" y="1221344"/>
            <a:ext cx="381000" cy="381000"/>
            <a:chOff x="2078" y="1680"/>
            <a:chExt cx="1615" cy="1615"/>
          </a:xfrm>
        </p:grpSpPr>
        <p:sp>
          <p:nvSpPr>
            <p:cNvPr id="7" name="Oval 75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76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77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78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8D67E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79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80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8D67E1"/>
                </a:gs>
                <a:gs pos="100000">
                  <a:srgbClr val="45326D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183306" y="1242030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955786" y="78437"/>
            <a:ext cx="8799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6: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SỐNG HÒA HỢP TRONG CỘNG ĐỒNG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063607" y="2181443"/>
            <a:ext cx="3424016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CHUẨN BỊ Ở NHÀ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82066" y="2968171"/>
            <a:ext cx="5073707" cy="193899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Chia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nôi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thuyết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vi,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tộc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5777" y="2823031"/>
            <a:ext cx="6413170" cy="2198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41126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613673" y="1179276"/>
            <a:ext cx="11288041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vi,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tộc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,…</a:t>
            </a:r>
          </a:p>
        </p:txBody>
      </p:sp>
      <p:grpSp>
        <p:nvGrpSpPr>
          <p:cNvPr id="6" name="Group 74"/>
          <p:cNvGrpSpPr>
            <a:grpSpLocks/>
          </p:cNvGrpSpPr>
          <p:nvPr/>
        </p:nvGrpSpPr>
        <p:grpSpPr bwMode="auto">
          <a:xfrm>
            <a:off x="150330" y="1221344"/>
            <a:ext cx="381000" cy="381000"/>
            <a:chOff x="2078" y="1680"/>
            <a:chExt cx="1615" cy="1615"/>
          </a:xfrm>
        </p:grpSpPr>
        <p:sp>
          <p:nvSpPr>
            <p:cNvPr id="7" name="Oval 75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76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77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78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8D67E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79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80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8D67E1"/>
                </a:gs>
                <a:gs pos="100000">
                  <a:srgbClr val="45326D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183306" y="1242030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955786" y="78437"/>
            <a:ext cx="8799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6: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SỐNG HÒA HỢP TRONG CỘNG ĐỒNG</a:t>
            </a:r>
          </a:p>
        </p:txBody>
      </p:sp>
      <p:sp>
        <p:nvSpPr>
          <p:cNvPr id="2" name="Rectangle 1"/>
          <p:cNvSpPr/>
          <p:nvPr/>
        </p:nvSpPr>
        <p:spPr>
          <a:xfrm>
            <a:off x="1955786" y="4424180"/>
            <a:ext cx="91331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vi,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?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955785" y="2322060"/>
            <a:ext cx="95830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vi,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955786" y="3410632"/>
            <a:ext cx="91331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vi,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tộc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? </a:t>
            </a:r>
          </a:p>
        </p:txBody>
      </p:sp>
      <p:sp>
        <p:nvSpPr>
          <p:cNvPr id="17" name="Google Shape;223;p6"/>
          <p:cNvSpPr/>
          <p:nvPr/>
        </p:nvSpPr>
        <p:spPr>
          <a:xfrm>
            <a:off x="1356653" y="2250325"/>
            <a:ext cx="537864" cy="533400"/>
          </a:xfrm>
          <a:prstGeom prst="ellipse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 w="12700" cap="flat" cmpd="sng">
            <a:solidFill>
              <a:srgbClr val="F7D5CB">
                <a:alpha val="89411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224;p6"/>
          <p:cNvSpPr/>
          <p:nvPr/>
        </p:nvSpPr>
        <p:spPr>
          <a:xfrm>
            <a:off x="1331658" y="3265371"/>
            <a:ext cx="624128" cy="607045"/>
          </a:xfrm>
          <a:prstGeom prst="ellipse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 w="12700" cap="flat" cmpd="sng">
            <a:solidFill>
              <a:srgbClr val="E0E0E0">
                <a:alpha val="89411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225;p6"/>
          <p:cNvSpPr/>
          <p:nvPr/>
        </p:nvSpPr>
        <p:spPr>
          <a:xfrm>
            <a:off x="1311047" y="4343246"/>
            <a:ext cx="612498" cy="594504"/>
          </a:xfrm>
          <a:prstGeom prst="ellipse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 w="12700" cap="flat" cmpd="sng">
            <a:solidFill>
              <a:srgbClr val="FFE8CA">
                <a:alpha val="89411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228432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  <p:bldP spid="16" grpId="0"/>
      <p:bldP spid="17" grpId="0" animBg="1"/>
      <p:bldP spid="18" grpId="0" animBg="1"/>
      <p:bldP spid="1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613673" y="1179276"/>
            <a:ext cx="11288041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vi,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tộc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,…</a:t>
            </a:r>
          </a:p>
        </p:txBody>
      </p:sp>
      <p:grpSp>
        <p:nvGrpSpPr>
          <p:cNvPr id="6" name="Group 74"/>
          <p:cNvGrpSpPr>
            <a:grpSpLocks/>
          </p:cNvGrpSpPr>
          <p:nvPr/>
        </p:nvGrpSpPr>
        <p:grpSpPr bwMode="auto">
          <a:xfrm>
            <a:off x="150330" y="1221344"/>
            <a:ext cx="381000" cy="381000"/>
            <a:chOff x="2078" y="1680"/>
            <a:chExt cx="1615" cy="1615"/>
          </a:xfrm>
        </p:grpSpPr>
        <p:sp>
          <p:nvSpPr>
            <p:cNvPr id="7" name="Oval 75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76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77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78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8D67E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79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80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8D67E1"/>
                </a:gs>
                <a:gs pos="100000">
                  <a:srgbClr val="45326D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183306" y="1242030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955786" y="78437"/>
            <a:ext cx="8799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6: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SỐNG HÒA HỢP TRONG CỘNG ĐỒNG</a:t>
            </a:r>
          </a:p>
        </p:txBody>
      </p:sp>
      <p:sp>
        <p:nvSpPr>
          <p:cNvPr id="2" name="Explosion 2 1"/>
          <p:cNvSpPr/>
          <p:nvPr/>
        </p:nvSpPr>
        <p:spPr>
          <a:xfrm>
            <a:off x="210724" y="1644413"/>
            <a:ext cx="6144712" cy="4437074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MỜI ĐẠI DIỆN CÁC NHÓM LÊN THUYẾT TRÌNH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604000" y="2895596"/>
            <a:ext cx="515257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TIÊU CHÍ ĐÁNH GIÁ:</a:t>
            </a:r>
          </a:p>
          <a:p>
            <a:pPr algn="just"/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Giọng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to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khoẻ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mạch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lạc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ràng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/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chặt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chẽ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logic,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thuyết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/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phi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ngôn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mong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4366055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613673" y="1179276"/>
            <a:ext cx="11288041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vi,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tộc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,…</a:t>
            </a:r>
          </a:p>
        </p:txBody>
      </p:sp>
      <p:grpSp>
        <p:nvGrpSpPr>
          <p:cNvPr id="6" name="Group 74"/>
          <p:cNvGrpSpPr>
            <a:grpSpLocks/>
          </p:cNvGrpSpPr>
          <p:nvPr/>
        </p:nvGrpSpPr>
        <p:grpSpPr bwMode="auto">
          <a:xfrm>
            <a:off x="150330" y="1221344"/>
            <a:ext cx="381000" cy="381000"/>
            <a:chOff x="2078" y="1680"/>
            <a:chExt cx="1615" cy="1615"/>
          </a:xfrm>
        </p:grpSpPr>
        <p:sp>
          <p:nvSpPr>
            <p:cNvPr id="7" name="Oval 75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76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77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78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8D67E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79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80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8D67E1"/>
                </a:gs>
                <a:gs pos="100000">
                  <a:srgbClr val="45326D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183306" y="1242030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955786" y="78437"/>
            <a:ext cx="8799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6: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SỐNG HÒA HỢP TRONG CỘNG ĐỒNG</a:t>
            </a:r>
          </a:p>
        </p:txBody>
      </p:sp>
      <p:sp>
        <p:nvSpPr>
          <p:cNvPr id="14" name="Rectangle 13"/>
          <p:cNvSpPr/>
          <p:nvPr/>
        </p:nvSpPr>
        <p:spPr>
          <a:xfrm>
            <a:off x="991037" y="2254013"/>
            <a:ext cx="3424016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THẢO LUẬN NHÓM</a:t>
            </a:r>
          </a:p>
        </p:txBody>
      </p:sp>
      <p:sp>
        <p:nvSpPr>
          <p:cNvPr id="2" name="Rectangle 1"/>
          <p:cNvSpPr/>
          <p:nvPr/>
        </p:nvSpPr>
        <p:spPr>
          <a:xfrm>
            <a:off x="259436" y="3061065"/>
            <a:ext cx="4951193" cy="230832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Chia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6 HS,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lượt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HS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tuyên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tôn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chấp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tránh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tộc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pic>
        <p:nvPicPr>
          <p:cNvPr id="17412" name="Picture 4" descr="Ứng phó khi nghi trẻ lệch giới tín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7805" y="2473970"/>
            <a:ext cx="6444110" cy="36220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66055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584645" y="1164762"/>
            <a:ext cx="10678441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bè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thiện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nguyện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đạo</a:t>
            </a:r>
            <a:endParaRPr lang="en-US" sz="2400" dirty="0">
              <a:solidFill>
                <a:srgbClr val="CC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Group 81"/>
          <p:cNvGrpSpPr>
            <a:grpSpLocks/>
          </p:cNvGrpSpPr>
          <p:nvPr/>
        </p:nvGrpSpPr>
        <p:grpSpPr bwMode="auto">
          <a:xfrm>
            <a:off x="161036" y="1216572"/>
            <a:ext cx="355600" cy="381000"/>
            <a:chOff x="2078" y="1680"/>
            <a:chExt cx="1615" cy="1615"/>
          </a:xfrm>
        </p:grpSpPr>
        <p:sp>
          <p:nvSpPr>
            <p:cNvPr id="7" name="Oval 82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83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84"/>
            <p:cNvSpPr>
              <a:spLocks noChangeArrowheads="1"/>
            </p:cNvSpPr>
            <p:nvPr/>
          </p:nvSpPr>
          <p:spPr bwMode="gray">
            <a:xfrm>
              <a:off x="2251" y="1855"/>
              <a:ext cx="1262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85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E35E23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86"/>
            <p:cNvSpPr>
              <a:spLocks noChangeArrowheads="1"/>
            </p:cNvSpPr>
            <p:nvPr/>
          </p:nvSpPr>
          <p:spPr bwMode="gray">
            <a:xfrm>
              <a:off x="2338" y="1936"/>
              <a:ext cx="1096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87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E35E23"/>
                </a:gs>
                <a:gs pos="100000">
                  <a:srgbClr val="6E2E1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181293" y="1238121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955786" y="78437"/>
            <a:ext cx="8799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6: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SỐNG HÒA HỢP TRONG CỘNG ĐỒNG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084715" y="2100498"/>
            <a:ext cx="2097439" cy="461665"/>
          </a:xfrm>
          <a:prstGeom prst="rect">
            <a:avLst/>
          </a:prstGeom>
          <a:solidFill>
            <a:srgbClr val="CC0099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TRÒ CHƠI</a:t>
            </a:r>
          </a:p>
        </p:txBody>
      </p:sp>
      <p:sp>
        <p:nvSpPr>
          <p:cNvPr id="2" name="Rectangle 1"/>
          <p:cNvSpPr/>
          <p:nvPr/>
        </p:nvSpPr>
        <p:spPr>
          <a:xfrm>
            <a:off x="338065" y="2828832"/>
            <a:ext cx="5585800" cy="267765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Chia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quản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hô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”, HS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hô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”,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quản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hô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đáo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quản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thắng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1506" name="Picture 2" descr="Top 10 dụng cụ học tập dễ thương, cần thiết cho học sinh trung học cơ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9467" y="2090060"/>
            <a:ext cx="5715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28432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584645" y="1164762"/>
            <a:ext cx="10678441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bè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thiện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nguyện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đạo</a:t>
            </a:r>
            <a:endParaRPr lang="en-US" sz="2400" dirty="0">
              <a:solidFill>
                <a:srgbClr val="CC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Group 81"/>
          <p:cNvGrpSpPr>
            <a:grpSpLocks/>
          </p:cNvGrpSpPr>
          <p:nvPr/>
        </p:nvGrpSpPr>
        <p:grpSpPr bwMode="auto">
          <a:xfrm>
            <a:off x="161036" y="1216572"/>
            <a:ext cx="355600" cy="381000"/>
            <a:chOff x="2078" y="1680"/>
            <a:chExt cx="1615" cy="1615"/>
          </a:xfrm>
        </p:grpSpPr>
        <p:sp>
          <p:nvSpPr>
            <p:cNvPr id="7" name="Oval 82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83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84"/>
            <p:cNvSpPr>
              <a:spLocks noChangeArrowheads="1"/>
            </p:cNvSpPr>
            <p:nvPr/>
          </p:nvSpPr>
          <p:spPr bwMode="gray">
            <a:xfrm>
              <a:off x="2251" y="1855"/>
              <a:ext cx="1262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85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E35E23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86"/>
            <p:cNvSpPr>
              <a:spLocks noChangeArrowheads="1"/>
            </p:cNvSpPr>
            <p:nvPr/>
          </p:nvSpPr>
          <p:spPr bwMode="gray">
            <a:xfrm>
              <a:off x="2338" y="1936"/>
              <a:ext cx="1096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87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E35E23"/>
                </a:gs>
                <a:gs pos="100000">
                  <a:srgbClr val="6E2E1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181293" y="1238121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955786" y="78437"/>
            <a:ext cx="8799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6: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SỐNG HÒA HỢP TRONG CỘNG ĐỒNG</a:t>
            </a: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312" y="1987549"/>
            <a:ext cx="9885930" cy="4384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08330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584645" y="1164762"/>
            <a:ext cx="10678441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bè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thiện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nguyện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đạo</a:t>
            </a:r>
            <a:endParaRPr lang="en-US" sz="2400" dirty="0">
              <a:solidFill>
                <a:srgbClr val="CC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Group 81"/>
          <p:cNvGrpSpPr>
            <a:grpSpLocks/>
          </p:cNvGrpSpPr>
          <p:nvPr/>
        </p:nvGrpSpPr>
        <p:grpSpPr bwMode="auto">
          <a:xfrm>
            <a:off x="161036" y="1216572"/>
            <a:ext cx="355600" cy="381000"/>
            <a:chOff x="2078" y="1680"/>
            <a:chExt cx="1615" cy="1615"/>
          </a:xfrm>
        </p:grpSpPr>
        <p:sp>
          <p:nvSpPr>
            <p:cNvPr id="7" name="Oval 82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83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84"/>
            <p:cNvSpPr>
              <a:spLocks noChangeArrowheads="1"/>
            </p:cNvSpPr>
            <p:nvPr/>
          </p:nvSpPr>
          <p:spPr bwMode="gray">
            <a:xfrm>
              <a:off x="2251" y="1855"/>
              <a:ext cx="1262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85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E35E23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86"/>
            <p:cNvSpPr>
              <a:spLocks noChangeArrowheads="1"/>
            </p:cNvSpPr>
            <p:nvPr/>
          </p:nvSpPr>
          <p:spPr bwMode="gray">
            <a:xfrm>
              <a:off x="2338" y="1936"/>
              <a:ext cx="1096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87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E35E23"/>
                </a:gs>
                <a:gs pos="100000">
                  <a:srgbClr val="6E2E1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181293" y="1238121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955786" y="78437"/>
            <a:ext cx="8799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6: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SỐNG HÒA HỢP TRONG CỘNG ĐỒNG</a:t>
            </a:r>
          </a:p>
        </p:txBody>
      </p:sp>
      <p:pic>
        <p:nvPicPr>
          <p:cNvPr id="22532" name="Picture 4" descr="Hình nền Ghi Nhớ Phong Cách Bút Chì Nền, Bản Ghi Nhớ, Ghim, Văn Phòng  Vector để tải xuống miễn phí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263" y="1907394"/>
            <a:ext cx="91440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061010" y="2487134"/>
            <a:ext cx="666206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</a:p>
          <a:p>
            <a:pPr algn="just"/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quyên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góp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thiện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nguyện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khăn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hoạn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nạn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sẵn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sàng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tấm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ân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chu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đáo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tránh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tổn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672057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584645" y="1164762"/>
            <a:ext cx="10678441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bè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thiện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nguyện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đạo</a:t>
            </a:r>
            <a:endParaRPr lang="en-US" sz="2400" dirty="0">
              <a:solidFill>
                <a:srgbClr val="CC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Group 81"/>
          <p:cNvGrpSpPr>
            <a:grpSpLocks/>
          </p:cNvGrpSpPr>
          <p:nvPr/>
        </p:nvGrpSpPr>
        <p:grpSpPr bwMode="auto">
          <a:xfrm>
            <a:off x="161036" y="1216572"/>
            <a:ext cx="355600" cy="381000"/>
            <a:chOff x="2078" y="1680"/>
            <a:chExt cx="1615" cy="1615"/>
          </a:xfrm>
        </p:grpSpPr>
        <p:sp>
          <p:nvSpPr>
            <p:cNvPr id="7" name="Oval 82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83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84"/>
            <p:cNvSpPr>
              <a:spLocks noChangeArrowheads="1"/>
            </p:cNvSpPr>
            <p:nvPr/>
          </p:nvSpPr>
          <p:spPr bwMode="gray">
            <a:xfrm>
              <a:off x="2251" y="1855"/>
              <a:ext cx="1262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85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E35E23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86"/>
            <p:cNvSpPr>
              <a:spLocks noChangeArrowheads="1"/>
            </p:cNvSpPr>
            <p:nvPr/>
          </p:nvSpPr>
          <p:spPr bwMode="gray">
            <a:xfrm>
              <a:off x="2338" y="1936"/>
              <a:ext cx="1096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87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E35E23"/>
                </a:gs>
                <a:gs pos="100000">
                  <a:srgbClr val="6E2E1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181293" y="1238121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955786" y="78437"/>
            <a:ext cx="8799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6: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SỐNG HÒA HỢP TRONG CỘNG ĐỒNG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80822" y="2001670"/>
            <a:ext cx="3424016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PHỎNG VẤN NHANH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95" y="2563252"/>
            <a:ext cx="3772232" cy="377223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268686" y="3048645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thiện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nguyện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 </a:t>
            </a:r>
          </a:p>
          <a:p>
            <a:pPr algn="just"/>
            <a:endParaRPr lang="en-US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thiện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nguyện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just"/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rút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thiện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nguyện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7" name="Google Shape;223;p6"/>
          <p:cNvSpPr/>
          <p:nvPr/>
        </p:nvSpPr>
        <p:spPr>
          <a:xfrm>
            <a:off x="4641355" y="2965542"/>
            <a:ext cx="537864" cy="533400"/>
          </a:xfrm>
          <a:prstGeom prst="ellipse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 w="12700" cap="flat" cmpd="sng">
            <a:solidFill>
              <a:srgbClr val="F7D5CB">
                <a:alpha val="89411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224;p6"/>
          <p:cNvSpPr/>
          <p:nvPr/>
        </p:nvSpPr>
        <p:spPr>
          <a:xfrm>
            <a:off x="4644558" y="3678693"/>
            <a:ext cx="624128" cy="607045"/>
          </a:xfrm>
          <a:prstGeom prst="ellipse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 w="12700" cap="flat" cmpd="sng">
            <a:solidFill>
              <a:srgbClr val="E0E0E0">
                <a:alpha val="89411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225;p6"/>
          <p:cNvSpPr/>
          <p:nvPr/>
        </p:nvSpPr>
        <p:spPr>
          <a:xfrm>
            <a:off x="4655260" y="4551702"/>
            <a:ext cx="612498" cy="594504"/>
          </a:xfrm>
          <a:prstGeom prst="ellipse">
            <a:avLst/>
          </a:prstGeom>
          <a:blipFill rotWithShape="1">
            <a:blip r:embed="rId6">
              <a:alphaModFix/>
            </a:blip>
            <a:stretch>
              <a:fillRect/>
            </a:stretch>
          </a:blipFill>
          <a:ln w="12700" cap="flat" cmpd="sng">
            <a:solidFill>
              <a:srgbClr val="FFE8CA">
                <a:alpha val="89411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672057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" grpId="0"/>
      <p:bldP spid="17" grpId="0" animBg="1"/>
      <p:bldP spid="18" grpId="0" animBg="1"/>
      <p:bldP spid="1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584645" y="1164762"/>
            <a:ext cx="10678441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bè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thiện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nguyện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đạo</a:t>
            </a:r>
            <a:endParaRPr lang="en-US" sz="2400" dirty="0">
              <a:solidFill>
                <a:srgbClr val="CC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Group 81"/>
          <p:cNvGrpSpPr>
            <a:grpSpLocks/>
          </p:cNvGrpSpPr>
          <p:nvPr/>
        </p:nvGrpSpPr>
        <p:grpSpPr bwMode="auto">
          <a:xfrm>
            <a:off x="161036" y="1216572"/>
            <a:ext cx="355600" cy="381000"/>
            <a:chOff x="2078" y="1680"/>
            <a:chExt cx="1615" cy="1615"/>
          </a:xfrm>
        </p:grpSpPr>
        <p:sp>
          <p:nvSpPr>
            <p:cNvPr id="7" name="Oval 82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83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84"/>
            <p:cNvSpPr>
              <a:spLocks noChangeArrowheads="1"/>
            </p:cNvSpPr>
            <p:nvPr/>
          </p:nvSpPr>
          <p:spPr bwMode="gray">
            <a:xfrm>
              <a:off x="2251" y="1855"/>
              <a:ext cx="1262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85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E35E23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86"/>
            <p:cNvSpPr>
              <a:spLocks noChangeArrowheads="1"/>
            </p:cNvSpPr>
            <p:nvPr/>
          </p:nvSpPr>
          <p:spPr bwMode="gray">
            <a:xfrm>
              <a:off x="2338" y="1936"/>
              <a:ext cx="1096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87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E35E23"/>
                </a:gs>
                <a:gs pos="100000">
                  <a:srgbClr val="6E2E1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181293" y="1238121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955786" y="78437"/>
            <a:ext cx="8799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6: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SỐNG HÒA HỢP TRONG CỘNG ĐỒNG</a:t>
            </a: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89726904"/>
              </p:ext>
            </p:extLst>
          </p:nvPr>
        </p:nvGraphicFramePr>
        <p:xfrm>
          <a:off x="4332744" y="2249715"/>
          <a:ext cx="7061199" cy="40349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8" name="Bitmap Image" r:id="rId4" imgW="8411749" imgH="4791744" progId="Paint.Picture">
                  <p:embed/>
                </p:oleObj>
              </mc:Choice>
              <mc:Fallback>
                <p:oleObj name="Bitmap Image" r:id="rId4" imgW="8411749" imgH="4791744" progId="Paint.Picture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32744" y="2249715"/>
                        <a:ext cx="7061199" cy="403497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tangle 15"/>
          <p:cNvSpPr/>
          <p:nvPr/>
        </p:nvSpPr>
        <p:spPr>
          <a:xfrm>
            <a:off x="1670481" y="2773914"/>
            <a:ext cx="1737502" cy="646331"/>
          </a:xfrm>
          <a:prstGeom prst="rect">
            <a:avLst/>
          </a:prstGeom>
          <a:solidFill>
            <a:srgbClr val="00B05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THƯỜNG XUYÊN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673442" y="3818944"/>
            <a:ext cx="1734541" cy="646331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THỈNH THOẢNG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662317" y="4951056"/>
            <a:ext cx="1745666" cy="646331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874504" y="5089555"/>
            <a:ext cx="13324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HIẾM KHI</a:t>
            </a:r>
          </a:p>
        </p:txBody>
      </p:sp>
    </p:spTree>
    <p:extLst>
      <p:ext uri="{BB962C8B-B14F-4D97-AF65-F5344CB8AC3E}">
        <p14:creationId xmlns:p14="http://schemas.microsoft.com/office/powerpoint/2010/main" val="27672057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p6" descr="C:\Users\Administrator\Desktop\1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-123825" y="4606753"/>
            <a:ext cx="2915816" cy="225124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Down Ribbon 5"/>
          <p:cNvSpPr/>
          <p:nvPr/>
        </p:nvSpPr>
        <p:spPr>
          <a:xfrm>
            <a:off x="3120572" y="172639"/>
            <a:ext cx="6473372" cy="973990"/>
          </a:xfrm>
          <a:prstGeom prst="ribbon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Arial"/>
                <a:cs typeface="Times New Roman" pitchFamily="18" charset="0"/>
                <a:sym typeface="Calibri"/>
              </a:rPr>
              <a:t>KHỞI ĐỘNG</a:t>
            </a:r>
            <a:endParaRPr 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Arial"/>
              <a:cs typeface="Times New Roman" pitchFamily="18" charset="0"/>
              <a:sym typeface="Arial"/>
            </a:endParaRPr>
          </a:p>
        </p:txBody>
      </p:sp>
      <p:sp>
        <p:nvSpPr>
          <p:cNvPr id="5" name="Cloud Callout 4"/>
          <p:cNvSpPr/>
          <p:nvPr/>
        </p:nvSpPr>
        <p:spPr>
          <a:xfrm>
            <a:off x="3120572" y="1701245"/>
            <a:ext cx="6473372" cy="1840242"/>
          </a:xfrm>
          <a:prstGeom prst="cloudCallout">
            <a:avLst>
              <a:gd name="adj1" fmla="val -44678"/>
              <a:gd name="adj2" fmla="val 72338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đoán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8129656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584645" y="1164762"/>
            <a:ext cx="10678441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bè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thiện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nguyện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đạo</a:t>
            </a:r>
            <a:endParaRPr lang="en-US" sz="2400" dirty="0">
              <a:solidFill>
                <a:srgbClr val="CC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Group 81"/>
          <p:cNvGrpSpPr>
            <a:grpSpLocks/>
          </p:cNvGrpSpPr>
          <p:nvPr/>
        </p:nvGrpSpPr>
        <p:grpSpPr bwMode="auto">
          <a:xfrm>
            <a:off x="161036" y="1216572"/>
            <a:ext cx="355600" cy="381000"/>
            <a:chOff x="2078" y="1680"/>
            <a:chExt cx="1615" cy="1615"/>
          </a:xfrm>
        </p:grpSpPr>
        <p:sp>
          <p:nvSpPr>
            <p:cNvPr id="7" name="Oval 82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83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84"/>
            <p:cNvSpPr>
              <a:spLocks noChangeArrowheads="1"/>
            </p:cNvSpPr>
            <p:nvPr/>
          </p:nvSpPr>
          <p:spPr bwMode="gray">
            <a:xfrm>
              <a:off x="2251" y="1855"/>
              <a:ext cx="1262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85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E35E23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86"/>
            <p:cNvSpPr>
              <a:spLocks noChangeArrowheads="1"/>
            </p:cNvSpPr>
            <p:nvPr/>
          </p:nvSpPr>
          <p:spPr bwMode="gray">
            <a:xfrm>
              <a:off x="2338" y="1936"/>
              <a:ext cx="1096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87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E35E23"/>
                </a:gs>
                <a:gs pos="100000">
                  <a:srgbClr val="6E2E1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181293" y="1238121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955786" y="78437"/>
            <a:ext cx="8799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6: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SỐNG HÒA HỢP TRONG CỘNG ĐỒNG</a:t>
            </a:r>
          </a:p>
        </p:txBody>
      </p:sp>
      <p:sp>
        <p:nvSpPr>
          <p:cNvPr id="14" name="Rectangle 13"/>
          <p:cNvSpPr/>
          <p:nvPr/>
        </p:nvSpPr>
        <p:spPr>
          <a:xfrm>
            <a:off x="929158" y="2001670"/>
            <a:ext cx="2525235" cy="46166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THỰC HÀNH</a:t>
            </a:r>
          </a:p>
        </p:txBody>
      </p:sp>
      <p:sp>
        <p:nvSpPr>
          <p:cNvPr id="2" name="Rectangle 1"/>
          <p:cNvSpPr/>
          <p:nvPr/>
        </p:nvSpPr>
        <p:spPr>
          <a:xfrm>
            <a:off x="1588409" y="2813094"/>
            <a:ext cx="9573079" cy="193899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Chia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6 HS,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lượt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HS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đóng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thiện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nguyện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Ủng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hộ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bào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tai,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lũ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vòng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Vòng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Đóng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Vòng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Đóng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HS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7672057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584645" y="1164762"/>
            <a:ext cx="10678441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bè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thiện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nguyện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đạo</a:t>
            </a:r>
            <a:endParaRPr lang="en-US" sz="2400" dirty="0">
              <a:solidFill>
                <a:srgbClr val="CC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Group 81"/>
          <p:cNvGrpSpPr>
            <a:grpSpLocks/>
          </p:cNvGrpSpPr>
          <p:nvPr/>
        </p:nvGrpSpPr>
        <p:grpSpPr bwMode="auto">
          <a:xfrm>
            <a:off x="161036" y="1216572"/>
            <a:ext cx="355600" cy="381000"/>
            <a:chOff x="2078" y="1680"/>
            <a:chExt cx="1615" cy="1615"/>
          </a:xfrm>
        </p:grpSpPr>
        <p:sp>
          <p:nvSpPr>
            <p:cNvPr id="7" name="Oval 82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83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84"/>
            <p:cNvSpPr>
              <a:spLocks noChangeArrowheads="1"/>
            </p:cNvSpPr>
            <p:nvPr/>
          </p:nvSpPr>
          <p:spPr bwMode="gray">
            <a:xfrm>
              <a:off x="2251" y="1855"/>
              <a:ext cx="1262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85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E35E23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86"/>
            <p:cNvSpPr>
              <a:spLocks noChangeArrowheads="1"/>
            </p:cNvSpPr>
            <p:nvPr/>
          </p:nvSpPr>
          <p:spPr bwMode="gray">
            <a:xfrm>
              <a:off x="2338" y="1936"/>
              <a:ext cx="1096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87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E35E23"/>
                </a:gs>
                <a:gs pos="100000">
                  <a:srgbClr val="6E2E1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181293" y="1238121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955786" y="78437"/>
            <a:ext cx="8799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6: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SỐNG HÒA HỢP TRONG CỘNG ĐỒNG</a:t>
            </a: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002" y="1852387"/>
            <a:ext cx="8194221" cy="4678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16539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584645" y="1164762"/>
            <a:ext cx="10678441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bè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thiện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nguyện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đạo</a:t>
            </a:r>
            <a:endParaRPr lang="en-US" sz="2400" dirty="0">
              <a:solidFill>
                <a:srgbClr val="CC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Group 81"/>
          <p:cNvGrpSpPr>
            <a:grpSpLocks/>
          </p:cNvGrpSpPr>
          <p:nvPr/>
        </p:nvGrpSpPr>
        <p:grpSpPr bwMode="auto">
          <a:xfrm>
            <a:off x="161036" y="1216572"/>
            <a:ext cx="355600" cy="381000"/>
            <a:chOff x="2078" y="1680"/>
            <a:chExt cx="1615" cy="1615"/>
          </a:xfrm>
        </p:grpSpPr>
        <p:sp>
          <p:nvSpPr>
            <p:cNvPr id="7" name="Oval 82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83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84"/>
            <p:cNvSpPr>
              <a:spLocks noChangeArrowheads="1"/>
            </p:cNvSpPr>
            <p:nvPr/>
          </p:nvSpPr>
          <p:spPr bwMode="gray">
            <a:xfrm>
              <a:off x="2251" y="1855"/>
              <a:ext cx="1262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85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E35E23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86"/>
            <p:cNvSpPr>
              <a:spLocks noChangeArrowheads="1"/>
            </p:cNvSpPr>
            <p:nvPr/>
          </p:nvSpPr>
          <p:spPr bwMode="gray">
            <a:xfrm>
              <a:off x="2338" y="1936"/>
              <a:ext cx="1096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87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E35E23"/>
                </a:gs>
                <a:gs pos="100000">
                  <a:srgbClr val="6E2E1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181293" y="1238121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955786" y="78437"/>
            <a:ext cx="8799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6: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SỐNG HÒA HỢP TRONG CỘNG ĐỒNG</a:t>
            </a:r>
          </a:p>
        </p:txBody>
      </p:sp>
      <p:sp>
        <p:nvSpPr>
          <p:cNvPr id="16" name="Rectangle 15"/>
          <p:cNvSpPr/>
          <p:nvPr/>
        </p:nvSpPr>
        <p:spPr>
          <a:xfrm>
            <a:off x="821997" y="2187582"/>
            <a:ext cx="2097439" cy="461665"/>
          </a:xfrm>
          <a:prstGeom prst="rect">
            <a:avLst/>
          </a:prstGeom>
          <a:solidFill>
            <a:srgbClr val="CC0099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TRÒ CHƠI</a:t>
            </a:r>
          </a:p>
        </p:txBody>
      </p:sp>
      <p:sp>
        <p:nvSpPr>
          <p:cNvPr id="2" name="Rectangle 1"/>
          <p:cNvSpPr/>
          <p:nvPr/>
        </p:nvSpPr>
        <p:spPr>
          <a:xfrm>
            <a:off x="338065" y="3156015"/>
            <a:ext cx="5585800" cy="230832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Ném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chơi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thiện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nguyện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9993" y="1778549"/>
            <a:ext cx="2036123" cy="1221674"/>
          </a:xfrm>
          <a:prstGeom prst="rect">
            <a:avLst/>
          </a:prstGeom>
        </p:spPr>
      </p:pic>
      <p:sp>
        <p:nvSpPr>
          <p:cNvPr id="18" name="Cloud Callout 17"/>
          <p:cNvSpPr/>
          <p:nvPr/>
        </p:nvSpPr>
        <p:spPr>
          <a:xfrm>
            <a:off x="5203318" y="1998798"/>
            <a:ext cx="6625826" cy="2166812"/>
          </a:xfrm>
          <a:prstGeom prst="cloudCallout">
            <a:avLst>
              <a:gd name="adj1" fmla="val -44678"/>
              <a:gd name="adj2" fmla="val 72338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thiện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nguyện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đạo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2994582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" grpId="0" animBg="1"/>
      <p:bldP spid="1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642702" y="1164762"/>
            <a:ext cx="6527356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hào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endParaRPr lang="en-US" sz="2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Group 74"/>
          <p:cNvGrpSpPr>
            <a:grpSpLocks/>
          </p:cNvGrpSpPr>
          <p:nvPr/>
        </p:nvGrpSpPr>
        <p:grpSpPr bwMode="auto">
          <a:xfrm>
            <a:off x="179358" y="1206830"/>
            <a:ext cx="381000" cy="381000"/>
            <a:chOff x="2078" y="1680"/>
            <a:chExt cx="1615" cy="1615"/>
          </a:xfrm>
        </p:grpSpPr>
        <p:sp>
          <p:nvSpPr>
            <p:cNvPr id="7" name="Oval 75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76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77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78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8D67E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79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80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8D67E1"/>
                </a:gs>
                <a:gs pos="100000">
                  <a:srgbClr val="45326D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212334" y="1227516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955786" y="78437"/>
            <a:ext cx="8799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6: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SỐNG HÒA HỢP TRONG CỘNG ĐỒNG</a:t>
            </a:r>
          </a:p>
        </p:txBody>
      </p:sp>
      <p:sp>
        <p:nvSpPr>
          <p:cNvPr id="2" name="Rectangle 1"/>
          <p:cNvSpPr/>
          <p:nvPr/>
        </p:nvSpPr>
        <p:spPr>
          <a:xfrm>
            <a:off x="2071909" y="2484314"/>
            <a:ext cx="1944914" cy="3785652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endParaRPr lang="en-US" sz="2000" dirty="0"/>
          </a:p>
          <a:p>
            <a:pPr algn="just"/>
            <a:endParaRPr lang="en-US" sz="2000" dirty="0"/>
          </a:p>
          <a:p>
            <a:pPr algn="just"/>
            <a:r>
              <a:rPr lang="en-US" sz="2000" dirty="0"/>
              <a:t>Chia HS </a:t>
            </a:r>
            <a:r>
              <a:rPr lang="en-US" sz="2000" dirty="0" err="1"/>
              <a:t>thành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nhóm</a:t>
            </a:r>
            <a:r>
              <a:rPr lang="en-US" sz="2000" dirty="0"/>
              <a:t> </a:t>
            </a:r>
            <a:r>
              <a:rPr lang="en-US" sz="2000" dirty="0" err="1"/>
              <a:t>phù</a:t>
            </a:r>
            <a:r>
              <a:rPr lang="en-US" sz="2000" dirty="0"/>
              <a:t> </a:t>
            </a:r>
            <a:r>
              <a:rPr lang="en-US" sz="2000" dirty="0" err="1"/>
              <a:t>hợp</a:t>
            </a:r>
            <a:r>
              <a:rPr lang="en-US" sz="2000" dirty="0"/>
              <a:t> </a:t>
            </a:r>
            <a:r>
              <a:rPr lang="en-US" sz="2000" dirty="0" err="1"/>
              <a:t>với</a:t>
            </a:r>
            <a:r>
              <a:rPr lang="en-US" sz="2000" dirty="0"/>
              <a:t> </a:t>
            </a:r>
            <a:r>
              <a:rPr lang="en-US" sz="2000" dirty="0" err="1"/>
              <a:t>không</a:t>
            </a:r>
            <a:r>
              <a:rPr lang="en-US" sz="2000" dirty="0"/>
              <a:t> </a:t>
            </a:r>
            <a:r>
              <a:rPr lang="en-US" sz="2000" dirty="0" err="1"/>
              <a:t>gian</a:t>
            </a:r>
            <a:r>
              <a:rPr lang="en-US" sz="2000" dirty="0"/>
              <a:t> </a:t>
            </a:r>
            <a:r>
              <a:rPr lang="en-US" sz="2000" dirty="0" err="1"/>
              <a:t>để</a:t>
            </a:r>
            <a:r>
              <a:rPr lang="en-US" sz="2000" dirty="0"/>
              <a:t> </a:t>
            </a:r>
            <a:r>
              <a:rPr lang="en-US" sz="2000" dirty="0" err="1"/>
              <a:t>trưng</a:t>
            </a:r>
            <a:r>
              <a:rPr lang="en-US" sz="2000" dirty="0"/>
              <a:t> </a:t>
            </a:r>
            <a:r>
              <a:rPr lang="en-US" sz="2000" dirty="0" err="1"/>
              <a:t>bày</a:t>
            </a:r>
            <a:r>
              <a:rPr lang="en-US" sz="2000" dirty="0"/>
              <a:t> </a:t>
            </a:r>
            <a:r>
              <a:rPr lang="en-US" sz="2000" dirty="0" err="1"/>
              <a:t>sản</a:t>
            </a:r>
            <a:r>
              <a:rPr lang="en-US" sz="2000" dirty="0"/>
              <a:t> </a:t>
            </a:r>
            <a:r>
              <a:rPr lang="en-US" sz="2000" dirty="0" err="1"/>
              <a:t>phẩm</a:t>
            </a:r>
            <a:r>
              <a:rPr lang="en-US" sz="2000" dirty="0"/>
              <a:t> </a:t>
            </a:r>
            <a:r>
              <a:rPr lang="en-US" sz="2000" dirty="0" err="1"/>
              <a:t>giới</a:t>
            </a:r>
            <a:r>
              <a:rPr lang="en-US" sz="2000" dirty="0"/>
              <a:t> </a:t>
            </a:r>
            <a:r>
              <a:rPr lang="en-US" sz="2000" dirty="0" err="1"/>
              <a:t>thiệu</a:t>
            </a:r>
            <a:r>
              <a:rPr lang="en-US" sz="2000" dirty="0"/>
              <a:t> </a:t>
            </a:r>
            <a:r>
              <a:rPr lang="en-US" sz="2000" dirty="0" err="1"/>
              <a:t>về</a:t>
            </a:r>
            <a:r>
              <a:rPr lang="en-US" sz="2000" dirty="0"/>
              <a:t> </a:t>
            </a:r>
            <a:r>
              <a:rPr lang="en-US" sz="2000" dirty="0" err="1"/>
              <a:t>truyền</a:t>
            </a:r>
            <a:r>
              <a:rPr lang="en-US" sz="2000" dirty="0"/>
              <a:t> </a:t>
            </a:r>
            <a:r>
              <a:rPr lang="en-US" sz="2000" dirty="0" err="1"/>
              <a:t>thống</a:t>
            </a:r>
            <a:r>
              <a:rPr lang="en-US" sz="2000" dirty="0"/>
              <a:t> </a:t>
            </a:r>
            <a:r>
              <a:rPr lang="en-US" sz="2000" dirty="0" err="1"/>
              <a:t>đáng</a:t>
            </a:r>
            <a:r>
              <a:rPr lang="en-US" sz="2000" dirty="0"/>
              <a:t> </a:t>
            </a:r>
            <a:r>
              <a:rPr lang="en-US" sz="2000" dirty="0" err="1"/>
              <a:t>tự</a:t>
            </a:r>
            <a:r>
              <a:rPr lang="en-US" sz="2000" dirty="0"/>
              <a:t> </a:t>
            </a:r>
            <a:r>
              <a:rPr lang="en-US" sz="2000" dirty="0" err="1"/>
              <a:t>hào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địa</a:t>
            </a:r>
            <a:r>
              <a:rPr lang="en-US" sz="2000" dirty="0"/>
              <a:t> </a:t>
            </a:r>
            <a:r>
              <a:rPr lang="en-US" sz="2000" dirty="0" err="1"/>
              <a:t>phương</a:t>
            </a:r>
            <a:r>
              <a:rPr lang="en-US" sz="2000" dirty="0"/>
              <a:t> </a:t>
            </a:r>
            <a:r>
              <a:rPr lang="en-US" sz="2000" dirty="0" err="1"/>
              <a:t>mà</a:t>
            </a:r>
            <a:r>
              <a:rPr lang="en-US" sz="2000" dirty="0"/>
              <a:t> HS </a:t>
            </a:r>
            <a:r>
              <a:rPr lang="en-US" sz="2000" dirty="0" err="1"/>
              <a:t>đã</a:t>
            </a:r>
            <a:r>
              <a:rPr lang="en-US" sz="2000" dirty="0"/>
              <a:t> </a:t>
            </a:r>
            <a:r>
              <a:rPr lang="en-US" sz="2000" dirty="0" err="1"/>
              <a:t>làm</a:t>
            </a:r>
            <a:r>
              <a:rPr lang="en-US" sz="2000" dirty="0"/>
              <a:t>. </a:t>
            </a:r>
          </a:p>
        </p:txBody>
      </p:sp>
      <p:sp>
        <p:nvSpPr>
          <p:cNvPr id="25" name="Google Shape;152;p4"/>
          <p:cNvSpPr/>
          <p:nvPr/>
        </p:nvSpPr>
        <p:spPr>
          <a:xfrm>
            <a:off x="1161355" y="1760156"/>
            <a:ext cx="1509282" cy="1416015"/>
          </a:xfrm>
          <a:prstGeom prst="ellipse">
            <a:avLst/>
          </a:prstGeom>
          <a:ln>
            <a:headEnd type="none" w="sm" len="sm"/>
            <a:tailEnd type="none" w="sm" len="sm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161;p4"/>
          <p:cNvSpPr txBox="1"/>
          <p:nvPr/>
        </p:nvSpPr>
        <p:spPr>
          <a:xfrm>
            <a:off x="1479167" y="2173067"/>
            <a:ext cx="873657" cy="857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6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TRƯNG BÀY SẢN PHẨM</a:t>
            </a:r>
            <a:endParaRPr sz="16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23;p6"/>
          <p:cNvSpPr/>
          <p:nvPr/>
        </p:nvSpPr>
        <p:spPr>
          <a:xfrm>
            <a:off x="1592101" y="1801241"/>
            <a:ext cx="537864" cy="533400"/>
          </a:xfrm>
          <a:prstGeom prst="ellipse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 w="12700" cap="flat" cmpd="sng">
            <a:solidFill>
              <a:srgbClr val="F7D5CB">
                <a:alpha val="89411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7563795" y="2427073"/>
            <a:ext cx="2104571" cy="409342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endParaRPr lang="en-US" sz="2000" dirty="0"/>
          </a:p>
          <a:p>
            <a:pPr algn="just"/>
            <a:endParaRPr lang="en-US" sz="2000" dirty="0"/>
          </a:p>
          <a:p>
            <a:pPr algn="just"/>
            <a:r>
              <a:rPr lang="en-US" sz="2000" dirty="0" err="1"/>
              <a:t>Tham</a:t>
            </a:r>
            <a:r>
              <a:rPr lang="en-US" sz="2000" dirty="0"/>
              <a:t> </a:t>
            </a:r>
            <a:r>
              <a:rPr lang="en-US" sz="2000" dirty="0" err="1"/>
              <a:t>quan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khu</a:t>
            </a:r>
            <a:r>
              <a:rPr lang="en-US" sz="2000" dirty="0"/>
              <a:t> </a:t>
            </a:r>
            <a:r>
              <a:rPr lang="en-US" sz="2000" dirty="0" err="1"/>
              <a:t>trưng</a:t>
            </a:r>
            <a:r>
              <a:rPr lang="en-US" sz="2000" dirty="0"/>
              <a:t> </a:t>
            </a:r>
            <a:r>
              <a:rPr lang="en-US" sz="2000" dirty="0" err="1"/>
              <a:t>bày</a:t>
            </a:r>
            <a:r>
              <a:rPr lang="en-US" sz="2000" dirty="0"/>
              <a:t> </a:t>
            </a:r>
            <a:r>
              <a:rPr lang="en-US" sz="2000" dirty="0" err="1"/>
              <a:t>sản</a:t>
            </a:r>
            <a:r>
              <a:rPr lang="en-US" sz="2000" dirty="0"/>
              <a:t> </a:t>
            </a:r>
            <a:r>
              <a:rPr lang="en-US" sz="2000" dirty="0" err="1"/>
              <a:t>phẩm</a:t>
            </a:r>
            <a:r>
              <a:rPr lang="en-US" sz="2000" dirty="0"/>
              <a:t>. </a:t>
            </a:r>
            <a:r>
              <a:rPr lang="en-US" sz="2000" dirty="0" err="1"/>
              <a:t>Đến</a:t>
            </a:r>
            <a:r>
              <a:rPr lang="en-US" sz="2000" dirty="0"/>
              <a:t> </a:t>
            </a:r>
            <a:r>
              <a:rPr lang="en-US" sz="2000" dirty="0" err="1"/>
              <a:t>khu</a:t>
            </a:r>
            <a:r>
              <a:rPr lang="en-US" sz="2000" dirty="0"/>
              <a:t> </a:t>
            </a:r>
            <a:r>
              <a:rPr lang="en-US" sz="2000" dirty="0" err="1"/>
              <a:t>trưng</a:t>
            </a:r>
            <a:r>
              <a:rPr lang="en-US" sz="2000" dirty="0"/>
              <a:t> </a:t>
            </a:r>
            <a:r>
              <a:rPr lang="en-US" sz="2000" dirty="0" err="1"/>
              <a:t>bày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nhóm</a:t>
            </a:r>
            <a:r>
              <a:rPr lang="en-US" sz="2000" dirty="0"/>
              <a:t> </a:t>
            </a:r>
            <a:r>
              <a:rPr lang="en-US" sz="2000" dirty="0" err="1"/>
              <a:t>nào</a:t>
            </a:r>
            <a:r>
              <a:rPr lang="en-US" sz="2000" dirty="0"/>
              <a:t>, </a:t>
            </a:r>
            <a:r>
              <a:rPr lang="en-US" sz="2000" dirty="0" err="1"/>
              <a:t>nhóm</a:t>
            </a:r>
            <a:r>
              <a:rPr lang="en-US" sz="2000" dirty="0"/>
              <a:t> </a:t>
            </a:r>
            <a:r>
              <a:rPr lang="en-US" sz="2000" dirty="0" err="1"/>
              <a:t>đó</a:t>
            </a:r>
            <a:r>
              <a:rPr lang="en-US" sz="2000" dirty="0"/>
              <a:t> </a:t>
            </a:r>
            <a:r>
              <a:rPr lang="en-US" sz="2000" dirty="0" err="1"/>
              <a:t>sẽ</a:t>
            </a:r>
            <a:r>
              <a:rPr lang="en-US" sz="2000" dirty="0"/>
              <a:t> </a:t>
            </a:r>
            <a:r>
              <a:rPr lang="en-US" sz="2000" dirty="0" err="1"/>
              <a:t>cử</a:t>
            </a:r>
            <a:r>
              <a:rPr lang="en-US" sz="2000" dirty="0"/>
              <a:t> </a:t>
            </a:r>
            <a:r>
              <a:rPr lang="en-US" sz="2000" dirty="0" err="1"/>
              <a:t>một</a:t>
            </a:r>
            <a:r>
              <a:rPr lang="en-US" sz="2000" dirty="0"/>
              <a:t> </a:t>
            </a:r>
            <a:r>
              <a:rPr lang="en-US" sz="2000" dirty="0" err="1"/>
              <a:t>bạn</a:t>
            </a:r>
            <a:r>
              <a:rPr lang="en-US" sz="2000" dirty="0"/>
              <a:t> </a:t>
            </a:r>
            <a:r>
              <a:rPr lang="en-US" sz="2000" dirty="0" err="1"/>
              <a:t>đại</a:t>
            </a:r>
            <a:r>
              <a:rPr lang="en-US" sz="2000" dirty="0"/>
              <a:t> </a:t>
            </a:r>
            <a:r>
              <a:rPr lang="en-US" sz="2000" dirty="0" err="1"/>
              <a:t>diện</a:t>
            </a:r>
            <a:r>
              <a:rPr lang="en-US" sz="2000" dirty="0"/>
              <a:t> </a:t>
            </a:r>
            <a:r>
              <a:rPr lang="en-US" sz="2000" dirty="0" err="1"/>
              <a:t>dùng</a:t>
            </a:r>
            <a:r>
              <a:rPr lang="en-US" sz="2000" dirty="0"/>
              <a:t> </a:t>
            </a:r>
            <a:r>
              <a:rPr lang="en-US" sz="2000" dirty="0" err="1"/>
              <a:t>sản</a:t>
            </a:r>
            <a:r>
              <a:rPr lang="en-US" sz="2000" dirty="0"/>
              <a:t> </a:t>
            </a:r>
            <a:r>
              <a:rPr lang="en-US" sz="2000" dirty="0" err="1"/>
              <a:t>phẩm</a:t>
            </a:r>
            <a:r>
              <a:rPr lang="en-US" sz="2000" dirty="0"/>
              <a:t> </a:t>
            </a:r>
            <a:r>
              <a:rPr lang="en-US" sz="2000" dirty="0" err="1"/>
              <a:t>để</a:t>
            </a:r>
            <a:r>
              <a:rPr lang="en-US" sz="2000" dirty="0"/>
              <a:t> </a:t>
            </a:r>
            <a:r>
              <a:rPr lang="en-US" sz="2000" dirty="0" err="1"/>
              <a:t>giới</a:t>
            </a:r>
            <a:r>
              <a:rPr lang="en-US" sz="2000" dirty="0"/>
              <a:t> </a:t>
            </a:r>
            <a:r>
              <a:rPr lang="en-US" sz="2000" dirty="0" err="1"/>
              <a:t>thiệu</a:t>
            </a:r>
            <a:r>
              <a:rPr lang="en-US" sz="2000" dirty="0"/>
              <a:t> </a:t>
            </a:r>
            <a:r>
              <a:rPr lang="en-US" sz="2000" dirty="0" err="1"/>
              <a:t>về</a:t>
            </a:r>
            <a:r>
              <a:rPr lang="en-US" sz="2000" dirty="0"/>
              <a:t> </a:t>
            </a:r>
            <a:r>
              <a:rPr lang="en-US" sz="2000" dirty="0" err="1"/>
              <a:t>truyền</a:t>
            </a:r>
            <a:r>
              <a:rPr lang="en-US" sz="2000" dirty="0"/>
              <a:t> </a:t>
            </a:r>
            <a:r>
              <a:rPr lang="en-US" sz="2000" dirty="0" err="1"/>
              <a:t>thống</a:t>
            </a:r>
            <a:r>
              <a:rPr lang="en-US" sz="2000" dirty="0"/>
              <a:t> </a:t>
            </a:r>
            <a:r>
              <a:rPr lang="en-US" sz="2000" dirty="0" err="1"/>
              <a:t>đáng</a:t>
            </a:r>
            <a:r>
              <a:rPr lang="en-US" sz="2000" dirty="0"/>
              <a:t> </a:t>
            </a:r>
            <a:r>
              <a:rPr lang="en-US" sz="2000" dirty="0" err="1"/>
              <a:t>tự</a:t>
            </a:r>
            <a:r>
              <a:rPr lang="en-US" sz="2000" dirty="0"/>
              <a:t> </a:t>
            </a:r>
            <a:r>
              <a:rPr lang="en-US" sz="2000" dirty="0" err="1"/>
              <a:t>hào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địa</a:t>
            </a:r>
            <a:r>
              <a:rPr lang="en-US" sz="2000" dirty="0"/>
              <a:t> </a:t>
            </a:r>
            <a:r>
              <a:rPr lang="en-US" sz="2000" dirty="0" err="1"/>
              <a:t>phương</a:t>
            </a:r>
            <a:r>
              <a:rPr lang="en-US" sz="2000" dirty="0"/>
              <a:t>.</a:t>
            </a:r>
          </a:p>
        </p:txBody>
      </p:sp>
      <p:sp>
        <p:nvSpPr>
          <p:cNvPr id="31" name="Google Shape;160;p4"/>
          <p:cNvSpPr/>
          <p:nvPr/>
        </p:nvSpPr>
        <p:spPr>
          <a:xfrm>
            <a:off x="6550451" y="1812126"/>
            <a:ext cx="1428794" cy="1424565"/>
          </a:xfrm>
          <a:prstGeom prst="ellipse">
            <a:avLst/>
          </a:prstGeom>
          <a:solidFill>
            <a:srgbClr val="C85B5B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Google Shape;161;p4"/>
          <p:cNvSpPr txBox="1"/>
          <p:nvPr/>
        </p:nvSpPr>
        <p:spPr>
          <a:xfrm>
            <a:off x="6871561" y="2108051"/>
            <a:ext cx="873657" cy="857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GIỚI THIỆU TRUYỀN THỐNG CỦA ĐỊA PHƯƠNG</a:t>
            </a:r>
            <a:endParaRPr sz="12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224;p6"/>
          <p:cNvSpPr/>
          <p:nvPr/>
        </p:nvSpPr>
        <p:spPr>
          <a:xfrm>
            <a:off x="6939667" y="1609196"/>
            <a:ext cx="624128" cy="607045"/>
          </a:xfrm>
          <a:prstGeom prst="ellipse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 w="12700" cap="flat" cmpd="sng">
            <a:solidFill>
              <a:srgbClr val="E0E0E0">
                <a:alpha val="89411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228432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5" grpId="0" animBg="1"/>
      <p:bldP spid="27" grpId="0"/>
      <p:bldP spid="28" grpId="0" animBg="1"/>
      <p:bldP spid="30" grpId="0" animBg="1"/>
      <p:bldP spid="31" grpId="0" animBg="1"/>
      <p:bldP spid="32" grpId="0"/>
      <p:bldP spid="3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584645" y="1164762"/>
            <a:ext cx="11273526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nếp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thiện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nguyện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cư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trú</a:t>
            </a:r>
            <a:endParaRPr lang="en-US" sz="2400" dirty="0">
              <a:solidFill>
                <a:srgbClr val="C3852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Group 53"/>
          <p:cNvGrpSpPr>
            <a:grpSpLocks/>
          </p:cNvGrpSpPr>
          <p:nvPr/>
        </p:nvGrpSpPr>
        <p:grpSpPr bwMode="auto">
          <a:xfrm>
            <a:off x="177810" y="1222343"/>
            <a:ext cx="381000" cy="381000"/>
            <a:chOff x="2078" y="1680"/>
            <a:chExt cx="1615" cy="1615"/>
          </a:xfrm>
        </p:grpSpPr>
        <p:sp>
          <p:nvSpPr>
            <p:cNvPr id="7" name="Oval 54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55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56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57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58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59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216114" y="1228262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955786" y="78437"/>
            <a:ext cx="8799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6: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SỐNG HÒA HỢP TRONG CỘNG ĐỒNG</a:t>
            </a:r>
          </a:p>
        </p:txBody>
      </p:sp>
      <p:sp>
        <p:nvSpPr>
          <p:cNvPr id="14" name="Cloud Callout 13"/>
          <p:cNvSpPr/>
          <p:nvPr/>
        </p:nvSpPr>
        <p:spPr>
          <a:xfrm>
            <a:off x="3028009" y="1629899"/>
            <a:ext cx="6654853" cy="2413545"/>
          </a:xfrm>
          <a:prstGeom prst="cloudCallout">
            <a:avLst>
              <a:gd name="adj1" fmla="val -42933"/>
              <a:gd name="adj2" fmla="val 57905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gìn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nếp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6" name="Cloud Callout 15"/>
          <p:cNvSpPr/>
          <p:nvPr/>
        </p:nvSpPr>
        <p:spPr>
          <a:xfrm>
            <a:off x="497001" y="1898413"/>
            <a:ext cx="7020841" cy="2413545"/>
          </a:xfrm>
          <a:prstGeom prst="cloudCallout">
            <a:avLst>
              <a:gd name="adj1" fmla="val -42933"/>
              <a:gd name="adj2" fmla="val 57905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khăn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5786" y="4370019"/>
            <a:ext cx="8341211" cy="2190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28432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584645" y="1164762"/>
            <a:ext cx="11273526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nếp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thiện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nguyện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cư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trú</a:t>
            </a:r>
            <a:endParaRPr lang="en-US" sz="2400" dirty="0">
              <a:solidFill>
                <a:srgbClr val="C3852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Group 53"/>
          <p:cNvGrpSpPr>
            <a:grpSpLocks/>
          </p:cNvGrpSpPr>
          <p:nvPr/>
        </p:nvGrpSpPr>
        <p:grpSpPr bwMode="auto">
          <a:xfrm>
            <a:off x="177810" y="1222343"/>
            <a:ext cx="381000" cy="381000"/>
            <a:chOff x="2078" y="1680"/>
            <a:chExt cx="1615" cy="1615"/>
          </a:xfrm>
        </p:grpSpPr>
        <p:sp>
          <p:nvSpPr>
            <p:cNvPr id="7" name="Oval 54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55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56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57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58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59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216114" y="1228262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955786" y="78437"/>
            <a:ext cx="8799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6: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SỐNG HÒA HỢP TRONG CỘNG ĐỒNG</a:t>
            </a:r>
          </a:p>
        </p:txBody>
      </p:sp>
      <p:sp>
        <p:nvSpPr>
          <p:cNvPr id="14" name="Cloud Callout 13"/>
          <p:cNvSpPr/>
          <p:nvPr/>
        </p:nvSpPr>
        <p:spPr>
          <a:xfrm>
            <a:off x="2476466" y="1978241"/>
            <a:ext cx="6654853" cy="2413545"/>
          </a:xfrm>
          <a:prstGeom prst="cloudCallout">
            <a:avLst>
              <a:gd name="adj1" fmla="val -42933"/>
              <a:gd name="adj2" fmla="val 57905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nếp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thiện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nguyện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cư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trú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723549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584645" y="1135734"/>
            <a:ext cx="2782669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Cho </a:t>
            </a:r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endParaRPr lang="en-US" sz="24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Group 60"/>
          <p:cNvGrpSpPr>
            <a:grpSpLocks/>
          </p:cNvGrpSpPr>
          <p:nvPr/>
        </p:nvGrpSpPr>
        <p:grpSpPr bwMode="auto">
          <a:xfrm>
            <a:off x="177810" y="1211934"/>
            <a:ext cx="381000" cy="381000"/>
            <a:chOff x="2078" y="1680"/>
            <a:chExt cx="1615" cy="1615"/>
          </a:xfrm>
        </p:grpSpPr>
        <p:sp>
          <p:nvSpPr>
            <p:cNvPr id="7" name="Oval 61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62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63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64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48BE67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65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66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48BE67"/>
                </a:gs>
                <a:gs pos="100000">
                  <a:srgbClr val="235C32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214754" y="1237292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955786" y="78437"/>
            <a:ext cx="8799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6: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SỐNG HÒA HỢP TRONG CỘNG ĐỒNG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071909" y="2484314"/>
            <a:ext cx="4024016" cy="2862322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000" dirty="0"/>
              <a:t>           HS </a:t>
            </a:r>
            <a:r>
              <a:rPr lang="en-US" sz="2000" dirty="0" err="1"/>
              <a:t>đứng</a:t>
            </a:r>
            <a:r>
              <a:rPr lang="en-US" sz="2000" dirty="0"/>
              <a:t> </a:t>
            </a:r>
            <a:r>
              <a:rPr lang="en-US" sz="2000" dirty="0" err="1"/>
              <a:t>thành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vòng</a:t>
            </a:r>
            <a:r>
              <a:rPr lang="en-US" sz="2000" dirty="0"/>
              <a:t> </a:t>
            </a:r>
            <a:r>
              <a:rPr lang="en-US" sz="2000" dirty="0" err="1"/>
              <a:t>tròn</a:t>
            </a:r>
            <a:r>
              <a:rPr lang="en-US" sz="2000" dirty="0"/>
              <a:t>        </a:t>
            </a:r>
          </a:p>
          <a:p>
            <a:pPr algn="just"/>
            <a:r>
              <a:rPr lang="en-US" sz="2000" dirty="0"/>
              <a:t>       </a:t>
            </a:r>
            <a:r>
              <a:rPr lang="en-US" sz="2000" dirty="0" err="1"/>
              <a:t>theo</a:t>
            </a:r>
            <a:r>
              <a:rPr lang="en-US" sz="2000" dirty="0"/>
              <a:t> </a:t>
            </a:r>
            <a:r>
              <a:rPr lang="en-US" sz="2000" dirty="0" err="1"/>
              <a:t>tổ</a:t>
            </a:r>
            <a:r>
              <a:rPr lang="en-US" sz="2000" dirty="0"/>
              <a:t>, </a:t>
            </a:r>
            <a:r>
              <a:rPr lang="en-US" sz="2000" dirty="0" err="1"/>
              <a:t>mỗi</a:t>
            </a:r>
            <a:r>
              <a:rPr lang="en-US" sz="2000" dirty="0"/>
              <a:t> </a:t>
            </a:r>
            <a:r>
              <a:rPr lang="en-US" sz="2000" dirty="0" err="1"/>
              <a:t>bạn</a:t>
            </a:r>
            <a:r>
              <a:rPr lang="en-US" sz="2000" dirty="0"/>
              <a:t> </a:t>
            </a:r>
            <a:r>
              <a:rPr lang="en-US" sz="2000" dirty="0" err="1"/>
              <a:t>dán</a:t>
            </a:r>
            <a:r>
              <a:rPr lang="en-US" sz="2000" dirty="0"/>
              <a:t> 1 </a:t>
            </a:r>
            <a:r>
              <a:rPr lang="en-US" sz="2000" dirty="0" err="1"/>
              <a:t>tờ</a:t>
            </a:r>
            <a:r>
              <a:rPr lang="en-US" sz="2000" dirty="0"/>
              <a:t> </a:t>
            </a:r>
            <a:r>
              <a:rPr lang="en-US" sz="2000" dirty="0" err="1"/>
              <a:t>giấy</a:t>
            </a:r>
            <a:r>
              <a:rPr lang="en-US" sz="2000" dirty="0"/>
              <a:t> A4 </a:t>
            </a:r>
            <a:r>
              <a:rPr lang="en-US" sz="2000" dirty="0" err="1"/>
              <a:t>lên</a:t>
            </a:r>
            <a:r>
              <a:rPr lang="en-US" sz="2000" dirty="0"/>
              <a:t> lung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cầm</a:t>
            </a:r>
            <a:r>
              <a:rPr lang="en-US" sz="2000" dirty="0"/>
              <a:t> 1 </a:t>
            </a:r>
            <a:r>
              <a:rPr lang="en-US" sz="2000" dirty="0" err="1"/>
              <a:t>cây</a:t>
            </a:r>
            <a:r>
              <a:rPr lang="en-US" sz="2000" dirty="0"/>
              <a:t> </a:t>
            </a:r>
            <a:r>
              <a:rPr lang="en-US" sz="2000" dirty="0" err="1"/>
              <a:t>bút</a:t>
            </a:r>
            <a:r>
              <a:rPr lang="en-US" sz="2000" dirty="0"/>
              <a:t>. HS di </a:t>
            </a:r>
            <a:r>
              <a:rPr lang="en-US" sz="2000" dirty="0" err="1"/>
              <a:t>chuyển</a:t>
            </a:r>
            <a:r>
              <a:rPr lang="en-US" sz="2000" dirty="0"/>
              <a:t> </a:t>
            </a:r>
            <a:r>
              <a:rPr lang="en-US" sz="2000" dirty="0" err="1"/>
              <a:t>viết</a:t>
            </a:r>
            <a:r>
              <a:rPr lang="en-US" sz="2000" dirty="0"/>
              <a:t> </a:t>
            </a:r>
            <a:r>
              <a:rPr lang="en-US" sz="2000" dirty="0" err="1"/>
              <a:t>lên</a:t>
            </a:r>
            <a:r>
              <a:rPr lang="en-US" sz="2000" dirty="0"/>
              <a:t> </a:t>
            </a:r>
            <a:r>
              <a:rPr lang="en-US" sz="2000" dirty="0" err="1"/>
              <a:t>tờ</a:t>
            </a:r>
            <a:r>
              <a:rPr lang="en-US" sz="2000" dirty="0"/>
              <a:t> </a:t>
            </a:r>
            <a:r>
              <a:rPr lang="en-US" sz="2000" dirty="0" err="1"/>
              <a:t>giấy</a:t>
            </a:r>
            <a:r>
              <a:rPr lang="en-US" sz="2000" dirty="0"/>
              <a:t> </a:t>
            </a:r>
            <a:r>
              <a:rPr lang="en-US" sz="2000" dirty="0" err="1"/>
              <a:t>trên</a:t>
            </a:r>
            <a:r>
              <a:rPr lang="en-US" sz="2000" dirty="0"/>
              <a:t> </a:t>
            </a:r>
            <a:r>
              <a:rPr lang="en-US" sz="2000" dirty="0" err="1"/>
              <a:t>lưng</a:t>
            </a:r>
            <a:r>
              <a:rPr lang="en-US" sz="2000" dirty="0"/>
              <a:t> </a:t>
            </a:r>
            <a:r>
              <a:rPr lang="en-US" sz="2000" dirty="0" err="1"/>
              <a:t>bạn</a:t>
            </a:r>
            <a:r>
              <a:rPr lang="en-US" sz="2000" dirty="0"/>
              <a:t>: 2 </a:t>
            </a:r>
            <a:r>
              <a:rPr lang="en-US" sz="2000" dirty="0" err="1"/>
              <a:t>điểm</a:t>
            </a:r>
            <a:r>
              <a:rPr lang="en-US" sz="2000" dirty="0"/>
              <a:t> </a:t>
            </a:r>
            <a:r>
              <a:rPr lang="en-US" sz="2000" dirty="0" err="1"/>
              <a:t>bạn</a:t>
            </a:r>
            <a:r>
              <a:rPr lang="en-US" sz="2000" dirty="0"/>
              <a:t> </a:t>
            </a:r>
            <a:r>
              <a:rPr lang="en-US" sz="2000" dirty="0" err="1"/>
              <a:t>đã</a:t>
            </a:r>
            <a:r>
              <a:rPr lang="en-US" sz="2000" dirty="0"/>
              <a:t> </a:t>
            </a:r>
            <a:r>
              <a:rPr lang="en-US" sz="2000" dirty="0" err="1"/>
              <a:t>làm</a:t>
            </a:r>
            <a:r>
              <a:rPr lang="en-US" sz="2000" dirty="0"/>
              <a:t> </a:t>
            </a:r>
            <a:r>
              <a:rPr lang="en-US" sz="2000" dirty="0" err="1"/>
              <a:t>được</a:t>
            </a:r>
            <a:r>
              <a:rPr lang="en-US" sz="2000" dirty="0"/>
              <a:t> </a:t>
            </a:r>
            <a:r>
              <a:rPr lang="en-US" sz="2000" dirty="0" err="1"/>
              <a:t>trong</a:t>
            </a:r>
            <a:r>
              <a:rPr lang="en-US" sz="2000" dirty="0"/>
              <a:t> </a:t>
            </a:r>
            <a:r>
              <a:rPr lang="en-US" sz="2000" dirty="0" err="1"/>
              <a:t>chủ</a:t>
            </a:r>
            <a:r>
              <a:rPr lang="en-US" sz="2000" dirty="0"/>
              <a:t> </a:t>
            </a:r>
            <a:r>
              <a:rPr lang="en-US" sz="2000" dirty="0" err="1"/>
              <a:t>đề</a:t>
            </a:r>
            <a:r>
              <a:rPr lang="en-US" sz="2000" dirty="0"/>
              <a:t> </a:t>
            </a:r>
            <a:r>
              <a:rPr lang="en-US" sz="2000" dirty="0" err="1"/>
              <a:t>này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1 </a:t>
            </a:r>
            <a:r>
              <a:rPr lang="en-US" sz="2000" dirty="0" err="1"/>
              <a:t>điểm</a:t>
            </a:r>
            <a:r>
              <a:rPr lang="en-US" sz="2000" dirty="0"/>
              <a:t> </a:t>
            </a:r>
            <a:r>
              <a:rPr lang="en-US" sz="2000" dirty="0" err="1"/>
              <a:t>bạn</a:t>
            </a:r>
            <a:r>
              <a:rPr lang="en-US" sz="2000" dirty="0"/>
              <a:t> </a:t>
            </a:r>
            <a:r>
              <a:rPr lang="en-US" sz="2000" dirty="0" err="1"/>
              <a:t>cần</a:t>
            </a:r>
            <a:r>
              <a:rPr lang="en-US" sz="2000" dirty="0"/>
              <a:t> </a:t>
            </a:r>
            <a:r>
              <a:rPr lang="en-US" sz="2000" dirty="0" err="1"/>
              <a:t>cố</a:t>
            </a:r>
            <a:r>
              <a:rPr lang="en-US" sz="2000" dirty="0"/>
              <a:t> </a:t>
            </a:r>
            <a:r>
              <a:rPr lang="en-US" sz="2000" dirty="0" err="1"/>
              <a:t>gắng</a:t>
            </a:r>
            <a:r>
              <a:rPr lang="en-US" sz="2000" dirty="0"/>
              <a:t>. HS chia </a:t>
            </a:r>
            <a:r>
              <a:rPr lang="en-US" sz="2000" dirty="0" err="1"/>
              <a:t>sẻ</a:t>
            </a:r>
            <a:r>
              <a:rPr lang="en-US" sz="2000" dirty="0"/>
              <a:t> </a:t>
            </a:r>
            <a:r>
              <a:rPr lang="en-US" sz="2000" dirty="0" err="1"/>
              <a:t>theo</a:t>
            </a:r>
            <a:r>
              <a:rPr lang="en-US" sz="2000" dirty="0"/>
              <a:t> </a:t>
            </a:r>
            <a:r>
              <a:rPr lang="en-US" sz="2000" dirty="0" err="1"/>
              <a:t>nhóm</a:t>
            </a:r>
            <a:r>
              <a:rPr lang="en-US" sz="2000" dirty="0"/>
              <a:t> </a:t>
            </a:r>
            <a:r>
              <a:rPr lang="en-US" sz="2000" dirty="0" err="1"/>
              <a:t>về</a:t>
            </a:r>
            <a:r>
              <a:rPr lang="en-US" sz="2000" dirty="0"/>
              <a:t> </a:t>
            </a:r>
            <a:r>
              <a:rPr lang="en-US" sz="2000" dirty="0" err="1"/>
              <a:t>những</a:t>
            </a:r>
            <a:r>
              <a:rPr lang="en-US" sz="2000" dirty="0"/>
              <a:t> </a:t>
            </a:r>
            <a:r>
              <a:rPr lang="en-US" sz="2000" dirty="0" err="1"/>
              <a:t>điều</a:t>
            </a:r>
            <a:r>
              <a:rPr lang="en-US" sz="2000" dirty="0"/>
              <a:t> </a:t>
            </a:r>
            <a:r>
              <a:rPr lang="en-US" sz="2000" dirty="0" err="1"/>
              <a:t>mà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bạn</a:t>
            </a:r>
            <a:r>
              <a:rPr lang="en-US" sz="2000" dirty="0"/>
              <a:t> </a:t>
            </a:r>
            <a:r>
              <a:rPr lang="en-US" sz="2000" dirty="0" err="1"/>
              <a:t>đã</a:t>
            </a:r>
            <a:r>
              <a:rPr lang="en-US" sz="2000" dirty="0"/>
              <a:t> </a:t>
            </a:r>
            <a:r>
              <a:rPr lang="en-US" sz="2000" dirty="0" err="1"/>
              <a:t>viết</a:t>
            </a:r>
            <a:r>
              <a:rPr lang="en-US" sz="2000" dirty="0"/>
              <a:t> </a:t>
            </a:r>
            <a:r>
              <a:rPr lang="en-US" sz="2000" dirty="0" err="1"/>
              <a:t>cho</a:t>
            </a:r>
            <a:r>
              <a:rPr lang="en-US" sz="2000" dirty="0"/>
              <a:t> </a:t>
            </a:r>
            <a:r>
              <a:rPr lang="en-US" sz="2000" dirty="0" err="1"/>
              <a:t>mình</a:t>
            </a:r>
            <a:r>
              <a:rPr lang="en-US" sz="2000" dirty="0"/>
              <a:t> </a:t>
            </a:r>
            <a:r>
              <a:rPr lang="en-US" sz="2000" dirty="0" err="1"/>
              <a:t>trên</a:t>
            </a:r>
            <a:r>
              <a:rPr lang="en-US" sz="2000" dirty="0"/>
              <a:t> </a:t>
            </a:r>
            <a:r>
              <a:rPr lang="en-US" sz="2000" dirty="0" err="1"/>
              <a:t>tờ</a:t>
            </a:r>
            <a:r>
              <a:rPr lang="en-US" sz="2000" dirty="0"/>
              <a:t> </a:t>
            </a:r>
            <a:r>
              <a:rPr lang="en-US" sz="2000" dirty="0" err="1"/>
              <a:t>giấy</a:t>
            </a:r>
            <a:r>
              <a:rPr lang="en-US" sz="2000" dirty="0"/>
              <a:t> A4. </a:t>
            </a:r>
          </a:p>
        </p:txBody>
      </p:sp>
      <p:sp>
        <p:nvSpPr>
          <p:cNvPr id="16" name="Google Shape;152;p4"/>
          <p:cNvSpPr/>
          <p:nvPr/>
        </p:nvSpPr>
        <p:spPr>
          <a:xfrm>
            <a:off x="1161355" y="1760156"/>
            <a:ext cx="1509282" cy="1416015"/>
          </a:xfrm>
          <a:prstGeom prst="ellipse">
            <a:avLst/>
          </a:prstGeom>
          <a:ln>
            <a:headEnd type="none" w="sm" len="sm"/>
            <a:tailEnd type="none" w="sm" len="sm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61;p4"/>
          <p:cNvSpPr txBox="1"/>
          <p:nvPr/>
        </p:nvSpPr>
        <p:spPr>
          <a:xfrm>
            <a:off x="1479167" y="2173067"/>
            <a:ext cx="873657" cy="857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6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CHIA SẺ VỚI BẠN</a:t>
            </a:r>
            <a:endParaRPr sz="16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223;p6"/>
          <p:cNvSpPr/>
          <p:nvPr/>
        </p:nvSpPr>
        <p:spPr>
          <a:xfrm>
            <a:off x="1592101" y="1801241"/>
            <a:ext cx="537864" cy="533400"/>
          </a:xfrm>
          <a:prstGeom prst="ellipse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 w="12700" cap="flat" cmpd="sng">
            <a:solidFill>
              <a:srgbClr val="F7D5CB">
                <a:alpha val="89411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520253" y="2789923"/>
            <a:ext cx="2262376" cy="224676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000" dirty="0"/>
              <a:t>       </a:t>
            </a:r>
            <a:r>
              <a:rPr lang="en-US" sz="2000" dirty="0" err="1"/>
              <a:t>Mời</a:t>
            </a:r>
            <a:r>
              <a:rPr lang="en-US" sz="2000" dirty="0"/>
              <a:t> </a:t>
            </a:r>
            <a:r>
              <a:rPr lang="en-US" sz="2000" dirty="0" err="1"/>
              <a:t>một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HS                         chia </a:t>
            </a:r>
            <a:r>
              <a:rPr lang="en-US" sz="2000" dirty="0" err="1"/>
              <a:t>sẻ</a:t>
            </a:r>
            <a:r>
              <a:rPr lang="en-US" sz="2000" dirty="0"/>
              <a:t> </a:t>
            </a:r>
            <a:r>
              <a:rPr lang="en-US" sz="2000" dirty="0" err="1"/>
              <a:t>về</a:t>
            </a:r>
            <a:r>
              <a:rPr lang="en-US" sz="2000" dirty="0"/>
              <a:t> </a:t>
            </a:r>
            <a:r>
              <a:rPr lang="en-US" sz="2000" dirty="0" err="1"/>
              <a:t>những</a:t>
            </a:r>
            <a:r>
              <a:rPr lang="en-US" sz="2000" dirty="0"/>
              <a:t> </a:t>
            </a:r>
            <a:r>
              <a:rPr lang="en-US" sz="2000" dirty="0" err="1"/>
              <a:t>điều</a:t>
            </a:r>
            <a:r>
              <a:rPr lang="en-US" sz="2000" dirty="0"/>
              <a:t> </a:t>
            </a:r>
            <a:r>
              <a:rPr lang="en-US" sz="2000" dirty="0" err="1"/>
              <a:t>bạn</a:t>
            </a:r>
            <a:r>
              <a:rPr lang="en-US" sz="2000" dirty="0"/>
              <a:t> </a:t>
            </a:r>
            <a:r>
              <a:rPr lang="en-US" sz="2000" dirty="0" err="1"/>
              <a:t>nhận</a:t>
            </a:r>
            <a:r>
              <a:rPr lang="en-US" sz="2000" dirty="0"/>
              <a:t> </a:t>
            </a:r>
            <a:r>
              <a:rPr lang="en-US" sz="2000" dirty="0" err="1"/>
              <a:t>xét</a:t>
            </a:r>
            <a:r>
              <a:rPr lang="en-US" sz="2000" dirty="0"/>
              <a:t> </a:t>
            </a:r>
            <a:r>
              <a:rPr lang="en-US" sz="2000" dirty="0" err="1"/>
              <a:t>về</a:t>
            </a:r>
            <a:r>
              <a:rPr lang="en-US" sz="2000" dirty="0"/>
              <a:t> </a:t>
            </a:r>
            <a:r>
              <a:rPr lang="en-US" sz="2000" dirty="0" err="1"/>
              <a:t>mình</a:t>
            </a:r>
            <a:r>
              <a:rPr lang="en-US" sz="2000" dirty="0"/>
              <a:t>, </a:t>
            </a:r>
            <a:r>
              <a:rPr lang="en-US" sz="2000" dirty="0" err="1"/>
              <a:t>điều</a:t>
            </a:r>
            <a:r>
              <a:rPr lang="en-US" sz="2000" dirty="0"/>
              <a:t> </a:t>
            </a:r>
            <a:r>
              <a:rPr lang="en-US" sz="2000" dirty="0" err="1"/>
              <a:t>mình</a:t>
            </a:r>
            <a:r>
              <a:rPr lang="en-US" sz="2000" dirty="0"/>
              <a:t> </a:t>
            </a:r>
            <a:r>
              <a:rPr lang="en-US" sz="2000" dirty="0" err="1"/>
              <a:t>đã</a:t>
            </a:r>
            <a:r>
              <a:rPr lang="en-US" sz="2000" dirty="0"/>
              <a:t> </a:t>
            </a:r>
            <a:r>
              <a:rPr lang="en-US" sz="2000" dirty="0" err="1"/>
              <a:t>làm</a:t>
            </a:r>
            <a:r>
              <a:rPr lang="en-US" sz="2000" dirty="0"/>
              <a:t> </a:t>
            </a:r>
            <a:r>
              <a:rPr lang="en-US" sz="2000" dirty="0" err="1"/>
              <a:t>được</a:t>
            </a:r>
            <a:r>
              <a:rPr lang="en-US" sz="2000" dirty="0"/>
              <a:t>, </a:t>
            </a:r>
            <a:r>
              <a:rPr lang="en-US" sz="2000" dirty="0" err="1"/>
              <a:t>chưa</a:t>
            </a:r>
            <a:r>
              <a:rPr lang="en-US" sz="2000" dirty="0"/>
              <a:t> </a:t>
            </a:r>
            <a:r>
              <a:rPr lang="en-US" sz="2000" dirty="0" err="1"/>
              <a:t>làm</a:t>
            </a:r>
            <a:r>
              <a:rPr lang="en-US" sz="2000" dirty="0"/>
              <a:t> </a:t>
            </a:r>
            <a:r>
              <a:rPr lang="en-US" sz="2000" dirty="0" err="1"/>
              <a:t>được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cảm</a:t>
            </a:r>
            <a:r>
              <a:rPr lang="en-US" sz="2000" dirty="0"/>
              <a:t> </a:t>
            </a:r>
            <a:r>
              <a:rPr lang="en-US" sz="2000" dirty="0" err="1"/>
              <a:t>nhận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mình</a:t>
            </a:r>
            <a:r>
              <a:rPr lang="en-US" sz="2000" dirty="0"/>
              <a:t>. </a:t>
            </a:r>
          </a:p>
        </p:txBody>
      </p:sp>
      <p:sp>
        <p:nvSpPr>
          <p:cNvPr id="20" name="Google Shape;160;p4"/>
          <p:cNvSpPr/>
          <p:nvPr/>
        </p:nvSpPr>
        <p:spPr>
          <a:xfrm>
            <a:off x="6550451" y="1812126"/>
            <a:ext cx="1428794" cy="1424565"/>
          </a:xfrm>
          <a:prstGeom prst="ellipse">
            <a:avLst/>
          </a:prstGeom>
          <a:solidFill>
            <a:srgbClr val="C85B5B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161;p4"/>
          <p:cNvSpPr txBox="1"/>
          <p:nvPr/>
        </p:nvSpPr>
        <p:spPr>
          <a:xfrm>
            <a:off x="6871561" y="2108051"/>
            <a:ext cx="873657" cy="857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CHIA SẺ TRƯỚC LỚP</a:t>
            </a:r>
            <a:endParaRPr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224;p6"/>
          <p:cNvSpPr/>
          <p:nvPr/>
        </p:nvSpPr>
        <p:spPr>
          <a:xfrm>
            <a:off x="6939667" y="1609196"/>
            <a:ext cx="624128" cy="607045"/>
          </a:xfrm>
          <a:prstGeom prst="ellipse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 w="12700" cap="flat" cmpd="sng">
            <a:solidFill>
              <a:srgbClr val="E0E0E0">
                <a:alpha val="89411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228432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7" grpId="0"/>
      <p:bldP spid="18" grpId="0" animBg="1"/>
      <p:bldP spid="19" grpId="0" animBg="1"/>
      <p:bldP spid="20" grpId="0" animBg="1"/>
      <p:bldP spid="21" grpId="0"/>
      <p:bldP spid="2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" name="Group 67"/>
          <p:cNvGrpSpPr>
            <a:grpSpLocks/>
          </p:cNvGrpSpPr>
          <p:nvPr/>
        </p:nvGrpSpPr>
        <p:grpSpPr bwMode="auto">
          <a:xfrm>
            <a:off x="189061" y="1221344"/>
            <a:ext cx="381000" cy="381000"/>
            <a:chOff x="2078" y="1680"/>
            <a:chExt cx="1615" cy="1615"/>
          </a:xfrm>
        </p:grpSpPr>
        <p:sp>
          <p:nvSpPr>
            <p:cNvPr id="7" name="Oval 68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69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70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71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0F5368"/>
                </a:gs>
              </a:gsLst>
              <a:lin ang="54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72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73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10576D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219307" y="1244618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9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955786" y="78437"/>
            <a:ext cx="8799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6: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SỐNG HÒA HỢP TRONG CỘNG ĐỒNG</a:t>
            </a:r>
          </a:p>
        </p:txBody>
      </p:sp>
      <p:sp>
        <p:nvSpPr>
          <p:cNvPr id="14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613673" y="1179276"/>
            <a:ext cx="3232613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Khảo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6" name="Cloud Callout 15"/>
          <p:cNvSpPr/>
          <p:nvPr/>
        </p:nvSpPr>
        <p:spPr>
          <a:xfrm>
            <a:off x="4876799" y="1179276"/>
            <a:ext cx="6429829" cy="1998674"/>
          </a:xfrm>
          <a:prstGeom prst="cloudCallout">
            <a:avLst>
              <a:gd name="adj1" fmla="val -37389"/>
              <a:gd name="adj2" fmla="val 66985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thuận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khăn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11448" y="3064490"/>
            <a:ext cx="3239514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3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; </a:t>
            </a:r>
          </a:p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Gần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2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1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827" y="1481158"/>
            <a:ext cx="5428344" cy="5028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28432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" name="Group 74"/>
          <p:cNvGrpSpPr>
            <a:grpSpLocks/>
          </p:cNvGrpSpPr>
          <p:nvPr/>
        </p:nvGrpSpPr>
        <p:grpSpPr bwMode="auto">
          <a:xfrm>
            <a:off x="208386" y="1235858"/>
            <a:ext cx="381000" cy="381000"/>
            <a:chOff x="2078" y="1680"/>
            <a:chExt cx="1615" cy="1615"/>
          </a:xfrm>
        </p:grpSpPr>
        <p:sp>
          <p:nvSpPr>
            <p:cNvPr id="7" name="Oval 75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76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77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78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8D67E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79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80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8D67E1"/>
                </a:gs>
                <a:gs pos="100000">
                  <a:srgbClr val="45326D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213654" y="1256544"/>
            <a:ext cx="36853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4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10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955786" y="78437"/>
            <a:ext cx="8799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6: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SỐNG HÒA HỢP TRONG CỘNG ĐỒNG</a:t>
            </a:r>
          </a:p>
        </p:txBody>
      </p:sp>
      <p:sp>
        <p:nvSpPr>
          <p:cNvPr id="14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671728" y="1193790"/>
            <a:ext cx="6120957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</a:rPr>
              <a:t>Rèn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</a:rPr>
              <a:t>luyện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</a:rPr>
              <a:t>tiếp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</a:rPr>
              <a:t>theo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</a:rPr>
              <a:t>và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</a:rPr>
              <a:t>chuẩn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</a:rPr>
              <a:t>bị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</a:rPr>
              <a:t>chủ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</a:rPr>
              <a:t>đề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</a:rPr>
              <a:t>mới</a:t>
            </a:r>
            <a:endParaRPr lang="en-US" sz="2400" b="1" dirty="0">
              <a:solidFill>
                <a:srgbClr val="7030A0"/>
              </a:solidFill>
              <a:latin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092633" y="2005361"/>
            <a:ext cx="10213996" cy="9541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tục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rèn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rèn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tiến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rèn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092635" y="3264479"/>
            <a:ext cx="10213994" cy="138499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CHỦ ĐỀ 7: GÓP PHẦN GIẢM THIỂU HIỆU ỨNG NHÀ KÍNH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SBT. </a:t>
            </a:r>
          </a:p>
        </p:txBody>
      </p:sp>
    </p:spTree>
    <p:extLst>
      <p:ext uri="{BB962C8B-B14F-4D97-AF65-F5344CB8AC3E}">
        <p14:creationId xmlns:p14="http://schemas.microsoft.com/office/powerpoint/2010/main" val="18228432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04193" y="2598003"/>
            <a:ext cx="998305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CHÀO TẠM BIỆT CÁC EM VÀ HẸN GẶP LẠI!</a:t>
            </a:r>
          </a:p>
          <a:p>
            <a:pPr algn="ctr"/>
            <a:r>
              <a:rPr lang="en-US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GOODBYE SEE YOU AGAIN!</a:t>
            </a:r>
          </a:p>
        </p:txBody>
      </p:sp>
    </p:spTree>
    <p:extLst>
      <p:ext uri="{BB962C8B-B14F-4D97-AF65-F5344CB8AC3E}">
        <p14:creationId xmlns:p14="http://schemas.microsoft.com/office/powerpoint/2010/main" val="262120132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-2343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613672" y="1179276"/>
            <a:ext cx="11157414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endParaRPr lang="en-US" sz="2400" dirty="0">
              <a:solidFill>
                <a:srgbClr val="C3852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Group 53"/>
          <p:cNvGrpSpPr>
            <a:grpSpLocks/>
          </p:cNvGrpSpPr>
          <p:nvPr/>
        </p:nvGrpSpPr>
        <p:grpSpPr bwMode="auto">
          <a:xfrm>
            <a:off x="206838" y="1236857"/>
            <a:ext cx="381000" cy="381000"/>
            <a:chOff x="2078" y="1680"/>
            <a:chExt cx="1615" cy="1615"/>
          </a:xfrm>
        </p:grpSpPr>
        <p:sp>
          <p:nvSpPr>
            <p:cNvPr id="7" name="Oval 54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55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56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57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58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59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245142" y="1242776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955786" y="78437"/>
            <a:ext cx="8799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6: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SỐNG HÒA HỢP TRONG CỘNG ĐỒNG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1356" y="1788886"/>
            <a:ext cx="6407157" cy="4646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Cloud Callout 14"/>
          <p:cNvSpPr/>
          <p:nvPr/>
        </p:nvSpPr>
        <p:spPr>
          <a:xfrm>
            <a:off x="101600" y="2635881"/>
            <a:ext cx="6473372" cy="2298975"/>
          </a:xfrm>
          <a:prstGeom prst="cloudCallout">
            <a:avLst>
              <a:gd name="adj1" fmla="val -44678"/>
              <a:gd name="adj2" fmla="val 72338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16701390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-2343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613672" y="1179276"/>
            <a:ext cx="11157414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endParaRPr lang="en-US" sz="2400" dirty="0">
              <a:solidFill>
                <a:srgbClr val="C3852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Group 53"/>
          <p:cNvGrpSpPr>
            <a:grpSpLocks/>
          </p:cNvGrpSpPr>
          <p:nvPr/>
        </p:nvGrpSpPr>
        <p:grpSpPr bwMode="auto">
          <a:xfrm>
            <a:off x="206838" y="1236857"/>
            <a:ext cx="381000" cy="381000"/>
            <a:chOff x="2078" y="1680"/>
            <a:chExt cx="1615" cy="1615"/>
          </a:xfrm>
        </p:grpSpPr>
        <p:sp>
          <p:nvSpPr>
            <p:cNvPr id="7" name="Oval 54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55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56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57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58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59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245142" y="1242776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955786" y="78437"/>
            <a:ext cx="8799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6: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SỐNG HÒA HỢP TRONG CỘNG ĐỒNG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8461" y="2458811"/>
            <a:ext cx="7829022" cy="2955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396630" y="2250472"/>
            <a:ext cx="3424016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THẢO LUẬN NHÓM</a:t>
            </a:r>
          </a:p>
        </p:txBody>
      </p:sp>
      <p:sp>
        <p:nvSpPr>
          <p:cNvPr id="2" name="Rectangle 1"/>
          <p:cNvSpPr/>
          <p:nvPr/>
        </p:nvSpPr>
        <p:spPr>
          <a:xfrm>
            <a:off x="96379" y="3042018"/>
            <a:ext cx="3995970" cy="230832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Chia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6 – 8 HS,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8715657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-2343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613672" y="1179276"/>
            <a:ext cx="11157414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endParaRPr lang="en-US" sz="2400" dirty="0">
              <a:solidFill>
                <a:srgbClr val="C3852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Group 53"/>
          <p:cNvGrpSpPr>
            <a:grpSpLocks/>
          </p:cNvGrpSpPr>
          <p:nvPr/>
        </p:nvGrpSpPr>
        <p:grpSpPr bwMode="auto">
          <a:xfrm>
            <a:off x="206838" y="1236857"/>
            <a:ext cx="381000" cy="381000"/>
            <a:chOff x="2078" y="1680"/>
            <a:chExt cx="1615" cy="1615"/>
          </a:xfrm>
        </p:grpSpPr>
        <p:sp>
          <p:nvSpPr>
            <p:cNvPr id="7" name="Oval 54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55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56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57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58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59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245142" y="1242776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955786" y="78437"/>
            <a:ext cx="8799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6: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SỐNG HÒA HỢP TRONG CỘNG ĐỒNG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83714" y="2221444"/>
            <a:ext cx="3424016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THẢO LUẬN NHÓM</a:t>
            </a:r>
          </a:p>
        </p:txBody>
      </p:sp>
      <p:sp>
        <p:nvSpPr>
          <p:cNvPr id="2" name="Rectangle 1"/>
          <p:cNvSpPr/>
          <p:nvPr/>
        </p:nvSpPr>
        <p:spPr>
          <a:xfrm>
            <a:off x="139921" y="3025393"/>
            <a:ext cx="4156307" cy="230832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Chia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4 – 6 HS,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HS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tắc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hoà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ý ở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50 SGK.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4649" y="2214110"/>
            <a:ext cx="7386138" cy="3417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15657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-2343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613672" y="1179276"/>
            <a:ext cx="11157414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endParaRPr lang="en-US" sz="2400" dirty="0">
              <a:solidFill>
                <a:srgbClr val="C3852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Group 53"/>
          <p:cNvGrpSpPr>
            <a:grpSpLocks/>
          </p:cNvGrpSpPr>
          <p:nvPr/>
        </p:nvGrpSpPr>
        <p:grpSpPr bwMode="auto">
          <a:xfrm>
            <a:off x="206838" y="1236857"/>
            <a:ext cx="381000" cy="381000"/>
            <a:chOff x="2078" y="1680"/>
            <a:chExt cx="1615" cy="1615"/>
          </a:xfrm>
        </p:grpSpPr>
        <p:sp>
          <p:nvSpPr>
            <p:cNvPr id="7" name="Oval 54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55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56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57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58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59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245142" y="1242776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955786" y="78437"/>
            <a:ext cx="8799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6: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SỐNG HÒA HỢP TRONG CỘNG ĐỒNG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923316" y="2468182"/>
            <a:ext cx="3424016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THẢO LUẬN NHÓM</a:t>
            </a:r>
          </a:p>
        </p:txBody>
      </p:sp>
      <p:sp>
        <p:nvSpPr>
          <p:cNvPr id="2" name="Rectangle 1"/>
          <p:cNvSpPr/>
          <p:nvPr/>
        </p:nvSpPr>
        <p:spPr>
          <a:xfrm>
            <a:off x="6239324" y="3252868"/>
            <a:ext cx="4774522" cy="193899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4-6HS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cử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xung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quanh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hoá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pic>
        <p:nvPicPr>
          <p:cNvPr id="6146" name="Picture 2" descr="Nghệ thuật giao tiếp ứng xử nói chuyện hay APK 1.7 for Android – Download  Nghệ thuật giao tiếp ứng xử nói chuyện hay APK Latest Version from  APKFab.c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784" y="1964100"/>
            <a:ext cx="4291557" cy="4291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15657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613673" y="1150248"/>
            <a:ext cx="7456270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24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hoá</a:t>
            </a:r>
            <a:r>
              <a:rPr lang="en-US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grpSp>
        <p:nvGrpSpPr>
          <p:cNvPr id="16" name="Group 60"/>
          <p:cNvGrpSpPr>
            <a:grpSpLocks/>
          </p:cNvGrpSpPr>
          <p:nvPr/>
        </p:nvGrpSpPr>
        <p:grpSpPr bwMode="auto">
          <a:xfrm>
            <a:off x="206838" y="1226448"/>
            <a:ext cx="381000" cy="381000"/>
            <a:chOff x="2078" y="1680"/>
            <a:chExt cx="1615" cy="1615"/>
          </a:xfrm>
        </p:grpSpPr>
        <p:sp>
          <p:nvSpPr>
            <p:cNvPr id="17" name="Oval 61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8" name="Oval 62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" name="Oval 63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0" name="Oval 64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48BE67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21" name="Oval 65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2" name="Oval 66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48BE67"/>
                </a:gs>
                <a:gs pos="100000">
                  <a:srgbClr val="235C32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23" name="Text Box 9"/>
          <p:cNvSpPr txBox="1">
            <a:spLocks noChangeArrowheads="1"/>
          </p:cNvSpPr>
          <p:nvPr/>
        </p:nvSpPr>
        <p:spPr bwMode="gray">
          <a:xfrm>
            <a:off x="243782" y="1251806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955786" y="78437"/>
            <a:ext cx="8799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6: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SỐNG HÒA HỢP TRONG CỘNG ĐỒNG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055687" y="1897302"/>
            <a:ext cx="2097439" cy="461665"/>
          </a:xfrm>
          <a:prstGeom prst="rect">
            <a:avLst/>
          </a:prstGeom>
          <a:solidFill>
            <a:srgbClr val="CC0099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TRÒ CHƠI</a:t>
            </a:r>
          </a:p>
        </p:txBody>
      </p:sp>
      <p:sp>
        <p:nvSpPr>
          <p:cNvPr id="2" name="Rectangle 1"/>
          <p:cNvSpPr/>
          <p:nvPr/>
        </p:nvSpPr>
        <p:spPr>
          <a:xfrm>
            <a:off x="399156" y="2603256"/>
            <a:ext cx="5014676" cy="34163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chơi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mệnh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quản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”,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”. </a:t>
            </a:r>
          </a:p>
          <a:p>
            <a:pPr algn="just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“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ngồi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theo.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7170" name="Picture 2" descr="6 phép lịch sự của người Nhật khiến cả thế giới phát điên không theo nổ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1977" y="2215218"/>
            <a:ext cx="6191250" cy="3867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87488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613673" y="1150248"/>
            <a:ext cx="7456270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24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hoá</a:t>
            </a:r>
            <a:r>
              <a:rPr lang="en-US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grpSp>
        <p:nvGrpSpPr>
          <p:cNvPr id="16" name="Group 60"/>
          <p:cNvGrpSpPr>
            <a:grpSpLocks/>
          </p:cNvGrpSpPr>
          <p:nvPr/>
        </p:nvGrpSpPr>
        <p:grpSpPr bwMode="auto">
          <a:xfrm>
            <a:off x="206838" y="1226448"/>
            <a:ext cx="381000" cy="381000"/>
            <a:chOff x="2078" y="1680"/>
            <a:chExt cx="1615" cy="1615"/>
          </a:xfrm>
        </p:grpSpPr>
        <p:sp>
          <p:nvSpPr>
            <p:cNvPr id="17" name="Oval 61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8" name="Oval 62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" name="Oval 63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0" name="Oval 64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48BE67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21" name="Oval 65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2" name="Oval 66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48BE67"/>
                </a:gs>
                <a:gs pos="100000">
                  <a:srgbClr val="235C32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23" name="Text Box 9"/>
          <p:cNvSpPr txBox="1">
            <a:spLocks noChangeArrowheads="1"/>
          </p:cNvSpPr>
          <p:nvPr/>
        </p:nvSpPr>
        <p:spPr bwMode="gray">
          <a:xfrm>
            <a:off x="243782" y="1251806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955786" y="78437"/>
            <a:ext cx="8799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6: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SỐNG HÒA HỢP TRONG CỘNG ĐỒNG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502" y="2122489"/>
            <a:ext cx="4821237" cy="3627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04246154"/>
              </p:ext>
            </p:extLst>
          </p:nvPr>
        </p:nvGraphicFramePr>
        <p:xfrm>
          <a:off x="5441954" y="3222153"/>
          <a:ext cx="6405350" cy="27867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Bitmap Image" r:id="rId5" imgW="8430802" imgH="3666667" progId="Paint.Picture">
                  <p:embed/>
                </p:oleObj>
              </mc:Choice>
              <mc:Fallback>
                <p:oleObj name="Bitmap Image" r:id="rId5" imgW="8430802" imgH="3666667" progId="Paint.Picture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41954" y="3222153"/>
                        <a:ext cx="6405350" cy="278674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Rectangle 24"/>
          <p:cNvSpPr/>
          <p:nvPr/>
        </p:nvSpPr>
        <p:spPr>
          <a:xfrm>
            <a:off x="5829393" y="2242855"/>
            <a:ext cx="1587399" cy="646331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THƯỜNG XUYÊN</a:t>
            </a:r>
          </a:p>
        </p:txBody>
      </p:sp>
      <p:sp>
        <p:nvSpPr>
          <p:cNvPr id="26" name="Rectangle 25"/>
          <p:cNvSpPr/>
          <p:nvPr/>
        </p:nvSpPr>
        <p:spPr>
          <a:xfrm>
            <a:off x="7912192" y="2242855"/>
            <a:ext cx="1587399" cy="646331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THỈNH THOẢNG</a:t>
            </a:r>
          </a:p>
        </p:txBody>
      </p:sp>
      <p:sp>
        <p:nvSpPr>
          <p:cNvPr id="6" name="Rectangle 5"/>
          <p:cNvSpPr/>
          <p:nvPr/>
        </p:nvSpPr>
        <p:spPr>
          <a:xfrm>
            <a:off x="9898735" y="2242855"/>
            <a:ext cx="1494972" cy="64633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999112" y="2387995"/>
            <a:ext cx="13324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HIẾM KHI</a:t>
            </a:r>
          </a:p>
        </p:txBody>
      </p:sp>
    </p:spTree>
    <p:extLst>
      <p:ext uri="{BB962C8B-B14F-4D97-AF65-F5344CB8AC3E}">
        <p14:creationId xmlns:p14="http://schemas.microsoft.com/office/powerpoint/2010/main" val="13058003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6" grpId="0" animBg="1"/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829</TotalTime>
  <Words>2690</Words>
  <Application>Microsoft Office PowerPoint</Application>
  <PresentationFormat>Widescreen</PresentationFormat>
  <Paragraphs>218</Paragraphs>
  <Slides>39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39</vt:i4>
      </vt:variant>
    </vt:vector>
  </HeadingPairs>
  <TitlesOfParts>
    <vt:vector size="47" baseType="lpstr">
      <vt:lpstr>Arial</vt:lpstr>
      <vt:lpstr>Calibri</vt:lpstr>
      <vt:lpstr>Cambria</vt:lpstr>
      <vt:lpstr>Myriad Pro</vt:lpstr>
      <vt:lpstr>Times New Roman</vt:lpstr>
      <vt:lpstr>Office Theme</vt:lpstr>
      <vt:lpstr>Clip</vt:lpstr>
      <vt:lpstr>Bitmap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Lục Văn Hào</dc:creator>
  <cp:lastModifiedBy>Lê Kim Phượng</cp:lastModifiedBy>
  <cp:revision>109</cp:revision>
  <dcterms:created xsi:type="dcterms:W3CDTF">2022-04-05T12:52:23Z</dcterms:created>
  <dcterms:modified xsi:type="dcterms:W3CDTF">2023-09-05T12:30:46Z</dcterms:modified>
</cp:coreProperties>
</file>