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70" r:id="rId2"/>
    <p:sldId id="258" r:id="rId3"/>
    <p:sldId id="261" r:id="rId4"/>
    <p:sldId id="256" r:id="rId5"/>
    <p:sldId id="259" r:id="rId6"/>
    <p:sldId id="264" r:id="rId7"/>
    <p:sldId id="266" r:id="rId8"/>
    <p:sldId id="260" r:id="rId9"/>
    <p:sldId id="287" r:id="rId10"/>
    <p:sldId id="288" r:id="rId11"/>
    <p:sldId id="262" r:id="rId12"/>
    <p:sldId id="257" r:id="rId13"/>
    <p:sldId id="274" r:id="rId14"/>
    <p:sldId id="275" r:id="rId15"/>
    <p:sldId id="263" r:id="rId16"/>
    <p:sldId id="277" r:id="rId17"/>
    <p:sldId id="278" r:id="rId18"/>
    <p:sldId id="282" r:id="rId19"/>
    <p:sldId id="265" r:id="rId20"/>
    <p:sldId id="289" r:id="rId21"/>
    <p:sldId id="268" r:id="rId22"/>
    <p:sldId id="283" r:id="rId23"/>
    <p:sldId id="285" r:id="rId24"/>
    <p:sldId id="290" r:id="rId25"/>
    <p:sldId id="272" r:id="rId26"/>
    <p:sldId id="286" r:id="rId27"/>
    <p:sldId id="291" r:id="rId28"/>
    <p:sldId id="292" r:id="rId29"/>
    <p:sldId id="293" r:id="rId30"/>
    <p:sldId id="269" r:id="rId31"/>
    <p:sldId id="295" r:id="rId32"/>
    <p:sldId id="294" r:id="rId33"/>
    <p:sldId id="296" r:id="rId34"/>
    <p:sldId id="297" r:id="rId35"/>
    <p:sldId id="298" r:id="rId36"/>
    <p:sldId id="276" r:id="rId37"/>
    <p:sldId id="299" r:id="rId38"/>
    <p:sldId id="300" r:id="rId39"/>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2F9"/>
    <a:srgbClr val="D9E7E0"/>
    <a:srgbClr val="CBC7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AC0E3-D2CC-42B8-B7FC-2873E333E588}" v="48" dt="2022-10-25T06:39:01.607"/>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svg"/><Relationship Id="rId7" Type="http://schemas.openxmlformats.org/officeDocument/2006/relationships/image" Target="../media/image36.svg"/><Relationship Id="rId12"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2.png"/><Relationship Id="rId5" Type="http://schemas.openxmlformats.org/officeDocument/2006/relationships/image" Target="../media/image40.svg"/><Relationship Id="rId10" Type="http://schemas.openxmlformats.org/officeDocument/2006/relationships/image" Target="../media/image51.png"/><Relationship Id="rId4" Type="http://schemas.openxmlformats.org/officeDocument/2006/relationships/image" Target="../media/image39.png"/><Relationship Id="rId9" Type="http://schemas.openxmlformats.org/officeDocument/2006/relationships/image" Target="../media/image50.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svg"/><Relationship Id="rId7" Type="http://schemas.openxmlformats.org/officeDocument/2006/relationships/image" Target="../media/image5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2.svg"/><Relationship Id="rId7" Type="http://schemas.openxmlformats.org/officeDocument/2006/relationships/image" Target="../media/image6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7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sv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2.sv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6.svg"/><Relationship Id="rId7" Type="http://schemas.openxmlformats.org/officeDocument/2006/relationships/image" Target="../media/image75.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0.svg"/><Relationship Id="rId10" Type="http://schemas.openxmlformats.org/officeDocument/2006/relationships/image" Target="../media/image78.png"/><Relationship Id="rId4" Type="http://schemas.openxmlformats.org/officeDocument/2006/relationships/image" Target="../media/image9.png"/><Relationship Id="rId9" Type="http://schemas.openxmlformats.org/officeDocument/2006/relationships/image" Target="../media/image77.sv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0.svg"/><Relationship Id="rId7" Type="http://schemas.openxmlformats.org/officeDocument/2006/relationships/image" Target="../media/image6.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3.svg"/><Relationship Id="rId5" Type="http://schemas.openxmlformats.org/officeDocument/2006/relationships/image" Target="../media/image81.svg"/><Relationship Id="rId10" Type="http://schemas.openxmlformats.org/officeDocument/2006/relationships/image" Target="../media/image82.png"/><Relationship Id="rId4" Type="http://schemas.openxmlformats.org/officeDocument/2006/relationships/image" Target="../media/image74.png"/><Relationship Id="rId9"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svg"/><Relationship Id="rId7" Type="http://schemas.openxmlformats.org/officeDocument/2006/relationships/image" Target="../media/image8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2.svg"/><Relationship Id="rId7" Type="http://schemas.openxmlformats.org/officeDocument/2006/relationships/image" Target="../media/image95.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12.svg"/><Relationship Id="rId7" Type="http://schemas.openxmlformats.org/officeDocument/2006/relationships/image" Target="../media/image97.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8.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12.svg"/><Relationship Id="rId7" Type="http://schemas.openxmlformats.org/officeDocument/2006/relationships/image" Target="../media/image10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8.svg"/><Relationship Id="rId10" Type="http://schemas.openxmlformats.org/officeDocument/2006/relationships/image" Target="../media/image55.svg"/><Relationship Id="rId4" Type="http://schemas.openxmlformats.org/officeDocument/2006/relationships/image" Target="../media/image7.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2.svg"/><Relationship Id="rId7" Type="http://schemas.openxmlformats.org/officeDocument/2006/relationships/image" Target="../media/image10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55.svg"/><Relationship Id="rId10" Type="http://schemas.openxmlformats.org/officeDocument/2006/relationships/image" Target="../media/image77.svg"/><Relationship Id="rId4" Type="http://schemas.openxmlformats.org/officeDocument/2006/relationships/image" Target="../media/image54.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4.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0.sv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7.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87.svg"/><Relationship Id="rId12" Type="http://schemas.openxmlformats.org/officeDocument/2006/relationships/image" Target="../media/image10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9.svg"/><Relationship Id="rId5" Type="http://schemas.openxmlformats.org/officeDocument/2006/relationships/image" Target="../media/image8.svg"/><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5.svg"/><Relationship Id="rId7" Type="http://schemas.openxmlformats.org/officeDocument/2006/relationships/image" Target="../media/image10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2.svg"/><Relationship Id="rId7" Type="http://schemas.openxmlformats.org/officeDocument/2006/relationships/image" Target="../media/image6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2.svg"/><Relationship Id="rId7" Type="http://schemas.openxmlformats.org/officeDocument/2006/relationships/image" Target="../media/image10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10.svg"/><Relationship Id="rId10" Type="http://schemas.openxmlformats.org/officeDocument/2006/relationships/image" Target="../media/image111.png"/><Relationship Id="rId4" Type="http://schemas.openxmlformats.org/officeDocument/2006/relationships/image" Target="../media/image109.png"/><Relationship Id="rId9" Type="http://schemas.openxmlformats.org/officeDocument/2006/relationships/image" Target="../media/image77.sv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2.svg"/></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svg"/><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32.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1.png"/><Relationship Id="rId5" Type="http://schemas.openxmlformats.org/officeDocument/2006/relationships/image" Target="../media/image29.sv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10.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9.png"/><Relationship Id="rId9" Type="http://schemas.openxmlformats.org/officeDocument/2006/relationships/image" Target="../media/image42.sv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970" y="6833729"/>
            <a:ext cx="3912801" cy="4114800"/>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53132" y="-500011"/>
            <a:ext cx="4122295" cy="41148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9836" flipH="1">
            <a:off x="-79990" y="411728"/>
            <a:ext cx="1683977" cy="129207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48">
            <a:off x="17507811" y="8516552"/>
            <a:ext cx="718752" cy="1520437"/>
          </a:xfrm>
          <a:prstGeom prst="rect">
            <a:avLst/>
          </a:prstGeom>
        </p:spPr>
      </p:pic>
      <p:sp>
        <p:nvSpPr>
          <p:cNvPr id="14" name="TextBox 12">
            <a:extLst>
              <a:ext uri="{FF2B5EF4-FFF2-40B4-BE49-F238E27FC236}">
                <a16:creationId xmlns:a16="http://schemas.microsoft.com/office/drawing/2014/main" id="{F50B0858-433C-6D01-6577-81C49CAB16B8}"/>
              </a:ext>
            </a:extLst>
          </p:cNvPr>
          <p:cNvSpPr txBox="1"/>
          <p:nvPr/>
        </p:nvSpPr>
        <p:spPr>
          <a:xfrm>
            <a:off x="762000" y="3358368"/>
            <a:ext cx="16497300" cy="3205301"/>
          </a:xfrm>
          <a:prstGeom prst="rect">
            <a:avLst/>
          </a:prstGeom>
        </p:spPr>
        <p:txBody>
          <a:bodyPr wrap="square" lIns="0" tIns="0" rIns="0" bIns="0" rtlCol="0" anchor="t">
            <a:spAutoFit/>
          </a:bodyPr>
          <a:lstStyle/>
          <a:p>
            <a:pPr algn="ctr">
              <a:lnSpc>
                <a:spcPct val="150000"/>
              </a:lnSpc>
            </a:pPr>
            <a:r>
              <a:rPr lang="en-US" sz="7400" b="1" dirty="0">
                <a:latin typeface="Arial" panose="020B0604020202020204" pitchFamily="34" charset="0"/>
                <a:cs typeface="Arial" panose="020B0604020202020204" pitchFamily="34" charset="0"/>
              </a:rPr>
              <a:t>THÂN MẾN </a:t>
            </a:r>
            <a:r>
              <a:rPr lang="en-US" sz="7400" b="1">
                <a:latin typeface="Arial" panose="020B0604020202020204" pitchFamily="34" charset="0"/>
                <a:cs typeface="Arial" panose="020B0604020202020204" pitchFamily="34" charset="0"/>
              </a:rPr>
              <a:t>CHÀO MỪNG CÁC EM HỌC SINH </a:t>
            </a:r>
            <a:r>
              <a:rPr lang="en-US" sz="7400" b="1" dirty="0">
                <a:latin typeface="Arial" panose="020B0604020202020204" pitchFamily="34" charset="0"/>
                <a:cs typeface="Arial" panose="020B0604020202020204" pitchFamily="34" charset="0"/>
              </a:rPr>
              <a:t>ĐẾN VỚI BÀI HỌC MỚI!</a:t>
            </a:r>
          </a:p>
        </p:txBody>
      </p:sp>
    </p:spTree>
    <p:extLst>
      <p:ext uri="{BB962C8B-B14F-4D97-AF65-F5344CB8AC3E}">
        <p14:creationId xmlns:p14="http://schemas.microsoft.com/office/powerpoint/2010/main" val="33658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161921" y="114300"/>
            <a:ext cx="1031789" cy="791664"/>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2607"/>
            <a:ext cx="1996118" cy="671422"/>
          </a:xfrm>
          <a:prstGeom prst="rect">
            <a:avLst/>
          </a:prstGeom>
        </p:spPr>
      </p:pic>
      <p:grpSp>
        <p:nvGrpSpPr>
          <p:cNvPr id="49" name="Group 48">
            <a:extLst>
              <a:ext uri="{FF2B5EF4-FFF2-40B4-BE49-F238E27FC236}">
                <a16:creationId xmlns:a16="http://schemas.microsoft.com/office/drawing/2014/main" id="{202AF878-D1CC-7645-812B-7D681E02D1FF}"/>
              </a:ext>
            </a:extLst>
          </p:cNvPr>
          <p:cNvGrpSpPr/>
          <p:nvPr/>
        </p:nvGrpSpPr>
        <p:grpSpPr>
          <a:xfrm>
            <a:off x="5446400" y="0"/>
            <a:ext cx="7583876" cy="1388058"/>
            <a:chOff x="4834930" y="84191"/>
            <a:chExt cx="7359542" cy="1232175"/>
          </a:xfrm>
        </p:grpSpPr>
        <p:sp>
          <p:nvSpPr>
            <p:cNvPr id="50" name="Round Same Side Corner Rectangle 11">
              <a:extLst>
                <a:ext uri="{FF2B5EF4-FFF2-40B4-BE49-F238E27FC236}">
                  <a16:creationId xmlns:a16="http://schemas.microsoft.com/office/drawing/2014/main" id="{EA6625D5-1106-C9CA-B75B-A73DA413E926}"/>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D7F70BE-07AC-6F9B-9C3F-4A1D1E6820E0}"/>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aphicFrame>
        <p:nvGraphicFramePr>
          <p:cNvPr id="52" name="Table 3">
            <a:extLst>
              <a:ext uri="{FF2B5EF4-FFF2-40B4-BE49-F238E27FC236}">
                <a16:creationId xmlns:a16="http://schemas.microsoft.com/office/drawing/2014/main" id="{A79FFF86-8FA5-E649-DD84-8BB8700305D4}"/>
              </a:ext>
            </a:extLst>
          </p:cNvPr>
          <p:cNvGraphicFramePr>
            <a:graphicFrameLocks noGrp="1"/>
          </p:cNvGraphicFramePr>
          <p:nvPr>
            <p:extLst>
              <p:ext uri="{D42A27DB-BD31-4B8C-83A1-F6EECF244321}">
                <p14:modId xmlns:p14="http://schemas.microsoft.com/office/powerpoint/2010/main" val="3885342731"/>
              </p:ext>
            </p:extLst>
          </p:nvPr>
        </p:nvGraphicFramePr>
        <p:xfrm>
          <a:off x="615083" y="1866900"/>
          <a:ext cx="17246510" cy="7992010"/>
        </p:xfrm>
        <a:graphic>
          <a:graphicData uri="http://schemas.openxmlformats.org/drawingml/2006/table">
            <a:tbl>
              <a:tblPr firstRow="1" bandRow="1">
                <a:tableStyleId>{F5AB1C69-6EDB-4FF4-983F-18BD219EF322}</a:tableStyleId>
              </a:tblPr>
              <a:tblGrid>
                <a:gridCol w="6870655">
                  <a:extLst>
                    <a:ext uri="{9D8B030D-6E8A-4147-A177-3AD203B41FA5}">
                      <a16:colId xmlns:a16="http://schemas.microsoft.com/office/drawing/2014/main" val="2617605397"/>
                    </a:ext>
                  </a:extLst>
                </a:gridCol>
                <a:gridCol w="10375855">
                  <a:extLst>
                    <a:ext uri="{9D8B030D-6E8A-4147-A177-3AD203B41FA5}">
                      <a16:colId xmlns:a16="http://schemas.microsoft.com/office/drawing/2014/main" val="2257140250"/>
                    </a:ext>
                  </a:extLst>
                </a:gridCol>
              </a:tblGrid>
              <a:tr h="1447800">
                <a:tc>
                  <a:txBody>
                    <a:bodyPr/>
                    <a:lstStyle/>
                    <a:p>
                      <a:pPr algn="ctr">
                        <a:lnSpc>
                          <a:spcPct val="100000"/>
                        </a:lnSpc>
                      </a:pPr>
                      <a:r>
                        <a:rPr lang="en-US" sz="3600">
                          <a:latin typeface="Arial" panose="020B0604020202020204" pitchFamily="34" charset="0"/>
                          <a:cs typeface="Arial" panose="020B0604020202020204" pitchFamily="34" charset="0"/>
                        </a:rPr>
                        <a:t>Danh ngôn</a:t>
                      </a:r>
                    </a:p>
                  </a:txBody>
                  <a:tcPr anchor="ctr"/>
                </a:tc>
                <a:tc>
                  <a:txBody>
                    <a:bodyPr/>
                    <a:lstStyle/>
                    <a:p>
                      <a:pPr algn="ctr">
                        <a:lnSpc>
                          <a:spcPct val="100000"/>
                        </a:lnSpc>
                      </a:pPr>
                      <a:r>
                        <a:rPr lang="en-US" sz="3600">
                          <a:latin typeface="Arial" panose="020B0604020202020204" pitchFamily="34" charset="0"/>
                          <a:cs typeface="Arial" panose="020B0604020202020204" pitchFamily="34" charset="0"/>
                        </a:rPr>
                        <a:t>Thông điệp và bài học</a:t>
                      </a:r>
                    </a:p>
                  </a:txBody>
                  <a:tcPr anchor="ctr"/>
                </a:tc>
                <a:extLst>
                  <a:ext uri="{0D108BD9-81ED-4DB2-BD59-A6C34878D82A}">
                    <a16:rowId xmlns:a16="http://schemas.microsoft.com/office/drawing/2014/main" val="3062987600"/>
                  </a:ext>
                </a:extLst>
              </a:tr>
              <a:tr h="3657600">
                <a:tc>
                  <a:txBody>
                    <a:bodyPr/>
                    <a:lstStyle/>
                    <a:p>
                      <a:pPr algn="just">
                        <a:lnSpc>
                          <a:spcPct val="150000"/>
                        </a:lnSpc>
                      </a:pPr>
                      <a:r>
                        <a:rPr lang="vi-VN" sz="3200" b="0">
                          <a:latin typeface="Arial" panose="020B0604020202020204" pitchFamily="34" charset="0"/>
                          <a:cs typeface="Arial" panose="020B0604020202020204" pitchFamily="34" charset="0"/>
                        </a:rPr>
                        <a:t>Hãy có trách nhiệm với cuộc đời mình. Hãy biết rằng chính bạn là người sẽ đưa bạn tới nơi bạn muốn đến chứ không phải ai khác</a:t>
                      </a:r>
                      <a:r>
                        <a:rPr lang="en-US" sz="3200" b="0">
                          <a:latin typeface="Arial" panose="020B0604020202020204" pitchFamily="34" charset="0"/>
                          <a:cs typeface="Arial" panose="020B0604020202020204" pitchFamily="34" charset="0"/>
                        </a:rPr>
                        <a:t>.</a:t>
                      </a:r>
                    </a:p>
                  </a:txBody>
                  <a:tcPr anchor="ctr"/>
                </a:tc>
                <a:tc>
                  <a:txBody>
                    <a:bodyPr/>
                    <a:lstStyle/>
                    <a:p>
                      <a:pPr marL="457200" indent="-457200" algn="just">
                        <a:lnSpc>
                          <a:spcPct val="150000"/>
                        </a:lnSpc>
                        <a:buFont typeface="Wingdings" panose="05000000000000000000" pitchFamily="2" charset="2"/>
                        <a:buChar char="§"/>
                      </a:pPr>
                      <a:r>
                        <a:rPr lang="vi-VN" sz="3200">
                          <a:latin typeface="Arial" panose="020B0604020202020204" pitchFamily="34" charset="0"/>
                          <a:cs typeface="Arial" panose="020B0604020202020204" pitchFamily="34" charset="0"/>
                        </a:rPr>
                        <a:t>Trước khi nói gì, làm gì cũng cần phải suy nghĩ đến hậu quả, trách nhiệm sau đó</a:t>
                      </a:r>
                      <a:r>
                        <a:rPr lang="en-US" sz="320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3008783621"/>
                  </a:ext>
                </a:extLst>
              </a:tr>
              <a:tr h="2886610">
                <a:tc>
                  <a:txBody>
                    <a:bodyPr/>
                    <a:lstStyle/>
                    <a:p>
                      <a:pPr algn="just">
                        <a:lnSpc>
                          <a:spcPct val="150000"/>
                        </a:lnSpc>
                      </a:pPr>
                      <a:r>
                        <a:rPr lang="vi-VN" sz="3200" b="0">
                          <a:latin typeface="Arial" panose="020B0604020202020204" pitchFamily="34" charset="0"/>
                          <a:cs typeface="Arial" panose="020B0604020202020204" pitchFamily="34" charset="0"/>
                        </a:rPr>
                        <a:t>Rốt cuộc thì chúng ta luôn phải gánh chịu mọi trách nhiệm về chính sự lựa chọn của mình</a:t>
                      </a:r>
                      <a:r>
                        <a:rPr lang="en-US" sz="3200" b="0">
                          <a:latin typeface="Arial" panose="020B0604020202020204" pitchFamily="34" charset="0"/>
                          <a:cs typeface="Arial" panose="020B0604020202020204" pitchFamily="34" charset="0"/>
                        </a:rPr>
                        <a:t>.</a:t>
                      </a:r>
                    </a:p>
                  </a:txBody>
                  <a:tcPr anchor="ctr"/>
                </a:tc>
                <a:tc>
                  <a:txBody>
                    <a:bodyPr/>
                    <a:lstStyle/>
                    <a:p>
                      <a:pPr marL="457200" indent="-457200" algn="just">
                        <a:lnSpc>
                          <a:spcPct val="150000"/>
                        </a:lnSpc>
                        <a:buFont typeface="Wingdings" panose="05000000000000000000" pitchFamily="2" charset="2"/>
                        <a:buChar char="§"/>
                      </a:pPr>
                      <a:r>
                        <a:rPr lang="vi-VN" sz="3200">
                          <a:latin typeface="Arial" panose="020B0604020202020204" pitchFamily="34" charset="0"/>
                          <a:cs typeface="Arial" panose="020B0604020202020204" pitchFamily="34" charset="0"/>
                        </a:rPr>
                        <a:t>Mỗi người cần phải định hình và tưởng tượng về tương lai của mình sau này. Luôn phải sống, đặt mục tiêu, có trách nhiệm với chính mình đến cuối đời.</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02921063"/>
                  </a:ext>
                </a:extLst>
              </a:tr>
            </a:tbl>
          </a:graphicData>
        </a:graphic>
      </p:graphicFrame>
    </p:spTree>
    <p:extLst>
      <p:ext uri="{BB962C8B-B14F-4D97-AF65-F5344CB8AC3E}">
        <p14:creationId xmlns:p14="http://schemas.microsoft.com/office/powerpoint/2010/main" val="37396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outVertic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12317" flipH="1">
            <a:off x="15295715" y="8229600"/>
            <a:ext cx="3912801" cy="41148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22765"/>
            <a:ext cx="1463502" cy="1194750"/>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0182"/>
          <a:stretch>
            <a:fillRect/>
          </a:stretch>
        </p:blipFill>
        <p:spPr>
          <a:xfrm flipH="1">
            <a:off x="17252115" y="27214"/>
            <a:ext cx="980851" cy="772168"/>
          </a:xfrm>
          <a:prstGeom prst="rect">
            <a:avLst/>
          </a:prstGeom>
        </p:spPr>
      </p:pic>
      <p:sp>
        <p:nvSpPr>
          <p:cNvPr id="15" name="Freeform 6">
            <a:extLst>
              <a:ext uri="{FF2B5EF4-FFF2-40B4-BE49-F238E27FC236}">
                <a16:creationId xmlns:a16="http://schemas.microsoft.com/office/drawing/2014/main" id="{84917E05-EA1B-16DF-5F8D-365712570894}"/>
              </a:ext>
            </a:extLst>
          </p:cNvPr>
          <p:cNvSpPr/>
          <p:nvPr/>
        </p:nvSpPr>
        <p:spPr>
          <a:xfrm>
            <a:off x="1524000" y="1291154"/>
            <a:ext cx="14909967" cy="8805345"/>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8">
              <a:duotone>
                <a:schemeClr val="accent2">
                  <a:shade val="45000"/>
                  <a:satMod val="135000"/>
                </a:schemeClr>
                <a:prstClr val="white"/>
              </a:duotone>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id="{E6E3A79F-7433-012E-D92D-49B539DF766C}"/>
              </a:ext>
            </a:extLst>
          </p:cNvPr>
          <p:cNvSpPr txBox="1"/>
          <p:nvPr/>
        </p:nvSpPr>
        <p:spPr>
          <a:xfrm>
            <a:off x="4076699" y="3172063"/>
            <a:ext cx="10134601" cy="3942874"/>
          </a:xfrm>
          <a:prstGeom prst="rect">
            <a:avLst/>
          </a:prstGeom>
        </p:spPr>
        <p:txBody>
          <a:bodyPr wrap="square" lIns="0" tIns="0" rIns="0" bIns="0" rtlCol="0" anchor="t">
            <a:spAutoFit/>
          </a:bodyPr>
          <a:lstStyle/>
          <a:p>
            <a:pPr algn="ctr">
              <a:lnSpc>
                <a:spcPct val="150000"/>
              </a:lnSpc>
              <a:spcBef>
                <a:spcPct val="0"/>
              </a:spcBef>
            </a:pPr>
            <a:r>
              <a:rPr lang="en-US" sz="5000" b="1">
                <a:solidFill>
                  <a:srgbClr val="FF0000"/>
                </a:solidFill>
                <a:latin typeface="Arial" panose="020B0604020202020204" pitchFamily="34" charset="0"/>
                <a:cs typeface="Arial" panose="020B0604020202020204" pitchFamily="34" charset="0"/>
              </a:rPr>
              <a:t>KẾT LUẬN</a:t>
            </a:r>
          </a:p>
          <a:p>
            <a:pPr algn="just">
              <a:lnSpc>
                <a:spcPct val="150000"/>
              </a:lnSpc>
              <a:spcBef>
                <a:spcPct val="0"/>
              </a:spcBef>
            </a:pPr>
            <a:r>
              <a:rPr lang="en-US" sz="4200">
                <a:latin typeface="Arial" panose="020B0604020202020204" pitchFamily="34" charset="0"/>
                <a:cs typeface="Arial" panose="020B0604020202020204" pitchFamily="34" charset="0"/>
              </a:rPr>
              <a:t>Các em có thể sử dụng những câu ca dao, tục ngữ, danh ngôn để lan tỏa những thông điệp, giá trị tinh thần trách nhiệm.</a:t>
            </a:r>
            <a:endParaRPr lang="vi-VN" sz="4200" i="1" dirty="0">
              <a:latin typeface="Arial" panose="020B0604020202020204" pitchFamily="34" charset="0"/>
              <a:cs typeface="Arial" panose="020B0604020202020204" pitchFamily="34" charset="0"/>
            </a:endParaRPr>
          </a:p>
        </p:txBody>
      </p:sp>
      <p:pic>
        <p:nvPicPr>
          <p:cNvPr id="26" name="Picture 25" descr="A cartoon character holding a pencil&#10;&#10;Description automatically generated with medium confidence">
            <a:extLst>
              <a:ext uri="{FF2B5EF4-FFF2-40B4-BE49-F238E27FC236}">
                <a16:creationId xmlns:a16="http://schemas.microsoft.com/office/drawing/2014/main" id="{00C8F8DF-382E-A533-AEA5-1354FB1AA8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54000" y="996388"/>
            <a:ext cx="3003441" cy="2535692"/>
          </a:xfrm>
          <a:prstGeom prst="rect">
            <a:avLst/>
          </a:prstGeom>
        </p:spPr>
      </p:pic>
      <p:pic>
        <p:nvPicPr>
          <p:cNvPr id="28" name="Picture 9">
            <a:extLst>
              <a:ext uri="{FF2B5EF4-FFF2-40B4-BE49-F238E27FC236}">
                <a16:creationId xmlns:a16="http://schemas.microsoft.com/office/drawing/2014/main" id="{1666F4AE-8ABA-7704-BCCA-36C4E687D84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7906" y="5961492"/>
            <a:ext cx="4131129" cy="43527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0775" y="-147513"/>
            <a:ext cx="2183180" cy="734342"/>
          </a:xfrm>
          <a:prstGeom prst="rect">
            <a:avLst/>
          </a:prstGeom>
        </p:spPr>
      </p:pic>
      <p:pic>
        <p:nvPicPr>
          <p:cNvPr id="38" name="Picture 3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91856" y="-329950"/>
            <a:ext cx="3134868" cy="3129168"/>
          </a:xfrm>
          <a:prstGeom prst="rect">
            <a:avLst/>
          </a:prstGeom>
        </p:spPr>
      </p:pic>
      <p:sp>
        <p:nvSpPr>
          <p:cNvPr id="13" name="TextBox 12">
            <a:extLst>
              <a:ext uri="{FF2B5EF4-FFF2-40B4-BE49-F238E27FC236}">
                <a16:creationId xmlns:a16="http://schemas.microsoft.com/office/drawing/2014/main" id="{B4207364-C9B8-0B1F-1EFF-5D8C08B26C38}"/>
              </a:ext>
            </a:extLst>
          </p:cNvPr>
          <p:cNvSpPr txBox="1"/>
          <p:nvPr/>
        </p:nvSpPr>
        <p:spPr>
          <a:xfrm>
            <a:off x="1736272" y="586829"/>
            <a:ext cx="1481545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Xây dựng bài thuyết trình để lan tỏa tinh thần trách nhiệm trong việc hoàn thiện bản thân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DA241FF7-2A72-76A5-E9ED-172ED62A7EBE}"/>
              </a:ext>
            </a:extLst>
          </p:cNvPr>
          <p:cNvGrpSpPr/>
          <p:nvPr/>
        </p:nvGrpSpPr>
        <p:grpSpPr>
          <a:xfrm>
            <a:off x="7666458" y="2799218"/>
            <a:ext cx="9829800" cy="6230482"/>
            <a:chOff x="7092556" y="1893104"/>
            <a:chExt cx="9829800" cy="6230482"/>
          </a:xfrm>
        </p:grpSpPr>
        <p:sp>
          <p:nvSpPr>
            <p:cNvPr id="15" name="Speech Bubble: Rectangle with Corners Rounded 14">
              <a:extLst>
                <a:ext uri="{FF2B5EF4-FFF2-40B4-BE49-F238E27FC236}">
                  <a16:creationId xmlns:a16="http://schemas.microsoft.com/office/drawing/2014/main" id="{942220FD-165F-CD3B-098A-01F77A3E7891}"/>
                </a:ext>
              </a:extLst>
            </p:cNvPr>
            <p:cNvSpPr/>
            <p:nvPr/>
          </p:nvSpPr>
          <p:spPr>
            <a:xfrm>
              <a:off x="7092556" y="2705100"/>
              <a:ext cx="9829800" cy="5418486"/>
            </a:xfrm>
            <a:prstGeom prst="wedgeRoundRectCallout">
              <a:avLst>
                <a:gd name="adj1" fmla="val -61775"/>
                <a:gd name="adj2" fmla="val 35079"/>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b="1">
                  <a:solidFill>
                    <a:schemeClr val="tx1"/>
                  </a:solidFill>
                  <a:latin typeface="Arial" panose="020B0604020202020204" pitchFamily="34" charset="0"/>
                  <a:cs typeface="Arial" panose="020B0604020202020204" pitchFamily="34" charset="0"/>
                </a:rPr>
                <a:t>Hoạt động theo nhóm (4 – 6 HS): </a:t>
              </a:r>
              <a:r>
                <a:rPr lang="vi-VN" sz="4200">
                  <a:solidFill>
                    <a:schemeClr val="tx1"/>
                  </a:solidFill>
                  <a:latin typeface="Arial" panose="020B0604020202020204" pitchFamily="34" charset="0"/>
                  <a:cs typeface="Arial" panose="020B0604020202020204" pitchFamily="34" charset="0"/>
                </a:rPr>
                <a:t>Các nhóm </a:t>
              </a:r>
              <a:r>
                <a:rPr lang="en-US" sz="4200">
                  <a:solidFill>
                    <a:schemeClr val="tx1"/>
                  </a:solidFill>
                  <a:latin typeface="Arial" panose="020B0604020202020204" pitchFamily="34" charset="0"/>
                  <a:cs typeface="Arial" panose="020B0604020202020204" pitchFamily="34" charset="0"/>
                </a:rPr>
                <a:t>h</a:t>
              </a:r>
              <a:r>
                <a:rPr lang="vi-VN" sz="4200">
                  <a:solidFill>
                    <a:schemeClr val="tx1"/>
                  </a:solidFill>
                  <a:latin typeface="Arial" panose="020B0604020202020204" pitchFamily="34" charset="0"/>
                  <a:cs typeface="Arial" panose="020B0604020202020204" pitchFamily="34" charset="0"/>
                </a:rPr>
                <a:t>ãy xây dựng bài thuyết trình để lan tỏa tinh thần trách nhiệm trong việc hoàn thiện bản thân.</a:t>
              </a:r>
              <a:endParaRPr lang="vi-VN" sz="4200" dirty="0">
                <a:solidFill>
                  <a:schemeClr val="tx1"/>
                </a:solidFill>
                <a:latin typeface="Arial" panose="020B060402020202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A0F3DB93-8F3C-01AC-A5D0-A404ED4EF1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43664" y="1893104"/>
              <a:ext cx="1127583" cy="1159197"/>
            </a:xfrm>
            <a:prstGeom prst="rect">
              <a:avLst/>
            </a:prstGeom>
          </p:spPr>
        </p:pic>
      </p:grpSp>
      <p:pic>
        <p:nvPicPr>
          <p:cNvPr id="17" name="Picture 16" descr="A picture containing toy, doll&#10;&#10;Description automatically generated">
            <a:extLst>
              <a:ext uri="{FF2B5EF4-FFF2-40B4-BE49-F238E27FC236}">
                <a16:creationId xmlns:a16="http://schemas.microsoft.com/office/drawing/2014/main" id="{7ED3C200-7B48-726C-961F-DB66E63530C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09600" y="6833080"/>
            <a:ext cx="6328167" cy="347024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910" b="42136"/>
          <a:stretch>
            <a:fillRect/>
          </a:stretch>
        </p:blipFill>
        <p:spPr>
          <a:xfrm>
            <a:off x="17357704" y="-62761"/>
            <a:ext cx="740551" cy="86663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1398" y="-62761"/>
            <a:ext cx="2183180" cy="734342"/>
          </a:xfrm>
          <a:prstGeom prst="rect">
            <a:avLst/>
          </a:prstGeom>
        </p:spPr>
      </p:pic>
      <p:sp>
        <p:nvSpPr>
          <p:cNvPr id="21" name="Rectangle: Rounded Corners 20">
            <a:extLst>
              <a:ext uri="{FF2B5EF4-FFF2-40B4-BE49-F238E27FC236}">
                <a16:creationId xmlns:a16="http://schemas.microsoft.com/office/drawing/2014/main" id="{C6E9D75A-0683-F596-79C4-D9DC38281A07}"/>
              </a:ext>
            </a:extLst>
          </p:cNvPr>
          <p:cNvSpPr/>
          <p:nvPr/>
        </p:nvSpPr>
        <p:spPr>
          <a:xfrm>
            <a:off x="669474" y="3935038"/>
            <a:ext cx="3444412" cy="2579403"/>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chemeClr val="accent2">
                    <a:lumMod val="50000"/>
                  </a:schemeClr>
                </a:solidFill>
                <a:latin typeface="Arial" panose="020B0604020202020204" pitchFamily="34" charset="0"/>
                <a:cs typeface="Arial" panose="020B0604020202020204" pitchFamily="34" charset="0"/>
              </a:rPr>
              <a:t>Gợi ý thực hiện</a:t>
            </a:r>
            <a:endParaRPr lang="en-US" sz="4800" b="1" dirty="0">
              <a:solidFill>
                <a:schemeClr val="accent2">
                  <a:lumMod val="50000"/>
                </a:schemeClr>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3E37DCFB-4B73-1588-7C67-B581C859E617}"/>
              </a:ext>
            </a:extLst>
          </p:cNvPr>
          <p:cNvCxnSpPr>
            <a:cxnSpLocks/>
            <a:stCxn id="21" idx="3"/>
          </p:cNvCxnSpPr>
          <p:nvPr/>
        </p:nvCxnSpPr>
        <p:spPr>
          <a:xfrm>
            <a:off x="4113886" y="5224740"/>
            <a:ext cx="762000" cy="0"/>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18">
            <a:extLst>
              <a:ext uri="{FF2B5EF4-FFF2-40B4-BE49-F238E27FC236}">
                <a16:creationId xmlns:a16="http://schemas.microsoft.com/office/drawing/2014/main" id="{617E12F1-6A23-E1B2-92CA-495EF26AFD9B}"/>
              </a:ext>
            </a:extLst>
          </p:cNvPr>
          <p:cNvSpPr/>
          <p:nvPr/>
        </p:nvSpPr>
        <p:spPr>
          <a:xfrm>
            <a:off x="5396816" y="5681713"/>
            <a:ext cx="12189096" cy="1847693"/>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400">
                <a:cs typeface="Arial" panose="020B0604020202020204" pitchFamily="34" charset="0"/>
              </a:rPr>
              <a:t>Tìm những tấm gương thành công nhờ tinh thần trách nhiệm</a:t>
            </a:r>
            <a:endParaRPr lang="en-US" sz="3400" dirty="0">
              <a:solidFill>
                <a:schemeClr val="tx1"/>
              </a:solidFill>
              <a:latin typeface="Arial" panose="020B0604020202020204" pitchFamily="34" charset="0"/>
              <a:cs typeface="Arial" panose="020B0604020202020204" pitchFamily="34" charset="0"/>
            </a:endParaRPr>
          </a:p>
        </p:txBody>
      </p:sp>
      <p:sp>
        <p:nvSpPr>
          <p:cNvPr id="31" name="Rounded Rectangle 19">
            <a:extLst>
              <a:ext uri="{FF2B5EF4-FFF2-40B4-BE49-F238E27FC236}">
                <a16:creationId xmlns:a16="http://schemas.microsoft.com/office/drawing/2014/main" id="{1EF02DB8-1A79-A3D1-ADF7-9FFD7ADE6496}"/>
              </a:ext>
            </a:extLst>
          </p:cNvPr>
          <p:cNvSpPr/>
          <p:nvPr/>
        </p:nvSpPr>
        <p:spPr>
          <a:xfrm>
            <a:off x="5396815" y="3188348"/>
            <a:ext cx="12221711" cy="2152492"/>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cs typeface="Arial" panose="020B0604020202020204" pitchFamily="34" charset="0"/>
              </a:rPr>
              <a:t>Tìm ra những bằng chứng, lập luận để chứng minh về sự cần thiết của tinh thần trách nhiệm trong việc hoàn thiện bản thân</a:t>
            </a:r>
            <a:endParaRPr lang="en-US" sz="3400" dirty="0">
              <a:solidFill>
                <a:schemeClr val="tx1"/>
              </a:solidFill>
              <a:latin typeface="Arial" panose="020B0604020202020204" pitchFamily="34" charset="0"/>
              <a:cs typeface="Arial" panose="020B0604020202020204" pitchFamily="34" charset="0"/>
            </a:endParaRPr>
          </a:p>
        </p:txBody>
      </p:sp>
      <p:sp>
        <p:nvSpPr>
          <p:cNvPr id="32" name="Rounded Rectangle 23">
            <a:extLst>
              <a:ext uri="{FF2B5EF4-FFF2-40B4-BE49-F238E27FC236}">
                <a16:creationId xmlns:a16="http://schemas.microsoft.com/office/drawing/2014/main" id="{C48EB624-77BB-55D0-8DD9-1E33578759B9}"/>
              </a:ext>
            </a:extLst>
          </p:cNvPr>
          <p:cNvSpPr/>
          <p:nvPr/>
        </p:nvSpPr>
        <p:spPr>
          <a:xfrm>
            <a:off x="5358708" y="7886226"/>
            <a:ext cx="12259818" cy="1847693"/>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400">
                <a:latin typeface="Arial" panose="020B0604020202020204" pitchFamily="34" charset="0"/>
                <a:cs typeface="Arial" panose="020B0604020202020204" pitchFamily="34" charset="0"/>
              </a:rPr>
              <a:t>Lựa chọn những câu ca dao, tục ngữ, danh ngôn về trách nhiệm để tăng thêm tính thuyết phục.</a:t>
            </a:r>
            <a:endParaRPr lang="en-US" sz="3400" dirty="0">
              <a:solidFill>
                <a:schemeClr val="tx1"/>
              </a:solidFill>
              <a:latin typeface="Arial" panose="020B0604020202020204" pitchFamily="34" charset="0"/>
              <a:cs typeface="Arial" panose="020B0604020202020204" pitchFamily="34" charset="0"/>
            </a:endParaRPr>
          </a:p>
        </p:txBody>
      </p:sp>
      <p:sp>
        <p:nvSpPr>
          <p:cNvPr id="33" name="Rounded Rectangle 19">
            <a:extLst>
              <a:ext uri="{FF2B5EF4-FFF2-40B4-BE49-F238E27FC236}">
                <a16:creationId xmlns:a16="http://schemas.microsoft.com/office/drawing/2014/main" id="{E548E03A-EDB8-D3EF-88E0-CCAA4D432397}"/>
              </a:ext>
            </a:extLst>
          </p:cNvPr>
          <p:cNvSpPr/>
          <p:nvPr/>
        </p:nvSpPr>
        <p:spPr>
          <a:xfrm>
            <a:off x="5364199" y="618396"/>
            <a:ext cx="12221713" cy="2222992"/>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cs typeface="Arial" panose="020B0604020202020204" pitchFamily="34" charset="0"/>
              </a:rPr>
              <a:t>Chỉ ra những lợi ích của việc thể hiện tinh thần trách nhiệm và đặt ra những cam kết cho việc hoàn thiện bản thân.</a:t>
            </a:r>
            <a:endParaRPr lang="en-US" sz="3400" dirty="0">
              <a:solidFill>
                <a:schemeClr val="tx1"/>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0ECE510D-DA21-AED2-64AC-969707B1322F}"/>
              </a:ext>
            </a:extLst>
          </p:cNvPr>
          <p:cNvGrpSpPr/>
          <p:nvPr/>
        </p:nvGrpSpPr>
        <p:grpSpPr>
          <a:xfrm rot="16200000">
            <a:off x="4569442" y="3000157"/>
            <a:ext cx="1042200" cy="579890"/>
            <a:chOff x="6498137" y="3625822"/>
            <a:chExt cx="558104" cy="973671"/>
          </a:xfrm>
        </p:grpSpPr>
        <p:cxnSp>
          <p:nvCxnSpPr>
            <p:cNvPr id="35" name="Straight Connector 34">
              <a:extLst>
                <a:ext uri="{FF2B5EF4-FFF2-40B4-BE49-F238E27FC236}">
                  <a16:creationId xmlns:a16="http://schemas.microsoft.com/office/drawing/2014/main" id="{9247289A-9A4A-460F-BFD1-1EF0777F6AA5}"/>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6E9847-4624-A4B0-8705-59FAE71FAF1F}"/>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3C6BC268-DA0E-0AA1-B203-B05623C8A632}"/>
              </a:ext>
            </a:extLst>
          </p:cNvPr>
          <p:cNvGrpSpPr/>
          <p:nvPr/>
        </p:nvGrpSpPr>
        <p:grpSpPr>
          <a:xfrm rot="16200000" flipH="1">
            <a:off x="1516755" y="4998354"/>
            <a:ext cx="7141530" cy="573843"/>
            <a:chOff x="6498137" y="3625822"/>
            <a:chExt cx="558104" cy="973671"/>
          </a:xfrm>
        </p:grpSpPr>
        <p:cxnSp>
          <p:nvCxnSpPr>
            <p:cNvPr id="38" name="Straight Connector 37">
              <a:extLst>
                <a:ext uri="{FF2B5EF4-FFF2-40B4-BE49-F238E27FC236}">
                  <a16:creationId xmlns:a16="http://schemas.microsoft.com/office/drawing/2014/main" id="{CD6370E4-DA0F-4B32-0A46-3BDC6A7AD617}"/>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4AE198E-9B32-20D3-9525-F86197543CFC}"/>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2E3720F-82D4-F2A9-F53E-334FDC60CD86}"/>
              </a:ext>
            </a:extLst>
          </p:cNvPr>
          <p:cNvGrpSpPr/>
          <p:nvPr/>
        </p:nvGrpSpPr>
        <p:grpSpPr>
          <a:xfrm rot="16200000">
            <a:off x="3823886" y="5087544"/>
            <a:ext cx="2549057" cy="595616"/>
            <a:chOff x="6498137" y="3625822"/>
            <a:chExt cx="558104" cy="973671"/>
          </a:xfrm>
        </p:grpSpPr>
        <p:cxnSp>
          <p:nvCxnSpPr>
            <p:cNvPr id="41" name="Straight Connector 40">
              <a:extLst>
                <a:ext uri="{FF2B5EF4-FFF2-40B4-BE49-F238E27FC236}">
                  <a16:creationId xmlns:a16="http://schemas.microsoft.com/office/drawing/2014/main" id="{053D9342-E515-5074-B65A-133106BB6D72}"/>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B398FF1-257C-D4ED-249A-7E1D862B662D}"/>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CCE8A5E6-BE6F-D557-8DB5-D6A9885A3BC5}"/>
              </a:ext>
            </a:extLst>
          </p:cNvPr>
          <p:cNvGrpSpPr/>
          <p:nvPr/>
        </p:nvGrpSpPr>
        <p:grpSpPr>
          <a:xfrm rot="16200000">
            <a:off x="3758670" y="7256001"/>
            <a:ext cx="2625643" cy="574437"/>
            <a:chOff x="6481370" y="3599159"/>
            <a:chExt cx="574871" cy="973671"/>
          </a:xfrm>
        </p:grpSpPr>
        <p:cxnSp>
          <p:nvCxnSpPr>
            <p:cNvPr id="44" name="Straight Connector 43">
              <a:extLst>
                <a:ext uri="{FF2B5EF4-FFF2-40B4-BE49-F238E27FC236}">
                  <a16:creationId xmlns:a16="http://schemas.microsoft.com/office/drawing/2014/main" id="{CFAB1AC0-73A3-4F94-E493-06CD1F513B26}"/>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45BCE48-51CE-956E-D5EA-F06D829C737A}"/>
                </a:ext>
              </a:extLst>
            </p:cNvPr>
            <p:cNvCxnSpPr>
              <a:cxnSpLocks/>
            </p:cNvCxnSpPr>
            <p:nvPr/>
          </p:nvCxnSpPr>
          <p:spPr>
            <a:xfrm>
              <a:off x="6481370" y="3599159"/>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47" name="Picture 46">
            <a:extLst>
              <a:ext uri="{FF2B5EF4-FFF2-40B4-BE49-F238E27FC236}">
                <a16:creationId xmlns:a16="http://schemas.microsoft.com/office/drawing/2014/main" id="{DD148814-D195-48E3-51E0-191F9C4B4A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34476" y="7048500"/>
            <a:ext cx="4185125" cy="3238500"/>
          </a:xfrm>
          <a:prstGeom prst="rect">
            <a:avLst/>
          </a:prstGeom>
        </p:spPr>
      </p:pic>
    </p:spTree>
    <p:extLst>
      <p:ext uri="{BB962C8B-B14F-4D97-AF65-F5344CB8AC3E}">
        <p14:creationId xmlns:p14="http://schemas.microsoft.com/office/powerpoint/2010/main" val="24179107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randombar(horizontal)">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randombar(horizontal)">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809" y="72227"/>
            <a:ext cx="1996118" cy="671422"/>
          </a:xfrm>
          <a:prstGeom prst="rect">
            <a:avLst/>
          </a:prstGeom>
        </p:spPr>
      </p:pic>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191118" y="9334500"/>
            <a:ext cx="1031789" cy="791664"/>
          </a:xfrm>
          <a:prstGeom prst="rect">
            <a:avLst/>
          </a:prstGeom>
        </p:spPr>
      </p:pic>
      <p:sp>
        <p:nvSpPr>
          <p:cNvPr id="33" name="Rounded Rectangular Callout 13">
            <a:extLst>
              <a:ext uri="{FF2B5EF4-FFF2-40B4-BE49-F238E27FC236}">
                <a16:creationId xmlns:a16="http://schemas.microsoft.com/office/drawing/2014/main" id="{0C984E3B-F8E7-5D50-23FC-4342703B1A74}"/>
              </a:ext>
            </a:extLst>
          </p:cNvPr>
          <p:cNvSpPr/>
          <p:nvPr/>
        </p:nvSpPr>
        <p:spPr>
          <a:xfrm>
            <a:off x="811866" y="2311617"/>
            <a:ext cx="5057813" cy="2279516"/>
          </a:xfrm>
          <a:prstGeom prst="wedgeRoundRectCallout">
            <a:avLst>
              <a:gd name="adj1" fmla="val -13492"/>
              <a:gd name="adj2" fmla="val 102774"/>
              <a:gd name="adj3" fmla="val 16667"/>
            </a:avLst>
          </a:prstGeom>
          <a:solidFill>
            <a:schemeClr val="bg1"/>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Arial" panose="020B0604020202020204" pitchFamily="34" charset="0"/>
                <a:cs typeface="Arial" panose="020B0604020202020204" pitchFamily="34" charset="0"/>
              </a:rPr>
              <a:t>LƯU Ý</a:t>
            </a:r>
            <a:endParaRPr lang="en-US" sz="5400" b="1" dirty="0">
              <a:solidFill>
                <a:srgbClr val="C00000"/>
              </a:solidFill>
              <a:latin typeface="Arial" panose="020B0604020202020204" pitchFamily="34" charset="0"/>
              <a:cs typeface="Arial" panose="020B0604020202020204" pitchFamily="34" charset="0"/>
            </a:endParaRPr>
          </a:p>
        </p:txBody>
      </p:sp>
      <p:pic>
        <p:nvPicPr>
          <p:cNvPr id="34" name="Picture 4">
            <a:extLst>
              <a:ext uri="{FF2B5EF4-FFF2-40B4-BE49-F238E27FC236}">
                <a16:creationId xmlns:a16="http://schemas.microsoft.com/office/drawing/2014/main" id="{1DCA5519-5C5D-084C-5942-80D46B33667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4613769" y="9193295"/>
            <a:ext cx="1678934" cy="600219"/>
          </a:xfrm>
          <a:prstGeom prst="rect">
            <a:avLst/>
          </a:prstGeom>
        </p:spPr>
      </p:pic>
      <p:sp>
        <p:nvSpPr>
          <p:cNvPr id="45" name="TextBox 44">
            <a:extLst>
              <a:ext uri="{FF2B5EF4-FFF2-40B4-BE49-F238E27FC236}">
                <a16:creationId xmlns:a16="http://schemas.microsoft.com/office/drawing/2014/main" id="{55E5489F-B470-45F3-DEAC-4DD0EE07950E}"/>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p>
        </p:txBody>
      </p:sp>
      <p:pic>
        <p:nvPicPr>
          <p:cNvPr id="55" name="Picture 54" descr="A picture containing doll, toy&#10;&#10;Description automatically generated">
            <a:extLst>
              <a:ext uri="{FF2B5EF4-FFF2-40B4-BE49-F238E27FC236}">
                <a16:creationId xmlns:a16="http://schemas.microsoft.com/office/drawing/2014/main" id="{5EA42B78-5694-E5ED-742E-FDC393FF5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905" y="5695868"/>
            <a:ext cx="4638566" cy="4638566"/>
          </a:xfrm>
          <a:prstGeom prst="rect">
            <a:avLst/>
          </a:prstGeom>
        </p:spPr>
      </p:pic>
      <p:grpSp>
        <p:nvGrpSpPr>
          <p:cNvPr id="63" name="Group 62">
            <a:extLst>
              <a:ext uri="{FF2B5EF4-FFF2-40B4-BE49-F238E27FC236}">
                <a16:creationId xmlns:a16="http://schemas.microsoft.com/office/drawing/2014/main" id="{8E4DA360-994E-0728-7929-A6B542A779A3}"/>
              </a:ext>
            </a:extLst>
          </p:cNvPr>
          <p:cNvGrpSpPr/>
          <p:nvPr/>
        </p:nvGrpSpPr>
        <p:grpSpPr>
          <a:xfrm>
            <a:off x="7302675" y="150746"/>
            <a:ext cx="10723576" cy="4486823"/>
            <a:chOff x="6983437" y="2656482"/>
            <a:chExt cx="10723576" cy="4486823"/>
          </a:xfrm>
        </p:grpSpPr>
        <p:grpSp>
          <p:nvGrpSpPr>
            <p:cNvPr id="59" name="Group 58">
              <a:extLst>
                <a:ext uri="{FF2B5EF4-FFF2-40B4-BE49-F238E27FC236}">
                  <a16:creationId xmlns:a16="http://schemas.microsoft.com/office/drawing/2014/main" id="{0651F81C-91B4-F293-51F7-FD3FD06FB15C}"/>
                </a:ext>
              </a:extLst>
            </p:cNvPr>
            <p:cNvGrpSpPr/>
            <p:nvPr/>
          </p:nvGrpSpPr>
          <p:grpSpPr>
            <a:xfrm>
              <a:off x="6983437" y="3176522"/>
              <a:ext cx="10723576" cy="3966783"/>
              <a:chOff x="2308980" y="2663413"/>
              <a:chExt cx="13670039" cy="2480087"/>
            </a:xfrm>
          </p:grpSpPr>
          <p:sp>
            <p:nvSpPr>
              <p:cNvPr id="61" name="Freeform 7">
                <a:extLst>
                  <a:ext uri="{FF2B5EF4-FFF2-40B4-BE49-F238E27FC236}">
                    <a16:creationId xmlns:a16="http://schemas.microsoft.com/office/drawing/2014/main" id="{8FDCC42C-E145-DA36-4BE0-77B5CEEE917C}"/>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62" name="Freeform 10">
                <a:extLst>
                  <a:ext uri="{FF2B5EF4-FFF2-40B4-BE49-F238E27FC236}">
                    <a16:creationId xmlns:a16="http://schemas.microsoft.com/office/drawing/2014/main" id="{B692D28D-A232-3B86-80CF-07EDC24CEE5B}"/>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58" name="TextBox 57">
              <a:extLst>
                <a:ext uri="{FF2B5EF4-FFF2-40B4-BE49-F238E27FC236}">
                  <a16:creationId xmlns:a16="http://schemas.microsoft.com/office/drawing/2014/main" id="{DC916412-8E55-B0DE-A5EE-9A8F0BB2C831}"/>
                </a:ext>
              </a:extLst>
            </p:cNvPr>
            <p:cNvSpPr txBox="1"/>
            <p:nvPr/>
          </p:nvSpPr>
          <p:spPr>
            <a:xfrm>
              <a:off x="7877661" y="3476557"/>
              <a:ext cx="8886339" cy="2615460"/>
            </a:xfrm>
            <a:prstGeom prst="rect">
              <a:avLst/>
            </a:prstGeom>
            <a:noFill/>
          </p:spPr>
          <p:txBody>
            <a:bodyPr wrap="square">
              <a:spAutoFit/>
            </a:bodyPr>
            <a:lstStyle/>
            <a:p>
              <a:pPr marR="0" algn="just">
                <a:lnSpc>
                  <a:spcPct val="150000"/>
                </a:lnSpc>
                <a:spcBef>
                  <a:spcPts val="0"/>
                </a:spcBef>
                <a:spcAft>
                  <a:spcPts val="0"/>
                </a:spcAft>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Mỗi nhóm chọn ra một bạn nhóm trưởng và bạn đó phải có nhiệm vụ phân công công việc cụ thể cho từng người</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Icon&#10;&#10;Description automatically generated">
              <a:extLst>
                <a:ext uri="{FF2B5EF4-FFF2-40B4-BE49-F238E27FC236}">
                  <a16:creationId xmlns:a16="http://schemas.microsoft.com/office/drawing/2014/main" id="{BA690AC2-9202-3A70-CA41-6E2061CB10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55225">
              <a:off x="7398794" y="2656482"/>
              <a:ext cx="910094" cy="910094"/>
            </a:xfrm>
            <a:prstGeom prst="rect">
              <a:avLst/>
            </a:prstGeom>
          </p:spPr>
        </p:pic>
      </p:grpSp>
      <p:grpSp>
        <p:nvGrpSpPr>
          <p:cNvPr id="64" name="Group 63">
            <a:extLst>
              <a:ext uri="{FF2B5EF4-FFF2-40B4-BE49-F238E27FC236}">
                <a16:creationId xmlns:a16="http://schemas.microsoft.com/office/drawing/2014/main" id="{81ACBFA6-70BE-C1E1-0B06-424526058A7D}"/>
              </a:ext>
            </a:extLst>
          </p:cNvPr>
          <p:cNvGrpSpPr/>
          <p:nvPr/>
        </p:nvGrpSpPr>
        <p:grpSpPr>
          <a:xfrm>
            <a:off x="6961665" y="5006582"/>
            <a:ext cx="10723576" cy="4486823"/>
            <a:chOff x="6983437" y="2656482"/>
            <a:chExt cx="10723576" cy="4486823"/>
          </a:xfrm>
        </p:grpSpPr>
        <p:grpSp>
          <p:nvGrpSpPr>
            <p:cNvPr id="65" name="Group 64">
              <a:extLst>
                <a:ext uri="{FF2B5EF4-FFF2-40B4-BE49-F238E27FC236}">
                  <a16:creationId xmlns:a16="http://schemas.microsoft.com/office/drawing/2014/main" id="{340D48E0-D8EA-5088-9653-14D95F67C8E3}"/>
                </a:ext>
              </a:extLst>
            </p:cNvPr>
            <p:cNvGrpSpPr/>
            <p:nvPr/>
          </p:nvGrpSpPr>
          <p:grpSpPr>
            <a:xfrm>
              <a:off x="6983437" y="3176522"/>
              <a:ext cx="10723576" cy="3966783"/>
              <a:chOff x="2308980" y="2663413"/>
              <a:chExt cx="13670039" cy="2480087"/>
            </a:xfrm>
          </p:grpSpPr>
          <p:sp>
            <p:nvSpPr>
              <p:cNvPr id="68" name="Freeform 7">
                <a:extLst>
                  <a:ext uri="{FF2B5EF4-FFF2-40B4-BE49-F238E27FC236}">
                    <a16:creationId xmlns:a16="http://schemas.microsoft.com/office/drawing/2014/main" id="{083D4951-86E7-351E-779A-E453E4227764}"/>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69" name="Freeform 10">
                <a:extLst>
                  <a:ext uri="{FF2B5EF4-FFF2-40B4-BE49-F238E27FC236}">
                    <a16:creationId xmlns:a16="http://schemas.microsoft.com/office/drawing/2014/main" id="{A0BA9BD4-2FF7-654D-8020-F7A6CBCF1DF1}"/>
                  </a:ext>
                </a:extLst>
              </p:cNvPr>
              <p:cNvSpPr/>
              <p:nvPr/>
            </p:nvSpPr>
            <p:spPr>
              <a:xfrm>
                <a:off x="2308980" y="2663413"/>
                <a:ext cx="13235331"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66" name="TextBox 65">
              <a:extLst>
                <a:ext uri="{FF2B5EF4-FFF2-40B4-BE49-F238E27FC236}">
                  <a16:creationId xmlns:a16="http://schemas.microsoft.com/office/drawing/2014/main" id="{80A2F0D3-A314-125F-70B7-6F180AB306E7}"/>
                </a:ext>
              </a:extLst>
            </p:cNvPr>
            <p:cNvSpPr txBox="1"/>
            <p:nvPr/>
          </p:nvSpPr>
          <p:spPr>
            <a:xfrm>
              <a:off x="7826627" y="3552824"/>
              <a:ext cx="8908111" cy="2615460"/>
            </a:xfrm>
            <a:prstGeom prst="rect">
              <a:avLst/>
            </a:prstGeom>
            <a:noFill/>
          </p:spPr>
          <p:txBody>
            <a:bodyPr wrap="square">
              <a:spAutoFit/>
            </a:bodyPr>
            <a:lstStyle/>
            <a:p>
              <a:pPr marR="0" algn="just">
                <a:lnSpc>
                  <a:spcPct val="150000"/>
                </a:lnSpc>
                <a:spcBef>
                  <a:spcPts val="0"/>
                </a:spcBef>
                <a:spcAft>
                  <a:spcPts val="0"/>
                </a:spcAft>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Bạn nhóm trưởng cần ghi cụ thể công việc của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mỗi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người và nộp cho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giáo viên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sau </a:t>
              </a:r>
              <a:r>
                <a:rPr lang="en-US" sz="3800" b="1" i="1">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hiệm vụ 3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để đánh giá cá nhân.</a:t>
              </a:r>
              <a:endPar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7" name="Picture 66" descr="Icon&#10;&#10;Description automatically generated">
              <a:extLst>
                <a:ext uri="{FF2B5EF4-FFF2-40B4-BE49-F238E27FC236}">
                  <a16:creationId xmlns:a16="http://schemas.microsoft.com/office/drawing/2014/main" id="{24229F0E-4F78-2D41-1F2E-C070C5B418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55225">
              <a:off x="7398794" y="2656482"/>
              <a:ext cx="910094" cy="910094"/>
            </a:xfrm>
            <a:prstGeom prst="rect">
              <a:avLst/>
            </a:prstGeom>
          </p:spPr>
        </p:pic>
      </p:grpSp>
    </p:spTree>
    <p:extLst>
      <p:ext uri="{BB962C8B-B14F-4D97-AF65-F5344CB8AC3E}">
        <p14:creationId xmlns:p14="http://schemas.microsoft.com/office/powerpoint/2010/main" val="8346029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arn(inVertical)">
                                      <p:cBhvr>
                                        <p:cTn id="19" dur="500"/>
                                        <p:tgtEl>
                                          <p:spTgt spid="63"/>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barn(inVertical)">
                                      <p:cBhvr>
                                        <p:cTn id="2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7091">
            <a:off x="16470925" y="-107048"/>
            <a:ext cx="1996118" cy="671422"/>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260">
            <a:off x="6022" y="42323"/>
            <a:ext cx="1411197" cy="351516"/>
          </a:xfrm>
          <a:prstGeom prst="rect">
            <a:avLst/>
          </a:prstGeom>
        </p:spPr>
      </p:pic>
      <p:grpSp>
        <p:nvGrpSpPr>
          <p:cNvPr id="2" name="Group 1">
            <a:extLst>
              <a:ext uri="{FF2B5EF4-FFF2-40B4-BE49-F238E27FC236}">
                <a16:creationId xmlns:a16="http://schemas.microsoft.com/office/drawing/2014/main" id="{D8F16E55-CD36-EC21-61E3-7F11BF2E9079}"/>
              </a:ext>
            </a:extLst>
          </p:cNvPr>
          <p:cNvGrpSpPr/>
          <p:nvPr/>
        </p:nvGrpSpPr>
        <p:grpSpPr>
          <a:xfrm>
            <a:off x="5844748" y="-21038"/>
            <a:ext cx="6598503" cy="1181102"/>
            <a:chOff x="5791154" y="84188"/>
            <a:chExt cx="6403317" cy="1048461"/>
          </a:xfrm>
        </p:grpSpPr>
        <p:sp>
          <p:nvSpPr>
            <p:cNvPr id="3" name="Round Same Side Corner Rectangle 11">
              <a:extLst>
                <a:ext uri="{FF2B5EF4-FFF2-40B4-BE49-F238E27FC236}">
                  <a16:creationId xmlns:a16="http://schemas.microsoft.com/office/drawing/2014/main" id="{70F8BFBA-E06C-136A-CF61-763C2736879E}"/>
                </a:ext>
              </a:extLst>
            </p:cNvPr>
            <p:cNvSpPr/>
            <p:nvPr/>
          </p:nvSpPr>
          <p:spPr>
            <a:xfrm flipV="1">
              <a:off x="5791154" y="84188"/>
              <a:ext cx="6403317" cy="1048461"/>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8079FBA-CDAC-463A-C5FE-C2B62557D2FA}"/>
                </a:ext>
              </a:extLst>
            </p:cNvPr>
            <p:cNvSpPr txBox="1"/>
            <p:nvPr/>
          </p:nvSpPr>
          <p:spPr>
            <a:xfrm>
              <a:off x="6034972" y="222686"/>
              <a:ext cx="5915679" cy="737674"/>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Gợi</a:t>
              </a:r>
              <a:r>
                <a:rPr lang="en-US" sz="4800" b="1" dirty="0">
                  <a:solidFill>
                    <a:schemeClr val="bg1"/>
                  </a:solidFill>
                  <a:latin typeface="Arial" panose="020B0604020202020204" pitchFamily="34" charset="0"/>
                  <a:cs typeface="Arial" panose="020B0604020202020204" pitchFamily="34" charset="0"/>
                </a:rPr>
                <a:t> </a:t>
              </a:r>
              <a:r>
                <a:rPr lang="en-US" sz="4800" b="1">
                  <a:solidFill>
                    <a:schemeClr val="bg1"/>
                  </a:solidFill>
                  <a:latin typeface="Arial" panose="020B0604020202020204" pitchFamily="34" charset="0"/>
                  <a:cs typeface="Arial" panose="020B0604020202020204" pitchFamily="34" charset="0"/>
                </a:rPr>
                <a:t>ý trả </a:t>
              </a:r>
              <a:r>
                <a:rPr lang="en-US" sz="4800" b="1" dirty="0" err="1">
                  <a:solidFill>
                    <a:schemeClr val="bg1"/>
                  </a:solidFill>
                  <a:latin typeface="Arial" panose="020B0604020202020204" pitchFamily="34" charset="0"/>
                  <a:cs typeface="Arial" panose="020B0604020202020204" pitchFamily="34" charset="0"/>
                </a:rPr>
                <a:t>lời</a:t>
              </a:r>
              <a:endParaRPr lang="en-US" sz="4800" b="1" dirty="0">
                <a:solidFill>
                  <a:schemeClr val="bg1"/>
                </a:solidFill>
                <a:latin typeface="Arial" panose="020B0604020202020204" pitchFamily="34" charset="0"/>
                <a:cs typeface="Arial" panose="020B0604020202020204" pitchFamily="34" charset="0"/>
              </a:endParaRPr>
            </a:p>
          </p:txBody>
        </p:sp>
      </p:grpSp>
      <p:graphicFrame>
        <p:nvGraphicFramePr>
          <p:cNvPr id="6" name="Table 4">
            <a:extLst>
              <a:ext uri="{FF2B5EF4-FFF2-40B4-BE49-F238E27FC236}">
                <a16:creationId xmlns:a16="http://schemas.microsoft.com/office/drawing/2014/main" id="{C4BF210F-6CB5-DD28-03D6-A28E8DE6B4D7}"/>
              </a:ext>
            </a:extLst>
          </p:cNvPr>
          <p:cNvGraphicFramePr>
            <a:graphicFrameLocks noGrp="1"/>
          </p:cNvGraphicFramePr>
          <p:nvPr>
            <p:extLst>
              <p:ext uri="{D42A27DB-BD31-4B8C-83A1-F6EECF244321}">
                <p14:modId xmlns:p14="http://schemas.microsoft.com/office/powerpoint/2010/main" val="3777348865"/>
              </p:ext>
            </p:extLst>
          </p:nvPr>
        </p:nvGraphicFramePr>
        <p:xfrm>
          <a:off x="381000" y="1562100"/>
          <a:ext cx="17526000" cy="8532636"/>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1369471941"/>
                    </a:ext>
                  </a:extLst>
                </a:gridCol>
                <a:gridCol w="14859000">
                  <a:extLst>
                    <a:ext uri="{9D8B030D-6E8A-4147-A177-3AD203B41FA5}">
                      <a16:colId xmlns:a16="http://schemas.microsoft.com/office/drawing/2014/main" val="280607583"/>
                    </a:ext>
                  </a:extLst>
                </a:gridCol>
              </a:tblGrid>
              <a:tr h="609600">
                <a:tc>
                  <a:txBody>
                    <a:bodyPr/>
                    <a:lstStyle/>
                    <a:p>
                      <a:pPr algn="ctr">
                        <a:lnSpc>
                          <a:spcPct val="150000"/>
                        </a:lnSpc>
                        <a:spcAft>
                          <a:spcPts val="0"/>
                        </a:spcAft>
                      </a:pPr>
                      <a:endParaRPr lang="en-US" sz="2000">
                        <a:latin typeface="Arial" panose="020B0604020202020204" pitchFamily="34" charset="0"/>
                        <a:cs typeface="Arial" panose="020B0604020202020204" pitchFamily="34" charset="0"/>
                      </a:endParaRPr>
                    </a:p>
                  </a:txBody>
                  <a:tcPr anchor="ctr"/>
                </a:tc>
                <a:tc>
                  <a:txBody>
                    <a:bodyPr/>
                    <a:lstStyle/>
                    <a:p>
                      <a:pPr algn="ctr">
                        <a:lnSpc>
                          <a:spcPct val="100000"/>
                        </a:lnSpc>
                        <a:spcAft>
                          <a:spcPts val="0"/>
                        </a:spcAft>
                      </a:pPr>
                      <a:r>
                        <a:rPr lang="en-US" sz="2400">
                          <a:latin typeface="Arial" panose="020B0604020202020204" pitchFamily="34" charset="0"/>
                          <a:cs typeface="Arial" panose="020B0604020202020204" pitchFamily="34" charset="0"/>
                        </a:rPr>
                        <a:t>Nội dung</a:t>
                      </a:r>
                    </a:p>
                  </a:txBody>
                  <a:tcPr anchor="ctr"/>
                </a:tc>
                <a:extLst>
                  <a:ext uri="{0D108BD9-81ED-4DB2-BD59-A6C34878D82A}">
                    <a16:rowId xmlns:a16="http://schemas.microsoft.com/office/drawing/2014/main" val="4042208697"/>
                  </a:ext>
                </a:extLst>
              </a:tr>
              <a:tr h="2133600">
                <a:tc>
                  <a:txBody>
                    <a:bodyPr/>
                    <a:lstStyle/>
                    <a:p>
                      <a:pPr algn="just">
                        <a:lnSpc>
                          <a:spcPct val="150000"/>
                        </a:lnSpc>
                        <a:spcAft>
                          <a:spcPts val="0"/>
                        </a:spcAft>
                      </a:pPr>
                      <a:r>
                        <a:rPr lang="en-US" sz="2200">
                          <a:solidFill>
                            <a:srgbClr val="000000"/>
                          </a:solidFill>
                          <a:effectLst/>
                          <a:latin typeface="Arial" panose="020B0604020202020204" pitchFamily="34" charset="0"/>
                          <a:cs typeface="Arial" panose="020B0604020202020204" pitchFamily="34" charset="0"/>
                        </a:rPr>
                        <a:t>Lợi ích của việc thể hiện tinh thần trách nhiệm</a:t>
                      </a:r>
                      <a:endParaRPr lang="en-US" sz="2200">
                        <a:latin typeface="Arial" panose="020B0604020202020204" pitchFamily="34" charset="0"/>
                        <a:cs typeface="Arial" panose="020B0604020202020204" pitchFamily="34" charset="0"/>
                      </a:endParaRPr>
                    </a:p>
                  </a:txBody>
                  <a:tcPr anchor="ctr"/>
                </a:tc>
                <a:tc>
                  <a:txBody>
                    <a:bodyPr/>
                    <a:lstStyle/>
                    <a:p>
                      <a:pPr marL="285750" indent="-285750" algn="just">
                        <a:lnSpc>
                          <a:spcPct val="150000"/>
                        </a:lnSpc>
                        <a:spcAft>
                          <a:spcPts val="0"/>
                        </a:spcAft>
                        <a:buFont typeface="Arial" panose="020B0604020202020204" pitchFamily="34" charset="0"/>
                        <a:buChar char="•"/>
                      </a:pPr>
                      <a:r>
                        <a:rPr lang="vi-VN" sz="2000">
                          <a:solidFill>
                            <a:srgbClr val="000000"/>
                          </a:solidFill>
                          <a:effectLst/>
                          <a:latin typeface="Arial" panose="020B0604020202020204" pitchFamily="34" charset="0"/>
                          <a:cs typeface="Arial" panose="020B0604020202020204" pitchFamily="34" charset="0"/>
                        </a:rPr>
                        <a:t>Giúp chúng ta đạt được sự tôn trọng và sự tin tưởng từ những người xung quanh.</a:t>
                      </a:r>
                    </a:p>
                    <a:p>
                      <a:pPr marL="285750" indent="-285750" algn="just">
                        <a:lnSpc>
                          <a:spcPct val="150000"/>
                        </a:lnSpc>
                        <a:spcAft>
                          <a:spcPts val="0"/>
                        </a:spcAft>
                        <a:buFont typeface="Arial" panose="020B0604020202020204" pitchFamily="34" charset="0"/>
                        <a:buChar char="•"/>
                      </a:pPr>
                      <a:r>
                        <a:rPr lang="vi-VN" sz="2000">
                          <a:solidFill>
                            <a:srgbClr val="000000"/>
                          </a:solidFill>
                          <a:effectLst/>
                          <a:latin typeface="Arial" panose="020B0604020202020204" pitchFamily="34" charset="0"/>
                          <a:cs typeface="Arial" panose="020B0604020202020204" pitchFamily="34" charset="0"/>
                        </a:rPr>
                        <a:t>Giúp tăng tính tổ chức, năng suất và hiệu quả công việc.</a:t>
                      </a:r>
                    </a:p>
                    <a:p>
                      <a:pPr marL="285750" indent="-285750" algn="just">
                        <a:lnSpc>
                          <a:spcPct val="150000"/>
                        </a:lnSpc>
                        <a:spcAft>
                          <a:spcPts val="0"/>
                        </a:spcAft>
                        <a:buFont typeface="Arial" panose="020B0604020202020204" pitchFamily="34" charset="0"/>
                        <a:buChar char="•"/>
                      </a:pPr>
                      <a:r>
                        <a:rPr lang="vi-VN" sz="2000">
                          <a:solidFill>
                            <a:srgbClr val="000000"/>
                          </a:solidFill>
                          <a:effectLst/>
                          <a:latin typeface="Arial" panose="020B0604020202020204" pitchFamily="34" charset="0"/>
                          <a:cs typeface="Arial" panose="020B0604020202020204" pitchFamily="34" charset="0"/>
                        </a:rPr>
                        <a:t>Giúp chúng ta đạt được thành công trong sự nghiệp.</a:t>
                      </a:r>
                    </a:p>
                    <a:p>
                      <a:pPr marL="285750" indent="-285750" algn="just">
                        <a:lnSpc>
                          <a:spcPct val="150000"/>
                        </a:lnSpc>
                        <a:spcAft>
                          <a:spcPts val="0"/>
                        </a:spcAft>
                        <a:buFont typeface="Arial" panose="020B0604020202020204" pitchFamily="34" charset="0"/>
                        <a:buChar char="•"/>
                      </a:pPr>
                      <a:r>
                        <a:rPr lang="vi-VN" sz="2000">
                          <a:solidFill>
                            <a:srgbClr val="000000"/>
                          </a:solidFill>
                          <a:effectLst/>
                          <a:latin typeface="Arial" panose="020B0604020202020204" pitchFamily="34" charset="0"/>
                          <a:cs typeface="Arial" panose="020B0604020202020204" pitchFamily="34" charset="0"/>
                        </a:rPr>
                        <a:t>Là một giá trị đáng quý, giúp người khác đánh giá cao bạn và tin tưởng vào khả năng của bạn</a:t>
                      </a:r>
                      <a:r>
                        <a:rPr lang="en-US" sz="2000">
                          <a:solidFill>
                            <a:srgbClr val="000000"/>
                          </a:solidFill>
                          <a:effectLst/>
                          <a:latin typeface="Arial" panose="020B0604020202020204" pitchFamily="34" charset="0"/>
                          <a:cs typeface="Arial" panose="020B0604020202020204" pitchFamily="34" charset="0"/>
                        </a:rPr>
                        <a:t>.</a:t>
                      </a:r>
                      <a:endParaRPr lang="vi-VN"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125999142"/>
                  </a:ext>
                </a:extLst>
              </a:tr>
              <a:tr h="4223925">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a:solidFill>
                            <a:srgbClr val="000000"/>
                          </a:solidFill>
                          <a:effectLst/>
                          <a:latin typeface="Arial" panose="020B0604020202020204" pitchFamily="34" charset="0"/>
                          <a:cs typeface="Arial" panose="020B0604020202020204" pitchFamily="34" charset="0"/>
                        </a:rPr>
                        <a:t>Sự cần thiết của tinh thần trách nhiệm trong việc hoàn thiện bản thân</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285750" indent="-285750" algn="just">
                        <a:lnSpc>
                          <a:spcPct val="150000"/>
                        </a:lnSpc>
                        <a:spcAft>
                          <a:spcPts val="0"/>
                        </a:spcAft>
                        <a:buFont typeface="Arial" panose="020B0604020202020204" pitchFamily="34" charset="0"/>
                        <a:buChar char="•"/>
                      </a:pPr>
                      <a:r>
                        <a:rPr lang="vi-VN" sz="2000">
                          <a:solidFill>
                            <a:srgbClr val="000000"/>
                          </a:solidFill>
                          <a:effectLst/>
                          <a:latin typeface="Arial" panose="020B0604020202020204" pitchFamily="34" charset="0"/>
                          <a:cs typeface="Arial" panose="020B0604020202020204" pitchFamily="34" charset="0"/>
                        </a:rPr>
                        <a:t>Tăng khả năng tự chủ: tự đảm nhận trách nhiệm của mình, không trông chờ vào người khác. </a:t>
                      </a:r>
                      <a:r>
                        <a:rPr lang="vi-VN" sz="2000">
                          <a:solidFill>
                            <a:srgbClr val="000000"/>
                          </a:solidFill>
                          <a:effectLst/>
                          <a:latin typeface="Arial" panose="020B0604020202020204" pitchFamily="34" charset="0"/>
                          <a:cs typeface="Arial" panose="020B0604020202020204" pitchFamily="34" charset="0"/>
                          <a:sym typeface="Wingdings" panose="05000000000000000000" pitchFamily="2" charset="2"/>
                        </a:rPr>
                        <a:t></a:t>
                      </a:r>
                      <a:r>
                        <a:rPr lang="en-US" sz="2000">
                          <a:solidFill>
                            <a:srgbClr val="000000"/>
                          </a:solidFill>
                          <a:effectLst/>
                          <a:latin typeface="Arial" panose="020B0604020202020204" pitchFamily="34" charset="0"/>
                          <a:cs typeface="Arial" panose="020B0604020202020204" pitchFamily="34" charset="0"/>
                          <a:sym typeface="Wingdings" panose="05000000000000000000" pitchFamily="2" charset="2"/>
                        </a:rPr>
                        <a:t> </a:t>
                      </a:r>
                      <a:r>
                        <a:rPr lang="vi-VN" sz="2000">
                          <a:solidFill>
                            <a:srgbClr val="000000"/>
                          </a:solidFill>
                          <a:effectLst/>
                          <a:latin typeface="Arial" panose="020B0604020202020204" pitchFamily="34" charset="0"/>
                          <a:cs typeface="Arial" panose="020B0604020202020204" pitchFamily="34" charset="0"/>
                        </a:rPr>
                        <a:t>giúp bạn trở nên độc lập hơn.</a:t>
                      </a:r>
                    </a:p>
                    <a:p>
                      <a:pPr marL="285750" indent="-285750" algn="just">
                        <a:lnSpc>
                          <a:spcPct val="150000"/>
                        </a:lnSpc>
                        <a:spcAft>
                          <a:spcPts val="0"/>
                        </a:spcAft>
                        <a:buFont typeface="Arial" panose="020B0604020202020204" pitchFamily="34" charset="0"/>
                        <a:buChar char="•"/>
                      </a:pPr>
                      <a:r>
                        <a:rPr lang="vi-VN" sz="2000">
                          <a:solidFill>
                            <a:srgbClr val="000000"/>
                          </a:solidFill>
                          <a:effectLst/>
                          <a:latin typeface="Arial" panose="020B0604020202020204" pitchFamily="34" charset="0"/>
                          <a:cs typeface="Arial" panose="020B0604020202020204" pitchFamily="34" charset="0"/>
                        </a:rPr>
                        <a:t>Xây dựng niềm tin và tôn trọng bản thân: Khi bạn hoàn thành nhiệm vụ một cách đúng đắn, bạn sẽ cảm thấy hài lòng và tin tưởng bản thân hơn. Điều này sẽ giúp bạn xây dựng niềm tin và tôn trọng bản thân.</a:t>
                      </a:r>
                    </a:p>
                    <a:p>
                      <a:pPr marL="285750" indent="-285750" algn="just">
                        <a:lnSpc>
                          <a:spcPct val="150000"/>
                        </a:lnSpc>
                        <a:spcAft>
                          <a:spcPts val="0"/>
                        </a:spcAft>
                        <a:buFont typeface="Arial" panose="020B0604020202020204" pitchFamily="34" charset="0"/>
                        <a:buChar char="•"/>
                      </a:pPr>
                      <a:r>
                        <a:rPr lang="vi-VN" sz="2000">
                          <a:solidFill>
                            <a:srgbClr val="000000"/>
                          </a:solidFill>
                          <a:effectLst/>
                          <a:latin typeface="Arial" panose="020B0604020202020204" pitchFamily="34" charset="0"/>
                          <a:cs typeface="Arial" panose="020B0604020202020204" pitchFamily="34" charset="0"/>
                        </a:rPr>
                        <a:t>Phát triển kỹ năng quản lý thời gian: Khi bạn có trách nhiệm với một nhiệm vụ, bạn sẽ cần phải lên kế hoạch và tổ chức thời gian để hoàn thành nó đúng hạn. Điều này giúp bạn hoàn thiện bản thân và tăng hiệu quả công việc.</a:t>
                      </a:r>
                    </a:p>
                    <a:p>
                      <a:pPr marL="285750" indent="-285750" algn="just">
                        <a:lnSpc>
                          <a:spcPct val="150000"/>
                        </a:lnSpc>
                        <a:spcAft>
                          <a:spcPts val="0"/>
                        </a:spcAft>
                        <a:buFont typeface="Arial" panose="020B0604020202020204" pitchFamily="34" charset="0"/>
                        <a:buChar char="•"/>
                      </a:pPr>
                      <a:r>
                        <a:rPr lang="vi-VN" sz="2000">
                          <a:solidFill>
                            <a:srgbClr val="000000"/>
                          </a:solidFill>
                          <a:effectLst/>
                          <a:latin typeface="Arial" panose="020B0604020202020204" pitchFamily="34" charset="0"/>
                          <a:cs typeface="Arial" panose="020B0604020202020204" pitchFamily="34" charset="0"/>
                        </a:rPr>
                        <a:t>Tăng khả năng giải quyết vấn đề: Tinh thần trách nhiệm giúp bạn có khả năng tìm kiếm các giải pháp và lựa chọn phù hợp nhất để hoàn thành nhiệm vụ. Điều này giúp bạn phát triển kỹ năng giải quyết vấn đề và trở nên chuyên nghiệp hơn.</a:t>
                      </a:r>
                    </a:p>
                    <a:p>
                      <a:pPr marL="285750" indent="-285750" algn="just">
                        <a:lnSpc>
                          <a:spcPct val="150000"/>
                        </a:lnSpc>
                        <a:spcAft>
                          <a:spcPts val="0"/>
                        </a:spcAft>
                        <a:buFont typeface="Arial" panose="020B0604020202020204" pitchFamily="34" charset="0"/>
                        <a:buChar char="•"/>
                      </a:pPr>
                      <a:r>
                        <a:rPr lang="vi-VN" sz="2000">
                          <a:solidFill>
                            <a:srgbClr val="000000"/>
                          </a:solidFill>
                          <a:effectLst/>
                          <a:latin typeface="Arial" panose="020B0604020202020204" pitchFamily="34" charset="0"/>
                          <a:cs typeface="Arial" panose="020B0604020202020204" pitchFamily="34" charset="0"/>
                        </a:rPr>
                        <a:t>Tăng cơ hội thành công: Tinh thần trách nhiệm giúp bạn trở nên nghiêm túc và chuyên nghiệp trong công việc. Điều này sẽ giúp bạn có cơ hội thành công hơn.</a:t>
                      </a:r>
                      <a:endParaRPr lang="vi-VN"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980769418"/>
                  </a:ext>
                </a:extLst>
              </a:tr>
              <a:tr h="1565511">
                <a:tc>
                  <a:txBody>
                    <a:bodyPr/>
                    <a:lstStyle/>
                    <a:p>
                      <a:pPr algn="just">
                        <a:lnSpc>
                          <a:spcPct val="150000"/>
                        </a:lnSpc>
                        <a:spcAft>
                          <a:spcPts val="0"/>
                        </a:spcAft>
                      </a:pPr>
                      <a:r>
                        <a:rPr lang="vi-VN" sz="2200">
                          <a:solidFill>
                            <a:srgbClr val="000000"/>
                          </a:solidFill>
                          <a:effectLst/>
                          <a:latin typeface="Arial" panose="020B0604020202020204" pitchFamily="34" charset="0"/>
                          <a:cs typeface="Arial" panose="020B0604020202020204" pitchFamily="34" charset="0"/>
                        </a:rPr>
                        <a:t>Tấm gương thành công nhờ tinh thần trách nhiệm</a:t>
                      </a:r>
                      <a:endParaRPr lang="en-US" sz="2200">
                        <a:latin typeface="Arial" panose="020B0604020202020204" pitchFamily="34" charset="0"/>
                        <a:cs typeface="Arial" panose="020B0604020202020204" pitchFamily="34" charset="0"/>
                      </a:endParaRPr>
                    </a:p>
                  </a:txBody>
                  <a:tcPr anchor="ctr"/>
                </a:tc>
                <a:tc>
                  <a:txBody>
                    <a:bodyPr/>
                    <a:lstStyle/>
                    <a:p>
                      <a:pPr marL="285750" indent="-285750" algn="just">
                        <a:lnSpc>
                          <a:spcPct val="150000"/>
                        </a:lnSpc>
                        <a:spcAft>
                          <a:spcPts val="0"/>
                        </a:spcAft>
                        <a:buFont typeface="Arial" panose="020B0604020202020204" pitchFamily="34" charset="0"/>
                        <a:buChar char="•"/>
                      </a:pPr>
                      <a:r>
                        <a:rPr lang="vi-VN" sz="2000">
                          <a:solidFill>
                            <a:srgbClr val="000000"/>
                          </a:solidFill>
                          <a:effectLst/>
                          <a:latin typeface="Arial" panose="020B0604020202020204" pitchFamily="34" charset="0"/>
                          <a:cs typeface="Arial" panose="020B0604020202020204" pitchFamily="34" charset="0"/>
                        </a:rPr>
                        <a:t>Satya Nadella - CEO của Microsoft</a:t>
                      </a:r>
                      <a:r>
                        <a:rPr lang="en-US" sz="2000">
                          <a:solidFill>
                            <a:srgbClr val="000000"/>
                          </a:solidFill>
                          <a:effectLst/>
                          <a:latin typeface="Arial" panose="020B0604020202020204" pitchFamily="34" charset="0"/>
                          <a:cs typeface="Arial" panose="020B0604020202020204" pitchFamily="34" charset="0"/>
                        </a:rPr>
                        <a:t>;</a:t>
                      </a:r>
                      <a:r>
                        <a:rPr lang="vi-VN" sz="2000">
                          <a:solidFill>
                            <a:srgbClr val="000000"/>
                          </a:solidFill>
                          <a:effectLst/>
                          <a:latin typeface="Arial" panose="020B0604020202020204" pitchFamily="34" charset="0"/>
                          <a:cs typeface="Arial" panose="020B0604020202020204" pitchFamily="34" charset="0"/>
                        </a:rPr>
                        <a:t> Satya Nadella, CEO của Microsoft, được biết đến với tinh thần trách nhiệm cao và sự cống hiến cho các vấn đề liên quan đến giáo dục và phát triển kinh tế. Ông cũng đã đưa ra những quyết định đúng đắn để đưa Microsoft trở lại đường đua với các công ty công nghệ hàng đầu thế giới.</a:t>
                      </a:r>
                      <a:endParaRPr lang="en-US"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93609215"/>
                  </a:ext>
                </a:extLst>
              </a:tr>
            </a:tbl>
          </a:graphicData>
        </a:graphic>
      </p:graphicFrame>
    </p:spTree>
  </p:cSld>
  <p:clrMapOvr>
    <a:masterClrMapping/>
  </p:clrMapOvr>
  <p:transition spd="med">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7260">
            <a:off x="941201" y="801430"/>
            <a:ext cx="1411197" cy="351516"/>
          </a:xfrm>
          <a:prstGeom prst="rect">
            <a:avLst/>
          </a:prstGeom>
        </p:spPr>
      </p:pic>
      <p:grpSp>
        <p:nvGrpSpPr>
          <p:cNvPr id="12" name="Group 11">
            <a:extLst>
              <a:ext uri="{FF2B5EF4-FFF2-40B4-BE49-F238E27FC236}">
                <a16:creationId xmlns:a16="http://schemas.microsoft.com/office/drawing/2014/main" id="{4B901EFC-9A9E-01C0-331A-4DB5952F7399}"/>
              </a:ext>
            </a:extLst>
          </p:cNvPr>
          <p:cNvGrpSpPr/>
          <p:nvPr/>
        </p:nvGrpSpPr>
        <p:grpSpPr>
          <a:xfrm rot="-348097">
            <a:off x="2871019" y="1574903"/>
            <a:ext cx="12138154" cy="6159331"/>
            <a:chOff x="0" y="0"/>
            <a:chExt cx="3190453" cy="1463594"/>
          </a:xfrm>
        </p:grpSpPr>
        <p:sp>
          <p:nvSpPr>
            <p:cNvPr id="13" name="Freeform 4">
              <a:extLst>
                <a:ext uri="{FF2B5EF4-FFF2-40B4-BE49-F238E27FC236}">
                  <a16:creationId xmlns:a16="http://schemas.microsoft.com/office/drawing/2014/main" id="{745035F5-69BA-6CFA-A20E-A6509EF166BE}"/>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4" name="TextBox 5">
              <a:extLst>
                <a:ext uri="{FF2B5EF4-FFF2-40B4-BE49-F238E27FC236}">
                  <a16:creationId xmlns:a16="http://schemas.microsoft.com/office/drawing/2014/main" id="{FC6F8016-A187-20FE-C719-5D95D549211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86ED4860-4EB6-584D-9AD5-4C2A6634D2E3}"/>
              </a:ext>
            </a:extLst>
          </p:cNvPr>
          <p:cNvSpPr txBox="1"/>
          <p:nvPr/>
        </p:nvSpPr>
        <p:spPr>
          <a:xfrm>
            <a:off x="4342875" y="2420237"/>
            <a:ext cx="9194441" cy="4387420"/>
          </a:xfrm>
          <a:prstGeom prst="rect">
            <a:avLst/>
          </a:prstGeom>
          <a:noFill/>
        </p:spPr>
        <p:txBody>
          <a:bodyPr wrap="square">
            <a:spAutoFit/>
          </a:bodyPr>
          <a:lstStyle/>
          <a:p>
            <a:pPr algn="just">
              <a:lnSpc>
                <a:spcPct val="150000"/>
              </a:lnSpc>
            </a:pPr>
            <a:r>
              <a:rPr lang="en-US" sz="4800">
                <a:latin typeface="Arial" panose="020B0604020202020204" pitchFamily="34" charset="0"/>
                <a:ea typeface="Calibri" panose="020F0502020204030204" pitchFamily="34" charset="0"/>
                <a:cs typeface="Arial" panose="020B0604020202020204" pitchFamily="34" charset="0"/>
              </a:rPr>
              <a:t>Học sinh</a:t>
            </a:r>
            <a:r>
              <a:rPr lang="vi-VN" sz="4800">
                <a:latin typeface="Arial" panose="020B0604020202020204" pitchFamily="34" charset="0"/>
                <a:ea typeface="Calibri" panose="020F0502020204030204" pitchFamily="34" charset="0"/>
                <a:cs typeface="Arial" panose="020B0604020202020204" pitchFamily="34" charset="0"/>
              </a:rPr>
              <a:t> </a:t>
            </a:r>
            <a:r>
              <a:rPr lang="vi-VN" sz="4800">
                <a:ea typeface="Calibri" panose="020F0502020204030204" pitchFamily="34" charset="0"/>
                <a:cs typeface="Arial" panose="020B0604020202020204" pitchFamily="34" charset="0"/>
              </a:rPr>
              <a:t>cần tích cực rèn luyện và thực hiện các phương pháp, kế hoạch, mục tiêu để hoàn thiện bản thân mỗi ngày.</a:t>
            </a:r>
            <a:endParaRPr lang="en-US" sz="48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9FA61D03-1139-20FB-9D80-162AA3E590A2}"/>
              </a:ext>
            </a:extLst>
          </p:cNvPr>
          <p:cNvGrpSpPr/>
          <p:nvPr/>
        </p:nvGrpSpPr>
        <p:grpSpPr>
          <a:xfrm>
            <a:off x="12866706" y="6274789"/>
            <a:ext cx="4065270" cy="2667709"/>
            <a:chOff x="11021046" y="6122180"/>
            <a:chExt cx="4065270" cy="2667709"/>
          </a:xfrm>
        </p:grpSpPr>
        <p:grpSp>
          <p:nvGrpSpPr>
            <p:cNvPr id="18" name="Group 7">
              <a:extLst>
                <a:ext uri="{FF2B5EF4-FFF2-40B4-BE49-F238E27FC236}">
                  <a16:creationId xmlns:a16="http://schemas.microsoft.com/office/drawing/2014/main" id="{6460EE3D-1199-C476-2EF5-086CE59AED92}"/>
                </a:ext>
              </a:extLst>
            </p:cNvPr>
            <p:cNvGrpSpPr/>
            <p:nvPr/>
          </p:nvGrpSpPr>
          <p:grpSpPr>
            <a:xfrm rot="317549">
              <a:off x="11021046" y="6122180"/>
              <a:ext cx="4065270" cy="2667709"/>
              <a:chOff x="0" y="0"/>
              <a:chExt cx="812800" cy="607172"/>
            </a:xfrm>
          </p:grpSpPr>
          <p:sp>
            <p:nvSpPr>
              <p:cNvPr id="23" name="Freeform 8">
                <a:extLst>
                  <a:ext uri="{FF2B5EF4-FFF2-40B4-BE49-F238E27FC236}">
                    <a16:creationId xmlns:a16="http://schemas.microsoft.com/office/drawing/2014/main" id="{ED3401AB-4378-BD35-E929-B6537EF546A1}"/>
                  </a:ext>
                </a:extLst>
              </p:cNvPr>
              <p:cNvSpPr/>
              <p:nvPr/>
            </p:nvSpPr>
            <p:spPr>
              <a:xfrm>
                <a:off x="28300" y="19514"/>
                <a:ext cx="756200" cy="571328"/>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4E7F1C"/>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24" name="TextBox 9">
                <a:extLst>
                  <a:ext uri="{FF2B5EF4-FFF2-40B4-BE49-F238E27FC236}">
                    <a16:creationId xmlns:a16="http://schemas.microsoft.com/office/drawing/2014/main" id="{7A203462-6EAC-E75E-8360-8DB9FAA8C7CF}"/>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374FF159-700A-657E-6583-850EACB2F828}"/>
                </a:ext>
              </a:extLst>
            </p:cNvPr>
            <p:cNvSpPr txBox="1"/>
            <p:nvPr/>
          </p:nvSpPr>
          <p:spPr>
            <a:xfrm>
              <a:off x="11220519" y="7068450"/>
              <a:ext cx="3600419" cy="861774"/>
            </a:xfrm>
            <a:prstGeom prst="rect">
              <a:avLst/>
            </a:prstGeom>
            <a:noFill/>
          </p:spPr>
          <p:txBody>
            <a:bodyPr wrap="square">
              <a:spAutoFit/>
            </a:bodyPr>
            <a:lstStyle/>
            <a:p>
              <a:pPr algn="ctr"/>
              <a:r>
                <a:rPr lang="en-US" sz="5000" b="1">
                  <a:solidFill>
                    <a:schemeClr val="bg1"/>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5000" dirty="0">
                <a:solidFill>
                  <a:schemeClr val="bg1"/>
                </a:solidFill>
                <a:latin typeface="Arial" panose="020B0604020202020204" pitchFamily="34" charset="0"/>
                <a:cs typeface="Arial" panose="020B0604020202020204" pitchFamily="34" charset="0"/>
              </a:endParaRPr>
            </a:p>
          </p:txBody>
        </p:sp>
      </p:grpSp>
      <p:pic>
        <p:nvPicPr>
          <p:cNvPr id="25" name="Picture 24" descr="A cartoon of a child reading a book&#10;&#10;Description automatically generated">
            <a:extLst>
              <a:ext uri="{FF2B5EF4-FFF2-40B4-BE49-F238E27FC236}">
                <a16:creationId xmlns:a16="http://schemas.microsoft.com/office/drawing/2014/main" id="{2A7F64A2-38BB-6131-557C-89C22E04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pic>
        <p:nvPicPr>
          <p:cNvPr id="10" name="Picture 5">
            <a:extLst>
              <a:ext uri="{FF2B5EF4-FFF2-40B4-BE49-F238E27FC236}">
                <a16:creationId xmlns:a16="http://schemas.microsoft.com/office/drawing/2014/main" id="{6AAC5318-6340-79B7-0DEF-42F9D01F5E4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55768">
            <a:off x="17088822" y="9170573"/>
            <a:ext cx="1304707" cy="768591"/>
          </a:xfrm>
          <a:prstGeom prst="rect">
            <a:avLst/>
          </a:prstGeom>
        </p:spPr>
      </p:pic>
      <p:pic>
        <p:nvPicPr>
          <p:cNvPr id="11" name="Picture 10">
            <a:extLst>
              <a:ext uri="{FF2B5EF4-FFF2-40B4-BE49-F238E27FC236}">
                <a16:creationId xmlns:a16="http://schemas.microsoft.com/office/drawing/2014/main" id="{C5574D57-4F99-811C-E3C0-8DC034E931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790081" y="388376"/>
            <a:ext cx="1499312" cy="1499312"/>
          </a:xfrm>
          <a:prstGeom prst="rect">
            <a:avLst/>
          </a:prstGeom>
        </p:spPr>
      </p:pic>
    </p:spTree>
    <p:extLst>
      <p:ext uri="{BB962C8B-B14F-4D97-AF65-F5344CB8AC3E}">
        <p14:creationId xmlns:p14="http://schemas.microsoft.com/office/powerpoint/2010/main" val="36171970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7091">
            <a:off x="11727" y="-53611"/>
            <a:ext cx="1996118" cy="671422"/>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260">
            <a:off x="17074822" y="158610"/>
            <a:ext cx="1411197" cy="351516"/>
          </a:xfrm>
          <a:prstGeom prst="rect">
            <a:avLst/>
          </a:prstGeom>
        </p:spPr>
      </p:pic>
      <p:sp>
        <p:nvSpPr>
          <p:cNvPr id="5" name="TextBox 4">
            <a:extLst>
              <a:ext uri="{FF2B5EF4-FFF2-40B4-BE49-F238E27FC236}">
                <a16:creationId xmlns:a16="http://schemas.microsoft.com/office/drawing/2014/main" id="{F981DCF3-A863-5E4E-E79C-CEC330198545}"/>
              </a:ext>
            </a:extLst>
          </p:cNvPr>
          <p:cNvSpPr txBox="1"/>
          <p:nvPr/>
        </p:nvSpPr>
        <p:spPr>
          <a:xfrm>
            <a:off x="1562100" y="447824"/>
            <a:ext cx="15163800" cy="2014334"/>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effectLst/>
                <a:latin typeface="Arial" panose="020B0604020202020204" pitchFamily="34" charset="0"/>
                <a:ea typeface="Calibri" panose="020F0502020204030204" pitchFamily="34" charset="0"/>
                <a:cs typeface="Arial" panose="020B0604020202020204" pitchFamily="34" charset="0"/>
              </a:rPr>
              <a:t>3</a:t>
            </a:r>
            <a:r>
              <a:rPr lang="vi-VN" sz="4400" b="1">
                <a:solidFill>
                  <a:srgbClr val="C00000"/>
                </a:solidFill>
                <a:ea typeface="Calibri" panose="020F0502020204030204" pitchFamily="34" charset="0"/>
                <a:cs typeface="Arial" panose="020B0604020202020204" pitchFamily="34" charset="0"/>
              </a:rPr>
              <a:t>: Thuyết trình để lan tỏa giá trị của tinh thần trách nhiệm</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603C5BC4-FA25-086E-E389-C55FBCAAA27D}"/>
              </a:ext>
            </a:extLst>
          </p:cNvPr>
          <p:cNvGrpSpPr/>
          <p:nvPr/>
        </p:nvGrpSpPr>
        <p:grpSpPr>
          <a:xfrm>
            <a:off x="11515656" y="3121668"/>
            <a:ext cx="5945482" cy="1436806"/>
            <a:chOff x="10424278" y="3843640"/>
            <a:chExt cx="5945482" cy="1436806"/>
          </a:xfrm>
        </p:grpSpPr>
        <p:grpSp>
          <p:nvGrpSpPr>
            <p:cNvPr id="9" name="Group 8">
              <a:extLst>
                <a:ext uri="{FF2B5EF4-FFF2-40B4-BE49-F238E27FC236}">
                  <a16:creationId xmlns:a16="http://schemas.microsoft.com/office/drawing/2014/main" id="{AC6F0E3D-C1CD-9608-D371-6864721B18DC}"/>
                </a:ext>
              </a:extLst>
            </p:cNvPr>
            <p:cNvGrpSpPr/>
            <p:nvPr/>
          </p:nvGrpSpPr>
          <p:grpSpPr>
            <a:xfrm>
              <a:off x="10424278" y="3843640"/>
              <a:ext cx="5945482" cy="1436806"/>
              <a:chOff x="10439400" y="2639894"/>
              <a:chExt cx="5945482" cy="1436806"/>
            </a:xfrm>
          </p:grpSpPr>
          <p:sp>
            <p:nvSpPr>
              <p:cNvPr id="13" name="Rectangle 12">
                <a:extLst>
                  <a:ext uri="{FF2B5EF4-FFF2-40B4-BE49-F238E27FC236}">
                    <a16:creationId xmlns:a16="http://schemas.microsoft.com/office/drawing/2014/main" id="{8A0CD719-7A7F-770B-AEB7-0A44D2A7147D}"/>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70B4A5D-5A76-4453-DB2F-520EAD3270C7}"/>
                  </a:ext>
                </a:extLst>
              </p:cNvPr>
              <p:cNvSpPr/>
              <p:nvPr/>
            </p:nvSpPr>
            <p:spPr>
              <a:xfrm>
                <a:off x="10669882" y="2803274"/>
                <a:ext cx="5715000" cy="12734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BD6C586-6054-407C-DEF7-6F1C4AA4AB9A}"/>
                </a:ext>
              </a:extLst>
            </p:cNvPr>
            <p:cNvSpPr txBox="1"/>
            <p:nvPr/>
          </p:nvSpPr>
          <p:spPr>
            <a:xfrm>
              <a:off x="11410866" y="4211813"/>
              <a:ext cx="4026806" cy="769441"/>
            </a:xfrm>
            <a:prstGeom prst="rect">
              <a:avLst/>
            </a:prstGeom>
            <a:noFill/>
          </p:spPr>
          <p:txBody>
            <a:bodyPr wrap="square">
              <a:spAutoFit/>
            </a:bodyPr>
            <a:lstStyle/>
            <a:p>
              <a:pPr algn="ct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Sơ đồ tư duy</a:t>
              </a:r>
              <a:endParaRPr lang="en-US" sz="4400" dirty="0">
                <a:latin typeface="Arial" panose="020B0604020202020204" pitchFamily="34" charset="0"/>
                <a:cs typeface="Arial" panose="020B0604020202020204" pitchFamily="34" charset="0"/>
              </a:endParaRPr>
            </a:p>
          </p:txBody>
        </p:sp>
      </p:grpSp>
      <p:pic>
        <p:nvPicPr>
          <p:cNvPr id="16" name="Picture 4">
            <a:extLst>
              <a:ext uri="{FF2B5EF4-FFF2-40B4-BE49-F238E27FC236}">
                <a16:creationId xmlns:a16="http://schemas.microsoft.com/office/drawing/2014/main" id="{69A153D8-3A07-3E22-C078-8F9027536D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9654843" y="8993593"/>
            <a:ext cx="1678934" cy="600219"/>
          </a:xfrm>
          <a:prstGeom prst="rect">
            <a:avLst/>
          </a:prstGeom>
        </p:spPr>
      </p:pic>
      <p:grpSp>
        <p:nvGrpSpPr>
          <p:cNvPr id="17" name="Group 16">
            <a:extLst>
              <a:ext uri="{FF2B5EF4-FFF2-40B4-BE49-F238E27FC236}">
                <a16:creationId xmlns:a16="http://schemas.microsoft.com/office/drawing/2014/main" id="{C5C2D648-EBEF-FB56-996D-5592DAF8A755}"/>
              </a:ext>
            </a:extLst>
          </p:cNvPr>
          <p:cNvGrpSpPr/>
          <p:nvPr/>
        </p:nvGrpSpPr>
        <p:grpSpPr>
          <a:xfrm>
            <a:off x="832305" y="2923550"/>
            <a:ext cx="8458200" cy="6885880"/>
            <a:chOff x="8829095" y="1280698"/>
            <a:chExt cx="8458200" cy="6885880"/>
          </a:xfrm>
        </p:grpSpPr>
        <p:sp>
          <p:nvSpPr>
            <p:cNvPr id="18" name="Freeform 5">
              <a:extLst>
                <a:ext uri="{FF2B5EF4-FFF2-40B4-BE49-F238E27FC236}">
                  <a16:creationId xmlns:a16="http://schemas.microsoft.com/office/drawing/2014/main" id="{EF6005DD-E69A-69E9-CC00-B063047B80FF}"/>
                </a:ext>
              </a:extLst>
            </p:cNvPr>
            <p:cNvSpPr/>
            <p:nvPr/>
          </p:nvSpPr>
          <p:spPr>
            <a:xfrm>
              <a:off x="8829095" y="1851138"/>
              <a:ext cx="8458200" cy="6315440"/>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chemeClr val="accent5">
                <a:lumMod val="20000"/>
                <a:lumOff val="80000"/>
              </a:schemeClr>
            </a:solidFill>
          </p:spPr>
          <p:txBody>
            <a:bodyPr/>
            <a:lstStyle/>
            <a:p>
              <a:endParaRPr lang="en-US"/>
            </a:p>
          </p:txBody>
        </p:sp>
        <p:grpSp>
          <p:nvGrpSpPr>
            <p:cNvPr id="19" name="Group 18">
              <a:extLst>
                <a:ext uri="{FF2B5EF4-FFF2-40B4-BE49-F238E27FC236}">
                  <a16:creationId xmlns:a16="http://schemas.microsoft.com/office/drawing/2014/main" id="{FA5C8569-E2EA-1BA7-23DC-08C024A29E80}"/>
                </a:ext>
              </a:extLst>
            </p:cNvPr>
            <p:cNvGrpSpPr/>
            <p:nvPr/>
          </p:nvGrpSpPr>
          <p:grpSpPr>
            <a:xfrm>
              <a:off x="9611147" y="1280698"/>
              <a:ext cx="7282046" cy="1062601"/>
              <a:chOff x="5571362" y="620326"/>
              <a:chExt cx="7282046" cy="1062601"/>
            </a:xfrm>
          </p:grpSpPr>
          <p:pic>
            <p:nvPicPr>
              <p:cNvPr id="23" name="Picture 9">
                <a:extLst>
                  <a:ext uri="{FF2B5EF4-FFF2-40B4-BE49-F238E27FC236}">
                    <a16:creationId xmlns:a16="http://schemas.microsoft.com/office/drawing/2014/main" id="{F1D4F92C-F6B6-E160-12EB-9C47B332A4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69421" y="620326"/>
                <a:ext cx="6941847" cy="1062601"/>
              </a:xfrm>
              <a:prstGeom prst="rect">
                <a:avLst/>
              </a:prstGeom>
            </p:spPr>
          </p:pic>
          <p:sp>
            <p:nvSpPr>
              <p:cNvPr id="24" name="TextBox 23">
                <a:extLst>
                  <a:ext uri="{FF2B5EF4-FFF2-40B4-BE49-F238E27FC236}">
                    <a16:creationId xmlns:a16="http://schemas.microsoft.com/office/drawing/2014/main" id="{22077C41-1EEE-5EC0-A7D3-2835C5F23DA6}"/>
                  </a:ext>
                </a:extLst>
              </p:cNvPr>
              <p:cNvSpPr txBox="1"/>
              <p:nvPr/>
            </p:nvSpPr>
            <p:spPr>
              <a:xfrm>
                <a:off x="5571362" y="714021"/>
                <a:ext cx="7282046"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Hoạt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động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8F757BB1-9ED5-7071-E8AE-98A972E15CA9}"/>
                </a:ext>
              </a:extLst>
            </p:cNvPr>
            <p:cNvSpPr txBox="1"/>
            <p:nvPr/>
          </p:nvSpPr>
          <p:spPr>
            <a:xfrm>
              <a:off x="9118506" y="2620579"/>
              <a:ext cx="7879378" cy="506241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200">
                  <a:latin typeface="Arial" panose="020B0604020202020204" pitchFamily="34" charset="0"/>
                  <a:ea typeface="Calibri" panose="020F0502020204030204" pitchFamily="34" charset="0"/>
                  <a:cs typeface="Arial" panose="020B0604020202020204" pitchFamily="34" charset="0"/>
                </a:rPr>
                <a:t>Các nhóm lần lượt thuyết trình bài của nhóm mình để lan tỏa tinh thần trách nhiệm. </a:t>
              </a:r>
              <a:endParaRPr lang="en-US" sz="42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vi-VN" sz="4200" i="1">
                  <a:solidFill>
                    <a:srgbClr val="FF0000"/>
                  </a:solidFill>
                  <a:latin typeface="Arial" panose="020B0604020202020204" pitchFamily="34" charset="0"/>
                  <a:ea typeface="Calibri" panose="020F0502020204030204" pitchFamily="34" charset="0"/>
                  <a:cs typeface="Arial" panose="020B0604020202020204" pitchFamily="34" charset="0"/>
                </a:rPr>
                <a:t>Các </a:t>
              </a:r>
              <a:r>
                <a:rPr lang="en-US" sz="4200" i="1">
                  <a:solidFill>
                    <a:srgbClr val="FF0000"/>
                  </a:solidFill>
                  <a:latin typeface="Arial" panose="020B0604020202020204" pitchFamily="34" charset="0"/>
                  <a:ea typeface="Calibri" panose="020F0502020204030204" pitchFamily="34" charset="0"/>
                  <a:cs typeface="Arial" panose="020B0604020202020204" pitchFamily="34" charset="0"/>
                </a:rPr>
                <a:t>em</a:t>
              </a:r>
              <a:r>
                <a:rPr lang="vi-VN" sz="4200" i="1">
                  <a:solidFill>
                    <a:srgbClr val="FF0000"/>
                  </a:solidFill>
                  <a:latin typeface="Arial" panose="020B0604020202020204" pitchFamily="34" charset="0"/>
                  <a:ea typeface="Calibri" panose="020F0502020204030204" pitchFamily="34" charset="0"/>
                  <a:cs typeface="Arial" panose="020B0604020202020204" pitchFamily="34" charset="0"/>
                </a:rPr>
                <a:t> có thể sử dụng</a:t>
              </a:r>
              <a:r>
                <a:rPr lang="en-US" sz="4200" i="1">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200" i="1" dirty="0">
                <a:solidFill>
                  <a:srgbClr val="FF0000"/>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B606AF48-CCC0-C2CE-9D29-362D8CA191A3}"/>
              </a:ext>
            </a:extLst>
          </p:cNvPr>
          <p:cNvGrpSpPr/>
          <p:nvPr/>
        </p:nvGrpSpPr>
        <p:grpSpPr>
          <a:xfrm>
            <a:off x="11515656" y="5217984"/>
            <a:ext cx="5945482" cy="1436806"/>
            <a:chOff x="10424278" y="3843640"/>
            <a:chExt cx="5945482" cy="1436806"/>
          </a:xfrm>
        </p:grpSpPr>
        <p:grpSp>
          <p:nvGrpSpPr>
            <p:cNvPr id="26" name="Group 25">
              <a:extLst>
                <a:ext uri="{FF2B5EF4-FFF2-40B4-BE49-F238E27FC236}">
                  <a16:creationId xmlns:a16="http://schemas.microsoft.com/office/drawing/2014/main" id="{82CF7074-FF50-08A0-85EC-48A4E70F1CC2}"/>
                </a:ext>
              </a:extLst>
            </p:cNvPr>
            <p:cNvGrpSpPr/>
            <p:nvPr/>
          </p:nvGrpSpPr>
          <p:grpSpPr>
            <a:xfrm>
              <a:off x="10424278" y="3843640"/>
              <a:ext cx="5945482" cy="1436806"/>
              <a:chOff x="10439400" y="2639894"/>
              <a:chExt cx="5945482" cy="1436806"/>
            </a:xfrm>
          </p:grpSpPr>
          <p:sp>
            <p:nvSpPr>
              <p:cNvPr id="31" name="Rectangle 30">
                <a:extLst>
                  <a:ext uri="{FF2B5EF4-FFF2-40B4-BE49-F238E27FC236}">
                    <a16:creationId xmlns:a16="http://schemas.microsoft.com/office/drawing/2014/main" id="{99C7C1CF-6A3B-823F-62C4-3B8BAC52AD03}"/>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4BEFC881-607A-32E6-7661-F5329AB384CB}"/>
                  </a:ext>
                </a:extLst>
              </p:cNvPr>
              <p:cNvSpPr/>
              <p:nvPr/>
            </p:nvSpPr>
            <p:spPr>
              <a:xfrm>
                <a:off x="10669882" y="2803274"/>
                <a:ext cx="5715000" cy="12734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8FA0E8B8-6675-C0B2-0101-C29A6F293F4B}"/>
                </a:ext>
              </a:extLst>
            </p:cNvPr>
            <p:cNvSpPr txBox="1"/>
            <p:nvPr/>
          </p:nvSpPr>
          <p:spPr>
            <a:xfrm>
              <a:off x="11797400" y="4235137"/>
              <a:ext cx="3272016" cy="769441"/>
            </a:xfrm>
            <a:prstGeom prst="rect">
              <a:avLst/>
            </a:prstGeom>
            <a:noFill/>
          </p:spPr>
          <p:txBody>
            <a:bodyPr wrap="square">
              <a:spAutoFit/>
            </a:bodyPr>
            <a:lstStyle/>
            <a:p>
              <a:pPr algn="ct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Sơ đồ cây</a:t>
              </a:r>
              <a:endParaRPr lang="en-US" sz="4400" dirty="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A0CCBA7D-7A8F-F8A6-8A86-FAA496C52F4C}"/>
              </a:ext>
            </a:extLst>
          </p:cNvPr>
          <p:cNvGrpSpPr/>
          <p:nvPr/>
        </p:nvGrpSpPr>
        <p:grpSpPr>
          <a:xfrm>
            <a:off x="11515656" y="7477680"/>
            <a:ext cx="5945482" cy="1436806"/>
            <a:chOff x="10424278" y="3843640"/>
            <a:chExt cx="5945482" cy="1436806"/>
          </a:xfrm>
        </p:grpSpPr>
        <p:grpSp>
          <p:nvGrpSpPr>
            <p:cNvPr id="34" name="Group 33">
              <a:extLst>
                <a:ext uri="{FF2B5EF4-FFF2-40B4-BE49-F238E27FC236}">
                  <a16:creationId xmlns:a16="http://schemas.microsoft.com/office/drawing/2014/main" id="{C388937D-E7FF-3551-40EB-6C97A58440EB}"/>
                </a:ext>
              </a:extLst>
            </p:cNvPr>
            <p:cNvGrpSpPr/>
            <p:nvPr/>
          </p:nvGrpSpPr>
          <p:grpSpPr>
            <a:xfrm>
              <a:off x="10424278" y="3843640"/>
              <a:ext cx="5945482" cy="1436806"/>
              <a:chOff x="10439400" y="2639894"/>
              <a:chExt cx="5945482" cy="1436806"/>
            </a:xfrm>
          </p:grpSpPr>
          <p:sp>
            <p:nvSpPr>
              <p:cNvPr id="36" name="Rectangle 35">
                <a:extLst>
                  <a:ext uri="{FF2B5EF4-FFF2-40B4-BE49-F238E27FC236}">
                    <a16:creationId xmlns:a16="http://schemas.microsoft.com/office/drawing/2014/main" id="{858DA639-D381-3E1E-BB7D-8BA0A6AE8581}"/>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665C06D1-16F4-502C-DC20-A575810DE8F1}"/>
                  </a:ext>
                </a:extLst>
              </p:cNvPr>
              <p:cNvSpPr/>
              <p:nvPr/>
            </p:nvSpPr>
            <p:spPr>
              <a:xfrm>
                <a:off x="10669882" y="2803274"/>
                <a:ext cx="5715000" cy="12734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DA93D2E1-1EE2-B9DF-B465-0B48A794DAB5}"/>
                </a:ext>
              </a:extLst>
            </p:cNvPr>
            <p:cNvSpPr txBox="1"/>
            <p:nvPr/>
          </p:nvSpPr>
          <p:spPr>
            <a:xfrm>
              <a:off x="11797400" y="4235137"/>
              <a:ext cx="3272016" cy="769441"/>
            </a:xfrm>
            <a:prstGeom prst="rect">
              <a:avLst/>
            </a:prstGeom>
            <a:noFill/>
          </p:spPr>
          <p:txBody>
            <a:bodyPr wrap="square">
              <a:spAutoFit/>
            </a:bodyPr>
            <a:lstStyle/>
            <a:p>
              <a:pPr algn="ct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Powerpoint</a:t>
              </a:r>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0471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2"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1+#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2"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1+#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910" b="42136"/>
          <a:stretch>
            <a:fillRect/>
          </a:stretch>
        </p:blipFill>
        <p:spPr>
          <a:xfrm>
            <a:off x="17346076" y="-95520"/>
            <a:ext cx="740551" cy="866637"/>
          </a:xfrm>
          <a:prstGeom prst="rect">
            <a:avLst/>
          </a:prstGeom>
        </p:spPr>
      </p:pic>
      <p:pic>
        <p:nvPicPr>
          <p:cNvPr id="13" name="Picture 6">
            <a:extLst>
              <a:ext uri="{FF2B5EF4-FFF2-40B4-BE49-F238E27FC236}">
                <a16:creationId xmlns:a16="http://schemas.microsoft.com/office/drawing/2014/main" id="{FD02B8E7-E455-68B5-E62C-1ED715FA81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452">
            <a:off x="559221" y="466338"/>
            <a:ext cx="8771981" cy="9786067"/>
          </a:xfrm>
          <a:prstGeom prst="rect">
            <a:avLst/>
          </a:prstGeom>
        </p:spPr>
      </p:pic>
      <p:grpSp>
        <p:nvGrpSpPr>
          <p:cNvPr id="15" name="Group 14">
            <a:extLst>
              <a:ext uri="{FF2B5EF4-FFF2-40B4-BE49-F238E27FC236}">
                <a16:creationId xmlns:a16="http://schemas.microsoft.com/office/drawing/2014/main" id="{0AE207BC-0F48-5503-5AE8-6C8CCADDD59E}"/>
              </a:ext>
            </a:extLst>
          </p:cNvPr>
          <p:cNvGrpSpPr/>
          <p:nvPr/>
        </p:nvGrpSpPr>
        <p:grpSpPr>
          <a:xfrm>
            <a:off x="339160" y="374129"/>
            <a:ext cx="6827420" cy="1399451"/>
            <a:chOff x="268306" y="407667"/>
            <a:chExt cx="6827420" cy="1399451"/>
          </a:xfrm>
        </p:grpSpPr>
        <p:grpSp>
          <p:nvGrpSpPr>
            <p:cNvPr id="17" name="Group 10">
              <a:extLst>
                <a:ext uri="{FF2B5EF4-FFF2-40B4-BE49-F238E27FC236}">
                  <a16:creationId xmlns:a16="http://schemas.microsoft.com/office/drawing/2014/main" id="{7ECEA1AB-5A65-19E0-2101-54C6E85C1C7D}"/>
                </a:ext>
              </a:extLst>
            </p:cNvPr>
            <p:cNvGrpSpPr/>
            <p:nvPr/>
          </p:nvGrpSpPr>
          <p:grpSpPr>
            <a:xfrm rot="-143938">
              <a:off x="268306" y="407667"/>
              <a:ext cx="6827420" cy="1399451"/>
              <a:chOff x="55161" y="-91281"/>
              <a:chExt cx="5761308" cy="1026538"/>
            </a:xfrm>
          </p:grpSpPr>
          <p:sp>
            <p:nvSpPr>
              <p:cNvPr id="19" name="Freeform 11">
                <a:extLst>
                  <a:ext uri="{FF2B5EF4-FFF2-40B4-BE49-F238E27FC236}">
                    <a16:creationId xmlns:a16="http://schemas.microsoft.com/office/drawing/2014/main" id="{BE8C72B5-3549-1DB4-8E7A-81C471E35422}"/>
                  </a:ext>
                </a:extLst>
              </p:cNvPr>
              <p:cNvSpPr/>
              <p:nvPr/>
            </p:nvSpPr>
            <p:spPr>
              <a:xfrm>
                <a:off x="55161" y="-91281"/>
                <a:ext cx="5761308" cy="1026538"/>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DF8625B0-8787-213C-808F-83A8398A04E2}"/>
                </a:ext>
              </a:extLst>
            </p:cNvPr>
            <p:cNvSpPr txBox="1"/>
            <p:nvPr/>
          </p:nvSpPr>
          <p:spPr>
            <a:xfrm rot="21459337">
              <a:off x="611253" y="722671"/>
              <a:ext cx="6141524" cy="769441"/>
            </a:xfrm>
            <a:prstGeom prst="rect">
              <a:avLst/>
            </a:prstGeom>
          </p:spPr>
          <p:txBody>
            <a:bodyPr wrap="square" lIns="0" tIns="0" rIns="0" bIns="0" rtlCol="0" anchor="t">
              <a:spAutoFit/>
            </a:bodyPr>
            <a:lstStyle/>
            <a:p>
              <a:pPr marL="0" lvl="0" indent="0" algn="ctr">
                <a:spcBef>
                  <a:spcPct val="0"/>
                </a:spcBef>
              </a:pPr>
              <a:r>
                <a:rPr lang="vi-VN" sz="5000" b="1" spc="179">
                  <a:solidFill>
                    <a:srgbClr val="FFFFFF"/>
                  </a:solidFill>
                  <a:latin typeface="Arial" panose="020B0604020202020204" pitchFamily="34" charset="0"/>
                  <a:cs typeface="Arial" panose="020B0604020202020204" pitchFamily="34" charset="0"/>
                </a:rPr>
                <a:t>LƯU Ý</a:t>
              </a:r>
              <a:endParaRPr lang="en-US" sz="5000" b="1" spc="179" dirty="0">
                <a:solidFill>
                  <a:srgbClr val="FFFFFF"/>
                </a:solidFill>
                <a:latin typeface="Arial" panose="020B0604020202020204" pitchFamily="34" charset="0"/>
                <a:cs typeface="Arial" panose="020B0604020202020204" pitchFamily="34" charset="0"/>
              </a:endParaRPr>
            </a:p>
          </p:txBody>
        </p:sp>
      </p:grpSp>
      <p:sp>
        <p:nvSpPr>
          <p:cNvPr id="20" name="Freeform 5">
            <a:extLst>
              <a:ext uri="{FF2B5EF4-FFF2-40B4-BE49-F238E27FC236}">
                <a16:creationId xmlns:a16="http://schemas.microsoft.com/office/drawing/2014/main" id="{2AC09AFE-0051-B701-4B0B-422CA755C64E}"/>
              </a:ext>
            </a:extLst>
          </p:cNvPr>
          <p:cNvSpPr/>
          <p:nvPr/>
        </p:nvSpPr>
        <p:spPr>
          <a:xfrm>
            <a:off x="9296326" y="2005628"/>
            <a:ext cx="8382074"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7C96199-D5DE-0203-E7F8-4716F1660D6F}"/>
              </a:ext>
            </a:extLst>
          </p:cNvPr>
          <p:cNvSpPr txBox="1"/>
          <p:nvPr/>
        </p:nvSpPr>
        <p:spPr>
          <a:xfrm>
            <a:off x="9692124" y="2861431"/>
            <a:ext cx="7727764" cy="4564135"/>
          </a:xfrm>
          <a:prstGeom prst="rect">
            <a:avLst/>
          </a:prstGeom>
          <a:noFill/>
        </p:spPr>
        <p:txBody>
          <a:bodyPr wrap="square">
            <a:spAutoFit/>
          </a:bodyPr>
          <a:lstStyle/>
          <a:p>
            <a:pPr algn="ctr">
              <a:lnSpc>
                <a:spcPct val="150000"/>
              </a:lnSpc>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Yêu cầu khi thuyết trình</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Trôi chảy, tự tin,</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Có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biểu cảm</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ngữ điệu</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khi nói.</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Sử dụng ngôn ngữ cơ thể.</a:t>
            </a:r>
            <a:endParaRPr lang="en-US" sz="4000" dirty="0">
              <a:latin typeface="Arial" panose="020B0604020202020204" pitchFamily="34" charset="0"/>
              <a:cs typeface="Arial" panose="020B0604020202020204" pitchFamily="34" charset="0"/>
            </a:endParaRPr>
          </a:p>
        </p:txBody>
      </p:sp>
      <p:pic>
        <p:nvPicPr>
          <p:cNvPr id="22" name="Picture 13">
            <a:extLst>
              <a:ext uri="{FF2B5EF4-FFF2-40B4-BE49-F238E27FC236}">
                <a16:creationId xmlns:a16="http://schemas.microsoft.com/office/drawing/2014/main" id="{54FF7486-5671-60B6-CCED-83D51F5D3EA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46911" y="7791639"/>
            <a:ext cx="1773323" cy="236049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22932" y="8078037"/>
            <a:ext cx="1632594" cy="406664"/>
          </a:xfrm>
          <a:prstGeom prst="rect">
            <a:avLst/>
          </a:prstGeom>
        </p:spPr>
      </p:pic>
      <p:grpSp>
        <p:nvGrpSpPr>
          <p:cNvPr id="29" name="Group 28">
            <a:extLst>
              <a:ext uri="{FF2B5EF4-FFF2-40B4-BE49-F238E27FC236}">
                <a16:creationId xmlns:a16="http://schemas.microsoft.com/office/drawing/2014/main" id="{B76D1995-AF03-FBCC-708A-D86E1A296D5B}"/>
              </a:ext>
            </a:extLst>
          </p:cNvPr>
          <p:cNvGrpSpPr/>
          <p:nvPr/>
        </p:nvGrpSpPr>
        <p:grpSpPr>
          <a:xfrm>
            <a:off x="939524" y="3187676"/>
            <a:ext cx="7008413" cy="4331810"/>
            <a:chOff x="939524" y="3187676"/>
            <a:chExt cx="7008413" cy="4331810"/>
          </a:xfrm>
        </p:grpSpPr>
        <p:pic>
          <p:nvPicPr>
            <p:cNvPr id="28" name="Picture 27" descr="A group of students in a classroom&#10;&#10;Description automatically generated">
              <a:extLst>
                <a:ext uri="{FF2B5EF4-FFF2-40B4-BE49-F238E27FC236}">
                  <a16:creationId xmlns:a16="http://schemas.microsoft.com/office/drawing/2014/main" id="{D236D06B-E1B4-AF1F-A28B-2F5BE02AFA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524" y="3648375"/>
              <a:ext cx="7008413" cy="38711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Picture 2" descr="Push pin ">
              <a:extLst>
                <a:ext uri="{FF2B5EF4-FFF2-40B4-BE49-F238E27FC236}">
                  <a16:creationId xmlns:a16="http://schemas.microsoft.com/office/drawing/2014/main" id="{E15501C8-1C86-F678-EFFF-21C3E161B9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574543">
              <a:off x="4159872" y="3187676"/>
              <a:ext cx="698163" cy="6981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5860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left)">
                                      <p:cBhvr>
                                        <p:cTn id="11" dur="5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wipe(left)">
                                      <p:cBhvr>
                                        <p:cTn id="16" dur="500"/>
                                        <p:tgtEl>
                                          <p:spTgt spid="21">
                                            <p:txEl>
                                              <p:pRg st="1" end="1"/>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Effect transition="in" filter="wipe(left)">
                                      <p:cBhvr>
                                        <p:cTn id="20" dur="500"/>
                                        <p:tgtEl>
                                          <p:spTgt spid="21">
                                            <p:txEl>
                                              <p:pRg st="2" end="2"/>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1">
                                            <p:txEl>
                                              <p:pRg st="3" end="3"/>
                                            </p:txEl>
                                          </p:spTgt>
                                        </p:tgtEl>
                                        <p:attrNameLst>
                                          <p:attrName>style.visibility</p:attrName>
                                        </p:attrNameLst>
                                      </p:cBhvr>
                                      <p:to>
                                        <p:strVal val="visible"/>
                                      </p:to>
                                    </p:set>
                                    <p:animEffect transition="in" filter="wipe(left)">
                                      <p:cBhvr>
                                        <p:cTn id="24"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06800" y="119093"/>
            <a:ext cx="2183180" cy="73434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9836" flipH="1">
            <a:off x="-376015" y="-159771"/>
            <a:ext cx="1683977" cy="1292070"/>
          </a:xfrm>
          <a:prstGeom prst="rect">
            <a:avLst/>
          </a:prstGeom>
        </p:spPr>
      </p:pic>
      <p:sp>
        <p:nvSpPr>
          <p:cNvPr id="6" name="TextBox 5">
            <a:extLst>
              <a:ext uri="{FF2B5EF4-FFF2-40B4-BE49-F238E27FC236}">
                <a16:creationId xmlns:a16="http://schemas.microsoft.com/office/drawing/2014/main" id="{4572387A-FA77-746A-AE41-5FBDE7078F6B}"/>
              </a:ext>
            </a:extLst>
          </p:cNvPr>
          <p:cNvSpPr txBox="1"/>
          <p:nvPr/>
        </p:nvSpPr>
        <p:spPr>
          <a:xfrm>
            <a:off x="2100419" y="2159117"/>
            <a:ext cx="15022564" cy="3279424"/>
          </a:xfrm>
          <a:prstGeom prst="rect">
            <a:avLst/>
          </a:prstGeom>
          <a:noFill/>
        </p:spPr>
        <p:txBody>
          <a:bodyPr wrap="square">
            <a:spAutoFit/>
          </a:bodyPr>
          <a:lstStyle/>
          <a:p>
            <a:pPr algn="just">
              <a:lnSpc>
                <a:spcPct val="150000"/>
              </a:lnSpc>
            </a:pPr>
            <a:r>
              <a:rPr lang="en-US" sz="4800">
                <a:latin typeface="Arial" panose="020B0604020202020204" pitchFamily="34" charset="0"/>
                <a:cs typeface="Arial" panose="020B0604020202020204" pitchFamily="34" charset="0"/>
              </a:rPr>
              <a:t>Học sinh </a:t>
            </a:r>
            <a:r>
              <a:rPr lang="vi-VN" sz="4800">
                <a:latin typeface="Arial" panose="020B0604020202020204" pitchFamily="34" charset="0"/>
                <a:cs typeface="Arial" panose="020B0604020202020204" pitchFamily="34" charset="0"/>
              </a:rPr>
              <a:t>phải luôn thực hiện trách nhiệm với bản thân và mọi người để lan tỏa tinh thần trách nhiệm đến với mọi người xung quanh.</a:t>
            </a:r>
            <a:endParaRPr lang="en-US" sz="4800" dirty="0">
              <a:latin typeface="Arial" panose="020B0604020202020204" pitchFamily="34" charset="0"/>
              <a:cs typeface="Arial" panose="020B0604020202020204" pitchFamily="34" charset="0"/>
            </a:endParaRPr>
          </a:p>
        </p:txBody>
      </p:sp>
      <p:pic>
        <p:nvPicPr>
          <p:cNvPr id="7" name="Picture 6" descr="A picture containing text, toy, doll&#10;&#10;Description automatically generated">
            <a:extLst>
              <a:ext uri="{FF2B5EF4-FFF2-40B4-BE49-F238E27FC236}">
                <a16:creationId xmlns:a16="http://schemas.microsoft.com/office/drawing/2014/main" id="{EDB5243F-CA0D-0647-BF5B-BF908B39C5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24300" y="5411327"/>
            <a:ext cx="10439400" cy="4956079"/>
          </a:xfrm>
          <a:prstGeom prst="rect">
            <a:avLst/>
          </a:prstGeom>
        </p:spPr>
      </p:pic>
      <p:sp>
        <p:nvSpPr>
          <p:cNvPr id="9" name="TextBox 8">
            <a:extLst>
              <a:ext uri="{FF2B5EF4-FFF2-40B4-BE49-F238E27FC236}">
                <a16:creationId xmlns:a16="http://schemas.microsoft.com/office/drawing/2014/main" id="{8AE096F4-EC54-FAF8-6683-351E451542A8}"/>
              </a:ext>
            </a:extLst>
          </p:cNvPr>
          <p:cNvSpPr txBox="1"/>
          <p:nvPr/>
        </p:nvSpPr>
        <p:spPr>
          <a:xfrm>
            <a:off x="5562600" y="1051586"/>
            <a:ext cx="7848303" cy="984885"/>
          </a:xfrm>
          <a:prstGeom prst="rect">
            <a:avLst/>
          </a:prstGeom>
          <a:noFill/>
        </p:spPr>
        <p:txBody>
          <a:bodyPr wrap="square" rtlCol="0">
            <a:spAutoFit/>
          </a:bodyPr>
          <a:lstStyle/>
          <a:p>
            <a:pPr algn="ctr"/>
            <a:r>
              <a:rPr lang="en-US" sz="5800" b="1">
                <a:solidFill>
                  <a:srgbClr val="FF0000"/>
                </a:solidFill>
                <a:latin typeface="Arial" panose="020B0604020202020204" pitchFamily="34" charset="0"/>
                <a:cs typeface="Arial" panose="020B0604020202020204" pitchFamily="34" charset="0"/>
              </a:rPr>
              <a:t>KẾT LUẬN</a:t>
            </a:r>
            <a:endParaRPr lang="en-US" sz="58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632423" y="7200900"/>
            <a:ext cx="3912801" cy="411480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r="37910" b="42136"/>
          <a:stretch>
            <a:fillRect/>
          </a:stretch>
        </p:blipFill>
        <p:spPr>
          <a:xfrm>
            <a:off x="17454149" y="96125"/>
            <a:ext cx="740551" cy="86663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571851"/>
            <a:ext cx="1632594" cy="406664"/>
          </a:xfrm>
          <a:prstGeom prst="rect">
            <a:avLst/>
          </a:prstGeom>
        </p:spPr>
      </p:pic>
      <p:sp>
        <p:nvSpPr>
          <p:cNvPr id="9" name="Rectangle 8">
            <a:extLst>
              <a:ext uri="{FF2B5EF4-FFF2-40B4-BE49-F238E27FC236}">
                <a16:creationId xmlns:a16="http://schemas.microsoft.com/office/drawing/2014/main" id="{AF5575BB-395A-1DEC-5C2A-FB5F35504D2F}"/>
              </a:ext>
            </a:extLst>
          </p:cNvPr>
          <p:cNvSpPr/>
          <p:nvPr/>
        </p:nvSpPr>
        <p:spPr>
          <a:xfrm>
            <a:off x="1463026" y="7529293"/>
            <a:ext cx="15361947"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xem</a:t>
            </a:r>
            <a:r>
              <a:rPr lang="vi-VN" sz="4000" b="1">
                <a:latin typeface="Arial" panose="020B0604020202020204" pitchFamily="34" charset="0"/>
                <a:ea typeface="Calibri" panose="020F0502020204030204" pitchFamily="34" charset="0"/>
                <a:cs typeface="Arial" panose="020B0604020202020204" pitchFamily="34" charset="0"/>
              </a:rPr>
              <a:t> video </a:t>
            </a:r>
            <a:r>
              <a:rPr lang="en-US" sz="4000" b="1">
                <a:latin typeface="Arial" panose="020B0604020202020204" pitchFamily="34" charset="0"/>
                <a:ea typeface="Calibri" panose="020F0502020204030204" pitchFamily="34" charset="0"/>
                <a:cs typeface="Arial" panose="020B0604020202020204" pitchFamily="34" charset="0"/>
              </a:rPr>
              <a:t>ở trên và trả lời câu hỏi: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b="1" i="1">
                <a:solidFill>
                  <a:srgbClr val="FF0000"/>
                </a:solidFill>
                <a:ea typeface="Calibri" panose="020F0502020204030204" pitchFamily="34" charset="0"/>
                <a:cs typeface="Arial" panose="020B0604020202020204" pitchFamily="34" charset="0"/>
              </a:rPr>
              <a:t>Sau khi xem xong video, em rút ra được bài học gì về trách nhiệm?</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5FFEF76-C090-413D-3FDA-02312D3C729A}"/>
              </a:ext>
            </a:extLst>
          </p:cNvPr>
          <p:cNvGrpSpPr/>
          <p:nvPr/>
        </p:nvGrpSpPr>
        <p:grpSpPr>
          <a:xfrm>
            <a:off x="-2209800" y="419100"/>
            <a:ext cx="12268200" cy="1866863"/>
            <a:chOff x="3467284" y="286730"/>
            <a:chExt cx="11582400" cy="1866863"/>
          </a:xfrm>
        </p:grpSpPr>
        <p:grpSp>
          <p:nvGrpSpPr>
            <p:cNvPr id="16" name="Group 18">
              <a:extLst>
                <a:ext uri="{FF2B5EF4-FFF2-40B4-BE49-F238E27FC236}">
                  <a16:creationId xmlns:a16="http://schemas.microsoft.com/office/drawing/2014/main" id="{69DD9677-DBA8-AFAD-FDC2-4B944DE66B59}"/>
                </a:ext>
              </a:extLst>
            </p:cNvPr>
            <p:cNvGrpSpPr/>
            <p:nvPr/>
          </p:nvGrpSpPr>
          <p:grpSpPr>
            <a:xfrm>
              <a:off x="3467284" y="286730"/>
              <a:ext cx="11582400" cy="1866863"/>
              <a:chOff x="0" y="-38100"/>
              <a:chExt cx="3160916" cy="556345"/>
            </a:xfrm>
          </p:grpSpPr>
          <p:sp>
            <p:nvSpPr>
              <p:cNvPr id="20" name="Freeform 19">
                <a:extLst>
                  <a:ext uri="{FF2B5EF4-FFF2-40B4-BE49-F238E27FC236}">
                    <a16:creationId xmlns:a16="http://schemas.microsoft.com/office/drawing/2014/main" id="{51BFC253-EB0D-B730-C4F6-DF40BE9CA4AA}"/>
                  </a:ext>
                </a:extLst>
              </p:cNvPr>
              <p:cNvSpPr/>
              <p:nvPr/>
            </p:nvSpPr>
            <p:spPr>
              <a:xfrm>
                <a:off x="203200" y="-326"/>
                <a:ext cx="2957716" cy="51857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21" name="TextBox 20">
                <a:extLst>
                  <a:ext uri="{FF2B5EF4-FFF2-40B4-BE49-F238E27FC236}">
                    <a16:creationId xmlns:a16="http://schemas.microsoft.com/office/drawing/2014/main" id="{DBDD7656-E654-17D6-DA38-AB9EC161D186}"/>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7">
              <a:extLst>
                <a:ext uri="{FF2B5EF4-FFF2-40B4-BE49-F238E27FC236}">
                  <a16:creationId xmlns:a16="http://schemas.microsoft.com/office/drawing/2014/main" id="{C5EAEF12-0D19-9D62-2DE1-62BA03B25136}"/>
                </a:ext>
              </a:extLst>
            </p:cNvPr>
            <p:cNvSpPr txBox="1"/>
            <p:nvPr/>
          </p:nvSpPr>
          <p:spPr>
            <a:xfrm>
              <a:off x="5546602" y="800414"/>
              <a:ext cx="8168338"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KHỞI ĐỘNG</a:t>
              </a:r>
              <a:endParaRPr lang="en-US" sz="6000" b="1" dirty="0">
                <a:solidFill>
                  <a:schemeClr val="bg1"/>
                </a:solidFill>
                <a:latin typeface="Arial" panose="020B0604020202020204" pitchFamily="34" charset="0"/>
                <a:cs typeface="Arial" panose="020B0604020202020204" pitchFamily="34" charset="0"/>
              </a:endParaRPr>
            </a:p>
          </p:txBody>
        </p:sp>
      </p:grpSp>
      <p:pic>
        <p:nvPicPr>
          <p:cNvPr id="23" name="videoplayback (1) (online-video-cutter.com)">
            <a:hlinkClick r:id="" action="ppaction://media"/>
            <a:extLst>
              <a:ext uri="{FF2B5EF4-FFF2-40B4-BE49-F238E27FC236}">
                <a16:creationId xmlns:a16="http://schemas.microsoft.com/office/drawing/2014/main" id="{6A71E9FE-66D3-447C-968B-E6B1B3085B5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033592" y="3232916"/>
            <a:ext cx="7222067" cy="40624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216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23"/>
                </p:tgtEl>
              </p:cMediaNode>
            </p:vide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4015770" y="1821819"/>
            <a:ext cx="10253991" cy="6663598"/>
            <a:chOff x="0" y="0"/>
            <a:chExt cx="10488335" cy="7311917"/>
          </a:xfrm>
        </p:grpSpPr>
        <p:sp>
          <p:nvSpPr>
            <p:cNvPr id="3"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txBody>
            <a:bodyPr/>
            <a:lstStyle/>
            <a:p>
              <a:endParaRPr lang="en-US"/>
            </a:p>
          </p:txBody>
        </p:sp>
        <p:sp>
          <p:nvSpPr>
            <p:cNvPr id="4"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txBody>
            <a:bodyPr/>
            <a:lstStyle/>
            <a:p>
              <a:endParaRPr lang="en-US"/>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13553"/>
          <a:stretch>
            <a:fillRect/>
          </a:stretch>
        </p:blipFill>
        <p:spPr>
          <a:xfrm rot="-1427095">
            <a:off x="122811" y="2521652"/>
            <a:ext cx="3563578" cy="411480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96" r="13482"/>
          <a:stretch>
            <a:fillRect/>
          </a:stretch>
        </p:blipFill>
        <p:spPr>
          <a:xfrm rot="1916296">
            <a:off x="14779641" y="2680218"/>
            <a:ext cx="3787268" cy="395446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189"/>
          <a:stretch>
            <a:fillRect/>
          </a:stretch>
        </p:blipFill>
        <p:spPr>
          <a:xfrm rot="-1423490">
            <a:off x="12714876" y="2718900"/>
            <a:ext cx="897300" cy="730914"/>
          </a:xfrm>
          <a:prstGeom prst="rect">
            <a:avLst/>
          </a:prstGeom>
        </p:spPr>
      </p:pic>
      <p:grpSp>
        <p:nvGrpSpPr>
          <p:cNvPr id="11" name="Group 11"/>
          <p:cNvGrpSpPr/>
          <p:nvPr/>
        </p:nvGrpSpPr>
        <p:grpSpPr>
          <a:xfrm rot="-159215">
            <a:off x="7739896" y="1458570"/>
            <a:ext cx="3009572" cy="726498"/>
            <a:chOff x="0" y="0"/>
            <a:chExt cx="3302381" cy="797181"/>
          </a:xfrm>
        </p:grpSpPr>
        <p:sp>
          <p:nvSpPr>
            <p:cNvPr id="12" name="Freeform 12"/>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rgbClr val="FF73CC"/>
            </a:solidFill>
          </p:spPr>
          <p:txBody>
            <a:bodyPr/>
            <a:lstStyle/>
            <a:p>
              <a:endParaRPr lang="en-US"/>
            </a:p>
          </p:txBody>
        </p:sp>
        <p:sp>
          <p:nvSpPr>
            <p:cNvPr id="13" name="Freeform 13"/>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txBody>
            <a:bodyPr/>
            <a:lstStyle/>
            <a:p>
              <a:endParaRPr lang="en-US"/>
            </a:p>
          </p:txBody>
        </p:sp>
      </p:grpSp>
      <p:grpSp>
        <p:nvGrpSpPr>
          <p:cNvPr id="14" name="Group 14"/>
          <p:cNvGrpSpPr/>
          <p:nvPr/>
        </p:nvGrpSpPr>
        <p:grpSpPr>
          <a:xfrm rot="112504">
            <a:off x="7639214" y="8122168"/>
            <a:ext cx="3009572" cy="726498"/>
            <a:chOff x="0" y="0"/>
            <a:chExt cx="3302381" cy="797181"/>
          </a:xfrm>
        </p:grpSpPr>
        <p:sp>
          <p:nvSpPr>
            <p:cNvPr id="15" name="Freeform 15"/>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rgbClr val="FF73CC"/>
            </a:solidFill>
          </p:spPr>
          <p:txBody>
            <a:bodyPr/>
            <a:lstStyle/>
            <a:p>
              <a:endParaRPr lang="en-US"/>
            </a:p>
          </p:txBody>
        </p:sp>
        <p:sp>
          <p:nvSpPr>
            <p:cNvPr id="16" name="Freeform 16"/>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txBody>
            <a:bodyPr/>
            <a:lstStyle/>
            <a:p>
              <a:endParaRPr lang="en-US"/>
            </a:p>
          </p:txBody>
        </p:sp>
      </p:grpSp>
      <p:sp>
        <p:nvSpPr>
          <p:cNvPr id="18" name="TextBox 12">
            <a:extLst>
              <a:ext uri="{FF2B5EF4-FFF2-40B4-BE49-F238E27FC236}">
                <a16:creationId xmlns:a16="http://schemas.microsoft.com/office/drawing/2014/main" id="{8708533E-7D46-519B-694B-EE5C720FB2E9}"/>
              </a:ext>
            </a:extLst>
          </p:cNvPr>
          <p:cNvSpPr txBox="1"/>
          <p:nvPr/>
        </p:nvSpPr>
        <p:spPr>
          <a:xfrm>
            <a:off x="4975232" y="3721732"/>
            <a:ext cx="8332584" cy="2772169"/>
          </a:xfrm>
          <a:prstGeom prst="rect">
            <a:avLst/>
          </a:prstGeom>
        </p:spPr>
        <p:txBody>
          <a:bodyPr wrap="square" lIns="0" tIns="0" rIns="0" bIns="0" rtlCol="0" anchor="t">
            <a:spAutoFit/>
          </a:bodyPr>
          <a:lstStyle/>
          <a:p>
            <a:pPr marL="0" lvl="0" indent="0" algn="ctr">
              <a:lnSpc>
                <a:spcPct val="150000"/>
              </a:lnSpc>
              <a:spcBef>
                <a:spcPct val="0"/>
              </a:spcBef>
            </a:pPr>
            <a:r>
              <a:rPr lang="en-US" sz="6400" b="1">
                <a:latin typeface="Arial" panose="020B0604020202020204" pitchFamily="34" charset="0"/>
                <a:cs typeface="Arial" panose="020B0604020202020204" pitchFamily="34" charset="0"/>
              </a:rPr>
              <a:t>Hoạt động 8: </a:t>
            </a:r>
          </a:p>
          <a:p>
            <a:pPr marL="0" lvl="0" indent="0" algn="ctr">
              <a:lnSpc>
                <a:spcPct val="150000"/>
              </a:lnSpc>
              <a:spcBef>
                <a:spcPct val="0"/>
              </a:spcBef>
            </a:pPr>
            <a:r>
              <a:rPr lang="en-US" sz="6400" b="1">
                <a:latin typeface="Arial" panose="020B0604020202020204" pitchFamily="34" charset="0"/>
                <a:cs typeface="Arial" panose="020B0604020202020204" pitchFamily="34" charset="0"/>
              </a:rPr>
              <a:t>Cho bạn, cho tôi</a:t>
            </a:r>
            <a:endParaRPr lang="en-US" sz="6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37038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4B727E06-B1C7-2119-A8AA-20078F58B9F6}"/>
              </a:ext>
            </a:extLst>
          </p:cNvPr>
          <p:cNvSpPr/>
          <p:nvPr/>
        </p:nvSpPr>
        <p:spPr>
          <a:xfrm>
            <a:off x="1294935" y="1070719"/>
            <a:ext cx="10950740" cy="833998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p>
        </p:txBody>
      </p:sp>
      <p:grpSp>
        <p:nvGrpSpPr>
          <p:cNvPr id="10" name="Group 9">
            <a:extLst>
              <a:ext uri="{FF2B5EF4-FFF2-40B4-BE49-F238E27FC236}">
                <a16:creationId xmlns:a16="http://schemas.microsoft.com/office/drawing/2014/main" id="{A128F783-0690-A77A-4D43-D44CD303A615}"/>
              </a:ext>
            </a:extLst>
          </p:cNvPr>
          <p:cNvGrpSpPr/>
          <p:nvPr/>
        </p:nvGrpSpPr>
        <p:grpSpPr>
          <a:xfrm>
            <a:off x="11530484" y="2245543"/>
            <a:ext cx="6400799" cy="5917610"/>
            <a:chOff x="11396446" y="2382787"/>
            <a:chExt cx="6400799" cy="5917610"/>
          </a:xfrm>
        </p:grpSpPr>
        <p:sp>
          <p:nvSpPr>
            <p:cNvPr id="11" name="Oval 10">
              <a:extLst>
                <a:ext uri="{FF2B5EF4-FFF2-40B4-BE49-F238E27FC236}">
                  <a16:creationId xmlns:a16="http://schemas.microsoft.com/office/drawing/2014/main" id="{D247BB3D-C7F0-2AF1-832C-4655C04496E3}"/>
                </a:ext>
              </a:extLst>
            </p:cNvPr>
            <p:cNvSpPr/>
            <p:nvPr/>
          </p:nvSpPr>
          <p:spPr>
            <a:xfrm>
              <a:off x="11396446" y="2382787"/>
              <a:ext cx="6400799" cy="5917610"/>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6B37A87-CE55-31AC-F134-9CA9B5681326}"/>
                </a:ext>
              </a:extLst>
            </p:cNvPr>
            <p:cNvSpPr txBox="1"/>
            <p:nvPr/>
          </p:nvSpPr>
          <p:spPr>
            <a:xfrm>
              <a:off x="11801042" y="4115356"/>
              <a:ext cx="5596156" cy="2258054"/>
            </a:xfrm>
            <a:prstGeom prst="rect">
              <a:avLst/>
            </a:prstGeom>
            <a:noFill/>
          </p:spPr>
          <p:txBody>
            <a:bodyPr wrap="square" rtlCol="0">
              <a:spAutoFit/>
            </a:bodyPr>
            <a:lstStyle/>
            <a:p>
              <a:pPr algn="ctr">
                <a:lnSpc>
                  <a:spcPct val="150000"/>
                </a:lnSpc>
              </a:pPr>
              <a:r>
                <a:rPr lang="en-US" sz="5000" b="1">
                  <a:solidFill>
                    <a:schemeClr val="accent1">
                      <a:lumMod val="50000"/>
                    </a:schemeClr>
                  </a:solidFill>
                  <a:latin typeface="Arial" panose="020B0604020202020204" pitchFamily="34" charset="0"/>
                  <a:cs typeface="Arial" panose="020B0604020202020204" pitchFamily="34" charset="0"/>
                </a:rPr>
                <a:t>HOẠT ĐỘNG THEO NHÓM</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FA9CB798-46F3-98EB-46D7-8BE9F1528ED2}"/>
              </a:ext>
            </a:extLst>
          </p:cNvPr>
          <p:cNvSpPr txBox="1"/>
          <p:nvPr/>
        </p:nvSpPr>
        <p:spPr>
          <a:xfrm>
            <a:off x="1887217" y="1995713"/>
            <a:ext cx="9292259" cy="70474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b="1" dirty="0" err="1">
                <a:latin typeface="Arial" panose="020B0604020202020204" pitchFamily="34" charset="0"/>
                <a:ea typeface="Calibri" panose="020F0502020204030204" pitchFamily="34" charset="0"/>
                <a:cs typeface="Arial" panose="020B0604020202020204" pitchFamily="34" charset="0"/>
              </a:rPr>
              <a:t>Luật</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chơi</a:t>
            </a:r>
            <a:r>
              <a:rPr lang="en-US" sz="4000" b="1" dirty="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Thành viên các tổ đứng theo vòng tròn.</a:t>
            </a:r>
            <a:endParaRPr lang="en-US" sz="38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Mỗi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dán một tờ giấy A4 lên lưng và cầm một cây bút. </a:t>
            </a:r>
            <a:endParaRPr lang="en-US" sz="38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di chuyển theo vòng tròn và viết lên tờ giấy trên lưng bạn 2 điểm bạn đã làm được và một điểm bạn cần cố gắng trong chủ đề 2. </a:t>
            </a:r>
            <a:endParaRPr lang="vi-VN" sz="380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603C3C35-76C8-5B7C-4CF5-DE801EA5F1E1}"/>
              </a:ext>
            </a:extLst>
          </p:cNvPr>
          <p:cNvGrpSpPr/>
          <p:nvPr/>
        </p:nvGrpSpPr>
        <p:grpSpPr>
          <a:xfrm>
            <a:off x="2057400" y="483307"/>
            <a:ext cx="9753600" cy="1174824"/>
            <a:chOff x="7412086" y="466677"/>
            <a:chExt cx="9753600" cy="1174824"/>
          </a:xfrm>
        </p:grpSpPr>
        <p:pic>
          <p:nvPicPr>
            <p:cNvPr id="16" name="Picture 9">
              <a:extLst>
                <a:ext uri="{FF2B5EF4-FFF2-40B4-BE49-F238E27FC236}">
                  <a16:creationId xmlns:a16="http://schemas.microsoft.com/office/drawing/2014/main" id="{9F51F922-4C9C-77A3-BEFD-80EDE890B8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12086" y="466677"/>
              <a:ext cx="9753600" cy="1174824"/>
            </a:xfrm>
            <a:prstGeom prst="rect">
              <a:avLst/>
            </a:prstGeom>
          </p:spPr>
        </p:pic>
        <p:sp>
          <p:nvSpPr>
            <p:cNvPr id="17" name="TextBox 16">
              <a:extLst>
                <a:ext uri="{FF2B5EF4-FFF2-40B4-BE49-F238E27FC236}">
                  <a16:creationId xmlns:a16="http://schemas.microsoft.com/office/drawing/2014/main" id="{B4D1D077-57A0-33FF-9410-B10376E22413}"/>
                </a:ext>
              </a:extLst>
            </p:cNvPr>
            <p:cNvSpPr txBox="1"/>
            <p:nvPr/>
          </p:nvSpPr>
          <p:spPr>
            <a:xfrm>
              <a:off x="7572223" y="696737"/>
              <a:ext cx="9433325"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Trò</a:t>
              </a:r>
              <a:r>
                <a:rPr lang="en-US" sz="4400" b="1" dirty="0">
                  <a:solidFill>
                    <a:schemeClr val="bg1"/>
                  </a:solidFill>
                  <a:latin typeface="Arial" panose="020B0604020202020204" pitchFamily="34" charset="0"/>
                  <a:cs typeface="Arial" panose="020B0604020202020204" pitchFamily="34" charset="0"/>
                </a:rPr>
                <a:t> </a:t>
              </a:r>
              <a:r>
                <a:rPr lang="en-US" sz="4400" b="1" err="1">
                  <a:solidFill>
                    <a:schemeClr val="bg1"/>
                  </a:solidFill>
                  <a:latin typeface="Arial" panose="020B0604020202020204" pitchFamily="34" charset="0"/>
                  <a:cs typeface="Arial" panose="020B0604020202020204" pitchFamily="34" charset="0"/>
                </a:rPr>
                <a:t>chơi</a:t>
              </a:r>
              <a:r>
                <a:rPr lang="en-US" sz="4400" b="1">
                  <a:solidFill>
                    <a:schemeClr val="bg1"/>
                  </a:solidFill>
                  <a:latin typeface="Arial" panose="020B0604020202020204" pitchFamily="34" charset="0"/>
                  <a:cs typeface="Arial" panose="020B0604020202020204" pitchFamily="34" charset="0"/>
                </a:rPr>
                <a:t> “Vòng tròn chia sẻ”</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09021" y="274790"/>
            <a:ext cx="888223" cy="1115349"/>
          </a:xfrm>
          <a:prstGeom prst="rect">
            <a:avLst/>
          </a:prstGeom>
        </p:spPr>
      </p:pic>
      <p:grpSp>
        <p:nvGrpSpPr>
          <p:cNvPr id="6" name="Group 5">
            <a:extLst>
              <a:ext uri="{FF2B5EF4-FFF2-40B4-BE49-F238E27FC236}">
                <a16:creationId xmlns:a16="http://schemas.microsoft.com/office/drawing/2014/main" id="{09421DC3-A1E3-9E46-43A8-32E67E101025}"/>
              </a:ext>
            </a:extLst>
          </p:cNvPr>
          <p:cNvGrpSpPr/>
          <p:nvPr/>
        </p:nvGrpSpPr>
        <p:grpSpPr>
          <a:xfrm>
            <a:off x="464133" y="8286888"/>
            <a:ext cx="1713450" cy="1858785"/>
            <a:chOff x="286599" y="7416244"/>
            <a:chExt cx="2172606" cy="2547227"/>
          </a:xfrm>
        </p:grpSpPr>
        <p:sp>
          <p:nvSpPr>
            <p:cNvPr id="7" name="Freeform 8">
              <a:extLst>
                <a:ext uri="{FF2B5EF4-FFF2-40B4-BE49-F238E27FC236}">
                  <a16:creationId xmlns:a16="http://schemas.microsoft.com/office/drawing/2014/main" id="{01430835-DC2C-A120-3581-6BC1DA1E642D}"/>
                </a:ext>
              </a:extLst>
            </p:cNvPr>
            <p:cNvSpPr/>
            <p:nvPr/>
          </p:nvSpPr>
          <p:spPr>
            <a:xfrm>
              <a:off x="286599" y="8267700"/>
              <a:ext cx="1695771" cy="1695771"/>
            </a:xfrm>
            <a:custGeom>
              <a:avLst/>
              <a:gdLst/>
              <a:ahLst/>
              <a:cxnLst/>
              <a:rect l="l" t="t" r="r" b="b"/>
              <a:pathLst>
                <a:path w="1695771" h="1695771">
                  <a:moveTo>
                    <a:pt x="0" y="0"/>
                  </a:moveTo>
                  <a:lnTo>
                    <a:pt x="1695770" y="0"/>
                  </a:lnTo>
                  <a:lnTo>
                    <a:pt x="1695770" y="1695770"/>
                  </a:lnTo>
                  <a:lnTo>
                    <a:pt x="0" y="1695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11">
              <a:extLst>
                <a:ext uri="{FF2B5EF4-FFF2-40B4-BE49-F238E27FC236}">
                  <a16:creationId xmlns:a16="http://schemas.microsoft.com/office/drawing/2014/main" id="{186E3AB4-8654-F208-B601-A342B1950028}"/>
                </a:ext>
              </a:extLst>
            </p:cNvPr>
            <p:cNvSpPr/>
            <p:nvPr/>
          </p:nvSpPr>
          <p:spPr>
            <a:xfrm>
              <a:off x="1505535" y="7416244"/>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pic>
        <p:nvPicPr>
          <p:cNvPr id="18" name="Picture 17" descr="A picture containing toy, doll&#10;&#10;Description automatically generated">
            <a:extLst>
              <a:ext uri="{FF2B5EF4-FFF2-40B4-BE49-F238E27FC236}">
                <a16:creationId xmlns:a16="http://schemas.microsoft.com/office/drawing/2014/main" id="{2DA11784-B8D9-335C-C67A-A9B702B164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38550" y="6675091"/>
            <a:ext cx="3584666" cy="42236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wipe(left)">
                                      <p:cBhvr>
                                        <p:cTn id="21" dur="500"/>
                                        <p:tgtEl>
                                          <p:spTgt spid="13">
                                            <p:txEl>
                                              <p:pRg st="2" end="2"/>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wipe(left)">
                                      <p:cBhvr>
                                        <p:cTn id="25"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ADEF488-32CA-ADF3-5704-597B8F7338A9}"/>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2">
              <a:duotone>
                <a:schemeClr val="accent5">
                  <a:shade val="45000"/>
                  <a:satMod val="135000"/>
                </a:schemeClr>
                <a:prstClr val="white"/>
              </a:duotone>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694A12B-A6B7-2C9C-791E-0E6326274F35}"/>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5736AF4E-A19F-705E-51B4-5229BE60238B}"/>
              </a:ext>
            </a:extLst>
          </p:cNvPr>
          <p:cNvSpPr txBox="1"/>
          <p:nvPr/>
        </p:nvSpPr>
        <p:spPr>
          <a:xfrm>
            <a:off x="4648200" y="3174378"/>
            <a:ext cx="9813949" cy="4295087"/>
          </a:xfrm>
          <a:prstGeom prst="rect">
            <a:avLst/>
          </a:prstGeom>
        </p:spPr>
        <p:txBody>
          <a:bodyPr wrap="square" lIns="0" tIns="0" rIns="0" bIns="0" rtlCol="0" anchor="t">
            <a:spAutoFit/>
          </a:bodyPr>
          <a:lstStyle/>
          <a:p>
            <a:pPr algn="just">
              <a:lnSpc>
                <a:spcPct val="150000"/>
              </a:lnSpc>
              <a:spcBef>
                <a:spcPct val="0"/>
              </a:spcBef>
            </a:pPr>
            <a:r>
              <a:rPr lang="en-US" sz="4800">
                <a:latin typeface="Arial" panose="020B0604020202020204" pitchFamily="34" charset="0"/>
                <a:cs typeface="Arial" panose="020B0604020202020204" pitchFamily="34" charset="0"/>
              </a:rPr>
              <a:t>Các em</a:t>
            </a:r>
            <a:r>
              <a:rPr lang="vi-VN" sz="4800">
                <a:latin typeface="Arial" panose="020B0604020202020204" pitchFamily="34" charset="0"/>
                <a:cs typeface="Arial" panose="020B0604020202020204" pitchFamily="34" charset="0"/>
              </a:rPr>
              <a:t> hãy chia sẻ những điều bạn nhận xét về mình, về những điều đã làm được và chưa làm được và nêu cảm nhận</a:t>
            </a:r>
            <a:r>
              <a:rPr lang="en-US" sz="4800">
                <a:latin typeface="Arial" panose="020B0604020202020204" pitchFamily="34" charset="0"/>
                <a:cs typeface="Arial" panose="020B0604020202020204" pitchFamily="34" charset="0"/>
              </a:rPr>
              <a:t> của bản thân.</a:t>
            </a:r>
            <a:endParaRPr lang="vi-VN" sz="4800" dirty="0">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9836" flipH="1">
            <a:off x="2131237" y="1952059"/>
            <a:ext cx="1683977" cy="129207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76796" y="7112621"/>
            <a:ext cx="2183180" cy="734342"/>
          </a:xfrm>
          <a:prstGeom prst="rect">
            <a:avLst/>
          </a:prstGeom>
        </p:spPr>
      </p:pic>
      <p:pic>
        <p:nvPicPr>
          <p:cNvPr id="13" name="Picture 21">
            <a:extLst>
              <a:ext uri="{FF2B5EF4-FFF2-40B4-BE49-F238E27FC236}">
                <a16:creationId xmlns:a16="http://schemas.microsoft.com/office/drawing/2014/main" id="{A6947F76-829C-EB15-D092-6108CE28E3C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2576" y="6631142"/>
            <a:ext cx="3874644" cy="3598576"/>
          </a:xfrm>
          <a:prstGeom prst="rect">
            <a:avLst/>
          </a:prstGeom>
        </p:spPr>
      </p:pic>
    </p:spTree>
    <p:extLst>
      <p:ext uri="{BB962C8B-B14F-4D97-AF65-F5344CB8AC3E}">
        <p14:creationId xmlns:p14="http://schemas.microsoft.com/office/powerpoint/2010/main" val="25196919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32E1C-376F-D80D-762E-7F34D6CC37B3}"/>
              </a:ext>
            </a:extLst>
          </p:cNvPr>
          <p:cNvPicPr>
            <a:picLocks noChangeAspect="1"/>
          </p:cNvPicPr>
          <p:nvPr/>
        </p:nvPicPr>
        <p:blipFill>
          <a:blip r:embed="rId2">
            <a:grayscl/>
          </a:blip>
          <a:srcRect t="7037" b="7037"/>
          <a:stretch>
            <a:fillRect/>
          </a:stretch>
        </p:blipFill>
        <p:spPr>
          <a:xfrm>
            <a:off x="958363" y="1530243"/>
            <a:ext cx="16371254" cy="8305800"/>
          </a:xfrm>
          <a:prstGeom prst="rect">
            <a:avLst/>
          </a:prstGeom>
        </p:spPr>
      </p:pic>
      <p:sp>
        <p:nvSpPr>
          <p:cNvPr id="6" name="Rectangle 5">
            <a:extLst>
              <a:ext uri="{FF2B5EF4-FFF2-40B4-BE49-F238E27FC236}">
                <a16:creationId xmlns:a16="http://schemas.microsoft.com/office/drawing/2014/main" id="{AA70C8BC-C20B-9866-A2BD-6F263DEDB2EA}"/>
              </a:ext>
            </a:extLst>
          </p:cNvPr>
          <p:cNvSpPr/>
          <p:nvPr/>
        </p:nvSpPr>
        <p:spPr>
          <a:xfrm>
            <a:off x="1619142" y="2324740"/>
            <a:ext cx="15049696" cy="6432017"/>
          </a:xfrm>
          <a:prstGeom prst="rect">
            <a:avLst/>
          </a:prstGeom>
        </p:spPr>
        <p:txBody>
          <a:bodyPr wrap="square">
            <a:spAutoFit/>
          </a:bodyPr>
          <a:lstStyle/>
          <a:p>
            <a:pPr marL="571500" indent="-571500" algn="just">
              <a:lnSpc>
                <a:spcPct val="200000"/>
              </a:lnSpc>
              <a:spcBef>
                <a:spcPts val="300"/>
              </a:spcBef>
              <a:spcAft>
                <a:spcPts val="300"/>
              </a:spcAft>
              <a:buFont typeface="Wingdings" panose="05000000000000000000" pitchFamily="2" charset="2"/>
              <a:buChar char="Ø"/>
            </a:pPr>
            <a:r>
              <a:rPr lang="en-US" sz="4200">
                <a:latin typeface="Arial" panose="020B0604020202020204" pitchFamily="34" charset="0"/>
                <a:ea typeface="Calibri" panose="020F0502020204030204" pitchFamily="34" charset="0"/>
                <a:cs typeface="Arial" panose="020B0604020202020204" pitchFamily="34" charset="0"/>
              </a:rPr>
              <a:t>Học sinh</a:t>
            </a:r>
            <a:r>
              <a:rPr lang="vi-VN" sz="4200">
                <a:latin typeface="Arial" panose="020B0604020202020204" pitchFamily="34" charset="0"/>
                <a:ea typeface="Calibri" panose="020F0502020204030204" pitchFamily="34" charset="0"/>
                <a:cs typeface="Arial" panose="020B0604020202020204" pitchFamily="34" charset="0"/>
              </a:rPr>
              <a:t> tích cực chia sẻ với các bạn những điều đã làm được và cần cố gắng thể hiện trách nhiệm với bản thân và mọi người xung quanh. </a:t>
            </a:r>
            <a:endParaRPr lang="en-US" sz="42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spcBef>
                <a:spcPts val="300"/>
              </a:spcBef>
              <a:spcAft>
                <a:spcPts val="300"/>
              </a:spcAft>
              <a:buFont typeface="Wingdings" panose="05000000000000000000" pitchFamily="2" charset="2"/>
              <a:buChar char="Ø"/>
            </a:pPr>
            <a:r>
              <a:rPr lang="vi-VN" sz="4200">
                <a:latin typeface="Arial" panose="020B0604020202020204" pitchFamily="34" charset="0"/>
                <a:ea typeface="Calibri" panose="020F0502020204030204" pitchFamily="34" charset="0"/>
                <a:cs typeface="Arial" panose="020B0604020202020204" pitchFamily="34" charset="0"/>
              </a:rPr>
              <a:t>Từ đó, rút ra cho mình những kinh nghiệm, bài học để thực hiện hoàn thiện bản thân tốt hơn.</a:t>
            </a:r>
          </a:p>
        </p:txBody>
      </p:sp>
      <p:grpSp>
        <p:nvGrpSpPr>
          <p:cNvPr id="7" name="Group 6">
            <a:extLst>
              <a:ext uri="{FF2B5EF4-FFF2-40B4-BE49-F238E27FC236}">
                <a16:creationId xmlns:a16="http://schemas.microsoft.com/office/drawing/2014/main" id="{2FA14682-A711-2965-2B32-710A5EB4A13D}"/>
              </a:ext>
            </a:extLst>
          </p:cNvPr>
          <p:cNvGrpSpPr/>
          <p:nvPr/>
        </p:nvGrpSpPr>
        <p:grpSpPr>
          <a:xfrm>
            <a:off x="5904418" y="810024"/>
            <a:ext cx="6479144" cy="1360323"/>
            <a:chOff x="2078673" y="1010321"/>
            <a:chExt cx="6479144" cy="1360323"/>
          </a:xfrm>
        </p:grpSpPr>
        <p:sp>
          <p:nvSpPr>
            <p:cNvPr id="9" name="Freeform 6">
              <a:extLst>
                <a:ext uri="{FF2B5EF4-FFF2-40B4-BE49-F238E27FC236}">
                  <a16:creationId xmlns:a16="http://schemas.microsoft.com/office/drawing/2014/main" id="{8E13D5E5-BEBE-8324-BCDF-B579496C9548}"/>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90283B8-5F5C-3A07-E3BA-FC12EE98694A}"/>
                </a:ext>
              </a:extLst>
            </p:cNvPr>
            <p:cNvSpPr txBox="1"/>
            <p:nvPr/>
          </p:nvSpPr>
          <p:spPr>
            <a:xfrm>
              <a:off x="2452270" y="1269952"/>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7910" b="42136"/>
          <a:stretch>
            <a:fillRect/>
          </a:stretch>
        </p:blipFill>
        <p:spPr>
          <a:xfrm>
            <a:off x="16775866" y="870021"/>
            <a:ext cx="740551" cy="86663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6976" y="1221458"/>
            <a:ext cx="1632594" cy="406664"/>
          </a:xfrm>
          <a:prstGeom prst="rect">
            <a:avLst/>
          </a:prstGeom>
        </p:spPr>
      </p:pic>
      <p:pic>
        <p:nvPicPr>
          <p:cNvPr id="31" name="Picture 30" descr="A cartoon of people sitting on a computer screen&#10;&#10;Description automatically generated">
            <a:extLst>
              <a:ext uri="{FF2B5EF4-FFF2-40B4-BE49-F238E27FC236}">
                <a16:creationId xmlns:a16="http://schemas.microsoft.com/office/drawing/2014/main" id="{829319D1-E897-FF08-23FF-3E8CB9E54C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4297505" y="7763879"/>
            <a:ext cx="3657600" cy="2792383"/>
          </a:xfrm>
          <a:prstGeom prst="rect">
            <a:avLst/>
          </a:prstGeom>
        </p:spPr>
      </p:pic>
    </p:spTree>
    <p:extLst>
      <p:ext uri="{BB962C8B-B14F-4D97-AF65-F5344CB8AC3E}">
        <p14:creationId xmlns:p14="http://schemas.microsoft.com/office/powerpoint/2010/main" val="24572487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right)">
                                      <p:cBhvr>
                                        <p:cTn id="15" dur="500"/>
                                        <p:tgtEl>
                                          <p:spTgt spid="6">
                                            <p:txEl>
                                              <p:pRg st="0" end="0"/>
                                            </p:tx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right)">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4015770" y="1821819"/>
            <a:ext cx="10253991" cy="6663598"/>
            <a:chOff x="0" y="0"/>
            <a:chExt cx="10488335" cy="7311917"/>
          </a:xfrm>
        </p:grpSpPr>
        <p:sp>
          <p:nvSpPr>
            <p:cNvPr id="3"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txBody>
            <a:bodyPr/>
            <a:lstStyle/>
            <a:p>
              <a:endParaRPr lang="en-US"/>
            </a:p>
          </p:txBody>
        </p:sp>
        <p:sp>
          <p:nvSpPr>
            <p:cNvPr id="4"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txBody>
            <a:bodyPr/>
            <a:lstStyle/>
            <a:p>
              <a:endParaRPr lang="en-US"/>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13553"/>
          <a:stretch>
            <a:fillRect/>
          </a:stretch>
        </p:blipFill>
        <p:spPr>
          <a:xfrm rot="-1427095">
            <a:off x="122811" y="2521652"/>
            <a:ext cx="3563578" cy="411480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96" r="13482"/>
          <a:stretch>
            <a:fillRect/>
          </a:stretch>
        </p:blipFill>
        <p:spPr>
          <a:xfrm rot="1916296">
            <a:off x="14779641" y="2680218"/>
            <a:ext cx="3787268" cy="395446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189"/>
          <a:stretch>
            <a:fillRect/>
          </a:stretch>
        </p:blipFill>
        <p:spPr>
          <a:xfrm rot="-1423490">
            <a:off x="12714876" y="2718900"/>
            <a:ext cx="897300" cy="730914"/>
          </a:xfrm>
          <a:prstGeom prst="rect">
            <a:avLst/>
          </a:prstGeom>
        </p:spPr>
      </p:pic>
      <p:grpSp>
        <p:nvGrpSpPr>
          <p:cNvPr id="11" name="Group 11"/>
          <p:cNvGrpSpPr/>
          <p:nvPr/>
        </p:nvGrpSpPr>
        <p:grpSpPr>
          <a:xfrm rot="-159215">
            <a:off x="7739896" y="1458570"/>
            <a:ext cx="3009572" cy="726498"/>
            <a:chOff x="0" y="0"/>
            <a:chExt cx="3302381" cy="797181"/>
          </a:xfrm>
        </p:grpSpPr>
        <p:sp>
          <p:nvSpPr>
            <p:cNvPr id="12" name="Freeform 12"/>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rgbClr val="FF73CC"/>
            </a:solidFill>
          </p:spPr>
          <p:txBody>
            <a:bodyPr/>
            <a:lstStyle/>
            <a:p>
              <a:endParaRPr lang="en-US"/>
            </a:p>
          </p:txBody>
        </p:sp>
        <p:sp>
          <p:nvSpPr>
            <p:cNvPr id="13" name="Freeform 13"/>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txBody>
            <a:bodyPr/>
            <a:lstStyle/>
            <a:p>
              <a:endParaRPr lang="en-US"/>
            </a:p>
          </p:txBody>
        </p:sp>
      </p:grpSp>
      <p:grpSp>
        <p:nvGrpSpPr>
          <p:cNvPr id="14" name="Group 14"/>
          <p:cNvGrpSpPr/>
          <p:nvPr/>
        </p:nvGrpSpPr>
        <p:grpSpPr>
          <a:xfrm rot="112504">
            <a:off x="7639214" y="8122168"/>
            <a:ext cx="3009572" cy="726498"/>
            <a:chOff x="0" y="0"/>
            <a:chExt cx="3302381" cy="797181"/>
          </a:xfrm>
        </p:grpSpPr>
        <p:sp>
          <p:nvSpPr>
            <p:cNvPr id="15" name="Freeform 15"/>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rgbClr val="FF73CC"/>
            </a:solidFill>
          </p:spPr>
          <p:txBody>
            <a:bodyPr/>
            <a:lstStyle/>
            <a:p>
              <a:endParaRPr lang="en-US"/>
            </a:p>
          </p:txBody>
        </p:sp>
        <p:sp>
          <p:nvSpPr>
            <p:cNvPr id="16" name="Freeform 16"/>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txBody>
            <a:bodyPr/>
            <a:lstStyle/>
            <a:p>
              <a:endParaRPr lang="en-US"/>
            </a:p>
          </p:txBody>
        </p:sp>
      </p:grpSp>
      <p:sp>
        <p:nvSpPr>
          <p:cNvPr id="18" name="TextBox 12">
            <a:extLst>
              <a:ext uri="{FF2B5EF4-FFF2-40B4-BE49-F238E27FC236}">
                <a16:creationId xmlns:a16="http://schemas.microsoft.com/office/drawing/2014/main" id="{8708533E-7D46-519B-694B-EE5C720FB2E9}"/>
              </a:ext>
            </a:extLst>
          </p:cNvPr>
          <p:cNvSpPr txBox="1"/>
          <p:nvPr/>
        </p:nvSpPr>
        <p:spPr>
          <a:xfrm>
            <a:off x="4975232" y="3721732"/>
            <a:ext cx="8332584" cy="2772169"/>
          </a:xfrm>
          <a:prstGeom prst="rect">
            <a:avLst/>
          </a:prstGeom>
        </p:spPr>
        <p:txBody>
          <a:bodyPr wrap="square" lIns="0" tIns="0" rIns="0" bIns="0" rtlCol="0" anchor="t">
            <a:spAutoFit/>
          </a:bodyPr>
          <a:lstStyle/>
          <a:p>
            <a:pPr marL="0" lvl="0" indent="0" algn="ctr">
              <a:lnSpc>
                <a:spcPct val="150000"/>
              </a:lnSpc>
              <a:spcBef>
                <a:spcPct val="0"/>
              </a:spcBef>
            </a:pPr>
            <a:r>
              <a:rPr lang="en-US" sz="6400" b="1">
                <a:latin typeface="Arial" panose="020B0604020202020204" pitchFamily="34" charset="0"/>
                <a:cs typeface="Arial" panose="020B0604020202020204" pitchFamily="34" charset="0"/>
              </a:rPr>
              <a:t>Hoạt động 9: </a:t>
            </a:r>
          </a:p>
          <a:p>
            <a:pPr marL="0" lvl="0" indent="0" algn="ctr">
              <a:lnSpc>
                <a:spcPct val="150000"/>
              </a:lnSpc>
              <a:spcBef>
                <a:spcPct val="0"/>
              </a:spcBef>
            </a:pPr>
            <a:r>
              <a:rPr lang="en-US" sz="6400" b="1">
                <a:latin typeface="Arial" panose="020B0604020202020204" pitchFamily="34" charset="0"/>
                <a:cs typeface="Arial" panose="020B0604020202020204" pitchFamily="34" charset="0"/>
              </a:rPr>
              <a:t>Tự đánh giá</a:t>
            </a:r>
            <a:endParaRPr lang="en-US" sz="6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8045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2400" y="9495336"/>
            <a:ext cx="1031789" cy="791664"/>
          </a:xfrm>
          <a:prstGeom prst="rect">
            <a:avLst/>
          </a:prstGeom>
        </p:spPr>
      </p:pic>
      <p:pic>
        <p:nvPicPr>
          <p:cNvPr id="3" name="Picture 15">
            <a:extLst>
              <a:ext uri="{FF2B5EF4-FFF2-40B4-BE49-F238E27FC236}">
                <a16:creationId xmlns:a16="http://schemas.microsoft.com/office/drawing/2014/main" id="{BACB4308-6333-36D0-C8D5-181AB27E9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18385" y="9469755"/>
            <a:ext cx="504706" cy="531778"/>
          </a:xfrm>
          <a:prstGeom prst="rect">
            <a:avLst/>
          </a:prstGeom>
        </p:spPr>
      </p:pic>
      <p:grpSp>
        <p:nvGrpSpPr>
          <p:cNvPr id="4" name="Group 3">
            <a:extLst>
              <a:ext uri="{FF2B5EF4-FFF2-40B4-BE49-F238E27FC236}">
                <a16:creationId xmlns:a16="http://schemas.microsoft.com/office/drawing/2014/main" id="{B819C9EF-A370-2ED7-938D-6B002E495A29}"/>
              </a:ext>
            </a:extLst>
          </p:cNvPr>
          <p:cNvGrpSpPr/>
          <p:nvPr/>
        </p:nvGrpSpPr>
        <p:grpSpPr>
          <a:xfrm>
            <a:off x="1828800" y="2530699"/>
            <a:ext cx="9067800" cy="6324601"/>
            <a:chOff x="1143001" y="2164196"/>
            <a:chExt cx="9067800" cy="6324601"/>
          </a:xfrm>
        </p:grpSpPr>
        <p:sp>
          <p:nvSpPr>
            <p:cNvPr id="5" name="Freeform 5">
              <a:extLst>
                <a:ext uri="{FF2B5EF4-FFF2-40B4-BE49-F238E27FC236}">
                  <a16:creationId xmlns:a16="http://schemas.microsoft.com/office/drawing/2014/main" id="{D7FF78B6-3B87-12AF-24A5-C2004492462C}"/>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5357A22-06B6-C3F7-6C89-5C77CCDF4127}"/>
                </a:ext>
              </a:extLst>
            </p:cNvPr>
            <p:cNvGrpSpPr/>
            <p:nvPr/>
          </p:nvGrpSpPr>
          <p:grpSpPr>
            <a:xfrm>
              <a:off x="2034533" y="2164196"/>
              <a:ext cx="7276528" cy="1234207"/>
              <a:chOff x="5488010" y="665623"/>
              <a:chExt cx="7276528" cy="1234207"/>
            </a:xfrm>
          </p:grpSpPr>
          <p:pic>
            <p:nvPicPr>
              <p:cNvPr id="8" name="Picture 9">
                <a:extLst>
                  <a:ext uri="{FF2B5EF4-FFF2-40B4-BE49-F238E27FC236}">
                    <a16:creationId xmlns:a16="http://schemas.microsoft.com/office/drawing/2014/main" id="{3EBAC1B5-CFB7-AC4A-6C4F-1F1D2B88B3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41462" y="665623"/>
                <a:ext cx="6816052" cy="1234207"/>
              </a:xfrm>
              <a:prstGeom prst="rect">
                <a:avLst/>
              </a:prstGeom>
            </p:spPr>
          </p:pic>
          <p:sp>
            <p:nvSpPr>
              <p:cNvPr id="9" name="TextBox 8">
                <a:extLst>
                  <a:ext uri="{FF2B5EF4-FFF2-40B4-BE49-F238E27FC236}">
                    <a16:creationId xmlns:a16="http://schemas.microsoft.com/office/drawing/2014/main" id="{A40CD222-BE0D-D644-990B-61222B21A5B6}"/>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3105CB8F-C704-57C5-C4BC-A92C55A59315}"/>
                </a:ext>
              </a:extLst>
            </p:cNvPr>
            <p:cNvSpPr txBox="1"/>
            <p:nvPr/>
          </p:nvSpPr>
          <p:spPr>
            <a:xfrm>
              <a:off x="1946587" y="3903763"/>
              <a:ext cx="7364474" cy="3850541"/>
            </a:xfrm>
            <a:prstGeom prst="rect">
              <a:avLst/>
            </a:prstGeom>
            <a:noFill/>
          </p:spPr>
          <p:txBody>
            <a:bodyPr wrap="square">
              <a:spAutoFit/>
            </a:bodyPr>
            <a:lstStyle/>
            <a:p>
              <a:pPr algn="just">
                <a:lnSpc>
                  <a:spcPct val="150000"/>
                </a:lnSpc>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Các em hãy chia sẻ với bạn cùng bàn về những thuận lợi và khó khăn khi trải nghiệm với chủ đề này.</a:t>
              </a:r>
              <a:endParaRPr lang="en-US" sz="4200" b="1" i="1" dirty="0">
                <a:latin typeface="Arial" panose="020B0604020202020204" pitchFamily="34" charset="0"/>
                <a:cs typeface="Arial" panose="020B0604020202020204" pitchFamily="34" charset="0"/>
              </a:endParaRPr>
            </a:p>
          </p:txBody>
        </p:sp>
      </p:grpSp>
      <p:pic>
        <p:nvPicPr>
          <p:cNvPr id="10" name="Picture 11">
            <a:extLst>
              <a:ext uri="{FF2B5EF4-FFF2-40B4-BE49-F238E27FC236}">
                <a16:creationId xmlns:a16="http://schemas.microsoft.com/office/drawing/2014/main" id="{AC052C41-E2D4-CCB4-0A3E-42A440A4FB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96860" y="5542000"/>
            <a:ext cx="5509139" cy="4896248"/>
          </a:xfrm>
          <a:prstGeom prst="rect">
            <a:avLst/>
          </a:prstGeom>
        </p:spPr>
      </p:pic>
      <p:sp>
        <p:nvSpPr>
          <p:cNvPr id="11" name="AutoShape 24">
            <a:extLst>
              <a:ext uri="{FF2B5EF4-FFF2-40B4-BE49-F238E27FC236}">
                <a16:creationId xmlns:a16="http://schemas.microsoft.com/office/drawing/2014/main" id="{BFDFDDB1-FEF5-28D5-308B-9E53655B1F6F}"/>
              </a:ext>
            </a:extLst>
          </p:cNvPr>
          <p:cNvSpPr/>
          <p:nvPr/>
        </p:nvSpPr>
        <p:spPr>
          <a:xfrm>
            <a:off x="-1981200" y="633526"/>
            <a:ext cx="22250400" cy="1451535"/>
          </a:xfrm>
          <a:prstGeom prst="rect">
            <a:avLst/>
          </a:pr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BD64070-64A6-8070-A7C5-AAA86B1E38E7}"/>
              </a:ext>
            </a:extLst>
          </p:cNvPr>
          <p:cNvSpPr txBox="1"/>
          <p:nvPr/>
        </p:nvSpPr>
        <p:spPr>
          <a:xfrm>
            <a:off x="3238500" y="974572"/>
            <a:ext cx="12279742" cy="769441"/>
          </a:xfrm>
          <a:prstGeom prst="rect">
            <a:avLst/>
          </a:prstGeom>
          <a:noFill/>
        </p:spPr>
        <p:txBody>
          <a:bodyPr wrap="square">
            <a:spAutoFit/>
          </a:bodyPr>
          <a:lstStyle/>
          <a:p>
            <a:pPr algn="ctr">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Chia sẻ thuận lợi và khó khăn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9">
            <a:extLst>
              <a:ext uri="{FF2B5EF4-FFF2-40B4-BE49-F238E27FC236}">
                <a16:creationId xmlns:a16="http://schemas.microsoft.com/office/drawing/2014/main" id="{2F50809F-B3D4-AA30-1241-128A7B768A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18242" y="417648"/>
            <a:ext cx="1654746" cy="1864980"/>
          </a:xfrm>
          <a:prstGeom prst="rect">
            <a:avLst/>
          </a:prstGeom>
        </p:spPr>
      </p:pic>
      <p:pic>
        <p:nvPicPr>
          <p:cNvPr id="14" name="Picture 9">
            <a:extLst>
              <a:ext uri="{FF2B5EF4-FFF2-40B4-BE49-F238E27FC236}">
                <a16:creationId xmlns:a16="http://schemas.microsoft.com/office/drawing/2014/main" id="{CB8A5E73-3EBD-6C3A-E248-DA1A56A03BE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5012" y="417648"/>
            <a:ext cx="1654746" cy="1864980"/>
          </a:xfrm>
          <a:prstGeom prst="rect">
            <a:avLst/>
          </a:prstGeom>
        </p:spPr>
      </p:pic>
    </p:spTree>
    <p:extLst>
      <p:ext uri="{BB962C8B-B14F-4D97-AF65-F5344CB8AC3E}">
        <p14:creationId xmlns:p14="http://schemas.microsoft.com/office/powerpoint/2010/main" val="4946136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634" y="81643"/>
            <a:ext cx="2079977" cy="51810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048">
            <a:off x="17524141" y="20253"/>
            <a:ext cx="718752" cy="1520437"/>
          </a:xfrm>
          <a:prstGeom prst="rect">
            <a:avLst/>
          </a:prstGeom>
        </p:spPr>
      </p:pic>
      <p:grpSp>
        <p:nvGrpSpPr>
          <p:cNvPr id="4" name="Group 3">
            <a:extLst>
              <a:ext uri="{FF2B5EF4-FFF2-40B4-BE49-F238E27FC236}">
                <a16:creationId xmlns:a16="http://schemas.microsoft.com/office/drawing/2014/main" id="{28FF9685-FD17-0542-1B44-BFCD7C7FFE51}"/>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6C2B32E0-1F92-3A77-9B73-BACA8581A51E}"/>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F8DB691-E026-9A34-290E-612FDD133FA1}"/>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15" name="Rectangle: Rounded Corners 14">
            <a:extLst>
              <a:ext uri="{FF2B5EF4-FFF2-40B4-BE49-F238E27FC236}">
                <a16:creationId xmlns:a16="http://schemas.microsoft.com/office/drawing/2014/main" id="{F775D1F5-D842-B216-411E-E0976272DB7C}"/>
              </a:ext>
            </a:extLst>
          </p:cNvPr>
          <p:cNvSpPr/>
          <p:nvPr/>
        </p:nvSpPr>
        <p:spPr>
          <a:xfrm>
            <a:off x="10277937" y="3821074"/>
            <a:ext cx="7201096" cy="2213718"/>
          </a:xfrm>
          <a:prstGeom prst="roundRect">
            <a:avLst/>
          </a:prstGeom>
          <a:solidFill>
            <a:srgbClr val="FFF3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Tự lập kế hoạch rèn luyện bản thân theo mục tiêu đã đề ra</a:t>
            </a:r>
            <a:endParaRPr lang="en-US" sz="3800" dirty="0">
              <a:solidFill>
                <a:schemeClr val="tx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117EA783-D00C-57CF-DA79-8261D4573D1F}"/>
              </a:ext>
            </a:extLst>
          </p:cNvPr>
          <p:cNvGrpSpPr/>
          <p:nvPr/>
        </p:nvGrpSpPr>
        <p:grpSpPr>
          <a:xfrm>
            <a:off x="-16329" y="1605300"/>
            <a:ext cx="13389233" cy="1684041"/>
            <a:chOff x="-16329" y="1605300"/>
            <a:chExt cx="13389233" cy="1684041"/>
          </a:xfrm>
        </p:grpSpPr>
        <p:sp>
          <p:nvSpPr>
            <p:cNvPr id="20" name="Rectangle 19">
              <a:extLst>
                <a:ext uri="{FF2B5EF4-FFF2-40B4-BE49-F238E27FC236}">
                  <a16:creationId xmlns:a16="http://schemas.microsoft.com/office/drawing/2014/main" id="{01B7ADFA-3E07-DF77-34BF-E5A796750BA0}"/>
                </a:ext>
              </a:extLst>
            </p:cNvPr>
            <p:cNvSpPr/>
            <p:nvPr/>
          </p:nvSpPr>
          <p:spPr>
            <a:xfrm>
              <a:off x="-16329" y="1958233"/>
              <a:ext cx="12906494" cy="12500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Thuận lợi</a:t>
              </a:r>
              <a:endParaRPr lang="en-US" sz="4200" b="1" dirty="0">
                <a:solidFill>
                  <a:schemeClr val="tx1"/>
                </a:solidFill>
                <a:latin typeface="Arial" panose="020B0604020202020204" pitchFamily="34" charset="0"/>
                <a:cs typeface="Arial" panose="020B0604020202020204" pitchFamily="34" charset="0"/>
              </a:endParaRPr>
            </a:p>
          </p:txBody>
        </p:sp>
        <p:pic>
          <p:nvPicPr>
            <p:cNvPr id="21" name="Picture 20" descr="A hand pointing at something&#10;&#10;Description automatically generated">
              <a:extLst>
                <a:ext uri="{FF2B5EF4-FFF2-40B4-BE49-F238E27FC236}">
                  <a16:creationId xmlns:a16="http://schemas.microsoft.com/office/drawing/2014/main" id="{520D01F7-E64A-0BC5-675A-411ADCA5D7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581063" y="1605300"/>
              <a:ext cx="1791841" cy="1684041"/>
            </a:xfrm>
            <a:prstGeom prst="rect">
              <a:avLst/>
            </a:prstGeom>
          </p:spPr>
        </p:pic>
      </p:grpSp>
      <p:sp>
        <p:nvSpPr>
          <p:cNvPr id="23" name="Rectangle: Rounded Corners 22">
            <a:extLst>
              <a:ext uri="{FF2B5EF4-FFF2-40B4-BE49-F238E27FC236}">
                <a16:creationId xmlns:a16="http://schemas.microsoft.com/office/drawing/2014/main" id="{C2E71788-D339-63D6-73DB-458017D06586}"/>
              </a:ext>
            </a:extLst>
          </p:cNvPr>
          <p:cNvSpPr/>
          <p:nvPr/>
        </p:nvSpPr>
        <p:spPr>
          <a:xfrm>
            <a:off x="990600" y="3840721"/>
            <a:ext cx="8612500" cy="2213718"/>
          </a:xfrm>
          <a:prstGeom prst="roundRect">
            <a:avLst/>
          </a:prstGeom>
          <a:solidFill>
            <a:srgbClr val="FFF3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Sống có trách nhiệm với bản thân, gia đình và mọi người xung quanh hơn</a:t>
            </a:r>
            <a:endParaRPr lang="en-US" sz="3800" dirty="0">
              <a:solidFill>
                <a:schemeClr val="tx1"/>
              </a:solidFill>
              <a:latin typeface="Arial" panose="020B0604020202020204" pitchFamily="34" charset="0"/>
              <a:cs typeface="Arial" panose="020B0604020202020204" pitchFamily="34" charset="0"/>
            </a:endParaRPr>
          </a:p>
        </p:txBody>
      </p:sp>
      <p:pic>
        <p:nvPicPr>
          <p:cNvPr id="2050" name="Picture 2" descr="TOP 23 bài Nghị luận về vai trò của gia đình hay nhất">
            <a:extLst>
              <a:ext uri="{FF2B5EF4-FFF2-40B4-BE49-F238E27FC236}">
                <a16:creationId xmlns:a16="http://schemas.microsoft.com/office/drawing/2014/main" id="{CA4CFE30-9F9B-501A-4EBE-4B29D9487B0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362200" y="6515100"/>
            <a:ext cx="5867400" cy="3323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Kỹ năng lập kế hoạch có thực sự quan trọng?">
            <a:extLst>
              <a:ext uri="{FF2B5EF4-FFF2-40B4-BE49-F238E27FC236}">
                <a16:creationId xmlns:a16="http://schemas.microsoft.com/office/drawing/2014/main" id="{DA60A0D9-A9AA-6C9C-BCC7-22F0675CD7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53893" y="6498771"/>
            <a:ext cx="5649184" cy="3323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73974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4"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wipe(down)">
                                      <p:cBhvr>
                                        <p:cTn id="2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634" y="81643"/>
            <a:ext cx="2079977" cy="51810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048">
            <a:off x="17524141" y="20253"/>
            <a:ext cx="718752" cy="1520437"/>
          </a:xfrm>
          <a:prstGeom prst="rect">
            <a:avLst/>
          </a:prstGeom>
        </p:spPr>
      </p:pic>
      <p:grpSp>
        <p:nvGrpSpPr>
          <p:cNvPr id="4" name="Group 3">
            <a:extLst>
              <a:ext uri="{FF2B5EF4-FFF2-40B4-BE49-F238E27FC236}">
                <a16:creationId xmlns:a16="http://schemas.microsoft.com/office/drawing/2014/main" id="{28FF9685-FD17-0542-1B44-BFCD7C7FFE51}"/>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6C2B32E0-1F92-3A77-9B73-BACA8581A51E}"/>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F8DB691-E026-9A34-290E-612FDD133FA1}"/>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15" name="Rectangle: Rounded Corners 14">
            <a:extLst>
              <a:ext uri="{FF2B5EF4-FFF2-40B4-BE49-F238E27FC236}">
                <a16:creationId xmlns:a16="http://schemas.microsoft.com/office/drawing/2014/main" id="{F775D1F5-D842-B216-411E-E0976272DB7C}"/>
              </a:ext>
            </a:extLst>
          </p:cNvPr>
          <p:cNvSpPr/>
          <p:nvPr/>
        </p:nvSpPr>
        <p:spPr>
          <a:xfrm>
            <a:off x="10277937" y="3821074"/>
            <a:ext cx="7201096" cy="2213718"/>
          </a:xfrm>
          <a:prstGeom prst="roundRect">
            <a:avLst/>
          </a:prstGeom>
          <a:solidFill>
            <a:srgbClr val="FFF3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Rèn luyện được lối sống tiết kiệm trong sinh hoạt gia đình</a:t>
            </a:r>
            <a:endParaRPr lang="en-US" sz="3800" dirty="0">
              <a:solidFill>
                <a:schemeClr val="tx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117EA783-D00C-57CF-DA79-8261D4573D1F}"/>
              </a:ext>
            </a:extLst>
          </p:cNvPr>
          <p:cNvGrpSpPr/>
          <p:nvPr/>
        </p:nvGrpSpPr>
        <p:grpSpPr>
          <a:xfrm>
            <a:off x="-16329" y="1605300"/>
            <a:ext cx="13389233" cy="1684041"/>
            <a:chOff x="-16329" y="1605300"/>
            <a:chExt cx="13389233" cy="1684041"/>
          </a:xfrm>
        </p:grpSpPr>
        <p:sp>
          <p:nvSpPr>
            <p:cNvPr id="20" name="Rectangle 19">
              <a:extLst>
                <a:ext uri="{FF2B5EF4-FFF2-40B4-BE49-F238E27FC236}">
                  <a16:creationId xmlns:a16="http://schemas.microsoft.com/office/drawing/2014/main" id="{01B7ADFA-3E07-DF77-34BF-E5A796750BA0}"/>
                </a:ext>
              </a:extLst>
            </p:cNvPr>
            <p:cNvSpPr/>
            <p:nvPr/>
          </p:nvSpPr>
          <p:spPr>
            <a:xfrm>
              <a:off x="-16329" y="1958233"/>
              <a:ext cx="12906494" cy="12500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Thuận lợi</a:t>
              </a:r>
              <a:endParaRPr lang="en-US" sz="4200" b="1" dirty="0">
                <a:solidFill>
                  <a:schemeClr val="tx1"/>
                </a:solidFill>
                <a:latin typeface="Arial" panose="020B0604020202020204" pitchFamily="34" charset="0"/>
                <a:cs typeface="Arial" panose="020B0604020202020204" pitchFamily="34" charset="0"/>
              </a:endParaRPr>
            </a:p>
          </p:txBody>
        </p:sp>
        <p:pic>
          <p:nvPicPr>
            <p:cNvPr id="21" name="Picture 20" descr="A hand pointing at something&#10;&#10;Description automatically generated">
              <a:extLst>
                <a:ext uri="{FF2B5EF4-FFF2-40B4-BE49-F238E27FC236}">
                  <a16:creationId xmlns:a16="http://schemas.microsoft.com/office/drawing/2014/main" id="{520D01F7-E64A-0BC5-675A-411ADCA5D7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581063" y="1605300"/>
              <a:ext cx="1791841" cy="1684041"/>
            </a:xfrm>
            <a:prstGeom prst="rect">
              <a:avLst/>
            </a:prstGeom>
          </p:spPr>
        </p:pic>
      </p:grpSp>
      <p:sp>
        <p:nvSpPr>
          <p:cNvPr id="23" name="Rectangle: Rounded Corners 22">
            <a:extLst>
              <a:ext uri="{FF2B5EF4-FFF2-40B4-BE49-F238E27FC236}">
                <a16:creationId xmlns:a16="http://schemas.microsoft.com/office/drawing/2014/main" id="{C2E71788-D339-63D6-73DB-458017D06586}"/>
              </a:ext>
            </a:extLst>
          </p:cNvPr>
          <p:cNvSpPr/>
          <p:nvPr/>
        </p:nvSpPr>
        <p:spPr>
          <a:xfrm>
            <a:off x="1649186" y="3815180"/>
            <a:ext cx="7467600" cy="2213718"/>
          </a:xfrm>
          <a:prstGeom prst="roundRect">
            <a:avLst/>
          </a:prstGeom>
          <a:solidFill>
            <a:srgbClr val="FFF3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Thực hiện cam kết của bản thân</a:t>
            </a:r>
            <a:endParaRPr lang="en-US" sz="3800" dirty="0">
              <a:solidFill>
                <a:schemeClr val="tx1"/>
              </a:solidFill>
              <a:latin typeface="Arial" panose="020B0604020202020204" pitchFamily="34" charset="0"/>
              <a:cs typeface="Arial" panose="020B0604020202020204" pitchFamily="34" charset="0"/>
            </a:endParaRPr>
          </a:p>
        </p:txBody>
      </p:sp>
      <p:pic>
        <p:nvPicPr>
          <p:cNvPr id="7" name="Picture 6" descr="A hand holding a pencil and a clipboard&#10;&#10;Description automatically generated">
            <a:extLst>
              <a:ext uri="{FF2B5EF4-FFF2-40B4-BE49-F238E27FC236}">
                <a16:creationId xmlns:a16="http://schemas.microsoft.com/office/drawing/2014/main" id="{A86D600D-D3AE-72CD-5610-C295C57CA2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1250" y="6471819"/>
            <a:ext cx="6003471" cy="3376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Rèn Luyện Thói Quen Tiết Kiệm Cho Trẻ Ngay Tại Gia Đình">
            <a:extLst>
              <a:ext uri="{FF2B5EF4-FFF2-40B4-BE49-F238E27FC236}">
                <a16:creationId xmlns:a16="http://schemas.microsoft.com/office/drawing/2014/main" id="{BBF54619-8DC1-73B9-5928-DA7FED4F91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7579" y="6471819"/>
            <a:ext cx="5061811" cy="3376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50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down)">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634" y="81643"/>
            <a:ext cx="2079977" cy="51810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048">
            <a:off x="17524141" y="20253"/>
            <a:ext cx="718752" cy="1520437"/>
          </a:xfrm>
          <a:prstGeom prst="rect">
            <a:avLst/>
          </a:prstGeom>
        </p:spPr>
      </p:pic>
      <p:grpSp>
        <p:nvGrpSpPr>
          <p:cNvPr id="4" name="Group 3">
            <a:extLst>
              <a:ext uri="{FF2B5EF4-FFF2-40B4-BE49-F238E27FC236}">
                <a16:creationId xmlns:a16="http://schemas.microsoft.com/office/drawing/2014/main" id="{28FF9685-FD17-0542-1B44-BFCD7C7FFE51}"/>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6C2B32E0-1F92-3A77-9B73-BACA8581A51E}"/>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F8DB691-E026-9A34-290E-612FDD133FA1}"/>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2" name="Rectangle: Rounded Corners 1">
            <a:extLst>
              <a:ext uri="{FF2B5EF4-FFF2-40B4-BE49-F238E27FC236}">
                <a16:creationId xmlns:a16="http://schemas.microsoft.com/office/drawing/2014/main" id="{9C7EB19C-A89C-0135-D8DD-C7BF009D07A6}"/>
              </a:ext>
            </a:extLst>
          </p:cNvPr>
          <p:cNvSpPr/>
          <p:nvPr/>
        </p:nvSpPr>
        <p:spPr>
          <a:xfrm>
            <a:off x="990600" y="2171700"/>
            <a:ext cx="6749716" cy="3223268"/>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Arial" panose="020B0604020202020204" pitchFamily="34" charset="0"/>
                <a:cs typeface="Arial" panose="020B0604020202020204" pitchFamily="34" charset="0"/>
              </a:rPr>
              <a:t>Khó khăn</a:t>
            </a:r>
            <a:endParaRPr lang="en-US" sz="4800" dirty="0">
              <a:solidFill>
                <a:schemeClr val="tx1"/>
              </a:solidFill>
              <a:latin typeface="Arial" panose="020B0604020202020204" pitchFamily="34" charset="0"/>
              <a:cs typeface="Arial" panose="020B0604020202020204" pitchFamily="34" charset="0"/>
            </a:endParaRPr>
          </a:p>
        </p:txBody>
      </p:sp>
      <p:pic>
        <p:nvPicPr>
          <p:cNvPr id="3" name="Graphic 2" descr="Back with solid fill">
            <a:extLst>
              <a:ext uri="{FF2B5EF4-FFF2-40B4-BE49-F238E27FC236}">
                <a16:creationId xmlns:a16="http://schemas.microsoft.com/office/drawing/2014/main" id="{340256C7-F782-6D0A-F0E4-6CA20EC8EB42}"/>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22708" y="3129681"/>
            <a:ext cx="1553300" cy="1307306"/>
          </a:xfrm>
          <a:prstGeom prst="rect">
            <a:avLst/>
          </a:prstGeom>
        </p:spPr>
      </p:pic>
      <p:sp>
        <p:nvSpPr>
          <p:cNvPr id="8" name="Rectangle: Rounded Corners 7">
            <a:extLst>
              <a:ext uri="{FF2B5EF4-FFF2-40B4-BE49-F238E27FC236}">
                <a16:creationId xmlns:a16="http://schemas.microsoft.com/office/drawing/2014/main" id="{933FC26D-3CD2-803B-2F89-9F62030333CB}"/>
              </a:ext>
            </a:extLst>
          </p:cNvPr>
          <p:cNvSpPr/>
          <p:nvPr/>
        </p:nvSpPr>
        <p:spPr>
          <a:xfrm>
            <a:off x="10058400" y="2171700"/>
            <a:ext cx="7583876" cy="3223268"/>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Vẫn còn hơi nhút nhát, e ngại khi muốn nhờ sự hỗ trợ từ người khác trong giải quyết vấn đề.</a:t>
            </a:r>
            <a:endParaRPr lang="en-US" sz="3800" dirty="0">
              <a:solidFill>
                <a:schemeClr val="tx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E614300F-C4B4-75EA-8F30-FD628A6320A1}"/>
              </a:ext>
            </a:extLst>
          </p:cNvPr>
          <p:cNvGrpSpPr/>
          <p:nvPr/>
        </p:nvGrpSpPr>
        <p:grpSpPr>
          <a:xfrm>
            <a:off x="5619123" y="5645352"/>
            <a:ext cx="6933467" cy="4146202"/>
            <a:chOff x="5619123" y="5645352"/>
            <a:chExt cx="6933467" cy="4146202"/>
          </a:xfrm>
        </p:grpSpPr>
        <p:pic>
          <p:nvPicPr>
            <p:cNvPr id="4098" name="Picture 2" descr="Thiếu Tự Tin: Nguyên Nhân, Biểu Hiện Và Cách Khắc Phục - TÂM LÝ TRỊ LIỆU NHC">
              <a:extLst>
                <a:ext uri="{FF2B5EF4-FFF2-40B4-BE49-F238E27FC236}">
                  <a16:creationId xmlns:a16="http://schemas.microsoft.com/office/drawing/2014/main" id="{5E92A801-6F4E-F9FE-FDFA-A133DEB745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2874" y="5994839"/>
              <a:ext cx="6749716" cy="37967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A3F17FC-0E7C-DDB2-ECC1-205F4796E9E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19123" y="5645352"/>
              <a:ext cx="518715" cy="533258"/>
            </a:xfrm>
            <a:prstGeom prst="rect">
              <a:avLst/>
            </a:prstGeom>
          </p:spPr>
        </p:pic>
      </p:grpSp>
    </p:spTree>
    <p:extLst>
      <p:ext uri="{BB962C8B-B14F-4D97-AF65-F5344CB8AC3E}">
        <p14:creationId xmlns:p14="http://schemas.microsoft.com/office/powerpoint/2010/main" val="19964988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7260">
            <a:off x="16592930" y="9653934"/>
            <a:ext cx="1411197" cy="351516"/>
          </a:xfrm>
          <a:prstGeom prst="rect">
            <a:avLst/>
          </a:prstGeom>
        </p:spPr>
      </p:pic>
      <p:grpSp>
        <p:nvGrpSpPr>
          <p:cNvPr id="4" name="Group 3">
            <a:extLst>
              <a:ext uri="{FF2B5EF4-FFF2-40B4-BE49-F238E27FC236}">
                <a16:creationId xmlns:a16="http://schemas.microsoft.com/office/drawing/2014/main" id="{49E690CF-F814-D986-DF07-4AA46D3590BD}"/>
              </a:ext>
            </a:extLst>
          </p:cNvPr>
          <p:cNvGrpSpPr/>
          <p:nvPr/>
        </p:nvGrpSpPr>
        <p:grpSpPr>
          <a:xfrm>
            <a:off x="7772400" y="2809147"/>
            <a:ext cx="9446237" cy="5687153"/>
            <a:chOff x="7620001" y="2018506"/>
            <a:chExt cx="9446237" cy="5687153"/>
          </a:xfrm>
        </p:grpSpPr>
        <p:sp>
          <p:nvSpPr>
            <p:cNvPr id="7" name="Speech Bubble: Rectangle with Corners Rounded 6">
              <a:extLst>
                <a:ext uri="{FF2B5EF4-FFF2-40B4-BE49-F238E27FC236}">
                  <a16:creationId xmlns:a16="http://schemas.microsoft.com/office/drawing/2014/main" id="{4991683C-E0CC-7CC4-5855-2A023E89CF2B}"/>
                </a:ext>
              </a:extLst>
            </p:cNvPr>
            <p:cNvSpPr/>
            <p:nvPr/>
          </p:nvSpPr>
          <p:spPr>
            <a:xfrm>
              <a:off x="7620001" y="2740496"/>
              <a:ext cx="9446237" cy="4965163"/>
            </a:xfrm>
            <a:prstGeom prst="wedgeRoundRectCallout">
              <a:avLst>
                <a:gd name="adj1" fmla="val -64919"/>
                <a:gd name="adj2" fmla="val 48841"/>
                <a:gd name="adj3" fmla="val 16667"/>
              </a:avLst>
            </a:prstGeom>
            <a:solidFill>
              <a:srgbClr val="EDF2F9"/>
            </a:solidFill>
            <a:ln>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a:solidFill>
                    <a:schemeClr val="tx1"/>
                  </a:solidFill>
                  <a:latin typeface="Arial" panose="020B0604020202020204" pitchFamily="34" charset="0"/>
                  <a:cs typeface="Arial" panose="020B0604020202020204" pitchFamily="34" charset="0"/>
                </a:rPr>
                <a:t>Các em hãy cho điểm từng mức độ vào </a:t>
              </a:r>
              <a:r>
                <a:rPr lang="en-US" sz="4200" i="1">
                  <a:solidFill>
                    <a:srgbClr val="FF0000"/>
                  </a:solidFill>
                  <a:latin typeface="Arial" panose="020B0604020202020204" pitchFamily="34" charset="0"/>
                  <a:cs typeface="Arial" panose="020B0604020202020204" pitchFamily="34" charset="0"/>
                </a:rPr>
                <a:t>Phiếu đánh giá </a:t>
              </a:r>
              <a:r>
                <a:rPr lang="en-US" sz="4200">
                  <a:solidFill>
                    <a:schemeClr val="tx1"/>
                  </a:solidFill>
                  <a:latin typeface="Arial" panose="020B0604020202020204" pitchFamily="34" charset="0"/>
                  <a:cs typeface="Arial" panose="020B0604020202020204" pitchFamily="34" charset="0"/>
                </a:rPr>
                <a:t>của mình. Sau đó, tính điểm tổng của </a:t>
              </a:r>
              <a:r>
                <a:rPr lang="en-US" sz="4200" i="1">
                  <a:solidFill>
                    <a:srgbClr val="FF0000"/>
                  </a:solidFill>
                  <a:latin typeface="Arial" panose="020B0604020202020204" pitchFamily="34" charset="0"/>
                  <a:cs typeface="Arial" panose="020B0604020202020204" pitchFamily="34" charset="0"/>
                </a:rPr>
                <a:t>Phiếu</a:t>
              </a:r>
              <a:r>
                <a:rPr lang="en-US" sz="4200">
                  <a:solidFill>
                    <a:schemeClr val="tx1"/>
                  </a:solidFill>
                  <a:latin typeface="Arial" panose="020B0604020202020204" pitchFamily="34" charset="0"/>
                  <a:cs typeface="Arial" panose="020B0604020202020204" pitchFamily="34" charset="0"/>
                </a:rPr>
                <a:t> và nhận xét.</a:t>
              </a:r>
              <a:endParaRPr lang="vi-VN" sz="4200" dirty="0">
                <a:solidFill>
                  <a:schemeClr val="tx1"/>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F31010BF-EC30-52CE-D16D-3B20E6E235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03723" y="2018506"/>
              <a:ext cx="1078792" cy="1109038"/>
            </a:xfrm>
            <a:prstGeom prst="rect">
              <a:avLst/>
            </a:prstGeom>
          </p:spPr>
        </p:pic>
      </p:grpSp>
      <p:pic>
        <p:nvPicPr>
          <p:cNvPr id="10" name="Picture 9" descr="A picture containing vector graphics&#10;&#10;Description automatically generated">
            <a:extLst>
              <a:ext uri="{FF2B5EF4-FFF2-40B4-BE49-F238E27FC236}">
                <a16:creationId xmlns:a16="http://schemas.microsoft.com/office/drawing/2014/main" id="{1D439B9F-3513-CD72-9631-9E2E767F5E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17542" y="4915294"/>
            <a:ext cx="4495800" cy="5446872"/>
          </a:xfrm>
          <a:prstGeom prst="rect">
            <a:avLst/>
          </a:prstGeom>
        </p:spPr>
      </p:pic>
      <p:sp>
        <p:nvSpPr>
          <p:cNvPr id="11" name="AutoShape 24">
            <a:extLst>
              <a:ext uri="{FF2B5EF4-FFF2-40B4-BE49-F238E27FC236}">
                <a16:creationId xmlns:a16="http://schemas.microsoft.com/office/drawing/2014/main" id="{2EA00EE5-4376-8EAF-9D4A-6FFC904A23E4}"/>
              </a:ext>
            </a:extLst>
          </p:cNvPr>
          <p:cNvSpPr/>
          <p:nvPr/>
        </p:nvSpPr>
        <p:spPr>
          <a:xfrm>
            <a:off x="-1981200" y="733391"/>
            <a:ext cx="22250400" cy="1499851"/>
          </a:xfrm>
          <a:prstGeom prst="rect">
            <a:avLst/>
          </a:prstGeom>
          <a:solidFill>
            <a:schemeClr val="bg1"/>
          </a:solidFill>
        </p:spPr>
        <p:txBody>
          <a:bodyPr/>
          <a:lstStyle/>
          <a:p>
            <a:endParaRPr lang="en-US"/>
          </a:p>
        </p:txBody>
      </p:sp>
      <p:sp>
        <p:nvSpPr>
          <p:cNvPr id="20" name="TextBox 19">
            <a:extLst>
              <a:ext uri="{FF2B5EF4-FFF2-40B4-BE49-F238E27FC236}">
                <a16:creationId xmlns:a16="http://schemas.microsoft.com/office/drawing/2014/main" id="{F73E3F20-6E56-1151-8765-4466F5F4C639}"/>
              </a:ext>
            </a:extLst>
          </p:cNvPr>
          <p:cNvSpPr txBox="1"/>
          <p:nvPr/>
        </p:nvSpPr>
        <p:spPr>
          <a:xfrm>
            <a:off x="2952788" y="1066203"/>
            <a:ext cx="13372208" cy="830997"/>
          </a:xfrm>
          <a:prstGeom prst="rect">
            <a:avLst/>
          </a:prstGeom>
          <a:noFill/>
        </p:spPr>
        <p:txBody>
          <a:bodyPr wrap="square">
            <a:spAutoFit/>
          </a:bodyPr>
          <a:lstStyle/>
          <a:p>
            <a:pPr algn="ctr">
              <a:spcAft>
                <a:spcPts val="1000"/>
              </a:spcAft>
            </a:pPr>
            <a:r>
              <a:rPr lang="vi-VN" sz="4800" b="1">
                <a:solidFill>
                  <a:srgbClr val="C00000"/>
                </a:solidFill>
                <a:ea typeface="Calibri" panose="020F0502020204030204" pitchFamily="34" charset="0"/>
                <a:cs typeface="Arial" panose="020B0604020202020204" pitchFamily="34" charset="0"/>
              </a:rPr>
              <a:t>Nhiệm vụ 2. Tổng kết số liệu khảo sát</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B10AF253-6B21-92EA-70D0-D47278AD1ABD}"/>
              </a:ext>
            </a:extLst>
          </p:cNvPr>
          <p:cNvGrpSpPr/>
          <p:nvPr/>
        </p:nvGrpSpPr>
        <p:grpSpPr>
          <a:xfrm rot="702940">
            <a:off x="16511111" y="718808"/>
            <a:ext cx="2499012" cy="1705583"/>
            <a:chOff x="15794001" y="8493661"/>
            <a:chExt cx="2246574" cy="1599902"/>
          </a:xfrm>
        </p:grpSpPr>
        <p:sp>
          <p:nvSpPr>
            <p:cNvPr id="27" name="Freeform 9">
              <a:extLst>
                <a:ext uri="{FF2B5EF4-FFF2-40B4-BE49-F238E27FC236}">
                  <a16:creationId xmlns:a16="http://schemas.microsoft.com/office/drawing/2014/main" id="{3ED375AF-9F44-6757-E19D-57FF6FE65BD0}"/>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11">
              <a:extLst>
                <a:ext uri="{FF2B5EF4-FFF2-40B4-BE49-F238E27FC236}">
                  <a16:creationId xmlns:a16="http://schemas.microsoft.com/office/drawing/2014/main" id="{A8B8185B-5D27-BB0A-4A89-08151CB6AE0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38" name="Group 37">
            <a:extLst>
              <a:ext uri="{FF2B5EF4-FFF2-40B4-BE49-F238E27FC236}">
                <a16:creationId xmlns:a16="http://schemas.microsoft.com/office/drawing/2014/main" id="{B8790D3A-92DE-67A8-41D4-1B0A0FCBACB9}"/>
              </a:ext>
            </a:extLst>
          </p:cNvPr>
          <p:cNvGrpSpPr/>
          <p:nvPr/>
        </p:nvGrpSpPr>
        <p:grpSpPr>
          <a:xfrm rot="6949130">
            <a:off x="97843" y="566933"/>
            <a:ext cx="2506785" cy="1782556"/>
            <a:chOff x="15794001" y="8493661"/>
            <a:chExt cx="2246574" cy="1599902"/>
          </a:xfrm>
        </p:grpSpPr>
        <p:sp>
          <p:nvSpPr>
            <p:cNvPr id="39" name="Freeform 9">
              <a:extLst>
                <a:ext uri="{FF2B5EF4-FFF2-40B4-BE49-F238E27FC236}">
                  <a16:creationId xmlns:a16="http://schemas.microsoft.com/office/drawing/2014/main" id="{DA105A9A-D440-3A79-7E5F-DA8714AA89C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0" name="Freeform 11">
              <a:extLst>
                <a:ext uri="{FF2B5EF4-FFF2-40B4-BE49-F238E27FC236}">
                  <a16:creationId xmlns:a16="http://schemas.microsoft.com/office/drawing/2014/main" id="{44C73E66-553D-72BD-B1BA-C689B12EB53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3" name="TextBox 2">
            <a:extLst>
              <a:ext uri="{FF2B5EF4-FFF2-40B4-BE49-F238E27FC236}">
                <a16:creationId xmlns:a16="http://schemas.microsoft.com/office/drawing/2014/main" id="{797EF37F-9FD8-6B08-2816-3A43302063BC}"/>
              </a:ext>
            </a:extLst>
          </p:cNvPr>
          <p:cNvSpPr txBox="1"/>
          <p:nvPr/>
        </p:nvSpPr>
        <p:spPr>
          <a:xfrm>
            <a:off x="8382000" y="8277118"/>
            <a:ext cx="11122924" cy="1754326"/>
          </a:xfrm>
          <a:prstGeom prst="rect">
            <a:avLst/>
          </a:prstGeom>
          <a:noFill/>
        </p:spPr>
        <p:txBody>
          <a:bodyPr wrap="square">
            <a:spAutoFit/>
          </a:bodyPr>
          <a:lstStyle/>
          <a:p>
            <a:endParaRPr lang="en-US"/>
          </a:p>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1379281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99511">
            <a:off x="-1982721" y="-347656"/>
            <a:ext cx="3706664" cy="3699925"/>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7910" b="42136"/>
          <a:stretch>
            <a:fillRect/>
          </a:stretch>
        </p:blipFill>
        <p:spPr>
          <a:xfrm>
            <a:off x="17357704" y="190500"/>
            <a:ext cx="740551" cy="866637"/>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15075" y="9362158"/>
            <a:ext cx="2183180" cy="734342"/>
          </a:xfrm>
          <a:prstGeom prst="rect">
            <a:avLst/>
          </a:prstGeom>
        </p:spPr>
      </p:pic>
      <p:sp>
        <p:nvSpPr>
          <p:cNvPr id="11" name="Rounded Rectangular Callout 13">
            <a:extLst>
              <a:ext uri="{FF2B5EF4-FFF2-40B4-BE49-F238E27FC236}">
                <a16:creationId xmlns:a16="http://schemas.microsoft.com/office/drawing/2014/main" id="{C6E86E30-D8CA-0FF2-965E-D4CFC5222DCB}"/>
              </a:ext>
            </a:extLst>
          </p:cNvPr>
          <p:cNvSpPr/>
          <p:nvPr/>
        </p:nvSpPr>
        <p:spPr>
          <a:xfrm>
            <a:off x="692208" y="1599920"/>
            <a:ext cx="5953940" cy="2713637"/>
          </a:xfrm>
          <a:prstGeom prst="wedgeRoundRectCallout">
            <a:avLst>
              <a:gd name="adj1" fmla="val -7975"/>
              <a:gd name="adj2" fmla="val 93428"/>
              <a:gd name="adj3" fmla="val 16667"/>
            </a:avLst>
          </a:prstGeom>
          <a:solidFill>
            <a:schemeClr val="bg1"/>
          </a:solidFill>
          <a:ln w="38100">
            <a:solidFill>
              <a:schemeClr val="accent2">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Gợi ý câu trả lời</a:t>
            </a:r>
            <a:endParaRPr lang="en-US" sz="4800" dirty="0">
              <a:solidFill>
                <a:srgbClr val="C00000"/>
              </a:solidFill>
            </a:endParaRPr>
          </a:p>
        </p:txBody>
      </p:sp>
      <p:pic>
        <p:nvPicPr>
          <p:cNvPr id="12" name="Picture 4">
            <a:extLst>
              <a:ext uri="{FF2B5EF4-FFF2-40B4-BE49-F238E27FC236}">
                <a16:creationId xmlns:a16="http://schemas.microsoft.com/office/drawing/2014/main" id="{3FADE8E1-C20B-F7CA-4C7D-B2118B1F5B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6043698" y="9029647"/>
            <a:ext cx="1678934" cy="600219"/>
          </a:xfrm>
          <a:prstGeom prst="rect">
            <a:avLst/>
          </a:prstGeom>
        </p:spPr>
      </p:pic>
      <p:grpSp>
        <p:nvGrpSpPr>
          <p:cNvPr id="13" name="Group 12">
            <a:extLst>
              <a:ext uri="{FF2B5EF4-FFF2-40B4-BE49-F238E27FC236}">
                <a16:creationId xmlns:a16="http://schemas.microsoft.com/office/drawing/2014/main" id="{3607AD8E-E413-F948-475E-7E66D7814F24}"/>
              </a:ext>
            </a:extLst>
          </p:cNvPr>
          <p:cNvGrpSpPr/>
          <p:nvPr/>
        </p:nvGrpSpPr>
        <p:grpSpPr>
          <a:xfrm>
            <a:off x="7755289" y="446397"/>
            <a:ext cx="9840503" cy="8583250"/>
            <a:chOff x="8305800" y="965944"/>
            <a:chExt cx="9372600" cy="7682757"/>
          </a:xfrm>
        </p:grpSpPr>
        <p:grpSp>
          <p:nvGrpSpPr>
            <p:cNvPr id="14" name="Group 13">
              <a:extLst>
                <a:ext uri="{FF2B5EF4-FFF2-40B4-BE49-F238E27FC236}">
                  <a16:creationId xmlns:a16="http://schemas.microsoft.com/office/drawing/2014/main" id="{9688D57F-71AF-5336-5FAD-EEC34EB9937D}"/>
                </a:ext>
              </a:extLst>
            </p:cNvPr>
            <p:cNvGrpSpPr/>
            <p:nvPr/>
          </p:nvGrpSpPr>
          <p:grpSpPr>
            <a:xfrm>
              <a:off x="8305800" y="2035551"/>
              <a:ext cx="9372600" cy="6613150"/>
              <a:chOff x="702894" y="3376974"/>
              <a:chExt cx="16350489" cy="5252191"/>
            </a:xfrm>
          </p:grpSpPr>
          <p:sp>
            <p:nvSpPr>
              <p:cNvPr id="16" name="Rectangle: Rounded Corners 15">
                <a:extLst>
                  <a:ext uri="{FF2B5EF4-FFF2-40B4-BE49-F238E27FC236}">
                    <a16:creationId xmlns:a16="http://schemas.microsoft.com/office/drawing/2014/main" id="{E10EFAFE-C5AB-4725-7BEB-4B419C6DFBB1}"/>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FA3ED87-31D9-D270-4B66-D5D594A00B91}"/>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Sau khi xem xong video, em rút ra được bài học: </a:t>
                </a:r>
                <a:r>
                  <a:rPr lang="vi-VN" sz="4000" i="1">
                    <a:solidFill>
                      <a:srgbClr val="FF0000"/>
                    </a:solidFill>
                    <a:latin typeface="Arial" panose="020B0604020202020204" pitchFamily="34" charset="0"/>
                    <a:cs typeface="Arial" panose="020B0604020202020204" pitchFamily="34" charset="0"/>
                  </a:rPr>
                  <a:t>Ông nông dân có tinh thần trách nhiệm cao khi thấy tảng đá bên đường đã bê sang một bên mọi người có thể lưu thông, đi lại dễ dàng hơn.</a:t>
                </a:r>
                <a:endParaRPr lang="en-US" sz="4000" b="1" i="1" dirty="0">
                  <a:solidFill>
                    <a:srgbClr val="FF0000"/>
                  </a:solidFill>
                  <a:latin typeface="Arial" panose="020B0604020202020204" pitchFamily="34" charset="0"/>
                  <a:cs typeface="Arial" panose="020B0604020202020204" pitchFamily="34" charset="0"/>
                </a:endParaRPr>
              </a:p>
            </p:txBody>
          </p:sp>
        </p:grpSp>
        <p:pic>
          <p:nvPicPr>
            <p:cNvPr id="15" name="Picture 16">
              <a:extLst>
                <a:ext uri="{FF2B5EF4-FFF2-40B4-BE49-F238E27FC236}">
                  <a16:creationId xmlns:a16="http://schemas.microsoft.com/office/drawing/2014/main" id="{F46176CC-147F-0EE0-E707-155542D2EF42}"/>
                </a:ext>
              </a:extLst>
            </p:cNvPr>
            <p:cNvPicPr>
              <a:picLocks noChangeAspect="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15800" y="965944"/>
              <a:ext cx="1406996" cy="1337106"/>
            </a:xfrm>
            <a:prstGeom prst="rect">
              <a:avLst/>
            </a:prstGeom>
          </p:spPr>
        </p:pic>
      </p:grpSp>
      <p:sp>
        <p:nvSpPr>
          <p:cNvPr id="24" name="Freeform 12">
            <a:extLst>
              <a:ext uri="{FF2B5EF4-FFF2-40B4-BE49-F238E27FC236}">
                <a16:creationId xmlns:a16="http://schemas.microsoft.com/office/drawing/2014/main" id="{31272134-9AC5-5ABC-F24C-038C27787793}"/>
              </a:ext>
            </a:extLst>
          </p:cNvPr>
          <p:cNvSpPr/>
          <p:nvPr/>
        </p:nvSpPr>
        <p:spPr>
          <a:xfrm>
            <a:off x="1121922" y="6098681"/>
            <a:ext cx="4921776" cy="4188319"/>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998F87-AD9C-5FD4-E683-1E4414767FAB}"/>
              </a:ext>
            </a:extLst>
          </p:cNvPr>
          <p:cNvSpPr/>
          <p:nvPr/>
        </p:nvSpPr>
        <p:spPr>
          <a:xfrm>
            <a:off x="814394" y="335801"/>
            <a:ext cx="16764000" cy="9770291"/>
          </a:xfrm>
          <a:prstGeom prst="rect">
            <a:avLst/>
          </a:prstGeom>
          <a:noFill/>
          <a:ln w="28575">
            <a:solidFill>
              <a:schemeClr val="tx1"/>
            </a:solidFill>
            <a:prstDash val="solid"/>
            <a:extLst>
              <a:ext uri="{C807C97D-BFC1-408E-A445-0C87EB9F89A2}">
                <ask:lineSketchStyleProps xmlns:ask="http://schemas.microsoft.com/office/drawing/2018/sketchyshapes" sd="3630300465">
                  <a:custGeom>
                    <a:avLst/>
                    <a:gdLst>
                      <a:gd name="connsiteX0" fmla="*/ 0 w 15925800"/>
                      <a:gd name="connsiteY0" fmla="*/ 0 h 8060979"/>
                      <a:gd name="connsiteX1" fmla="*/ 589844 w 15925800"/>
                      <a:gd name="connsiteY1" fmla="*/ 0 h 8060979"/>
                      <a:gd name="connsiteX2" fmla="*/ 1020431 w 15925800"/>
                      <a:gd name="connsiteY2" fmla="*/ 0 h 8060979"/>
                      <a:gd name="connsiteX3" fmla="*/ 1132501 w 15925800"/>
                      <a:gd name="connsiteY3" fmla="*/ 0 h 8060979"/>
                      <a:gd name="connsiteX4" fmla="*/ 2040862 w 15925800"/>
                      <a:gd name="connsiteY4" fmla="*/ 0 h 8060979"/>
                      <a:gd name="connsiteX5" fmla="*/ 2789964 w 15925800"/>
                      <a:gd name="connsiteY5" fmla="*/ 0 h 8060979"/>
                      <a:gd name="connsiteX6" fmla="*/ 2902035 w 15925800"/>
                      <a:gd name="connsiteY6" fmla="*/ 0 h 8060979"/>
                      <a:gd name="connsiteX7" fmla="*/ 3651137 w 15925800"/>
                      <a:gd name="connsiteY7" fmla="*/ 0 h 8060979"/>
                      <a:gd name="connsiteX8" fmla="*/ 4081724 w 15925800"/>
                      <a:gd name="connsiteY8" fmla="*/ 0 h 8060979"/>
                      <a:gd name="connsiteX9" fmla="*/ 4353052 w 15925800"/>
                      <a:gd name="connsiteY9" fmla="*/ 0 h 8060979"/>
                      <a:gd name="connsiteX10" fmla="*/ 4942896 w 15925800"/>
                      <a:gd name="connsiteY10" fmla="*/ 0 h 8060979"/>
                      <a:gd name="connsiteX11" fmla="*/ 5532741 w 15925800"/>
                      <a:gd name="connsiteY11" fmla="*/ 0 h 8060979"/>
                      <a:gd name="connsiteX12" fmla="*/ 6281843 w 15925800"/>
                      <a:gd name="connsiteY12" fmla="*/ 0 h 8060979"/>
                      <a:gd name="connsiteX13" fmla="*/ 6871688 w 15925800"/>
                      <a:gd name="connsiteY13" fmla="*/ 0 h 8060979"/>
                      <a:gd name="connsiteX14" fmla="*/ 6983758 w 15925800"/>
                      <a:gd name="connsiteY14" fmla="*/ 0 h 8060979"/>
                      <a:gd name="connsiteX15" fmla="*/ 7732861 w 15925800"/>
                      <a:gd name="connsiteY15" fmla="*/ 0 h 8060979"/>
                      <a:gd name="connsiteX16" fmla="*/ 8004189 w 15925800"/>
                      <a:gd name="connsiteY16" fmla="*/ 0 h 8060979"/>
                      <a:gd name="connsiteX17" fmla="*/ 8912550 w 15925800"/>
                      <a:gd name="connsiteY17" fmla="*/ 0 h 8060979"/>
                      <a:gd name="connsiteX18" fmla="*/ 9502394 w 15925800"/>
                      <a:gd name="connsiteY18" fmla="*/ 0 h 8060979"/>
                      <a:gd name="connsiteX19" fmla="*/ 9614464 w 15925800"/>
                      <a:gd name="connsiteY19" fmla="*/ 0 h 8060979"/>
                      <a:gd name="connsiteX20" fmla="*/ 9726535 w 15925800"/>
                      <a:gd name="connsiteY20" fmla="*/ 0 h 8060979"/>
                      <a:gd name="connsiteX21" fmla="*/ 10316379 w 15925800"/>
                      <a:gd name="connsiteY21" fmla="*/ 0 h 8060979"/>
                      <a:gd name="connsiteX22" fmla="*/ 11065482 w 15925800"/>
                      <a:gd name="connsiteY22" fmla="*/ 0 h 8060979"/>
                      <a:gd name="connsiteX23" fmla="*/ 11496068 w 15925800"/>
                      <a:gd name="connsiteY23" fmla="*/ 0 h 8060979"/>
                      <a:gd name="connsiteX24" fmla="*/ 11608139 w 15925800"/>
                      <a:gd name="connsiteY24" fmla="*/ 0 h 8060979"/>
                      <a:gd name="connsiteX25" fmla="*/ 11720209 w 15925800"/>
                      <a:gd name="connsiteY25" fmla="*/ 0 h 8060979"/>
                      <a:gd name="connsiteX26" fmla="*/ 11991538 w 15925800"/>
                      <a:gd name="connsiteY26" fmla="*/ 0 h 8060979"/>
                      <a:gd name="connsiteX27" fmla="*/ 12262866 w 15925800"/>
                      <a:gd name="connsiteY27" fmla="*/ 0 h 8060979"/>
                      <a:gd name="connsiteX28" fmla="*/ 13171226 w 15925800"/>
                      <a:gd name="connsiteY28" fmla="*/ 0 h 8060979"/>
                      <a:gd name="connsiteX29" fmla="*/ 13283297 w 15925800"/>
                      <a:gd name="connsiteY29" fmla="*/ 0 h 8060979"/>
                      <a:gd name="connsiteX30" fmla="*/ 13554625 w 15925800"/>
                      <a:gd name="connsiteY30" fmla="*/ 0 h 8060979"/>
                      <a:gd name="connsiteX31" fmla="*/ 13985212 w 15925800"/>
                      <a:gd name="connsiteY31" fmla="*/ 0 h 8060979"/>
                      <a:gd name="connsiteX32" fmla="*/ 14575056 w 15925800"/>
                      <a:gd name="connsiteY32" fmla="*/ 0 h 8060979"/>
                      <a:gd name="connsiteX33" fmla="*/ 14846385 w 15925800"/>
                      <a:gd name="connsiteY33" fmla="*/ 0 h 8060979"/>
                      <a:gd name="connsiteX34" fmla="*/ 15925800 w 15925800"/>
                      <a:gd name="connsiteY34" fmla="*/ 0 h 8060979"/>
                      <a:gd name="connsiteX35" fmla="*/ 15925800 w 15925800"/>
                      <a:gd name="connsiteY35" fmla="*/ 333955 h 8060979"/>
                      <a:gd name="connsiteX36" fmla="*/ 15925800 w 15925800"/>
                      <a:gd name="connsiteY36" fmla="*/ 748519 h 8060979"/>
                      <a:gd name="connsiteX37" fmla="*/ 15925800 w 15925800"/>
                      <a:gd name="connsiteY37" fmla="*/ 1243694 h 8060979"/>
                      <a:gd name="connsiteX38" fmla="*/ 15925800 w 15925800"/>
                      <a:gd name="connsiteY38" fmla="*/ 1980698 h 8060979"/>
                      <a:gd name="connsiteX39" fmla="*/ 15925800 w 15925800"/>
                      <a:gd name="connsiteY39" fmla="*/ 2556482 h 8060979"/>
                      <a:gd name="connsiteX40" fmla="*/ 15925800 w 15925800"/>
                      <a:gd name="connsiteY40" fmla="*/ 3051656 h 8060979"/>
                      <a:gd name="connsiteX41" fmla="*/ 15925800 w 15925800"/>
                      <a:gd name="connsiteY41" fmla="*/ 3627441 h 8060979"/>
                      <a:gd name="connsiteX42" fmla="*/ 15925800 w 15925800"/>
                      <a:gd name="connsiteY42" fmla="*/ 4283835 h 8060979"/>
                      <a:gd name="connsiteX43" fmla="*/ 15925800 w 15925800"/>
                      <a:gd name="connsiteY43" fmla="*/ 4940229 h 8060979"/>
                      <a:gd name="connsiteX44" fmla="*/ 15925800 w 15925800"/>
                      <a:gd name="connsiteY44" fmla="*/ 5677232 h 8060979"/>
                      <a:gd name="connsiteX45" fmla="*/ 15925800 w 15925800"/>
                      <a:gd name="connsiteY45" fmla="*/ 6172407 h 8060979"/>
                      <a:gd name="connsiteX46" fmla="*/ 15925800 w 15925800"/>
                      <a:gd name="connsiteY46" fmla="*/ 6667581 h 8060979"/>
                      <a:gd name="connsiteX47" fmla="*/ 15925800 w 15925800"/>
                      <a:gd name="connsiteY47" fmla="*/ 7001536 h 8060979"/>
                      <a:gd name="connsiteX48" fmla="*/ 15925800 w 15925800"/>
                      <a:gd name="connsiteY48" fmla="*/ 8060979 h 8060979"/>
                      <a:gd name="connsiteX49" fmla="*/ 15017440 w 15925800"/>
                      <a:gd name="connsiteY49" fmla="*/ 8060979 h 8060979"/>
                      <a:gd name="connsiteX50" fmla="*/ 14268337 w 15925800"/>
                      <a:gd name="connsiteY50" fmla="*/ 8060979 h 8060979"/>
                      <a:gd name="connsiteX51" fmla="*/ 13359977 w 15925800"/>
                      <a:gd name="connsiteY51" fmla="*/ 8060979 h 8060979"/>
                      <a:gd name="connsiteX52" fmla="*/ 12610874 w 15925800"/>
                      <a:gd name="connsiteY52" fmla="*/ 8060979 h 8060979"/>
                      <a:gd name="connsiteX53" fmla="*/ 12021030 w 15925800"/>
                      <a:gd name="connsiteY53" fmla="*/ 8060979 h 8060979"/>
                      <a:gd name="connsiteX54" fmla="*/ 11271927 w 15925800"/>
                      <a:gd name="connsiteY54" fmla="*/ 8060979 h 8060979"/>
                      <a:gd name="connsiteX55" fmla="*/ 11000599 w 15925800"/>
                      <a:gd name="connsiteY55" fmla="*/ 8060979 h 8060979"/>
                      <a:gd name="connsiteX56" fmla="*/ 10570012 w 15925800"/>
                      <a:gd name="connsiteY56" fmla="*/ 8060979 h 8060979"/>
                      <a:gd name="connsiteX57" fmla="*/ 10298684 w 15925800"/>
                      <a:gd name="connsiteY57" fmla="*/ 8060979 h 8060979"/>
                      <a:gd name="connsiteX58" fmla="*/ 9868098 w 15925800"/>
                      <a:gd name="connsiteY58" fmla="*/ 8060979 h 8060979"/>
                      <a:gd name="connsiteX59" fmla="*/ 9437511 w 15925800"/>
                      <a:gd name="connsiteY59" fmla="*/ 8060979 h 8060979"/>
                      <a:gd name="connsiteX60" fmla="*/ 8529151 w 15925800"/>
                      <a:gd name="connsiteY60" fmla="*/ 8060979 h 8060979"/>
                      <a:gd name="connsiteX61" fmla="*/ 8417080 w 15925800"/>
                      <a:gd name="connsiteY61" fmla="*/ 8060979 h 8060979"/>
                      <a:gd name="connsiteX62" fmla="*/ 7827236 w 15925800"/>
                      <a:gd name="connsiteY62" fmla="*/ 8060979 h 8060979"/>
                      <a:gd name="connsiteX63" fmla="*/ 7078133 w 15925800"/>
                      <a:gd name="connsiteY63" fmla="*/ 8060979 h 8060979"/>
                      <a:gd name="connsiteX64" fmla="*/ 6488289 w 15925800"/>
                      <a:gd name="connsiteY64" fmla="*/ 8060979 h 8060979"/>
                      <a:gd name="connsiteX65" fmla="*/ 5898444 w 15925800"/>
                      <a:gd name="connsiteY65" fmla="*/ 8060979 h 8060979"/>
                      <a:gd name="connsiteX66" fmla="*/ 5467858 w 15925800"/>
                      <a:gd name="connsiteY66" fmla="*/ 8060979 h 8060979"/>
                      <a:gd name="connsiteX67" fmla="*/ 5196530 w 15925800"/>
                      <a:gd name="connsiteY67" fmla="*/ 8060979 h 8060979"/>
                      <a:gd name="connsiteX68" fmla="*/ 5084459 w 15925800"/>
                      <a:gd name="connsiteY68" fmla="*/ 8060979 h 8060979"/>
                      <a:gd name="connsiteX69" fmla="*/ 4653873 w 15925800"/>
                      <a:gd name="connsiteY69" fmla="*/ 8060979 h 8060979"/>
                      <a:gd name="connsiteX70" fmla="*/ 4541802 w 15925800"/>
                      <a:gd name="connsiteY70" fmla="*/ 8060979 h 8060979"/>
                      <a:gd name="connsiteX71" fmla="*/ 4429732 w 15925800"/>
                      <a:gd name="connsiteY71" fmla="*/ 8060979 h 8060979"/>
                      <a:gd name="connsiteX72" fmla="*/ 4317661 w 15925800"/>
                      <a:gd name="connsiteY72" fmla="*/ 8060979 h 8060979"/>
                      <a:gd name="connsiteX73" fmla="*/ 3568559 w 15925800"/>
                      <a:gd name="connsiteY73" fmla="*/ 8060979 h 8060979"/>
                      <a:gd name="connsiteX74" fmla="*/ 3297230 w 15925800"/>
                      <a:gd name="connsiteY74" fmla="*/ 8060979 h 8060979"/>
                      <a:gd name="connsiteX75" fmla="*/ 2866644 w 15925800"/>
                      <a:gd name="connsiteY75" fmla="*/ 8060979 h 8060979"/>
                      <a:gd name="connsiteX76" fmla="*/ 1958284 w 15925800"/>
                      <a:gd name="connsiteY76" fmla="*/ 8060979 h 8060979"/>
                      <a:gd name="connsiteX77" fmla="*/ 1846213 w 15925800"/>
                      <a:gd name="connsiteY77" fmla="*/ 8060979 h 8060979"/>
                      <a:gd name="connsiteX78" fmla="*/ 1734143 w 15925800"/>
                      <a:gd name="connsiteY78" fmla="*/ 8060979 h 8060979"/>
                      <a:gd name="connsiteX79" fmla="*/ 1462814 w 15925800"/>
                      <a:gd name="connsiteY79" fmla="*/ 8060979 h 8060979"/>
                      <a:gd name="connsiteX80" fmla="*/ 1032228 w 15925800"/>
                      <a:gd name="connsiteY80" fmla="*/ 8060979 h 8060979"/>
                      <a:gd name="connsiteX81" fmla="*/ 0 w 15925800"/>
                      <a:gd name="connsiteY81" fmla="*/ 8060979 h 8060979"/>
                      <a:gd name="connsiteX82" fmla="*/ 0 w 15925800"/>
                      <a:gd name="connsiteY82" fmla="*/ 7404585 h 8060979"/>
                      <a:gd name="connsiteX83" fmla="*/ 0 w 15925800"/>
                      <a:gd name="connsiteY83" fmla="*/ 7070630 h 8060979"/>
                      <a:gd name="connsiteX84" fmla="*/ 0 w 15925800"/>
                      <a:gd name="connsiteY84" fmla="*/ 6656066 h 8060979"/>
                      <a:gd name="connsiteX85" fmla="*/ 0 w 15925800"/>
                      <a:gd name="connsiteY85" fmla="*/ 6160891 h 8060979"/>
                      <a:gd name="connsiteX86" fmla="*/ 0 w 15925800"/>
                      <a:gd name="connsiteY86" fmla="*/ 5585107 h 8060979"/>
                      <a:gd name="connsiteX87" fmla="*/ 0 w 15925800"/>
                      <a:gd name="connsiteY87" fmla="*/ 4848103 h 8060979"/>
                      <a:gd name="connsiteX88" fmla="*/ 0 w 15925800"/>
                      <a:gd name="connsiteY88" fmla="*/ 4514148 h 8060979"/>
                      <a:gd name="connsiteX89" fmla="*/ 0 w 15925800"/>
                      <a:gd name="connsiteY89" fmla="*/ 4099584 h 8060979"/>
                      <a:gd name="connsiteX90" fmla="*/ 0 w 15925800"/>
                      <a:gd name="connsiteY90" fmla="*/ 3443190 h 8060979"/>
                      <a:gd name="connsiteX91" fmla="*/ 0 w 15925800"/>
                      <a:gd name="connsiteY91" fmla="*/ 2867405 h 8060979"/>
                      <a:gd name="connsiteX92" fmla="*/ 0 w 15925800"/>
                      <a:gd name="connsiteY92" fmla="*/ 2533451 h 8060979"/>
                      <a:gd name="connsiteX93" fmla="*/ 0 w 15925800"/>
                      <a:gd name="connsiteY93" fmla="*/ 1796447 h 8060979"/>
                      <a:gd name="connsiteX94" fmla="*/ 0 w 15925800"/>
                      <a:gd name="connsiteY94" fmla="*/ 1059443 h 8060979"/>
                      <a:gd name="connsiteX95" fmla="*/ 0 w 15925800"/>
                      <a:gd name="connsiteY95" fmla="*/ 0 h 806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5925800" h="8060979" fill="none" extrusionOk="0">
                        <a:moveTo>
                          <a:pt x="0" y="0"/>
                        </a:moveTo>
                        <a:cubicBezTo>
                          <a:pt x="254006" y="-37858"/>
                          <a:pt x="338499" y="36610"/>
                          <a:pt x="589844" y="0"/>
                        </a:cubicBezTo>
                        <a:cubicBezTo>
                          <a:pt x="841189" y="-36610"/>
                          <a:pt x="910534" y="32462"/>
                          <a:pt x="1020431" y="0"/>
                        </a:cubicBezTo>
                        <a:cubicBezTo>
                          <a:pt x="1130328" y="-32462"/>
                          <a:pt x="1079022" y="7350"/>
                          <a:pt x="1132501" y="0"/>
                        </a:cubicBezTo>
                        <a:cubicBezTo>
                          <a:pt x="1185980" y="-7350"/>
                          <a:pt x="1824536" y="15410"/>
                          <a:pt x="2040862" y="0"/>
                        </a:cubicBezTo>
                        <a:cubicBezTo>
                          <a:pt x="2257188" y="-15410"/>
                          <a:pt x="2635239" y="62507"/>
                          <a:pt x="2789964" y="0"/>
                        </a:cubicBezTo>
                        <a:cubicBezTo>
                          <a:pt x="2944689" y="-62507"/>
                          <a:pt x="2861748" y="1714"/>
                          <a:pt x="2902035" y="0"/>
                        </a:cubicBezTo>
                        <a:cubicBezTo>
                          <a:pt x="2942322" y="-1714"/>
                          <a:pt x="3396872" y="59844"/>
                          <a:pt x="3651137" y="0"/>
                        </a:cubicBezTo>
                        <a:cubicBezTo>
                          <a:pt x="3905402" y="-59844"/>
                          <a:pt x="3879746" y="48337"/>
                          <a:pt x="4081724" y="0"/>
                        </a:cubicBezTo>
                        <a:cubicBezTo>
                          <a:pt x="4283702" y="-48337"/>
                          <a:pt x="4274482" y="32042"/>
                          <a:pt x="4353052" y="0"/>
                        </a:cubicBezTo>
                        <a:cubicBezTo>
                          <a:pt x="4431622" y="-32042"/>
                          <a:pt x="4671093" y="52802"/>
                          <a:pt x="4942896" y="0"/>
                        </a:cubicBezTo>
                        <a:cubicBezTo>
                          <a:pt x="5214699" y="-52802"/>
                          <a:pt x="5405947" y="14539"/>
                          <a:pt x="5532741" y="0"/>
                        </a:cubicBezTo>
                        <a:cubicBezTo>
                          <a:pt x="5659536" y="-14539"/>
                          <a:pt x="5989689" y="82849"/>
                          <a:pt x="6281843" y="0"/>
                        </a:cubicBezTo>
                        <a:cubicBezTo>
                          <a:pt x="6573997" y="-82849"/>
                          <a:pt x="6748740" y="40497"/>
                          <a:pt x="6871688" y="0"/>
                        </a:cubicBezTo>
                        <a:cubicBezTo>
                          <a:pt x="6994637" y="-40497"/>
                          <a:pt x="6933449" y="7167"/>
                          <a:pt x="6983758" y="0"/>
                        </a:cubicBezTo>
                        <a:cubicBezTo>
                          <a:pt x="7034067" y="-7167"/>
                          <a:pt x="7571618" y="65087"/>
                          <a:pt x="7732861" y="0"/>
                        </a:cubicBezTo>
                        <a:cubicBezTo>
                          <a:pt x="7894104" y="-65087"/>
                          <a:pt x="7892745" y="13829"/>
                          <a:pt x="8004189" y="0"/>
                        </a:cubicBezTo>
                        <a:cubicBezTo>
                          <a:pt x="8115633" y="-13829"/>
                          <a:pt x="8730198" y="53467"/>
                          <a:pt x="8912550" y="0"/>
                        </a:cubicBezTo>
                        <a:cubicBezTo>
                          <a:pt x="9094902" y="-53467"/>
                          <a:pt x="9208858" y="69957"/>
                          <a:pt x="9502394" y="0"/>
                        </a:cubicBezTo>
                        <a:cubicBezTo>
                          <a:pt x="9795930" y="-69957"/>
                          <a:pt x="9581055" y="3893"/>
                          <a:pt x="9614464" y="0"/>
                        </a:cubicBezTo>
                        <a:cubicBezTo>
                          <a:pt x="9647873" y="-3893"/>
                          <a:pt x="9690791" y="5716"/>
                          <a:pt x="9726535" y="0"/>
                        </a:cubicBezTo>
                        <a:cubicBezTo>
                          <a:pt x="9762279" y="-5716"/>
                          <a:pt x="10182695" y="16863"/>
                          <a:pt x="10316379" y="0"/>
                        </a:cubicBezTo>
                        <a:cubicBezTo>
                          <a:pt x="10450063" y="-16863"/>
                          <a:pt x="10755522" y="61945"/>
                          <a:pt x="11065482" y="0"/>
                        </a:cubicBezTo>
                        <a:cubicBezTo>
                          <a:pt x="11375442" y="-61945"/>
                          <a:pt x="11387420" y="28743"/>
                          <a:pt x="11496068" y="0"/>
                        </a:cubicBezTo>
                        <a:cubicBezTo>
                          <a:pt x="11604716" y="-28743"/>
                          <a:pt x="11556894" y="5952"/>
                          <a:pt x="11608139" y="0"/>
                        </a:cubicBezTo>
                        <a:cubicBezTo>
                          <a:pt x="11659384" y="-5952"/>
                          <a:pt x="11666069" y="8164"/>
                          <a:pt x="11720209" y="0"/>
                        </a:cubicBezTo>
                        <a:cubicBezTo>
                          <a:pt x="11774349" y="-8164"/>
                          <a:pt x="11910136" y="12614"/>
                          <a:pt x="11991538" y="0"/>
                        </a:cubicBezTo>
                        <a:cubicBezTo>
                          <a:pt x="12072940" y="-12614"/>
                          <a:pt x="12139351" y="10190"/>
                          <a:pt x="12262866" y="0"/>
                        </a:cubicBezTo>
                        <a:cubicBezTo>
                          <a:pt x="12386381" y="-10190"/>
                          <a:pt x="12837335" y="96473"/>
                          <a:pt x="13171226" y="0"/>
                        </a:cubicBezTo>
                        <a:cubicBezTo>
                          <a:pt x="13505117" y="-96473"/>
                          <a:pt x="13230358" y="5605"/>
                          <a:pt x="13283297" y="0"/>
                        </a:cubicBezTo>
                        <a:cubicBezTo>
                          <a:pt x="13336236" y="-5605"/>
                          <a:pt x="13482867" y="24209"/>
                          <a:pt x="13554625" y="0"/>
                        </a:cubicBezTo>
                        <a:cubicBezTo>
                          <a:pt x="13626383" y="-24209"/>
                          <a:pt x="13859562" y="7655"/>
                          <a:pt x="13985212" y="0"/>
                        </a:cubicBezTo>
                        <a:cubicBezTo>
                          <a:pt x="14110862" y="-7655"/>
                          <a:pt x="14338464" y="66423"/>
                          <a:pt x="14575056" y="0"/>
                        </a:cubicBezTo>
                        <a:cubicBezTo>
                          <a:pt x="14811648" y="-66423"/>
                          <a:pt x="14768031" y="30892"/>
                          <a:pt x="14846385" y="0"/>
                        </a:cubicBezTo>
                        <a:cubicBezTo>
                          <a:pt x="14924739" y="-30892"/>
                          <a:pt x="15575654" y="27273"/>
                          <a:pt x="15925800" y="0"/>
                        </a:cubicBezTo>
                        <a:cubicBezTo>
                          <a:pt x="15928157" y="84657"/>
                          <a:pt x="15888127" y="255175"/>
                          <a:pt x="15925800" y="333955"/>
                        </a:cubicBezTo>
                        <a:cubicBezTo>
                          <a:pt x="15963473" y="412735"/>
                          <a:pt x="15920384" y="623150"/>
                          <a:pt x="15925800" y="748519"/>
                        </a:cubicBezTo>
                        <a:cubicBezTo>
                          <a:pt x="15931216" y="873888"/>
                          <a:pt x="15875041" y="1119383"/>
                          <a:pt x="15925800" y="1243694"/>
                        </a:cubicBezTo>
                        <a:cubicBezTo>
                          <a:pt x="15976559" y="1368006"/>
                          <a:pt x="15858505" y="1651728"/>
                          <a:pt x="15925800" y="1980698"/>
                        </a:cubicBezTo>
                        <a:cubicBezTo>
                          <a:pt x="15993095" y="2309668"/>
                          <a:pt x="15906357" y="2388764"/>
                          <a:pt x="15925800" y="2556482"/>
                        </a:cubicBezTo>
                        <a:cubicBezTo>
                          <a:pt x="15945243" y="2724200"/>
                          <a:pt x="15922638" y="2934143"/>
                          <a:pt x="15925800" y="3051656"/>
                        </a:cubicBezTo>
                        <a:cubicBezTo>
                          <a:pt x="15928962" y="3169169"/>
                          <a:pt x="15885990" y="3487246"/>
                          <a:pt x="15925800" y="3627441"/>
                        </a:cubicBezTo>
                        <a:cubicBezTo>
                          <a:pt x="15965610" y="3767637"/>
                          <a:pt x="15868069" y="3959654"/>
                          <a:pt x="15925800" y="4283835"/>
                        </a:cubicBezTo>
                        <a:cubicBezTo>
                          <a:pt x="15983531" y="4608016"/>
                          <a:pt x="15915186" y="4637646"/>
                          <a:pt x="15925800" y="4940229"/>
                        </a:cubicBezTo>
                        <a:cubicBezTo>
                          <a:pt x="15936414" y="5242812"/>
                          <a:pt x="15847399" y="5362354"/>
                          <a:pt x="15925800" y="5677232"/>
                        </a:cubicBezTo>
                        <a:cubicBezTo>
                          <a:pt x="16004201" y="5992110"/>
                          <a:pt x="15868899" y="6000933"/>
                          <a:pt x="15925800" y="6172407"/>
                        </a:cubicBezTo>
                        <a:cubicBezTo>
                          <a:pt x="15982701" y="6343881"/>
                          <a:pt x="15869694" y="6437917"/>
                          <a:pt x="15925800" y="6667581"/>
                        </a:cubicBezTo>
                        <a:cubicBezTo>
                          <a:pt x="15981906" y="6897245"/>
                          <a:pt x="15900300" y="6866361"/>
                          <a:pt x="15925800" y="7001536"/>
                        </a:cubicBezTo>
                        <a:cubicBezTo>
                          <a:pt x="15951300" y="7136712"/>
                          <a:pt x="15844398" y="7579215"/>
                          <a:pt x="15925800" y="8060979"/>
                        </a:cubicBezTo>
                        <a:cubicBezTo>
                          <a:pt x="15638854" y="8147383"/>
                          <a:pt x="15398796" y="8060574"/>
                          <a:pt x="15017440" y="8060979"/>
                        </a:cubicBezTo>
                        <a:cubicBezTo>
                          <a:pt x="14636084" y="8061384"/>
                          <a:pt x="14593317" y="8049465"/>
                          <a:pt x="14268337" y="8060979"/>
                        </a:cubicBezTo>
                        <a:cubicBezTo>
                          <a:pt x="13943357" y="8072493"/>
                          <a:pt x="13676491" y="8056150"/>
                          <a:pt x="13359977" y="8060979"/>
                        </a:cubicBezTo>
                        <a:cubicBezTo>
                          <a:pt x="13043463" y="8065808"/>
                          <a:pt x="12831194" y="7989279"/>
                          <a:pt x="12610874" y="8060979"/>
                        </a:cubicBezTo>
                        <a:cubicBezTo>
                          <a:pt x="12390554" y="8132679"/>
                          <a:pt x="12220289" y="8001531"/>
                          <a:pt x="12021030" y="8060979"/>
                        </a:cubicBezTo>
                        <a:cubicBezTo>
                          <a:pt x="11821771" y="8120427"/>
                          <a:pt x="11464096" y="8045579"/>
                          <a:pt x="11271927" y="8060979"/>
                        </a:cubicBezTo>
                        <a:cubicBezTo>
                          <a:pt x="11079758" y="8076379"/>
                          <a:pt x="11077391" y="8037416"/>
                          <a:pt x="11000599" y="8060979"/>
                        </a:cubicBezTo>
                        <a:cubicBezTo>
                          <a:pt x="10923807" y="8084542"/>
                          <a:pt x="10670974" y="8045421"/>
                          <a:pt x="10570012" y="8060979"/>
                        </a:cubicBezTo>
                        <a:cubicBezTo>
                          <a:pt x="10469050" y="8076537"/>
                          <a:pt x="10404624" y="8038009"/>
                          <a:pt x="10298684" y="8060979"/>
                        </a:cubicBezTo>
                        <a:cubicBezTo>
                          <a:pt x="10192744" y="8083949"/>
                          <a:pt x="10054685" y="8032156"/>
                          <a:pt x="9868098" y="8060979"/>
                        </a:cubicBezTo>
                        <a:cubicBezTo>
                          <a:pt x="9681511" y="8089802"/>
                          <a:pt x="9531297" y="8014008"/>
                          <a:pt x="9437511" y="8060979"/>
                        </a:cubicBezTo>
                        <a:cubicBezTo>
                          <a:pt x="9343725" y="8107950"/>
                          <a:pt x="8844284" y="8053789"/>
                          <a:pt x="8529151" y="8060979"/>
                        </a:cubicBezTo>
                        <a:cubicBezTo>
                          <a:pt x="8214018" y="8068169"/>
                          <a:pt x="8452352" y="8054443"/>
                          <a:pt x="8417080" y="8060979"/>
                        </a:cubicBezTo>
                        <a:cubicBezTo>
                          <a:pt x="8381808" y="8067515"/>
                          <a:pt x="8054866" y="8059375"/>
                          <a:pt x="7827236" y="8060979"/>
                        </a:cubicBezTo>
                        <a:cubicBezTo>
                          <a:pt x="7599606" y="8062583"/>
                          <a:pt x="7339042" y="8035272"/>
                          <a:pt x="7078133" y="8060979"/>
                        </a:cubicBezTo>
                        <a:cubicBezTo>
                          <a:pt x="6817224" y="8086686"/>
                          <a:pt x="6681191" y="8026025"/>
                          <a:pt x="6488289" y="8060979"/>
                        </a:cubicBezTo>
                        <a:cubicBezTo>
                          <a:pt x="6295387" y="8095933"/>
                          <a:pt x="6024315" y="8055720"/>
                          <a:pt x="5898444" y="8060979"/>
                        </a:cubicBezTo>
                        <a:cubicBezTo>
                          <a:pt x="5772574" y="8066238"/>
                          <a:pt x="5632281" y="8028735"/>
                          <a:pt x="5467858" y="8060979"/>
                        </a:cubicBezTo>
                        <a:cubicBezTo>
                          <a:pt x="5303435" y="8093223"/>
                          <a:pt x="5304959" y="8042491"/>
                          <a:pt x="5196530" y="8060979"/>
                        </a:cubicBezTo>
                        <a:cubicBezTo>
                          <a:pt x="5088101" y="8079467"/>
                          <a:pt x="5113275" y="8055392"/>
                          <a:pt x="5084459" y="8060979"/>
                        </a:cubicBezTo>
                        <a:cubicBezTo>
                          <a:pt x="5055643" y="8066566"/>
                          <a:pt x="4818663" y="8046874"/>
                          <a:pt x="4653873" y="8060979"/>
                        </a:cubicBezTo>
                        <a:cubicBezTo>
                          <a:pt x="4489083" y="8075084"/>
                          <a:pt x="4594209" y="8048503"/>
                          <a:pt x="4541802" y="8060979"/>
                        </a:cubicBezTo>
                        <a:cubicBezTo>
                          <a:pt x="4489395" y="8073455"/>
                          <a:pt x="4475893" y="8050577"/>
                          <a:pt x="4429732" y="8060979"/>
                        </a:cubicBezTo>
                        <a:cubicBezTo>
                          <a:pt x="4383571" y="8071381"/>
                          <a:pt x="4356640" y="8052148"/>
                          <a:pt x="4317661" y="8060979"/>
                        </a:cubicBezTo>
                        <a:cubicBezTo>
                          <a:pt x="4278682" y="8069810"/>
                          <a:pt x="3913084" y="8006686"/>
                          <a:pt x="3568559" y="8060979"/>
                        </a:cubicBezTo>
                        <a:cubicBezTo>
                          <a:pt x="3224034" y="8115272"/>
                          <a:pt x="3413640" y="8049414"/>
                          <a:pt x="3297230" y="8060979"/>
                        </a:cubicBezTo>
                        <a:cubicBezTo>
                          <a:pt x="3180820" y="8072544"/>
                          <a:pt x="3074516" y="8020450"/>
                          <a:pt x="2866644" y="8060979"/>
                        </a:cubicBezTo>
                        <a:cubicBezTo>
                          <a:pt x="2658772" y="8101508"/>
                          <a:pt x="2385434" y="8060244"/>
                          <a:pt x="1958284" y="8060979"/>
                        </a:cubicBezTo>
                        <a:cubicBezTo>
                          <a:pt x="1531134" y="8061714"/>
                          <a:pt x="1879043" y="8048957"/>
                          <a:pt x="1846213" y="8060979"/>
                        </a:cubicBezTo>
                        <a:cubicBezTo>
                          <a:pt x="1813383" y="8073001"/>
                          <a:pt x="1772041" y="8052075"/>
                          <a:pt x="1734143" y="8060979"/>
                        </a:cubicBezTo>
                        <a:cubicBezTo>
                          <a:pt x="1696245" y="8069883"/>
                          <a:pt x="1530919" y="8058247"/>
                          <a:pt x="1462814" y="8060979"/>
                        </a:cubicBezTo>
                        <a:cubicBezTo>
                          <a:pt x="1394709" y="8063711"/>
                          <a:pt x="1153166" y="8013580"/>
                          <a:pt x="1032228" y="8060979"/>
                        </a:cubicBezTo>
                        <a:cubicBezTo>
                          <a:pt x="911290" y="8108378"/>
                          <a:pt x="297710" y="8022240"/>
                          <a:pt x="0" y="8060979"/>
                        </a:cubicBezTo>
                        <a:cubicBezTo>
                          <a:pt x="-51533" y="7835407"/>
                          <a:pt x="46699" y="7714490"/>
                          <a:pt x="0" y="7404585"/>
                        </a:cubicBezTo>
                        <a:cubicBezTo>
                          <a:pt x="-46699" y="7094680"/>
                          <a:pt x="7252" y="7179712"/>
                          <a:pt x="0" y="7070630"/>
                        </a:cubicBezTo>
                        <a:cubicBezTo>
                          <a:pt x="-7252" y="6961549"/>
                          <a:pt x="17392" y="6823036"/>
                          <a:pt x="0" y="6656066"/>
                        </a:cubicBezTo>
                        <a:cubicBezTo>
                          <a:pt x="-17392" y="6489096"/>
                          <a:pt x="40018" y="6300121"/>
                          <a:pt x="0" y="6160891"/>
                        </a:cubicBezTo>
                        <a:cubicBezTo>
                          <a:pt x="-40018" y="6021662"/>
                          <a:pt x="26751" y="5782684"/>
                          <a:pt x="0" y="5585107"/>
                        </a:cubicBezTo>
                        <a:cubicBezTo>
                          <a:pt x="-26751" y="5387530"/>
                          <a:pt x="12231" y="5103815"/>
                          <a:pt x="0" y="4848103"/>
                        </a:cubicBezTo>
                        <a:cubicBezTo>
                          <a:pt x="-12231" y="4592391"/>
                          <a:pt x="13438" y="4613183"/>
                          <a:pt x="0" y="4514148"/>
                        </a:cubicBezTo>
                        <a:cubicBezTo>
                          <a:pt x="-13438" y="4415113"/>
                          <a:pt x="13756" y="4196886"/>
                          <a:pt x="0" y="4099584"/>
                        </a:cubicBezTo>
                        <a:cubicBezTo>
                          <a:pt x="-13756" y="4002282"/>
                          <a:pt x="61286" y="3599489"/>
                          <a:pt x="0" y="3443190"/>
                        </a:cubicBezTo>
                        <a:cubicBezTo>
                          <a:pt x="-61286" y="3286891"/>
                          <a:pt x="55832" y="3048980"/>
                          <a:pt x="0" y="2867405"/>
                        </a:cubicBezTo>
                        <a:cubicBezTo>
                          <a:pt x="-55832" y="2685830"/>
                          <a:pt x="28563" y="2628950"/>
                          <a:pt x="0" y="2533451"/>
                        </a:cubicBezTo>
                        <a:cubicBezTo>
                          <a:pt x="-28563" y="2437952"/>
                          <a:pt x="43165" y="2149977"/>
                          <a:pt x="0" y="1796447"/>
                        </a:cubicBezTo>
                        <a:cubicBezTo>
                          <a:pt x="-43165" y="1442917"/>
                          <a:pt x="9586" y="1349679"/>
                          <a:pt x="0" y="1059443"/>
                        </a:cubicBezTo>
                        <a:cubicBezTo>
                          <a:pt x="-9586" y="769207"/>
                          <a:pt x="124552" y="528981"/>
                          <a:pt x="0" y="0"/>
                        </a:cubicBezTo>
                        <a:close/>
                      </a:path>
                      <a:path w="15925800" h="8060979" stroke="0" extrusionOk="0">
                        <a:moveTo>
                          <a:pt x="0" y="0"/>
                        </a:moveTo>
                        <a:cubicBezTo>
                          <a:pt x="284840" y="-9930"/>
                          <a:pt x="414532" y="45045"/>
                          <a:pt x="589844" y="0"/>
                        </a:cubicBezTo>
                        <a:cubicBezTo>
                          <a:pt x="765156" y="-45045"/>
                          <a:pt x="951469" y="5757"/>
                          <a:pt x="1179689" y="0"/>
                        </a:cubicBezTo>
                        <a:cubicBezTo>
                          <a:pt x="1407909" y="-5757"/>
                          <a:pt x="1247782" y="1549"/>
                          <a:pt x="1291759" y="0"/>
                        </a:cubicBezTo>
                        <a:cubicBezTo>
                          <a:pt x="1335736" y="-1549"/>
                          <a:pt x="1534411" y="22236"/>
                          <a:pt x="1722346" y="0"/>
                        </a:cubicBezTo>
                        <a:cubicBezTo>
                          <a:pt x="1910281" y="-22236"/>
                          <a:pt x="1787636" y="1013"/>
                          <a:pt x="1834416" y="0"/>
                        </a:cubicBezTo>
                        <a:cubicBezTo>
                          <a:pt x="1881196" y="-1013"/>
                          <a:pt x="1913378" y="7639"/>
                          <a:pt x="1946487" y="0"/>
                        </a:cubicBezTo>
                        <a:cubicBezTo>
                          <a:pt x="1979596" y="-7639"/>
                          <a:pt x="2146746" y="15309"/>
                          <a:pt x="2217815" y="0"/>
                        </a:cubicBezTo>
                        <a:cubicBezTo>
                          <a:pt x="2288884" y="-15309"/>
                          <a:pt x="2684184" y="78102"/>
                          <a:pt x="2966918" y="0"/>
                        </a:cubicBezTo>
                        <a:cubicBezTo>
                          <a:pt x="3249652" y="-78102"/>
                          <a:pt x="3243368" y="19902"/>
                          <a:pt x="3397504" y="0"/>
                        </a:cubicBezTo>
                        <a:cubicBezTo>
                          <a:pt x="3551640" y="-19902"/>
                          <a:pt x="3847867" y="31930"/>
                          <a:pt x="4146606" y="0"/>
                        </a:cubicBezTo>
                        <a:cubicBezTo>
                          <a:pt x="4445345" y="-31930"/>
                          <a:pt x="4661014" y="65240"/>
                          <a:pt x="4895709" y="0"/>
                        </a:cubicBezTo>
                        <a:cubicBezTo>
                          <a:pt x="5130404" y="-65240"/>
                          <a:pt x="5105837" y="19710"/>
                          <a:pt x="5167037" y="0"/>
                        </a:cubicBezTo>
                        <a:cubicBezTo>
                          <a:pt x="5228237" y="-19710"/>
                          <a:pt x="5473338" y="23138"/>
                          <a:pt x="5756882" y="0"/>
                        </a:cubicBezTo>
                        <a:cubicBezTo>
                          <a:pt x="6040426" y="-23138"/>
                          <a:pt x="6421472" y="60695"/>
                          <a:pt x="6665242" y="0"/>
                        </a:cubicBezTo>
                        <a:cubicBezTo>
                          <a:pt x="6909012" y="-60695"/>
                          <a:pt x="7202271" y="92035"/>
                          <a:pt x="7573603" y="0"/>
                        </a:cubicBezTo>
                        <a:cubicBezTo>
                          <a:pt x="7944935" y="-92035"/>
                          <a:pt x="8150724" y="52524"/>
                          <a:pt x="8322705" y="0"/>
                        </a:cubicBezTo>
                        <a:cubicBezTo>
                          <a:pt x="8494686" y="-52524"/>
                          <a:pt x="9015705" y="101329"/>
                          <a:pt x="9231066" y="0"/>
                        </a:cubicBezTo>
                        <a:cubicBezTo>
                          <a:pt x="9446427" y="-101329"/>
                          <a:pt x="9385649" y="27172"/>
                          <a:pt x="9502394" y="0"/>
                        </a:cubicBezTo>
                        <a:cubicBezTo>
                          <a:pt x="9619139" y="-27172"/>
                          <a:pt x="9804125" y="41402"/>
                          <a:pt x="9932980" y="0"/>
                        </a:cubicBezTo>
                        <a:cubicBezTo>
                          <a:pt x="10061835" y="-41402"/>
                          <a:pt x="10131285" y="16022"/>
                          <a:pt x="10204309" y="0"/>
                        </a:cubicBezTo>
                        <a:cubicBezTo>
                          <a:pt x="10277333" y="-16022"/>
                          <a:pt x="10260832" y="3807"/>
                          <a:pt x="10316379" y="0"/>
                        </a:cubicBezTo>
                        <a:cubicBezTo>
                          <a:pt x="10371926" y="-3807"/>
                          <a:pt x="10708371" y="53862"/>
                          <a:pt x="10906224" y="0"/>
                        </a:cubicBezTo>
                        <a:cubicBezTo>
                          <a:pt x="11104078" y="-53862"/>
                          <a:pt x="11289152" y="40457"/>
                          <a:pt x="11496068" y="0"/>
                        </a:cubicBezTo>
                        <a:cubicBezTo>
                          <a:pt x="11702984" y="-40457"/>
                          <a:pt x="11698715" y="25282"/>
                          <a:pt x="11767397" y="0"/>
                        </a:cubicBezTo>
                        <a:cubicBezTo>
                          <a:pt x="11836079" y="-25282"/>
                          <a:pt x="12361174" y="52577"/>
                          <a:pt x="12675757" y="0"/>
                        </a:cubicBezTo>
                        <a:cubicBezTo>
                          <a:pt x="12990340" y="-52577"/>
                          <a:pt x="13225598" y="55316"/>
                          <a:pt x="13424860" y="0"/>
                        </a:cubicBezTo>
                        <a:cubicBezTo>
                          <a:pt x="13624122" y="-55316"/>
                          <a:pt x="14004290" y="62744"/>
                          <a:pt x="14333220" y="0"/>
                        </a:cubicBezTo>
                        <a:cubicBezTo>
                          <a:pt x="14662150" y="-62744"/>
                          <a:pt x="14603480" y="25953"/>
                          <a:pt x="14763806" y="0"/>
                        </a:cubicBezTo>
                        <a:cubicBezTo>
                          <a:pt x="14924132" y="-25953"/>
                          <a:pt x="14850044" y="12293"/>
                          <a:pt x="14875877" y="0"/>
                        </a:cubicBezTo>
                        <a:cubicBezTo>
                          <a:pt x="14901710" y="-12293"/>
                          <a:pt x="15087125" y="8414"/>
                          <a:pt x="15147205" y="0"/>
                        </a:cubicBezTo>
                        <a:cubicBezTo>
                          <a:pt x="15207285" y="-8414"/>
                          <a:pt x="15692103" y="28879"/>
                          <a:pt x="15925800" y="0"/>
                        </a:cubicBezTo>
                        <a:cubicBezTo>
                          <a:pt x="15983289" y="166756"/>
                          <a:pt x="15840772" y="413135"/>
                          <a:pt x="15925800" y="737004"/>
                        </a:cubicBezTo>
                        <a:cubicBezTo>
                          <a:pt x="16010828" y="1060873"/>
                          <a:pt x="15868900" y="1080626"/>
                          <a:pt x="15925800" y="1312788"/>
                        </a:cubicBezTo>
                        <a:cubicBezTo>
                          <a:pt x="15982700" y="1544950"/>
                          <a:pt x="15892243" y="1559532"/>
                          <a:pt x="15925800" y="1727353"/>
                        </a:cubicBezTo>
                        <a:cubicBezTo>
                          <a:pt x="15959357" y="1895175"/>
                          <a:pt x="15910669" y="1938468"/>
                          <a:pt x="15925800" y="2061307"/>
                        </a:cubicBezTo>
                        <a:cubicBezTo>
                          <a:pt x="15940931" y="2184146"/>
                          <a:pt x="15901889" y="2429056"/>
                          <a:pt x="15925800" y="2717701"/>
                        </a:cubicBezTo>
                        <a:cubicBezTo>
                          <a:pt x="15949711" y="3006346"/>
                          <a:pt x="15899239" y="3079131"/>
                          <a:pt x="15925800" y="3212876"/>
                        </a:cubicBezTo>
                        <a:cubicBezTo>
                          <a:pt x="15952361" y="3346622"/>
                          <a:pt x="15892935" y="3499727"/>
                          <a:pt x="15925800" y="3627441"/>
                        </a:cubicBezTo>
                        <a:cubicBezTo>
                          <a:pt x="15958665" y="3755155"/>
                          <a:pt x="15919527" y="3822932"/>
                          <a:pt x="15925800" y="3961395"/>
                        </a:cubicBezTo>
                        <a:cubicBezTo>
                          <a:pt x="15932073" y="4099858"/>
                          <a:pt x="15907934" y="4291664"/>
                          <a:pt x="15925800" y="4456570"/>
                        </a:cubicBezTo>
                        <a:cubicBezTo>
                          <a:pt x="15943666" y="4621477"/>
                          <a:pt x="15880052" y="4979716"/>
                          <a:pt x="15925800" y="5112964"/>
                        </a:cubicBezTo>
                        <a:cubicBezTo>
                          <a:pt x="15971548" y="5246212"/>
                          <a:pt x="15923979" y="5558712"/>
                          <a:pt x="15925800" y="5849968"/>
                        </a:cubicBezTo>
                        <a:cubicBezTo>
                          <a:pt x="15927621" y="6141224"/>
                          <a:pt x="15920727" y="6103002"/>
                          <a:pt x="15925800" y="6183922"/>
                        </a:cubicBezTo>
                        <a:cubicBezTo>
                          <a:pt x="15930873" y="6264842"/>
                          <a:pt x="15888313" y="6771075"/>
                          <a:pt x="15925800" y="6920926"/>
                        </a:cubicBezTo>
                        <a:cubicBezTo>
                          <a:pt x="15963287" y="7070777"/>
                          <a:pt x="15910391" y="7137916"/>
                          <a:pt x="15925800" y="7254881"/>
                        </a:cubicBezTo>
                        <a:cubicBezTo>
                          <a:pt x="15941209" y="7371846"/>
                          <a:pt x="15867682" y="7787561"/>
                          <a:pt x="15925800" y="8060979"/>
                        </a:cubicBezTo>
                        <a:cubicBezTo>
                          <a:pt x="15632766" y="8079322"/>
                          <a:pt x="15488154" y="8029228"/>
                          <a:pt x="15335956" y="8060979"/>
                        </a:cubicBezTo>
                        <a:cubicBezTo>
                          <a:pt x="15183758" y="8092730"/>
                          <a:pt x="14626096" y="7981726"/>
                          <a:pt x="14427595" y="8060979"/>
                        </a:cubicBezTo>
                        <a:cubicBezTo>
                          <a:pt x="14229094" y="8140232"/>
                          <a:pt x="14122353" y="8029071"/>
                          <a:pt x="13837751" y="8060979"/>
                        </a:cubicBezTo>
                        <a:cubicBezTo>
                          <a:pt x="13553149" y="8092887"/>
                          <a:pt x="13185972" y="8026912"/>
                          <a:pt x="12929390" y="8060979"/>
                        </a:cubicBezTo>
                        <a:cubicBezTo>
                          <a:pt x="12672808" y="8095046"/>
                          <a:pt x="12381131" y="8036085"/>
                          <a:pt x="12021030" y="8060979"/>
                        </a:cubicBezTo>
                        <a:cubicBezTo>
                          <a:pt x="11660929" y="8085873"/>
                          <a:pt x="11964008" y="8051006"/>
                          <a:pt x="11908959" y="8060979"/>
                        </a:cubicBezTo>
                        <a:cubicBezTo>
                          <a:pt x="11853910" y="8070952"/>
                          <a:pt x="11722460" y="8050891"/>
                          <a:pt x="11637631" y="8060979"/>
                        </a:cubicBezTo>
                        <a:cubicBezTo>
                          <a:pt x="11552802" y="8071067"/>
                          <a:pt x="11303802" y="8012400"/>
                          <a:pt x="11207044" y="8060979"/>
                        </a:cubicBezTo>
                        <a:cubicBezTo>
                          <a:pt x="11110286" y="8109558"/>
                          <a:pt x="10781311" y="8034520"/>
                          <a:pt x="10617200" y="8060979"/>
                        </a:cubicBezTo>
                        <a:cubicBezTo>
                          <a:pt x="10453089" y="8087438"/>
                          <a:pt x="10128082" y="7989166"/>
                          <a:pt x="9868098" y="8060979"/>
                        </a:cubicBezTo>
                        <a:cubicBezTo>
                          <a:pt x="9608114" y="8132792"/>
                          <a:pt x="9429712" y="8037941"/>
                          <a:pt x="9118995" y="8060979"/>
                        </a:cubicBezTo>
                        <a:cubicBezTo>
                          <a:pt x="8808278" y="8084017"/>
                          <a:pt x="8824363" y="8009522"/>
                          <a:pt x="8688409" y="8060979"/>
                        </a:cubicBezTo>
                        <a:cubicBezTo>
                          <a:pt x="8552455" y="8112436"/>
                          <a:pt x="8270784" y="8000358"/>
                          <a:pt x="7939306" y="8060979"/>
                        </a:cubicBezTo>
                        <a:cubicBezTo>
                          <a:pt x="7607828" y="8121600"/>
                          <a:pt x="7696139" y="8060079"/>
                          <a:pt x="7508720" y="8060979"/>
                        </a:cubicBezTo>
                        <a:cubicBezTo>
                          <a:pt x="7321301" y="8061879"/>
                          <a:pt x="6979316" y="7982583"/>
                          <a:pt x="6600359" y="8060979"/>
                        </a:cubicBezTo>
                        <a:cubicBezTo>
                          <a:pt x="6221402" y="8139375"/>
                          <a:pt x="6205969" y="7980500"/>
                          <a:pt x="5851257" y="8060979"/>
                        </a:cubicBezTo>
                        <a:cubicBezTo>
                          <a:pt x="5496545" y="8141458"/>
                          <a:pt x="5383936" y="8031645"/>
                          <a:pt x="5261412" y="8060979"/>
                        </a:cubicBezTo>
                        <a:cubicBezTo>
                          <a:pt x="5138889" y="8090313"/>
                          <a:pt x="5197560" y="8050569"/>
                          <a:pt x="5149342" y="8060979"/>
                        </a:cubicBezTo>
                        <a:cubicBezTo>
                          <a:pt x="5101124" y="8071389"/>
                          <a:pt x="4684581" y="7984743"/>
                          <a:pt x="4400240" y="8060979"/>
                        </a:cubicBezTo>
                        <a:cubicBezTo>
                          <a:pt x="4115899" y="8137215"/>
                          <a:pt x="3744330" y="8034843"/>
                          <a:pt x="3491879" y="8060979"/>
                        </a:cubicBezTo>
                        <a:cubicBezTo>
                          <a:pt x="3239428" y="8087115"/>
                          <a:pt x="3075809" y="8042565"/>
                          <a:pt x="2902035" y="8060979"/>
                        </a:cubicBezTo>
                        <a:cubicBezTo>
                          <a:pt x="2728261" y="8079393"/>
                          <a:pt x="2835467" y="8049972"/>
                          <a:pt x="2789964" y="8060979"/>
                        </a:cubicBezTo>
                        <a:cubicBezTo>
                          <a:pt x="2744461" y="8071986"/>
                          <a:pt x="2717460" y="8052428"/>
                          <a:pt x="2677894" y="8060979"/>
                        </a:cubicBezTo>
                        <a:cubicBezTo>
                          <a:pt x="2638328" y="8069530"/>
                          <a:pt x="2171324" y="8007247"/>
                          <a:pt x="1928791" y="8060979"/>
                        </a:cubicBezTo>
                        <a:cubicBezTo>
                          <a:pt x="1686258" y="8114711"/>
                          <a:pt x="1781803" y="8044116"/>
                          <a:pt x="1657463" y="8060979"/>
                        </a:cubicBezTo>
                        <a:cubicBezTo>
                          <a:pt x="1533123" y="8077842"/>
                          <a:pt x="1120356" y="7983042"/>
                          <a:pt x="908360" y="8060979"/>
                        </a:cubicBezTo>
                        <a:cubicBezTo>
                          <a:pt x="696364" y="8138916"/>
                          <a:pt x="301279" y="7958215"/>
                          <a:pt x="0" y="8060979"/>
                        </a:cubicBezTo>
                        <a:cubicBezTo>
                          <a:pt x="-38670" y="7880775"/>
                          <a:pt x="34939" y="7625890"/>
                          <a:pt x="0" y="7485195"/>
                        </a:cubicBezTo>
                        <a:cubicBezTo>
                          <a:pt x="-34939" y="7344500"/>
                          <a:pt x="6431" y="7244092"/>
                          <a:pt x="0" y="7151240"/>
                        </a:cubicBezTo>
                        <a:cubicBezTo>
                          <a:pt x="-6431" y="7058389"/>
                          <a:pt x="41331" y="6769985"/>
                          <a:pt x="0" y="6656066"/>
                        </a:cubicBezTo>
                        <a:cubicBezTo>
                          <a:pt x="-41331" y="6542147"/>
                          <a:pt x="18493" y="6381142"/>
                          <a:pt x="0" y="6241501"/>
                        </a:cubicBezTo>
                        <a:cubicBezTo>
                          <a:pt x="-18493" y="6101860"/>
                          <a:pt x="15458" y="5938756"/>
                          <a:pt x="0" y="5826936"/>
                        </a:cubicBezTo>
                        <a:cubicBezTo>
                          <a:pt x="-15458" y="5715117"/>
                          <a:pt x="9113" y="5588341"/>
                          <a:pt x="0" y="5492981"/>
                        </a:cubicBezTo>
                        <a:cubicBezTo>
                          <a:pt x="-9113" y="5397621"/>
                          <a:pt x="10456" y="5145348"/>
                          <a:pt x="0" y="4917197"/>
                        </a:cubicBezTo>
                        <a:cubicBezTo>
                          <a:pt x="-10456" y="4689046"/>
                          <a:pt x="2074" y="4478070"/>
                          <a:pt x="0" y="4260803"/>
                        </a:cubicBezTo>
                        <a:cubicBezTo>
                          <a:pt x="-2074" y="4043536"/>
                          <a:pt x="74850" y="3852708"/>
                          <a:pt x="0" y="3604409"/>
                        </a:cubicBezTo>
                        <a:cubicBezTo>
                          <a:pt x="-74850" y="3356110"/>
                          <a:pt x="8947" y="3406736"/>
                          <a:pt x="0" y="3270454"/>
                        </a:cubicBezTo>
                        <a:cubicBezTo>
                          <a:pt x="-8947" y="3134173"/>
                          <a:pt x="43449" y="3007387"/>
                          <a:pt x="0" y="2775280"/>
                        </a:cubicBezTo>
                        <a:cubicBezTo>
                          <a:pt x="-43449" y="2543173"/>
                          <a:pt x="25644" y="2426869"/>
                          <a:pt x="0" y="2118886"/>
                        </a:cubicBezTo>
                        <a:cubicBezTo>
                          <a:pt x="-25644" y="1810903"/>
                          <a:pt x="40060" y="1683681"/>
                          <a:pt x="0" y="1462492"/>
                        </a:cubicBezTo>
                        <a:cubicBezTo>
                          <a:pt x="-40060" y="1241303"/>
                          <a:pt x="21505" y="1058281"/>
                          <a:pt x="0" y="806098"/>
                        </a:cubicBezTo>
                        <a:cubicBezTo>
                          <a:pt x="-21505" y="553915"/>
                          <a:pt x="41340" y="35560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extBox 2">
            <a:extLst>
              <a:ext uri="{FF2B5EF4-FFF2-40B4-BE49-F238E27FC236}">
                <a16:creationId xmlns:a16="http://schemas.microsoft.com/office/drawing/2014/main" id="{88F8868C-C2B2-C773-0A73-4A1033B79975}"/>
              </a:ext>
            </a:extLst>
          </p:cNvPr>
          <p:cNvSpPr txBox="1"/>
          <p:nvPr/>
        </p:nvSpPr>
        <p:spPr>
          <a:xfrm>
            <a:off x="7048500" y="537725"/>
            <a:ext cx="4724400" cy="461665"/>
          </a:xfrm>
          <a:prstGeom prst="rect">
            <a:avLst/>
          </a:prstGeom>
          <a:noFill/>
        </p:spPr>
        <p:txBody>
          <a:bodyPr wrap="square">
            <a:spAutoFit/>
          </a:bodyPr>
          <a:lstStyle/>
          <a:p>
            <a:pPr algn="ctr">
              <a:spcBef>
                <a:spcPts val="100"/>
              </a:spcBef>
              <a:spcAft>
                <a:spcPts val="100"/>
              </a:spcAft>
            </a:pPr>
            <a:r>
              <a:rPr lang="en-US" sz="2400" b="1">
                <a:solidFill>
                  <a:srgbClr val="000000"/>
                </a:solidFill>
                <a:latin typeface="Arial" panose="020B0604020202020204" pitchFamily="34" charset="0"/>
                <a:ea typeface="Calibri" panose="020F0502020204030204" pitchFamily="34" charset="0"/>
                <a:cs typeface="Arial" panose="020B0604020202020204" pitchFamily="34" charset="0"/>
              </a:rPr>
              <a:t>PHIẾU KHẢO SÁT</a:t>
            </a:r>
          </a:p>
        </p:txBody>
      </p:sp>
      <p:sp>
        <p:nvSpPr>
          <p:cNvPr id="4" name="TextBox 3">
            <a:extLst>
              <a:ext uri="{FF2B5EF4-FFF2-40B4-BE49-F238E27FC236}">
                <a16:creationId xmlns:a16="http://schemas.microsoft.com/office/drawing/2014/main" id="{0389A9FF-3332-60B1-48F8-D20536EE8701}"/>
              </a:ext>
            </a:extLst>
          </p:cNvPr>
          <p:cNvSpPr txBox="1"/>
          <p:nvPr/>
        </p:nvSpPr>
        <p:spPr>
          <a:xfrm>
            <a:off x="990600" y="1042582"/>
            <a:ext cx="4519550" cy="400110"/>
          </a:xfrm>
          <a:prstGeom prst="rect">
            <a:avLst/>
          </a:prstGeom>
          <a:noFill/>
        </p:spPr>
        <p:txBody>
          <a:bodyPr wrap="square">
            <a:spAutoFit/>
          </a:bodyPr>
          <a:lstStyle/>
          <a:p>
            <a:pPr algn="ctr">
              <a:spcBef>
                <a:spcPts val="100"/>
              </a:spcBef>
              <a:spcAft>
                <a:spcPts val="100"/>
              </a:spcAft>
            </a:pPr>
            <a:r>
              <a:rPr lang="en-US" sz="2000" b="1">
                <a:solidFill>
                  <a:srgbClr val="000000"/>
                </a:solidFill>
                <a:latin typeface="Arial" panose="020B0604020202020204" pitchFamily="34" charset="0"/>
                <a:ea typeface="Calibri" panose="020F0502020204030204" pitchFamily="34" charset="0"/>
                <a:cs typeface="Arial" panose="020B0604020202020204" pitchFamily="34" charset="0"/>
              </a:rPr>
              <a:t>Họ tên: </a:t>
            </a: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D701046-8FE8-2369-30A3-F28D0C4BD12E}"/>
              </a:ext>
            </a:extLst>
          </p:cNvPr>
          <p:cNvSpPr txBox="1"/>
          <p:nvPr/>
        </p:nvSpPr>
        <p:spPr>
          <a:xfrm>
            <a:off x="5687814" y="1042582"/>
            <a:ext cx="4519550" cy="400110"/>
          </a:xfrm>
          <a:prstGeom prst="rect">
            <a:avLst/>
          </a:prstGeom>
          <a:noFill/>
        </p:spPr>
        <p:txBody>
          <a:bodyPr wrap="square">
            <a:spAutoFit/>
          </a:bodyPr>
          <a:lstStyle/>
          <a:p>
            <a:pPr algn="ctr">
              <a:spcBef>
                <a:spcPts val="100"/>
              </a:spcBef>
              <a:spcAft>
                <a:spcPts val="100"/>
              </a:spcAft>
            </a:pPr>
            <a:r>
              <a:rPr lang="en-US" sz="2000" b="1">
                <a:solidFill>
                  <a:srgbClr val="000000"/>
                </a:solidFill>
                <a:latin typeface="Arial" panose="020B0604020202020204" pitchFamily="34" charset="0"/>
                <a:ea typeface="Calibri" panose="020F0502020204030204" pitchFamily="34" charset="0"/>
                <a:cs typeface="Arial" panose="020B0604020202020204" pitchFamily="34" charset="0"/>
              </a:rPr>
              <a:t>Lớp: </a:t>
            </a: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9" name="TextBox 8">
            <a:extLst>
              <a:ext uri="{FF2B5EF4-FFF2-40B4-BE49-F238E27FC236}">
                <a16:creationId xmlns:a16="http://schemas.microsoft.com/office/drawing/2014/main" id="{453B9529-D813-3399-705F-D1ACAD6950E0}"/>
              </a:ext>
            </a:extLst>
          </p:cNvPr>
          <p:cNvSpPr txBox="1"/>
          <p:nvPr/>
        </p:nvSpPr>
        <p:spPr>
          <a:xfrm>
            <a:off x="10339478" y="1042582"/>
            <a:ext cx="4519550" cy="400110"/>
          </a:xfrm>
          <a:prstGeom prst="rect">
            <a:avLst/>
          </a:prstGeom>
          <a:noFill/>
        </p:spPr>
        <p:txBody>
          <a:bodyPr wrap="square">
            <a:spAutoFit/>
          </a:bodyPr>
          <a:lstStyle/>
          <a:p>
            <a:pPr algn="ctr">
              <a:spcBef>
                <a:spcPts val="100"/>
              </a:spcBef>
              <a:spcAft>
                <a:spcPts val="100"/>
              </a:spcAft>
            </a:pPr>
            <a:r>
              <a:rPr lang="en-US" sz="2000" b="1">
                <a:solidFill>
                  <a:srgbClr val="000000"/>
                </a:solidFill>
                <a:latin typeface="Arial" panose="020B0604020202020204" pitchFamily="34" charset="0"/>
                <a:ea typeface="Calibri" panose="020F0502020204030204" pitchFamily="34" charset="0"/>
                <a:cs typeface="Arial" panose="020B0604020202020204" pitchFamily="34" charset="0"/>
              </a:rPr>
              <a:t>Trường: </a:t>
            </a: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ED202D77-4373-5219-1C3E-E0A0B6BF31D8}"/>
              </a:ext>
            </a:extLst>
          </p:cNvPr>
          <p:cNvSpPr txBox="1"/>
          <p:nvPr/>
        </p:nvSpPr>
        <p:spPr>
          <a:xfrm>
            <a:off x="1905000" y="1413662"/>
            <a:ext cx="11582400" cy="1471621"/>
          </a:xfrm>
          <a:prstGeom prst="rect">
            <a:avLst/>
          </a:prstGeom>
          <a:noFill/>
        </p:spPr>
        <p:txBody>
          <a:bodyPr wrap="square">
            <a:spAutoFit/>
          </a:bodyPr>
          <a:lstStyle/>
          <a:p>
            <a:pPr algn="just">
              <a:lnSpc>
                <a:spcPct val="150000"/>
              </a:lnSpc>
              <a:spcBef>
                <a:spcPts val="100"/>
              </a:spcBef>
              <a:spcAft>
                <a:spcPts val="100"/>
              </a:spcAft>
            </a:pPr>
            <a:r>
              <a:rPr lang="vi-VN" sz="2000" b="1">
                <a:solidFill>
                  <a:srgbClr val="000000"/>
                </a:solidFill>
                <a:latin typeface="Arial" panose="020B0604020202020204" pitchFamily="34" charset="0"/>
                <a:ea typeface="Calibri" panose="020F0502020204030204" pitchFamily="34" charset="0"/>
                <a:cs typeface="Arial" panose="020B0604020202020204" pitchFamily="34" charset="0"/>
              </a:rPr>
              <a:t>1. Tự đánh giá:</a:t>
            </a:r>
          </a:p>
          <a:p>
            <a:pPr algn="just">
              <a:lnSpc>
                <a:spcPct val="150000"/>
              </a:lnSpc>
              <a:spcBef>
                <a:spcPts val="100"/>
              </a:spcBef>
              <a:spcAft>
                <a:spcPts val="100"/>
              </a:spcAft>
            </a:pP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Chấm điểm cho mỗi nội dung theo mức độ em đã thực hiện được.</a:t>
            </a:r>
          </a:p>
          <a:p>
            <a:pPr algn="just">
              <a:lnSpc>
                <a:spcPct val="150000"/>
              </a:lnSpc>
              <a:spcBef>
                <a:spcPts val="100"/>
              </a:spcBef>
              <a:spcAft>
                <a:spcPts val="100"/>
              </a:spcAft>
            </a:pP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A. Tốt: 3 điểm	B. Đạt: 2 điểm	Chưa đạt: 1 điểm</a:t>
            </a:r>
          </a:p>
        </p:txBody>
      </p:sp>
      <p:graphicFrame>
        <p:nvGraphicFramePr>
          <p:cNvPr id="11" name="Table 10">
            <a:extLst>
              <a:ext uri="{FF2B5EF4-FFF2-40B4-BE49-F238E27FC236}">
                <a16:creationId xmlns:a16="http://schemas.microsoft.com/office/drawing/2014/main" id="{6473F88A-EB91-95D4-D250-17C044461379}"/>
              </a:ext>
            </a:extLst>
          </p:cNvPr>
          <p:cNvGraphicFramePr>
            <a:graphicFrameLocks noGrp="1"/>
          </p:cNvGraphicFramePr>
          <p:nvPr>
            <p:extLst>
              <p:ext uri="{D42A27DB-BD31-4B8C-83A1-F6EECF244321}">
                <p14:modId xmlns:p14="http://schemas.microsoft.com/office/powerpoint/2010/main" val="1000861680"/>
              </p:ext>
            </p:extLst>
          </p:nvPr>
        </p:nvGraphicFramePr>
        <p:xfrm>
          <a:off x="1444838" y="2977584"/>
          <a:ext cx="15503111" cy="5191026"/>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1780292076"/>
                    </a:ext>
                  </a:extLst>
                </a:gridCol>
                <a:gridCol w="8001000">
                  <a:extLst>
                    <a:ext uri="{9D8B030D-6E8A-4147-A177-3AD203B41FA5}">
                      <a16:colId xmlns:a16="http://schemas.microsoft.com/office/drawing/2014/main" val="1990998801"/>
                    </a:ext>
                  </a:extLst>
                </a:gridCol>
                <a:gridCol w="1291885">
                  <a:extLst>
                    <a:ext uri="{9D8B030D-6E8A-4147-A177-3AD203B41FA5}">
                      <a16:colId xmlns:a16="http://schemas.microsoft.com/office/drawing/2014/main" val="3726158215"/>
                    </a:ext>
                  </a:extLst>
                </a:gridCol>
                <a:gridCol w="2800313">
                  <a:extLst>
                    <a:ext uri="{9D8B030D-6E8A-4147-A177-3AD203B41FA5}">
                      <a16:colId xmlns:a16="http://schemas.microsoft.com/office/drawing/2014/main" val="249358092"/>
                    </a:ext>
                  </a:extLst>
                </a:gridCol>
                <a:gridCol w="2800313">
                  <a:extLst>
                    <a:ext uri="{9D8B030D-6E8A-4147-A177-3AD203B41FA5}">
                      <a16:colId xmlns:a16="http://schemas.microsoft.com/office/drawing/2014/main" val="1133546201"/>
                    </a:ext>
                  </a:extLst>
                </a:gridCol>
              </a:tblGrid>
              <a:tr h="446297">
                <a:tc rowSpan="2">
                  <a:txBody>
                    <a:bodyPr/>
                    <a:lstStyle/>
                    <a:p>
                      <a:pPr marL="0" marR="0" algn="ctr">
                        <a:lnSpc>
                          <a:spcPct val="100000"/>
                        </a:lnSpc>
                        <a:spcBef>
                          <a:spcPts val="100"/>
                        </a:spcBef>
                        <a:spcAft>
                          <a:spcPts val="100"/>
                        </a:spcAft>
                      </a:pPr>
                      <a:r>
                        <a:rPr lang="en-US" sz="1600" b="1">
                          <a:effectLst/>
                          <a:latin typeface="Arial" panose="020B0604020202020204" pitchFamily="34" charset="0"/>
                          <a:cs typeface="Arial" panose="020B0604020202020204" pitchFamily="34" charset="0"/>
                        </a:rPr>
                        <a:t>STT</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0000"/>
                        </a:lnSpc>
                        <a:spcBef>
                          <a:spcPts val="100"/>
                        </a:spcBef>
                        <a:spcAft>
                          <a:spcPts val="100"/>
                        </a:spcAft>
                      </a:pPr>
                      <a:r>
                        <a:rPr lang="en-US" sz="1600" b="1">
                          <a:effectLst/>
                          <a:latin typeface="Arial" panose="020B0604020202020204" pitchFamily="34" charset="0"/>
                          <a:cs typeface="Arial" panose="020B0604020202020204" pitchFamily="34" charset="0"/>
                        </a:rPr>
                        <a:t>Nội dung</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algn="ctr">
                        <a:lnSpc>
                          <a:spcPct val="100000"/>
                        </a:lnSpc>
                        <a:spcBef>
                          <a:spcPts val="100"/>
                        </a:spcBef>
                        <a:spcAft>
                          <a:spcPts val="100"/>
                        </a:spcAft>
                      </a:pPr>
                      <a:r>
                        <a:rPr lang="en-US" sz="1600" b="1">
                          <a:effectLst/>
                          <a:latin typeface="Arial" panose="020B0604020202020204" pitchFamily="34" charset="0"/>
                          <a:cs typeface="Arial" panose="020B0604020202020204" pitchFamily="34" charset="0"/>
                        </a:rPr>
                        <a:t>Thang đánh giá</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63679785"/>
                  </a:ext>
                </a:extLst>
              </a:tr>
              <a:tr h="279537">
                <a:tc vMerge="1">
                  <a:txBody>
                    <a:bodyPr/>
                    <a:lstStyle/>
                    <a:p>
                      <a:endParaRPr lang="en-US"/>
                    </a:p>
                  </a:txBody>
                  <a:tcPr/>
                </a:tc>
                <a:tc vMerge="1">
                  <a:txBody>
                    <a:bodyPr/>
                    <a:lstStyle/>
                    <a:p>
                      <a:endParaRPr lang="en-US"/>
                    </a:p>
                  </a:txBody>
                  <a:tcPr/>
                </a:tc>
                <a:tc>
                  <a:txBody>
                    <a:bodyPr/>
                    <a:lstStyle/>
                    <a:p>
                      <a:pPr marL="0" marR="0" algn="ctr">
                        <a:lnSpc>
                          <a:spcPct val="100000"/>
                        </a:lnSpc>
                        <a:spcBef>
                          <a:spcPts val="100"/>
                        </a:spcBef>
                        <a:spcAft>
                          <a:spcPts val="100"/>
                        </a:spcAft>
                      </a:pPr>
                      <a:r>
                        <a:rPr lang="en-US" sz="1600" b="1">
                          <a:effectLst/>
                          <a:latin typeface="Arial" panose="020B0604020202020204" pitchFamily="34" charset="0"/>
                          <a:cs typeface="Arial" panose="020B0604020202020204" pitchFamily="34" charset="0"/>
                        </a:rPr>
                        <a:t>Tốt</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b="1">
                          <a:effectLst/>
                          <a:latin typeface="Arial" panose="020B0604020202020204" pitchFamily="34" charset="0"/>
                          <a:cs typeface="Arial" panose="020B0604020202020204" pitchFamily="34" charset="0"/>
                        </a:rPr>
                        <a:t>Đạt</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b="1">
                          <a:effectLst/>
                          <a:latin typeface="Arial" panose="020B0604020202020204" pitchFamily="34" charset="0"/>
                          <a:cs typeface="Arial" panose="020B0604020202020204" pitchFamily="34" charset="0"/>
                        </a:rPr>
                        <a:t>Chưa đạt</a:t>
                      </a:r>
                      <a:endParaRPr lang="en-US" sz="1600" b="1">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3684350"/>
                  </a:ext>
                </a:extLst>
              </a:tr>
              <a:tr h="568291">
                <a:tc>
                  <a:txBody>
                    <a:bodyPr/>
                    <a:lstStyle/>
                    <a:p>
                      <a:pPr marL="0" marR="0" algn="ctr">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Em xác định được những việc làm thể hiện trách nhiệm với bản thân và mọi người xung quanh.</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3459620"/>
                  </a:ext>
                </a:extLst>
              </a:tr>
              <a:tr h="440589">
                <a:tc>
                  <a:txBody>
                    <a:bodyPr/>
                    <a:lstStyle/>
                    <a:p>
                      <a:pPr marL="0" marR="0" algn="ctr">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Em thực hiện được những việc làm thể hiện trách nhiệm với bản thân.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6757171"/>
                  </a:ext>
                </a:extLst>
              </a:tr>
              <a:tr h="440589">
                <a:tc>
                  <a:txBody>
                    <a:bodyPr/>
                    <a:lstStyle/>
                    <a:p>
                      <a:pPr marL="0" marR="0" algn="ctr">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3</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Em thực hiện được những việc làm thể hiện trách nhiệm với mọi người xung quanh.</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0180599"/>
                  </a:ext>
                </a:extLst>
              </a:tr>
              <a:tr h="418006">
                <a:tc>
                  <a:txBody>
                    <a:bodyPr/>
                    <a:lstStyle/>
                    <a:p>
                      <a:pPr marL="0" marR="0" algn="ctr">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Em thực hiện được cam kết đề ra.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6031563"/>
                  </a:ext>
                </a:extLst>
              </a:tr>
              <a:tr h="880992">
                <a:tc>
                  <a:txBody>
                    <a:bodyPr/>
                    <a:lstStyle/>
                    <a:p>
                      <a:pPr marL="0" marR="0" algn="ctr">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Em thực hiện được trách nhiệm của bản thân khi tham gia các hoạt động và thực hiện nhiệm vụ được giao.</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5262262"/>
                  </a:ext>
                </a:extLst>
              </a:tr>
              <a:tr h="496158">
                <a:tc>
                  <a:txBody>
                    <a:bodyPr/>
                    <a:lstStyle/>
                    <a:p>
                      <a:pPr marL="0" marR="0" algn="ctr">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Em thực hiện được trách nhiệm sống tiết kiệm trong sinh hoạt gia đình.</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795479"/>
                  </a:ext>
                </a:extLst>
              </a:tr>
              <a:tr h="675184">
                <a:tc>
                  <a:txBody>
                    <a:bodyPr/>
                    <a:lstStyle/>
                    <a:p>
                      <a:pPr marL="0" marR="0" algn="ctr">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Em tìm kiếm được sự hỗ </a:t>
                      </a:r>
                      <a:r>
                        <a:rPr lang="en-US" sz="1600">
                          <a:effectLst/>
                          <a:latin typeface="Arial" panose="020B0604020202020204" pitchFamily="34" charset="0"/>
                          <a:ea typeface="Calibri" panose="020F0502020204030204" pitchFamily="34" charset="0"/>
                          <a:cs typeface="Arial" panose="020B0604020202020204" pitchFamily="34" charset="0"/>
                        </a:rPr>
                        <a:t>trợ</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khi gặp khó khăn trong giải quyết vấn đề.</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6275550"/>
                  </a:ext>
                </a:extLst>
              </a:tr>
              <a:tr h="427366">
                <a:tc>
                  <a:txBody>
                    <a:bodyPr/>
                    <a:lstStyle/>
                    <a:p>
                      <a:pPr marL="0" marR="0" algn="ctr">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Em lan tỏa được giá trị của tinh thần trách nhiệm.</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100"/>
                        </a:spcBef>
                        <a:spcAft>
                          <a:spcPts val="100"/>
                        </a:spcAft>
                      </a:pP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8204" marR="3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6674972"/>
                  </a:ext>
                </a:extLst>
              </a:tr>
            </a:tbl>
          </a:graphicData>
        </a:graphic>
      </p:graphicFrame>
      <p:sp>
        <p:nvSpPr>
          <p:cNvPr id="12" name="TextBox 11">
            <a:extLst>
              <a:ext uri="{FF2B5EF4-FFF2-40B4-BE49-F238E27FC236}">
                <a16:creationId xmlns:a16="http://schemas.microsoft.com/office/drawing/2014/main" id="{01DA309E-29A9-DB0D-362D-87175662C500}"/>
              </a:ext>
            </a:extLst>
          </p:cNvPr>
          <p:cNvSpPr txBox="1"/>
          <p:nvPr/>
        </p:nvSpPr>
        <p:spPr>
          <a:xfrm>
            <a:off x="1597151" y="8128028"/>
            <a:ext cx="15627098" cy="1933286"/>
          </a:xfrm>
          <a:prstGeom prst="rect">
            <a:avLst/>
          </a:prstGeom>
          <a:noFill/>
        </p:spPr>
        <p:txBody>
          <a:bodyPr wrap="square">
            <a:spAutoFit/>
          </a:bodyPr>
          <a:lstStyle/>
          <a:p>
            <a:pPr algn="just">
              <a:lnSpc>
                <a:spcPct val="150000"/>
              </a:lnSpc>
              <a:spcBef>
                <a:spcPts val="100"/>
              </a:spcBef>
              <a:spcAft>
                <a:spcPts val="100"/>
              </a:spcAft>
            </a:pPr>
            <a:r>
              <a:rPr lang="vi-VN" sz="2000" b="1">
                <a:solidFill>
                  <a:srgbClr val="000000"/>
                </a:solidFill>
                <a:latin typeface="Arial" panose="020B0604020202020204" pitchFamily="34" charset="0"/>
                <a:ea typeface="Calibri" panose="020F0502020204030204" pitchFamily="34" charset="0"/>
                <a:cs typeface="Arial" panose="020B0604020202020204" pitchFamily="34" charset="0"/>
              </a:rPr>
              <a:t>Tổng kết điểm: ……………………</a:t>
            </a:r>
          </a:p>
          <a:p>
            <a:pPr algn="just">
              <a:lnSpc>
                <a:spcPct val="150000"/>
              </a:lnSpc>
              <a:spcBef>
                <a:spcPts val="100"/>
              </a:spcBef>
              <a:spcAft>
                <a:spcPts val="100"/>
              </a:spcAft>
            </a:pPr>
            <a:r>
              <a:rPr lang="vi-VN" sz="2000" b="1">
                <a:solidFill>
                  <a:srgbClr val="000000"/>
                </a:solidFill>
                <a:latin typeface="Arial" panose="020B0604020202020204" pitchFamily="34" charset="0"/>
                <a:ea typeface="Calibri" panose="020F0502020204030204" pitchFamily="34" charset="0"/>
                <a:cs typeface="Arial" panose="020B0604020202020204" pitchFamily="34" charset="0"/>
              </a:rPr>
              <a:t>2. Nhận xét:</a:t>
            </a:r>
          </a:p>
          <a:p>
            <a:pPr algn="just">
              <a:lnSpc>
                <a:spcPct val="150000"/>
              </a:lnSpc>
              <a:spcBef>
                <a:spcPts val="100"/>
              </a:spcBef>
              <a:spcAft>
                <a:spcPts val="100"/>
              </a:spcAft>
            </a:pP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634" y="81643"/>
            <a:ext cx="2079977" cy="51810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048">
            <a:off x="17524141" y="20253"/>
            <a:ext cx="718752" cy="1520437"/>
          </a:xfrm>
          <a:prstGeom prst="rect">
            <a:avLst/>
          </a:prstGeom>
        </p:spPr>
      </p:pic>
      <p:pic>
        <p:nvPicPr>
          <p:cNvPr id="3" name="Picture 20">
            <a:extLst>
              <a:ext uri="{FF2B5EF4-FFF2-40B4-BE49-F238E27FC236}">
                <a16:creationId xmlns:a16="http://schemas.microsoft.com/office/drawing/2014/main" id="{C4DA8378-8DB2-1BDC-BD7A-A3CDFCD94AA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85098" y="9318636"/>
            <a:ext cx="504706" cy="531778"/>
          </a:xfrm>
          <a:prstGeom prst="rect">
            <a:avLst/>
          </a:prstGeom>
        </p:spPr>
      </p:pic>
      <p:sp>
        <p:nvSpPr>
          <p:cNvPr id="10" name="Rounded Rectangular Callout 13">
            <a:extLst>
              <a:ext uri="{FF2B5EF4-FFF2-40B4-BE49-F238E27FC236}">
                <a16:creationId xmlns:a16="http://schemas.microsoft.com/office/drawing/2014/main" id="{331C715A-2505-A9A8-D6D5-646259961DF4}"/>
              </a:ext>
            </a:extLst>
          </p:cNvPr>
          <p:cNvSpPr/>
          <p:nvPr/>
        </p:nvSpPr>
        <p:spPr>
          <a:xfrm>
            <a:off x="623335" y="1218296"/>
            <a:ext cx="6428416" cy="2286000"/>
          </a:xfrm>
          <a:prstGeom prst="wedgeRoundRectCallout">
            <a:avLst>
              <a:gd name="adj1" fmla="val -13206"/>
              <a:gd name="adj2" fmla="val 100872"/>
              <a:gd name="adj3" fmla="val 16667"/>
            </a:avLst>
          </a:prstGeom>
          <a:solidFill>
            <a:schemeClr val="bg1"/>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id="{BD758F40-6FBF-2600-B0C7-13E6C43B810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6621470" y="9228424"/>
            <a:ext cx="1678934" cy="600219"/>
          </a:xfrm>
          <a:prstGeom prst="rect">
            <a:avLst/>
          </a:prstGeom>
        </p:spPr>
      </p:pic>
      <p:grpSp>
        <p:nvGrpSpPr>
          <p:cNvPr id="12" name="Group 11">
            <a:extLst>
              <a:ext uri="{FF2B5EF4-FFF2-40B4-BE49-F238E27FC236}">
                <a16:creationId xmlns:a16="http://schemas.microsoft.com/office/drawing/2014/main" id="{0D2296B9-E7EB-2E58-EC28-F9922F7E3274}"/>
              </a:ext>
            </a:extLst>
          </p:cNvPr>
          <p:cNvGrpSpPr/>
          <p:nvPr/>
        </p:nvGrpSpPr>
        <p:grpSpPr>
          <a:xfrm>
            <a:off x="7796625" y="952500"/>
            <a:ext cx="9873483" cy="7682757"/>
            <a:chOff x="8305800" y="965944"/>
            <a:chExt cx="9372600" cy="7682757"/>
          </a:xfrm>
        </p:grpSpPr>
        <p:grpSp>
          <p:nvGrpSpPr>
            <p:cNvPr id="14" name="Group 13">
              <a:extLst>
                <a:ext uri="{FF2B5EF4-FFF2-40B4-BE49-F238E27FC236}">
                  <a16:creationId xmlns:a16="http://schemas.microsoft.com/office/drawing/2014/main" id="{AAC1D3D0-AAE3-7868-C4B2-6D179AF89909}"/>
                </a:ext>
              </a:extLst>
            </p:cNvPr>
            <p:cNvGrpSpPr/>
            <p:nvPr/>
          </p:nvGrpSpPr>
          <p:grpSpPr>
            <a:xfrm>
              <a:off x="8305800" y="2035551"/>
              <a:ext cx="9372600" cy="6613150"/>
              <a:chOff x="702894" y="3376974"/>
              <a:chExt cx="16350489" cy="5252191"/>
            </a:xfrm>
          </p:grpSpPr>
          <p:sp>
            <p:nvSpPr>
              <p:cNvPr id="17" name="Rectangle: Rounded Corners 16">
                <a:extLst>
                  <a:ext uri="{FF2B5EF4-FFF2-40B4-BE49-F238E27FC236}">
                    <a16:creationId xmlns:a16="http://schemas.microsoft.com/office/drawing/2014/main" id="{E9ECBD31-B61E-8EA8-56A1-9D04EBF59340}"/>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D306F58-3459-AF6D-243F-3CDF73BD6C4E}"/>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Học sinh </a:t>
                </a:r>
                <a:r>
                  <a:rPr lang="vi-VN" sz="4000">
                    <a:solidFill>
                      <a:schemeClr val="tx1"/>
                    </a:solidFill>
                    <a:latin typeface="Arial" panose="020B0604020202020204" pitchFamily="34" charset="0"/>
                    <a:cs typeface="Arial" panose="020B0604020202020204" pitchFamily="34" charset="0"/>
                  </a:rPr>
                  <a:t>tiếp tục thực hiện trách nhiệm với bản thân,</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mọi người xung quanh và khi tham gia hoạt động cũng như trong sinh hoạt gia đình</a:t>
                </a:r>
                <a:endParaRPr lang="en-US" sz="4000" b="1" dirty="0">
                  <a:solidFill>
                    <a:schemeClr val="tx1"/>
                  </a:solidFill>
                  <a:latin typeface="Arial" panose="020B0604020202020204" pitchFamily="34" charset="0"/>
                  <a:cs typeface="Arial" panose="020B0604020202020204" pitchFamily="34" charset="0"/>
                </a:endParaRPr>
              </a:p>
            </p:txBody>
          </p:sp>
        </p:grpSp>
        <p:pic>
          <p:nvPicPr>
            <p:cNvPr id="16" name="Picture 16">
              <a:extLst>
                <a:ext uri="{FF2B5EF4-FFF2-40B4-BE49-F238E27FC236}">
                  <a16:creationId xmlns:a16="http://schemas.microsoft.com/office/drawing/2014/main" id="{21940323-0858-7778-2BA5-19B8D1959369}"/>
                </a:ext>
              </a:extLst>
            </p:cNvPr>
            <p:cNvPicPr>
              <a:picLocks noChangeAspect="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15800" y="965944"/>
              <a:ext cx="1523476" cy="1447800"/>
            </a:xfrm>
            <a:prstGeom prst="rect">
              <a:avLst/>
            </a:prstGeom>
          </p:spPr>
        </p:pic>
      </p:grpSp>
      <p:pic>
        <p:nvPicPr>
          <p:cNvPr id="22" name="Picture 21" descr="A group of people wearing clothing&#10;&#10;Description automatically generated with medium confidence">
            <a:extLst>
              <a:ext uri="{FF2B5EF4-FFF2-40B4-BE49-F238E27FC236}">
                <a16:creationId xmlns:a16="http://schemas.microsoft.com/office/drawing/2014/main" id="{B382D6EF-D929-9A88-D535-28B25DA5778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24919" y="4991100"/>
            <a:ext cx="5538081" cy="5512862"/>
          </a:xfrm>
          <a:prstGeom prst="rect">
            <a:avLst/>
          </a:prstGeom>
        </p:spPr>
      </p:pic>
    </p:spTree>
    <p:extLst>
      <p:ext uri="{BB962C8B-B14F-4D97-AF65-F5344CB8AC3E}">
        <p14:creationId xmlns:p14="http://schemas.microsoft.com/office/powerpoint/2010/main" val="2177938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4015770" y="1821819"/>
            <a:ext cx="10253991" cy="6663598"/>
            <a:chOff x="0" y="0"/>
            <a:chExt cx="10488335" cy="7311917"/>
          </a:xfrm>
        </p:grpSpPr>
        <p:sp>
          <p:nvSpPr>
            <p:cNvPr id="3"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txBody>
            <a:bodyPr/>
            <a:lstStyle/>
            <a:p>
              <a:endParaRPr lang="en-US"/>
            </a:p>
          </p:txBody>
        </p:sp>
        <p:sp>
          <p:nvSpPr>
            <p:cNvPr id="4"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txBody>
            <a:bodyPr/>
            <a:lstStyle/>
            <a:p>
              <a:endParaRPr lang="en-US"/>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13553"/>
          <a:stretch>
            <a:fillRect/>
          </a:stretch>
        </p:blipFill>
        <p:spPr>
          <a:xfrm rot="-1427095">
            <a:off x="122811" y="2521652"/>
            <a:ext cx="3563578" cy="411480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96" r="13482"/>
          <a:stretch>
            <a:fillRect/>
          </a:stretch>
        </p:blipFill>
        <p:spPr>
          <a:xfrm rot="1916296">
            <a:off x="14779641" y="2680218"/>
            <a:ext cx="3787268" cy="395446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189"/>
          <a:stretch>
            <a:fillRect/>
          </a:stretch>
        </p:blipFill>
        <p:spPr>
          <a:xfrm rot="-1423490">
            <a:off x="12714876" y="2718900"/>
            <a:ext cx="897300" cy="730914"/>
          </a:xfrm>
          <a:prstGeom prst="rect">
            <a:avLst/>
          </a:prstGeom>
        </p:spPr>
      </p:pic>
      <p:grpSp>
        <p:nvGrpSpPr>
          <p:cNvPr id="11" name="Group 11"/>
          <p:cNvGrpSpPr/>
          <p:nvPr/>
        </p:nvGrpSpPr>
        <p:grpSpPr>
          <a:xfrm rot="-159215">
            <a:off x="7739896" y="1458570"/>
            <a:ext cx="3009572" cy="726498"/>
            <a:chOff x="0" y="0"/>
            <a:chExt cx="3302381" cy="797181"/>
          </a:xfrm>
        </p:grpSpPr>
        <p:sp>
          <p:nvSpPr>
            <p:cNvPr id="12" name="Freeform 12"/>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rgbClr val="FF73CC"/>
            </a:solidFill>
          </p:spPr>
          <p:txBody>
            <a:bodyPr/>
            <a:lstStyle/>
            <a:p>
              <a:endParaRPr lang="en-US"/>
            </a:p>
          </p:txBody>
        </p:sp>
        <p:sp>
          <p:nvSpPr>
            <p:cNvPr id="13" name="Freeform 13"/>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txBody>
            <a:bodyPr/>
            <a:lstStyle/>
            <a:p>
              <a:endParaRPr lang="en-US"/>
            </a:p>
          </p:txBody>
        </p:sp>
      </p:grpSp>
      <p:grpSp>
        <p:nvGrpSpPr>
          <p:cNvPr id="14" name="Group 14"/>
          <p:cNvGrpSpPr/>
          <p:nvPr/>
        </p:nvGrpSpPr>
        <p:grpSpPr>
          <a:xfrm rot="112504">
            <a:off x="7639214" y="8122168"/>
            <a:ext cx="3009572" cy="726498"/>
            <a:chOff x="0" y="0"/>
            <a:chExt cx="3302381" cy="797181"/>
          </a:xfrm>
        </p:grpSpPr>
        <p:sp>
          <p:nvSpPr>
            <p:cNvPr id="15" name="Freeform 15"/>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rgbClr val="FF73CC"/>
            </a:solidFill>
          </p:spPr>
          <p:txBody>
            <a:bodyPr/>
            <a:lstStyle/>
            <a:p>
              <a:endParaRPr lang="en-US"/>
            </a:p>
          </p:txBody>
        </p:sp>
        <p:sp>
          <p:nvSpPr>
            <p:cNvPr id="16" name="Freeform 16"/>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txBody>
            <a:bodyPr/>
            <a:lstStyle/>
            <a:p>
              <a:endParaRPr lang="en-US"/>
            </a:p>
          </p:txBody>
        </p:sp>
      </p:grpSp>
      <p:sp>
        <p:nvSpPr>
          <p:cNvPr id="18" name="TextBox 12">
            <a:extLst>
              <a:ext uri="{FF2B5EF4-FFF2-40B4-BE49-F238E27FC236}">
                <a16:creationId xmlns:a16="http://schemas.microsoft.com/office/drawing/2014/main" id="{8708533E-7D46-519B-694B-EE5C720FB2E9}"/>
              </a:ext>
            </a:extLst>
          </p:cNvPr>
          <p:cNvSpPr txBox="1"/>
          <p:nvPr/>
        </p:nvSpPr>
        <p:spPr>
          <a:xfrm>
            <a:off x="4612798" y="3087609"/>
            <a:ext cx="9057451" cy="4249497"/>
          </a:xfrm>
          <a:prstGeom prst="rect">
            <a:avLst/>
          </a:prstGeom>
        </p:spPr>
        <p:txBody>
          <a:bodyPr wrap="square" lIns="0" tIns="0" rIns="0" bIns="0" rtlCol="0" anchor="t">
            <a:spAutoFit/>
          </a:bodyPr>
          <a:lstStyle/>
          <a:p>
            <a:pPr marL="0" lvl="0" indent="0" algn="ctr">
              <a:lnSpc>
                <a:spcPct val="150000"/>
              </a:lnSpc>
              <a:spcBef>
                <a:spcPct val="0"/>
              </a:spcBef>
            </a:pPr>
            <a:r>
              <a:rPr lang="en-US" sz="6400" b="1">
                <a:latin typeface="Arial" panose="020B0604020202020204" pitchFamily="34" charset="0"/>
                <a:cs typeface="Arial" panose="020B0604020202020204" pitchFamily="34" charset="0"/>
              </a:rPr>
              <a:t>Hoạt động 10: </a:t>
            </a:r>
          </a:p>
          <a:p>
            <a:pPr marL="0" lvl="0" indent="0" algn="ctr">
              <a:lnSpc>
                <a:spcPct val="150000"/>
              </a:lnSpc>
              <a:spcBef>
                <a:spcPct val="0"/>
              </a:spcBef>
            </a:pPr>
            <a:r>
              <a:rPr lang="en-US" sz="6400" b="1">
                <a:latin typeface="Arial" panose="020B0604020202020204" pitchFamily="34" charset="0"/>
                <a:cs typeface="Arial" panose="020B0604020202020204" pitchFamily="34" charset="0"/>
              </a:rPr>
              <a:t>Rèn luyện tiếp theo và chuẩn bị chủ đề mới</a:t>
            </a:r>
            <a:endParaRPr lang="en-US" sz="6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0271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88018" y="9334500"/>
            <a:ext cx="2183180" cy="73434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9836" flipH="1">
            <a:off x="-376015" y="-159771"/>
            <a:ext cx="1683977" cy="1292070"/>
          </a:xfrm>
          <a:prstGeom prst="rect">
            <a:avLst/>
          </a:prstGeom>
        </p:spPr>
      </p:pic>
      <p:sp>
        <p:nvSpPr>
          <p:cNvPr id="5" name="TextBox 4">
            <a:extLst>
              <a:ext uri="{FF2B5EF4-FFF2-40B4-BE49-F238E27FC236}">
                <a16:creationId xmlns:a16="http://schemas.microsoft.com/office/drawing/2014/main" id="{8D4196CC-46AF-E436-D7A6-7E1965C1EBC6}"/>
              </a:ext>
            </a:extLst>
          </p:cNvPr>
          <p:cNvSpPr txBox="1"/>
          <p:nvPr/>
        </p:nvSpPr>
        <p:spPr>
          <a:xfrm>
            <a:off x="1600200" y="860238"/>
            <a:ext cx="15490304" cy="830997"/>
          </a:xfrm>
          <a:prstGeom prst="rect">
            <a:avLst/>
          </a:prstGeom>
          <a:noFill/>
        </p:spPr>
        <p:txBody>
          <a:bodyPr wrap="square">
            <a:spAutoFit/>
          </a:bodyPr>
          <a:lstStyle/>
          <a:p>
            <a:pPr algn="ctr">
              <a:spcAft>
                <a:spcPts val="1000"/>
              </a:spcAft>
            </a:pP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1: Tiếp tục rèn luyện thói quen</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7">
            <a:extLst>
              <a:ext uri="{FF2B5EF4-FFF2-40B4-BE49-F238E27FC236}">
                <a16:creationId xmlns:a16="http://schemas.microsoft.com/office/drawing/2014/main" id="{241829FB-2160-EB19-5A75-6A7A46175BA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75497" y="2171700"/>
            <a:ext cx="9904111" cy="6201870"/>
          </a:xfrm>
          <a:prstGeom prst="rect">
            <a:avLst/>
          </a:prstGeom>
        </p:spPr>
      </p:pic>
      <p:sp>
        <p:nvSpPr>
          <p:cNvPr id="11" name="TextBox 10">
            <a:extLst>
              <a:ext uri="{FF2B5EF4-FFF2-40B4-BE49-F238E27FC236}">
                <a16:creationId xmlns:a16="http://schemas.microsoft.com/office/drawing/2014/main" id="{B7147466-FB7E-08B0-B7F6-7135C4E03E0C}"/>
              </a:ext>
            </a:extLst>
          </p:cNvPr>
          <p:cNvSpPr txBox="1"/>
          <p:nvPr/>
        </p:nvSpPr>
        <p:spPr>
          <a:xfrm>
            <a:off x="8594378" y="3314700"/>
            <a:ext cx="7546568" cy="2881045"/>
          </a:xfrm>
          <a:prstGeom prst="rect">
            <a:avLst/>
          </a:prstGeom>
          <a:noFill/>
        </p:spPr>
        <p:txBody>
          <a:bodyPr wrap="square" rtlCol="0">
            <a:spAutoFit/>
          </a:bodyPr>
          <a:lstStyle/>
          <a:p>
            <a:pPr algn="just">
              <a:lnSpc>
                <a:spcPct val="150000"/>
              </a:lnSpc>
            </a:pPr>
            <a:r>
              <a:rPr lang="vi-VN" sz="4200">
                <a:solidFill>
                  <a:srgbClr val="000000"/>
                </a:solidFill>
                <a:ea typeface="Calibri" panose="020F0502020204030204" pitchFamily="34" charset="0"/>
                <a:cs typeface="Arial" panose="020B0604020202020204" pitchFamily="34" charset="0"/>
              </a:rPr>
              <a:t>Em hãy chia sẻ những kĩ năng cần tiếp tục rèn luyện và cách rèn luyện, đánh giá sự tiến bộ.</a:t>
            </a:r>
            <a:endParaRPr lang="vi-VN"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A picture containing doll, toy&#10;&#10;Description automatically generated">
            <a:extLst>
              <a:ext uri="{FF2B5EF4-FFF2-40B4-BE49-F238E27FC236}">
                <a16:creationId xmlns:a16="http://schemas.microsoft.com/office/drawing/2014/main" id="{FE112605-7318-D282-800F-E8F39DB29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7054" y="4578948"/>
            <a:ext cx="5708052" cy="5708052"/>
          </a:xfrm>
          <a:prstGeom prst="rect">
            <a:avLst/>
          </a:prstGeom>
        </p:spPr>
      </p:pic>
    </p:spTree>
    <p:extLst>
      <p:ext uri="{BB962C8B-B14F-4D97-AF65-F5344CB8AC3E}">
        <p14:creationId xmlns:p14="http://schemas.microsoft.com/office/powerpoint/2010/main" val="39708996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7260">
            <a:off x="941201" y="801430"/>
            <a:ext cx="1411197" cy="351516"/>
          </a:xfrm>
          <a:prstGeom prst="rect">
            <a:avLst/>
          </a:prstGeom>
        </p:spPr>
      </p:pic>
      <p:grpSp>
        <p:nvGrpSpPr>
          <p:cNvPr id="12" name="Group 11">
            <a:extLst>
              <a:ext uri="{FF2B5EF4-FFF2-40B4-BE49-F238E27FC236}">
                <a16:creationId xmlns:a16="http://schemas.microsoft.com/office/drawing/2014/main" id="{4B901EFC-9A9E-01C0-331A-4DB5952F7399}"/>
              </a:ext>
            </a:extLst>
          </p:cNvPr>
          <p:cNvGrpSpPr/>
          <p:nvPr/>
        </p:nvGrpSpPr>
        <p:grpSpPr>
          <a:xfrm rot="-348097">
            <a:off x="2871019" y="1574903"/>
            <a:ext cx="12138154" cy="6159331"/>
            <a:chOff x="0" y="0"/>
            <a:chExt cx="3190453" cy="1463594"/>
          </a:xfrm>
        </p:grpSpPr>
        <p:sp>
          <p:nvSpPr>
            <p:cNvPr id="13" name="Freeform 4">
              <a:extLst>
                <a:ext uri="{FF2B5EF4-FFF2-40B4-BE49-F238E27FC236}">
                  <a16:creationId xmlns:a16="http://schemas.microsoft.com/office/drawing/2014/main" id="{745035F5-69BA-6CFA-A20E-A6509EF166BE}"/>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4" name="TextBox 5">
              <a:extLst>
                <a:ext uri="{FF2B5EF4-FFF2-40B4-BE49-F238E27FC236}">
                  <a16:creationId xmlns:a16="http://schemas.microsoft.com/office/drawing/2014/main" id="{FC6F8016-A187-20FE-C719-5D95D549211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86ED4860-4EB6-584D-9AD5-4C2A6634D2E3}"/>
              </a:ext>
            </a:extLst>
          </p:cNvPr>
          <p:cNvSpPr txBox="1"/>
          <p:nvPr/>
        </p:nvSpPr>
        <p:spPr>
          <a:xfrm>
            <a:off x="4342875" y="2420237"/>
            <a:ext cx="9194441" cy="4387420"/>
          </a:xfrm>
          <a:prstGeom prst="rect">
            <a:avLst/>
          </a:prstGeom>
          <a:noFill/>
        </p:spPr>
        <p:txBody>
          <a:bodyPr wrap="square">
            <a:spAutoFit/>
          </a:bodyPr>
          <a:lstStyle/>
          <a:p>
            <a:pPr algn="just">
              <a:lnSpc>
                <a:spcPct val="150000"/>
              </a:lnSpc>
            </a:pPr>
            <a:r>
              <a:rPr lang="en-US" sz="4800">
                <a:latin typeface="Arial" panose="020B0604020202020204" pitchFamily="34" charset="0"/>
                <a:ea typeface="Calibri" panose="020F0502020204030204" pitchFamily="34" charset="0"/>
                <a:cs typeface="Arial" panose="020B0604020202020204" pitchFamily="34" charset="0"/>
              </a:rPr>
              <a:t>Học sinh</a:t>
            </a:r>
            <a:r>
              <a:rPr lang="vi-VN" sz="4800">
                <a:latin typeface="Arial" panose="020B0604020202020204" pitchFamily="34" charset="0"/>
                <a:ea typeface="Calibri" panose="020F0502020204030204" pitchFamily="34" charset="0"/>
                <a:cs typeface="Arial" panose="020B0604020202020204" pitchFamily="34" charset="0"/>
              </a:rPr>
              <a:t> cần tích cực rèn luyện tinh thần trách nhiệm của bản thân và tự đánh giá sự tiến bộ của bản thân qua mỗi ngày.</a:t>
            </a:r>
            <a:endParaRPr lang="en-US" sz="48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9FA61D03-1139-20FB-9D80-162AA3E590A2}"/>
              </a:ext>
            </a:extLst>
          </p:cNvPr>
          <p:cNvGrpSpPr/>
          <p:nvPr/>
        </p:nvGrpSpPr>
        <p:grpSpPr>
          <a:xfrm>
            <a:off x="12866706" y="6274789"/>
            <a:ext cx="4065270" cy="2667709"/>
            <a:chOff x="11021046" y="6122180"/>
            <a:chExt cx="4065270" cy="2667709"/>
          </a:xfrm>
        </p:grpSpPr>
        <p:grpSp>
          <p:nvGrpSpPr>
            <p:cNvPr id="18" name="Group 7">
              <a:extLst>
                <a:ext uri="{FF2B5EF4-FFF2-40B4-BE49-F238E27FC236}">
                  <a16:creationId xmlns:a16="http://schemas.microsoft.com/office/drawing/2014/main" id="{6460EE3D-1199-C476-2EF5-086CE59AED92}"/>
                </a:ext>
              </a:extLst>
            </p:cNvPr>
            <p:cNvGrpSpPr/>
            <p:nvPr/>
          </p:nvGrpSpPr>
          <p:grpSpPr>
            <a:xfrm rot="317549">
              <a:off x="11021046" y="6122180"/>
              <a:ext cx="4065270" cy="2667709"/>
              <a:chOff x="0" y="0"/>
              <a:chExt cx="812800" cy="607172"/>
            </a:xfrm>
          </p:grpSpPr>
          <p:sp>
            <p:nvSpPr>
              <p:cNvPr id="23" name="Freeform 8">
                <a:extLst>
                  <a:ext uri="{FF2B5EF4-FFF2-40B4-BE49-F238E27FC236}">
                    <a16:creationId xmlns:a16="http://schemas.microsoft.com/office/drawing/2014/main" id="{ED3401AB-4378-BD35-E929-B6537EF546A1}"/>
                  </a:ext>
                </a:extLst>
              </p:cNvPr>
              <p:cNvSpPr/>
              <p:nvPr/>
            </p:nvSpPr>
            <p:spPr>
              <a:xfrm>
                <a:off x="28300" y="19514"/>
                <a:ext cx="756200" cy="571328"/>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24" name="TextBox 9">
                <a:extLst>
                  <a:ext uri="{FF2B5EF4-FFF2-40B4-BE49-F238E27FC236}">
                    <a16:creationId xmlns:a16="http://schemas.microsoft.com/office/drawing/2014/main" id="{7A203462-6EAC-E75E-8360-8DB9FAA8C7CF}"/>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374FF159-700A-657E-6583-850EACB2F828}"/>
                </a:ext>
              </a:extLst>
            </p:cNvPr>
            <p:cNvSpPr txBox="1"/>
            <p:nvPr/>
          </p:nvSpPr>
          <p:spPr>
            <a:xfrm>
              <a:off x="11220519" y="7068450"/>
              <a:ext cx="3600419" cy="861774"/>
            </a:xfrm>
            <a:prstGeom prst="rect">
              <a:avLst/>
            </a:prstGeom>
            <a:noFill/>
          </p:spPr>
          <p:txBody>
            <a:bodyPr wrap="square">
              <a:spAutoFit/>
            </a:bodyPr>
            <a:lstStyle/>
            <a:p>
              <a:pPr algn="ctr"/>
              <a:r>
                <a:rPr lang="en-US" sz="5000" b="1">
                  <a:solidFill>
                    <a:schemeClr val="bg1"/>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5000" dirty="0">
                <a:solidFill>
                  <a:schemeClr val="bg1"/>
                </a:solidFill>
                <a:latin typeface="Arial" panose="020B0604020202020204" pitchFamily="34" charset="0"/>
                <a:cs typeface="Arial" panose="020B0604020202020204" pitchFamily="34" charset="0"/>
              </a:endParaRPr>
            </a:p>
          </p:txBody>
        </p:sp>
      </p:grpSp>
      <p:pic>
        <p:nvPicPr>
          <p:cNvPr id="10" name="Picture 5">
            <a:extLst>
              <a:ext uri="{FF2B5EF4-FFF2-40B4-BE49-F238E27FC236}">
                <a16:creationId xmlns:a16="http://schemas.microsoft.com/office/drawing/2014/main" id="{6AAC5318-6340-79B7-0DEF-42F9D01F5E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55768">
            <a:off x="17088822" y="9170573"/>
            <a:ext cx="1304707" cy="768591"/>
          </a:xfrm>
          <a:prstGeom prst="rect">
            <a:avLst/>
          </a:prstGeom>
        </p:spPr>
      </p:pic>
      <p:pic>
        <p:nvPicPr>
          <p:cNvPr id="11" name="Picture 10">
            <a:extLst>
              <a:ext uri="{FF2B5EF4-FFF2-40B4-BE49-F238E27FC236}">
                <a16:creationId xmlns:a16="http://schemas.microsoft.com/office/drawing/2014/main" id="{C5574D57-4F99-811C-E3C0-8DC034E931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90081" y="388376"/>
            <a:ext cx="1499312" cy="1499312"/>
          </a:xfrm>
          <a:prstGeom prst="rect">
            <a:avLst/>
          </a:prstGeom>
        </p:spPr>
      </p:pic>
      <p:pic>
        <p:nvPicPr>
          <p:cNvPr id="2" name="Picture 1" descr="A group of people using laptops&#10;&#10;Description automatically generated with medium confidence">
            <a:extLst>
              <a:ext uri="{FF2B5EF4-FFF2-40B4-BE49-F238E27FC236}">
                <a16:creationId xmlns:a16="http://schemas.microsoft.com/office/drawing/2014/main" id="{F08C3C15-DF1C-A398-3FFA-4F7EFD06D3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13451" y="6696947"/>
            <a:ext cx="5528548" cy="3977859"/>
          </a:xfrm>
          <a:prstGeom prst="rect">
            <a:avLst/>
          </a:prstGeom>
        </p:spPr>
      </p:pic>
    </p:spTree>
    <p:extLst>
      <p:ext uri="{BB962C8B-B14F-4D97-AF65-F5344CB8AC3E}">
        <p14:creationId xmlns:p14="http://schemas.microsoft.com/office/powerpoint/2010/main" val="24055229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7260">
            <a:off x="27792" y="9583615"/>
            <a:ext cx="1411197" cy="351516"/>
          </a:xfrm>
          <a:prstGeom prst="rect">
            <a:avLst/>
          </a:prstGeom>
        </p:spPr>
      </p:pic>
      <p:pic>
        <p:nvPicPr>
          <p:cNvPr id="5" name="Picture 4">
            <a:extLst>
              <a:ext uri="{FF2B5EF4-FFF2-40B4-BE49-F238E27FC236}">
                <a16:creationId xmlns:a16="http://schemas.microsoft.com/office/drawing/2014/main" id="{27855682-7189-C4A2-4ED9-8AC525201A33}"/>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b="26406"/>
          <a:stretch>
            <a:fillRect/>
          </a:stretch>
        </p:blipFill>
        <p:spPr>
          <a:xfrm>
            <a:off x="4083661" y="-571500"/>
            <a:ext cx="10302513" cy="8458200"/>
          </a:xfrm>
          <a:prstGeom prst="rect">
            <a:avLst/>
          </a:prstGeom>
        </p:spPr>
      </p:pic>
      <p:sp>
        <p:nvSpPr>
          <p:cNvPr id="6" name="TextBox 5">
            <a:extLst>
              <a:ext uri="{FF2B5EF4-FFF2-40B4-BE49-F238E27FC236}">
                <a16:creationId xmlns:a16="http://schemas.microsoft.com/office/drawing/2014/main" id="{3D1BCD08-DF6E-1FB1-FFD2-86824236D97D}"/>
              </a:ext>
            </a:extLst>
          </p:cNvPr>
          <p:cNvSpPr txBox="1"/>
          <p:nvPr/>
        </p:nvSpPr>
        <p:spPr>
          <a:xfrm>
            <a:off x="4967717" y="3797742"/>
            <a:ext cx="8534399"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hãy mở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hủ đề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SHS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 tr.13),</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các nhiệm vụ cần thực hiện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tìm hiểu những kiến thức liên quan đến chủ đề mới.</a:t>
            </a:r>
            <a:endParaRPr lang="en-US" sz="4000" dirty="0">
              <a:latin typeface="Arial" panose="020B0604020202020204" pitchFamily="34" charset="0"/>
              <a:cs typeface="Arial" panose="020B0604020202020204" pitchFamily="34" charset="0"/>
            </a:endParaRPr>
          </a:p>
        </p:txBody>
      </p:sp>
      <p:sp>
        <p:nvSpPr>
          <p:cNvPr id="9" name="AutoShape 24">
            <a:extLst>
              <a:ext uri="{FF2B5EF4-FFF2-40B4-BE49-F238E27FC236}">
                <a16:creationId xmlns:a16="http://schemas.microsoft.com/office/drawing/2014/main" id="{F35C4BBA-F54B-2C63-AF5A-4B348134BC1A}"/>
              </a:ext>
            </a:extLst>
          </p:cNvPr>
          <p:cNvSpPr/>
          <p:nvPr/>
        </p:nvSpPr>
        <p:spPr>
          <a:xfrm>
            <a:off x="-1981200" y="527627"/>
            <a:ext cx="22250400" cy="1499851"/>
          </a:xfrm>
          <a:prstGeom prst="rect">
            <a:avLst/>
          </a:prstGeom>
          <a:solidFill>
            <a:schemeClr val="bg1"/>
          </a:solidFill>
        </p:spPr>
        <p:txBody>
          <a:bodyPr/>
          <a:lstStyle/>
          <a:p>
            <a:endParaRPr lang="en-US"/>
          </a:p>
        </p:txBody>
      </p:sp>
      <p:sp>
        <p:nvSpPr>
          <p:cNvPr id="12" name="TextBox 11">
            <a:extLst>
              <a:ext uri="{FF2B5EF4-FFF2-40B4-BE49-F238E27FC236}">
                <a16:creationId xmlns:a16="http://schemas.microsoft.com/office/drawing/2014/main" id="{572E21A7-F3D4-44DA-17E5-42AF2A2CF686}"/>
              </a:ext>
            </a:extLst>
          </p:cNvPr>
          <p:cNvSpPr txBox="1"/>
          <p:nvPr/>
        </p:nvSpPr>
        <p:spPr>
          <a:xfrm>
            <a:off x="2952788" y="860439"/>
            <a:ext cx="13372208" cy="830997"/>
          </a:xfrm>
          <a:prstGeom prst="rect">
            <a:avLst/>
          </a:prstGeom>
          <a:noFill/>
        </p:spPr>
        <p:txBody>
          <a:bodyPr wrap="square">
            <a:spAutoFit/>
          </a:bodyPr>
          <a:lstStyle/>
          <a:p>
            <a:pPr algn="ctr">
              <a:spcAft>
                <a:spcPts val="1000"/>
              </a:spcAft>
            </a:pPr>
            <a:r>
              <a:rPr lang="vi-VN" sz="4800" b="1">
                <a:solidFill>
                  <a:srgbClr val="C00000"/>
                </a:solidFill>
                <a:ea typeface="Calibri" panose="020F0502020204030204" pitchFamily="34" charset="0"/>
                <a:cs typeface="Arial" panose="020B0604020202020204" pitchFamily="34" charset="0"/>
              </a:rPr>
              <a:t>Nhiệm vụ 2: Chuẩn bị chủ đề mới</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9AC62A86-301F-BAAF-1776-AB526A68DBA2}"/>
              </a:ext>
            </a:extLst>
          </p:cNvPr>
          <p:cNvGrpSpPr/>
          <p:nvPr/>
        </p:nvGrpSpPr>
        <p:grpSpPr>
          <a:xfrm rot="702940">
            <a:off x="15917540" y="521419"/>
            <a:ext cx="2499012" cy="1705583"/>
            <a:chOff x="15794001" y="8493661"/>
            <a:chExt cx="2246574" cy="1599902"/>
          </a:xfrm>
        </p:grpSpPr>
        <p:sp>
          <p:nvSpPr>
            <p:cNvPr id="14" name="Freeform 9">
              <a:extLst>
                <a:ext uri="{FF2B5EF4-FFF2-40B4-BE49-F238E27FC236}">
                  <a16:creationId xmlns:a16="http://schemas.microsoft.com/office/drawing/2014/main" id="{33CCE1E9-8553-8A47-718D-F2BF71D3056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2D19D8E4-D4AC-402E-8627-B3CD27C3AFA0}"/>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F6F05C73-82C4-FDB2-E45A-66F8F8F0C2F0}"/>
              </a:ext>
            </a:extLst>
          </p:cNvPr>
          <p:cNvGrpSpPr/>
          <p:nvPr/>
        </p:nvGrpSpPr>
        <p:grpSpPr>
          <a:xfrm rot="6949130">
            <a:off x="351203" y="384659"/>
            <a:ext cx="2506785" cy="1782556"/>
            <a:chOff x="15794001" y="8493661"/>
            <a:chExt cx="2246574" cy="1599902"/>
          </a:xfrm>
        </p:grpSpPr>
        <p:sp>
          <p:nvSpPr>
            <p:cNvPr id="17" name="Freeform 9">
              <a:extLst>
                <a:ext uri="{FF2B5EF4-FFF2-40B4-BE49-F238E27FC236}">
                  <a16:creationId xmlns:a16="http://schemas.microsoft.com/office/drawing/2014/main" id="{C12C1755-0E65-B7D1-C941-537BD8551F75}"/>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id="{0C514551-E023-CD70-23B9-35C3DB220B07}"/>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pic>
        <p:nvPicPr>
          <p:cNvPr id="19" name="Picture 18" descr="A cartoon of a group of people sitting on a book&#10;&#10;Description automatically generated">
            <a:extLst>
              <a:ext uri="{FF2B5EF4-FFF2-40B4-BE49-F238E27FC236}">
                <a16:creationId xmlns:a16="http://schemas.microsoft.com/office/drawing/2014/main" id="{0D9A5FDB-CA4D-31F7-0597-009E76C6F8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2496800" y="6040100"/>
            <a:ext cx="4953000" cy="4602312"/>
          </a:xfrm>
          <a:prstGeom prst="rect">
            <a:avLst/>
          </a:prstGeom>
        </p:spPr>
      </p:pic>
    </p:spTree>
    <p:extLst>
      <p:ext uri="{BB962C8B-B14F-4D97-AF65-F5344CB8AC3E}">
        <p14:creationId xmlns:p14="http://schemas.microsoft.com/office/powerpoint/2010/main" val="34578248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06231" flipH="1">
            <a:off x="16148396" y="7321110"/>
            <a:ext cx="3912801" cy="41148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091">
            <a:off x="15593816" y="8704190"/>
            <a:ext cx="1996118" cy="671422"/>
          </a:xfrm>
          <a:prstGeom prst="rect">
            <a:avLst/>
          </a:prstGeom>
        </p:spPr>
      </p:pic>
      <p:pic>
        <p:nvPicPr>
          <p:cNvPr id="27" name="Picture 2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7605">
            <a:off x="-3107211" y="-330051"/>
            <a:ext cx="4377447" cy="4114800"/>
          </a:xfrm>
          <a:prstGeom prst="rect">
            <a:avLst/>
          </a:prstGeom>
        </p:spPr>
      </p:pic>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260">
            <a:off x="218156" y="9741493"/>
            <a:ext cx="1411197" cy="351516"/>
          </a:xfrm>
          <a:prstGeom prst="rect">
            <a:avLst/>
          </a:prstGeom>
        </p:spPr>
      </p:pic>
      <p:sp>
        <p:nvSpPr>
          <p:cNvPr id="2" name="Speech Bubble: Rectangle with Corners Rounded 1">
            <a:extLst>
              <a:ext uri="{FF2B5EF4-FFF2-40B4-BE49-F238E27FC236}">
                <a16:creationId xmlns:a16="http://schemas.microsoft.com/office/drawing/2014/main" id="{D52F83CC-60F0-4ED5-A59E-2BA97A48A516}"/>
              </a:ext>
            </a:extLst>
          </p:cNvPr>
          <p:cNvSpPr/>
          <p:nvPr/>
        </p:nvSpPr>
        <p:spPr>
          <a:xfrm>
            <a:off x="5334000" y="454095"/>
            <a:ext cx="11810283" cy="2312537"/>
          </a:xfrm>
          <a:prstGeom prst="wedgeRoundRectCallout">
            <a:avLst>
              <a:gd name="adj1" fmla="val -41657"/>
              <a:gd name="adj2" fmla="val 102266"/>
              <a:gd name="adj3" fmla="val 16667"/>
            </a:avLst>
          </a:prstGeom>
          <a:ln w="38100">
            <a:solidFill>
              <a:schemeClr val="accent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a:latin typeface="Arial" panose="020B0604020202020204" pitchFamily="34" charset="0"/>
                <a:cs typeface="Arial" panose="020B0604020202020204" pitchFamily="34" charset="0"/>
              </a:rPr>
              <a:t>Củng cố kiến thức – Vận dụng</a:t>
            </a:r>
            <a:endParaRPr lang="en-US" sz="6000" b="1"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E3F8E84-68AD-64A0-61B6-48C18B29DCF9}"/>
              </a:ext>
            </a:extLst>
          </p:cNvPr>
          <p:cNvGrpSpPr/>
          <p:nvPr/>
        </p:nvGrpSpPr>
        <p:grpSpPr>
          <a:xfrm>
            <a:off x="2286000" y="4457700"/>
            <a:ext cx="10896599" cy="5141074"/>
            <a:chOff x="3429000" y="3510649"/>
            <a:chExt cx="10896599" cy="5141074"/>
          </a:xfrm>
        </p:grpSpPr>
        <p:grpSp>
          <p:nvGrpSpPr>
            <p:cNvPr id="3" name="Group 2">
              <a:extLst>
                <a:ext uri="{FF2B5EF4-FFF2-40B4-BE49-F238E27FC236}">
                  <a16:creationId xmlns:a16="http://schemas.microsoft.com/office/drawing/2014/main" id="{FCF6B9AA-DE00-1357-09FE-0AE4DFBEBB00}"/>
                </a:ext>
              </a:extLst>
            </p:cNvPr>
            <p:cNvGrpSpPr/>
            <p:nvPr/>
          </p:nvGrpSpPr>
          <p:grpSpPr>
            <a:xfrm>
              <a:off x="3429000" y="3510649"/>
              <a:ext cx="10896599" cy="5141074"/>
              <a:chOff x="10107811" y="3910772"/>
              <a:chExt cx="5576951" cy="4782577"/>
            </a:xfrm>
          </p:grpSpPr>
          <p:grpSp>
            <p:nvGrpSpPr>
              <p:cNvPr id="9" name="Group 9"/>
              <p:cNvGrpSpPr/>
              <p:nvPr/>
            </p:nvGrpSpPr>
            <p:grpSpPr>
              <a:xfrm rot="51650">
                <a:off x="10107811" y="4125217"/>
                <a:ext cx="5576951" cy="4568132"/>
                <a:chOff x="0" y="0"/>
                <a:chExt cx="6119547" cy="5012577"/>
              </a:xfrm>
            </p:grpSpPr>
            <p:sp>
              <p:nvSpPr>
                <p:cNvPr id="10" name="Freeform 10"/>
                <p:cNvSpPr/>
                <p:nvPr/>
              </p:nvSpPr>
              <p:spPr>
                <a:xfrm>
                  <a:off x="10160" y="16510"/>
                  <a:ext cx="6096687" cy="4984637"/>
                </a:xfrm>
                <a:custGeom>
                  <a:avLst/>
                  <a:gdLst/>
                  <a:ahLst/>
                  <a:cxnLst/>
                  <a:rect l="l" t="t" r="r" b="b"/>
                  <a:pathLst>
                    <a:path w="6096687" h="4984637">
                      <a:moveTo>
                        <a:pt x="6096687" y="4984637"/>
                      </a:moveTo>
                      <a:lnTo>
                        <a:pt x="0" y="4977017"/>
                      </a:lnTo>
                      <a:lnTo>
                        <a:pt x="0" y="1742029"/>
                      </a:lnTo>
                      <a:lnTo>
                        <a:pt x="17780" y="19050"/>
                      </a:lnTo>
                      <a:lnTo>
                        <a:pt x="3038227" y="0"/>
                      </a:lnTo>
                      <a:lnTo>
                        <a:pt x="6077637" y="5080"/>
                      </a:lnTo>
                      <a:close/>
                    </a:path>
                  </a:pathLst>
                </a:custGeom>
                <a:solidFill>
                  <a:srgbClr val="FFFFFF"/>
                </a:solidFill>
              </p:spPr>
              <p:txBody>
                <a:bodyPr/>
                <a:lstStyle/>
                <a:p>
                  <a:endParaRPr lang="en-US"/>
                </a:p>
              </p:txBody>
            </p:sp>
            <p:sp>
              <p:nvSpPr>
                <p:cNvPr id="11" name="Freeform 11"/>
                <p:cNvSpPr/>
                <p:nvPr/>
              </p:nvSpPr>
              <p:spPr>
                <a:xfrm>
                  <a:off x="-3810" y="0"/>
                  <a:ext cx="6125897" cy="5011307"/>
                </a:xfrm>
                <a:custGeom>
                  <a:avLst/>
                  <a:gdLst/>
                  <a:ahLst/>
                  <a:cxnLst/>
                  <a:rect l="l" t="t" r="r" b="b"/>
                  <a:pathLst>
                    <a:path w="6125897" h="5011307">
                      <a:moveTo>
                        <a:pt x="6091607" y="21590"/>
                      </a:moveTo>
                      <a:cubicBezTo>
                        <a:pt x="6092877" y="34290"/>
                        <a:pt x="6092877" y="44450"/>
                        <a:pt x="6094147" y="54610"/>
                      </a:cubicBezTo>
                      <a:cubicBezTo>
                        <a:pt x="6096687" y="139931"/>
                        <a:pt x="6097957" y="249402"/>
                        <a:pt x="6100497" y="354963"/>
                      </a:cubicBezTo>
                      <a:cubicBezTo>
                        <a:pt x="6100497" y="507441"/>
                        <a:pt x="6113197" y="3513987"/>
                        <a:pt x="6119547" y="3666464"/>
                      </a:cubicBezTo>
                      <a:cubicBezTo>
                        <a:pt x="6125897" y="3897135"/>
                        <a:pt x="6122087" y="4131716"/>
                        <a:pt x="6122087" y="4362387"/>
                      </a:cubicBezTo>
                      <a:cubicBezTo>
                        <a:pt x="6122087" y="4565691"/>
                        <a:pt x="6123357" y="4753356"/>
                        <a:pt x="6124627" y="4950347"/>
                      </a:cubicBezTo>
                      <a:cubicBezTo>
                        <a:pt x="6124627" y="4971937"/>
                        <a:pt x="6124627" y="4985907"/>
                        <a:pt x="6124627" y="5010037"/>
                      </a:cubicBezTo>
                      <a:cubicBezTo>
                        <a:pt x="6101767" y="5010037"/>
                        <a:pt x="6081447" y="5011307"/>
                        <a:pt x="6046819" y="5010037"/>
                      </a:cubicBezTo>
                      <a:cubicBezTo>
                        <a:pt x="5736865" y="5004957"/>
                        <a:pt x="5422144" y="5011307"/>
                        <a:pt x="5112191" y="5006227"/>
                      </a:cubicBezTo>
                      <a:cubicBezTo>
                        <a:pt x="4926220" y="5002417"/>
                        <a:pt x="4745016" y="5004957"/>
                        <a:pt x="4559045" y="5002417"/>
                      </a:cubicBezTo>
                      <a:cubicBezTo>
                        <a:pt x="4473212" y="5001147"/>
                        <a:pt x="4387378" y="4999877"/>
                        <a:pt x="4301545" y="4998607"/>
                      </a:cubicBezTo>
                      <a:cubicBezTo>
                        <a:pt x="4249092" y="4998607"/>
                        <a:pt x="4201407" y="4999877"/>
                        <a:pt x="4148953" y="4999877"/>
                      </a:cubicBezTo>
                      <a:cubicBezTo>
                        <a:pt x="4015435" y="4998607"/>
                        <a:pt x="3648260" y="4999877"/>
                        <a:pt x="3514742" y="4998607"/>
                      </a:cubicBezTo>
                      <a:cubicBezTo>
                        <a:pt x="3419372" y="4997337"/>
                        <a:pt x="1511969" y="5006227"/>
                        <a:pt x="1416599" y="5004957"/>
                      </a:cubicBezTo>
                      <a:cubicBezTo>
                        <a:pt x="1392757" y="5004957"/>
                        <a:pt x="1364146" y="5006227"/>
                        <a:pt x="1340303" y="5006227"/>
                      </a:cubicBezTo>
                      <a:cubicBezTo>
                        <a:pt x="1283081" y="5006227"/>
                        <a:pt x="1230628" y="5007497"/>
                        <a:pt x="1173406" y="5007497"/>
                      </a:cubicBezTo>
                      <a:cubicBezTo>
                        <a:pt x="1030350" y="5007497"/>
                        <a:pt x="892064" y="5006227"/>
                        <a:pt x="749009" y="5004957"/>
                      </a:cubicBezTo>
                      <a:cubicBezTo>
                        <a:pt x="663176" y="5003687"/>
                        <a:pt x="577342" y="5002417"/>
                        <a:pt x="496278" y="5001147"/>
                      </a:cubicBezTo>
                      <a:cubicBezTo>
                        <a:pt x="343686" y="4999877"/>
                        <a:pt x="191093" y="4998607"/>
                        <a:pt x="48260" y="4998607"/>
                      </a:cubicBezTo>
                      <a:cubicBezTo>
                        <a:pt x="38100" y="4998607"/>
                        <a:pt x="29210" y="4998607"/>
                        <a:pt x="19050" y="4997337"/>
                      </a:cubicBezTo>
                      <a:cubicBezTo>
                        <a:pt x="10160" y="4996067"/>
                        <a:pt x="5080" y="4989717"/>
                        <a:pt x="7620" y="4980827"/>
                      </a:cubicBezTo>
                      <a:cubicBezTo>
                        <a:pt x="16510" y="4948840"/>
                        <a:pt x="12700" y="4851098"/>
                        <a:pt x="11430" y="4749446"/>
                      </a:cubicBezTo>
                      <a:cubicBezTo>
                        <a:pt x="10160" y="4542233"/>
                        <a:pt x="6350" y="4338929"/>
                        <a:pt x="7620" y="4131716"/>
                      </a:cubicBezTo>
                      <a:cubicBezTo>
                        <a:pt x="5080" y="3873677"/>
                        <a:pt x="0" y="679467"/>
                        <a:pt x="7620" y="417518"/>
                      </a:cubicBezTo>
                      <a:cubicBezTo>
                        <a:pt x="8890" y="366692"/>
                        <a:pt x="7620" y="311957"/>
                        <a:pt x="8890" y="261131"/>
                      </a:cubicBezTo>
                      <a:cubicBezTo>
                        <a:pt x="10160" y="179028"/>
                        <a:pt x="12700" y="89105"/>
                        <a:pt x="13970" y="44450"/>
                      </a:cubicBezTo>
                      <a:cubicBezTo>
                        <a:pt x="13970" y="41910"/>
                        <a:pt x="15240" y="39370"/>
                        <a:pt x="16510" y="38100"/>
                      </a:cubicBezTo>
                      <a:cubicBezTo>
                        <a:pt x="38100" y="35560"/>
                        <a:pt x="71881" y="30480"/>
                        <a:pt x="148177" y="29210"/>
                      </a:cubicBezTo>
                      <a:cubicBezTo>
                        <a:pt x="276927" y="25400"/>
                        <a:pt x="405676" y="22860"/>
                        <a:pt x="539194" y="20320"/>
                      </a:cubicBezTo>
                      <a:cubicBezTo>
                        <a:pt x="629796" y="17780"/>
                        <a:pt x="720398" y="16510"/>
                        <a:pt x="806231" y="13970"/>
                      </a:cubicBezTo>
                      <a:cubicBezTo>
                        <a:pt x="892064" y="11430"/>
                        <a:pt x="982665" y="8890"/>
                        <a:pt x="1068499" y="8890"/>
                      </a:cubicBezTo>
                      <a:cubicBezTo>
                        <a:pt x="1163869" y="7620"/>
                        <a:pt x="1259239" y="10160"/>
                        <a:pt x="1354609" y="8890"/>
                      </a:cubicBezTo>
                      <a:cubicBezTo>
                        <a:pt x="1473822" y="8890"/>
                        <a:pt x="3633955" y="6350"/>
                        <a:pt x="3753167" y="5080"/>
                      </a:cubicBezTo>
                      <a:cubicBezTo>
                        <a:pt x="3867611" y="3810"/>
                        <a:pt x="3982056" y="2540"/>
                        <a:pt x="4101268" y="2540"/>
                      </a:cubicBezTo>
                      <a:cubicBezTo>
                        <a:pt x="4296777" y="1270"/>
                        <a:pt x="4487517" y="0"/>
                        <a:pt x="4683026" y="0"/>
                      </a:cubicBezTo>
                      <a:cubicBezTo>
                        <a:pt x="4764090" y="0"/>
                        <a:pt x="4849924" y="2540"/>
                        <a:pt x="4930988" y="2540"/>
                      </a:cubicBezTo>
                      <a:cubicBezTo>
                        <a:pt x="5155108" y="3810"/>
                        <a:pt x="5383996" y="5080"/>
                        <a:pt x="5608116" y="7620"/>
                      </a:cubicBezTo>
                      <a:cubicBezTo>
                        <a:pt x="5727328" y="8890"/>
                        <a:pt x="5846541" y="12700"/>
                        <a:pt x="5965754" y="16510"/>
                      </a:cubicBezTo>
                      <a:cubicBezTo>
                        <a:pt x="5994365" y="16510"/>
                        <a:pt x="6022976" y="16510"/>
                        <a:pt x="6046818" y="16510"/>
                      </a:cubicBezTo>
                      <a:cubicBezTo>
                        <a:pt x="6072557" y="17780"/>
                        <a:pt x="6081447" y="20320"/>
                        <a:pt x="6091607" y="21590"/>
                      </a:cubicBezTo>
                      <a:close/>
                      <a:moveTo>
                        <a:pt x="6101767" y="4993527"/>
                      </a:moveTo>
                      <a:cubicBezTo>
                        <a:pt x="6103037" y="4977017"/>
                        <a:pt x="6104307" y="4964317"/>
                        <a:pt x="6104307" y="4951617"/>
                      </a:cubicBezTo>
                      <a:cubicBezTo>
                        <a:pt x="6103037" y="4733808"/>
                        <a:pt x="6101767" y="4526594"/>
                        <a:pt x="6101767" y="4303742"/>
                      </a:cubicBezTo>
                      <a:cubicBezTo>
                        <a:pt x="6101767" y="4202090"/>
                        <a:pt x="6104307" y="4100439"/>
                        <a:pt x="6103037" y="3998787"/>
                      </a:cubicBezTo>
                      <a:cubicBezTo>
                        <a:pt x="6103037" y="3904955"/>
                        <a:pt x="6101767" y="3807213"/>
                        <a:pt x="6100497" y="3713380"/>
                      </a:cubicBezTo>
                      <a:cubicBezTo>
                        <a:pt x="6095417" y="3568722"/>
                        <a:pt x="6083987" y="573905"/>
                        <a:pt x="6083987" y="429247"/>
                      </a:cubicBezTo>
                      <a:cubicBezTo>
                        <a:pt x="6081447" y="308047"/>
                        <a:pt x="6078907" y="182937"/>
                        <a:pt x="6076367" y="63500"/>
                      </a:cubicBezTo>
                      <a:cubicBezTo>
                        <a:pt x="6075097" y="44450"/>
                        <a:pt x="6073827" y="43180"/>
                        <a:pt x="6032513" y="41910"/>
                      </a:cubicBezTo>
                      <a:cubicBezTo>
                        <a:pt x="6018208" y="41910"/>
                        <a:pt x="6008671" y="41910"/>
                        <a:pt x="5994365" y="40640"/>
                      </a:cubicBezTo>
                      <a:cubicBezTo>
                        <a:pt x="5875152" y="36830"/>
                        <a:pt x="5751171" y="31750"/>
                        <a:pt x="5631959" y="30480"/>
                      </a:cubicBezTo>
                      <a:cubicBezTo>
                        <a:pt x="5341080" y="26670"/>
                        <a:pt x="5045432" y="25400"/>
                        <a:pt x="4754554" y="22860"/>
                      </a:cubicBezTo>
                      <a:cubicBezTo>
                        <a:pt x="4711637" y="22860"/>
                        <a:pt x="4663952" y="22860"/>
                        <a:pt x="4621036" y="22860"/>
                      </a:cubicBezTo>
                      <a:cubicBezTo>
                        <a:pt x="4549508" y="22860"/>
                        <a:pt x="4477980" y="22860"/>
                        <a:pt x="4411221" y="22860"/>
                      </a:cubicBezTo>
                      <a:cubicBezTo>
                        <a:pt x="4258629" y="22860"/>
                        <a:pt x="4106037" y="22860"/>
                        <a:pt x="3958213" y="24130"/>
                      </a:cubicBezTo>
                      <a:cubicBezTo>
                        <a:pt x="3829463" y="25400"/>
                        <a:pt x="1659793" y="29210"/>
                        <a:pt x="1531044" y="29210"/>
                      </a:cubicBezTo>
                      <a:cubicBezTo>
                        <a:pt x="1321229" y="29210"/>
                        <a:pt x="1111415" y="26670"/>
                        <a:pt x="901601" y="33020"/>
                      </a:cubicBezTo>
                      <a:cubicBezTo>
                        <a:pt x="791925" y="36830"/>
                        <a:pt x="687018" y="36830"/>
                        <a:pt x="582111" y="38100"/>
                      </a:cubicBezTo>
                      <a:cubicBezTo>
                        <a:pt x="400908" y="41910"/>
                        <a:pt x="219705" y="45720"/>
                        <a:pt x="49530" y="50800"/>
                      </a:cubicBezTo>
                      <a:cubicBezTo>
                        <a:pt x="36830" y="50800"/>
                        <a:pt x="34290" y="53340"/>
                        <a:pt x="33020" y="77376"/>
                      </a:cubicBezTo>
                      <a:cubicBezTo>
                        <a:pt x="31750" y="147750"/>
                        <a:pt x="31750" y="218124"/>
                        <a:pt x="30480" y="288499"/>
                      </a:cubicBezTo>
                      <a:cubicBezTo>
                        <a:pt x="29210" y="405789"/>
                        <a:pt x="26670" y="519170"/>
                        <a:pt x="25400" y="636460"/>
                      </a:cubicBezTo>
                      <a:cubicBezTo>
                        <a:pt x="20320" y="761570"/>
                        <a:pt x="26670" y="3818942"/>
                        <a:pt x="29210" y="3944052"/>
                      </a:cubicBezTo>
                      <a:cubicBezTo>
                        <a:pt x="29210" y="4076981"/>
                        <a:pt x="29210" y="4213820"/>
                        <a:pt x="30480" y="4346749"/>
                      </a:cubicBezTo>
                      <a:cubicBezTo>
                        <a:pt x="30480" y="4444491"/>
                        <a:pt x="33020" y="4542233"/>
                        <a:pt x="33020" y="4639975"/>
                      </a:cubicBezTo>
                      <a:cubicBezTo>
                        <a:pt x="33020" y="4745536"/>
                        <a:pt x="33020" y="4851098"/>
                        <a:pt x="31750" y="4951617"/>
                      </a:cubicBezTo>
                      <a:cubicBezTo>
                        <a:pt x="31750" y="4955427"/>
                        <a:pt x="31750" y="4957967"/>
                        <a:pt x="31750" y="4961777"/>
                      </a:cubicBezTo>
                      <a:cubicBezTo>
                        <a:pt x="31750" y="4971937"/>
                        <a:pt x="35560" y="4975747"/>
                        <a:pt x="44450" y="4975747"/>
                      </a:cubicBezTo>
                      <a:cubicBezTo>
                        <a:pt x="81418" y="4975747"/>
                        <a:pt x="148177" y="4977017"/>
                        <a:pt x="210168" y="4977017"/>
                      </a:cubicBezTo>
                      <a:cubicBezTo>
                        <a:pt x="300769" y="4977017"/>
                        <a:pt x="396139" y="4974477"/>
                        <a:pt x="486741" y="4977017"/>
                      </a:cubicBezTo>
                      <a:cubicBezTo>
                        <a:pt x="634565" y="4980827"/>
                        <a:pt x="782388" y="4983367"/>
                        <a:pt x="930212" y="4982097"/>
                      </a:cubicBezTo>
                      <a:cubicBezTo>
                        <a:pt x="1025582" y="4980827"/>
                        <a:pt x="1116184" y="4983367"/>
                        <a:pt x="1211554" y="4983367"/>
                      </a:cubicBezTo>
                      <a:cubicBezTo>
                        <a:pt x="1349840" y="4983367"/>
                        <a:pt x="1488127" y="4982097"/>
                        <a:pt x="1626414" y="4983367"/>
                      </a:cubicBezTo>
                      <a:cubicBezTo>
                        <a:pt x="1831459" y="4984637"/>
                        <a:pt x="4082194" y="4974477"/>
                        <a:pt x="4292008" y="4977017"/>
                      </a:cubicBezTo>
                      <a:cubicBezTo>
                        <a:pt x="4382610" y="4978287"/>
                        <a:pt x="4473212" y="4979557"/>
                        <a:pt x="4559045" y="4979557"/>
                      </a:cubicBezTo>
                      <a:cubicBezTo>
                        <a:pt x="4716405" y="4982097"/>
                        <a:pt x="4868998" y="4978287"/>
                        <a:pt x="5026358" y="4982097"/>
                      </a:cubicBezTo>
                      <a:cubicBezTo>
                        <a:pt x="5155108" y="4984637"/>
                        <a:pt x="5283857" y="4984637"/>
                        <a:pt x="5412607" y="4987177"/>
                      </a:cubicBezTo>
                      <a:cubicBezTo>
                        <a:pt x="5603348" y="4990987"/>
                        <a:pt x="5794088" y="4993527"/>
                        <a:pt x="5984828" y="4994797"/>
                      </a:cubicBezTo>
                      <a:cubicBezTo>
                        <a:pt x="6056356" y="4994797"/>
                        <a:pt x="6081447" y="4993527"/>
                        <a:pt x="6101767" y="4993527"/>
                      </a:cubicBezTo>
                      <a:close/>
                    </a:path>
                  </a:pathLst>
                </a:custGeom>
                <a:solidFill>
                  <a:srgbClr val="000000"/>
                </a:solidFill>
              </p:spPr>
              <p:txBody>
                <a:bodyPr/>
                <a:lstStyle/>
                <a:p>
                  <a:endParaRPr lang="en-US"/>
                </a:p>
              </p:txBody>
            </p:sp>
          </p:grpSp>
          <p:grpSp>
            <p:nvGrpSpPr>
              <p:cNvPr id="16" name="Group 16"/>
              <p:cNvGrpSpPr/>
              <p:nvPr/>
            </p:nvGrpSpPr>
            <p:grpSpPr>
              <a:xfrm rot="175280">
                <a:off x="11443784" y="3910772"/>
                <a:ext cx="3009572" cy="642881"/>
                <a:chOff x="0" y="0"/>
                <a:chExt cx="3302381" cy="705429"/>
              </a:xfrm>
            </p:grpSpPr>
            <p:sp>
              <p:nvSpPr>
                <p:cNvPr id="17" name="Freeform 17"/>
                <p:cNvSpPr/>
                <p:nvPr/>
              </p:nvSpPr>
              <p:spPr>
                <a:xfrm>
                  <a:off x="10160" y="16510"/>
                  <a:ext cx="3279521" cy="677489"/>
                </a:xfrm>
                <a:custGeom>
                  <a:avLst/>
                  <a:gdLst/>
                  <a:ahLst/>
                  <a:cxnLst/>
                  <a:rect l="l" t="t" r="r" b="b"/>
                  <a:pathLst>
                    <a:path w="3279521" h="677489">
                      <a:moveTo>
                        <a:pt x="3279521" y="677489"/>
                      </a:moveTo>
                      <a:lnTo>
                        <a:pt x="0" y="669869"/>
                      </a:lnTo>
                      <a:lnTo>
                        <a:pt x="0" y="248198"/>
                      </a:lnTo>
                      <a:lnTo>
                        <a:pt x="17780" y="19050"/>
                      </a:lnTo>
                      <a:lnTo>
                        <a:pt x="1633266" y="0"/>
                      </a:lnTo>
                      <a:lnTo>
                        <a:pt x="3260471" y="5080"/>
                      </a:lnTo>
                      <a:close/>
                    </a:path>
                  </a:pathLst>
                </a:custGeom>
                <a:solidFill>
                  <a:srgbClr val="9EC1B0"/>
                </a:solidFill>
              </p:spPr>
              <p:txBody>
                <a:bodyPr/>
                <a:lstStyle/>
                <a:p>
                  <a:endParaRPr lang="en-US"/>
                </a:p>
              </p:txBody>
            </p:sp>
            <p:sp>
              <p:nvSpPr>
                <p:cNvPr id="18" name="Freeform 18"/>
                <p:cNvSpPr/>
                <p:nvPr/>
              </p:nvSpPr>
              <p:spPr>
                <a:xfrm>
                  <a:off x="-3810" y="0"/>
                  <a:ext cx="3308732" cy="704159"/>
                </a:xfrm>
                <a:custGeom>
                  <a:avLst/>
                  <a:gdLst/>
                  <a:ahLst/>
                  <a:cxnLst/>
                  <a:rect l="l" t="t" r="r" b="b"/>
                  <a:pathLst>
                    <a:path w="3308732" h="704159">
                      <a:moveTo>
                        <a:pt x="3274441" y="21590"/>
                      </a:moveTo>
                      <a:cubicBezTo>
                        <a:pt x="3275711" y="34290"/>
                        <a:pt x="3275711" y="44450"/>
                        <a:pt x="3276982" y="54610"/>
                      </a:cubicBezTo>
                      <a:cubicBezTo>
                        <a:pt x="3279521" y="73287"/>
                        <a:pt x="3280791" y="86233"/>
                        <a:pt x="3283332" y="98717"/>
                      </a:cubicBezTo>
                      <a:cubicBezTo>
                        <a:pt x="3283332" y="116750"/>
                        <a:pt x="3296032" y="472312"/>
                        <a:pt x="3302382" y="490344"/>
                      </a:cubicBezTo>
                      <a:cubicBezTo>
                        <a:pt x="3308732" y="517624"/>
                        <a:pt x="3304921" y="545366"/>
                        <a:pt x="3304921" y="572646"/>
                      </a:cubicBezTo>
                      <a:cubicBezTo>
                        <a:pt x="3304921" y="596689"/>
                        <a:pt x="3306191" y="618883"/>
                        <a:pt x="3307461" y="643199"/>
                      </a:cubicBezTo>
                      <a:cubicBezTo>
                        <a:pt x="3307461" y="664789"/>
                        <a:pt x="3307461" y="678759"/>
                        <a:pt x="3307461" y="702889"/>
                      </a:cubicBezTo>
                      <a:cubicBezTo>
                        <a:pt x="3284601" y="702889"/>
                        <a:pt x="3264282" y="704159"/>
                        <a:pt x="3238790" y="702889"/>
                      </a:cubicBezTo>
                      <a:cubicBezTo>
                        <a:pt x="3074059" y="697809"/>
                        <a:pt x="2906794" y="704159"/>
                        <a:pt x="2742063" y="699079"/>
                      </a:cubicBezTo>
                      <a:cubicBezTo>
                        <a:pt x="2643225" y="695269"/>
                        <a:pt x="2546920" y="697809"/>
                        <a:pt x="2448082" y="695269"/>
                      </a:cubicBezTo>
                      <a:cubicBezTo>
                        <a:pt x="2402464" y="693999"/>
                        <a:pt x="2356846" y="692729"/>
                        <a:pt x="2311228" y="691459"/>
                      </a:cubicBezTo>
                      <a:cubicBezTo>
                        <a:pt x="2283351" y="691459"/>
                        <a:pt x="2258008" y="692729"/>
                        <a:pt x="2230130" y="692729"/>
                      </a:cubicBezTo>
                      <a:cubicBezTo>
                        <a:pt x="2159169" y="691459"/>
                        <a:pt x="1964026" y="692729"/>
                        <a:pt x="1893065" y="691459"/>
                      </a:cubicBezTo>
                      <a:cubicBezTo>
                        <a:pt x="1842379" y="690189"/>
                        <a:pt x="828650" y="699079"/>
                        <a:pt x="777963" y="697809"/>
                      </a:cubicBezTo>
                      <a:cubicBezTo>
                        <a:pt x="765292" y="697809"/>
                        <a:pt x="750086" y="699079"/>
                        <a:pt x="737414" y="699079"/>
                      </a:cubicBezTo>
                      <a:cubicBezTo>
                        <a:pt x="707002" y="699079"/>
                        <a:pt x="679125" y="700349"/>
                        <a:pt x="648713" y="700349"/>
                      </a:cubicBezTo>
                      <a:cubicBezTo>
                        <a:pt x="572683" y="700349"/>
                        <a:pt x="499188" y="699079"/>
                        <a:pt x="423158" y="697809"/>
                      </a:cubicBezTo>
                      <a:cubicBezTo>
                        <a:pt x="377541" y="696539"/>
                        <a:pt x="331923" y="695269"/>
                        <a:pt x="288839" y="693999"/>
                      </a:cubicBezTo>
                      <a:cubicBezTo>
                        <a:pt x="207741" y="692729"/>
                        <a:pt x="126643" y="691459"/>
                        <a:pt x="48260" y="691459"/>
                      </a:cubicBezTo>
                      <a:cubicBezTo>
                        <a:pt x="38100" y="691459"/>
                        <a:pt x="29210" y="691459"/>
                        <a:pt x="19050" y="690189"/>
                      </a:cubicBezTo>
                      <a:cubicBezTo>
                        <a:pt x="10160" y="688919"/>
                        <a:pt x="5080" y="682569"/>
                        <a:pt x="7620" y="673679"/>
                      </a:cubicBezTo>
                      <a:cubicBezTo>
                        <a:pt x="16510" y="642002"/>
                        <a:pt x="12700" y="630442"/>
                        <a:pt x="11430" y="618421"/>
                      </a:cubicBezTo>
                      <a:cubicBezTo>
                        <a:pt x="10160" y="593915"/>
                        <a:pt x="6350" y="569872"/>
                        <a:pt x="7620" y="545366"/>
                      </a:cubicBezTo>
                      <a:cubicBezTo>
                        <a:pt x="5080" y="514850"/>
                        <a:pt x="0" y="137094"/>
                        <a:pt x="7620" y="106115"/>
                      </a:cubicBezTo>
                      <a:cubicBezTo>
                        <a:pt x="8890" y="100104"/>
                        <a:pt x="7620" y="93631"/>
                        <a:pt x="8890" y="87620"/>
                      </a:cubicBezTo>
                      <a:cubicBezTo>
                        <a:pt x="10160" y="77910"/>
                        <a:pt x="12700" y="67276"/>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686379"/>
                      </a:moveTo>
                      <a:cubicBezTo>
                        <a:pt x="3285871" y="669869"/>
                        <a:pt x="3287141" y="657169"/>
                        <a:pt x="3287141" y="644469"/>
                      </a:cubicBezTo>
                      <a:cubicBezTo>
                        <a:pt x="3285871" y="616571"/>
                        <a:pt x="3284602" y="592066"/>
                        <a:pt x="3284602" y="565711"/>
                      </a:cubicBezTo>
                      <a:cubicBezTo>
                        <a:pt x="3284602" y="553689"/>
                        <a:pt x="3287141" y="541667"/>
                        <a:pt x="3285871" y="529646"/>
                      </a:cubicBezTo>
                      <a:cubicBezTo>
                        <a:pt x="3285871" y="518549"/>
                        <a:pt x="3284602" y="506990"/>
                        <a:pt x="3283332" y="495893"/>
                      </a:cubicBezTo>
                      <a:cubicBezTo>
                        <a:pt x="3278252" y="478785"/>
                        <a:pt x="3266821" y="124610"/>
                        <a:pt x="3266821" y="107502"/>
                      </a:cubicBezTo>
                      <a:cubicBezTo>
                        <a:pt x="3264282" y="93169"/>
                        <a:pt x="3261741" y="78373"/>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5889"/>
                      </a:cubicBezTo>
                      <a:cubicBezTo>
                        <a:pt x="31750" y="74211"/>
                        <a:pt x="31750" y="82534"/>
                        <a:pt x="30480" y="90857"/>
                      </a:cubicBezTo>
                      <a:cubicBezTo>
                        <a:pt x="29210" y="104728"/>
                        <a:pt x="26670" y="118137"/>
                        <a:pt x="25400" y="132008"/>
                      </a:cubicBezTo>
                      <a:cubicBezTo>
                        <a:pt x="20320" y="146804"/>
                        <a:pt x="26670" y="508377"/>
                        <a:pt x="29210" y="523173"/>
                      </a:cubicBezTo>
                      <a:cubicBezTo>
                        <a:pt x="29210" y="538893"/>
                        <a:pt x="29210" y="555076"/>
                        <a:pt x="30480" y="570797"/>
                      </a:cubicBezTo>
                      <a:cubicBezTo>
                        <a:pt x="30480" y="582356"/>
                        <a:pt x="33020" y="593915"/>
                        <a:pt x="33020" y="605474"/>
                      </a:cubicBezTo>
                      <a:cubicBezTo>
                        <a:pt x="33020" y="617958"/>
                        <a:pt x="33020" y="630442"/>
                        <a:pt x="31750" y="644469"/>
                      </a:cubicBezTo>
                      <a:cubicBezTo>
                        <a:pt x="31750" y="648279"/>
                        <a:pt x="31750" y="650819"/>
                        <a:pt x="31750" y="654629"/>
                      </a:cubicBezTo>
                      <a:cubicBezTo>
                        <a:pt x="31750" y="664789"/>
                        <a:pt x="35560" y="668599"/>
                        <a:pt x="44450" y="668599"/>
                      </a:cubicBezTo>
                      <a:cubicBezTo>
                        <a:pt x="68353" y="668599"/>
                        <a:pt x="103834" y="669869"/>
                        <a:pt x="136780" y="669869"/>
                      </a:cubicBezTo>
                      <a:cubicBezTo>
                        <a:pt x="184932" y="669869"/>
                        <a:pt x="235619" y="667329"/>
                        <a:pt x="283771" y="669869"/>
                      </a:cubicBezTo>
                      <a:cubicBezTo>
                        <a:pt x="362335" y="673679"/>
                        <a:pt x="440899" y="676219"/>
                        <a:pt x="519463" y="674949"/>
                      </a:cubicBezTo>
                      <a:cubicBezTo>
                        <a:pt x="570149" y="673679"/>
                        <a:pt x="618301" y="676219"/>
                        <a:pt x="668988" y="676219"/>
                      </a:cubicBezTo>
                      <a:cubicBezTo>
                        <a:pt x="742483" y="676219"/>
                        <a:pt x="815978" y="674949"/>
                        <a:pt x="889474" y="676219"/>
                      </a:cubicBezTo>
                      <a:cubicBezTo>
                        <a:pt x="998450" y="677489"/>
                        <a:pt x="2194650" y="667329"/>
                        <a:pt x="2306160" y="669869"/>
                      </a:cubicBezTo>
                      <a:cubicBezTo>
                        <a:pt x="2354312" y="671139"/>
                        <a:pt x="2402464" y="672409"/>
                        <a:pt x="2448082" y="672409"/>
                      </a:cubicBezTo>
                      <a:cubicBezTo>
                        <a:pt x="2531715" y="674949"/>
                        <a:pt x="2612813" y="671139"/>
                        <a:pt x="2696445" y="674949"/>
                      </a:cubicBezTo>
                      <a:cubicBezTo>
                        <a:pt x="2764872" y="677489"/>
                        <a:pt x="2833299" y="677489"/>
                        <a:pt x="2901726" y="680029"/>
                      </a:cubicBezTo>
                      <a:cubicBezTo>
                        <a:pt x="3003098" y="683839"/>
                        <a:pt x="3104471" y="686379"/>
                        <a:pt x="3205844" y="687649"/>
                      </a:cubicBezTo>
                      <a:cubicBezTo>
                        <a:pt x="3243859" y="687649"/>
                        <a:pt x="3264282" y="686379"/>
                        <a:pt x="3284602" y="686379"/>
                      </a:cubicBezTo>
                      <a:close/>
                    </a:path>
                  </a:pathLst>
                </a:custGeom>
                <a:solidFill>
                  <a:srgbClr val="000000"/>
                </a:solidFill>
              </p:spPr>
              <p:txBody>
                <a:bodyPr/>
                <a:lstStyle/>
                <a:p>
                  <a:endParaRPr lang="en-US"/>
                </a:p>
              </p:txBody>
            </p:sp>
          </p:grpSp>
        </p:grpSp>
        <p:sp>
          <p:nvSpPr>
            <p:cNvPr id="4" name="TextBox 3">
              <a:extLst>
                <a:ext uri="{FF2B5EF4-FFF2-40B4-BE49-F238E27FC236}">
                  <a16:creationId xmlns:a16="http://schemas.microsoft.com/office/drawing/2014/main" id="{80CC154C-0A16-69FE-06BC-9E273160C85D}"/>
                </a:ext>
              </a:extLst>
            </p:cNvPr>
            <p:cNvSpPr txBox="1"/>
            <p:nvPr/>
          </p:nvSpPr>
          <p:spPr>
            <a:xfrm>
              <a:off x="4962753" y="4556095"/>
              <a:ext cx="8028630" cy="3279424"/>
            </a:xfrm>
            <a:prstGeom prst="rect">
              <a:avLst/>
            </a:prstGeom>
            <a:noFill/>
          </p:spPr>
          <p:txBody>
            <a:bodyPr wrap="square">
              <a:spAutoFit/>
            </a:bodyPr>
            <a:lstStyle/>
            <a:p>
              <a:pPr algn="just">
                <a:lnSpc>
                  <a:spcPct val="150000"/>
                </a:lnSpc>
              </a:pPr>
              <a:r>
                <a:rPr lang="en-US" sz="480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 em</a:t>
              </a:r>
              <a:r>
                <a:rPr lang="en-US" sz="4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hãy hoàn thành </a:t>
              </a:r>
              <a:r>
                <a:rPr lang="en-US" sz="4800" i="1">
                  <a:solidFill>
                    <a:srgbClr val="FF0000"/>
                  </a:solidFill>
                  <a:effectLst/>
                  <a:latin typeface="Arial" panose="020B0604020202020204" pitchFamily="34" charset="0"/>
                  <a:ea typeface="Calibri" panose="020F0502020204030204" pitchFamily="34" charset="0"/>
                  <a:cs typeface="Arial" panose="020B0604020202020204" pitchFamily="34" charset="0"/>
                </a:rPr>
                <a:t>Phiếu đánh giá </a:t>
              </a: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và tổng kết số liệu khảo sát</a:t>
              </a:r>
              <a:endParaRPr lang="en-US" sz="4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802045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04635" y="167547"/>
            <a:ext cx="1884625" cy="63391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9836" flipH="1">
            <a:off x="580985" y="8946943"/>
            <a:ext cx="1324466" cy="1016227"/>
          </a:xfrm>
          <a:prstGeom prst="rect">
            <a:avLst/>
          </a:prstGeom>
        </p:spPr>
      </p:pic>
      <p:grpSp>
        <p:nvGrpSpPr>
          <p:cNvPr id="6" name="Group 5">
            <a:extLst>
              <a:ext uri="{FF2B5EF4-FFF2-40B4-BE49-F238E27FC236}">
                <a16:creationId xmlns:a16="http://schemas.microsoft.com/office/drawing/2014/main" id="{B8C3F41E-63B9-AE68-C3EF-E3524C222412}"/>
              </a:ext>
            </a:extLst>
          </p:cNvPr>
          <p:cNvGrpSpPr/>
          <p:nvPr/>
        </p:nvGrpSpPr>
        <p:grpSpPr>
          <a:xfrm>
            <a:off x="6096000" y="745697"/>
            <a:ext cx="11734800" cy="2878237"/>
            <a:chOff x="5410200" y="1526258"/>
            <a:chExt cx="11734800" cy="2878237"/>
          </a:xfrm>
        </p:grpSpPr>
        <p:grpSp>
          <p:nvGrpSpPr>
            <p:cNvPr id="7" name="Group 6">
              <a:extLst>
                <a:ext uri="{FF2B5EF4-FFF2-40B4-BE49-F238E27FC236}">
                  <a16:creationId xmlns:a16="http://schemas.microsoft.com/office/drawing/2014/main" id="{23ECEA46-4398-FD95-C654-C648F55AE83B}"/>
                </a:ext>
              </a:extLst>
            </p:cNvPr>
            <p:cNvGrpSpPr/>
            <p:nvPr/>
          </p:nvGrpSpPr>
          <p:grpSpPr>
            <a:xfrm>
              <a:off x="5410200" y="1526258"/>
              <a:ext cx="11734800" cy="2878237"/>
              <a:chOff x="5410200" y="1526258"/>
              <a:chExt cx="11734800" cy="2878237"/>
            </a:xfrm>
          </p:grpSpPr>
          <p:grpSp>
            <p:nvGrpSpPr>
              <p:cNvPr id="14" name="Group 13">
                <a:extLst>
                  <a:ext uri="{FF2B5EF4-FFF2-40B4-BE49-F238E27FC236}">
                    <a16:creationId xmlns:a16="http://schemas.microsoft.com/office/drawing/2014/main" id="{B9ECA95F-819C-CA66-2E6F-B716CE361485}"/>
                  </a:ext>
                </a:extLst>
              </p:cNvPr>
              <p:cNvGrpSpPr/>
              <p:nvPr/>
            </p:nvGrpSpPr>
            <p:grpSpPr>
              <a:xfrm>
                <a:off x="5410200" y="1943100"/>
                <a:ext cx="11734800" cy="2461395"/>
                <a:chOff x="2308980" y="2663413"/>
                <a:chExt cx="13670039" cy="2480087"/>
              </a:xfrm>
            </p:grpSpPr>
            <p:sp>
              <p:nvSpPr>
                <p:cNvPr id="16" name="Freeform 7">
                  <a:extLst>
                    <a:ext uri="{FF2B5EF4-FFF2-40B4-BE49-F238E27FC236}">
                      <a16:creationId xmlns:a16="http://schemas.microsoft.com/office/drawing/2014/main" id="{8DD188BA-D052-24E2-07E9-70D39D2A1CC0}"/>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17" name="Freeform 10">
                  <a:extLst>
                    <a:ext uri="{FF2B5EF4-FFF2-40B4-BE49-F238E27FC236}">
                      <a16:creationId xmlns:a16="http://schemas.microsoft.com/office/drawing/2014/main" id="{679234AC-CCC7-9174-C7E9-3ED3D3F29564}"/>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15" name="Freeform 12">
                <a:extLst>
                  <a:ext uri="{FF2B5EF4-FFF2-40B4-BE49-F238E27FC236}">
                    <a16:creationId xmlns:a16="http://schemas.microsoft.com/office/drawing/2014/main" id="{35C87474-E8EC-17EC-E00D-EFC825DB468B}"/>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9" name="TextBox 8">
              <a:extLst>
                <a:ext uri="{FF2B5EF4-FFF2-40B4-BE49-F238E27FC236}">
                  <a16:creationId xmlns:a16="http://schemas.microsoft.com/office/drawing/2014/main" id="{D7E45B67-1E3A-4AAA-041B-C4D936484CAE}"/>
                </a:ext>
              </a:extLst>
            </p:cNvPr>
            <p:cNvSpPr txBox="1"/>
            <p:nvPr/>
          </p:nvSpPr>
          <p:spPr>
            <a:xfrm>
              <a:off x="6825345" y="2589712"/>
              <a:ext cx="8876062" cy="707886"/>
            </a:xfrm>
            <a:prstGeom prst="rect">
              <a:avLst/>
            </a:prstGeom>
            <a:noFill/>
          </p:spPr>
          <p:txBody>
            <a:bodyPr wrap="square">
              <a:spAutoFit/>
            </a:bodyPr>
            <a:lstStyle/>
            <a:p>
              <a:pPr marR="0" algn="ctr">
                <a:spcBef>
                  <a:spcPts val="0"/>
                </a:spcBef>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 ngày hôm nay</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68732ACE-8451-C94F-9A51-0883B2675098}"/>
              </a:ext>
            </a:extLst>
          </p:cNvPr>
          <p:cNvGrpSpPr/>
          <p:nvPr/>
        </p:nvGrpSpPr>
        <p:grpSpPr>
          <a:xfrm>
            <a:off x="3336851" y="3727713"/>
            <a:ext cx="11734800" cy="2878237"/>
            <a:chOff x="5410200" y="1526258"/>
            <a:chExt cx="11734800" cy="2878237"/>
          </a:xfrm>
        </p:grpSpPr>
        <p:grpSp>
          <p:nvGrpSpPr>
            <p:cNvPr id="19" name="Group 18">
              <a:extLst>
                <a:ext uri="{FF2B5EF4-FFF2-40B4-BE49-F238E27FC236}">
                  <a16:creationId xmlns:a16="http://schemas.microsoft.com/office/drawing/2014/main" id="{FC2BA564-F11E-69AC-5A72-36A16E13D6BC}"/>
                </a:ext>
              </a:extLst>
            </p:cNvPr>
            <p:cNvGrpSpPr/>
            <p:nvPr/>
          </p:nvGrpSpPr>
          <p:grpSpPr>
            <a:xfrm>
              <a:off x="5410200" y="1526258"/>
              <a:ext cx="11734800" cy="2878237"/>
              <a:chOff x="5410200" y="1526258"/>
              <a:chExt cx="11734800" cy="2878237"/>
            </a:xfrm>
          </p:grpSpPr>
          <p:grpSp>
            <p:nvGrpSpPr>
              <p:cNvPr id="21" name="Group 20">
                <a:extLst>
                  <a:ext uri="{FF2B5EF4-FFF2-40B4-BE49-F238E27FC236}">
                    <a16:creationId xmlns:a16="http://schemas.microsoft.com/office/drawing/2014/main" id="{CCC09A71-D501-43CC-E528-B0CA59DEB983}"/>
                  </a:ext>
                </a:extLst>
              </p:cNvPr>
              <p:cNvGrpSpPr/>
              <p:nvPr/>
            </p:nvGrpSpPr>
            <p:grpSpPr>
              <a:xfrm>
                <a:off x="5410200" y="1943100"/>
                <a:ext cx="11734800" cy="2461395"/>
                <a:chOff x="2308980" y="2663413"/>
                <a:chExt cx="13670039" cy="2480087"/>
              </a:xfrm>
            </p:grpSpPr>
            <p:sp>
              <p:nvSpPr>
                <p:cNvPr id="23" name="Freeform 7">
                  <a:extLst>
                    <a:ext uri="{FF2B5EF4-FFF2-40B4-BE49-F238E27FC236}">
                      <a16:creationId xmlns:a16="http://schemas.microsoft.com/office/drawing/2014/main" id="{9A7F2713-2002-62E0-B453-75E2F4A5A9DD}"/>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24" name="Freeform 10">
                  <a:extLst>
                    <a:ext uri="{FF2B5EF4-FFF2-40B4-BE49-F238E27FC236}">
                      <a16:creationId xmlns:a16="http://schemas.microsoft.com/office/drawing/2014/main" id="{B65B2856-21BD-5BB6-E637-803ADF82E930}"/>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22" name="Freeform 12">
                <a:extLst>
                  <a:ext uri="{FF2B5EF4-FFF2-40B4-BE49-F238E27FC236}">
                    <a16:creationId xmlns:a16="http://schemas.microsoft.com/office/drawing/2014/main" id="{123AA0DF-AE4B-B171-6E4D-E9B6942C8DCE}"/>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20" name="TextBox 19">
              <a:extLst>
                <a:ext uri="{FF2B5EF4-FFF2-40B4-BE49-F238E27FC236}">
                  <a16:creationId xmlns:a16="http://schemas.microsoft.com/office/drawing/2014/main" id="{D97F04A3-E67E-E40D-7007-531BF62A8681}"/>
                </a:ext>
              </a:extLst>
            </p:cNvPr>
            <p:cNvSpPr txBox="1"/>
            <p:nvPr/>
          </p:nvSpPr>
          <p:spPr>
            <a:xfrm>
              <a:off x="5825763" y="1986212"/>
              <a:ext cx="10515600"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Hoàn thành nhiệm vụ được giao ở phần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Luyện tập và Vận dụng</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5" name="Line Callout 1 (Border and Accent Bar) 3">
            <a:extLst>
              <a:ext uri="{FF2B5EF4-FFF2-40B4-BE49-F238E27FC236}">
                <a16:creationId xmlns:a16="http://schemas.microsoft.com/office/drawing/2014/main" id="{7BD48435-DA16-5ED0-7ACD-4A924A0C5375}"/>
              </a:ext>
            </a:extLst>
          </p:cNvPr>
          <p:cNvSpPr/>
          <p:nvPr/>
        </p:nvSpPr>
        <p:spPr>
          <a:xfrm>
            <a:off x="152400" y="425290"/>
            <a:ext cx="5295131" cy="290609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solidFill>
                  <a:srgbClr val="C00000"/>
                </a:solidFill>
                <a:latin typeface="Arial" panose="020B0604020202020204" pitchFamily="34" charset="0"/>
                <a:cs typeface="Arial" panose="020B0604020202020204" pitchFamily="34" charset="0"/>
              </a:rPr>
              <a:t>HƯỚNG DẪN VỀ NHÀ</a:t>
            </a:r>
            <a:endParaRPr lang="en-US" sz="6000" b="1" dirty="0">
              <a:solidFill>
                <a:srgbClr val="C00000"/>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D31E159B-1025-EF7C-3E4C-901826F740FB}"/>
              </a:ext>
            </a:extLst>
          </p:cNvPr>
          <p:cNvGrpSpPr/>
          <p:nvPr/>
        </p:nvGrpSpPr>
        <p:grpSpPr>
          <a:xfrm>
            <a:off x="5447531" y="7065904"/>
            <a:ext cx="11734800" cy="2736589"/>
            <a:chOff x="5726437" y="6992381"/>
            <a:chExt cx="11734800" cy="2736589"/>
          </a:xfrm>
        </p:grpSpPr>
        <p:grpSp>
          <p:nvGrpSpPr>
            <p:cNvPr id="27" name="Group 26">
              <a:extLst>
                <a:ext uri="{FF2B5EF4-FFF2-40B4-BE49-F238E27FC236}">
                  <a16:creationId xmlns:a16="http://schemas.microsoft.com/office/drawing/2014/main" id="{A36A86CA-B882-FC12-C7C9-28E09755B6CD}"/>
                </a:ext>
              </a:extLst>
            </p:cNvPr>
            <p:cNvGrpSpPr/>
            <p:nvPr/>
          </p:nvGrpSpPr>
          <p:grpSpPr>
            <a:xfrm>
              <a:off x="5726437" y="6992381"/>
              <a:ext cx="11734800" cy="2736589"/>
              <a:chOff x="5410200" y="1526258"/>
              <a:chExt cx="11734800" cy="2878237"/>
            </a:xfrm>
          </p:grpSpPr>
          <p:grpSp>
            <p:nvGrpSpPr>
              <p:cNvPr id="29" name="Group 28">
                <a:extLst>
                  <a:ext uri="{FF2B5EF4-FFF2-40B4-BE49-F238E27FC236}">
                    <a16:creationId xmlns:a16="http://schemas.microsoft.com/office/drawing/2014/main" id="{B2DCAC31-0ED0-E7E2-954B-BB49B77AB2F7}"/>
                  </a:ext>
                </a:extLst>
              </p:cNvPr>
              <p:cNvGrpSpPr/>
              <p:nvPr/>
            </p:nvGrpSpPr>
            <p:grpSpPr>
              <a:xfrm>
                <a:off x="5410200" y="1943100"/>
                <a:ext cx="11734800" cy="2461395"/>
                <a:chOff x="2308980" y="2663413"/>
                <a:chExt cx="13670039" cy="2480087"/>
              </a:xfrm>
            </p:grpSpPr>
            <p:sp>
              <p:nvSpPr>
                <p:cNvPr id="31" name="Freeform 7">
                  <a:extLst>
                    <a:ext uri="{FF2B5EF4-FFF2-40B4-BE49-F238E27FC236}">
                      <a16:creationId xmlns:a16="http://schemas.microsoft.com/office/drawing/2014/main" id="{535098B2-4CF0-C42F-FAB8-59DE981304A5}"/>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32" name="Freeform 10">
                  <a:extLst>
                    <a:ext uri="{FF2B5EF4-FFF2-40B4-BE49-F238E27FC236}">
                      <a16:creationId xmlns:a16="http://schemas.microsoft.com/office/drawing/2014/main" id="{26075E53-472A-6B92-FD28-A6590D10690F}"/>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30" name="Freeform 12">
                <a:extLst>
                  <a:ext uri="{FF2B5EF4-FFF2-40B4-BE49-F238E27FC236}">
                    <a16:creationId xmlns:a16="http://schemas.microsoft.com/office/drawing/2014/main" id="{3DF91723-A768-FA1B-342E-CA2B23807618}"/>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28" name="TextBox 27">
              <a:extLst>
                <a:ext uri="{FF2B5EF4-FFF2-40B4-BE49-F238E27FC236}">
                  <a16:creationId xmlns:a16="http://schemas.microsoft.com/office/drawing/2014/main" id="{D8FF1A19-F2A5-E2E3-F2C1-9F2ABFDA9F75}"/>
                </a:ext>
              </a:extLst>
            </p:cNvPr>
            <p:cNvSpPr txBox="1"/>
            <p:nvPr/>
          </p:nvSpPr>
          <p:spPr>
            <a:xfrm>
              <a:off x="7128856" y="7366056"/>
              <a:ext cx="8781936"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Nhiệm vụ 1, 2 – Chủ đề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SHS</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 – tr.24,25)</a:t>
              </a:r>
              <a:endPar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8674628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970" y="6833729"/>
            <a:ext cx="3912801" cy="4114800"/>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53132" y="-500011"/>
            <a:ext cx="4122295" cy="41148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9836" flipH="1">
            <a:off x="-79990" y="411728"/>
            <a:ext cx="1683977" cy="129207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48">
            <a:off x="17507811" y="8516552"/>
            <a:ext cx="718752" cy="1520437"/>
          </a:xfrm>
          <a:prstGeom prst="rect">
            <a:avLst/>
          </a:prstGeom>
        </p:spPr>
      </p:pic>
      <p:sp>
        <p:nvSpPr>
          <p:cNvPr id="14" name="TextBox 12">
            <a:extLst>
              <a:ext uri="{FF2B5EF4-FFF2-40B4-BE49-F238E27FC236}">
                <a16:creationId xmlns:a16="http://schemas.microsoft.com/office/drawing/2014/main" id="{F50B0858-433C-6D01-6577-81C49CAB16B8}"/>
              </a:ext>
            </a:extLst>
          </p:cNvPr>
          <p:cNvSpPr txBox="1"/>
          <p:nvPr/>
        </p:nvSpPr>
        <p:spPr>
          <a:xfrm>
            <a:off x="1021779" y="3293658"/>
            <a:ext cx="16154400" cy="3378554"/>
          </a:xfrm>
          <a:prstGeom prst="rect">
            <a:avLst/>
          </a:prstGeom>
        </p:spPr>
        <p:txBody>
          <a:bodyPr wrap="square" lIns="0" tIns="0" rIns="0" bIns="0" rtlCol="0" anchor="t">
            <a:spAutoFit/>
          </a:bodyPr>
          <a:lstStyle/>
          <a:p>
            <a:pPr algn="ctr">
              <a:lnSpc>
                <a:spcPct val="150000"/>
              </a:lnSpc>
            </a:pPr>
            <a:r>
              <a:rPr lang="en-US" sz="7800" b="1">
                <a:latin typeface="Arial" panose="020B0604020202020204" pitchFamily="34" charset="0"/>
                <a:cs typeface="Arial" panose="020B0604020202020204" pitchFamily="34" charset="0"/>
              </a:rPr>
              <a:t>CẢM ƠN CÁC EM ĐÃ CHÚ Ý LẮNG NGHE, HẸN GẶP LẠI!</a:t>
            </a:r>
            <a:endParaRPr lang="en-US" sz="7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1795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81391">
            <a:off x="15528562" y="7442197"/>
            <a:ext cx="4394447" cy="411480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21971" y="213096"/>
            <a:ext cx="1444258" cy="359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8694" b="49881"/>
          <a:stretch>
            <a:fillRect/>
          </a:stretch>
        </p:blipFill>
        <p:spPr>
          <a:xfrm rot="-8964397">
            <a:off x="131444" y="9078891"/>
            <a:ext cx="953206" cy="841412"/>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37910" b="42136"/>
          <a:stretch>
            <a:fillRect/>
          </a:stretch>
        </p:blipFill>
        <p:spPr>
          <a:xfrm>
            <a:off x="222539" y="-58172"/>
            <a:ext cx="771016" cy="902288"/>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48637" t="40956"/>
          <a:stretch>
            <a:fillRect/>
          </a:stretch>
        </p:blipFill>
        <p:spPr>
          <a:xfrm>
            <a:off x="608047" y="572848"/>
            <a:ext cx="574781" cy="829697"/>
          </a:xfrm>
          <a:prstGeom prst="rect">
            <a:avLst/>
          </a:prstGeom>
        </p:spPr>
      </p:pic>
      <p:sp>
        <p:nvSpPr>
          <p:cNvPr id="12" name="TextBox 11">
            <a:extLst>
              <a:ext uri="{FF2B5EF4-FFF2-40B4-BE49-F238E27FC236}">
                <a16:creationId xmlns:a16="http://schemas.microsoft.com/office/drawing/2014/main" id="{45986B31-70C6-3AE5-04E3-051339EF4C88}"/>
              </a:ext>
            </a:extLst>
          </p:cNvPr>
          <p:cNvSpPr txBox="1"/>
          <p:nvPr/>
        </p:nvSpPr>
        <p:spPr>
          <a:xfrm>
            <a:off x="1456617" y="1263965"/>
            <a:ext cx="15374764" cy="3557512"/>
          </a:xfrm>
          <a:prstGeom prst="rect">
            <a:avLst/>
          </a:prstGeom>
          <a:noFill/>
        </p:spPr>
        <p:txBody>
          <a:bodyPr wrap="square">
            <a:spAutoFit/>
          </a:bodyPr>
          <a:lstStyle/>
          <a:p>
            <a:pPr marL="0" marR="0" algn="ctr">
              <a:lnSpc>
                <a:spcPct val="150000"/>
              </a:lnSpc>
              <a:spcBef>
                <a:spcPts val="0"/>
              </a:spcBef>
              <a:spcAft>
                <a:spcPts val="0"/>
              </a:spcAft>
            </a:pPr>
            <a:r>
              <a:rPr lang="vi-VN" sz="80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a:t>
            </a:r>
            <a:r>
              <a:rPr lang="en-US" sz="80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2</a:t>
            </a:r>
            <a:r>
              <a:rPr lang="vi-VN" sz="80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8000" b="1" kern="0">
                <a:solidFill>
                  <a:schemeClr val="accent2">
                    <a:lumMod val="50000"/>
                  </a:schemeClr>
                </a:solidFill>
                <a:latin typeface="Arial" panose="020B0604020202020204" pitchFamily="34" charset="0"/>
                <a:ea typeface="Times New Roman" panose="02020603050405020304" pitchFamily="18" charset="0"/>
                <a:cs typeface="Arial" panose="020B0604020202020204" pitchFamily="34" charset="0"/>
              </a:rPr>
              <a:t>Thể hiện trách nhiệm với bản thân</a:t>
            </a:r>
            <a:endParaRPr lang="en-US" sz="80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C040055C-957B-22A4-EFB3-1F67B0585EEF}"/>
              </a:ext>
            </a:extLst>
          </p:cNvPr>
          <p:cNvSpPr txBox="1"/>
          <p:nvPr/>
        </p:nvSpPr>
        <p:spPr>
          <a:xfrm>
            <a:off x="530708" y="5743193"/>
            <a:ext cx="17226583" cy="3211007"/>
          </a:xfrm>
          <a:prstGeom prst="rect">
            <a:avLst/>
          </a:prstGeom>
          <a:noFill/>
        </p:spPr>
        <p:txBody>
          <a:bodyPr wrap="square">
            <a:spAutoFit/>
          </a:bodyPr>
          <a:lstStyle/>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TUẦN 8 – NHIỆM VỤ 7,8</a:t>
            </a:r>
            <a:endParaRPr lang="en-US" sz="7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04ED934C-303F-5785-CC6B-7EE8A451C200}"/>
              </a:ext>
            </a:extLst>
          </p:cNvPr>
          <p:cNvCxnSpPr>
            <a:cxnSpLocks/>
          </p:cNvCxnSpPr>
          <p:nvPr/>
        </p:nvCxnSpPr>
        <p:spPr>
          <a:xfrm>
            <a:off x="1422107" y="52959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9059">
            <a:off x="16699537" y="1387484"/>
            <a:ext cx="2066221" cy="2323971"/>
          </a:xfrm>
          <a:prstGeom prst="rect">
            <a:avLst/>
          </a:prstGeom>
        </p:spPr>
      </p:pic>
      <p:pic>
        <p:nvPicPr>
          <p:cNvPr id="36" name="Picture 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1297" y="-191613"/>
            <a:ext cx="1302618" cy="2058735"/>
          </a:xfrm>
          <a:prstGeom prst="rect">
            <a:avLst/>
          </a:prstGeom>
        </p:spPr>
      </p:pic>
      <p:pic>
        <p:nvPicPr>
          <p:cNvPr id="41" name="Picture 4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14501" y="9537600"/>
            <a:ext cx="1745853" cy="587242"/>
          </a:xfrm>
          <a:prstGeom prst="rect">
            <a:avLst/>
          </a:prstGeom>
        </p:spPr>
      </p:pic>
      <p:pic>
        <p:nvPicPr>
          <p:cNvPr id="42" name="Picture 4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7871">
            <a:off x="240759" y="9255322"/>
            <a:ext cx="483877" cy="1023585"/>
          </a:xfrm>
          <a:prstGeom prst="rect">
            <a:avLst/>
          </a:prstGeom>
        </p:spPr>
      </p:pic>
      <p:sp>
        <p:nvSpPr>
          <p:cNvPr id="4" name="Freeform 14">
            <a:extLst>
              <a:ext uri="{FF2B5EF4-FFF2-40B4-BE49-F238E27FC236}">
                <a16:creationId xmlns:a16="http://schemas.microsoft.com/office/drawing/2014/main" id="{B31E9253-2FB6-C972-0A73-E3CB016FF3AD}"/>
              </a:ext>
            </a:extLst>
          </p:cNvPr>
          <p:cNvSpPr/>
          <p:nvPr/>
        </p:nvSpPr>
        <p:spPr>
          <a:xfrm>
            <a:off x="17183568" y="0"/>
            <a:ext cx="1104432" cy="1138589"/>
          </a:xfrm>
          <a:custGeom>
            <a:avLst/>
            <a:gdLst/>
            <a:ahLst/>
            <a:cxnLst/>
            <a:rect l="l" t="t" r="r" b="b"/>
            <a:pathLst>
              <a:path w="1104432" h="1138589">
                <a:moveTo>
                  <a:pt x="0" y="0"/>
                </a:moveTo>
                <a:lnTo>
                  <a:pt x="1104432" y="0"/>
                </a:lnTo>
                <a:lnTo>
                  <a:pt x="1104432" y="1138589"/>
                </a:lnTo>
                <a:lnTo>
                  <a:pt x="0" y="1138589"/>
                </a:lnTo>
                <a:lnTo>
                  <a:pt x="0" y="0"/>
                </a:lnTo>
                <a:close/>
              </a:path>
            </a:pathLst>
          </a:custGeom>
          <a:blipFill>
            <a:blip r:embed="rId10"/>
            <a:stretch>
              <a:fillRect/>
            </a:stretch>
          </a:blipFill>
        </p:spPr>
        <p:txBody>
          <a:bodyPr/>
          <a:lstStyle/>
          <a:p>
            <a:endParaRPr lang="en-US"/>
          </a:p>
        </p:txBody>
      </p:sp>
      <p:grpSp>
        <p:nvGrpSpPr>
          <p:cNvPr id="7" name="Group 6">
            <a:extLst>
              <a:ext uri="{FF2B5EF4-FFF2-40B4-BE49-F238E27FC236}">
                <a16:creationId xmlns:a16="http://schemas.microsoft.com/office/drawing/2014/main" id="{9D0EDE0D-FD8A-7A99-918B-4CC246A147A0}"/>
              </a:ext>
            </a:extLst>
          </p:cNvPr>
          <p:cNvGrpSpPr/>
          <p:nvPr/>
        </p:nvGrpSpPr>
        <p:grpSpPr>
          <a:xfrm>
            <a:off x="3764530" y="0"/>
            <a:ext cx="10758940" cy="1735078"/>
            <a:chOff x="3677277" y="831974"/>
            <a:chExt cx="10758940" cy="1735078"/>
          </a:xfrm>
        </p:grpSpPr>
        <p:sp>
          <p:nvSpPr>
            <p:cNvPr id="8" name="Freeform 3">
              <a:extLst>
                <a:ext uri="{FF2B5EF4-FFF2-40B4-BE49-F238E27FC236}">
                  <a16:creationId xmlns:a16="http://schemas.microsoft.com/office/drawing/2014/main" id="{6C3E84C7-44E8-A47B-772D-415AAFB9C691}"/>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1">
                <a:extLst>
                  <a:ext uri="{96DAC541-7B7A-43D3-8B79-37D633B846F1}">
                    <asvg:svgBlip xmlns:asvg="http://schemas.microsoft.com/office/drawing/2016/SVG/main" r:embed="rId12"/>
                  </a:ext>
                </a:extLst>
              </a:blip>
              <a:stretch>
                <a:fillRect t="-34305" b="-32863"/>
              </a:stretch>
            </a:blipFill>
          </p:spPr>
          <p:txBody>
            <a:bodyPr/>
            <a:lstStyle/>
            <a:p>
              <a:endParaRPr lang="en-US"/>
            </a:p>
          </p:txBody>
        </p:sp>
        <p:sp>
          <p:nvSpPr>
            <p:cNvPr id="16" name="TextBox 15">
              <a:extLst>
                <a:ext uri="{FF2B5EF4-FFF2-40B4-BE49-F238E27FC236}">
                  <a16:creationId xmlns:a16="http://schemas.microsoft.com/office/drawing/2014/main" id="{1F3758F0-E60E-EB9D-BEE6-129D12F1DF69}"/>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9FE5287-A1EF-48E6-321B-C27EBC646C1B}"/>
              </a:ext>
            </a:extLst>
          </p:cNvPr>
          <p:cNvGrpSpPr/>
          <p:nvPr/>
        </p:nvGrpSpPr>
        <p:grpSpPr>
          <a:xfrm>
            <a:off x="838200" y="2091250"/>
            <a:ext cx="7817834" cy="2243198"/>
            <a:chOff x="833823" y="2244226"/>
            <a:chExt cx="7817834" cy="2243198"/>
          </a:xfrm>
        </p:grpSpPr>
        <p:sp>
          <p:nvSpPr>
            <p:cNvPr id="21" name="Freeform 7">
              <a:extLst>
                <a:ext uri="{FF2B5EF4-FFF2-40B4-BE49-F238E27FC236}">
                  <a16:creationId xmlns:a16="http://schemas.microsoft.com/office/drawing/2014/main" id="{EDDFDB4E-D33D-A90D-2045-B1BB9603C770}"/>
                </a:ext>
              </a:extLst>
            </p:cNvPr>
            <p:cNvSpPr/>
            <p:nvPr/>
          </p:nvSpPr>
          <p:spPr>
            <a:xfrm>
              <a:off x="833823" y="2244226"/>
              <a:ext cx="7817834"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26" name="TextBox 25">
              <a:extLst>
                <a:ext uri="{FF2B5EF4-FFF2-40B4-BE49-F238E27FC236}">
                  <a16:creationId xmlns:a16="http://schemas.microsoft.com/office/drawing/2014/main" id="{410ED26A-8206-0D5C-EFB4-CCAFD8073EF6}"/>
                </a:ext>
              </a:extLst>
            </p:cNvPr>
            <p:cNvSpPr txBox="1"/>
            <p:nvPr/>
          </p:nvSpPr>
          <p:spPr>
            <a:xfrm>
              <a:off x="1026091" y="2369846"/>
              <a:ext cx="7410556"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7: </a:t>
              </a:r>
              <a:r>
                <a:rPr lang="en-US" sz="4000">
                  <a:effectLst/>
                  <a:latin typeface="Arial" panose="020B0604020202020204" pitchFamily="34" charset="0"/>
                  <a:ea typeface="Calibri" panose="020F0502020204030204" pitchFamily="34" charset="0"/>
                  <a:cs typeface="Arial" panose="020B0604020202020204" pitchFamily="34" charset="0"/>
                </a:rPr>
                <a:t>Lan tỏa giá trị của tinh thần trách nhiệm</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5A71EDD8-F275-54DE-FD99-698432967396}"/>
              </a:ext>
            </a:extLst>
          </p:cNvPr>
          <p:cNvGrpSpPr/>
          <p:nvPr/>
        </p:nvGrpSpPr>
        <p:grpSpPr>
          <a:xfrm>
            <a:off x="9594379" y="2086411"/>
            <a:ext cx="7972807" cy="2306089"/>
            <a:chOff x="9360685" y="2898204"/>
            <a:chExt cx="7972807" cy="2306089"/>
          </a:xfrm>
        </p:grpSpPr>
        <p:sp>
          <p:nvSpPr>
            <p:cNvPr id="31" name="Freeform 7">
              <a:extLst>
                <a:ext uri="{FF2B5EF4-FFF2-40B4-BE49-F238E27FC236}">
                  <a16:creationId xmlns:a16="http://schemas.microsoft.com/office/drawing/2014/main" id="{5799C585-B7DA-1AEA-F759-13E37F422A30}"/>
                </a:ext>
              </a:extLst>
            </p:cNvPr>
            <p:cNvSpPr/>
            <p:nvPr/>
          </p:nvSpPr>
          <p:spPr>
            <a:xfrm>
              <a:off x="9360685" y="2898204"/>
              <a:ext cx="7972807"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37" name="TextBox 11">
              <a:extLst>
                <a:ext uri="{FF2B5EF4-FFF2-40B4-BE49-F238E27FC236}">
                  <a16:creationId xmlns:a16="http://schemas.microsoft.com/office/drawing/2014/main" id="{3D7597AA-DD30-A7DE-DA5F-319D604D054B}"/>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38" name="TextBox 37">
              <a:extLst>
                <a:ext uri="{FF2B5EF4-FFF2-40B4-BE49-F238E27FC236}">
                  <a16:creationId xmlns:a16="http://schemas.microsoft.com/office/drawing/2014/main" id="{C2338EB7-A33E-ADA4-A78D-AC2151538AB8}"/>
                </a:ext>
              </a:extLst>
            </p:cNvPr>
            <p:cNvSpPr txBox="1"/>
            <p:nvPr/>
          </p:nvSpPr>
          <p:spPr>
            <a:xfrm>
              <a:off x="10139947" y="3067506"/>
              <a:ext cx="7073072" cy="1824923"/>
            </a:xfrm>
            <a:prstGeom prst="rect">
              <a:avLst/>
            </a:prstGeom>
            <a:noFill/>
          </p:spPr>
          <p:txBody>
            <a:bodyPr wrap="square">
              <a:spAutoFit/>
            </a:bodyPr>
            <a:lstStyle/>
            <a:p>
              <a:pPr algn="ctr">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Hoạt động 8: </a:t>
              </a:r>
              <a:endParaRPr lang="en-US" sz="4000" b="1">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Cho bạn, cho tôi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ACB02B59-3CCC-1EAA-37CE-4BFC7414C835}"/>
              </a:ext>
            </a:extLst>
          </p:cNvPr>
          <p:cNvGrpSpPr/>
          <p:nvPr/>
        </p:nvGrpSpPr>
        <p:grpSpPr>
          <a:xfrm>
            <a:off x="593166" y="4267299"/>
            <a:ext cx="7985670" cy="2758603"/>
            <a:chOff x="658584" y="5710507"/>
            <a:chExt cx="7985670" cy="2758603"/>
          </a:xfrm>
        </p:grpSpPr>
        <p:sp>
          <p:nvSpPr>
            <p:cNvPr id="40" name="Freeform 7">
              <a:extLst>
                <a:ext uri="{FF2B5EF4-FFF2-40B4-BE49-F238E27FC236}">
                  <a16:creationId xmlns:a16="http://schemas.microsoft.com/office/drawing/2014/main" id="{2C6B80AB-B98C-F065-206D-A721D02416A6}"/>
                </a:ext>
              </a:extLst>
            </p:cNvPr>
            <p:cNvSpPr/>
            <p:nvPr/>
          </p:nvSpPr>
          <p:spPr>
            <a:xfrm>
              <a:off x="848191" y="6225912"/>
              <a:ext cx="7796063"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44" name="TextBox 11">
              <a:extLst>
                <a:ext uri="{FF2B5EF4-FFF2-40B4-BE49-F238E27FC236}">
                  <a16:creationId xmlns:a16="http://schemas.microsoft.com/office/drawing/2014/main" id="{FEED5C8E-5F65-9674-924F-DE03334650CF}"/>
                </a:ext>
              </a:extLst>
            </p:cNvPr>
            <p:cNvSpPr txBox="1"/>
            <p:nvPr/>
          </p:nvSpPr>
          <p:spPr>
            <a:xfrm>
              <a:off x="658584" y="5710507"/>
              <a:ext cx="1427885" cy="1427885"/>
            </a:xfrm>
            <a:prstGeom prst="rect">
              <a:avLst/>
            </a:prstGeom>
          </p:spPr>
          <p:txBody>
            <a:bodyPr lIns="50800" tIns="50800" rIns="50800" bIns="50800" rtlCol="0" anchor="ctr"/>
            <a:lstStyle/>
            <a:p>
              <a:pPr algn="ctr">
                <a:lnSpc>
                  <a:spcPts val="3089"/>
                </a:lnSpc>
              </a:pPr>
              <a:endParaRPr/>
            </a:p>
          </p:txBody>
        </p:sp>
        <p:sp>
          <p:nvSpPr>
            <p:cNvPr id="45" name="TextBox 44">
              <a:extLst>
                <a:ext uri="{FF2B5EF4-FFF2-40B4-BE49-F238E27FC236}">
                  <a16:creationId xmlns:a16="http://schemas.microsoft.com/office/drawing/2014/main" id="{BE1297E0-BC11-DB9D-0335-10B35619FAEB}"/>
                </a:ext>
              </a:extLst>
            </p:cNvPr>
            <p:cNvSpPr txBox="1"/>
            <p:nvPr/>
          </p:nvSpPr>
          <p:spPr>
            <a:xfrm>
              <a:off x="1152646" y="6361251"/>
              <a:ext cx="7117493"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9: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Tự đánh giá</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53B71239-E394-A8C5-9A3E-A568936D06E9}"/>
              </a:ext>
            </a:extLst>
          </p:cNvPr>
          <p:cNvGrpSpPr/>
          <p:nvPr/>
        </p:nvGrpSpPr>
        <p:grpSpPr>
          <a:xfrm>
            <a:off x="9571623" y="4774009"/>
            <a:ext cx="7972806" cy="2243198"/>
            <a:chOff x="9470038" y="3002444"/>
            <a:chExt cx="7972806" cy="2243198"/>
          </a:xfrm>
        </p:grpSpPr>
        <p:sp>
          <p:nvSpPr>
            <p:cNvPr id="48" name="Freeform 7">
              <a:extLst>
                <a:ext uri="{FF2B5EF4-FFF2-40B4-BE49-F238E27FC236}">
                  <a16:creationId xmlns:a16="http://schemas.microsoft.com/office/drawing/2014/main" id="{3AA1C837-C5B9-F020-183D-9D2EEAF87B25}"/>
                </a:ext>
              </a:extLst>
            </p:cNvPr>
            <p:cNvSpPr/>
            <p:nvPr/>
          </p:nvSpPr>
          <p:spPr>
            <a:xfrm>
              <a:off x="9470038" y="3002444"/>
              <a:ext cx="7972806"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49" name="TextBox 11">
              <a:extLst>
                <a:ext uri="{FF2B5EF4-FFF2-40B4-BE49-F238E27FC236}">
                  <a16:creationId xmlns:a16="http://schemas.microsoft.com/office/drawing/2014/main" id="{66FEAC81-CF1C-C072-4864-D371CEDE4627}"/>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54" name="TextBox 53">
              <a:extLst>
                <a:ext uri="{FF2B5EF4-FFF2-40B4-BE49-F238E27FC236}">
                  <a16:creationId xmlns:a16="http://schemas.microsoft.com/office/drawing/2014/main" id="{F8FCA128-B8F5-6BC3-B96A-C655EB090A2A}"/>
                </a:ext>
              </a:extLst>
            </p:cNvPr>
            <p:cNvSpPr txBox="1"/>
            <p:nvPr/>
          </p:nvSpPr>
          <p:spPr>
            <a:xfrm>
              <a:off x="9769953" y="3132548"/>
              <a:ext cx="7372975"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10: </a:t>
              </a:r>
              <a:r>
                <a:rPr lang="en-US" sz="4000">
                  <a:effectLst/>
                  <a:latin typeface="Arial" panose="020B0604020202020204" pitchFamily="34" charset="0"/>
                  <a:ea typeface="Calibri" panose="020F0502020204030204" pitchFamily="34" charset="0"/>
                  <a:cs typeface="Arial" panose="020B0604020202020204" pitchFamily="34" charset="0"/>
                </a:rPr>
                <a:t>Rèn luyện tiếp theo và chuẩn bị chủ đề mới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D3B3E6CD-6F80-8A56-EC26-F79859021A81}"/>
              </a:ext>
            </a:extLst>
          </p:cNvPr>
          <p:cNvGrpSpPr/>
          <p:nvPr/>
        </p:nvGrpSpPr>
        <p:grpSpPr>
          <a:xfrm>
            <a:off x="5052961" y="6975858"/>
            <a:ext cx="8044537" cy="2758603"/>
            <a:chOff x="658584" y="5710507"/>
            <a:chExt cx="8044537" cy="2758603"/>
          </a:xfrm>
        </p:grpSpPr>
        <p:sp>
          <p:nvSpPr>
            <p:cNvPr id="61" name="Freeform 7">
              <a:extLst>
                <a:ext uri="{FF2B5EF4-FFF2-40B4-BE49-F238E27FC236}">
                  <a16:creationId xmlns:a16="http://schemas.microsoft.com/office/drawing/2014/main" id="{B245D404-57CF-6E02-5BA7-D238CE04B5D4}"/>
                </a:ext>
              </a:extLst>
            </p:cNvPr>
            <p:cNvSpPr/>
            <p:nvPr/>
          </p:nvSpPr>
          <p:spPr>
            <a:xfrm>
              <a:off x="848191" y="6225912"/>
              <a:ext cx="7796063"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62" name="TextBox 11">
              <a:extLst>
                <a:ext uri="{FF2B5EF4-FFF2-40B4-BE49-F238E27FC236}">
                  <a16:creationId xmlns:a16="http://schemas.microsoft.com/office/drawing/2014/main" id="{3246878B-692E-0E81-26DA-CE0387779B40}"/>
                </a:ext>
              </a:extLst>
            </p:cNvPr>
            <p:cNvSpPr txBox="1"/>
            <p:nvPr/>
          </p:nvSpPr>
          <p:spPr>
            <a:xfrm>
              <a:off x="658584" y="5710507"/>
              <a:ext cx="1427885" cy="1427885"/>
            </a:xfrm>
            <a:prstGeom prst="rect">
              <a:avLst/>
            </a:prstGeom>
          </p:spPr>
          <p:txBody>
            <a:bodyPr lIns="50800" tIns="50800" rIns="50800" bIns="50800" rtlCol="0" anchor="ctr"/>
            <a:lstStyle/>
            <a:p>
              <a:pPr algn="ctr">
                <a:lnSpc>
                  <a:spcPts val="3089"/>
                </a:lnSpc>
              </a:pPr>
              <a:endParaRPr/>
            </a:p>
          </p:txBody>
        </p:sp>
        <p:sp>
          <p:nvSpPr>
            <p:cNvPr id="63" name="TextBox 62">
              <a:extLst>
                <a:ext uri="{FF2B5EF4-FFF2-40B4-BE49-F238E27FC236}">
                  <a16:creationId xmlns:a16="http://schemas.microsoft.com/office/drawing/2014/main" id="{C244C3B1-EF83-75D9-0803-CA7FF5D31BEC}"/>
                </a:ext>
              </a:extLst>
            </p:cNvPr>
            <p:cNvSpPr txBox="1"/>
            <p:nvPr/>
          </p:nvSpPr>
          <p:spPr>
            <a:xfrm>
              <a:off x="907058" y="6307665"/>
              <a:ext cx="7796063"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Củng cố kiến thức – Vận dụng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1+#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0-#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4015770" y="1821819"/>
            <a:ext cx="10253991" cy="6663598"/>
            <a:chOff x="0" y="0"/>
            <a:chExt cx="10488335" cy="7311917"/>
          </a:xfrm>
        </p:grpSpPr>
        <p:sp>
          <p:nvSpPr>
            <p:cNvPr id="3"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txBody>
            <a:bodyPr/>
            <a:lstStyle/>
            <a:p>
              <a:endParaRPr lang="en-US"/>
            </a:p>
          </p:txBody>
        </p:sp>
        <p:sp>
          <p:nvSpPr>
            <p:cNvPr id="4"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txBody>
            <a:bodyPr/>
            <a:lstStyle/>
            <a:p>
              <a:endParaRPr lang="en-US"/>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13553"/>
          <a:stretch>
            <a:fillRect/>
          </a:stretch>
        </p:blipFill>
        <p:spPr>
          <a:xfrm rot="-1427095">
            <a:off x="122811" y="2521652"/>
            <a:ext cx="3563578" cy="411480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96" r="13482"/>
          <a:stretch>
            <a:fillRect/>
          </a:stretch>
        </p:blipFill>
        <p:spPr>
          <a:xfrm rot="1916296">
            <a:off x="14779641" y="2680218"/>
            <a:ext cx="3787268" cy="395446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189"/>
          <a:stretch>
            <a:fillRect/>
          </a:stretch>
        </p:blipFill>
        <p:spPr>
          <a:xfrm rot="-1423490">
            <a:off x="12714876" y="2718900"/>
            <a:ext cx="897300" cy="730914"/>
          </a:xfrm>
          <a:prstGeom prst="rect">
            <a:avLst/>
          </a:prstGeom>
        </p:spPr>
      </p:pic>
      <p:grpSp>
        <p:nvGrpSpPr>
          <p:cNvPr id="11" name="Group 11"/>
          <p:cNvGrpSpPr/>
          <p:nvPr/>
        </p:nvGrpSpPr>
        <p:grpSpPr>
          <a:xfrm rot="-159215">
            <a:off x="7739896" y="1458570"/>
            <a:ext cx="3009572" cy="726498"/>
            <a:chOff x="0" y="0"/>
            <a:chExt cx="3302381" cy="797181"/>
          </a:xfrm>
        </p:grpSpPr>
        <p:sp>
          <p:nvSpPr>
            <p:cNvPr id="12" name="Freeform 12"/>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rgbClr val="FF73CC"/>
            </a:solidFill>
          </p:spPr>
          <p:txBody>
            <a:bodyPr/>
            <a:lstStyle/>
            <a:p>
              <a:endParaRPr lang="en-US"/>
            </a:p>
          </p:txBody>
        </p:sp>
        <p:sp>
          <p:nvSpPr>
            <p:cNvPr id="13" name="Freeform 13"/>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txBody>
            <a:bodyPr/>
            <a:lstStyle/>
            <a:p>
              <a:endParaRPr lang="en-US"/>
            </a:p>
          </p:txBody>
        </p:sp>
      </p:grpSp>
      <p:grpSp>
        <p:nvGrpSpPr>
          <p:cNvPr id="14" name="Group 14"/>
          <p:cNvGrpSpPr/>
          <p:nvPr/>
        </p:nvGrpSpPr>
        <p:grpSpPr>
          <a:xfrm rot="112504">
            <a:off x="7639214" y="8122168"/>
            <a:ext cx="3009572" cy="726498"/>
            <a:chOff x="0" y="0"/>
            <a:chExt cx="3302381" cy="797181"/>
          </a:xfrm>
        </p:grpSpPr>
        <p:sp>
          <p:nvSpPr>
            <p:cNvPr id="15" name="Freeform 15"/>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rgbClr val="FF73CC"/>
            </a:solidFill>
          </p:spPr>
          <p:txBody>
            <a:bodyPr/>
            <a:lstStyle/>
            <a:p>
              <a:endParaRPr lang="en-US"/>
            </a:p>
          </p:txBody>
        </p:sp>
        <p:sp>
          <p:nvSpPr>
            <p:cNvPr id="16" name="Freeform 16"/>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txBody>
            <a:bodyPr/>
            <a:lstStyle/>
            <a:p>
              <a:endParaRPr lang="en-US"/>
            </a:p>
          </p:txBody>
        </p:sp>
      </p:grpSp>
      <p:sp>
        <p:nvSpPr>
          <p:cNvPr id="18" name="TextBox 12">
            <a:extLst>
              <a:ext uri="{FF2B5EF4-FFF2-40B4-BE49-F238E27FC236}">
                <a16:creationId xmlns:a16="http://schemas.microsoft.com/office/drawing/2014/main" id="{8708533E-7D46-519B-694B-EE5C720FB2E9}"/>
              </a:ext>
            </a:extLst>
          </p:cNvPr>
          <p:cNvSpPr txBox="1"/>
          <p:nvPr/>
        </p:nvSpPr>
        <p:spPr>
          <a:xfrm>
            <a:off x="4975232" y="3239427"/>
            <a:ext cx="8332584" cy="4249497"/>
          </a:xfrm>
          <a:prstGeom prst="rect">
            <a:avLst/>
          </a:prstGeom>
        </p:spPr>
        <p:txBody>
          <a:bodyPr wrap="square" lIns="0" tIns="0" rIns="0" bIns="0" rtlCol="0" anchor="t">
            <a:spAutoFit/>
          </a:bodyPr>
          <a:lstStyle/>
          <a:p>
            <a:pPr marL="0" lvl="0" indent="0" algn="ctr">
              <a:lnSpc>
                <a:spcPct val="150000"/>
              </a:lnSpc>
              <a:spcBef>
                <a:spcPct val="0"/>
              </a:spcBef>
            </a:pPr>
            <a:r>
              <a:rPr lang="en-US" sz="6400" b="1">
                <a:latin typeface="Arial" panose="020B0604020202020204" pitchFamily="34" charset="0"/>
                <a:cs typeface="Arial" panose="020B0604020202020204" pitchFamily="34" charset="0"/>
              </a:rPr>
              <a:t>Hoạt động 7: </a:t>
            </a:r>
          </a:p>
          <a:p>
            <a:pPr marL="0" lvl="0" indent="0" algn="ctr">
              <a:lnSpc>
                <a:spcPct val="150000"/>
              </a:lnSpc>
              <a:spcBef>
                <a:spcPct val="0"/>
              </a:spcBef>
            </a:pPr>
            <a:r>
              <a:rPr lang="en-US" sz="6400" b="1">
                <a:latin typeface="Arial" panose="020B0604020202020204" pitchFamily="34" charset="0"/>
                <a:cs typeface="Arial" panose="020B0604020202020204" pitchFamily="34" charset="0"/>
              </a:rPr>
              <a:t>Lan tỏa giá trị của tinh thần trách nhiệm</a:t>
            </a:r>
            <a:endParaRPr lang="en-US" sz="64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421">
            <a:off x="7281" y="9540444"/>
            <a:ext cx="1154993" cy="753895"/>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643125" y="87583"/>
            <a:ext cx="732294" cy="919547"/>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0"/>
            <a:ext cx="1191294" cy="972529"/>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45000" y="9777119"/>
            <a:ext cx="1365476" cy="280543"/>
          </a:xfrm>
          <a:prstGeom prst="rect">
            <a:avLst/>
          </a:prstGeom>
        </p:spPr>
      </p:pic>
      <p:sp>
        <p:nvSpPr>
          <p:cNvPr id="5" name="Freeform 5">
            <a:extLst>
              <a:ext uri="{FF2B5EF4-FFF2-40B4-BE49-F238E27FC236}">
                <a16:creationId xmlns:a16="http://schemas.microsoft.com/office/drawing/2014/main" id="{F3806252-00A1-535B-266C-B7DB11EAC918}"/>
              </a:ext>
            </a:extLst>
          </p:cNvPr>
          <p:cNvSpPr/>
          <p:nvPr/>
        </p:nvSpPr>
        <p:spPr>
          <a:xfrm flipH="1" flipV="1">
            <a:off x="11551486" y="8303552"/>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DF33278-DD0D-7BEE-24F4-782418BCCB4D}"/>
              </a:ext>
            </a:extLst>
          </p:cNvPr>
          <p:cNvSpPr/>
          <p:nvPr/>
        </p:nvSpPr>
        <p:spPr>
          <a:xfrm>
            <a:off x="1286466" y="2885734"/>
            <a:ext cx="10747916" cy="650389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p>
        </p:txBody>
      </p:sp>
      <p:sp>
        <p:nvSpPr>
          <p:cNvPr id="7" name="TextBox 6">
            <a:extLst>
              <a:ext uri="{FF2B5EF4-FFF2-40B4-BE49-F238E27FC236}">
                <a16:creationId xmlns:a16="http://schemas.microsoft.com/office/drawing/2014/main" id="{D82A907D-3D34-7ABF-75B7-FEF8AAE96A77}"/>
              </a:ext>
            </a:extLst>
          </p:cNvPr>
          <p:cNvSpPr txBox="1"/>
          <p:nvPr/>
        </p:nvSpPr>
        <p:spPr>
          <a:xfrm>
            <a:off x="2268274" y="3378558"/>
            <a:ext cx="8720565" cy="5518242"/>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Các em s</a:t>
            </a:r>
            <a:r>
              <a:rPr lang="vi-VN" sz="4000">
                <a:latin typeface="Arial" panose="020B0604020202020204" pitchFamily="34" charset="0"/>
                <a:ea typeface="Calibri" panose="020F0502020204030204" pitchFamily="34" charset="0"/>
                <a:cs typeface="Arial" panose="020B0604020202020204" pitchFamily="34" charset="0"/>
              </a:rPr>
              <a:t>ưu tầm những câu ca dao, tục ngữ, danh ngôn về tinh thần trách nhiệm và giới thiệu một câu ca dao, tục ngữ, danh ngôn mà em tâm đắc nhất. </a:t>
            </a:r>
            <a:r>
              <a:rPr lang="en-US" sz="4000">
                <a:latin typeface="Arial" panose="020B0604020202020204" pitchFamily="34" charset="0"/>
                <a:ea typeface="Calibri" panose="020F0502020204030204" pitchFamily="34" charset="0"/>
                <a:cs typeface="Arial" panose="020B0604020202020204" pitchFamily="34" charset="0"/>
              </a:rPr>
              <a:t>Sau đó, c</a:t>
            </a:r>
            <a:r>
              <a:rPr lang="vi-VN" sz="4000">
                <a:latin typeface="Arial" panose="020B0604020202020204" pitchFamily="34" charset="0"/>
                <a:ea typeface="Calibri" panose="020F0502020204030204" pitchFamily="34" charset="0"/>
                <a:cs typeface="Arial" panose="020B0604020202020204" pitchFamily="34" charset="0"/>
              </a:rPr>
              <a:t>hia sẻ với các bạn thông điệp, bài học của câu đó.</a:t>
            </a:r>
            <a:endParaRPr lang="vi-VN"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12">
            <a:extLst>
              <a:ext uri="{FF2B5EF4-FFF2-40B4-BE49-F238E27FC236}">
                <a16:creationId xmlns:a16="http://schemas.microsoft.com/office/drawing/2014/main" id="{70B52AF9-1794-2495-6E9B-B55CF976F38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88651" y="2560759"/>
            <a:ext cx="1401819" cy="2595962"/>
          </a:xfrm>
          <a:prstGeom prst="rect">
            <a:avLst/>
          </a:prstGeom>
        </p:spPr>
      </p:pic>
      <p:grpSp>
        <p:nvGrpSpPr>
          <p:cNvPr id="9" name="Group 8">
            <a:extLst>
              <a:ext uri="{FF2B5EF4-FFF2-40B4-BE49-F238E27FC236}">
                <a16:creationId xmlns:a16="http://schemas.microsoft.com/office/drawing/2014/main" id="{8E417D62-B304-9201-46F5-9109EAB7D4E4}"/>
              </a:ext>
            </a:extLst>
          </p:cNvPr>
          <p:cNvGrpSpPr/>
          <p:nvPr/>
        </p:nvGrpSpPr>
        <p:grpSpPr>
          <a:xfrm>
            <a:off x="11154178" y="2912948"/>
            <a:ext cx="6467176" cy="5988836"/>
            <a:chOff x="11075782" y="3259671"/>
            <a:chExt cx="6467176" cy="5988836"/>
          </a:xfrm>
        </p:grpSpPr>
        <p:sp>
          <p:nvSpPr>
            <p:cNvPr id="10" name="Oval 9">
              <a:extLst>
                <a:ext uri="{FF2B5EF4-FFF2-40B4-BE49-F238E27FC236}">
                  <a16:creationId xmlns:a16="http://schemas.microsoft.com/office/drawing/2014/main" id="{61DFB28B-A6E3-7A77-018F-791D40CA6A3C}"/>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092B65-5003-FBEE-923D-838A526579AA}"/>
                </a:ext>
              </a:extLst>
            </p:cNvPr>
            <p:cNvSpPr txBox="1"/>
            <p:nvPr/>
          </p:nvSpPr>
          <p:spPr>
            <a:xfrm>
              <a:off x="11261370" y="5038403"/>
              <a:ext cx="6095999" cy="2431371"/>
            </a:xfrm>
            <a:prstGeom prst="rect">
              <a:avLst/>
            </a:prstGeom>
            <a:noFill/>
          </p:spPr>
          <p:txBody>
            <a:bodyPr wrap="square" rtlCol="0">
              <a:spAutoFit/>
            </a:bodyPr>
            <a:lstStyle/>
            <a:p>
              <a:pPr algn="ctr">
                <a:lnSpc>
                  <a:spcPct val="150000"/>
                </a:lnSpc>
              </a:pPr>
              <a:r>
                <a:rPr lang="en-US" sz="5400" b="1">
                  <a:solidFill>
                    <a:srgbClr val="FF0000"/>
                  </a:solidFill>
                  <a:latin typeface="Arial" panose="020B0604020202020204" pitchFamily="34" charset="0"/>
                  <a:cs typeface="Arial" panose="020B0604020202020204" pitchFamily="34" charset="0"/>
                </a:rPr>
                <a:t>HOẠT ĐỘNG THEO </a:t>
              </a:r>
              <a:r>
                <a:rPr lang="en-US" sz="5400" b="1" dirty="0">
                  <a:solidFill>
                    <a:srgbClr val="FF0000"/>
                  </a:solidFill>
                  <a:latin typeface="Arial" panose="020B0604020202020204" pitchFamily="34" charset="0"/>
                  <a:cs typeface="Arial" panose="020B0604020202020204" pitchFamily="34" charset="0"/>
                </a:rPr>
                <a:t>NHÓM</a:t>
              </a:r>
            </a:p>
          </p:txBody>
        </p:sp>
        <p:pic>
          <p:nvPicPr>
            <p:cNvPr id="14" name="Picture 11">
              <a:extLst>
                <a:ext uri="{FF2B5EF4-FFF2-40B4-BE49-F238E27FC236}">
                  <a16:creationId xmlns:a16="http://schemas.microsoft.com/office/drawing/2014/main" id="{21136B48-F5D4-A8BB-E82A-EA893295ED5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055021" y="3352310"/>
              <a:ext cx="4508695" cy="1073889"/>
            </a:xfrm>
            <a:prstGeom prst="rect">
              <a:avLst/>
            </a:prstGeom>
          </p:spPr>
        </p:pic>
      </p:grpSp>
      <p:sp>
        <p:nvSpPr>
          <p:cNvPr id="15" name="TextBox 14">
            <a:extLst>
              <a:ext uri="{FF2B5EF4-FFF2-40B4-BE49-F238E27FC236}">
                <a16:creationId xmlns:a16="http://schemas.microsoft.com/office/drawing/2014/main" id="{6ACE7AE7-1AA6-A520-9988-A74DDE8AC174}"/>
              </a:ext>
            </a:extLst>
          </p:cNvPr>
          <p:cNvSpPr txBox="1"/>
          <p:nvPr/>
        </p:nvSpPr>
        <p:spPr>
          <a:xfrm>
            <a:off x="1790700" y="545608"/>
            <a:ext cx="1470659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Sưu tầm những câu ca dao, tục ngữ, danh ngôn về trách nhiệm</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161921" y="114300"/>
            <a:ext cx="1031789" cy="791664"/>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2607"/>
            <a:ext cx="1996118" cy="671422"/>
          </a:xfrm>
          <a:prstGeom prst="rect">
            <a:avLst/>
          </a:prstGeom>
        </p:spPr>
      </p:pic>
      <p:grpSp>
        <p:nvGrpSpPr>
          <p:cNvPr id="49" name="Group 48">
            <a:extLst>
              <a:ext uri="{FF2B5EF4-FFF2-40B4-BE49-F238E27FC236}">
                <a16:creationId xmlns:a16="http://schemas.microsoft.com/office/drawing/2014/main" id="{202AF878-D1CC-7645-812B-7D681E02D1FF}"/>
              </a:ext>
            </a:extLst>
          </p:cNvPr>
          <p:cNvGrpSpPr/>
          <p:nvPr/>
        </p:nvGrpSpPr>
        <p:grpSpPr>
          <a:xfrm>
            <a:off x="5446400" y="0"/>
            <a:ext cx="7583876" cy="1388058"/>
            <a:chOff x="4834930" y="84191"/>
            <a:chExt cx="7359542" cy="1232175"/>
          </a:xfrm>
        </p:grpSpPr>
        <p:sp>
          <p:nvSpPr>
            <p:cNvPr id="50" name="Round Same Side Corner Rectangle 11">
              <a:extLst>
                <a:ext uri="{FF2B5EF4-FFF2-40B4-BE49-F238E27FC236}">
                  <a16:creationId xmlns:a16="http://schemas.microsoft.com/office/drawing/2014/main" id="{EA6625D5-1106-C9CA-B75B-A73DA413E926}"/>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D7F70BE-07AC-6F9B-9C3F-4A1D1E6820E0}"/>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aphicFrame>
        <p:nvGraphicFramePr>
          <p:cNvPr id="52" name="Table 3">
            <a:extLst>
              <a:ext uri="{FF2B5EF4-FFF2-40B4-BE49-F238E27FC236}">
                <a16:creationId xmlns:a16="http://schemas.microsoft.com/office/drawing/2014/main" id="{A79FFF86-8FA5-E649-DD84-8BB8700305D4}"/>
              </a:ext>
            </a:extLst>
          </p:cNvPr>
          <p:cNvGraphicFramePr>
            <a:graphicFrameLocks noGrp="1"/>
          </p:cNvGraphicFramePr>
          <p:nvPr>
            <p:extLst>
              <p:ext uri="{D42A27DB-BD31-4B8C-83A1-F6EECF244321}">
                <p14:modId xmlns:p14="http://schemas.microsoft.com/office/powerpoint/2010/main" val="1644230570"/>
              </p:ext>
            </p:extLst>
          </p:nvPr>
        </p:nvGraphicFramePr>
        <p:xfrm>
          <a:off x="660490" y="1790700"/>
          <a:ext cx="16967019" cy="8077200"/>
        </p:xfrm>
        <a:graphic>
          <a:graphicData uri="http://schemas.openxmlformats.org/drawingml/2006/table">
            <a:tbl>
              <a:tblPr firstRow="1" bandRow="1">
                <a:tableStyleId>{7DF18680-E054-41AD-8BC1-D1AEF772440D}</a:tableStyleId>
              </a:tblPr>
              <a:tblGrid>
                <a:gridCol w="5359310">
                  <a:extLst>
                    <a:ext uri="{9D8B030D-6E8A-4147-A177-3AD203B41FA5}">
                      <a16:colId xmlns:a16="http://schemas.microsoft.com/office/drawing/2014/main" val="2617605397"/>
                    </a:ext>
                  </a:extLst>
                </a:gridCol>
                <a:gridCol w="11607709">
                  <a:extLst>
                    <a:ext uri="{9D8B030D-6E8A-4147-A177-3AD203B41FA5}">
                      <a16:colId xmlns:a16="http://schemas.microsoft.com/office/drawing/2014/main" val="2257140250"/>
                    </a:ext>
                  </a:extLst>
                </a:gridCol>
              </a:tblGrid>
              <a:tr h="1969007">
                <a:tc>
                  <a:txBody>
                    <a:bodyPr/>
                    <a:lstStyle/>
                    <a:p>
                      <a:pPr algn="ctr">
                        <a:lnSpc>
                          <a:spcPct val="150000"/>
                        </a:lnSpc>
                      </a:pPr>
                      <a:r>
                        <a:rPr lang="en-US" sz="3600">
                          <a:latin typeface="Arial" panose="020B0604020202020204" pitchFamily="34" charset="0"/>
                          <a:cs typeface="Arial" panose="020B0604020202020204" pitchFamily="34" charset="0"/>
                        </a:rPr>
                        <a:t>Ca dao, tục ngữ về tinh thần trách nhiệm</a:t>
                      </a:r>
                    </a:p>
                  </a:txBody>
                  <a:tcPr anchor="ctr"/>
                </a:tc>
                <a:tc>
                  <a:txBody>
                    <a:bodyPr/>
                    <a:lstStyle/>
                    <a:p>
                      <a:pPr algn="ctr">
                        <a:lnSpc>
                          <a:spcPct val="100000"/>
                        </a:lnSpc>
                      </a:pPr>
                      <a:r>
                        <a:rPr lang="en-US" sz="3600">
                          <a:latin typeface="Arial" panose="020B0604020202020204" pitchFamily="34" charset="0"/>
                          <a:cs typeface="Arial" panose="020B0604020202020204" pitchFamily="34" charset="0"/>
                        </a:rPr>
                        <a:t>Thông điệp và bài học</a:t>
                      </a:r>
                    </a:p>
                  </a:txBody>
                  <a:tcPr anchor="ctr"/>
                </a:tc>
                <a:extLst>
                  <a:ext uri="{0D108BD9-81ED-4DB2-BD59-A6C34878D82A}">
                    <a16:rowId xmlns:a16="http://schemas.microsoft.com/office/drawing/2014/main" val="3062987600"/>
                  </a:ext>
                </a:extLst>
              </a:tr>
              <a:tr h="1879024">
                <a:tc>
                  <a:txBody>
                    <a:bodyPr/>
                    <a:lstStyle/>
                    <a:p>
                      <a:pPr algn="ctr">
                        <a:lnSpc>
                          <a:spcPct val="150000"/>
                        </a:lnSpc>
                      </a:pPr>
                      <a:r>
                        <a:rPr lang="vi-VN" sz="3400" b="0">
                          <a:latin typeface="+mn-lt"/>
                          <a:cs typeface="Arial" panose="020B0604020202020204" pitchFamily="34" charset="0"/>
                        </a:rPr>
                        <a:t>Ai làm người ấy chịu</a:t>
                      </a:r>
                      <a:endParaRPr lang="en-US" sz="3400" b="0">
                        <a:latin typeface="Arial" panose="020B0604020202020204" pitchFamily="34" charset="0"/>
                        <a:cs typeface="Arial" panose="020B0604020202020204" pitchFamily="34" charset="0"/>
                      </a:endParaRPr>
                    </a:p>
                  </a:txBody>
                  <a:tcPr anchor="ctr"/>
                </a:tc>
                <a:tc>
                  <a:txBody>
                    <a:bodyPr/>
                    <a:lstStyle/>
                    <a:p>
                      <a:pPr marL="457200" indent="-457200" algn="just">
                        <a:lnSpc>
                          <a:spcPct val="150000"/>
                        </a:lnSpc>
                        <a:buFont typeface="Wingdings" panose="05000000000000000000" pitchFamily="2" charset="2"/>
                        <a:buChar char="§"/>
                      </a:pPr>
                      <a:r>
                        <a:rPr lang="en-US" sz="3400">
                          <a:latin typeface="Arial" panose="020B0604020202020204" pitchFamily="34" charset="0"/>
                          <a:cs typeface="Arial" panose="020B0604020202020204" pitchFamily="34" charset="0"/>
                        </a:rPr>
                        <a:t>Kẻ nào gây ra rắc rối, tai họa thì kẻ đó nhất định sẽ lãnh mọi hậu quả.</a:t>
                      </a:r>
                      <a:endParaRPr lang="vi-VN" sz="3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62129484"/>
                  </a:ext>
                </a:extLst>
              </a:tr>
              <a:tr h="1330426">
                <a:tc>
                  <a:txBody>
                    <a:bodyPr/>
                    <a:lstStyle/>
                    <a:p>
                      <a:pPr algn="ctr">
                        <a:lnSpc>
                          <a:spcPct val="100000"/>
                        </a:lnSpc>
                      </a:pPr>
                      <a:r>
                        <a:rPr lang="en-US" sz="3400" b="0">
                          <a:latin typeface="Arial" panose="020B0604020202020204" pitchFamily="34" charset="0"/>
                          <a:cs typeface="Arial" panose="020B0604020202020204" pitchFamily="34" charset="0"/>
                        </a:rPr>
                        <a:t>Ăn cây nào rào cây ấy</a:t>
                      </a:r>
                    </a:p>
                  </a:txBody>
                  <a:tcPr anchor="ctr"/>
                </a:tc>
                <a:tc>
                  <a:txBody>
                    <a:bodyPr/>
                    <a:lstStyle/>
                    <a:p>
                      <a:pPr marL="457200" indent="-457200" algn="just">
                        <a:lnSpc>
                          <a:spcPct val="100000"/>
                        </a:lnSpc>
                        <a:buFont typeface="Wingdings" panose="05000000000000000000" pitchFamily="2" charset="2"/>
                        <a:buChar char="§"/>
                      </a:pPr>
                      <a:r>
                        <a:rPr lang="vi-VN" sz="3400">
                          <a:latin typeface="+mn-lt"/>
                          <a:cs typeface="Arial" panose="020B0604020202020204" pitchFamily="34" charset="0"/>
                        </a:rPr>
                        <a:t>Hưởng quyền lợi ở đâu thì phải giữ gìn và bảo vệ nơi đó</a:t>
                      </a:r>
                      <a:r>
                        <a:rPr lang="en-US" sz="3400">
                          <a:latin typeface="+mn-lt"/>
                          <a:cs typeface="Arial" panose="020B0604020202020204" pitchFamily="34" charset="0"/>
                        </a:rPr>
                        <a:t>.</a:t>
                      </a:r>
                      <a:endParaRPr lang="en-US" sz="3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08783621"/>
                  </a:ext>
                </a:extLst>
              </a:tr>
              <a:tr h="1247274">
                <a:tc>
                  <a:txBody>
                    <a:bodyPr/>
                    <a:lstStyle/>
                    <a:p>
                      <a:pPr algn="ctr">
                        <a:lnSpc>
                          <a:spcPct val="100000"/>
                        </a:lnSpc>
                      </a:pPr>
                      <a:r>
                        <a:rPr lang="en-US" sz="3400" b="0">
                          <a:latin typeface="Arial" panose="020B0604020202020204" pitchFamily="34" charset="0"/>
                          <a:cs typeface="Arial" panose="020B0604020202020204" pitchFamily="34" charset="0"/>
                        </a:rPr>
                        <a:t>Bụng làm dạ chịu</a:t>
                      </a:r>
                    </a:p>
                  </a:txBody>
                  <a:tcPr anchor="ctr"/>
                </a:tc>
                <a:tc>
                  <a:txBody>
                    <a:bodyPr/>
                    <a:lstStyle/>
                    <a:p>
                      <a:pPr marL="457200" indent="-457200" algn="just">
                        <a:lnSpc>
                          <a:spcPct val="100000"/>
                        </a:lnSpc>
                        <a:buFont typeface="Wingdings" panose="05000000000000000000" pitchFamily="2" charset="2"/>
                        <a:buChar char="§"/>
                      </a:pPr>
                      <a:r>
                        <a:rPr lang="vi-VN" sz="3400">
                          <a:latin typeface="+mn-lt"/>
                          <a:cs typeface="Arial" panose="020B0604020202020204" pitchFamily="34" charset="0"/>
                        </a:rPr>
                        <a:t>Tự mình gây ra chuyện xấu thì phải tự gánh lấy hậu quả</a:t>
                      </a:r>
                      <a:endParaRPr lang="en-US" sz="3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02921063"/>
                  </a:ext>
                </a:extLst>
              </a:tr>
              <a:tr h="1651469">
                <a:tc>
                  <a:txBody>
                    <a:bodyPr/>
                    <a:lstStyle/>
                    <a:p>
                      <a:pPr algn="ctr">
                        <a:lnSpc>
                          <a:spcPct val="100000"/>
                        </a:lnSpc>
                      </a:pPr>
                      <a:r>
                        <a:rPr lang="en-US" sz="3400" b="0">
                          <a:latin typeface="Arial" panose="020B0604020202020204" pitchFamily="34" charset="0"/>
                          <a:cs typeface="Arial" panose="020B0604020202020204" pitchFamily="34" charset="0"/>
                        </a:rPr>
                        <a:t>Bút sa gà chết</a:t>
                      </a:r>
                    </a:p>
                  </a:txBody>
                  <a:tcPr anchor="ctr"/>
                </a:tc>
                <a:tc>
                  <a:txBody>
                    <a:bodyPr/>
                    <a:lstStyle/>
                    <a:p>
                      <a:pPr marL="457200" indent="-457200" algn="just">
                        <a:lnSpc>
                          <a:spcPct val="150000"/>
                        </a:lnSpc>
                        <a:buFont typeface="Wingdings" panose="05000000000000000000" pitchFamily="2" charset="2"/>
                        <a:buChar char="§"/>
                      </a:pPr>
                      <a:r>
                        <a:rPr lang="vi-VN" sz="3400">
                          <a:latin typeface="+mn-lt"/>
                          <a:cs typeface="Arial" panose="020B0604020202020204" pitchFamily="34" charset="0"/>
                        </a:rPr>
                        <a:t>Đã đặt bút viết hoặc ký rồi thì phải chịu, không sửa đổi được nữa</a:t>
                      </a:r>
                      <a:endParaRPr lang="en-US" sz="3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1890487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inVertical)">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161921" y="114300"/>
            <a:ext cx="1031789" cy="791664"/>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2607"/>
            <a:ext cx="1996118" cy="671422"/>
          </a:xfrm>
          <a:prstGeom prst="rect">
            <a:avLst/>
          </a:prstGeom>
        </p:spPr>
      </p:pic>
      <p:grpSp>
        <p:nvGrpSpPr>
          <p:cNvPr id="49" name="Group 48">
            <a:extLst>
              <a:ext uri="{FF2B5EF4-FFF2-40B4-BE49-F238E27FC236}">
                <a16:creationId xmlns:a16="http://schemas.microsoft.com/office/drawing/2014/main" id="{202AF878-D1CC-7645-812B-7D681E02D1FF}"/>
              </a:ext>
            </a:extLst>
          </p:cNvPr>
          <p:cNvGrpSpPr/>
          <p:nvPr/>
        </p:nvGrpSpPr>
        <p:grpSpPr>
          <a:xfrm>
            <a:off x="5446400" y="0"/>
            <a:ext cx="7583876" cy="1388058"/>
            <a:chOff x="4834930" y="84191"/>
            <a:chExt cx="7359542" cy="1232175"/>
          </a:xfrm>
        </p:grpSpPr>
        <p:sp>
          <p:nvSpPr>
            <p:cNvPr id="50" name="Round Same Side Corner Rectangle 11">
              <a:extLst>
                <a:ext uri="{FF2B5EF4-FFF2-40B4-BE49-F238E27FC236}">
                  <a16:creationId xmlns:a16="http://schemas.microsoft.com/office/drawing/2014/main" id="{EA6625D5-1106-C9CA-B75B-A73DA413E926}"/>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D7F70BE-07AC-6F9B-9C3F-4A1D1E6820E0}"/>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aphicFrame>
        <p:nvGraphicFramePr>
          <p:cNvPr id="52" name="Table 3">
            <a:extLst>
              <a:ext uri="{FF2B5EF4-FFF2-40B4-BE49-F238E27FC236}">
                <a16:creationId xmlns:a16="http://schemas.microsoft.com/office/drawing/2014/main" id="{A79FFF86-8FA5-E649-DD84-8BB8700305D4}"/>
              </a:ext>
            </a:extLst>
          </p:cNvPr>
          <p:cNvGraphicFramePr>
            <a:graphicFrameLocks noGrp="1"/>
          </p:cNvGraphicFramePr>
          <p:nvPr>
            <p:extLst>
              <p:ext uri="{D42A27DB-BD31-4B8C-83A1-F6EECF244321}">
                <p14:modId xmlns:p14="http://schemas.microsoft.com/office/powerpoint/2010/main" val="3648640243"/>
              </p:ext>
            </p:extLst>
          </p:nvPr>
        </p:nvGraphicFramePr>
        <p:xfrm>
          <a:off x="520745" y="1866900"/>
          <a:ext cx="17246510" cy="7878544"/>
        </p:xfrm>
        <a:graphic>
          <a:graphicData uri="http://schemas.openxmlformats.org/drawingml/2006/table">
            <a:tbl>
              <a:tblPr firstRow="1" bandRow="1">
                <a:tableStyleId>{7DF18680-E054-41AD-8BC1-D1AEF772440D}</a:tableStyleId>
              </a:tblPr>
              <a:tblGrid>
                <a:gridCol w="5283110">
                  <a:extLst>
                    <a:ext uri="{9D8B030D-6E8A-4147-A177-3AD203B41FA5}">
                      <a16:colId xmlns:a16="http://schemas.microsoft.com/office/drawing/2014/main" val="2617605397"/>
                    </a:ext>
                  </a:extLst>
                </a:gridCol>
                <a:gridCol w="11963400">
                  <a:extLst>
                    <a:ext uri="{9D8B030D-6E8A-4147-A177-3AD203B41FA5}">
                      <a16:colId xmlns:a16="http://schemas.microsoft.com/office/drawing/2014/main" val="2257140250"/>
                    </a:ext>
                  </a:extLst>
                </a:gridCol>
              </a:tblGrid>
              <a:tr h="2228813">
                <a:tc>
                  <a:txBody>
                    <a:bodyPr/>
                    <a:lstStyle/>
                    <a:p>
                      <a:pPr algn="ctr">
                        <a:lnSpc>
                          <a:spcPct val="150000"/>
                        </a:lnSpc>
                      </a:pPr>
                      <a:r>
                        <a:rPr lang="en-US" sz="3600">
                          <a:latin typeface="Arial" panose="020B0604020202020204" pitchFamily="34" charset="0"/>
                          <a:cs typeface="Arial" panose="020B0604020202020204" pitchFamily="34" charset="0"/>
                        </a:rPr>
                        <a:t>Ca dao, tục ngữ về tinh thần trách nhiệm</a:t>
                      </a:r>
                    </a:p>
                  </a:txBody>
                  <a:tcPr anchor="ctr"/>
                </a:tc>
                <a:tc>
                  <a:txBody>
                    <a:bodyPr/>
                    <a:lstStyle/>
                    <a:p>
                      <a:pPr algn="ctr">
                        <a:lnSpc>
                          <a:spcPct val="100000"/>
                        </a:lnSpc>
                      </a:pPr>
                      <a:r>
                        <a:rPr lang="en-US" sz="3600">
                          <a:latin typeface="Arial" panose="020B0604020202020204" pitchFamily="34" charset="0"/>
                          <a:cs typeface="Arial" panose="020B0604020202020204" pitchFamily="34" charset="0"/>
                        </a:rPr>
                        <a:t>Thông điệp và bài học</a:t>
                      </a:r>
                    </a:p>
                  </a:txBody>
                  <a:tcPr anchor="ctr"/>
                </a:tc>
                <a:extLst>
                  <a:ext uri="{0D108BD9-81ED-4DB2-BD59-A6C34878D82A}">
                    <a16:rowId xmlns:a16="http://schemas.microsoft.com/office/drawing/2014/main" val="3062987600"/>
                  </a:ext>
                </a:extLst>
              </a:tr>
              <a:tr h="2126957">
                <a:tc>
                  <a:txBody>
                    <a:bodyPr/>
                    <a:lstStyle/>
                    <a:p>
                      <a:pPr algn="ctr">
                        <a:lnSpc>
                          <a:spcPct val="150000"/>
                        </a:lnSpc>
                      </a:pPr>
                      <a:r>
                        <a:rPr lang="vi-VN" sz="3400" b="0">
                          <a:latin typeface="+mn-lt"/>
                          <a:cs typeface="Arial" panose="020B0604020202020204" pitchFamily="34" charset="0"/>
                        </a:rPr>
                        <a:t>Có gan ăn cướp, có gan chịu đòn</a:t>
                      </a:r>
                      <a:endParaRPr lang="en-US" sz="3400" b="0">
                        <a:latin typeface="Arial" panose="020B0604020202020204" pitchFamily="34" charset="0"/>
                        <a:cs typeface="Arial" panose="020B0604020202020204" pitchFamily="34" charset="0"/>
                      </a:endParaRPr>
                    </a:p>
                  </a:txBody>
                  <a:tcPr anchor="ctr"/>
                </a:tc>
                <a:tc>
                  <a:txBody>
                    <a:bodyPr/>
                    <a:lstStyle/>
                    <a:p>
                      <a:pPr marL="457200" indent="-457200" algn="just">
                        <a:lnSpc>
                          <a:spcPct val="150000"/>
                        </a:lnSpc>
                        <a:buFont typeface="Wingdings" panose="05000000000000000000" pitchFamily="2" charset="2"/>
                        <a:buChar char="§"/>
                      </a:pPr>
                      <a:r>
                        <a:rPr lang="en-US" sz="3400">
                          <a:latin typeface="Arial" panose="020B0604020202020204" pitchFamily="34" charset="0"/>
                          <a:cs typeface="Arial" panose="020B0604020202020204" pitchFamily="34" charset="0"/>
                        </a:rPr>
                        <a:t>Đã làm việc gì thì không sợ phải chịu hậu quả, trách nhiệm</a:t>
                      </a:r>
                      <a:endParaRPr lang="vi-VN" sz="3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62129484"/>
                  </a:ext>
                </a:extLst>
              </a:tr>
              <a:tr h="1768359">
                <a:tc>
                  <a:txBody>
                    <a:bodyPr/>
                    <a:lstStyle/>
                    <a:p>
                      <a:pPr algn="ctr">
                        <a:lnSpc>
                          <a:spcPct val="100000"/>
                        </a:lnSpc>
                      </a:pPr>
                      <a:r>
                        <a:rPr lang="de-DE" sz="3400" b="0">
                          <a:latin typeface="Arial" panose="020B0604020202020204" pitchFamily="34" charset="0"/>
                          <a:cs typeface="Arial" panose="020B0604020202020204" pitchFamily="34" charset="0"/>
                        </a:rPr>
                        <a:t>Cha chung không ai khóc</a:t>
                      </a:r>
                      <a:endParaRPr lang="en-US" sz="3400" b="0">
                        <a:latin typeface="Arial" panose="020B0604020202020204" pitchFamily="34" charset="0"/>
                        <a:cs typeface="Arial" panose="020B0604020202020204" pitchFamily="34" charset="0"/>
                      </a:endParaRPr>
                    </a:p>
                  </a:txBody>
                  <a:tcPr anchor="ctr"/>
                </a:tc>
                <a:tc>
                  <a:txBody>
                    <a:bodyPr/>
                    <a:lstStyle/>
                    <a:p>
                      <a:pPr marL="457200" indent="-457200" algn="just">
                        <a:lnSpc>
                          <a:spcPct val="150000"/>
                        </a:lnSpc>
                        <a:buFont typeface="Wingdings" panose="05000000000000000000" pitchFamily="2" charset="2"/>
                        <a:buChar char="§"/>
                      </a:pPr>
                      <a:r>
                        <a:rPr lang="vi-VN" sz="3400">
                          <a:latin typeface="+mn-lt"/>
                          <a:cs typeface="Arial" panose="020B0604020202020204" pitchFamily="34" charset="0"/>
                        </a:rPr>
                        <a:t>Vô trách nhiệm, dửng dưng, không ngó ngàng gì đến công việc chung</a:t>
                      </a:r>
                      <a:r>
                        <a:rPr lang="en-US" sz="3400">
                          <a:latin typeface="+mn-lt"/>
                          <a:cs typeface="Arial" panose="020B0604020202020204" pitchFamily="34" charset="0"/>
                        </a:rPr>
                        <a:t>.</a:t>
                      </a:r>
                      <a:endParaRPr lang="en-US" sz="3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08783621"/>
                  </a:ext>
                </a:extLst>
              </a:tr>
              <a:tr h="1754415">
                <a:tc>
                  <a:txBody>
                    <a:bodyPr/>
                    <a:lstStyle/>
                    <a:p>
                      <a:pPr algn="ctr">
                        <a:lnSpc>
                          <a:spcPct val="150000"/>
                        </a:lnSpc>
                      </a:pPr>
                      <a:r>
                        <a:rPr lang="vi-VN" sz="3400" b="0">
                          <a:latin typeface="+mn-lt"/>
                          <a:cs typeface="Arial" panose="020B0604020202020204" pitchFamily="34" charset="0"/>
                        </a:rPr>
                        <a:t>Dắt voi phải tìm đường cho voi đi</a:t>
                      </a:r>
                      <a:endParaRPr lang="en-US" sz="3400" b="0">
                        <a:latin typeface="Arial" panose="020B0604020202020204" pitchFamily="34" charset="0"/>
                        <a:cs typeface="Arial" panose="020B0604020202020204" pitchFamily="34" charset="0"/>
                      </a:endParaRPr>
                    </a:p>
                  </a:txBody>
                  <a:tcPr anchor="ctr"/>
                </a:tc>
                <a:tc>
                  <a:txBody>
                    <a:bodyPr/>
                    <a:lstStyle/>
                    <a:p>
                      <a:pPr marL="457200" indent="-457200" algn="just">
                        <a:lnSpc>
                          <a:spcPct val="150000"/>
                        </a:lnSpc>
                        <a:buFont typeface="Wingdings" panose="05000000000000000000" pitchFamily="2" charset="2"/>
                        <a:buChar char="§"/>
                      </a:pPr>
                      <a:r>
                        <a:rPr lang="vi-VN" sz="3400">
                          <a:latin typeface="+mn-lt"/>
                          <a:cs typeface="Arial" panose="020B0604020202020204" pitchFamily="34" charset="0"/>
                        </a:rPr>
                        <a:t>Phải có trách nhiệm với những người theo mình, không được bỏ mặc họ</a:t>
                      </a:r>
                      <a:r>
                        <a:rPr lang="en-US" sz="3400">
                          <a:latin typeface="+mn-lt"/>
                          <a:cs typeface="Arial" panose="020B0604020202020204" pitchFamily="34" charset="0"/>
                        </a:rPr>
                        <a:t>.</a:t>
                      </a:r>
                      <a:endParaRPr lang="en-US" sz="3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02921063"/>
                  </a:ext>
                </a:extLst>
              </a:tr>
            </a:tbl>
          </a:graphicData>
        </a:graphic>
      </p:graphicFrame>
    </p:spTree>
    <p:extLst>
      <p:ext uri="{BB962C8B-B14F-4D97-AF65-F5344CB8AC3E}">
        <p14:creationId xmlns:p14="http://schemas.microsoft.com/office/powerpoint/2010/main" val="1600802242"/>
      </p:ext>
    </p:extLst>
  </p:cSld>
  <p:clrMapOvr>
    <a:masterClrMapping/>
  </p:clrMapOvr>
  <p:transition spd="med">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2206</Words>
  <Application>Microsoft Office PowerPoint</Application>
  <PresentationFormat>Custom</PresentationFormat>
  <Paragraphs>192</Paragraphs>
  <Slides>38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Courier New</vt: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VnTeach.Com</cp:keywords>
  <cp:lastModifiedBy/>
  <cp:revision>1</cp:revision>
  <dcterms:created xsi:type="dcterms:W3CDTF">2023-09-01T08:09:53Z</dcterms:created>
  <dcterms:modified xsi:type="dcterms:W3CDTF">2023-09-12T08:05:49Z</dcterms:modified>
  <dc:identifier/>
</cp:coreProperties>
</file>