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708" r:id="rId2"/>
    <p:sldId id="709" r:id="rId3"/>
    <p:sldId id="476" r:id="rId4"/>
    <p:sldId id="542" r:id="rId5"/>
    <p:sldId id="642" r:id="rId6"/>
    <p:sldId id="643" r:id="rId7"/>
    <p:sldId id="705" r:id="rId8"/>
    <p:sldId id="479" r:id="rId9"/>
    <p:sldId id="486" r:id="rId10"/>
    <p:sldId id="553" r:id="rId11"/>
    <p:sldId id="702" r:id="rId12"/>
    <p:sldId id="489" r:id="rId13"/>
    <p:sldId id="565" r:id="rId14"/>
    <p:sldId id="564" r:id="rId15"/>
    <p:sldId id="563" r:id="rId16"/>
    <p:sldId id="502" r:id="rId17"/>
    <p:sldId id="707" r:id="rId18"/>
    <p:sldId id="448" r:id="rId19"/>
    <p:sldId id="577" r:id="rId20"/>
    <p:sldId id="579" r:id="rId21"/>
    <p:sldId id="581" r:id="rId22"/>
    <p:sldId id="687" r:id="rId23"/>
    <p:sldId id="688" r:id="rId24"/>
    <p:sldId id="460" r:id="rId25"/>
    <p:sldId id="640" r:id="rId26"/>
    <p:sldId id="641" r:id="rId27"/>
    <p:sldId id="508" r:id="rId28"/>
    <p:sldId id="601" r:id="rId29"/>
    <p:sldId id="513" r:id="rId30"/>
    <p:sldId id="514" r:id="rId31"/>
    <p:sldId id="515" r:id="rId32"/>
    <p:sldId id="645" r:id="rId33"/>
    <p:sldId id="517" r:id="rId34"/>
    <p:sldId id="704" r:id="rId35"/>
    <p:sldId id="315" r:id="rId3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3399FF"/>
    <a:srgbClr val="CCFFFF"/>
    <a:srgbClr val="FFFF00"/>
    <a:srgbClr val="FFFF99"/>
    <a:srgbClr val="FFCC66"/>
    <a:srgbClr val="FF6600"/>
    <a:srgbClr val="FFFF66"/>
    <a:srgbClr val="FF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>
      <p:cViewPr varScale="1">
        <p:scale>
          <a:sx n="72" d="100"/>
          <a:sy n="72" d="100"/>
        </p:scale>
        <p:origin x="132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978"/>
    </p:cViewPr>
  </p:sorterViewPr>
  <p:notesViewPr>
    <p:cSldViewPr>
      <p:cViewPr varScale="1">
        <p:scale>
          <a:sx n="57" d="100"/>
          <a:sy n="57" d="100"/>
        </p:scale>
        <p:origin x="-260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0891" tIns="45446" rIns="90891" bIns="454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0891" tIns="45446" rIns="90891" bIns="454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AD8E887-D895-4779-8C55-BE19C4B5CA82}" type="datetimeFigureOut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wrap="square" lIns="90891" tIns="45446" rIns="90891" bIns="4544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wrap="square" lIns="90891" tIns="45446" rIns="90891" bIns="454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A06F614-DA72-4C52-8F1D-FC0FE7142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66263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60" tIns="46580" rIns="93160" bIns="465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1BC7950E-3667-489A-B38E-3AD73CC53623}" type="datetimeFigureOut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0" tIns="46580" rIns="93160" bIns="4658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60" tIns="46580" rIns="93160" bIns="4658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fld id="{A4DE6EE5-127C-4D44-8EE3-45F3858F5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11469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28676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6042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1945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41316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8354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42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48484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9733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50532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60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52580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9630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84324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8176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95588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3418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99684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1054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207876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396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28676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209924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814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1100">
              <a:ea typeface="ＭＳ Ｐゴシック" pitchFamily="34" charset="-128"/>
            </a:endParaRPr>
          </a:p>
        </p:txBody>
      </p:sp>
      <p:sp>
        <p:nvSpPr>
          <p:cNvPr id="211972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0211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217092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8649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220164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9451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32772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4505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>
                <a:solidFill>
                  <a:srgbClr val="FF0066"/>
                </a:solidFill>
                <a:ea typeface="ＭＳ Ｐゴシック" pitchFamily="34" charset="-128"/>
              </a:rPr>
              <a:t>Bổ sung: 2013: 9369; 2014: 8845. (Nguồn: Cục cảnh sát giao thông, Bộ Công an)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43012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6419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47108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7043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49156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8973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52228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9812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itchFamily="34" charset="-128"/>
              </a:rPr>
              <a:t>Xe mô tô: có dung tích xi-lanh từ 50 cm</a:t>
            </a:r>
            <a:r>
              <a:rPr lang="en-US" altLang="en-US" baseline="30000">
                <a:ea typeface="ＭＳ Ｐゴシック" pitchFamily="34" charset="-128"/>
              </a:rPr>
              <a:t>3</a:t>
            </a:r>
            <a:r>
              <a:rPr lang="en-US" altLang="en-US">
                <a:ea typeface="ＭＳ Ｐゴシック" pitchFamily="34" charset="-128"/>
              </a:rPr>
              <a:t> trở lên;</a:t>
            </a:r>
          </a:p>
          <a:p>
            <a:r>
              <a:rPr lang="en-US" altLang="en-US">
                <a:ea typeface="ＭＳ Ｐゴシック" pitchFamily="34" charset="-128"/>
              </a:rPr>
              <a:t>Xe gắn máy: có dung tích xi-lanh dưới 50 cm</a:t>
            </a:r>
            <a:r>
              <a:rPr lang="en-US" altLang="en-US" baseline="30000">
                <a:ea typeface="ＭＳ Ｐゴシック" pitchFamily="34" charset="-128"/>
              </a:rPr>
              <a:t>3</a:t>
            </a: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75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29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44E0-58E9-4157-B4CE-FDB5AF4AF170}" type="datetime1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EE167-92EB-49B3-AF92-C2AF15B6A39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AA104-FB6E-40C5-BB7D-5FDAEBF77A47}" type="datetime1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4525B-C3E7-4329-AA9E-C90C704B74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F3D42-572C-40BA-B209-A8469FE9DFDC}" type="datetime1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3E9D2-096F-465C-85E8-5F49868DD1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234F1-F471-4F65-91EC-AD40D2CB1BA8}" type="datetime1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5A995-E58C-44D3-B94D-EE7358E28E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152400" y="533400"/>
            <a:ext cx="66754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AA6C1-40F8-4D91-AFFB-7CB752B96CD8}" type="datetime1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DD8C4-D5FD-450E-9D59-645F3524F7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>
            <a:cxnSpLocks noChangeShapeType="1"/>
          </p:cNvCxnSpPr>
          <p:nvPr userDrawn="1"/>
        </p:nvCxnSpPr>
        <p:spPr bwMode="auto">
          <a:xfrm>
            <a:off x="152400" y="533400"/>
            <a:ext cx="70866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88900"/>
            <a:ext cx="1327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2238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152400" y="533400"/>
            <a:ext cx="66754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DAA47-D9DC-4E43-A1EA-B3F22BC6239F}" type="datetime1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B7B80-0B00-4A3E-8829-CB4E485E9F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152400" y="533400"/>
            <a:ext cx="66754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5F0E5-5902-4078-AFA9-7D50F6BC009F}" type="datetime1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DBC7A-C571-4E69-A764-29CEE4F333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152400" y="533400"/>
            <a:ext cx="66754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0EDF8-7924-47EA-BADE-4CE3B17E08AB}" type="datetime1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55D96-4947-4AAD-9292-006F66A710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152400" y="533400"/>
            <a:ext cx="66754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1A7EC-C59B-4C64-AECC-5D6A69ED0DF8}" type="datetime1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84777-BCA1-487A-A5A2-A5AA72F62B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152400" y="533400"/>
            <a:ext cx="66754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BC106-3683-460A-8F0D-056B8EA29865}" type="datetime1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81683-ADC4-4ABA-93FB-C43039CFD8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4409E-BF14-416C-8541-7D97D34CC4A6}" type="datetime1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C0E42-971C-45AE-A265-A692C1DB1D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152400" y="533400"/>
            <a:ext cx="66754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A75B-E7FA-4DD1-8E26-AF367C603FE3}" type="datetime1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D43B4-F665-4376-8DFF-DD3B569CC5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152400" y="533400"/>
            <a:ext cx="66754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9014B-8D52-4F80-9B02-C340BC1ED1DF}" type="datetime1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7875F-2400-4DFB-BE98-46986A3D29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152400" y="533400"/>
            <a:ext cx="66754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B7A17-15F7-475E-9069-CCB5ABF1E678}" type="datetime1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2C5B6-C568-49E7-8533-C0967A6E733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5CB4A-4A37-48C5-A177-6DBE9DAB8B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152400" y="533400"/>
            <a:ext cx="66754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6AE0E-FD66-4049-BC41-399C63EA6CFB}" type="datetime1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12318-6241-412E-AD17-4785C14F9C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152400" y="533400"/>
            <a:ext cx="66754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7E05D-559B-4919-AEE4-254A49A43A7E}" type="datetime1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2A840-E6EC-4AA6-AE5B-9B4B017E5E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94D2B-D125-4A7E-A87E-62B33A9A7BE6}" type="datetime1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0B4A4-F95D-4C1B-9092-9589AFFD8C3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C003B-986F-4E64-B5D2-F4826133507E}" type="datetime1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42201-2471-40F6-8EF9-F0D16A62ED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CE58E-62E2-4CF2-8EE0-22595380A798}" type="datetime1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F0943-E34A-4A8C-9723-EFDFE6C731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20B4D-14FF-4894-B469-59382A85E573}" type="datetime1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021DB-1F5E-4E08-AE95-96174897A0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0CAC8-20FD-41E7-82B3-44F73CD5EDB6}" type="datetime1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16F8F-51A2-4512-96B3-7B2293660E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314B3-F463-48AB-B5BD-870B2D50BC3C}" type="datetime1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93038-DEFD-48A1-9579-E3F12A3866A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F5FE0-4747-4466-BBC7-CA9EC6AB50C2}" type="datetime1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E5FFB-8B23-41B0-9E94-715F4AF44A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ABC0D3D-0516-47B2-A2CB-41AB1E6AE0A8}" type="datetime1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825CBC9-3E9C-437F-9D6F-B7BC2A7CE993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152400" y="533400"/>
            <a:ext cx="66754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pic>
        <p:nvPicPr>
          <p:cNvPr id="1032" name="Picture 2"/>
          <p:cNvPicPr>
            <a:picLocks noChangeAspect="1" noChangeArrowheads="1"/>
          </p:cNvPicPr>
          <p:nvPr userDrawn="1"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588250" y="88900"/>
            <a:ext cx="1327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/>
          <p:cNvPicPr>
            <a:picLocks noChangeAspect="1" noChangeArrowheads="1"/>
          </p:cNvPicPr>
          <p:nvPr userDrawn="1"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52400" y="74613"/>
            <a:ext cx="47625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43" r:id="rId1"/>
    <p:sldLayoutId id="2147487044" r:id="rId2"/>
    <p:sldLayoutId id="2147487045" r:id="rId3"/>
    <p:sldLayoutId id="2147487046" r:id="rId4"/>
    <p:sldLayoutId id="2147487047" r:id="rId5"/>
    <p:sldLayoutId id="2147487048" r:id="rId6"/>
    <p:sldLayoutId id="2147487049" r:id="rId7"/>
    <p:sldLayoutId id="2147487050" r:id="rId8"/>
    <p:sldLayoutId id="2147487051" r:id="rId9"/>
    <p:sldLayoutId id="2147487052" r:id="rId10"/>
    <p:sldLayoutId id="2147487053" r:id="rId11"/>
    <p:sldLayoutId id="2147487054" r:id="rId12"/>
    <p:sldLayoutId id="2147487055" r:id="rId13"/>
    <p:sldLayoutId id="2147487056" r:id="rId14"/>
    <p:sldLayoutId id="2147487057" r:id="rId15"/>
    <p:sldLayoutId id="2147487058" r:id="rId16"/>
    <p:sldLayoutId id="2147487059" r:id="rId17"/>
    <p:sldLayoutId id="2147487060" r:id="rId18"/>
    <p:sldLayoutId id="2147487061" r:id="rId19"/>
    <p:sldLayoutId id="2147487063" r:id="rId20"/>
    <p:sldLayoutId id="2147487064" r:id="rId21"/>
    <p:sldLayoutId id="2147487072" r:id="rId22"/>
    <p:sldLayoutId id="2147487075" r:id="rId23"/>
    <p:sldLayoutId id="2147487076" r:id="rId24"/>
    <p:sldLayoutId id="2147487077" r:id="rId2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video" Target="file:///D:\A-%20SFD\2-%20Curriculum\7-%20Other%20courses\5-%20Teenager\3-%20Curriculum%202016\3.%20Tham%20gia%20giao%20th&#244;ng%20an%20to&#224;n-VTV.wmv" TargetMode="External"/><Relationship Id="rId7" Type="http://schemas.openxmlformats.org/officeDocument/2006/relationships/image" Target="../media/image31.png"/><Relationship Id="rId2" Type="http://schemas.openxmlformats.org/officeDocument/2006/relationships/video" Target="file:///D:\A-%20SFD\2-%20Curriculum\7-%20Other%20courses\5-%20Teenager\3-%20Curriculum%202016\2.%20Nguy%20hi&#7875;m%20chuy&#7875;n%20h&#432;&#7899;ng%20t&#7847;m%20nh&#236;n%20b&#7883;%20che%20khu&#7845;t.mp4" TargetMode="External"/><Relationship Id="rId1" Type="http://schemas.openxmlformats.org/officeDocument/2006/relationships/video" Target="file:///D:\A-%20SFD\2-%20Curriculum\7-%20Other%20courses\5-%20Teenager\3-%20Curriculum%202016\1.%20&#272;i%20xe%20m&#225;y%20t&#7915;%20&#273;&#432;&#7901;ng%20nh&#7887;%20ra%20&#273;&#432;&#7901;ng%20l&#7899;n.wmv" TargetMode="External"/><Relationship Id="rId6" Type="http://schemas.openxmlformats.org/officeDocument/2006/relationships/hyperlink" Target="http://vtv.vn/video/ky-nang-tham-gia-giao-thong-thuc-hien-bao-hiem-bat-buoc-trach-nhiem-dan-su-cua-chu-xe-co-gioi-108727.htm" TargetMode="Externa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34.png"/><Relationship Id="rId4" Type="http://schemas.openxmlformats.org/officeDocument/2006/relationships/video" Target="file:///D:\A-%20SFD\2-%20Curriculum\7-%20Other%20courses\5-%20Teenager\3-%20Curriculum%202016\4.%20Nguy%20hi&#7875;m%20t&#7915;%20xe%20&#244;%20t&#244;%20&#273;ang%20d&#7915;ng%20&#273;&#7895;.wmv" TargetMode="External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phunutoday.vn/dataimages/201110/original/images559459_15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4.xml"/><Relationship Id="rId1" Type="http://schemas.openxmlformats.org/officeDocument/2006/relationships/video" Target="file:///D:\A-%20SFD\2-%20Curriculum\7-%20Other%20courses\5-%20Teenager\3-%20Curriculum%202016\13.%20&#272;i%20xe%20&#273;&#7841;p%20d&#224;n%20h&#224;ng%20nganh.wmv" TargetMode="Externa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5.xml"/><Relationship Id="rId1" Type="http://schemas.openxmlformats.org/officeDocument/2006/relationships/video" Target="file:///D:\A-%20SFD\2-%20Curriculum\7-%20Other%20courses\5-%20Teenager\3-%20Curriculum%202016\14.%20&#272;u%20b&#225;m%20xe%20m&#225;y.mpg" TargetMode="Externa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www.google.com.vn/url?sa=i&amp;rct=j&amp;q=&amp;esrc=s&amp;frm=1&amp;source=images&amp;cd=&amp;cad=rja&amp;uact=8&amp;ved=0ahUKEwjr8NzAmpnKAhVGFJQKHVe6BSMQjRwIBw&amp;url=http://news.zing.vn/Xe-may-cho-nguoi-qua-tai-hang-hoa-cong-kenh-len-bao-Anh-post531663.html&amp;psig=AFQjCNFPYXl4YSuxmuxvNBSL7znRV8eiGg&amp;ust=145230780882521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30.jpeg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csgt.vn/" TargetMode="External"/><Relationship Id="rId3" Type="http://schemas.openxmlformats.org/officeDocument/2006/relationships/hyperlink" Target="http://antoangiaothong.gov.vn/" TargetMode="External"/><Relationship Id="rId7" Type="http://schemas.openxmlformats.org/officeDocument/2006/relationships/hyperlink" Target="https://www.google.com.vn/url?sa=t&amp;rct=j&amp;q=&amp;esrc=s&amp;source=web&amp;cd=5&amp;ved=0CFIQFjAE&amp;url=http://www.csgt.vn/&amp;ei=I49iUsHNOcGQkwXvZA&amp;usg=AFQjCNEI3ZqMMNDUSf-eKprk-AnI6OWkOw&amp;sig2=aMiY7VGriV9SvSijx7L_RA" TargetMode="External"/><Relationship Id="rId2" Type="http://schemas.openxmlformats.org/officeDocument/2006/relationships/hyperlink" Target="http://www.chinhphu.vn/portal/page/portal/chinhphu/antoangiaotho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anhsat-ttatxh.bocongan.gov.vn/" TargetMode="External"/><Relationship Id="rId5" Type="http://schemas.openxmlformats.org/officeDocument/2006/relationships/hyperlink" Target="https://www.google.com.vn/url?sa=t&amp;rct=j&amp;q=&amp;esrc=s&amp;source=web&amp;cd=7&amp;ved=0CGcQFjAG&amp;url=http://canhsat-ttatxh.bocongan.gov.vn/&amp;ei=I49iUsHNOcGQkwXvZA&amp;usg=AFQjCNGH9EAEuKteYwARh2syO_yRmDW4zg&amp;sig2=ylmPrOuwKQLYwyE2HG9gvA" TargetMode="External"/><Relationship Id="rId10" Type="http://schemas.openxmlformats.org/officeDocument/2006/relationships/hyperlink" Target="http://giaothongvantai.com.vn/" TargetMode="External"/><Relationship Id="rId4" Type="http://schemas.openxmlformats.org/officeDocument/2006/relationships/hyperlink" Target="http://www.mt.gov.vn/" TargetMode="External"/><Relationship Id="rId9" Type="http://schemas.openxmlformats.org/officeDocument/2006/relationships/hyperlink" Target="https://www.google.com.vn/url?sa=t&amp;rct=j&amp;q=&amp;esrc=s&amp;source=web&amp;cd=1&amp;cad=rja&amp;ved=0CC0QFjAA&amp;url=http://giaothongvantai.com.vn/&amp;ei=I49iUsHNOcGQkwXvZA&amp;usg=AFQjCNFaRjxHtZiA9eiGT2kIOgiW_aKdkg&amp;sig2=2Kv-VIO4kNvxy-GygaOPow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-%20SFD\2-%20Curriculum\7-%20Other%20courses\5-%20Teenager\3-%20Curriculum%202016\So%20lieu%20TNGT-update.xlsx!Sheet1!%5bSo%20lieu%20TNGT-update.xlsx%5dSheet1%20Chart%20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8CB429-BDBE-4E07-BE95-6FB43A847661}" type="slidenum">
              <a:rPr lang="en-US" altLang="en-US"/>
              <a:pPr/>
              <a:t>1</a:t>
            </a:fld>
            <a:endParaRPr lang="en-US" altLang="en-US"/>
          </a:p>
        </p:txBody>
      </p:sp>
      <p:pic>
        <p:nvPicPr>
          <p:cNvPr id="80898" name="Picture 2" descr="C:\Users\F14114\Desktop\Bìa Teen 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2684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81000" y="587375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c)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Quan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sát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ảnh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dưới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đây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nêu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hậu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quả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khi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xảy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tai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nạn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: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5207000" y="2008188"/>
            <a:ext cx="4038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endParaRPr lang="en-US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5588000" y="26558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altLang="en-US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382713"/>
            <a:ext cx="365760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8919" name="TextBox 7"/>
          <p:cNvSpPr txBox="1">
            <a:spLocks noChangeArrowheads="1"/>
          </p:cNvSpPr>
          <p:nvPr/>
        </p:nvSpPr>
        <p:spPr bwMode="auto">
          <a:xfrm>
            <a:off x="5280025" y="3617913"/>
            <a:ext cx="304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dantri.com.vn</a:t>
            </a:r>
          </a:p>
        </p:txBody>
      </p:sp>
      <p:sp>
        <p:nvSpPr>
          <p:cNvPr id="38921" name="TextBox 7"/>
          <p:cNvSpPr txBox="1">
            <a:spLocks noChangeArrowheads="1"/>
          </p:cNvSpPr>
          <p:nvPr/>
        </p:nvSpPr>
        <p:spPr bwMode="auto">
          <a:xfrm>
            <a:off x="1104900" y="6488113"/>
            <a:ext cx="304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vovgiaothong.vn</a:t>
            </a:r>
          </a:p>
        </p:txBody>
      </p:sp>
      <p:sp>
        <p:nvSpPr>
          <p:cNvPr id="38922" name="TextBox 7"/>
          <p:cNvSpPr txBox="1">
            <a:spLocks noChangeArrowheads="1"/>
          </p:cNvSpPr>
          <p:nvPr/>
        </p:nvSpPr>
        <p:spPr bwMode="auto">
          <a:xfrm>
            <a:off x="1104900" y="3679825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laodong.com.vn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 bwMode="auto">
          <a:xfrm>
            <a:off x="685800" y="762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en-US" sz="2400" b="1" dirty="0">
                <a:latin typeface="+mj-lt"/>
                <a:cs typeface="+mj-cs"/>
              </a:rPr>
            </a:br>
            <a:br>
              <a:rPr lang="en-US" sz="2400" b="1" dirty="0">
                <a:latin typeface="+mj-lt"/>
                <a:cs typeface="+mj-cs"/>
              </a:rPr>
            </a:br>
            <a:r>
              <a:rPr lang="en-US" sz="2200" b="1" dirty="0">
                <a:latin typeface="Tahoma" pitchFamily="34" charset="0"/>
                <a:cs typeface="Tahoma" pitchFamily="34" charset="0"/>
              </a:rPr>
              <a:t>1.Tìm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hiểu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tình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hình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trật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tự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an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toàn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:</a:t>
            </a:r>
            <a:br>
              <a:rPr lang="en-US" sz="2200" b="1" dirty="0">
                <a:latin typeface="Tahoma" pitchFamily="34" charset="0"/>
                <a:cs typeface="Tahoma" pitchFamily="34" charset="0"/>
              </a:rPr>
            </a:br>
            <a:endParaRPr lang="en-US" sz="4400" b="1" dirty="0">
              <a:solidFill>
                <a:schemeClr val="tx2">
                  <a:lumMod val="75000"/>
                </a:schemeClr>
              </a:solidFill>
              <a:latin typeface="+mj-lt"/>
              <a:cs typeface="+mj-cs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348287" y="4154487"/>
            <a:ext cx="3171825" cy="2703513"/>
            <a:chOff x="5514975" y="4152900"/>
            <a:chExt cx="3171825" cy="2703513"/>
          </a:xfrm>
        </p:grpSpPr>
        <p:sp>
          <p:nvSpPr>
            <p:cNvPr id="48141" name="TextBox 7"/>
            <p:cNvSpPr txBox="1">
              <a:spLocks noChangeArrowheads="1"/>
            </p:cNvSpPr>
            <p:nvPr/>
          </p:nvSpPr>
          <p:spPr bwMode="auto">
            <a:xfrm>
              <a:off x="5514975" y="6486525"/>
              <a:ext cx="3048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u="sng" dirty="0"/>
                <a:t>dantri.com.vn</a:t>
              </a:r>
            </a:p>
          </p:txBody>
        </p:sp>
        <p:pic>
          <p:nvPicPr>
            <p:cNvPr id="48142" name="Picture 14" descr="D:\HOANG MAI LINH\Teen\BOOK\Noi dung chinh sua\chet nguoi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14975" y="4152900"/>
              <a:ext cx="3171825" cy="2378075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340643"/>
            <a:ext cx="4000500" cy="2352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4132208"/>
            <a:ext cx="40005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allAtOnce"/>
      <p:bldP spid="38919" grpId="0"/>
      <p:bldP spid="38921" grpId="0"/>
      <p:bldP spid="389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ounded Rectangle 2"/>
          <p:cNvSpPr>
            <a:spLocks noChangeArrowheads="1"/>
          </p:cNvSpPr>
          <p:nvPr/>
        </p:nvSpPr>
        <p:spPr bwMode="auto">
          <a:xfrm>
            <a:off x="457200" y="685800"/>
            <a:ext cx="8229600" cy="14478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charset="0"/>
              <a:buNone/>
            </a:pPr>
            <a:r>
              <a:rPr lang="vi-VN" altLang="en-US" sz="2000">
                <a:latin typeface="Tahoma" pitchFamily="34" charset="0"/>
                <a:cs typeface="Tahoma" pitchFamily="34" charset="0"/>
              </a:rPr>
              <a:t>Tình hình </a:t>
            </a:r>
            <a:r>
              <a:rPr lang="en-US" altLang="en-US" sz="2000">
                <a:latin typeface="Tahoma" pitchFamily="34" charset="0"/>
                <a:cs typeface="Tahoma" pitchFamily="34" charset="0"/>
              </a:rPr>
              <a:t>trật tự an toàn giao thông</a:t>
            </a:r>
            <a:r>
              <a:rPr lang="vi-VN" altLang="en-US" sz="2000">
                <a:latin typeface="Tahoma" pitchFamily="34" charset="0"/>
                <a:cs typeface="Tahoma" pitchFamily="34" charset="0"/>
              </a:rPr>
              <a:t> đường bộ rất phức tạp với hai</a:t>
            </a:r>
            <a:r>
              <a:rPr lang="en-US" altLang="en-US" sz="2000">
                <a:latin typeface="Tahoma" pitchFamily="34" charset="0"/>
                <a:cs typeface="Tahoma" pitchFamily="34" charset="0"/>
              </a:rPr>
              <a:t> </a:t>
            </a:r>
            <a:r>
              <a:rPr lang="vi-VN" altLang="en-US" sz="2000">
                <a:latin typeface="Tahoma" pitchFamily="34" charset="0"/>
                <a:cs typeface="Tahoma" pitchFamily="34" charset="0"/>
              </a:rPr>
              <a:t>vấn đề nghiêm trọng: </a:t>
            </a:r>
            <a:endParaRPr lang="en-US" altLang="en-US" sz="2000">
              <a:latin typeface="Tahoma" pitchFamily="34" charset="0"/>
              <a:cs typeface="Tahoma" pitchFamily="34" charset="0"/>
            </a:endParaRPr>
          </a:p>
          <a:p>
            <a:pPr marL="457200" indent="-457200">
              <a:spcBef>
                <a:spcPct val="20000"/>
              </a:spcBef>
              <a:buFont typeface="Arial" charset="0"/>
              <a:buNone/>
            </a:pPr>
            <a:r>
              <a:rPr lang="en-US" altLang="en-US" sz="2000">
                <a:latin typeface="Tahoma" pitchFamily="34" charset="0"/>
                <a:cs typeface="Tahoma" pitchFamily="34" charset="0"/>
              </a:rPr>
              <a:t>-  N</a:t>
            </a:r>
            <a:r>
              <a:rPr lang="vi-VN" altLang="en-US" sz="2000">
                <a:latin typeface="Tahoma" pitchFamily="34" charset="0"/>
                <a:cs typeface="Tahoma" pitchFamily="34" charset="0"/>
              </a:rPr>
              <a:t>ạn tắc đường trầm trọng ở các thành phố lớn.</a:t>
            </a:r>
            <a:endParaRPr lang="en-US" altLang="en-US" sz="2000">
              <a:latin typeface="Tahoma" pitchFamily="34" charset="0"/>
              <a:cs typeface="Tahoma" pitchFamily="34" charset="0"/>
            </a:endParaRPr>
          </a:p>
          <a:p>
            <a:pPr marL="457200" indent="-457200">
              <a:spcBef>
                <a:spcPct val="20000"/>
              </a:spcBef>
              <a:buFont typeface="Arial" charset="0"/>
              <a:buNone/>
            </a:pPr>
            <a:r>
              <a:rPr lang="en-US" altLang="en-US" sz="2000">
                <a:latin typeface="Tahoma" pitchFamily="34" charset="0"/>
                <a:cs typeface="Tahoma" pitchFamily="34" charset="0"/>
              </a:rPr>
              <a:t>- </a:t>
            </a:r>
            <a:r>
              <a:rPr lang="vi-VN" altLang="en-US" sz="2000">
                <a:latin typeface="Tahoma" pitchFamily="34" charset="0"/>
                <a:cs typeface="Tahoma" pitchFamily="34" charset="0"/>
              </a:rPr>
              <a:t>T</a:t>
            </a:r>
            <a:r>
              <a:rPr lang="en-US" altLang="en-US" sz="2000">
                <a:latin typeface="Tahoma" pitchFamily="34" charset="0"/>
                <a:cs typeface="Tahoma" pitchFamily="34" charset="0"/>
              </a:rPr>
              <a:t>ai nạn giao thông</a:t>
            </a:r>
            <a:r>
              <a:rPr lang="vi-VN" altLang="en-US" sz="2000">
                <a:latin typeface="Tahoma" pitchFamily="34" charset="0"/>
                <a:cs typeface="Tahoma" pitchFamily="34" charset="0"/>
              </a:rPr>
              <a:t> với số người chết, bị thương ở mức cao</a:t>
            </a:r>
            <a:endParaRPr lang="en-US" altLang="en-US" sz="20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685800" y="762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en-US" sz="2400" b="1" dirty="0">
                <a:latin typeface="+mj-lt"/>
                <a:cs typeface="+mj-cs"/>
              </a:rPr>
            </a:br>
            <a:br>
              <a:rPr lang="en-US" sz="2400" b="1" dirty="0">
                <a:latin typeface="+mj-lt"/>
                <a:cs typeface="+mj-cs"/>
              </a:rPr>
            </a:br>
            <a:r>
              <a:rPr lang="en-US" sz="2200" b="1" dirty="0">
                <a:latin typeface="Tahoma" pitchFamily="34" charset="0"/>
                <a:cs typeface="Tahoma" pitchFamily="34" charset="0"/>
              </a:rPr>
              <a:t>1.Tìm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hiểu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tình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hình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trật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tự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an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toàn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:</a:t>
            </a:r>
            <a:br>
              <a:rPr lang="en-US" sz="2200" b="1" dirty="0">
                <a:latin typeface="Tahoma" pitchFamily="34" charset="0"/>
                <a:cs typeface="Tahoma" pitchFamily="34" charset="0"/>
              </a:rPr>
            </a:br>
            <a:endParaRPr lang="en-US" sz="4400" b="1" dirty="0">
              <a:solidFill>
                <a:schemeClr val="tx2">
                  <a:lumMod val="7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191000" y="2209800"/>
            <a:ext cx="1371600" cy="22860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2819400"/>
            <a:ext cx="3241675" cy="708025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Các yếu tố ảnh hưởng đến 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tai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nạn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vi-VN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3657600"/>
            <a:ext cx="1905000" cy="400050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con người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2590800"/>
            <a:ext cx="1903413" cy="400050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phương tiện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3105150"/>
            <a:ext cx="1900238" cy="400050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vi-VN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cơ sở hạ tầng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945" name="Rectangle 11"/>
          <p:cNvSpPr>
            <a:spLocks noChangeArrowheads="1"/>
          </p:cNvSpPr>
          <p:nvPr/>
        </p:nvSpPr>
        <p:spPr bwMode="auto">
          <a:xfrm>
            <a:off x="6477000" y="3638550"/>
            <a:ext cx="1489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</a:t>
            </a:r>
            <a:r>
              <a:rPr lang="vi-VN" altLang="en-US" sz="20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ơn 70% </a:t>
            </a:r>
            <a:endParaRPr lang="en-US" altLang="en-US"/>
          </a:p>
        </p:txBody>
      </p:sp>
      <p:sp>
        <p:nvSpPr>
          <p:cNvPr id="13" name="Right Brace 12"/>
          <p:cNvSpPr/>
          <p:nvPr/>
        </p:nvSpPr>
        <p:spPr>
          <a:xfrm>
            <a:off x="6248400" y="2590800"/>
            <a:ext cx="1524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947" name="Rectangle 13"/>
          <p:cNvSpPr>
            <a:spLocks noChangeArrowheads="1"/>
          </p:cNvSpPr>
          <p:nvPr/>
        </p:nvSpPr>
        <p:spPr bwMode="auto">
          <a:xfrm>
            <a:off x="6477000" y="2800350"/>
            <a:ext cx="1477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Gần</a:t>
            </a:r>
            <a:r>
              <a:rPr lang="vi-VN" altLang="en-US" sz="20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vi-VN" altLang="en-US" sz="20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0% </a:t>
            </a:r>
            <a:endParaRPr lang="en-US" altLang="en-US"/>
          </a:p>
        </p:txBody>
      </p:sp>
      <p:sp>
        <p:nvSpPr>
          <p:cNvPr id="39948" name="TextBox 14"/>
          <p:cNvSpPr txBox="1">
            <a:spLocks noChangeArrowheads="1"/>
          </p:cNvSpPr>
          <p:nvPr/>
        </p:nvSpPr>
        <p:spPr bwMode="auto">
          <a:xfrm>
            <a:off x="6400800" y="2209800"/>
            <a:ext cx="2209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u="sng">
                <a:solidFill>
                  <a:srgbClr val="800000"/>
                </a:solidFill>
              </a:rPr>
              <a:t>Nguyên nhân:</a:t>
            </a:r>
          </a:p>
        </p:txBody>
      </p:sp>
      <p:cxnSp>
        <p:nvCxnSpPr>
          <p:cNvPr id="17" name="Straight Connector 16"/>
          <p:cNvCxnSpPr>
            <a:stCxn id="8" idx="3"/>
            <a:endCxn id="9" idx="1"/>
          </p:cNvCxnSpPr>
          <p:nvPr/>
        </p:nvCxnSpPr>
        <p:spPr>
          <a:xfrm>
            <a:off x="3546475" y="3173413"/>
            <a:ext cx="568325" cy="684212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  <a:endCxn id="10" idx="1"/>
          </p:cNvCxnSpPr>
          <p:nvPr/>
        </p:nvCxnSpPr>
        <p:spPr>
          <a:xfrm flipV="1">
            <a:off x="3546475" y="2790825"/>
            <a:ext cx="568325" cy="382588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3"/>
            <a:endCxn id="11" idx="1"/>
          </p:cNvCxnSpPr>
          <p:nvPr/>
        </p:nvCxnSpPr>
        <p:spPr>
          <a:xfrm>
            <a:off x="3546475" y="3173413"/>
            <a:ext cx="568325" cy="131762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962400" y="3581400"/>
            <a:ext cx="4038600" cy="5334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114800" y="4419600"/>
            <a:ext cx="1371600" cy="22860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85800" y="5410200"/>
            <a:ext cx="8015288" cy="1295400"/>
            <a:chOff x="685800" y="5410200"/>
            <a:chExt cx="8015288" cy="1295400"/>
          </a:xfrm>
        </p:grpSpPr>
        <p:sp>
          <p:nvSpPr>
            <p:cNvPr id="50196" name="Rectangle 28"/>
            <p:cNvSpPr>
              <a:spLocks noChangeArrowheads="1"/>
            </p:cNvSpPr>
            <p:nvPr/>
          </p:nvSpPr>
          <p:spPr bwMode="auto">
            <a:xfrm>
              <a:off x="776288" y="5486400"/>
              <a:ext cx="7848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buFont typeface="Wingdings" pitchFamily="2" charset="2"/>
                <a:buChar char="q"/>
              </a:pPr>
              <a:r>
                <a:rPr lang="en-US" altLang="en-US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  Thiếu </a:t>
              </a:r>
              <a:r>
                <a:rPr lang="vi-VN" altLang="en-US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kiến thức, kĩ năng, ý thức khi tham gia giao thông</a:t>
              </a:r>
              <a:r>
                <a:rPr lang="en-US" altLang="en-US" b="1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62000" y="5940425"/>
              <a:ext cx="7939088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buFont typeface="Wingdings" pitchFamily="2" charset="2"/>
                <a:buChar char="q"/>
                <a:defRPr/>
              </a:pP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Không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hiểu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biết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về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Luật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giao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thông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đường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bộ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và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không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nghiêm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chỉnh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chấp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hành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các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quy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tắc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An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toàn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giao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thông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đường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bộ</a:t>
              </a:r>
              <a:r>
                <a:rPr lang="en-US" b="1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.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85800" y="5410200"/>
              <a:ext cx="8001000" cy="1295400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2895600" y="4724400"/>
            <a:ext cx="4038600" cy="708025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Nguyên nhân gây tại nạn giao thông xuất phát từ học sinh 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allAtOnce" animBg="1"/>
      <p:bldP spid="7" grpId="0" animBg="1"/>
      <p:bldP spid="8" grpId="0" build="allAtOnce" animBg="1"/>
      <p:bldP spid="9" grpId="0" animBg="1"/>
      <p:bldP spid="10" grpId="0" animBg="1"/>
      <p:bldP spid="11" grpId="0" animBg="1"/>
      <p:bldP spid="39945" grpId="0"/>
      <p:bldP spid="13" grpId="0" animBg="1"/>
      <p:bldP spid="39947" grpId="0"/>
      <p:bldP spid="39948" grpId="0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3" cstate="print"/>
          <a:srcRect l="57813" t="26042" r="29688" b="47916"/>
          <a:stretch>
            <a:fillRect/>
          </a:stretch>
        </p:blipFill>
        <p:spPr bwMode="auto">
          <a:xfrm>
            <a:off x="6172200" y="1219200"/>
            <a:ext cx="2514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1150" y="1143000"/>
            <a:ext cx="5937250" cy="1524000"/>
            <a:chOff x="-141845" y="381000"/>
            <a:chExt cx="8904845" cy="1196063"/>
          </a:xfrm>
        </p:grpSpPr>
        <p:sp>
          <p:nvSpPr>
            <p:cNvPr id="51207" name="Rounded Rectangular Callout 4"/>
            <p:cNvSpPr>
              <a:spLocks noChangeArrowheads="1"/>
            </p:cNvSpPr>
            <p:nvPr/>
          </p:nvSpPr>
          <p:spPr bwMode="auto">
            <a:xfrm>
              <a:off x="77205" y="381000"/>
              <a:ext cx="8685795" cy="1196063"/>
            </a:xfrm>
            <a:prstGeom prst="wedgeRoundRectCallout">
              <a:avLst>
                <a:gd name="adj1" fmla="val 53231"/>
                <a:gd name="adj2" fmla="val 66435"/>
                <a:gd name="adj3" fmla="val 16667"/>
              </a:avLst>
            </a:prstGeom>
            <a:solidFill>
              <a:srgbClr val="92D050"/>
            </a:solid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742950" lvl="1" indent="-285750" eaLnBrk="1" hangingPunct="1">
                <a:lnSpc>
                  <a:spcPct val="150000"/>
                </a:lnSpc>
              </a:pPr>
              <a:endParaRPr lang="en-US" altLang="en-US" sz="2400" b="1" i="1">
                <a:latin typeface="Calibri" pitchFamily="34" charset="0"/>
              </a:endParaRPr>
            </a:p>
          </p:txBody>
        </p:sp>
        <p:sp>
          <p:nvSpPr>
            <p:cNvPr id="51208" name="TextBox 2"/>
            <p:cNvSpPr txBox="1">
              <a:spLocks noChangeArrowheads="1"/>
            </p:cNvSpPr>
            <p:nvPr/>
          </p:nvSpPr>
          <p:spPr bwMode="auto">
            <a:xfrm>
              <a:off x="-141845" y="594049"/>
              <a:ext cx="8561985" cy="60301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742950" lvl="1" indent="-285750" eaLnBrk="1" hangingPunct="1">
                <a:lnSpc>
                  <a:spcPct val="150000"/>
                </a:lnSpc>
              </a:pPr>
              <a:r>
                <a:rPr lang="en-US" altLang="en-US" sz="2400" b="1" i="1" dirty="0" err="1">
                  <a:latin typeface="Calibri" pitchFamily="34" charset="0"/>
                </a:rPr>
                <a:t>Học</a:t>
              </a:r>
              <a:r>
                <a:rPr lang="en-US" altLang="en-US" sz="2400" b="1" i="1" dirty="0">
                  <a:latin typeface="Calibri" pitchFamily="34" charset="0"/>
                </a:rPr>
                <a:t> </a:t>
              </a:r>
              <a:r>
                <a:rPr lang="en-US" altLang="en-US" sz="2400" b="1" i="1" dirty="0" err="1">
                  <a:latin typeface="Calibri" pitchFamily="34" charset="0"/>
                </a:rPr>
                <a:t>sinh</a:t>
              </a:r>
              <a:r>
                <a:rPr lang="en-US" altLang="en-US" sz="2400" b="1" i="1" dirty="0">
                  <a:latin typeface="Calibri" pitchFamily="34" charset="0"/>
                </a:rPr>
                <a:t> </a:t>
              </a:r>
              <a:r>
                <a:rPr lang="en-US" altLang="en-US" sz="2400" b="1" i="1" dirty="0" err="1">
                  <a:latin typeface="Calibri" pitchFamily="34" charset="0"/>
                </a:rPr>
                <a:t>chúng</a:t>
              </a:r>
              <a:r>
                <a:rPr lang="en-US" altLang="en-US" sz="2400" b="1" i="1" dirty="0">
                  <a:latin typeface="Calibri" pitchFamily="34" charset="0"/>
                </a:rPr>
                <a:t> ta </a:t>
              </a:r>
              <a:r>
                <a:rPr lang="en-US" altLang="en-US" sz="2400" b="1" i="1" dirty="0" err="1">
                  <a:latin typeface="Calibri" pitchFamily="34" charset="0"/>
                </a:rPr>
                <a:t>cần</a:t>
              </a:r>
              <a:r>
                <a:rPr lang="en-US" altLang="en-US" sz="2400" b="1" i="1" dirty="0">
                  <a:latin typeface="Calibri" pitchFamily="34" charset="0"/>
                </a:rPr>
                <a:t> </a:t>
              </a:r>
              <a:r>
                <a:rPr lang="en-US" altLang="en-US" sz="2400" b="1" i="1" dirty="0" err="1">
                  <a:latin typeface="Calibri" pitchFamily="34" charset="0"/>
                </a:rPr>
                <a:t>nắm</a:t>
              </a:r>
              <a:r>
                <a:rPr lang="en-US" altLang="en-US" sz="2400" b="1" i="1" dirty="0">
                  <a:latin typeface="Calibri" pitchFamily="34" charset="0"/>
                </a:rPr>
                <a:t> </a:t>
              </a:r>
              <a:r>
                <a:rPr lang="en-US" altLang="en-US" sz="2400" b="1" i="1" dirty="0" err="1">
                  <a:latin typeface="Calibri" pitchFamily="34" charset="0"/>
                </a:rPr>
                <a:t>vững</a:t>
              </a:r>
              <a:r>
                <a:rPr lang="en-US" altLang="en-US" sz="2400" b="1" i="1" dirty="0">
                  <a:latin typeface="Calibri" pitchFamily="34" charset="0"/>
                </a:rPr>
                <a:t> </a:t>
              </a:r>
              <a:r>
                <a:rPr lang="en-US" altLang="en-US" sz="2400" b="1" i="1" dirty="0" err="1">
                  <a:latin typeface="Calibri" pitchFamily="34" charset="0"/>
                </a:rPr>
                <a:t>những</a:t>
              </a:r>
              <a:r>
                <a:rPr lang="en-US" altLang="en-US" sz="2400" b="1" i="1" dirty="0">
                  <a:latin typeface="Calibri" pitchFamily="34" charset="0"/>
                </a:rPr>
                <a:t> </a:t>
              </a:r>
              <a:r>
                <a:rPr lang="en-US" altLang="en-US" sz="2400" b="1" i="1" dirty="0" err="1">
                  <a:latin typeface="Calibri" pitchFamily="34" charset="0"/>
                </a:rPr>
                <a:t>quy</a:t>
              </a:r>
              <a:r>
                <a:rPr lang="en-US" altLang="en-US" sz="2400" b="1" i="1" dirty="0">
                  <a:latin typeface="Calibri" pitchFamily="34" charset="0"/>
                </a:rPr>
                <a:t> </a:t>
              </a:r>
              <a:r>
                <a:rPr lang="en-US" altLang="en-US" sz="2400" b="1" i="1" dirty="0" err="1">
                  <a:latin typeface="Calibri" pitchFamily="34" charset="0"/>
                </a:rPr>
                <a:t>tắc</a:t>
              </a:r>
              <a:r>
                <a:rPr lang="en-US" altLang="en-US" sz="2400" b="1" i="1" dirty="0">
                  <a:latin typeface="Calibri" pitchFamily="34" charset="0"/>
                </a:rPr>
                <a:t> </a:t>
              </a:r>
              <a:r>
                <a:rPr lang="en-US" altLang="en-US" sz="2400" b="1" i="1" dirty="0" err="1">
                  <a:latin typeface="Calibri" pitchFamily="34" charset="0"/>
                </a:rPr>
                <a:t>giao</a:t>
              </a:r>
              <a:r>
                <a:rPr lang="en-US" altLang="en-US" sz="2400" b="1" i="1" dirty="0">
                  <a:latin typeface="Calibri" pitchFamily="34" charset="0"/>
                </a:rPr>
                <a:t> </a:t>
              </a:r>
              <a:r>
                <a:rPr lang="en-US" altLang="en-US" sz="2400" b="1" i="1" dirty="0" err="1">
                  <a:latin typeface="Calibri" pitchFamily="34" charset="0"/>
                </a:rPr>
                <a:t>thông</a:t>
              </a:r>
              <a:r>
                <a:rPr lang="en-US" altLang="en-US" sz="2400" b="1" i="1" dirty="0">
                  <a:latin typeface="Calibri" pitchFamily="34" charset="0"/>
                </a:rPr>
                <a:t> </a:t>
              </a:r>
              <a:r>
                <a:rPr lang="en-US" altLang="en-US" sz="2400" b="1" i="1" dirty="0" err="1">
                  <a:latin typeface="Calibri" pitchFamily="34" charset="0"/>
                </a:rPr>
                <a:t>đường</a:t>
              </a:r>
              <a:r>
                <a:rPr lang="en-US" altLang="en-US" sz="2400" b="1" i="1" dirty="0">
                  <a:latin typeface="Calibri" pitchFamily="34" charset="0"/>
                </a:rPr>
                <a:t> </a:t>
              </a:r>
              <a:r>
                <a:rPr lang="en-US" altLang="en-US" sz="2400" b="1" i="1" dirty="0" err="1">
                  <a:latin typeface="Calibri" pitchFamily="34" charset="0"/>
                </a:rPr>
                <a:t>bộ</a:t>
              </a:r>
              <a:r>
                <a:rPr lang="en-US" altLang="en-US" sz="2400" b="1" i="1" dirty="0">
                  <a:latin typeface="Calibri" pitchFamily="34" charset="0"/>
                </a:rPr>
                <a:t> </a:t>
              </a:r>
              <a:r>
                <a:rPr lang="en-US" altLang="en-US" sz="2400" b="1" i="1" dirty="0" err="1">
                  <a:latin typeface="Calibri" pitchFamily="34" charset="0"/>
                </a:rPr>
                <a:t>nào</a:t>
              </a:r>
              <a:r>
                <a:rPr lang="en-US" altLang="en-US" sz="2400" b="1" i="1" dirty="0">
                  <a:latin typeface="Calibri" pitchFamily="34" charset="0"/>
                </a:rPr>
                <a:t> ?</a:t>
              </a:r>
            </a:p>
          </p:txBody>
        </p:sp>
      </p:grp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5ADF45-5EB7-49D1-8C01-7BDD9465702F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685800" y="762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en-US" sz="2400" b="1" dirty="0">
                <a:latin typeface="+mj-lt"/>
                <a:cs typeface="+mj-cs"/>
              </a:rPr>
            </a:br>
            <a:br>
              <a:rPr lang="en-US" sz="2400" b="1" dirty="0">
                <a:latin typeface="+mj-lt"/>
                <a:cs typeface="+mj-cs"/>
              </a:rPr>
            </a:br>
            <a:r>
              <a:rPr lang="en-US" sz="2200" b="1" dirty="0">
                <a:latin typeface="Tahoma" pitchFamily="34" charset="0"/>
                <a:cs typeface="Tahoma" pitchFamily="34" charset="0"/>
              </a:rPr>
              <a:t>2.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Các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quy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tắc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bộ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:</a:t>
            </a:r>
            <a:br>
              <a:rPr lang="en-US" sz="2200" b="1" dirty="0">
                <a:latin typeface="Tahoma" pitchFamily="34" charset="0"/>
                <a:cs typeface="Tahoma" pitchFamily="34" charset="0"/>
              </a:rPr>
            </a:br>
            <a:endParaRPr lang="en-US" sz="4400" b="1" dirty="0">
              <a:solidFill>
                <a:schemeClr val="tx2">
                  <a:lumMod val="7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00800" y="838200"/>
            <a:ext cx="9144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CB397E-1A0C-411C-9EDC-BE1D0451D08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  <a:prstGeom prst="roundRect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endParaRPr lang="en-US" sz="1800" b="1" dirty="0" err="1">
              <a:solidFill>
                <a:schemeClr val="tx1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2)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Người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điều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khiển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xe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đạp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: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Trên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đường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một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chiều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vạch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kẻ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phân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làn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phải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trên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làn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đường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bên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phải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trong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cùng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;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chỉ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được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chở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một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người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hoặc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chở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thêm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một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trẻ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em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dưới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7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tuổi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;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sz="2400" b="1" u="sng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Không</a:t>
            </a:r>
            <a:r>
              <a:rPr lang="en-US" sz="2400" b="1" u="sng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được</a:t>
            </a:r>
            <a:r>
              <a:rPr lang="en-US" sz="2400" b="1" u="sng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: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+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xe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dàn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hàng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ngang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vào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phần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đường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dành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cho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người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bộ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và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phương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tiện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khác</a:t>
            </a:r>
            <a:endParaRPr lang="en-US" sz="1800" b="1" dirty="0">
              <a:solidFill>
                <a:schemeClr val="tx1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+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Sử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dụng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ô,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điện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thoại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động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thiết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bị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âm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thanh</a:t>
            </a:r>
            <a:endParaRPr lang="en-US" sz="1800" b="1" dirty="0">
              <a:solidFill>
                <a:schemeClr val="tx1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+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Kéo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đẩy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xe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khác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chở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vật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cồng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kềnh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buông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cả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hai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tay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hoặc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xe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bằng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một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bánh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.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endParaRPr lang="en-US" sz="1800" b="1" dirty="0" err="1">
              <a:solidFill>
                <a:schemeClr val="tx1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7200" y="838200"/>
            <a:ext cx="6172200" cy="5540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Tìm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hiểu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một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số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quy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tắc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bộ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838200" y="762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en-US" sz="2400" b="1" dirty="0">
                <a:latin typeface="+mj-lt"/>
                <a:cs typeface="+mj-cs"/>
              </a:rPr>
            </a:br>
            <a:br>
              <a:rPr lang="en-US" sz="2400" b="1" dirty="0">
                <a:latin typeface="+mj-lt"/>
                <a:cs typeface="+mj-cs"/>
              </a:rPr>
            </a:br>
            <a:r>
              <a:rPr lang="en-US" sz="2200" b="1" dirty="0">
                <a:latin typeface="Tahoma" pitchFamily="34" charset="0"/>
                <a:cs typeface="Tahoma" pitchFamily="34" charset="0"/>
              </a:rPr>
              <a:t>2.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Các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quy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tắc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bộ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:</a:t>
            </a:r>
            <a:br>
              <a:rPr lang="en-US" sz="2200" b="1" dirty="0">
                <a:latin typeface="Tahoma" pitchFamily="34" charset="0"/>
                <a:cs typeface="Tahoma" pitchFamily="34" charset="0"/>
              </a:rPr>
            </a:br>
            <a:endParaRPr lang="en-US" sz="4400" b="1" dirty="0">
              <a:solidFill>
                <a:schemeClr val="tx2">
                  <a:lumMod val="75000"/>
                </a:schemeClr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5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4AABF5-4ABD-4BB2-8CD3-7C2FA78ACF4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  <a:prstGeom prst="roundRect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200000"/>
              </a:lnSpc>
              <a:buFont typeface="Arial" charset="0"/>
              <a:buNone/>
              <a:defRPr/>
            </a:pPr>
            <a:endParaRPr lang="en-US" sz="1800" b="1" dirty="0" err="1">
              <a:solidFill>
                <a:schemeClr val="tx1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algn="just">
              <a:lnSpc>
                <a:spcPct val="200000"/>
              </a:lnSpc>
              <a:buFont typeface="Arial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3)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Người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điều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khiển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người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ngồi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trên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xe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mô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tô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xe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gắn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máy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xe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đạp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điện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xe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máy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điện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: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phải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đội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mũ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bảo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hiểm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cài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quai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đúng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quy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cách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.</a:t>
            </a:r>
          </a:p>
          <a:p>
            <a:pPr algn="just">
              <a:lnSpc>
                <a:spcPct val="200000"/>
              </a:lnSpc>
              <a:buFont typeface="Arial" charset="0"/>
              <a:buNone/>
              <a:defRPr/>
            </a:pPr>
            <a:endParaRPr lang="en-US" sz="1800" b="1" dirty="0" err="1">
              <a:solidFill>
                <a:schemeClr val="tx1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7200" y="838200"/>
            <a:ext cx="6172200" cy="5540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Tìm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hiểu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một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số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quy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tắc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bộ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838200" y="762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en-US" sz="2400" b="1" dirty="0">
                <a:latin typeface="+mj-lt"/>
                <a:cs typeface="+mj-cs"/>
              </a:rPr>
            </a:br>
            <a:br>
              <a:rPr lang="en-US" sz="2400" b="1" dirty="0">
                <a:latin typeface="+mj-lt"/>
                <a:cs typeface="+mj-cs"/>
              </a:rPr>
            </a:br>
            <a:r>
              <a:rPr lang="en-US" sz="2200" b="1" dirty="0">
                <a:latin typeface="Tahoma" pitchFamily="34" charset="0"/>
                <a:cs typeface="Tahoma" pitchFamily="34" charset="0"/>
              </a:rPr>
              <a:t>2.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Các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quy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tắc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bộ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:</a:t>
            </a:r>
            <a:br>
              <a:rPr lang="en-US" sz="2200" b="1" dirty="0">
                <a:latin typeface="Tahoma" pitchFamily="34" charset="0"/>
                <a:cs typeface="Tahoma" pitchFamily="34" charset="0"/>
              </a:rPr>
            </a:br>
            <a:endParaRPr lang="en-US" sz="4400" b="1" dirty="0">
              <a:solidFill>
                <a:schemeClr val="tx2">
                  <a:lumMod val="75000"/>
                </a:schemeClr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5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88C342-1AF5-4351-AF66-BC9B50CED4C5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5600"/>
          </a:xfrm>
          <a:prstGeom prst="roundRect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200000"/>
              </a:lnSpc>
              <a:buFont typeface="Arial" charset="0"/>
              <a:buNone/>
              <a:defRPr/>
            </a:pPr>
            <a:endParaRPr lang="en-US" sz="1800" b="1" dirty="0" err="1">
              <a:solidFill>
                <a:schemeClr val="tx1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algn="just">
              <a:lnSpc>
                <a:spcPct val="200000"/>
              </a:lnSpc>
              <a:buFont typeface="Arial" charset="0"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4)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Người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ngồi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trên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xe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đạp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xe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mô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tô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xe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gắn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máy</a:t>
            </a:r>
            <a:r>
              <a:rPr lang="en-US" sz="2000" b="1" u="sng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: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không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được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mang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vác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vật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cồng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kềnh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không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sử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dụng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ô,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không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bám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kéo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hoặc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đẩy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các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phương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tiện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khác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không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đứng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trên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yên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giá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đèo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hàng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hoặc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ngồi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trên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tay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lái</a:t>
            </a:r>
            <a:r>
              <a:rPr lang="en-US" sz="18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.</a:t>
            </a:r>
          </a:p>
          <a:p>
            <a:pPr algn="just">
              <a:lnSpc>
                <a:spcPct val="200000"/>
              </a:lnSpc>
              <a:buFont typeface="Arial" charset="0"/>
              <a:buNone/>
              <a:defRPr/>
            </a:pPr>
            <a:r>
              <a:rPr lang="en-US" sz="1800" i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                                  (Theo </a:t>
            </a:r>
            <a:r>
              <a:rPr lang="en-US" sz="1800" i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Luật</a:t>
            </a:r>
            <a:r>
              <a:rPr lang="en-US" sz="1800" i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Giao</a:t>
            </a:r>
            <a:r>
              <a:rPr lang="en-US" sz="1800" i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thông</a:t>
            </a:r>
            <a:r>
              <a:rPr lang="en-US" sz="1800" i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đường</a:t>
            </a:r>
            <a:r>
              <a:rPr lang="en-US" sz="1800" i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bộ</a:t>
            </a:r>
            <a:r>
              <a:rPr lang="en-US" sz="1800" i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2008)</a:t>
            </a:r>
          </a:p>
          <a:p>
            <a:pPr algn="just">
              <a:lnSpc>
                <a:spcPct val="200000"/>
              </a:lnSpc>
              <a:buFont typeface="Arial" charset="0"/>
              <a:buNone/>
              <a:defRPr/>
            </a:pPr>
            <a:endParaRPr lang="en-US" sz="1800" b="1" dirty="0" err="1">
              <a:solidFill>
                <a:schemeClr val="tx1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7200" y="838200"/>
            <a:ext cx="6172200" cy="5540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Tìm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hiểu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một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số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quy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tắc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bộ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838200" y="762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en-US" sz="2400" b="1" dirty="0">
                <a:latin typeface="+mj-lt"/>
                <a:cs typeface="+mj-cs"/>
              </a:rPr>
            </a:br>
            <a:br>
              <a:rPr lang="en-US" sz="2400" b="1" dirty="0">
                <a:latin typeface="+mj-lt"/>
                <a:cs typeface="+mj-cs"/>
              </a:rPr>
            </a:br>
            <a:r>
              <a:rPr lang="en-US" sz="2200" b="1" dirty="0">
                <a:latin typeface="Tahoma" pitchFamily="34" charset="0"/>
                <a:cs typeface="Tahoma" pitchFamily="34" charset="0"/>
              </a:rPr>
              <a:t>2.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Các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quy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tắc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bộ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:</a:t>
            </a:r>
            <a:br>
              <a:rPr lang="en-US" sz="2200" b="1" dirty="0">
                <a:latin typeface="Tahoma" pitchFamily="34" charset="0"/>
                <a:cs typeface="Tahoma" pitchFamily="34" charset="0"/>
              </a:rPr>
            </a:br>
            <a:endParaRPr lang="en-US" sz="4400" b="1" dirty="0">
              <a:solidFill>
                <a:schemeClr val="tx2">
                  <a:lumMod val="75000"/>
                </a:schemeClr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5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3"/>
          <p:cNvSpPr txBox="1">
            <a:spLocks noChangeArrowheads="1"/>
          </p:cNvSpPr>
          <p:nvPr/>
        </p:nvSpPr>
        <p:spPr bwMode="auto">
          <a:xfrm>
            <a:off x="963613" y="41275"/>
            <a:ext cx="58943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200" b="1">
                <a:latin typeface="Tahoma" pitchFamily="34" charset="0"/>
                <a:cs typeface="Tahoma" pitchFamily="34" charset="0"/>
              </a:rPr>
              <a:t>3. Luyện tập tình huống và vận dụng:</a:t>
            </a:r>
          </a:p>
        </p:txBody>
      </p:sp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914400" y="1447800"/>
            <a:ext cx="7239000" cy="5334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50000"/>
              </a:lnSpc>
            </a:pPr>
            <a:endParaRPr lang="en-US" altLang="en-US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166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F318D3-698A-47DA-A267-4450C07721E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6085" name="TextBox 10"/>
          <p:cNvSpPr txBox="1">
            <a:spLocks noChangeArrowheads="1"/>
          </p:cNvSpPr>
          <p:nvPr/>
        </p:nvSpPr>
        <p:spPr bwMode="auto">
          <a:xfrm>
            <a:off x="406400" y="685800"/>
            <a:ext cx="868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1)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Hãy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chỉ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ra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những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lỗi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vi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phạm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an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toàn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của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những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người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ảnh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dưới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đây</a:t>
            </a:r>
            <a:r>
              <a:rPr lang="en-US" altLang="en-US" sz="2000" b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46087" name="TextBox 7"/>
          <p:cNvSpPr txBox="1">
            <a:spLocks noChangeArrowheads="1"/>
          </p:cNvSpPr>
          <p:nvPr/>
        </p:nvSpPr>
        <p:spPr bwMode="auto">
          <a:xfrm>
            <a:off x="1123950" y="36195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antoangiaothong.gov.vn</a:t>
            </a:r>
          </a:p>
        </p:txBody>
      </p:sp>
      <p:sp>
        <p:nvSpPr>
          <p:cNvPr id="46089" name="TextBox 7"/>
          <p:cNvSpPr txBox="1">
            <a:spLocks noChangeArrowheads="1"/>
          </p:cNvSpPr>
          <p:nvPr/>
        </p:nvSpPr>
        <p:spPr bwMode="auto">
          <a:xfrm>
            <a:off x="4933950" y="35814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baoquangninh.com.vn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04900" y="4095750"/>
            <a:ext cx="3095625" cy="2659063"/>
            <a:chOff x="1104900" y="4095750"/>
            <a:chExt cx="3095625" cy="2659063"/>
          </a:xfrm>
        </p:grpSpPr>
        <p:sp>
          <p:nvSpPr>
            <p:cNvPr id="59406" name="TextBox 7"/>
            <p:cNvSpPr txBox="1">
              <a:spLocks noChangeArrowheads="1"/>
            </p:cNvSpPr>
            <p:nvPr/>
          </p:nvSpPr>
          <p:spPr bwMode="auto">
            <a:xfrm>
              <a:off x="1104900" y="6386513"/>
              <a:ext cx="30480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u="sng"/>
                <a:t>nld.com.vn</a:t>
              </a:r>
            </a:p>
          </p:txBody>
        </p:sp>
        <p:pic>
          <p:nvPicPr>
            <p:cNvPr id="59407" name="Picture 15" descr="D:\HOANG MAI LINH\Teen\BOOK\Noi dung chinh sua\xe dap cho qua ta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52525" y="4095750"/>
              <a:ext cx="3048000" cy="22860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sp>
        <p:nvSpPr>
          <p:cNvPr id="59404" name="TextBox 7"/>
          <p:cNvSpPr txBox="1">
            <a:spLocks noChangeArrowheads="1"/>
          </p:cNvSpPr>
          <p:nvPr/>
        </p:nvSpPr>
        <p:spPr bwMode="auto">
          <a:xfrm>
            <a:off x="4927600" y="6411909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hanoimoi.com.vn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1548250"/>
            <a:ext cx="3162300" cy="2114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262" y="1524000"/>
            <a:ext cx="3114675" cy="209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976" y="4067175"/>
            <a:ext cx="3152775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46085" grpId="0" build="allAtOnce"/>
      <p:bldP spid="46087" grpId="0"/>
      <p:bldP spid="46089" grpId="0"/>
      <p:bldP spid="594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548940-C059-4292-9602-13107E9983A8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53975" y="5715000"/>
            <a:ext cx="4829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 u="sng">
                <a:hlinkClick r:id="rId6"/>
              </a:rPr>
              <a:t>http://vtv.vn/video/ky-nang-tham-gia-giao-thong-thuc-hien-bao-hiem-bat-buoc-trach-nhiem-dan-su-cua-chu-xe-co-gioi-108727.htm</a:t>
            </a:r>
            <a:endParaRPr lang="en-US" altLang="en-US" sz="1600" u="sng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823913" y="3278188"/>
            <a:ext cx="3552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Phim Tôi yêu Việt Nam 2011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4743450" y="6191250"/>
            <a:ext cx="3409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Phim Tôi yêu Việt Nam 2011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662488" y="327660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Phim Tôi yêu Việt Nam 2011</a:t>
            </a:r>
          </a:p>
        </p:txBody>
      </p:sp>
      <p:sp>
        <p:nvSpPr>
          <p:cNvPr id="115719" name="Rectangle 4"/>
          <p:cNvSpPr>
            <a:spLocks noChangeArrowheads="1"/>
          </p:cNvSpPr>
          <p:nvPr/>
        </p:nvSpPr>
        <p:spPr bwMode="auto">
          <a:xfrm>
            <a:off x="685800" y="-76200"/>
            <a:ext cx="84582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Những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tình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huống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nguy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hiểm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khi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tham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gia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:</a:t>
            </a:r>
          </a:p>
        </p:txBody>
      </p:sp>
      <p:pic>
        <p:nvPicPr>
          <p:cNvPr id="3" name="1. Đi xe máy từ đường nhỏ ra đường lớ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5850" y="862013"/>
            <a:ext cx="3030538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2. Nguy hiểm chuyển hướng tầm nhìn bị che khuất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76788" y="847725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3. Tham gia giao thông an toàn-VTV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33463" y="3811588"/>
            <a:ext cx="325755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4. Nguy hiểm từ xe ô tô đang dừng đỗ.wmv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41875" y="3797300"/>
            <a:ext cx="3082925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/>
      <p:bldP spid="7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n 5"/>
          <p:cNvSpPr/>
          <p:nvPr/>
        </p:nvSpPr>
        <p:spPr>
          <a:xfrm>
            <a:off x="381000" y="838200"/>
            <a:ext cx="1828800" cy="1600200"/>
          </a:xfrm>
          <a:prstGeom prst="su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 b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0291" name="Rectangle 6"/>
          <p:cNvSpPr>
            <a:spLocks noChangeArrowheads="1"/>
          </p:cNvSpPr>
          <p:nvPr/>
        </p:nvSpPr>
        <p:spPr bwMode="auto">
          <a:xfrm>
            <a:off x="1371600" y="1319213"/>
            <a:ext cx="64008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28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Đi xe đạp an toàn</a:t>
            </a:r>
          </a:p>
        </p:txBody>
      </p:sp>
      <p:sp>
        <p:nvSpPr>
          <p:cNvPr id="87044" name="Rounded Rectangle 9"/>
          <p:cNvSpPr>
            <a:spLocks noChangeArrowheads="1"/>
          </p:cNvSpPr>
          <p:nvPr/>
        </p:nvSpPr>
        <p:spPr bwMode="auto">
          <a:xfrm>
            <a:off x="914400" y="2963863"/>
            <a:ext cx="8229600" cy="398406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Tình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tham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gia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bằng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điện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máy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điện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của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học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sinh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hiện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nay</a:t>
            </a:r>
          </a:p>
          <a:p>
            <a:pPr marL="342900" indent="-34290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Chuẩn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bị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đi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điện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máy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điện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an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toàn</a:t>
            </a:r>
            <a:endParaRPr lang="en-US" altLang="en-US" sz="2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Cách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đi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điện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máy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điện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an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toàn</a:t>
            </a:r>
            <a:endParaRPr lang="en-US" altLang="en-US" sz="2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Luyện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tập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vận</a:t>
            </a:r>
            <a:r>
              <a:rPr lang="en-US" altLang="en-US" sz="2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dụng</a:t>
            </a:r>
            <a:endParaRPr lang="en-US" altLang="en-US" sz="2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0293" name="TextBox 8"/>
          <p:cNvSpPr txBox="1">
            <a:spLocks noChangeArrowheads="1"/>
          </p:cNvSpPr>
          <p:nvPr/>
        </p:nvSpPr>
        <p:spPr bwMode="auto">
          <a:xfrm>
            <a:off x="762000" y="14478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0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Bài 2</a:t>
            </a:r>
          </a:p>
        </p:txBody>
      </p:sp>
      <p:sp>
        <p:nvSpPr>
          <p:cNvPr id="14029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EA9A6D-2013-4084-9BE8-48C308EE7AC8}" type="slidenum">
              <a:rPr lang="en-US" altLang="en-US"/>
              <a:pPr/>
              <a:t>18</a:t>
            </a:fld>
            <a:endParaRPr lang="en-US" altLang="en-US"/>
          </a:p>
        </p:txBody>
      </p:sp>
      <p:grpSp>
        <p:nvGrpSpPr>
          <p:cNvPr id="140295" name="Group 8"/>
          <p:cNvGrpSpPr>
            <a:grpSpLocks/>
          </p:cNvGrpSpPr>
          <p:nvPr/>
        </p:nvGrpSpPr>
        <p:grpSpPr bwMode="auto">
          <a:xfrm>
            <a:off x="533400" y="1066800"/>
            <a:ext cx="8077200" cy="1447800"/>
            <a:chOff x="0" y="1209905"/>
            <a:chExt cx="8077200" cy="109991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0" y="1209905"/>
              <a:ext cx="8077200" cy="109991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725613" y="1209905"/>
              <a:ext cx="6351587" cy="109991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 err="1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Cách</a:t>
              </a:r>
              <a:r>
                <a:rPr lang="en-US" sz="3200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đi</a:t>
              </a:r>
              <a:r>
                <a:rPr lang="en-US" sz="3200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xe</a:t>
              </a:r>
              <a:r>
                <a:rPr lang="en-US" sz="3200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đạp</a:t>
              </a:r>
              <a:r>
                <a:rPr lang="en-US" sz="3200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và</a:t>
              </a:r>
              <a:r>
                <a:rPr lang="en-US" sz="3200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xe</a:t>
              </a:r>
              <a:r>
                <a:rPr lang="en-US" sz="3200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đạp</a:t>
              </a:r>
              <a:r>
                <a:rPr lang="en-US" sz="3200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điện</a:t>
              </a:r>
              <a:r>
                <a:rPr lang="en-US" sz="3200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, </a:t>
              </a:r>
              <a:r>
                <a:rPr lang="en-US" sz="3200" b="1" dirty="0" err="1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xe</a:t>
              </a:r>
              <a:r>
                <a:rPr lang="en-US" sz="3200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máy</a:t>
              </a:r>
              <a:r>
                <a:rPr lang="en-US" sz="3200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điện</a:t>
              </a:r>
              <a:r>
                <a:rPr lang="en-US" sz="3200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 an </a:t>
              </a:r>
              <a:r>
                <a:rPr lang="en-US" sz="3200" b="1" dirty="0" err="1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toàn</a:t>
              </a:r>
              <a:endParaRPr lang="en-US" sz="3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3" name="7-Point Star 12"/>
          <p:cNvSpPr/>
          <p:nvPr/>
        </p:nvSpPr>
        <p:spPr>
          <a:xfrm>
            <a:off x="533400" y="1143000"/>
            <a:ext cx="1600200" cy="1295400"/>
          </a:xfrm>
          <a:prstGeom prst="star7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Bài</a:t>
            </a:r>
            <a:r>
              <a:rPr lang="en-US" sz="2000" b="1" dirty="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4</a:t>
            </a:r>
          </a:p>
        </p:txBody>
      </p:sp>
      <p:sp>
        <p:nvSpPr>
          <p:cNvPr id="140297" name="TextBox 15"/>
          <p:cNvSpPr txBox="1">
            <a:spLocks noChangeArrowheads="1"/>
          </p:cNvSpPr>
          <p:nvPr/>
        </p:nvSpPr>
        <p:spPr bwMode="auto">
          <a:xfrm>
            <a:off x="914400" y="0"/>
            <a:ext cx="3962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600" b="1">
                <a:latin typeface="Tahoma" pitchFamily="34" charset="0"/>
                <a:cs typeface="Tahoma" pitchFamily="34" charset="0"/>
              </a:rPr>
              <a:t>NỘI DUNG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A14CC8-0C0E-4AF3-9A96-F3FD62A5B889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7" name="Oval 6"/>
          <p:cNvSpPr/>
          <p:nvPr/>
        </p:nvSpPr>
        <p:spPr>
          <a:xfrm>
            <a:off x="838200" y="25908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38200" y="36576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57250" y="4854575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2348" name="Rectangle 13"/>
          <p:cNvSpPr>
            <a:spLocks noChangeArrowheads="1"/>
          </p:cNvSpPr>
          <p:nvPr/>
        </p:nvSpPr>
        <p:spPr bwMode="auto">
          <a:xfrm>
            <a:off x="533400" y="1981200"/>
            <a:ext cx="382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 i="1" u="sng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Sau bài học này, học sinh:</a:t>
            </a:r>
            <a:endParaRPr lang="en-US" altLang="en-US" sz="2000" b="1" u="sng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8077" name="Rectangle 14"/>
          <p:cNvSpPr>
            <a:spLocks noChangeArrowheads="1"/>
          </p:cNvSpPr>
          <p:nvPr/>
        </p:nvSpPr>
        <p:spPr bwMode="auto">
          <a:xfrm>
            <a:off x="838200" y="2514600"/>
            <a:ext cx="78882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  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Biết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được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tình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hình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tham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gia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bằng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điện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máy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điện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của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học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sinh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hiện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nay,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đặc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biệt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là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các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hành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vi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không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an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toàn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khi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tham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gia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;</a:t>
            </a:r>
          </a:p>
        </p:txBody>
      </p:sp>
      <p:sp>
        <p:nvSpPr>
          <p:cNvPr id="88078" name="Rectangle 15"/>
          <p:cNvSpPr>
            <a:spLocks noChangeArrowheads="1"/>
          </p:cNvSpPr>
          <p:nvPr/>
        </p:nvSpPr>
        <p:spPr bwMode="auto">
          <a:xfrm>
            <a:off x="1219200" y="4879440"/>
            <a:ext cx="7543800" cy="64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1900"/>
              </a:lnSpc>
              <a:spcBef>
                <a:spcPct val="20000"/>
              </a:spcBef>
            </a:pP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Biết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và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có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thói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quen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chuẩn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bị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và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có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kỹ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năng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đi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đạp</a:t>
            </a:r>
            <a:endParaRPr lang="en-US" altLang="en-US" sz="2000" dirty="0">
              <a:latin typeface="Tahoma" pitchFamily="34" charset="0"/>
              <a:cs typeface="Tahoma" pitchFamily="34" charset="0"/>
            </a:endParaRPr>
          </a:p>
          <a:p>
            <a:pPr marL="342900" indent="-342900">
              <a:lnSpc>
                <a:spcPts val="1900"/>
              </a:lnSpc>
              <a:spcBef>
                <a:spcPct val="20000"/>
              </a:spcBef>
            </a:pP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Điện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máy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điện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an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toàn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;</a:t>
            </a:r>
          </a:p>
        </p:txBody>
      </p:sp>
      <p:sp>
        <p:nvSpPr>
          <p:cNvPr id="88079" name="Rectangle 16"/>
          <p:cNvSpPr>
            <a:spLocks noChangeArrowheads="1"/>
          </p:cNvSpPr>
          <p:nvPr/>
        </p:nvSpPr>
        <p:spPr bwMode="auto">
          <a:xfrm>
            <a:off x="838200" y="3556000"/>
            <a:ext cx="800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  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Nghiêm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chỉnh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chấp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hành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Luật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đường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bộ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khi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tham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gia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bằng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điện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máy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điện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hằng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ngày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;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đồng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thời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tuyên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truyền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vận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động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mọi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người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xung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quanh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cùng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thực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hiện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88080" name="Rectangle 17"/>
          <p:cNvSpPr>
            <a:spLocks noChangeArrowheads="1"/>
          </p:cNvSpPr>
          <p:nvPr/>
        </p:nvSpPr>
        <p:spPr bwMode="auto">
          <a:xfrm>
            <a:off x="857250" y="5384800"/>
            <a:ext cx="79819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  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Có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thái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độ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không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đồng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tình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phản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đối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những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hành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vi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không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chấp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hành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Luật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đường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bộ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và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những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hành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vi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ứng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xử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không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có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văn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hóa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khi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tham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gia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20" name="Oval 19"/>
          <p:cNvSpPr/>
          <p:nvPr/>
        </p:nvSpPr>
        <p:spPr>
          <a:xfrm>
            <a:off x="838200" y="55372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14400" y="0"/>
            <a:ext cx="5410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Tầm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quan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trọng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" y="955675"/>
            <a:ext cx="2895600" cy="646113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400" b="1" dirty="0" err="1">
                <a:solidFill>
                  <a:schemeClr val="bg1"/>
                </a:solidFill>
                <a:cs typeface="Arial" charset="0"/>
              </a:rPr>
              <a:t>Mục</a:t>
            </a: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cs typeface="Arial" charset="0"/>
              </a:rPr>
              <a:t>tiêu</a:t>
            </a: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cs typeface="Arial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học</a:t>
            </a: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:</a:t>
            </a:r>
            <a:endParaRPr lang="en-US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7" grpId="0"/>
      <p:bldP spid="88078" grpId="0"/>
      <p:bldP spid="88079" grpId="0"/>
      <p:bldP spid="880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1"/>
          <p:cNvSpPr txBox="1">
            <a:spLocks noChangeArrowheads="1"/>
          </p:cNvSpPr>
          <p:nvPr/>
        </p:nvSpPr>
        <p:spPr bwMode="auto">
          <a:xfrm>
            <a:off x="2362200" y="60960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b="1" dirty="0">
                <a:latin typeface="Tahoma" pitchFamily="34" charset="0"/>
                <a:cs typeface="Tahoma" pitchFamily="34" charset="0"/>
              </a:rPr>
              <a:t>Honda </a:t>
            </a:r>
            <a:r>
              <a:rPr lang="en-US" altLang="en-US" b="1" dirty="0" err="1">
                <a:latin typeface="Tahoma" pitchFamily="34" charset="0"/>
                <a:cs typeface="Tahoma" pitchFamily="34" charset="0"/>
              </a:rPr>
              <a:t>Việt</a:t>
            </a:r>
            <a:r>
              <a:rPr lang="en-US" altLang="en-US" b="1" dirty="0">
                <a:latin typeface="Tahoma" pitchFamily="34" charset="0"/>
                <a:cs typeface="Tahoma" pitchFamily="34" charset="0"/>
              </a:rPr>
              <a:t> Nam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3400" y="838200"/>
            <a:ext cx="8077200" cy="4648200"/>
            <a:chOff x="609600" y="685800"/>
            <a:chExt cx="8077200" cy="4647911"/>
          </a:xfrm>
        </p:grpSpPr>
        <p:sp>
          <p:nvSpPr>
            <p:cNvPr id="11" name="Cloud Callout 10"/>
            <p:cNvSpPr/>
            <p:nvPr/>
          </p:nvSpPr>
          <p:spPr>
            <a:xfrm>
              <a:off x="609600" y="685800"/>
              <a:ext cx="8077200" cy="4647911"/>
            </a:xfrm>
            <a:prstGeom prst="cloudCallout">
              <a:avLst>
                <a:gd name="adj1" fmla="val 39138"/>
                <a:gd name="adj2" fmla="val 23134"/>
              </a:avLst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76400" y="1828729"/>
              <a:ext cx="6248400" cy="17334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lnSpc>
                  <a:spcPts val="6400"/>
                </a:lnSpc>
                <a:defRPr/>
              </a:pPr>
              <a:r>
                <a:rPr lang="en-US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An </a:t>
              </a:r>
              <a:r>
                <a:rPr lang="en-US" sz="4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toàn</a:t>
              </a:r>
              <a:r>
                <a:rPr lang="en-US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giao</a:t>
              </a:r>
              <a:r>
                <a:rPr lang="en-US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thông</a:t>
              </a:r>
              <a:r>
                <a:rPr lang="en-US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br>
                <a:rPr 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</a:br>
              <a:r>
                <a:rPr lang="en-US" sz="4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cho</a:t>
              </a:r>
              <a:r>
                <a:rPr 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nụ</a:t>
              </a:r>
              <a:r>
                <a:rPr 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cười</a:t>
              </a:r>
              <a:r>
                <a:rPr 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ngày</a:t>
              </a:r>
              <a:r>
                <a:rPr 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mai</a:t>
              </a:r>
              <a:endPara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7652" name="TextBox 11"/>
          <p:cNvSpPr txBox="1">
            <a:spLocks noChangeArrowheads="1"/>
          </p:cNvSpPr>
          <p:nvPr/>
        </p:nvSpPr>
        <p:spPr bwMode="auto">
          <a:xfrm>
            <a:off x="101600" y="648017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400" b="1" i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Bản quyền thuộc về Công ty Honda Việt Nam</a:t>
            </a:r>
          </a:p>
        </p:txBody>
      </p:sp>
      <p:sp>
        <p:nvSpPr>
          <p:cNvPr id="27653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8CB429-BDBE-4E07-BE95-6FB43A84766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7654" name="TextBox 9"/>
          <p:cNvSpPr txBox="1">
            <a:spLocks noChangeArrowheads="1"/>
          </p:cNvSpPr>
          <p:nvPr/>
        </p:nvSpPr>
        <p:spPr bwMode="auto">
          <a:xfrm>
            <a:off x="76200" y="685800"/>
            <a:ext cx="502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Comic Sans MS" pitchFamily="66" charset="0"/>
              </a:rPr>
              <a:t>“Safety for Everyone”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690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3DC02BA-82D1-4F16-85B7-468C8FD18E22}" type="slidenum">
              <a:rPr lang="en-US" altLang="en-US"/>
              <a:pPr/>
              <a:t>20</a:t>
            </a:fld>
            <a:endParaRPr lang="en-US" altLang="en-US"/>
          </a:p>
        </p:txBody>
      </p:sp>
      <p:pic>
        <p:nvPicPr>
          <p:cNvPr id="90115" name="Picture 2" descr="Đám học sinh “nhất quỷ nhì ma” thì phóng cả xe đạp ngược chiều cho nhanh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4780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4" cstate="print"/>
          <a:srcRect b="12057"/>
          <a:stretch>
            <a:fillRect/>
          </a:stretch>
        </p:blipFill>
        <p:spPr bwMode="auto">
          <a:xfrm>
            <a:off x="696913" y="1439863"/>
            <a:ext cx="3798887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90117" name="TextBox 7"/>
          <p:cNvSpPr txBox="1">
            <a:spLocks noChangeArrowheads="1"/>
          </p:cNvSpPr>
          <p:nvPr/>
        </p:nvSpPr>
        <p:spPr bwMode="auto">
          <a:xfrm>
            <a:off x="1072356" y="3594894"/>
            <a:ext cx="304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 dirty="0"/>
              <a:t>vnexpress.net</a:t>
            </a:r>
          </a:p>
        </p:txBody>
      </p:sp>
      <p:sp>
        <p:nvSpPr>
          <p:cNvPr id="90119" name="TextBox 7"/>
          <p:cNvSpPr txBox="1">
            <a:spLocks noChangeArrowheads="1"/>
          </p:cNvSpPr>
          <p:nvPr/>
        </p:nvSpPr>
        <p:spPr bwMode="auto">
          <a:xfrm>
            <a:off x="1051253" y="6413680"/>
            <a:ext cx="304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 dirty="0"/>
              <a:t>antoangiaothong.gov.vn</a:t>
            </a:r>
          </a:p>
        </p:txBody>
      </p:sp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022725"/>
            <a:ext cx="38100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90121" name="TextBox 7"/>
          <p:cNvSpPr txBox="1">
            <a:spLocks noChangeArrowheads="1"/>
          </p:cNvSpPr>
          <p:nvPr/>
        </p:nvSpPr>
        <p:spPr bwMode="auto">
          <a:xfrm>
            <a:off x="5080000" y="64008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baomoi.com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" y="609600"/>
            <a:ext cx="8001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Hãy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nhận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xét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hành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vi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tham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gia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giao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thông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đạp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đạp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điện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máy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điện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bạn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học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sinh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trong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mỗi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ảnh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dưới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đây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90123" name="TextBox 7"/>
          <p:cNvSpPr txBox="1">
            <a:spLocks noChangeArrowheads="1"/>
          </p:cNvSpPr>
          <p:nvPr/>
        </p:nvSpPr>
        <p:spPr bwMode="auto">
          <a:xfrm>
            <a:off x="5181600" y="35814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baomoi.com</a:t>
            </a:r>
          </a:p>
        </p:txBody>
      </p:sp>
      <p:sp>
        <p:nvSpPr>
          <p:cNvPr id="146444" name="Rectangle 7"/>
          <p:cNvSpPr>
            <a:spLocks noChangeArrowheads="1"/>
          </p:cNvSpPr>
          <p:nvPr/>
        </p:nvSpPr>
        <p:spPr bwMode="auto">
          <a:xfrm>
            <a:off x="685800" y="-44450"/>
            <a:ext cx="8077200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</a:pP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1.Tình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tham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gia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bằng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điện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03" y="4019550"/>
            <a:ext cx="3848100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  <p:bldP spid="90119" grpId="0"/>
      <p:bldP spid="90121" grpId="0"/>
      <p:bldP spid="13" grpId="0"/>
      <p:bldP spid="901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6452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5364212-8781-4B15-BFD1-597938ABB5ED}" type="slidenum">
              <a:rPr lang="en-US" altLang="en-US"/>
              <a:pPr/>
              <a:t>21</a:t>
            </a:fld>
            <a:endParaRPr lang="en-US" altLang="en-US"/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5700" y="4243388"/>
            <a:ext cx="35687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91140" name="TextBox 7"/>
          <p:cNvSpPr txBox="1">
            <a:spLocks noChangeArrowheads="1"/>
          </p:cNvSpPr>
          <p:nvPr/>
        </p:nvSpPr>
        <p:spPr bwMode="auto">
          <a:xfrm>
            <a:off x="5168900" y="6448425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doisongphapluat.com</a:t>
            </a:r>
          </a:p>
        </p:txBody>
      </p:sp>
      <p:sp>
        <p:nvSpPr>
          <p:cNvPr id="91142" name="TextBox 9"/>
          <p:cNvSpPr txBox="1">
            <a:spLocks noChangeArrowheads="1"/>
          </p:cNvSpPr>
          <p:nvPr/>
        </p:nvSpPr>
        <p:spPr bwMode="auto">
          <a:xfrm>
            <a:off x="927100" y="3821113"/>
            <a:ext cx="304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baodongnai.com.vn</a:t>
            </a: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 cstate="print"/>
          <a:srcRect r="13185"/>
          <a:stretch>
            <a:fillRect/>
          </a:stretch>
        </p:blipFill>
        <p:spPr bwMode="auto">
          <a:xfrm>
            <a:off x="673100" y="4264025"/>
            <a:ext cx="38227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91144" name="TextBox 9"/>
          <p:cNvSpPr txBox="1">
            <a:spLocks noChangeArrowheads="1"/>
          </p:cNvSpPr>
          <p:nvPr/>
        </p:nvSpPr>
        <p:spPr bwMode="auto">
          <a:xfrm>
            <a:off x="889000" y="6488113"/>
            <a:ext cx="304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datviet.com</a:t>
            </a:r>
          </a:p>
        </p:txBody>
      </p:sp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4900" y="1447800"/>
            <a:ext cx="3619500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5105400" y="38100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soha.vn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" y="609600"/>
            <a:ext cx="8001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Hãy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nhận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xét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hành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vi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tham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gia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giao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thông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đạp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đạp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điện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bạn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học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sinh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trong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mỗi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ảnh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dưới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đây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</p:txBody>
      </p:sp>
      <p:sp>
        <p:nvSpPr>
          <p:cNvPr id="147468" name="Rectangle 7"/>
          <p:cNvSpPr>
            <a:spLocks noChangeArrowheads="1"/>
          </p:cNvSpPr>
          <p:nvPr/>
        </p:nvSpPr>
        <p:spPr bwMode="auto">
          <a:xfrm>
            <a:off x="685800" y="-44450"/>
            <a:ext cx="8229600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</a:pP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1.Tình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tham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gia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bằng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điện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447800"/>
            <a:ext cx="38481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  <p:bldP spid="91142" grpId="0"/>
      <p:bldP spid="91144" grpId="0"/>
      <p:bldP spid="911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4"/>
          <p:cNvSpPr>
            <a:spLocks noChangeArrowheads="1"/>
          </p:cNvSpPr>
          <p:nvPr/>
        </p:nvSpPr>
        <p:spPr bwMode="auto">
          <a:xfrm>
            <a:off x="609600" y="6019800"/>
            <a:ext cx="8229600" cy="762000"/>
          </a:xfrm>
          <a:prstGeom prst="flowChartAlternateProcess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533400" y="5997575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000" b="1" i="1">
                <a:latin typeface="Tahoma" pitchFamily="34" charset="0"/>
                <a:cs typeface="Tahoma" pitchFamily="34" charset="0"/>
              </a:rPr>
              <a:t>Đi xe dàn hàng ngang trên đường sẽ gây cản trở giao thông </a:t>
            </a:r>
          </a:p>
          <a:p>
            <a:pPr algn="ctr" eaLnBrk="1" hangingPunct="1"/>
            <a:r>
              <a:rPr lang="en-US" altLang="en-US" sz="2000" b="1" i="1">
                <a:latin typeface="Tahoma" pitchFamily="34" charset="0"/>
                <a:cs typeface="Tahoma" pitchFamily="34" charset="0"/>
              </a:rPr>
              <a:t>và gây ra nguy hiểm cho chính mình và người khác</a:t>
            </a:r>
          </a:p>
        </p:txBody>
      </p:sp>
      <p:sp>
        <p:nvSpPr>
          <p:cNvPr id="92164" name="TextBox 6"/>
          <p:cNvSpPr txBox="1">
            <a:spLocks noChangeArrowheads="1"/>
          </p:cNvSpPr>
          <p:nvPr/>
        </p:nvSpPr>
        <p:spPr bwMode="auto">
          <a:xfrm>
            <a:off x="7391400" y="1371600"/>
            <a:ext cx="981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(Phim)</a:t>
            </a:r>
          </a:p>
        </p:txBody>
      </p:sp>
      <p:sp>
        <p:nvSpPr>
          <p:cNvPr id="149509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22713A8-8FB5-4FB9-BB1E-23679A3636D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457200" y="663575"/>
            <a:ext cx="73152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hành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vi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tham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gia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giao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thông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không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an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toàn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đạp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đạp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điện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gây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ra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hậu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quả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gì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? 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685800" y="-44450"/>
            <a:ext cx="8153400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</a:pP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1.Tình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tham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gia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bằng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điện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 </a:t>
            </a:r>
          </a:p>
        </p:txBody>
      </p:sp>
      <p:pic>
        <p:nvPicPr>
          <p:cNvPr id="3" name="13. Đi xe đạp dàn hàng ngan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501775"/>
            <a:ext cx="5540375" cy="415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6" grpId="0" animBg="1"/>
      <p:bldP spid="29698" grpId="0"/>
      <p:bldP spid="921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4"/>
          <p:cNvSpPr>
            <a:spLocks noChangeArrowheads="1"/>
          </p:cNvSpPr>
          <p:nvPr/>
        </p:nvSpPr>
        <p:spPr bwMode="auto">
          <a:xfrm>
            <a:off x="304800" y="5562600"/>
            <a:ext cx="8610600" cy="1219200"/>
          </a:xfrm>
          <a:prstGeom prst="flowChartAlternateProcess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b="1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47" name="TextBox 11"/>
          <p:cNvSpPr txBox="1">
            <a:spLocks noChangeArrowheads="1"/>
          </p:cNvSpPr>
          <p:nvPr/>
        </p:nvSpPr>
        <p:spPr bwMode="auto">
          <a:xfrm>
            <a:off x="457200" y="55626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Khi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đu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bám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đang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lưu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trên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đường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sẽ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đánh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mất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khả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năng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điều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khiển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và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kiểm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soát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thăng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bằng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cho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gây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nguy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hiểm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cho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bạn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và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cho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tất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cả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những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người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tham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gia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>
                <a:latin typeface="Tahoma" pitchFamily="34" charset="0"/>
                <a:cs typeface="Tahoma" pitchFamily="34" charset="0"/>
              </a:rPr>
              <a:t>khác</a:t>
            </a:r>
            <a:endParaRPr lang="en-US" altLang="en-US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3188" name="TextBox 5"/>
          <p:cNvSpPr txBox="1">
            <a:spLocks noChangeArrowheads="1"/>
          </p:cNvSpPr>
          <p:nvPr/>
        </p:nvSpPr>
        <p:spPr bwMode="auto">
          <a:xfrm>
            <a:off x="6934200" y="1447800"/>
            <a:ext cx="9810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(Phim)</a:t>
            </a:r>
          </a:p>
        </p:txBody>
      </p:sp>
      <p:sp>
        <p:nvSpPr>
          <p:cNvPr id="15155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B6E007-F481-42D2-8D5B-B4B2FCCEB884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457200" y="663575"/>
            <a:ext cx="73152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hành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vi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tham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gia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giao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thông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không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an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toàn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đạp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đạp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điện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xe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máy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điện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gây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ra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hậu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quả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gì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? </a:t>
            </a: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-44450"/>
            <a:ext cx="8458200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</a:pP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1.Tình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tham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gia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bằng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điện</a:t>
            </a:r>
            <a:r>
              <a:rPr lang="en-US" altLang="en-US" sz="21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 </a:t>
            </a:r>
          </a:p>
        </p:txBody>
      </p:sp>
      <p:pic>
        <p:nvPicPr>
          <p:cNvPr id="2" name="14. Đu bám xe máy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501775"/>
            <a:ext cx="459105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  <p:bldP spid="31747" grpId="0"/>
      <p:bldP spid="931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1981200"/>
            <a:ext cx="23812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298" name="TextBox 3"/>
          <p:cNvSpPr txBox="1">
            <a:spLocks noChangeArrowheads="1"/>
          </p:cNvSpPr>
          <p:nvPr/>
        </p:nvSpPr>
        <p:spPr bwMode="auto">
          <a:xfrm>
            <a:off x="936625" y="76200"/>
            <a:ext cx="502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latin typeface="Tahoma" pitchFamily="34" charset="0"/>
                <a:cs typeface="Tahoma" pitchFamily="34" charset="0"/>
              </a:rPr>
              <a:t>Tổng kết bài học:</a:t>
            </a:r>
          </a:p>
        </p:txBody>
      </p:sp>
      <p:sp>
        <p:nvSpPr>
          <p:cNvPr id="8" name="Rectangle 7"/>
          <p:cNvSpPr/>
          <p:nvPr/>
        </p:nvSpPr>
        <p:spPr>
          <a:xfrm>
            <a:off x="6705600" y="1676400"/>
            <a:ext cx="1066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3301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1063E1-8CFA-4328-8675-199FCDE21D7B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6858000" cy="1938992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Đi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điện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máy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điện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không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an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toàn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sẽ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gây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ra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nhiều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nguy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hiểm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cho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chính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người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điều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khiển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cho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cả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những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người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tham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khác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81800" y="5638800"/>
            <a:ext cx="1066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1622" name="Rectangle 9"/>
          <p:cNvSpPr>
            <a:spLocks noChangeArrowheads="1"/>
          </p:cNvSpPr>
          <p:nvPr/>
        </p:nvSpPr>
        <p:spPr bwMode="auto">
          <a:xfrm>
            <a:off x="381000" y="3810000"/>
            <a:ext cx="7010400" cy="2590800"/>
          </a:xfrm>
          <a:prstGeom prst="rect">
            <a:avLst/>
          </a:prstGeom>
          <a:solidFill>
            <a:srgbClr val="92D050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marL="742950" lvl="1" indent="-285750" algn="ctr" eaLnBrk="1" hangingPunct="1">
              <a:lnSpc>
                <a:spcPct val="150000"/>
              </a:lnSpc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1626" name="Rectangle 11"/>
          <p:cNvSpPr>
            <a:spLocks noChangeArrowheads="1"/>
          </p:cNvSpPr>
          <p:nvPr/>
        </p:nvSpPr>
        <p:spPr bwMode="auto">
          <a:xfrm>
            <a:off x="0" y="3863876"/>
            <a:ext cx="76025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lvl="1" indent="-285750" eaLnBrk="1" hangingPunct="1">
              <a:lnSpc>
                <a:spcPct val="150000"/>
              </a:lnSpc>
            </a:pPr>
            <a:r>
              <a:rPr lang="en-US" altLang="en-US" sz="2400" b="1" i="1" dirty="0">
                <a:solidFill>
                  <a:srgbClr val="0D0D0D"/>
                </a:solidFill>
                <a:latin typeface="Calibri" pitchFamily="34" charset="0"/>
              </a:rPr>
              <a:t>+ </a:t>
            </a:r>
            <a:r>
              <a:rPr lang="en-US" altLang="en-US" sz="2400" b="1" i="1" dirty="0" err="1">
                <a:solidFill>
                  <a:srgbClr val="0D0D0D"/>
                </a:solidFill>
                <a:latin typeface="Calibri" pitchFamily="34" charset="0"/>
              </a:rPr>
              <a:t>Cần</a:t>
            </a:r>
            <a:r>
              <a:rPr lang="en-US" altLang="en-US" sz="2400" b="1" i="1" dirty="0">
                <a:solidFill>
                  <a:srgbClr val="0D0D0D"/>
                </a:solidFill>
                <a:latin typeface="Calibri" pitchFamily="34" charset="0"/>
              </a:rPr>
              <a:t> </a:t>
            </a:r>
            <a:r>
              <a:rPr lang="en-US" altLang="en-US" sz="2400" b="1" i="1" dirty="0" err="1">
                <a:solidFill>
                  <a:srgbClr val="0D0D0D"/>
                </a:solidFill>
                <a:latin typeface="Calibri" pitchFamily="34" charset="0"/>
              </a:rPr>
              <a:t>tuân</a:t>
            </a:r>
            <a:r>
              <a:rPr lang="en-US" altLang="en-US" sz="2400" b="1" i="1" dirty="0">
                <a:solidFill>
                  <a:srgbClr val="0D0D0D"/>
                </a:solidFill>
                <a:latin typeface="Calibri" pitchFamily="34" charset="0"/>
              </a:rPr>
              <a:t> </a:t>
            </a:r>
            <a:r>
              <a:rPr lang="en-US" altLang="en-US" sz="2400" b="1" i="1" dirty="0" err="1">
                <a:solidFill>
                  <a:srgbClr val="0D0D0D"/>
                </a:solidFill>
                <a:latin typeface="Calibri" pitchFamily="34" charset="0"/>
              </a:rPr>
              <a:t>thủ</a:t>
            </a:r>
            <a:r>
              <a:rPr lang="en-US" altLang="en-US" sz="2400" b="1" i="1" dirty="0">
                <a:solidFill>
                  <a:srgbClr val="0D0D0D"/>
                </a:solidFill>
                <a:latin typeface="Calibri" pitchFamily="34" charset="0"/>
              </a:rPr>
              <a:t> </a:t>
            </a:r>
            <a:r>
              <a:rPr lang="en-US" altLang="en-US" sz="2400" b="1" i="1" dirty="0" err="1">
                <a:solidFill>
                  <a:srgbClr val="0D0D0D"/>
                </a:solidFill>
                <a:latin typeface="Calibri" pitchFamily="34" charset="0"/>
              </a:rPr>
              <a:t>nghiêm</a:t>
            </a:r>
            <a:r>
              <a:rPr lang="en-US" altLang="en-US" sz="2400" b="1" i="1" dirty="0">
                <a:solidFill>
                  <a:srgbClr val="0D0D0D"/>
                </a:solidFill>
                <a:latin typeface="Calibri" pitchFamily="34" charset="0"/>
              </a:rPr>
              <a:t> </a:t>
            </a:r>
            <a:r>
              <a:rPr lang="en-US" altLang="en-US" sz="2400" b="1" i="1" dirty="0" err="1">
                <a:solidFill>
                  <a:srgbClr val="0D0D0D"/>
                </a:solidFill>
                <a:latin typeface="Calibri" pitchFamily="34" charset="0"/>
              </a:rPr>
              <a:t>túc</a:t>
            </a:r>
            <a:r>
              <a:rPr lang="en-US" altLang="en-US" sz="2400" b="1" i="1" dirty="0">
                <a:solidFill>
                  <a:srgbClr val="0D0D0D"/>
                </a:solidFill>
                <a:latin typeface="Calibri" pitchFamily="34" charset="0"/>
              </a:rPr>
              <a:t> </a:t>
            </a:r>
            <a:r>
              <a:rPr lang="en-US" altLang="en-US" sz="2400" b="1" i="1" dirty="0" err="1">
                <a:solidFill>
                  <a:srgbClr val="0D0D0D"/>
                </a:solidFill>
                <a:latin typeface="Calibri" pitchFamily="34" charset="0"/>
              </a:rPr>
              <a:t>các</a:t>
            </a:r>
            <a:r>
              <a:rPr lang="en-US" altLang="en-US" sz="2400" b="1" i="1" dirty="0">
                <a:solidFill>
                  <a:srgbClr val="0D0D0D"/>
                </a:solidFill>
                <a:latin typeface="Calibri" pitchFamily="34" charset="0"/>
              </a:rPr>
              <a:t> </a:t>
            </a:r>
            <a:r>
              <a:rPr lang="en-US" altLang="en-US" sz="2400" b="1" i="1" dirty="0" err="1">
                <a:solidFill>
                  <a:srgbClr val="0D0D0D"/>
                </a:solidFill>
                <a:latin typeface="Calibri" pitchFamily="34" charset="0"/>
              </a:rPr>
              <a:t>quy</a:t>
            </a:r>
            <a:r>
              <a:rPr lang="en-US" altLang="en-US" sz="2400" b="1" i="1" dirty="0">
                <a:solidFill>
                  <a:srgbClr val="0D0D0D"/>
                </a:solidFill>
                <a:latin typeface="Calibri" pitchFamily="34" charset="0"/>
              </a:rPr>
              <a:t> </a:t>
            </a:r>
            <a:r>
              <a:rPr lang="en-US" altLang="en-US" sz="2400" b="1" i="1" dirty="0" err="1">
                <a:solidFill>
                  <a:srgbClr val="0D0D0D"/>
                </a:solidFill>
                <a:latin typeface="Calibri" pitchFamily="34" charset="0"/>
              </a:rPr>
              <a:t>tắc</a:t>
            </a:r>
            <a:r>
              <a:rPr lang="en-US" altLang="en-US" sz="2400" b="1" i="1" dirty="0">
                <a:solidFill>
                  <a:srgbClr val="0D0D0D"/>
                </a:solidFill>
                <a:latin typeface="Calibri" pitchFamily="34" charset="0"/>
              </a:rPr>
              <a:t> </a:t>
            </a:r>
            <a:r>
              <a:rPr lang="en-US" altLang="en-US" sz="2400" b="1" i="1" dirty="0" err="1">
                <a:solidFill>
                  <a:srgbClr val="0D0D0D"/>
                </a:solidFill>
                <a:latin typeface="Calibri" pitchFamily="34" charset="0"/>
              </a:rPr>
              <a:t>Giao</a:t>
            </a:r>
            <a:r>
              <a:rPr lang="en-US" altLang="en-US" sz="2400" b="1" i="1" dirty="0">
                <a:solidFill>
                  <a:srgbClr val="0D0D0D"/>
                </a:solidFill>
                <a:latin typeface="Calibri" pitchFamily="34" charset="0"/>
              </a:rPr>
              <a:t> </a:t>
            </a:r>
            <a:r>
              <a:rPr lang="en-US" altLang="en-US" sz="2400" b="1" i="1" dirty="0" err="1">
                <a:solidFill>
                  <a:srgbClr val="0D0D0D"/>
                </a:solidFill>
                <a:latin typeface="Calibri" pitchFamily="34" charset="0"/>
              </a:rPr>
              <a:t>thông</a:t>
            </a:r>
            <a:r>
              <a:rPr lang="en-US" altLang="en-US" sz="2400" b="1" i="1" dirty="0">
                <a:solidFill>
                  <a:srgbClr val="0D0D0D"/>
                </a:solidFill>
                <a:latin typeface="Calibri" pitchFamily="34" charset="0"/>
              </a:rPr>
              <a:t> </a:t>
            </a:r>
            <a:r>
              <a:rPr lang="en-US" altLang="en-US" sz="2400" b="1" i="1" dirty="0" err="1">
                <a:solidFill>
                  <a:srgbClr val="0D0D0D"/>
                </a:solidFill>
                <a:latin typeface="Calibri" pitchFamily="34" charset="0"/>
              </a:rPr>
              <a:t>đường</a:t>
            </a:r>
            <a:r>
              <a:rPr lang="en-US" altLang="en-US" sz="2400" b="1" i="1" dirty="0">
                <a:solidFill>
                  <a:srgbClr val="0D0D0D"/>
                </a:solidFill>
                <a:latin typeface="Calibri" pitchFamily="34" charset="0"/>
              </a:rPr>
              <a:t> </a:t>
            </a:r>
            <a:r>
              <a:rPr lang="en-US" altLang="en-US" sz="2400" b="1" i="1" dirty="0" err="1">
                <a:solidFill>
                  <a:srgbClr val="0D0D0D"/>
                </a:solidFill>
                <a:latin typeface="Calibri" pitchFamily="34" charset="0"/>
              </a:rPr>
              <a:t>bộ</a:t>
            </a:r>
            <a:endParaRPr lang="en-US" altLang="en-US" sz="2400" b="1" i="1" dirty="0">
              <a:solidFill>
                <a:srgbClr val="0D0D0D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11622" grpId="0" animBg="1"/>
      <p:bldP spid="1116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04800" y="61722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</a:rPr>
              <a:t>Tư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</a:rPr>
              <a:t>̀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</a:rPr>
              <a:t>những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</a:rPr>
              <a:t>chiếc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</a:rPr>
              <a:t>xe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</a:rPr>
              <a:t>bốc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</a:rPr>
              <a:t>đầu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</a:rPr>
              <a:t>trên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</a:rPr>
              <a:t>đường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192516" name="Text Box 2"/>
          <p:cNvSpPr txBox="1">
            <a:spLocks noChangeArrowheads="1"/>
          </p:cNvSpPr>
          <p:nvPr/>
        </p:nvSpPr>
        <p:spPr bwMode="auto">
          <a:xfrm>
            <a:off x="776288" y="98425"/>
            <a:ext cx="67071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chemeClr val="accent2"/>
              </a:buClr>
            </a:pP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3.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Thực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trạng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điều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khiển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máy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của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học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sinh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:</a:t>
            </a:r>
            <a:endParaRPr lang="en-US" altLang="en-US" sz="2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5482" y="724489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b)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ảnh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dưới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đây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cho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biết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những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hành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vi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không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đúng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khi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máy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là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gì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118790" name="TextBox 14"/>
          <p:cNvSpPr txBox="1">
            <a:spLocks noChangeArrowheads="1"/>
          </p:cNvSpPr>
          <p:nvPr/>
        </p:nvSpPr>
        <p:spPr bwMode="auto">
          <a:xfrm>
            <a:off x="561975" y="5811838"/>
            <a:ext cx="2362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baogiaothong.vn</a:t>
            </a:r>
          </a:p>
        </p:txBody>
      </p:sp>
      <p:sp>
        <p:nvSpPr>
          <p:cNvPr id="118793" name="TextBox 15"/>
          <p:cNvSpPr txBox="1">
            <a:spLocks noChangeArrowheads="1"/>
          </p:cNvSpPr>
          <p:nvPr/>
        </p:nvSpPr>
        <p:spPr bwMode="auto">
          <a:xfrm>
            <a:off x="3448050" y="5800725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duongbo.vn</a:t>
            </a:r>
          </a:p>
        </p:txBody>
      </p:sp>
      <p:sp>
        <p:nvSpPr>
          <p:cNvPr id="118794" name="TextBox 15"/>
          <p:cNvSpPr txBox="1">
            <a:spLocks noChangeArrowheads="1"/>
          </p:cNvSpPr>
          <p:nvPr/>
        </p:nvSpPr>
        <p:spPr bwMode="auto">
          <a:xfrm>
            <a:off x="3533775" y="3476625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baogiaothong.vn</a:t>
            </a:r>
          </a:p>
        </p:txBody>
      </p:sp>
      <p:sp>
        <p:nvSpPr>
          <p:cNvPr id="118795" name="TextBox 15"/>
          <p:cNvSpPr txBox="1">
            <a:spLocks noChangeArrowheads="1"/>
          </p:cNvSpPr>
          <p:nvPr/>
        </p:nvSpPr>
        <p:spPr bwMode="auto">
          <a:xfrm>
            <a:off x="647700" y="3476625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24h.vn</a:t>
            </a:r>
          </a:p>
        </p:txBody>
      </p:sp>
      <p:pic>
        <p:nvPicPr>
          <p:cNvPr id="118796" name="Picture 19" descr="D:\HOANG MAI LINH\Teen\BOOK\Noi dung chinh sua\nghe 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552575"/>
            <a:ext cx="2514600" cy="1885950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8797" name="TextBox 15"/>
          <p:cNvSpPr txBox="1">
            <a:spLocks noChangeArrowheads="1"/>
          </p:cNvSpPr>
          <p:nvPr/>
        </p:nvSpPr>
        <p:spPr bwMode="auto">
          <a:xfrm>
            <a:off x="6248400" y="3438525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ictnews.vn</a:t>
            </a:r>
          </a:p>
        </p:txBody>
      </p:sp>
      <p:pic>
        <p:nvPicPr>
          <p:cNvPr id="118798" name="Picture 20" descr="D:\HOANG MAI LINH\Teen\BOOK\Noi dung chinh sua\di xe may vuot den d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2675" y="4008438"/>
            <a:ext cx="2590800" cy="1773237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8799" name="TextBox 15"/>
          <p:cNvSpPr txBox="1">
            <a:spLocks noChangeArrowheads="1"/>
          </p:cNvSpPr>
          <p:nvPr/>
        </p:nvSpPr>
        <p:spPr bwMode="auto">
          <a:xfrm>
            <a:off x="5962650" y="5781675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antoangiaothong.gov.vn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8" y="1552575"/>
            <a:ext cx="2887324" cy="1931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37" y="1552575"/>
            <a:ext cx="2638425" cy="1943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16" y="4013610"/>
            <a:ext cx="272415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62" y="4018372"/>
            <a:ext cx="2724150" cy="181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7" grpId="0"/>
      <p:bldP spid="118790" grpId="0"/>
      <p:bldP spid="118793" grpId="0"/>
      <p:bldP spid="118794" grpId="0"/>
      <p:bldP spid="118795" grpId="0"/>
      <p:bldP spid="118797" grpId="0"/>
      <p:bldP spid="11879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29337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93539" name="Text Box 2"/>
          <p:cNvSpPr txBox="1">
            <a:spLocks noChangeArrowheads="1"/>
          </p:cNvSpPr>
          <p:nvPr/>
        </p:nvSpPr>
        <p:spPr bwMode="auto">
          <a:xfrm>
            <a:off x="776288" y="98425"/>
            <a:ext cx="67071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chemeClr val="accent2"/>
              </a:buClr>
            </a:pP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3.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Thực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trạng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điều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khiển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máy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của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học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sinh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:</a:t>
            </a:r>
            <a:endParaRPr lang="en-US" altLang="en-US" sz="2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4800" y="815975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b)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ảnh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dưới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đây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cho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biết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những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hậu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quả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gì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thể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xảy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ra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nếu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máy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điện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19813" name="TextBox 6"/>
          <p:cNvSpPr txBox="1">
            <a:spLocks noChangeArrowheads="1"/>
          </p:cNvSpPr>
          <p:nvPr/>
        </p:nvSpPr>
        <p:spPr bwMode="auto">
          <a:xfrm>
            <a:off x="4600575" y="35052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news.zing.vn</a:t>
            </a:r>
          </a:p>
        </p:txBody>
      </p:sp>
      <p:sp>
        <p:nvSpPr>
          <p:cNvPr id="119814" name="TextBox 8"/>
          <p:cNvSpPr txBox="1">
            <a:spLocks noChangeArrowheads="1"/>
          </p:cNvSpPr>
          <p:nvPr/>
        </p:nvSpPr>
        <p:spPr bwMode="auto">
          <a:xfrm>
            <a:off x="1009650" y="592455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baomoi.com</a:t>
            </a:r>
          </a:p>
        </p:txBody>
      </p:sp>
      <p:sp>
        <p:nvSpPr>
          <p:cNvPr id="119815" name="TextBox 10"/>
          <p:cNvSpPr txBox="1">
            <a:spLocks noChangeArrowheads="1"/>
          </p:cNvSpPr>
          <p:nvPr/>
        </p:nvSpPr>
        <p:spPr bwMode="auto">
          <a:xfrm>
            <a:off x="4572000" y="5972175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pda.vietbao.vn</a:t>
            </a:r>
          </a:p>
        </p:txBody>
      </p:sp>
      <p:pic>
        <p:nvPicPr>
          <p:cNvPr id="119817" name="Picture 12" descr="D:\HOANG MAI LINH\Teen\BOOK\Noi dung chinh sua\hs tai nan giao tho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1475" y="3962400"/>
            <a:ext cx="2905125" cy="1931988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9819" name="TextBox 8"/>
          <p:cNvSpPr txBox="1">
            <a:spLocks noChangeArrowheads="1"/>
          </p:cNvSpPr>
          <p:nvPr/>
        </p:nvSpPr>
        <p:spPr bwMode="auto">
          <a:xfrm>
            <a:off x="1066800" y="35052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baomoi.com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734" y="1600200"/>
            <a:ext cx="2867025" cy="1952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3971925"/>
            <a:ext cx="2838450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9813" grpId="0"/>
      <p:bldP spid="119814" grpId="0"/>
      <p:bldP spid="119815" grpId="0"/>
      <p:bldP spid="1198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68D6E3-F1E5-4D2B-A87C-B9D34D8E4C17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94563" name="Text Box 2"/>
          <p:cNvSpPr txBox="1">
            <a:spLocks noChangeArrowheads="1"/>
          </p:cNvSpPr>
          <p:nvPr/>
        </p:nvSpPr>
        <p:spPr bwMode="auto">
          <a:xfrm>
            <a:off x="776288" y="98425"/>
            <a:ext cx="67071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chemeClr val="accent2"/>
              </a:buClr>
            </a:pP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3.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Thực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trạng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điều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khiển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máy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của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học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200" b="1" dirty="0" err="1">
                <a:latin typeface="Tahoma" pitchFamily="34" charset="0"/>
                <a:cs typeface="Tahoma" pitchFamily="34" charset="0"/>
              </a:rPr>
              <a:t>sinh</a:t>
            </a:r>
            <a:r>
              <a:rPr lang="en-US" altLang="en-US" sz="2200" b="1" dirty="0">
                <a:latin typeface="Tahoma" pitchFamily="34" charset="0"/>
                <a:cs typeface="Tahoma" pitchFamily="34" charset="0"/>
              </a:rPr>
              <a:t>:</a:t>
            </a:r>
            <a:endParaRPr lang="en-US" altLang="en-US" sz="2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0865" y="1275243"/>
            <a:ext cx="5257800" cy="892175"/>
          </a:xfrm>
          <a:prstGeom prst="rect">
            <a:avLst/>
          </a:prstGeom>
          <a:solidFill>
            <a:srgbClr val="FF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</a:rPr>
              <a:t>Hậu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của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việc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tham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gia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giao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thông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bằng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xe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máy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khi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chưa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đủ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tuổi</a:t>
            </a:r>
            <a:r>
              <a:rPr lang="en-US" sz="2400" b="1" dirty="0">
                <a:latin typeface="Calibri" pitchFamily="34" charset="0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3581400"/>
            <a:ext cx="2743200" cy="2215991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Gây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ra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vụ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tai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nạn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thương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chính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thân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3581400"/>
            <a:ext cx="2895600" cy="2215991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Gây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thương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vong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thậm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chí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cướp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mạng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nhiều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tham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gia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giao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thông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2674291" flipH="1">
            <a:off x="2235880" y="2261273"/>
            <a:ext cx="551500" cy="1185904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 rot="19265229" flipH="1">
            <a:off x="3543834" y="2315699"/>
            <a:ext cx="512651" cy="1117420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94569" name="Group 11"/>
          <p:cNvGrpSpPr>
            <a:grpSpLocks/>
          </p:cNvGrpSpPr>
          <p:nvPr/>
        </p:nvGrpSpPr>
        <p:grpSpPr bwMode="auto">
          <a:xfrm>
            <a:off x="6934200" y="2971800"/>
            <a:ext cx="2193925" cy="3733800"/>
            <a:chOff x="6934200" y="2971800"/>
            <a:chExt cx="2193925" cy="3733800"/>
          </a:xfrm>
        </p:grpSpPr>
        <p:pic>
          <p:nvPicPr>
            <p:cNvPr id="19457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7813" t="26042" r="29688" b="47916"/>
            <a:stretch>
              <a:fillRect/>
            </a:stretch>
          </p:blipFill>
          <p:spPr bwMode="auto">
            <a:xfrm>
              <a:off x="6934200" y="3276600"/>
              <a:ext cx="219392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7162800" y="2971800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9343F6-BD50-4148-9F7C-BC01EA1C38AB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20836" name="TextBox 10"/>
          <p:cNvSpPr txBox="1">
            <a:spLocks noChangeArrowheads="1"/>
          </p:cNvSpPr>
          <p:nvPr/>
        </p:nvSpPr>
        <p:spPr bwMode="auto">
          <a:xfrm>
            <a:off x="457200" y="685800"/>
            <a:ext cx="8077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a)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Đọc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tin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sau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trả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lời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câu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hỏi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eaLnBrk="1" hangingPunct="1">
              <a:buFontTx/>
              <a:buChar char="-"/>
              <a:defRPr/>
            </a:pP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Pháp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luật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quy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định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điều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kiện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như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thế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nào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để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điều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khiển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máy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?</a:t>
            </a:r>
          </a:p>
          <a:p>
            <a:pPr eaLnBrk="1" hangingPunct="1">
              <a:buFontTx/>
              <a:buChar char="-"/>
              <a:defRPr/>
            </a:pP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Theo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tại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sao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pháp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luật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quy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định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như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vậy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198660" name="Rectangle 13"/>
          <p:cNvSpPr>
            <a:spLocks noChangeArrowheads="1"/>
          </p:cNvSpPr>
          <p:nvPr/>
        </p:nvSpPr>
        <p:spPr bwMode="auto">
          <a:xfrm>
            <a:off x="823913" y="71438"/>
            <a:ext cx="76342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altLang="en-US" sz="2200" b="1">
                <a:latin typeface="Tahoma" pitchFamily="34" charset="0"/>
                <a:cs typeface="Tahoma" pitchFamily="34" charset="0"/>
              </a:rPr>
              <a:t>2- Điều kiện để được điều khiển xe máy: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2133600"/>
            <a:ext cx="8534400" cy="4495800"/>
          </a:xfrm>
          <a:prstGeom prst="rect">
            <a:avLst/>
          </a:prstGeom>
          <a:noFill/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lnSpc>
                <a:spcPct val="150000"/>
              </a:lnSpc>
              <a:defRPr/>
            </a:pPr>
            <a:r>
              <a:rPr lang="en-US" sz="1900" b="1" u="sng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Điều</a:t>
            </a:r>
            <a:r>
              <a:rPr lang="en-US" sz="1900" b="1" u="sng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58.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 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Điều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kiện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của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người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lái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khi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tham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gia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marL="342900" indent="-342900" algn="just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Người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lái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tham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gia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phải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đủ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độ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tuổi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sức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khoẻ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quy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định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 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giấy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phép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lái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phù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hợp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với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loại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được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phép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điều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khiển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do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cơ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quan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nhà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nước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thẩm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quyền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cấp</a:t>
            </a:r>
            <a:endParaRPr lang="en-US" sz="1900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defRPr/>
            </a:pPr>
            <a:r>
              <a:rPr lang="en-US" sz="1900" b="1" u="sng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Điều</a:t>
            </a:r>
            <a:r>
              <a:rPr lang="en-US" sz="1900" b="1" u="sng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60.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 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Tuổi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sức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khỏe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của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người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lái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endParaRPr lang="en-US" sz="1900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defRPr/>
            </a:pP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1.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Độ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tuổi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của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người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lái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quy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định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như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sau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marL="342900" indent="-342900" algn="just" eaLnBrk="1" hangingPunct="1">
              <a:lnSpc>
                <a:spcPct val="150000"/>
              </a:lnSpc>
              <a:defRPr/>
            </a:pP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a)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Người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đủ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16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tuổi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trở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lên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được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lái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gắn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máy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dung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tích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xi-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lanh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dưới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50 cm3;</a:t>
            </a:r>
          </a:p>
          <a:p>
            <a:pPr marL="342900" indent="-342900" algn="just" eaLnBrk="1" hangingPunct="1">
              <a:lnSpc>
                <a:spcPct val="150000"/>
              </a:lnSpc>
              <a:defRPr/>
            </a:pP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b)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Người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đủ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18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tuổi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trở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lên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được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lái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mô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tô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hai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bánh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mô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tô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bánh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dung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tích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xi-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lanh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từ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50 cm3 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trở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lên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loại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kết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cấu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tương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tự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....</a:t>
            </a:r>
            <a:endParaRPr lang="en-US" sz="1900" dirty="0" err="1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1701800"/>
            <a:ext cx="4038600" cy="451406"/>
          </a:xfrm>
          <a:prstGeom prst="rect">
            <a:avLst/>
          </a:prstGeom>
          <a:solidFill>
            <a:srgbClr val="FF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 algn="just" eaLnBrk="1" hangingPunct="1">
              <a:lnSpc>
                <a:spcPct val="150000"/>
              </a:lnSpc>
              <a:defRPr/>
            </a:pPr>
            <a:r>
              <a:rPr lang="en-US" b="1" dirty="0" err="1">
                <a:latin typeface="Tahoma" pitchFamily="34" charset="0"/>
                <a:cs typeface="Tahoma" pitchFamily="34" charset="0"/>
              </a:rPr>
              <a:t>Luật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đường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bộ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2008: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Content Placeholder 1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1371600"/>
          </a:xfrm>
        </p:spPr>
        <p:txBody>
          <a:bodyPr/>
          <a:lstStyle/>
          <a:p>
            <a:pPr marL="0" indent="0" algn="ctr" eaLnBrk="1" hangingPunct="1">
              <a:lnSpc>
                <a:spcPts val="3100"/>
              </a:lnSpc>
              <a:buFont typeface="Arial" charset="0"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Để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tham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gia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giao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thông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bằng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xe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máy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điện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xe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đạp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điện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an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toàn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chúng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ta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cần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phải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đội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mũ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bảo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hiểm</a:t>
            </a:r>
            <a:r>
              <a:rPr lang="en-US" altLang="en-US" sz="2400" b="1" dirty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!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3276600" y="1929305"/>
            <a:ext cx="4953000" cy="1371600"/>
          </a:xfrm>
          <a:prstGeom prst="wedgeRoundRectCallout">
            <a:avLst>
              <a:gd name="adj1" fmla="val -65473"/>
              <a:gd name="adj2" fmla="val 29484"/>
              <a:gd name="adj3" fmla="val 16667"/>
            </a:avLst>
          </a:prstGeom>
          <a:solidFill>
            <a:srgbClr val="92D050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marL="742950" lvl="1" indent="-285750" eaLnBrk="1" hangingPunct="1">
              <a:lnSpc>
                <a:spcPts val="3200"/>
              </a:lnSpc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Đội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mũ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bảo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hiểm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như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thế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nào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là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đúng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cách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và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an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toàn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2068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DB140D-276E-49EC-A087-399018812122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06853" name="TextBox 16"/>
          <p:cNvSpPr txBox="1">
            <a:spLocks noChangeArrowheads="1"/>
          </p:cNvSpPr>
          <p:nvPr/>
        </p:nvSpPr>
        <p:spPr bwMode="auto">
          <a:xfrm>
            <a:off x="914400" y="76200"/>
            <a:ext cx="6705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200" b="1">
                <a:latin typeface="Tahoma" pitchFamily="34" charset="0"/>
                <a:cs typeface="Tahoma" pitchFamily="34" charset="0"/>
              </a:rPr>
              <a:t>3. Chuẩn bị để điều khiển xe máy an toàn:</a:t>
            </a:r>
          </a:p>
        </p:txBody>
      </p:sp>
      <p:grpSp>
        <p:nvGrpSpPr>
          <p:cNvPr id="206854" name="Group 7"/>
          <p:cNvGrpSpPr>
            <a:grpSpLocks/>
          </p:cNvGrpSpPr>
          <p:nvPr/>
        </p:nvGrpSpPr>
        <p:grpSpPr bwMode="auto">
          <a:xfrm>
            <a:off x="762000" y="2286000"/>
            <a:ext cx="1676400" cy="3429000"/>
            <a:chOff x="762000" y="2286000"/>
            <a:chExt cx="1676400" cy="3429000"/>
          </a:xfrm>
        </p:grpSpPr>
        <p:pic>
          <p:nvPicPr>
            <p:cNvPr id="20685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0469" t="56250" r="59375" b="16667"/>
            <a:stretch>
              <a:fillRect/>
            </a:stretch>
          </p:blipFill>
          <p:spPr bwMode="auto">
            <a:xfrm>
              <a:off x="762000" y="2362200"/>
              <a:ext cx="16764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1600200" y="2286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863D0D-DF49-4DE3-A46D-F41C4CD4BB16}" type="slidenum">
              <a:rPr lang="en-US" altLang="en-US"/>
              <a:pPr/>
              <a:t>3</a:t>
            </a:fld>
            <a:endParaRPr lang="en-US" alt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33400" y="1295400"/>
            <a:ext cx="8153400" cy="1295400"/>
            <a:chOff x="533400" y="1295400"/>
            <a:chExt cx="8153400" cy="1295400"/>
          </a:xfrm>
          <a:solidFill>
            <a:srgbClr val="FF6600"/>
          </a:solidFill>
        </p:grpSpPr>
        <p:sp>
          <p:nvSpPr>
            <p:cNvPr id="31750" name="TextBox 10"/>
            <p:cNvSpPr txBox="1">
              <a:spLocks noChangeArrowheads="1"/>
            </p:cNvSpPr>
            <p:nvPr/>
          </p:nvSpPr>
          <p:spPr bwMode="auto">
            <a:xfrm>
              <a:off x="865188" y="1690688"/>
              <a:ext cx="1600200" cy="4000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2000" b="1">
                  <a:latin typeface="Tahoma" pitchFamily="34" charset="0"/>
                  <a:cs typeface="Tahoma" pitchFamily="34" charset="0"/>
                </a:rPr>
                <a:t>Bài 1</a:t>
              </a:r>
            </a:p>
          </p:txBody>
        </p:sp>
        <p:grpSp>
          <p:nvGrpSpPr>
            <p:cNvPr id="31751" name="Group 8"/>
            <p:cNvGrpSpPr>
              <a:grpSpLocks/>
            </p:cNvGrpSpPr>
            <p:nvPr/>
          </p:nvGrpSpPr>
          <p:grpSpPr bwMode="auto">
            <a:xfrm>
              <a:off x="533400" y="1295400"/>
              <a:ext cx="8153400" cy="1295400"/>
              <a:chOff x="0" y="14507"/>
              <a:chExt cx="8077200" cy="1099914"/>
            </a:xfrm>
            <a:grpFill/>
          </p:grpSpPr>
          <p:sp>
            <p:nvSpPr>
              <p:cNvPr id="11" name="Rounded Rectangle 10"/>
              <p:cNvSpPr/>
              <p:nvPr/>
            </p:nvSpPr>
            <p:spPr>
              <a:xfrm>
                <a:off x="0" y="14507"/>
                <a:ext cx="8077200" cy="1099914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ounded Rectangle 4"/>
              <p:cNvSpPr/>
              <p:nvPr/>
            </p:nvSpPr>
            <p:spPr>
              <a:xfrm>
                <a:off x="1725212" y="14507"/>
                <a:ext cx="6351988" cy="109991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tIns="91440" bIns="91440" spcCol="1270" anchor="ctr"/>
              <a:lstStyle/>
              <a:p>
                <a:pPr defTabSz="1066800" eaLnBrk="1" hangingPunct="1">
                  <a:lnSpc>
                    <a:spcPts val="3300"/>
                  </a:lnSpc>
                  <a:spcAft>
                    <a:spcPct val="35000"/>
                  </a:spcAft>
                  <a:defRPr/>
                </a:pPr>
                <a:r>
                  <a:rPr lang="en-US" sz="2400" b="1" dirty="0" err="1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Tầm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quan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trọng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của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việc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tuân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thủ</a:t>
                </a:r>
                <a:br>
                  <a:rPr lang="en-US" sz="2400" b="1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</a:br>
                <a:r>
                  <a:rPr lang="en-US" sz="2400" b="1" dirty="0" err="1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các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quy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tắc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giao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thông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đường</a:t>
                </a:r>
                <a:r>
                  <a:rPr lang="en-US" sz="2400" b="1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bộ</a:t>
                </a:r>
                <a:endParaRPr lang="en-US" sz="2400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3" name="7-Point Star 12"/>
            <p:cNvSpPr/>
            <p:nvPr/>
          </p:nvSpPr>
          <p:spPr>
            <a:xfrm>
              <a:off x="609600" y="1447800"/>
              <a:ext cx="1447800" cy="1066800"/>
            </a:xfrm>
            <a:prstGeom prst="star7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b="1">
                  <a:solidFill>
                    <a:schemeClr val="tx1"/>
                  </a:solidFill>
                  <a:latin typeface="Tahoma" pitchFamily="34" charset="0"/>
                  <a:ea typeface="ＭＳ Ｐゴシック" pitchFamily="34" charset="-128"/>
                  <a:cs typeface="Tahoma" pitchFamily="34" charset="0"/>
                </a:rPr>
                <a:t>Bài 1</a:t>
              </a:r>
            </a:p>
          </p:txBody>
        </p:sp>
      </p:grpSp>
      <p:sp>
        <p:nvSpPr>
          <p:cNvPr id="31748" name="TextBox 15"/>
          <p:cNvSpPr txBox="1">
            <a:spLocks noChangeArrowheads="1"/>
          </p:cNvSpPr>
          <p:nvPr/>
        </p:nvSpPr>
        <p:spPr bwMode="auto">
          <a:xfrm>
            <a:off x="914400" y="0"/>
            <a:ext cx="3962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600" b="1">
                <a:latin typeface="Tahoma" pitchFamily="34" charset="0"/>
                <a:cs typeface="Tahoma" pitchFamily="34" charset="0"/>
              </a:rPr>
              <a:t>NỘI DUNG</a:t>
            </a:r>
          </a:p>
        </p:txBody>
      </p:sp>
      <p:sp>
        <p:nvSpPr>
          <p:cNvPr id="28679" name="Rectangle 14"/>
          <p:cNvSpPr>
            <a:spLocks noChangeArrowheads="1"/>
          </p:cNvSpPr>
          <p:nvPr/>
        </p:nvSpPr>
        <p:spPr bwMode="auto">
          <a:xfrm>
            <a:off x="990600" y="2911475"/>
            <a:ext cx="7467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en-US" altLang="en-US" sz="2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Tình hình trật tự an toàn giao thông đường bộ ở nước ta hiện nay</a:t>
            </a:r>
          </a:p>
          <a:p>
            <a:pPr marL="342900" indent="-342900" eaLnBrk="1" hangingPunct="1">
              <a:lnSpc>
                <a:spcPct val="200000"/>
              </a:lnSpc>
              <a:buFontTx/>
              <a:buAutoNum type="arabicPeriod"/>
            </a:pPr>
            <a:r>
              <a:rPr lang="en-US" altLang="en-US" sz="2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Các quy tắc giao thông đường bộ cơ bản</a:t>
            </a:r>
          </a:p>
          <a:p>
            <a:pPr marL="342900" indent="-342900" eaLnBrk="1" hangingPunct="1">
              <a:lnSpc>
                <a:spcPct val="200000"/>
              </a:lnSpc>
              <a:buFontTx/>
              <a:buAutoNum type="arabicPeriod"/>
            </a:pPr>
            <a:r>
              <a:rPr lang="en-US" altLang="en-US" sz="2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Luyện tập tình huống và vận dụng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Text Box 15"/>
          <p:cNvSpPr txBox="1">
            <a:spLocks noChangeArrowheads="1"/>
          </p:cNvSpPr>
          <p:nvPr/>
        </p:nvSpPr>
        <p:spPr bwMode="auto">
          <a:xfrm>
            <a:off x="990600" y="900113"/>
            <a:ext cx="72390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 b="1" i="1">
                <a:latin typeface="Tahoma" pitchFamily="34" charset="0"/>
                <a:cs typeface="Tahoma" pitchFamily="34" charset="0"/>
              </a:rPr>
              <a:t>Mũ bảo hiểm có tác dụng như thế nào?</a:t>
            </a:r>
            <a:endParaRPr lang="en-US" altLang="en-US" i="1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28600" y="1676400"/>
            <a:ext cx="8763000" cy="2133600"/>
            <a:chOff x="152400" y="1536918"/>
            <a:chExt cx="8763000" cy="2133381"/>
          </a:xfrm>
        </p:grpSpPr>
        <p:sp>
          <p:nvSpPr>
            <p:cNvPr id="208906" name="Text Box 9"/>
            <p:cNvSpPr txBox="1">
              <a:spLocks noChangeArrowheads="1"/>
            </p:cNvSpPr>
            <p:nvPr/>
          </p:nvSpPr>
          <p:spPr bwMode="auto">
            <a:xfrm>
              <a:off x="152400" y="1995658"/>
              <a:ext cx="8763000" cy="16746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Aft>
                  <a:spcPts val="1200"/>
                </a:spcAft>
              </a:pPr>
              <a:r>
                <a:rPr lang="en-US" altLang="en-US" sz="2800" b="1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BẢO VỆ ĐẦU</a:t>
              </a:r>
            </a:p>
            <a:p>
              <a:pPr algn="ctr" eaLnBrk="1" hangingPunct="1"/>
              <a:r>
                <a:rPr lang="en-US" altLang="en-US" sz="3200" b="1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giảm nguy cơ chấn thương sọ não</a:t>
              </a:r>
              <a:r>
                <a:rPr lang="en-US" altLang="en-US" sz="3200" b="1">
                  <a:latin typeface="Tahoma" pitchFamily="34" charset="0"/>
                  <a:cs typeface="Tahoma" pitchFamily="34" charset="0"/>
                </a:rPr>
                <a:t> </a:t>
              </a:r>
            </a:p>
            <a:p>
              <a:pPr algn="ctr" eaLnBrk="1" hangingPunct="1"/>
              <a:r>
                <a:rPr lang="en-US" altLang="en-US" sz="3200" b="1">
                  <a:latin typeface="Tahoma" pitchFamily="34" charset="0"/>
                  <a:cs typeface="Tahoma" pitchFamily="34" charset="0"/>
                </a:rPr>
                <a:t>khi xảy ra tai nạn</a:t>
              </a:r>
              <a:endParaRPr lang="en-US" alt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08907" name="Notched Right Arrow 8"/>
            <p:cNvSpPr>
              <a:spLocks noChangeArrowheads="1"/>
            </p:cNvSpPr>
            <p:nvPr/>
          </p:nvSpPr>
          <p:spPr bwMode="auto">
            <a:xfrm rot="5400000">
              <a:off x="4183934" y="1207721"/>
              <a:ext cx="380962" cy="1039356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 altLang="en-US" sz="280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5960" name="Text Box 11"/>
          <p:cNvSpPr txBox="1">
            <a:spLocks noChangeArrowheads="1"/>
          </p:cNvSpPr>
          <p:nvPr/>
        </p:nvSpPr>
        <p:spPr bwMode="auto">
          <a:xfrm>
            <a:off x="1066800" y="4343400"/>
            <a:ext cx="683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Nguy hiểm của việc không đội mũ bảo hiểm</a:t>
            </a:r>
            <a:endParaRPr lang="en-US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12" name="Oval 12"/>
          <p:cNvSpPr>
            <a:spLocks noChangeArrowheads="1"/>
          </p:cNvSpPr>
          <p:nvPr/>
        </p:nvSpPr>
        <p:spPr bwMode="auto">
          <a:xfrm>
            <a:off x="1317625" y="4800600"/>
            <a:ext cx="6324600" cy="18288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500" b="1">
                <a:solidFill>
                  <a:schemeClr val="bg1"/>
                </a:solidFill>
                <a:latin typeface="Tahoma" charset="0"/>
                <a:ea typeface="ＭＳ Ｐゴシック" charset="0"/>
                <a:cs typeface="Tahoma" charset="0"/>
              </a:rPr>
              <a:t> </a:t>
            </a:r>
            <a:r>
              <a:rPr lang="en-US" sz="4100" b="1">
                <a:solidFill>
                  <a:schemeClr val="bg1"/>
                </a:solidFill>
                <a:latin typeface="Tahoma" charset="0"/>
                <a:ea typeface="ＭＳ Ｐゴシック" charset="0"/>
                <a:cs typeface="Tahoma" charset="0"/>
              </a:rPr>
              <a:t>Chấn thương </a:t>
            </a:r>
          </a:p>
          <a:p>
            <a:pPr algn="ctr" eaLnBrk="1" hangingPunct="1">
              <a:defRPr/>
            </a:pPr>
            <a:r>
              <a:rPr lang="en-US" sz="4100" b="1">
                <a:solidFill>
                  <a:schemeClr val="bg1"/>
                </a:solidFill>
                <a:latin typeface="Tahoma" charset="0"/>
                <a:ea typeface="ＭＳ Ｐゴシック" charset="0"/>
                <a:cs typeface="Tahoma" charset="0"/>
              </a:rPr>
              <a:t>sọ não</a:t>
            </a:r>
            <a:endParaRPr lang="en-US">
              <a:latin typeface="Tahoma" charset="0"/>
              <a:ea typeface="ＭＳ Ｐゴシック" charset="0"/>
              <a:cs typeface="Tahoma" charset="0"/>
            </a:endParaRPr>
          </a:p>
        </p:txBody>
      </p:sp>
      <p:sp>
        <p:nvSpPr>
          <p:cNvPr id="125962" name="Notched Right Arrow 9"/>
          <p:cNvSpPr>
            <a:spLocks noChangeArrowheads="1"/>
          </p:cNvSpPr>
          <p:nvPr/>
        </p:nvSpPr>
        <p:spPr bwMode="auto">
          <a:xfrm rot="5400000">
            <a:off x="4214813" y="3611562"/>
            <a:ext cx="336550" cy="1038225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 sz="2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5957" name="Text Box 8"/>
          <p:cNvSpPr txBox="1">
            <a:spLocks noChangeArrowheads="1"/>
          </p:cNvSpPr>
          <p:nvPr/>
        </p:nvSpPr>
        <p:spPr bwMode="auto">
          <a:xfrm>
            <a:off x="381000" y="1905000"/>
            <a:ext cx="2438400" cy="39687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Tầm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quan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trọng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en-US" sz="2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8904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6F21F8-80DA-49E6-9D97-E158B87BC8F2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08905" name="TextBox 16"/>
          <p:cNvSpPr txBox="1">
            <a:spLocks noChangeArrowheads="1"/>
          </p:cNvSpPr>
          <p:nvPr/>
        </p:nvSpPr>
        <p:spPr bwMode="auto">
          <a:xfrm>
            <a:off x="914400" y="76200"/>
            <a:ext cx="6705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200" b="1">
                <a:latin typeface="Tahoma" pitchFamily="34" charset="0"/>
                <a:cs typeface="Tahoma" pitchFamily="34" charset="0"/>
              </a:rPr>
              <a:t>3. Chuẩn bị để điều khiển xe máy an toàn: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60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6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6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  <p:bldP spid="125960" grpId="0"/>
      <p:bldP spid="256012" grpId="0" build="allAtOnce" animBg="1"/>
      <p:bldP spid="125962" grpId="0" animBg="1"/>
      <p:bldP spid="12595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7013" y="5473700"/>
            <a:ext cx="8688387" cy="1308100"/>
            <a:chOff x="143" y="2526"/>
            <a:chExt cx="5473" cy="824"/>
          </a:xfrm>
        </p:grpSpPr>
        <p:pic>
          <p:nvPicPr>
            <p:cNvPr id="210966" name="Picture 30" descr="H D (66)"/>
            <p:cNvPicPr>
              <a:picLocks noChangeAspect="1" noChangeArrowheads="1"/>
            </p:cNvPicPr>
            <p:nvPr/>
          </p:nvPicPr>
          <p:blipFill>
            <a:blip r:embed="rId3" cstate="print"/>
            <a:srcRect t="10098" b="15865"/>
            <a:stretch>
              <a:fillRect/>
            </a:stretch>
          </p:blipFill>
          <p:spPr bwMode="auto">
            <a:xfrm>
              <a:off x="480" y="2526"/>
              <a:ext cx="912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39700" dir="2700000" algn="tl" rotWithShape="0">
                <a:srgbClr val="333333">
                  <a:alpha val="64998"/>
                </a:srgbClr>
              </a:outerShdw>
            </a:effectLst>
          </p:spPr>
        </p:pic>
        <p:sp>
          <p:nvSpPr>
            <p:cNvPr id="16" name="Rectangle 15"/>
            <p:cNvSpPr/>
            <p:nvPr/>
          </p:nvSpPr>
          <p:spPr>
            <a:xfrm>
              <a:off x="143" y="2563"/>
              <a:ext cx="364" cy="5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66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ahoma" pitchFamily="34" charset="0"/>
                  <a:ea typeface="+mn-ea"/>
                  <a:cs typeface="Tahoma" pitchFamily="34" charset="0"/>
                </a:rPr>
                <a:t>3</a:t>
              </a:r>
            </a:p>
          </p:txBody>
        </p:sp>
        <p:sp>
          <p:nvSpPr>
            <p:cNvPr id="210968" name="Text Box 35"/>
            <p:cNvSpPr txBox="1">
              <a:spLocks noChangeArrowheads="1"/>
            </p:cNvSpPr>
            <p:nvPr/>
          </p:nvSpPr>
          <p:spPr bwMode="auto">
            <a:xfrm>
              <a:off x="1680" y="2678"/>
              <a:ext cx="393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1" hangingPunct="1"/>
              <a:r>
                <a:rPr lang="vi-VN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Đưa 2 ngón tay xuống dưới</a:t>
              </a:r>
              <a:r>
                <a:rPr lang="en-US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vi-VN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cằm, nếu đưa vừa 2 ngón tay</a:t>
              </a:r>
              <a:r>
                <a:rPr lang="en-US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vi-VN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là được. Không nên cài quai mũ quá chật hoặc quá lỏng</a:t>
              </a:r>
              <a:r>
                <a:rPr lang="en-US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.</a:t>
              </a:r>
              <a:endParaRPr lang="en-US" altLang="en-US" sz="16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23838" y="2743200"/>
            <a:ext cx="8691562" cy="1295400"/>
            <a:chOff x="141" y="806"/>
            <a:chExt cx="5475" cy="816"/>
          </a:xfrm>
        </p:grpSpPr>
        <p:pic>
          <p:nvPicPr>
            <p:cNvPr id="210961" name="Picture 28" descr="H D (64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" y="816"/>
              <a:ext cx="963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39700" dir="2700000" algn="tl" rotWithShape="0">
                <a:srgbClr val="333333">
                  <a:alpha val="64998"/>
                </a:srgbClr>
              </a:outerShdw>
            </a:effectLst>
          </p:spPr>
        </p:pic>
        <p:sp>
          <p:nvSpPr>
            <p:cNvPr id="210962" name="Text Box 35"/>
            <p:cNvSpPr txBox="1">
              <a:spLocks noChangeArrowheads="1"/>
            </p:cNvSpPr>
            <p:nvPr/>
          </p:nvSpPr>
          <p:spPr bwMode="auto">
            <a:xfrm>
              <a:off x="1680" y="886"/>
              <a:ext cx="393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1" hangingPunct="1"/>
              <a:r>
                <a:rPr lang="en-US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Mở dây quai mũ sang 2 bên, đưa mũ lên đầu và kiểm tra xem mũ có vừa đầu không bằng cách xoay đi xoay lại.</a:t>
              </a:r>
              <a:endParaRPr lang="en-US" altLang="en-US" sz="16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1" y="811"/>
              <a:ext cx="364" cy="5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66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ahoma" pitchFamily="34" charset="0"/>
                  <a:ea typeface="+mn-ea"/>
                  <a:cs typeface="Tahoma" pitchFamily="34" charset="0"/>
                </a:rPr>
                <a:t>1</a:t>
              </a:r>
            </a:p>
          </p:txBody>
        </p:sp>
        <p:cxnSp>
          <p:nvCxnSpPr>
            <p:cNvPr id="21" name="Straight Connector 20"/>
            <p:cNvCxnSpPr>
              <a:cxnSpLocks noChangeShapeType="1"/>
            </p:cNvCxnSpPr>
            <p:nvPr/>
          </p:nvCxnSpPr>
          <p:spPr bwMode="auto">
            <a:xfrm>
              <a:off x="240" y="1622"/>
              <a:ext cx="537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</p:cxnSp>
        <p:cxnSp>
          <p:nvCxnSpPr>
            <p:cNvPr id="25" name="Straight Connector 24"/>
            <p:cNvCxnSpPr>
              <a:cxnSpLocks noChangeShapeType="1"/>
            </p:cNvCxnSpPr>
            <p:nvPr/>
          </p:nvCxnSpPr>
          <p:spPr bwMode="auto">
            <a:xfrm>
              <a:off x="240" y="806"/>
              <a:ext cx="537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</p:cxn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23838" y="4130675"/>
            <a:ext cx="8767762" cy="1355725"/>
            <a:chOff x="141" y="1642"/>
            <a:chExt cx="5523" cy="854"/>
          </a:xfrm>
        </p:grpSpPr>
        <p:pic>
          <p:nvPicPr>
            <p:cNvPr id="210957" name="Picture 29" descr="H D (65)"/>
            <p:cNvPicPr>
              <a:picLocks noChangeAspect="1" noChangeArrowheads="1"/>
            </p:cNvPicPr>
            <p:nvPr/>
          </p:nvPicPr>
          <p:blipFill>
            <a:blip r:embed="rId5" cstate="print"/>
            <a:srcRect b="22369"/>
            <a:stretch>
              <a:fillRect/>
            </a:stretch>
          </p:blipFill>
          <p:spPr bwMode="auto">
            <a:xfrm>
              <a:off x="480" y="1642"/>
              <a:ext cx="962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39700" dir="2700000" algn="tl" rotWithShape="0">
                <a:srgbClr val="333333">
                  <a:alpha val="64998"/>
                </a:srgbClr>
              </a:outerShdw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141" y="1728"/>
              <a:ext cx="364" cy="5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66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ahoma" pitchFamily="34" charset="0"/>
                  <a:ea typeface="+mn-ea"/>
                  <a:cs typeface="Tahoma" pitchFamily="34" charset="0"/>
                </a:rPr>
                <a:t>2</a:t>
              </a:r>
            </a:p>
          </p:txBody>
        </p:sp>
        <p:sp>
          <p:nvSpPr>
            <p:cNvPr id="210959" name="Text Box 35"/>
            <p:cNvSpPr txBox="1">
              <a:spLocks noChangeArrowheads="1"/>
            </p:cNvSpPr>
            <p:nvPr/>
          </p:nvSpPr>
          <p:spPr bwMode="auto">
            <a:xfrm>
              <a:off x="1632" y="1664"/>
              <a:ext cx="403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1" hangingPunct="1"/>
              <a:r>
                <a:rPr lang="vi-VN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Cài quai mũ. Nếu đội mũ mà không cài quai </a:t>
              </a:r>
              <a:r>
                <a:rPr lang="en-US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      </a:t>
              </a:r>
              <a:r>
                <a:rPr lang="vi-VN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thì mũ sẽ không có tác</a:t>
              </a:r>
              <a:r>
                <a:rPr lang="en-US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vi-VN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dụng bảo vệ vì mũ </a:t>
              </a:r>
              <a:r>
                <a:rPr lang="en-US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               </a:t>
              </a:r>
              <a:r>
                <a:rPr lang="vi-VN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có thể văng ra  ngoài.</a:t>
              </a:r>
              <a:endParaRPr lang="en-US" altLang="en-US" sz="1600"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22" name="Straight Connector 21"/>
            <p:cNvCxnSpPr>
              <a:cxnSpLocks noChangeShapeType="1"/>
            </p:cNvCxnSpPr>
            <p:nvPr/>
          </p:nvCxnSpPr>
          <p:spPr bwMode="auto">
            <a:xfrm>
              <a:off x="240" y="2496"/>
              <a:ext cx="537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</p:cxn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90800" y="773113"/>
            <a:ext cx="6248400" cy="369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Lựa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chọn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mũ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bảo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hiểm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đúng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tiêu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chuẩn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chất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lượng</a:t>
            </a:r>
            <a:endParaRPr lang="en-U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6083" name="Picture 25" descr="IMG_2975 [640x480]"/>
          <p:cNvPicPr>
            <a:picLocks noChangeAspect="1" noChangeArrowheads="1"/>
          </p:cNvPicPr>
          <p:nvPr/>
        </p:nvPicPr>
        <p:blipFill>
          <a:blip r:embed="rId6" cstate="print">
            <a:lum bright="12000" contrast="6000"/>
          </a:blip>
          <a:srcRect l="4256"/>
          <a:stretch>
            <a:fillRect/>
          </a:stretch>
        </p:blipFill>
        <p:spPr bwMode="auto">
          <a:xfrm>
            <a:off x="838200" y="1300163"/>
            <a:ext cx="1524000" cy="1062037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514600" y="1371600"/>
            <a:ext cx="1981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Có dán tem tiêu chuẩn Việt Nam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943600" y="13970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Vỏ mũ nhẵn mịn, có lõi xốp cứng, không bị lõm </a:t>
            </a:r>
          </a:p>
        </p:txBody>
      </p:sp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1223963"/>
            <a:ext cx="10525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2743200" y="2452688"/>
            <a:ext cx="4800600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Các bước đội mũ bảo hiểm  đúng cách</a:t>
            </a:r>
          </a:p>
        </p:txBody>
      </p:sp>
      <p:sp>
        <p:nvSpPr>
          <p:cNvPr id="210955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547FAE-87BB-47D2-BE5C-5A5D9FA5DB9B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10956" name="TextBox 16"/>
          <p:cNvSpPr txBox="1">
            <a:spLocks noChangeArrowheads="1"/>
          </p:cNvSpPr>
          <p:nvPr/>
        </p:nvSpPr>
        <p:spPr bwMode="auto">
          <a:xfrm>
            <a:off x="914400" y="76200"/>
            <a:ext cx="6705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200" b="1">
                <a:latin typeface="Tahoma" pitchFamily="34" charset="0"/>
                <a:cs typeface="Tahoma" pitchFamily="34" charset="0"/>
              </a:rPr>
              <a:t>3. Chuẩn bị để điều khiển xe máy an toàn: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 animBg="1"/>
      <p:bldP spid="28" grpId="0"/>
      <p:bldP spid="30" grpId="0"/>
      <p:bldP spid="5" grpId="0" build="allAtOnce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AutoShape 5" descr="data:image/jpeg;base64,/9j/4AAQSkZJRgABAQAAAQABAAD/2wCEAAkGBxQTEhUUExQWFhUXGBoYGBgYGSAgHhwaIBoeHB8YGyAaHSggIBolHB0cIzEhJSorLi4uHx8zODMsNygtLisBCgoKDg0OGxAQGywkICQsLCwsLCwsLCwsLCwsLCwsLCwsLCwsLCwsLCwsLCwsLCwsLCwsLCwsLCwsLCwsLCwsLP/AABEIALcBEwMBIgACEQEDEQH/xAAcAAACAgMBAQAAAAAAAAAAAAAEBQMGAAIHAQj/xABCEAABAgQEBAQEBAUDAwIHAAABAhEAAyExBBJBUQUiYXEGE4GRMkKhsVLB0fAHFCPh8RVicjNDgiSiFmOTssLi8v/EABkBAAMBAQEAAAAAAAAAAAAAAAABAgMEBf/EACQRAAICAgIBBQEBAQAAAAAAAAABAhEDIRIxQQQTIlFhMnEj/9oADAMBAAIRAxEAPwBCrhJpWnQD9DEZ4ebKN2c1ehsWAgqbxXIGZ2P7rEYx/mFYFGUa3pmb9IzLsCn8OQ4e3d/uYB4bxXyMSJgfKklKhqUfm1/QQ6mS6/E/tCY4ZJVMIIDKJIUl6NcKJFKf4h45uMuS8EzgpxcX0zpOGxsudLzyymYC1t/uDCHxNKmHLllJmJqS4BILUIBNTeKbJ4uuX/0qbH82i/eB/FUifNRJxvxLKUoLDIpb0zNV1FgNCaNWPUyepjlxtS06PPxellhkuO1Yu8P+EcfihmQlMqUaEq5RQu6QglyD7F4ucz+GstZJXPFcuYAagXYn4j1EdAGwTQUrp2Gn0jnfi3+J4kLMvDJEwpUQtaiyKGoTV1Vo9Bs8edwVbO9Tk3oW8Q8KYrDHPLlmaiylSubMl7LlFnHoe5vCzC4aWpfnSSSygSiroIobhymp6ixMPeB/xOM0vNkLQPxIPL2ZRrTUbChtFpOMkTck2Zh3zCkxICiQU1qnmy6XMb4ssoytO/wzyYlJU0cF8T4TDSMTMS80EqKuRMv5i9M1WuPSF+IEkJQsS1LzZg8xTGjVIRSr76R0T+JeGw8uQZ3lHMlkS86swdVtAClnUHfXWOV4fMuuVSidgT2DCMZJOTrouNpJPstHhcJzq5QnlzchOl7k3Bi1YfiiZ0tMgqSSgvJmAv8A0zeW9HIP0NiRFY8LcCxompVLklIqFZ2SCGNC+9rXaHJwpDKQjKoE5XDKTpo7A1DU1pGcnSocl96NsHhwpZZQQRZg9VUzClaGqix9YZJ4giUgpzBdbAAXuqgqaXpeFUtM1sqhlUAXD1KbC1gdjtsYEmYNZuWjKEUYNNjWdx0KTlKAzMKmj9XcQBjJgKeVIo7hWh0Nn+/1gRGD2dW5DAe5/J4JRNEv4jJT/wA1k/mK+kayimhqLRphUqCcyZeYbqBy1Lvao094nwOPTzg5gBdAcs1d2Z+lRaPV4gqWnJODJoQlZDHeuVLtoPYwV/LksJnNzMFhny1cKyitdCU3jCq7He9kONVnNL0cBNa/8df3rCk8HUCFFXKaub/46w/w+JkkEJDVLpIZj8LVBD3o/aBjxpOYBQBcnYirXILC1PaEmwc99AOGwwM0BBCZjMc1HHTTQQ1lysnxMbsXoKWpvtePcHgEFalGqlhLAVajkhgzFnZrRJJkGWRnUMiiSwFX/wCIevr9YGxtoGVNzFlULaUB/Mt2/v5w7FTETAzg0Dja+1fppEuKwSVTQrKSwJbvvb2h7wWfh+ZK1tlLFNAxGhq8XBJsOPk2OJzlPmc4GoIBbuRXrDPCCVMIpMrvUe4S3uYFnccw8s/0paVG7q/Kh+4gWb4uUaVSP9oH5mOlNLt2C/A7iPCpaUqTLXMzgZiHKqfRh3MJMLKV1PUqv1GQsB7xuviyVtmWv1A+5ePU4oF2JbfTq5AjOVPoaRImTc5QbUOh1s9ImlzVCgyhmoE/3jVAo4UepNhS5cAkPEsrCKvnJUzv32DAddYmmUrNPiUSqt/bbtGsyQlnyh9KW9bwUmSv/wDqvvEMzBXuDuKH6MITT+wpi5UpL/B/7R+dYyGQlEU8z/2n8qRkRwF7ZV5vDZhcZWBs5H5Vj3/RGWo5wxFmLv8ATWHKZgKXUrLSubTpeJ8NJSpOYKSfdVN+S3vE8pPo6uMV2KZfDUvUqUdhT6Qk8cYZCcOpSEjNmQFKGz6+tIvcvhIWz+ax0TIXajuKuY88Y4jh54bOw+fISEl2GfOkgpzAF3JADAUBIDRcISu5EycapHE8DKUsgdiTsCQH+sMOJ8NMsyyhblQe7EHodntqIuOB/lf5SUZsoLUiWGIpbcjrE0/iqP6Sv5eWQkZUkElxdxyhm6n3vF+42aLCqOiYHjq5/BVYqpnDCzSRtNlpWknYc6Caxxz+HnD0ziudPSFykUSFORmuSRqwb3jsHgRQ/wBO/qZUJmqnKCSa5VrVoaVJJruIoaMBKwkj+XnJUSgnL8oUCSUqVcWuasxaLyS0jLBD5NDjF4jDTEeQSlGYcpoOxDkPBf8AD2dMkS1ycQlRMqapH+1SSAtJD3ookD9CyibxAJTLWmQkFACUFTnOHplZNtcz0+sPcFjVqHmZElKgxFXJHV6MLUjOJrmWrIf4syZeJwCyihlZZtj8KTUKoySEklr3oI554LKpZJRRNHPX/EdJlFc9C5XwzcpIIJZSdC4toDs/tUP5QSFlKmKiAVUua9NoUnSonDFN2NJXiaTnMtJmTV1PKKU0GsMPDEuVjZapk2UmU0w8oBJUPxFTiruGpbWKwviyJSiZclIID2Ic90pUw6axtwvFz5ylrypyukpCiwSWL5XNq676Whxlx3ReWHJU2O/EHhqcJp/khh5SClOeZiJk1yR3CkpApZVWjlYx2InHmWxBKSBQBtmp6/2jqMnHBaFIxOaZhpqSlaEmgdmmBg5ZtDS4DiKtxDwqrCpKpR8yTdMwV5dM7dPmFD0sOr1Hp5YknXZyYHGTorUnha1/9WYo/wDIk/eGcnhMoZg6vhdLA1U1Ks1/ygcY6rKpFm4HNkg5yZUxPzJWCeupy6WPXseO35OxqKjor2CQlDqIUVhwBXsOUfqzQ84XOnJykvl0zEKGg+El0jTtWkb4/DyJh81Jc/hdgD6daM7ROnFSFS1JWlRW4KVlmApymuvR2YbGEjgcH5CVIlLJqc3xM6gMwatGUxe2+wqYJeFBXzHOScpR8KUitQGu/wA3SCsGgKRlQoDZJdvs3pUDtHquGkKCgsWYpDsRqxVpan1iGxezJ9HuD5SwJKh0ozs4DBvy6PA2J4llWkKIKTQKJq4fUFy1feJwJiAwluKCi/c8zVpEOKwKlAAgAF3ANXuxrUDSFasfsS7IsXjlVKQGLOTWjjRrGtCfUxmJlmqjzOfittRzU9tIJlYQAKSpICfViwFR0iHDS0lYkrLPUVFKWL6dRGiWxK1ohn1IytXZvsKxEUK6g9j7RaJnCkS0goLgs5HdtWO9iIybgZYeoWWpnFHrbnsKXv0jbhQ+xBJwKiHIW70ATf8Ae0EpwHK6kzTtyED1O8MRJlgMWdiSE5EpIAqHKCfQmPZCpKXM2XsHLKHd1D7NBSsBVLw60miVvRmYfqTB0jh00jMApzzEgF3NGLsLPvD3/VEsTLbKA5ASn3Lq2F63jXCcTC0uUEkj4RLDpLWvX91i0oj2KZ2EnggkENr5of1dberxJJwiwnnmLJuCEggeynVtaGsvDoIKvJym4cZX9AKerRiMKAeVCgogOp300Kqt2G8PivAKQoViK1f7flGQ/RwxLfAPY/kAI9hcQ5ISYfF+XkUCAlJ/qBv6iiAaIIB5bVUoBrVhxifHiUgCTh1ksTzHIhJOpyg1c6de8UU45KRTN7MD0HNzaaAdY8OJSpystTlAOX7ip9u5jkhklBVFHS4KT2Wfhni7EoSTNKJijukJCegCbhmuYrfiyYeITZAzcudPmrAAyIJYqYmqulTyikCTjyMsrmEg5UpICX9Kh9zDXCDLKaYA+iJVAkGwFXNG5iQCdBeNcblLbY4xUrpUV3xNL/kpn/ppqZ2HJ5A/Oh65FD4iKFlNWouKhS/FKFEebJSEAgLyk5iHY1u24htjcGJiCpBMxBB5VKU5Y1u50qkhwR3Aq3EZBIIU6i3Kstnp8i9JidlAkilWpGjirsp8oqjoHDOIpLLwyUAAcqF1AIsWGvVyfyrXHOKYtGJMyckKCgKAnKwHwp1TqwPWAPBcpU1bBwENmIoeg73+sdGxEiQqTUJ8sAguOtXfV9+8XHGpI9WHpMeXGpw0yr8J8SyVK/pyVhWoJGUPqwuIteFwcxawlE6YgHUJQUigdQoVO5ZhqDYVjmGNkiTNeSos7oOrOaH2I/zDSVxOcCFhROzaa0f/ADe8Qsdujy8jUXxyePovWJ4ugBUnDqUwUQuYsnPMINXVcAH5XGrM0HTPBSpuElTJQCJzKOVScoUCokA6pOoJ/EbQT/DmQcWg4rEpQrIrLLIDZst1qB2VRjqDF7mzCK0P7sb+8OGGm72c2Sai/gz504ljsRhVqlTZBQvZevUUZQ6gkQ9KhLTLAmBZUM9KFOhzB2BowIuAYs/jLBYqe3nJkqlodpaAav8AO6nIWA231L84TNyLmFlcqikApqyTlAIDsW63JrG2P065fLomWduOuyXE48SD/TNC5KC+U9jXKWh1wHxIZZCk80pV0uHD3IFQ+6damKxi/wCsDykHQlv19Ir+DISsmrodwKFSPpUU/Yju97iuMlcWc6j58nU5uDwq58nESJS0uSViqUj5cyAQ4UKlhSlrxXMUFqKgpby6hJawBo40tZ7wN4b8YjDrzImEDMCqXNBKToSGNC1Hv3tEHA+KjP5aleZmIHmBxXdi1TRyOkebmxri+J1QntWTJwJSQcxNauRUgXY9NSYJkSS4VLUUu9DX0+8OZOGUSaAgaEFx6CrHe0TS8iXJASlydVPq2WgHdyftHDyNnFdkGFklIdaXpdJHvQu/SkNJMslJqANlKSxeof5j707QKMXLUnlzbhyQ1ahmL96RqqSqakBcspJ0dwALOdT00hXfYfz0ETVFJ5XIIFgCO4KQ97P9I2xjlLhWRQoSkh+xANd4DTLMtDZDlFxmNtGBBamsRTFy2JTLlpueckK9Gs7u5t7wuEexTytKmT4bCqQkhc4KBtdNXvmJqe3tAql5TmmPZsyk1pmDF2rfS27wvxXFvLACUkKT8QUtmBcElSwzHuBBE/iakpUZaP8ApnLosgGpIZb0O4FSO8aU0ccnsbrxCEkNMQmxyGpqGCjej9P7kYvJRYBIuWO4FWJc9ormA4tMUol1M9qpavwkkNUNQVZ7Qyl8Qy8qkM7sSUFNLgalqs/eDZKbTMlzfNUpBAGUgpP4nFQKwbKwRJSzVoNGPp/+XSIZUxRBCEFYJAcMKWsCKs/vBCpokrSkMo5SXcVo9CCTm6U1pWGpD5fQXIwaCoqIUCCSrzAwLAkkAku/50rEqMUjlyBioCzFiLC7hz112eFk3GrqC/wvcEelB99qawGlKyWllWVWYqWKAAs4Pw0sLhiR6tS8IOY2l8czILgu4BUwoN2dx6BgYJlA8olTykak5VPq7hmrpFUmYwsxKnBcOHoW5lVcly7Mb+kbYPiAZSSS6VGoYEWdj8TFhsG0rFqYkx7ME8EgY0gdcOD9SuseRDLxSSB/UI6FaQ3RmpGQ+ZfMriuKJW6ZagGoQEgJAJqHN+zVMTSZklByqOY3zknMwqUgAZSWG0JJ2FmS5oloQAs2yipY1vUsdqCPMLw2cSeRRV8RGVzS5ykEgB7xhSKipeGPZGIQZgKctAAAVHM3W4Z22o5pG2LxScxSolKi7PR62FGYG1elbRBhsMsJdWYEl0ihdj8SmqBWjWjXFoBvmbYJJTbUaU1EbY38aOzE/jRpIxZRNIJpMLg5Sl1jXKQKkUdN2DHSJ8ThpcxTqoSQ5GujkWLbsFCEfEZBABTzBJBSoVto98pD3hthZ6XCpr5Wc2oGoTuxLt9dI1vRf4WLCGVhElKRLawXMIBX3ORS1XYBIAFhC7G47ykTCyeYFWUOUilAyq627CkBYTEz1gTJSHTVOZLZlAUPMat0G0B8UUlKCUoXmIL+YoBi2xHNCx2lbPW9LjlCDm/rRX52OC1ACgDt6nM0H8OxwS6VBxcdNaRVZU0hjFx4B4SxeMQZkhCfLDspasoURdKaF9ntcO4irp2eFObyybfk7n4bGXCYYJoPKQqhIqoZiXHUm7/nDgTzY+9H9QPuPaFXhmStODw8uYAJqJKELDg8yUhJFCQbPDaTPDMqo+o7x0re0cbT6Yh4zjhLUAuj/Ub+n5xyDj6imfPWg0E81FaLQhXs8de8cS0qkkgFSgxTlFEgGr7uBbtHG8Lis65sspBCkFSaag2L6u2kdGKpOvsl9ES8UlaCqqSL0p6RWsfNSJyVpLg3+xFYccXx8tGZCakhiE6f3hYOGTFSyQlxcZgyvQVLRE/k6KjomxGHDEMKhgWhdwucZcxCgWKVj0qDFuwuGRNkpVl5gAC30tFU4lhciyAGB/K8Xn9LKEeXgUJp6L1M4ipc0DzVhQVQUpS4qHroySO8M5WNClfCEml1jXVw9DuTroYQYADFSkKuoJCVjUrHzCmtDBfkIkqAWhfNYuTo7XPRz1tWPEnjcXtG0dbTGsxz8C0ggGoUA3cn7xrh5M/Nmft5as1xSrEhN6k+o11SiVKTkSErUS7SzU1HKa8yq/CHOjQZxFCpYAnSlJSdQFM7AXCeU3sBrSIUX4CeRtkOHUVqyZVZhZRt1AF2rsaVeBsVLXLckoSzBRCQwfqGvcFwadIjxOLlnMAsMSHKSNQaALUQS4uwvZzDPA4+ZImpW7hKDlSocyqgkpYsRQlwxu7w6ofPloRY3FJCwmYtZdsoX8WmtUmtnj0cPzJUUrXlFS6Q5O5v+VnPRrxvH+ZMLocKJUHZnPdqWvt0iBaDLdSEpbLStzehBBYgEu5qNAYXLyS6XkV4bDy1JDKW3wk5QWYMHAlhiaMqvcmA8bi5eZAICgipILK0YOCQXBpaoaH8mWVscqgQzLdN2tnylRsRRzUiAOK8ImLSVqlui+XMm7M1WIYaP3ioy3shIMw2IVMzIUpOQAul1hTOygalRubfrGnEZyfMUtBAS6UqU8xaszO6c4DOsBylnr6psPyrAzJUS2VOYfAxoShTkmz/AJQeuaM4VkzTGIU+Z/holTMaaMS5o5EU+xUTSsQPMACkzCSagPqzXqLajqzGGCJRUsAuCSyHfKTYmjBJs5YtS9IWS52dQATdTshKeUlgwAQp0k1KW23iWVxJGehSQVg8o0SAEkgoBAyvoCdhqqBo3my50uaGzJU9VUSnKRlJIdypnFB3NY3xWC8sFJUoJU5YXelVMmvYXhimcFJZQcLICQCxFQbC6dn9zHsvCTMwVLUEpD5wSAGrQVBzVNnZ4V+AYsRKxaabOLp0PQs2x1Eewd5pQ4dYqSwKGqX/AAdYyHyRnoI8lQSXmpr0dNdnDDteseqWE/MnMlgp0hLdQ5fsNX9gpspKiWlK2bmIOjgBRT6ACNJUtSHzAKUzJCw4Gg+I9qCMTq4X0EBMpSs+UKLEh2SBYkqYM/r/AGT4+ZkJa7ukHcm9WOUU7+tXWNVMQMyaqIdiCW9QKNppFV4sjEN5i0kZRvmDO73J3BdtI2xaZWH4yohWUA+ZM51M9TYGlBQAjsDAqcZ5iVJCn5WrT5gbdnr2hZiOIkKzUIDUUAQaChFiOkBYTGFKnAcEZfq793joN3PZ0HhOAUZcpKFDNlAykPpYHM2j20JJo8S47wdiFUUuVKTupT01IYO/S0Vzh/GzLShQZ0hqX1D92b2gnH+JwR8eY7f2iJyd6R6uf1FRSXVDXAeHeF4d/PmKnrDMDyIJ7JLn1UQdonn/AMSPKVkShBlJASmWkMWFmIoI5xjsUuYrMT2ERJW/Q/u0UoN/0zx3kUf5R3zwf4kGJkjEqIQApSVIzOQRty1oUlutNRFv89Kh5iCCDdo4L/CnjXkYoyVjNLnhiDYLS6gr2zD1G0dWxSlSmmYajmo0bUER14klHRz5JOT2P8chJQbtRwL3FKbxzLxbPkJlqWmUhEyXOBzpSxUFqIUFqus8wJJ1i3TvE8sJWFslaBzJYsKPrRvWOTeMuKmYDoFKHKLZQXfqSdemzRfucdkKNizEIWhXR6KCQ/qw+sHYbEn5vreBMDiypIqxFD1HV94ixa1JLS2L3BD/ALEdcseucOiPxjZXF/LL/E9GAcq6DtuYg4tKTNQFihoWVsXoWpYP0pCNEpZXmmOP06NYdoZYmcCSEqCnC2CLuQMoAvQPELNPi4vp+GPirsj4Bw/EqmGXJSp1A1CmSLVKnYAU6+tItM/wxisFLExakrQ3OZZUrI5dSiGBy2qLPVrwr8JeKRICkLDOrmqUkskgJJSQoDNdt9bRYpHjeYAnQKWQCuoZywf8QTe8efPI4/59HVDHGWvI08Mz8Fn/AKUxpzVYJTl/8QSQTufpaLVhZCZhPmYkhJtkQghmD5yrM9dgAzd441wjh0mZPnpxIzTBzyRKmolhTLU5lrWMoSAHAo7AUZoM8L/xLnSVJRPV52HfKUzRnKUPcE1Kkp6h4akkqRi47OheLP4dSRK8yQpa25mTkrT5AE5H0YjsxilHGS5aQJallROVJZIAJF3BD0D1FLUizT/4jYMYhCcGJkxKlJEwFJTKKCoBRyrJUhSUkkLDCjNE/GsZhkzVhKJc65cMQQ5Icgitj0pHPliu0CTboUysZMKSlSmUlI5yOwzA2BLb0aBjPQkmhCg1RV6vm3d3q7F+kA47jmRSiJUtgKs3Wrk/ukeo8QcwQZcq2bKlLPTUBJPvGCiHth2JxWUstQVmAcJBL2FACGU7Xc0uI8l8WlA+WPl5SxGRmDElXLXQA6+++H48SAfKl8tflJI2Y8x2tp0gmb4uSDzSkJZjRI26BvrCaQ1jV9kfEsKmahZlspeXlGagUxqCk0UQYrow5AGcEEXuXBFnBJBHYu3rF1l+MZYl5syHOwt6PC7D+M1jEKmhZMtQCcjKytuAE/FW/wBYaNPbT8lVnKdIISp8w5g4URcEuSABVmLxNw/DrUSofGkZihIUoGtlOpgEghmdx2i+o8bINMqwG/DMv2bbWM/+MpegmeiVw1JA8a+yr4WaVZlkhSiHSokpNDdOf4xT5VG0McPjGzFRckBqEgpu4duYM1a94n4j4sJIyecFBQuF21FtoMR40ajzPRKoHT2J4v0VK4mN0j/x/tGQ0V4tX/8AO/8AprjINfZPsL7EyJagXWljQMsEUahIA1PSHGEmpQCJiUB2YJCg1Ku9x2hVJkhAH9QXehJbQVWv6Pba0a4grAAQAlRc5lgFNak5aElyL+rxBsmjXinGWmFCQMptyEnq2ovWNfOORzNQgEkjM+XYuSSAw0ECTuEFbmYrOo1UokiwowDMOgeBkYFaVAyw+Ylj8OUepc0o7flA6XRzSdPQixuATMWokcwJBFvWn7P0gVeGSgC3Rv8AMO/EGHnIALJAtmoW7vag194TYSUGzKBVmJqdQGqfekdeNc+jqlkjXIX4nMocqFd2P0pC0IIJdwesXA4UqTuNxC/F8NCg1tjHS8FdHO8t9idCxHk1Sd/aIpsgoUUqFR+3HSMCXjEYb4emNi8ORRp0ux/3iPouVIURnD10Z0kdxr9to+aUkpUFJukhQ7isfUOBKVITNlJBTNSF5ks7KSCnvcRti8kTKrx7gCZxmHWYmz1SpILHcOmh7JO8c24j4ZWkKepDsXrHccTISUlZKRlCg7NdJDO96xRuL4RCkZ15lpcC4Qkk2GZZDv0eLlFCTZyDzimxILQw4bxZSfiAI13iPjmE8uctOQAPmArQGrX0tAKGsXEViyyxytMbSaLFi+MobkNSLtbpCxOIq7sdxAYQk/M0erwStD9RG+T1cpu2SopG/EFpKgTV/iOr7mGfhjFsFSVVCuZALNmFC4INw21oRLwpFyPeD+AAhZmZcwQlXZ1DIH11NquxpHDm/wCl2qsutGnGZBlkIYFFTLJqQHLoe9FE0O76wulhL1g/jOO82YSx0YZiQCzFnt6QT4awEucspmEgioSCz1rd7bRlFPorwPPA/BhOJKJiklhmCEGg2KyMtw7AQTxzAz5SxKxMsgLKihYYhaaGj2NH0u/WLfwYpkS8spGVOybPuauT1NYNxGLROQZakproqxOnUV9do1lhTX6ZN2zm2HmB2yqUCWuGYaEKAblDX7bwdMkYZLf0gp3qAfqVECGmM4MEkAsAQAHJPNfLysCdib1ppHqeFJUHJcWFGI1et0kF9ReOGVxdMvkVydnCgC2TM6RuLP8ADfTVoMl4ZRBpQEOQQ/S1BQgaC0PpWCRLqEqKidDQ93cC3SNkpSo1CXuxAcdQRVhWM+YrFMtSw6RpXckaHWnbrDiQvkBoGuxP21NDtYx4ZK3GQhtQHrQfWg6wPOwkwKcJzKGrW6mjO3T1h3YJjKUoM7KG4PUU9/SEnF5k0VGcoFQAyQP1+x6xrh8WtSsigU0sw3LMxcDvqWpWDQS2h03D7PBQ3+iKTjpoUhQpmckO4rSqWcHsG9Is3DU55eVXxczrcPU3t2gAggUQlgahgAYJw05L0dJf0PT27QNlJG87CqBISlRA1CgAaXj2JxiyKHN7GMiRcEeTE8pUnKlWxIepYVAb1NQ9og/ly7rLE/Dlf4u4DEdNd41mYpDOqYkVZyQ9uqo9TKSWUK9RtvX9iMnJmbZvLmIBZzr79kgnU0aN/PQn4Rt37tp2iNctTmoY3dnr6dNY9QtILvY2v+zEqTEiJaUKCxNsflcnWrvQHoPpCWfw9SC4SSguyu/4h6M8McRxIBRCctCKPZ4yRxkqVQWNHs+vYx0Y88sb0DYrlHIkfh1b3cfdo2mpSUuPeGs3BCYXStKTc5vhPdrEb1hCqYAopBGZNFAH9/u8eti9RHIg46tAXFMAJiaM4sfy7RWlJKSQQxFxFumqYQi4ylyF+h/KDLHyioPwANHYv4TeKM8lOEWohcpwmtVSlGjdUOR2yxxxJiSXNUhQUglKhYj2+1IyjKtltWfTeLkHLnWcktIogFj2fQm0UXxn4nlyJQTJSfOmB0+YxMpJusgkjOo0SLUzV+ZXJ/iBhkYZKxKKpoSyZalAjzGqWHy5quakN2HPJuKVNmKmTVlcxRdSjcntYbNoGGkVKf0SommKmKd1KUo7kknfXvEHmJIqT7QaoA3gKfh2qPaJtlEsmWCafQV+v5Q+wXBEtziu127kvWE/C8QEl7n7dofYfiEPkFGo8MIMxKsx8sHmSBX6XH7rBnGMbhkyfIlZUTHSFIyqBatQpSA+guenQ7C4tJ1rBeJ4dKnpaYkHY6jsbwDOeKwGZQA1oLXYs7m1N4G/mVZ/MScqnzdj+f5x0UcGSlCJCkmYkq5VjJmSvKrmBUBU8qWJL8rZSkPzrH4VUtZQsF7/ALYnUHWIaoEXjg3ixKuUhi1R926Q4w2PQssFJruR+ccpSqJAotcts8WsrXZLgjrXHcMlUvKJykpFcwVQdwqhSC1aKSzgtZbwTHGelWZXMh0KANDfKQw1a/Q6RznCkrWzKUNEpuezg/Yx0LwUtMqSRPlBKytwUkJLN8wYg9H3MZ5IvL0tiqhqCkJDoUon1pq4SGNRrG6VM4LEGwCC/c0G4+vSJQnDH4FqQWbmSlQrQ0Tl0MTfy6vlUiYCBYkKcBn5np6+8c0vT5EuiXQHLmgnmz1YPYULPq3aN0LNip+hSR9/tQxpNnkFiFpZtXJDXYB2fXUvEqsYigJ9FCpPT+0ZpVplIMwoQfjKabae2saYrASlDkIBOrM/sLX/ALRFNT5gLBs3zFsp1FQf79I2RwecsAoWgkhloJIbpuBowi0votWyI8Jo4zKobEk9mJH7baAJ0jKQklQVcBSVE7uzOWGrfaHmG4LMzBuXqM2W1hzlrXKQLVgqdLUhGVSwS7lGZKTdz8Rbf9RBwGkyuImzG/7Z75gfVkxkPETJLfCodKU6UpGQuAcCpJxUuVzZWVagiT+dmLDsd3ajbw0lSZUtnZK9iQddiBpAuLnTEkzvPm+WTViPrm+VgBXpEe0vLF7ZBIK1FwCEvU19h+kB8Y4kTypBYUar9y4e0O8OjBzUpzTJqRoCsoBI/wCND7mJzIwUu0tKzZnKtK/ESO/2h8EkJwRSJqX+HWoa4YUFrmp9oKMlai0p1KvlAqRrb99oe4qWFHNLkyJYH4KE92Sx7NEkqQUK5WI2FwX1Bu+z1gcV5HxXkr6lqSgqWgpCcxUSWoH96UbU6xUMWU5yqS4To++rat3i1fxE4hSXh0kfjWwa/wAI7a+0U9asgA1jpxxSVj/EWKQsrQD+LmL7jlb1J+8A4qSShQ7+8T8CmHylZrhX0UKfUH3iScNI7Y7iZPTK3LVEoiHEy8qztG6FxzmhpMDViWXiNKiPUzCkhQuCCPT8osWI4bg8UM+HX/LzG5pUz/plX+1afh7GnaCgsSyl93ggVgTG4CdIVlmy1J2Oh6pIoR2MbS5h2buDAB5iJLVERy8YR3iczHH7/KPeFhJmspIUNr/TW2tB1goETYbiZ2JbbT99YsHD+KKsQpjtcnbp3MSSZCUoCfsWr6QFOp8xA0TnJf0/xD6GP53FgEENUBw9fd7+sVxAlGaClmKQaAgAaMkijpY3IcmF2Pn8uRPzbbRD5igguS7N7/50g5CoDmLzKKtyT7l40mmlP3v9I9EQz7tGYy5+EpkpUsoSkIWGrcnqTtekRcR40ZaijIXG9B+sVrhmLMtQULp03G0WnimEGJShaDU9NO0bKXxIrYAnxCr8Psf7RNK8SzE/Ck+/9oYYPgEoJBKc6rnMpST2ASyfcmsFTuFyreSlSgAWQVimnMlTO70d6VAjL3X9lcEZgvHVMs5PL/uBb309Ghnh+KIQnzJPlFBqUrFT2Nzs4qOsBo8KTVgmXLnovdKlIpo7OB15oCwcpEtZRNR5ajXMm3/NIFDX+9qEpcltBxroc4jxnNUVJloloAuRLJcHcqemjQJhvHuLCWHlqALABAcNQA5SG6Q1/wBOlCV/1Zqi2Yy5Eo81wHJzuLtWr20BvBOByxLC53myVOyULHM2+UEkOdLxjTRohavjGInIeZmSVaZrXtlDAdb/AEiFc1W59b+vX7xZjwvDqJIOIX/wS3RiSkMR1MSDg6ABkw6lHebNb1ZLvBTAqbnX7xkW5XDyLSsM3/BR+sZBTAQ4Tg0ts4XnmuWCH8pOgKs4C1KbViNmqY9xOCSQfMmA5QTkBfR2DAmraBzaBU8PoeYpetyx6XBvv9IJHB2AImBqgAgu/UE69/eJaYP8I1Wyp5ARd/p07RqcOiW5JzlnDCo/KPJvC1gOWKrMGcehp0vrHq8KscpA5hRwGP1LxnxZnTNJePBJoD1o9njzzEEhTnahpf32iLG4YhNeSlGQa9A36tCrE0TygE2YJZI0zEk0D6HXW8L2232HER+KZaUzlLKs6iSVFw2mVNNheFWCwilqcglSiyRudItOH4WhLTZiguYHLH4N2FHJ606M0B4NGXOr5koCRvnmUfvlzx1J+CqCMFhUJSpIIZmUtvjP+0/KgG34mL9BlSmv779oYo4YoAiqSNCNGoQXsfpGcRwRRLCynlSoBR2zBw7UvtRyN4vBkadMiUSsYxIDgi9j179oAVSJsTOzF4gSCohIuS0XKrBGilRNgsOtagJd9wWYamGON4UhKBlUc+r2UegFm/z0Z8CkiUCfmNzGUpUawg5MCUshABUS1WfXdrP1gOZOFjbcRNxEBKix5Tbp0hYqbtFqVohxp0yWatheGnh6SQDMIqqiR03hRgcKZqwkdz0EWUrKRlQwUKB7f5hclY1F1ZmKxJF4ETzOTRPWJhg1kuo321/tAPFsWARLFhUkRTES4rEeQplJdRALDbSu3Z4WYnGqmGoAGwhx/pi5qAUkFQHK9lDZ/sYSlJzEEMRQjYije8SwPE0rtEEoOXjeeqjbxNhJVIQDLgHAjiZjA5U7kt+R321EdP8ABPhKTLM6Us+ZOS5QX5ShQrlFGUzhzYgwo4TwRSZSORTN8SCx66P8QJpD3C4VclQmyksqWflPxDUEE3LUIuQISlsbWiadw2RLJT5KlkAg1JcOwuQ1Ben0jVeFw5QB5akkizgt0CspILdaUi0/ysvEhE1LMoUYm53bSr29Q7wViOAysnIljXmoS2jb+4EVwfgnkhBLwyMgTzqCQAHUQaU+Vj9YRcY4DnQrlSAHJyu73zJf5xVxV7dnePk+WsJKCrYgODdqgZu+zRJh1zD8KRlFnzuep5KdniOiyj+HuLLkLKVEsmhaoI3G4IqPyi+zp5pVCheqtPQGmusUDxVgzJnJVR3ylrV5gG6HMPSLZ4anLmSkuEskZQeoe+tmgAaqxWoD1oxp629oyUty5KkuWZSgz9Ad4k/llu4UBuG/O8bBGUgOQT3b9IAPGUahSW05T+kZEhT+6xkMBBh5Rey0m+YpbowuQPUxJ5JNtSeZn71cavaGHnJd83YUbvvGsxaSMzjo5IBNgP28TQxecAArUUuKvr+wbd4mmSUgOUl7U/8A2DN9YkTheYqLglnyhw2zs5EZOlMDzBKRqU2gAXLUHcJcgM9C243H+I8RhxmcoFRdQB00etugg5GISg+WZgCqcuape3L16CIP5ShJQn/xYa0u2otaFQCvGcFlFMxQSc+RSgXN2e3eKXLkKSJhWlXxyTUEOGmUD3uPcR0fhuHaYnzE/wBPOCsZjRJNSz97BqRbU4jATHCwkqSwMwUJS1FFmJLUNLg9IqMSWyijCG3KR+FJBB7PV/QRTfFnFDLl+TKI/qGYJtP+PKHJahYlnpQ3jrsvhGDmuJc8yiCwTOYuKVRmILEag194pH8TfBqkoT5KkrUCVhCSWKVBiRmURn5Rs4HaGlxYVfRx9Rh5w/wzOVJE9KCoGuUAvlGo3OrDRr2ibwrwDzMTKGJQpMnPlIIIKiA+QP6O243jsPGuIyZKQlM6TIlABiZiQomoygVIalg9+0DkOMbZxZMhYmemu0e8UmKQhw92rFu4h5WIWiZJdeZxmAd1Bv8Ayc9QHglHg+bMTmmDINAoVURUBtB3Y9Izs6HSjpnMpWGmTAVhKlAfEpqDudLiDpfh+cQ+Qju49Wv7xbZWIZWSbhESyg1VLWQFDWhL5tQQehGzTifGUDDApWskqCUiYkOkPUkg8wA0f1pGyo5diPw3wjy0kNmUqpOvQdoX+LMKuWnMxAJEdNweACylSChVPjR8KhvWx6G3UVh2jw3JWhsQgLKh8KvhHQtcilaj7xzc1dnU6UaRwORxchJSsHMKONeh2MT8L4bLnOolajqlNPoxMWnxr4MOHK1hGaSt2WHzS1moRMahSbBdKsCTR6PwnFmRMTM+WyhuP11EdCkns5mqLdj8RLwkgCWhiXCXLsblRepimKSNC7/eLD43npUZOVQIyZh1CjQ9uWFPBsIqZMQlIclQCRuXtWnrBYhgvhqU4KfMusGWg6sMwL2cOSBcfDq8C8IkuXOi0j7frHQ+OcHEvhM6WDzgCYut1BaVG4qAB9HirYvB5PKUKCbIQsEfjRyKF7hkv3gYHQOGY5SJRJSnKl+ZLU7hZFexiX/V86cyZZINAoeWKeiyfXSAOFmUuUFlXlqUCSoaijpILhwaW2iT+ZlZygTJigASWRLIc9kX0t62hUMa8DxgRNMpVJc0unTItzb1q/fRoKw/iMGYUJWFpAvkKVJUCxSqrEG4oCGO4isz5K1JzpQtKQaZ2Be4IqzWp9IJx+PWoS1TJYlkJIKlKYK2JBHRn1ilKiaLH56VqNWPYVGne0elTj5h7fZnhBgOIIBKvNQqgJ6AFjQke+rCN/8A4jAUpk5mFAFJd3sWBAp1gexoUeO5dUElzy+4KqWG5PrDbwFWSsksBMIAt8qd4r/izGebNSLAc1QxAAYfdW0WLwefLwyHQecqWTQXNL3GVrOIl9jLJykAuPeNUpA+H9+4jQzRsWePROGkMRJXf7xkaiZGQqGCKkp2HsIjEkU5WaztTs8QHGzGHIH/AOQAfo/7tHn84v8AAXaziJtFBKpSnoo9qN9A8eKQT/3KWoB96wIvHKaiHL6qDftvyiE8TKRWW2wBG/8AiABnLlgD4ifX7x6Pv1eFieKqP/aX+/S0RzONBPyrB7Pr6aV7QaENCHoRQ7fn/aKt4iwEzDpM6QssCSpNwlJ1H+17jQdoZS+Pp1SsUd6fbtXpEc3jKFO6iGejA0+unSHYFcwXHpk0cxl5nAIWWvyuHBepZhF3mYMJlZUgACwAYDUmmrxzri2BkhRVLmZagpBSeU92+Haha3aySvFs6YhP9NCDZbnKSWvLzpUgpJILk6ENqE1y0jTHJR2ytcR4fOWOdU3y3JSDLKkgEvRlUcxAnhmFAaYkAmhJKgT6KTfsoQ9wvG8gVLxailYUFAykvmSeaxJarVDDs1VvFvFKMhRJQs0Ul1lgUkuxSlRBbemsWloyk9kXBsGnDLzSZrO+YKL2FMuWjk3c7d46bwPiKsSkhRSSFBIbZrkHc7BqXMcIw8ibPmlMpyo1LUSnqWoB+6mLVKwSZKQFlal6qdq9ADQbUMRKDe0NS1TGniib58ycjMiUJanSs3YanKCSVCt6AgXd1XEuEzxJBYFNFCagFUsg0CgoAirin2LiPVYurZ1Us5JbdntE65ZmOETVBRcFbAjZmDHpSHCLXYSaYmwHFJ2GyGTMzFSy6MyWodgXSdOZncx0Twz/ABGwykn+YmBMwEuF07MfhYClPzipYrhE+aM0zFBSkHMgl0sodRzA7HS7GCsHhcSlAfFhLBsuW2l3/Kv1glhsFkodK41g1rXMmz0zXUouhalKyqWSEZEigCTly2PaKz4d4RKStUxaZ0uWCfJC0KcpJopykJYI5dySdGgnD8KT5udU4zBXMMuXN/5IL3D62aG8xMq5lpWrVa+ZXqpVYI43Ec8nIovjAJXOBl5iAlILgAu5Nk7uD3eOieDeAS8PJl5wPNqVK1BV8oIqzMG3EL0ZPhZwCDkajguCGSC4Pe0M8PjgqjgbMYsgb8SwqJkubK/GhaWcvzJIuaA1ivY3w/mwUtCR/wColJCxV3W3OgHZRJA6hO0PJK+jaxugPQEhu8NoVlK8K8VTLISqktRdyKoVYuDUbHYgGLvNJo5OZgaAVHdvh7ekV3xD4aKyZ0hvMNVy7Bf+4PRK+9Fbg1hbwbxGuT/TICkpLGVMcFPRJumvRoXWmMtuE4YErUrMpRO6i1tHdm02jydwqUo1Soualzpe5NXiHDeI8Op85XLJNlJKhYaywTd7jaCzxjDConptQZJnr8vaHQWbSOGSUHMmUOhpA3FcdLkIUSEAggM3Mpw4SOvXS+0BYzxIOcS0ZwojKVDKkBqu9VOT/t+piupE7EzSr41Bw/8A20dDtvlFT9QnoDXA4ReJn5TdXNMI+VDsw0DjlH9jF4Tw9mZUwgMKzFNQM2UUto0RcEwiJCMqXUpVVrIqpXvQDQadamGqSS+j7H+36wkvLGCpw7u6lp1Zx7ctYIkYRIsokHck/eNiekboR0/fvAB75I/DGRKE9T7iMgAQSsUnlJmM45jlscyXAoT8Ln00tGypssFkrVla7WL2YioZzpaMjImhnipsguDNLhmGR3GpqlgfU96sF82ZIcAziN3lksWswDXvWjau4yMgpAAiWpSByyzUgGo1NANyBu0SS5Cnby0s/wCI/r1P6RkZE0MIRhkgKZ0hqsfYfnAmIwqDlYlibOa++vrGRkMBVxHBtQOfX11hOcGpPwlaX/CsivofvHsZE+QIsTw+Yqqlk9Sr67wtxXDyLk+8ZGRVUgPMNiFywEhSgkF8r0feDFYws7uTegjyMgtioiTO0aDZOLUBQnp9tRsYyMg5MKCZeKNBnJF2++kYoq0WaDQn7/lGRkVyYqNZSiTVZvervBC8WbmYe+UH0FoyMhcmFEsqYAGJBB0aG+GxAQASWGhb3HSMjIExtDaTOUwUVMDVNL+r2to8bHi0tJ+Jq5bGhNNoyMirJPF8STL5lKobUP2A73ireIZ/ngALKlA0OUBugJcj0pGRkTOTRUVsU4bCTg7TPQjX0gxWGnD4pjDp+zGRkZpso1mYFSxzzFqfdTf/AGgQz4bjly2Qk0SKA2YRkZD6EWPhvFkqYLFVFgw6PDhOMGmpYRkZGiZLJUzwqN5c4E5RcVjIyAPARnPT1jIyMhD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0650" y="-1744663"/>
            <a:ext cx="5457825" cy="364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043" name="TextBox 16"/>
          <p:cNvSpPr txBox="1">
            <a:spLocks noChangeArrowheads="1"/>
          </p:cNvSpPr>
          <p:nvPr/>
        </p:nvSpPr>
        <p:spPr bwMode="auto">
          <a:xfrm>
            <a:off x="914400" y="76200"/>
            <a:ext cx="6705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200" b="1">
                <a:latin typeface="Tahoma" pitchFamily="34" charset="0"/>
                <a:cs typeface="Tahoma" pitchFamily="34" charset="0"/>
              </a:rPr>
              <a:t>3. Chuẩn bị để điều khiển xe máy an toàn: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685800"/>
            <a:ext cx="64389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Lỗi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vi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phạm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: </a:t>
            </a:r>
          </a:p>
        </p:txBody>
      </p:sp>
      <p:sp>
        <p:nvSpPr>
          <p:cNvPr id="131078" name="TextBox 10"/>
          <p:cNvSpPr txBox="1">
            <a:spLocks noChangeArrowheads="1"/>
          </p:cNvSpPr>
          <p:nvPr/>
        </p:nvSpPr>
        <p:spPr bwMode="auto">
          <a:xfrm>
            <a:off x="1323975" y="3668713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pda.vietbao.vn</a:t>
            </a:r>
          </a:p>
        </p:txBody>
      </p:sp>
      <p:sp>
        <p:nvSpPr>
          <p:cNvPr id="131080" name="TextBox 10"/>
          <p:cNvSpPr txBox="1">
            <a:spLocks noChangeArrowheads="1"/>
          </p:cNvSpPr>
          <p:nvPr/>
        </p:nvSpPr>
        <p:spPr bwMode="auto">
          <a:xfrm>
            <a:off x="5219700" y="3640138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infonet.vn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400175" y="63357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pose.com.vn</a:t>
            </a:r>
          </a:p>
        </p:txBody>
      </p:sp>
      <p:sp>
        <p:nvSpPr>
          <p:cNvPr id="131083" name="TextBox 10"/>
          <p:cNvSpPr txBox="1">
            <a:spLocks noChangeArrowheads="1"/>
          </p:cNvSpPr>
          <p:nvPr/>
        </p:nvSpPr>
        <p:spPr bwMode="auto">
          <a:xfrm>
            <a:off x="5181600" y="630555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tinmoi.vn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55" y="1487488"/>
            <a:ext cx="3448050" cy="2152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59706"/>
            <a:ext cx="3303560" cy="2209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" y="4107520"/>
            <a:ext cx="3152775" cy="2295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086499"/>
            <a:ext cx="3324225" cy="2181225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1078" grpId="0"/>
      <p:bldP spid="131080" grpId="0"/>
      <p:bldP spid="16" grpId="0"/>
      <p:bldP spid="13108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6" name="Group 14"/>
          <p:cNvGrpSpPr>
            <a:grpSpLocks/>
          </p:cNvGrpSpPr>
          <p:nvPr/>
        </p:nvGrpSpPr>
        <p:grpSpPr bwMode="auto">
          <a:xfrm>
            <a:off x="6410325" y="1752600"/>
            <a:ext cx="2505075" cy="4548188"/>
            <a:chOff x="6410325" y="1752600"/>
            <a:chExt cx="2505075" cy="4548188"/>
          </a:xfrm>
        </p:grpSpPr>
        <p:pic>
          <p:nvPicPr>
            <p:cNvPr id="2160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10325" y="2133600"/>
              <a:ext cx="2505075" cy="416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6858000" y="1752600"/>
              <a:ext cx="9144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216067" name="TextBox 3"/>
          <p:cNvSpPr txBox="1">
            <a:spLocks noChangeArrowheads="1"/>
          </p:cNvSpPr>
          <p:nvPr/>
        </p:nvSpPr>
        <p:spPr bwMode="auto">
          <a:xfrm>
            <a:off x="936625" y="76200"/>
            <a:ext cx="502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latin typeface="Tahoma" pitchFamily="34" charset="0"/>
                <a:cs typeface="Tahoma" pitchFamily="34" charset="0"/>
              </a:rPr>
              <a:t>Tổng kết bài học</a:t>
            </a:r>
          </a:p>
        </p:txBody>
      </p:sp>
      <p:sp>
        <p:nvSpPr>
          <p:cNvPr id="8" name="Rectangle 7"/>
          <p:cNvSpPr/>
          <p:nvPr/>
        </p:nvSpPr>
        <p:spPr>
          <a:xfrm>
            <a:off x="6553200" y="1752600"/>
            <a:ext cx="990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594360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600" y="4419600"/>
            <a:ext cx="838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6071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E6AB36-6731-4994-B01E-0698D429E3AE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04800" y="838200"/>
            <a:ext cx="7239000" cy="784225"/>
          </a:xfrm>
          <a:prstGeom prst="rect">
            <a:avLst/>
          </a:prstGeom>
          <a:solidFill>
            <a:srgbClr val="FF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ts val="2700"/>
              </a:lnSpc>
              <a:defRPr/>
            </a:pPr>
            <a:r>
              <a:rPr lang="en-US" sz="2200" b="1" i="1" dirty="0">
                <a:latin typeface="Tahoma" pitchFamily="34" charset="0"/>
                <a:cs typeface="Tahoma" pitchFamily="34" charset="0"/>
              </a:rPr>
              <a:t>	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Thực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trạng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học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sinh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đi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máy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khi</a:t>
            </a:r>
            <a:r>
              <a:rPr lang="en-US" sz="22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chưa</a:t>
            </a:r>
            <a:r>
              <a:rPr lang="en-US" sz="22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đủ</a:t>
            </a:r>
            <a:r>
              <a:rPr lang="en-US" sz="22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tuổi</a:t>
            </a:r>
            <a:r>
              <a:rPr lang="en-US" sz="22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gây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nên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những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hậu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quả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rất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nghiêm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trọng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2832100"/>
            <a:ext cx="5943600" cy="1130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ts val="2700"/>
              </a:lnSpc>
              <a:defRPr/>
            </a:pPr>
            <a:endParaRPr lang="en-US" sz="2000" b="1" i="1" dirty="0"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lnSpc>
                <a:spcPts val="2700"/>
              </a:lnSpc>
              <a:defRPr/>
            </a:pP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Cần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có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3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điều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kiện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: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Đủ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18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tuổi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có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sức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khỏe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tốt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và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có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giấy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phép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lái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mô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tô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hạng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A1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4876800"/>
            <a:ext cx="6477000" cy="1789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ts val="2700"/>
              </a:lnSpc>
              <a:buFont typeface="Wingdings" pitchFamily="2" charset="2"/>
              <a:buChar char="§"/>
              <a:defRPr/>
            </a:pPr>
            <a:endParaRPr lang="en-US" sz="2000" b="1" i="1" dirty="0"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lnSpc>
                <a:spcPts val="2700"/>
              </a:lnSpc>
              <a:buFont typeface="Wingdings" pitchFamily="2" charset="2"/>
              <a:buChar char="§"/>
              <a:defRPr/>
            </a:pP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Cần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trau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dồi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kiến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thức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Luật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,</a:t>
            </a:r>
          </a:p>
          <a:p>
            <a:pPr marL="342900" indent="-342900" eaLnBrk="1" hangingPunct="1">
              <a:lnSpc>
                <a:spcPts val="2700"/>
              </a:lnSpc>
              <a:buFont typeface="Wingdings" pitchFamily="2" charset="2"/>
              <a:buChar char="§"/>
              <a:defRPr/>
            </a:pP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Tìm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hiểu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các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đặc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tính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an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toàn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của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máy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,</a:t>
            </a:r>
          </a:p>
          <a:p>
            <a:pPr marL="342900" indent="-342900" eaLnBrk="1" hangingPunct="1">
              <a:lnSpc>
                <a:spcPts val="2700"/>
              </a:lnSpc>
              <a:buFont typeface="Wingdings" pitchFamily="2" charset="2"/>
              <a:buChar char="§"/>
              <a:defRPr/>
            </a:pP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Tham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gia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đào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tạo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và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thi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lấy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giấy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phép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lái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A1</a:t>
            </a:r>
          </a:p>
          <a:p>
            <a:pPr marL="342900" indent="-342900" eaLnBrk="1" hangingPunct="1">
              <a:lnSpc>
                <a:spcPts val="2700"/>
              </a:lnSpc>
              <a:buFont typeface="Wingdings" pitchFamily="2" charset="2"/>
              <a:buChar char="§"/>
              <a:defRPr/>
            </a:pP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Đội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mũ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bảo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hiểm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khi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điều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khiển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máy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2324100" y="1898918"/>
            <a:ext cx="1905000" cy="3048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319338" y="4231783"/>
            <a:ext cx="1905000" cy="3048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1975" y="2622550"/>
            <a:ext cx="3933825" cy="400050"/>
          </a:xfrm>
          <a:prstGeom prst="rect">
            <a:avLst/>
          </a:prstGeom>
          <a:solidFill>
            <a:srgbClr val="FF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 err="1">
                <a:latin typeface="Tahoma" pitchFamily="34" charset="0"/>
                <a:cs typeface="Tahoma" pitchFamily="34" charset="0"/>
              </a:rPr>
              <a:t>Điều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kiện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điều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khiển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máy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: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09600" y="4705350"/>
            <a:ext cx="2743200" cy="400050"/>
          </a:xfrm>
          <a:prstGeom prst="rect">
            <a:avLst/>
          </a:prstGeom>
          <a:solidFill>
            <a:srgbClr val="FF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 err="1">
                <a:latin typeface="Tahoma" pitchFamily="34" charset="0"/>
                <a:cs typeface="Tahoma" pitchFamily="34" charset="0"/>
              </a:rPr>
              <a:t>Chuẩn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bị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lái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máy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2" grpId="0" build="allAtOnce" animBg="1"/>
      <p:bldP spid="13" grpId="0" build="p" animBg="1"/>
      <p:bldP spid="16" grpId="0" animBg="1"/>
      <p:bldP spid="17" grpId="0" animBg="1"/>
      <p:bldP spid="18" grpId="0" build="allAtOnce" animBg="1"/>
      <p:bldP spid="19" grpId="0" build="allAtOnce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31796A-22AA-4F23-AB40-B34B6D7B7DA2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18115" name="TextBox 3"/>
          <p:cNvSpPr txBox="1">
            <a:spLocks noChangeArrowheads="1"/>
          </p:cNvSpPr>
          <p:nvPr/>
        </p:nvSpPr>
        <p:spPr bwMode="auto">
          <a:xfrm>
            <a:off x="914400" y="76200"/>
            <a:ext cx="624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 i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PHỤ LỤC </a:t>
            </a:r>
          </a:p>
        </p:txBody>
      </p:sp>
      <p:sp>
        <p:nvSpPr>
          <p:cNvPr id="131076" name="TextBox 5"/>
          <p:cNvSpPr txBox="1">
            <a:spLocks noChangeArrowheads="1"/>
          </p:cNvSpPr>
          <p:nvPr/>
        </p:nvSpPr>
        <p:spPr bwMode="auto">
          <a:xfrm>
            <a:off x="533400" y="762000"/>
            <a:ext cx="815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trang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mạng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tìm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kiếm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thông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tin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toàn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giao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thông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371600"/>
          <a:ext cx="8153400" cy="4805363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25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270510" algn="l"/>
                        </a:tabLst>
                      </a:pPr>
                      <a:r>
                        <a:rPr lang="vi-VN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1. Chính phủ</a:t>
                      </a: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270510" algn="l"/>
                        </a:tabLst>
                      </a:pPr>
                      <a:r>
                        <a:rPr lang="vi-VN" sz="1600" b="1" i="1" u="sng">
                          <a:solidFill>
                            <a:srgbClr val="00802A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2"/>
                        </a:rPr>
                        <a:t>www.chinhphu.vn/portal/page/portal/chinhphu/antoangiaothong</a:t>
                      </a: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25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2.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Ủy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ban An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toàn</a:t>
                      </a:r>
                      <a:r>
                        <a:rPr lang="en-US" sz="1600" b="1" baseline="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baseline="0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giao</a:t>
                      </a:r>
                      <a:r>
                        <a:rPr lang="en-US" sz="1600" b="1" baseline="0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baseline="0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thông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quốc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gia</a:t>
                      </a: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u="sng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3"/>
                        </a:rPr>
                        <a:t>http://antoangiaothong.gov.vn/</a:t>
                      </a: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587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3.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Trang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thông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tin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điện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tử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Bộ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Giao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thông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vận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tải</a:t>
                      </a: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u="sng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4"/>
                        </a:rPr>
                        <a:t>http://www.mt.gov.vn/</a:t>
                      </a: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838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4. </a:t>
                      </a:r>
                      <a:r>
                        <a:rPr lang="en-US" sz="1600" b="1" u="none" strike="noStrike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5"/>
                        </a:rPr>
                        <a:t>Trang thông tin của Tổng cục cảnh sát QLHC về TTATXH</a:t>
                      </a: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u="sng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6"/>
                        </a:rPr>
                        <a:t>http://canhsat–ttatxh.bocongan.gov.vn/</a:t>
                      </a: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838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5. </a:t>
                      </a:r>
                      <a:r>
                        <a:rPr lang="en-US" sz="1600" b="1" u="none" strike="noStrike" dirty="0" err="1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7"/>
                        </a:rPr>
                        <a:t>Cục</a:t>
                      </a:r>
                      <a:r>
                        <a:rPr lang="en-US" sz="1600" b="1" u="none" strike="noStrike" baseline="0" dirty="0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7"/>
                        </a:rPr>
                        <a:t> </a:t>
                      </a:r>
                      <a:r>
                        <a:rPr lang="en-US" sz="1600" b="1" u="none" strike="noStrike" dirty="0" err="1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7"/>
                        </a:rPr>
                        <a:t>Cảnh</a:t>
                      </a:r>
                      <a:r>
                        <a:rPr lang="en-US" sz="1600" b="1" u="none" strike="noStrike" dirty="0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7"/>
                        </a:rPr>
                        <a:t> </a:t>
                      </a:r>
                      <a:r>
                        <a:rPr lang="en-US" sz="1600" b="1" u="none" strike="noStrike" dirty="0" err="1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7"/>
                        </a:rPr>
                        <a:t>sát</a:t>
                      </a:r>
                      <a:r>
                        <a:rPr lang="en-US" sz="1600" b="1" u="none" strike="noStrike" dirty="0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7"/>
                        </a:rPr>
                        <a:t> </a:t>
                      </a:r>
                      <a:r>
                        <a:rPr lang="en-US" sz="1600" b="1" u="none" strike="noStrike" dirty="0" err="1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7"/>
                        </a:rPr>
                        <a:t>giao</a:t>
                      </a:r>
                      <a:r>
                        <a:rPr lang="en-US" sz="1600" b="1" u="none" strike="noStrike" dirty="0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7"/>
                        </a:rPr>
                        <a:t> </a:t>
                      </a:r>
                      <a:r>
                        <a:rPr lang="en-US" sz="1600" b="1" u="none" strike="noStrike" dirty="0" err="1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7"/>
                        </a:rPr>
                        <a:t>thông</a:t>
                      </a:r>
                      <a:r>
                        <a:rPr lang="en-US" sz="1600" b="1" u="none" strike="noStrike" dirty="0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7"/>
                        </a:rPr>
                        <a:t> </a:t>
                      </a: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u="sng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8"/>
                        </a:rPr>
                        <a:t>http://csgt.vn</a:t>
                      </a: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225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6. </a:t>
                      </a:r>
                      <a:r>
                        <a:rPr lang="en-US" sz="1600" b="1" u="none" strike="noStrike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9"/>
                        </a:rPr>
                        <a:t>Báo Giao thông Vận tải điện tử</a:t>
                      </a: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u="sng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10"/>
                        </a:rPr>
                        <a:t>http://giaothongvantai.com.vn/</a:t>
                      </a: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9225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7.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Giao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thông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thông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minh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http://gttm.go.vn/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C61106-F562-4F93-ADD1-A7BF3EE701F4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19139" name="TextBox 9"/>
          <p:cNvSpPr txBox="1">
            <a:spLocks noChangeArrowheads="1"/>
          </p:cNvSpPr>
          <p:nvPr/>
        </p:nvSpPr>
        <p:spPr bwMode="auto">
          <a:xfrm>
            <a:off x="1371600" y="71438"/>
            <a:ext cx="502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Comic Sans MS" pitchFamily="66" charset="0"/>
              </a:rPr>
              <a:t>“Safety for Everyone”</a:t>
            </a:r>
          </a:p>
        </p:txBody>
      </p:sp>
      <p:grpSp>
        <p:nvGrpSpPr>
          <p:cNvPr id="219140" name="Group 5"/>
          <p:cNvGrpSpPr>
            <a:grpSpLocks/>
          </p:cNvGrpSpPr>
          <p:nvPr/>
        </p:nvGrpSpPr>
        <p:grpSpPr bwMode="auto">
          <a:xfrm>
            <a:off x="6410325" y="1752600"/>
            <a:ext cx="2505075" cy="4548188"/>
            <a:chOff x="6410325" y="1752600"/>
            <a:chExt cx="2505075" cy="4548188"/>
          </a:xfrm>
        </p:grpSpPr>
        <p:pic>
          <p:nvPicPr>
            <p:cNvPr id="21914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10325" y="2133600"/>
              <a:ext cx="2505075" cy="416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858000" y="1752600"/>
              <a:ext cx="9144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9" name="Rounded Rectangular Callout 8"/>
          <p:cNvSpPr/>
          <p:nvPr/>
        </p:nvSpPr>
        <p:spPr>
          <a:xfrm>
            <a:off x="304800" y="990600"/>
            <a:ext cx="6705600" cy="3581400"/>
          </a:xfrm>
          <a:prstGeom prst="wedgeRoundRectCallout">
            <a:avLst>
              <a:gd name="adj1" fmla="val 46715"/>
              <a:gd name="adj2" fmla="val 58663"/>
              <a:gd name="adj3" fmla="val 16667"/>
            </a:avLst>
          </a:prstGeom>
          <a:solidFill>
            <a:srgbClr val="92D050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Hãy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nghiêm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chỉnh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chấp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hành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luật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bộ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luôn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chú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ý an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toàn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khi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tham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gia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!</a:t>
            </a:r>
          </a:p>
          <a:p>
            <a:pPr marL="342900" indent="-342900" algn="just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Chúc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tham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gia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                   an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toàn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là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những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tuyên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truyền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xuất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sắc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về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An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toàn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700" y="5894388"/>
            <a:ext cx="7239000" cy="461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Honda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Việt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Nam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hết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lòng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vì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toàn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bạn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4C2E05-FD62-4865-976B-13F942986A1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9699" name="Rectangle 10"/>
          <p:cNvSpPr>
            <a:spLocks noChangeArrowheads="1"/>
          </p:cNvSpPr>
          <p:nvPr/>
        </p:nvSpPr>
        <p:spPr bwMode="auto">
          <a:xfrm>
            <a:off x="685800" y="25542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en-US" sz="2000">
                <a:latin typeface="Tahoma" pitchFamily="34" charset="0"/>
                <a:cs typeface="Tahoma" pitchFamily="34" charset="0"/>
              </a:rPr>
              <a:t>Biết được tình hình trật tự an toàn giao thông đường bộ ở nước ta hiện nay, nhận thức được tầm quan trọng của Luật Giao thông đường bộ.</a:t>
            </a:r>
          </a:p>
        </p:txBody>
      </p:sp>
      <p:sp>
        <p:nvSpPr>
          <p:cNvPr id="13" name="Oval 12"/>
          <p:cNvSpPr/>
          <p:nvPr/>
        </p:nvSpPr>
        <p:spPr>
          <a:xfrm>
            <a:off x="457200" y="2667000"/>
            <a:ext cx="228600" cy="1891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7200" y="3544669"/>
            <a:ext cx="228600" cy="1891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7200" y="4382869"/>
            <a:ext cx="228600" cy="189132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709" name="Rectangle 15"/>
          <p:cNvSpPr>
            <a:spLocks noChangeArrowheads="1"/>
          </p:cNvSpPr>
          <p:nvPr/>
        </p:nvSpPr>
        <p:spPr bwMode="auto">
          <a:xfrm>
            <a:off x="685800" y="4230688"/>
            <a:ext cx="792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Chấp hành tốt Luật Giao thông đường bộ, tuyên truyền và vận động mọi người cùng thực hiện.</a:t>
            </a:r>
          </a:p>
        </p:txBody>
      </p:sp>
      <p:sp>
        <p:nvSpPr>
          <p:cNvPr id="29710" name="Rectangle 16"/>
          <p:cNvSpPr>
            <a:spLocks noChangeArrowheads="1"/>
          </p:cNvSpPr>
          <p:nvPr/>
        </p:nvSpPr>
        <p:spPr bwMode="auto">
          <a:xfrm>
            <a:off x="685800" y="3432175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Phê phán những hành vi vi phạm, đồng tình và ủng hộ việc chấp hành tốt quy tắc giao thông đường bộ.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955675"/>
            <a:ext cx="2895600" cy="646113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400" b="1" dirty="0" err="1">
                <a:solidFill>
                  <a:schemeClr val="bg1"/>
                </a:solidFill>
                <a:cs typeface="Arial" charset="0"/>
              </a:rPr>
              <a:t>Mục</a:t>
            </a: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cs typeface="Arial" charset="0"/>
              </a:rPr>
              <a:t>tiêu</a:t>
            </a: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cs typeface="Arial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học</a:t>
            </a: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:</a:t>
            </a:r>
            <a:endParaRPr lang="en-US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712" name="Rectangle 18"/>
          <p:cNvSpPr>
            <a:spLocks noChangeArrowheads="1"/>
          </p:cNvSpPr>
          <p:nvPr/>
        </p:nvSpPr>
        <p:spPr bwMode="auto">
          <a:xfrm>
            <a:off x="533400" y="1981200"/>
            <a:ext cx="382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 i="1" u="sng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Sau bài học này, học sinh:</a:t>
            </a:r>
            <a:endParaRPr lang="en-US" altLang="en-US" sz="2000" b="1" u="sng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0"/>
            <a:ext cx="5410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Tầm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quan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trọng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9" grpId="0"/>
      <p:bldP spid="29710" grpId="0"/>
      <p:bldP spid="18" grpId="0" build="allAtOnce" animBg="1"/>
      <p:bldP spid="2971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6013" y="1128713"/>
            <a:ext cx="334962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2771" name="TextBox 7"/>
          <p:cNvSpPr txBox="1">
            <a:spLocks noChangeArrowheads="1"/>
          </p:cNvSpPr>
          <p:nvPr/>
        </p:nvSpPr>
        <p:spPr bwMode="auto">
          <a:xfrm>
            <a:off x="5553075" y="35925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 dirty="0"/>
              <a:t>yume.vn</a:t>
            </a:r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5643563" y="64389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pose.com.vn</a:t>
            </a:r>
          </a:p>
        </p:txBody>
      </p:sp>
      <p:sp>
        <p:nvSpPr>
          <p:cNvPr id="32777" name="TextBox 7"/>
          <p:cNvSpPr txBox="1">
            <a:spLocks noChangeArrowheads="1"/>
          </p:cNvSpPr>
          <p:nvPr/>
        </p:nvSpPr>
        <p:spPr bwMode="auto">
          <a:xfrm>
            <a:off x="1601788" y="3551238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baoquangngai.vn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609600"/>
            <a:ext cx="63246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a)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Quan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sát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ảnh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dưới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đây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cho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biết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: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 bwMode="auto">
          <a:xfrm>
            <a:off x="685800" y="762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en-US" sz="2400" b="1">
                <a:latin typeface="+mj-lt"/>
                <a:cs typeface="+mj-cs"/>
              </a:rPr>
            </a:br>
            <a:br>
              <a:rPr lang="en-US" sz="2400" b="1">
                <a:latin typeface="+mj-lt"/>
                <a:cs typeface="+mj-cs"/>
              </a:rPr>
            </a:br>
            <a:r>
              <a:rPr lang="en-US" sz="2200" b="1">
                <a:latin typeface="Tahoma" pitchFamily="34" charset="0"/>
                <a:cs typeface="Tahoma" pitchFamily="34" charset="0"/>
              </a:rPr>
              <a:t>1. Tìm hiểu tình hình trật tự an toàn giao thông:</a:t>
            </a:r>
            <a:br>
              <a:rPr lang="en-US" sz="2200" b="1">
                <a:latin typeface="Tahoma" pitchFamily="34" charset="0"/>
                <a:cs typeface="Tahoma" pitchFamily="34" charset="0"/>
              </a:rPr>
            </a:br>
            <a:endParaRPr lang="en-US" sz="4400" b="1" dirty="0">
              <a:solidFill>
                <a:schemeClr val="tx2">
                  <a:lumMod val="7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37899" name="TextBox 7"/>
          <p:cNvSpPr txBox="1">
            <a:spLocks noChangeArrowheads="1"/>
          </p:cNvSpPr>
          <p:nvPr/>
        </p:nvSpPr>
        <p:spPr bwMode="auto">
          <a:xfrm>
            <a:off x="1226344" y="6440488"/>
            <a:ext cx="2732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 dirty="0"/>
              <a:t>baophunuthudo.vn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29" y="1112838"/>
            <a:ext cx="3562350" cy="2505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1" y="4017935"/>
            <a:ext cx="3171825" cy="2466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13" y="4027460"/>
            <a:ext cx="3495675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3" grpId="0"/>
      <p:bldP spid="32777" grpId="0"/>
      <p:bldP spid="13" grpId="0" build="allAtOnce"/>
      <p:bldP spid="378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7"/>
          <p:cNvSpPr txBox="1">
            <a:spLocks noChangeArrowheads="1"/>
          </p:cNvSpPr>
          <p:nvPr/>
        </p:nvSpPr>
        <p:spPr bwMode="auto">
          <a:xfrm>
            <a:off x="1473200" y="3443288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nld.com.vn</a:t>
            </a:r>
          </a:p>
        </p:txBody>
      </p: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4305300" y="3430588"/>
            <a:ext cx="464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Tư liệu Honda Việt Nam chụp (2010)</a:t>
            </a:r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8388"/>
            <a:ext cx="373380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524000" y="64881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vietbao.vn</a:t>
            </a:r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3" cstate="print"/>
          <a:srcRect l="10008" b="2844"/>
          <a:stretch>
            <a:fillRect/>
          </a:stretch>
        </p:blipFill>
        <p:spPr bwMode="auto">
          <a:xfrm>
            <a:off x="4873625" y="3913188"/>
            <a:ext cx="3548063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5715000" y="64643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atgt.vn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609600"/>
            <a:ext cx="63246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a)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Quan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sát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ảnh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dưới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đây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cho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biết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: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 idx="4294967295"/>
          </p:nvPr>
        </p:nvSpPr>
        <p:spPr>
          <a:xfrm>
            <a:off x="685800" y="76200"/>
            <a:ext cx="8153400" cy="381000"/>
          </a:xfrm>
        </p:spPr>
        <p:txBody>
          <a:bodyPr/>
          <a:lstStyle/>
          <a:p>
            <a:pPr algn="l">
              <a:defRPr/>
            </a:pPr>
            <a:br>
              <a:rPr lang="en-US" sz="2400" b="1" dirty="0">
                <a:ea typeface="ＭＳ Ｐゴシック" pitchFamily="34" charset="-128"/>
              </a:rPr>
            </a:br>
            <a:br>
              <a:rPr lang="en-US" sz="2400" b="1" dirty="0">
                <a:ea typeface="ＭＳ Ｐゴシック" pitchFamily="34" charset="-128"/>
              </a:rPr>
            </a:b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1.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Tìm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hiểu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tình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hình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trật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tự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an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toàn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giao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thông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:</a:t>
            </a:r>
            <a:b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endParaRPr lang="en-US" b="1" dirty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3897313"/>
            <a:ext cx="375285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25" y="1035051"/>
            <a:ext cx="348615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7" grpId="0"/>
      <p:bldP spid="2" grpId="0"/>
      <p:bldP spid="3" grpId="0"/>
      <p:bldP spid="1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7"/>
          <p:cNvSpPr txBox="1">
            <a:spLocks noChangeArrowheads="1"/>
          </p:cNvSpPr>
          <p:nvPr/>
        </p:nvSpPr>
        <p:spPr bwMode="auto">
          <a:xfrm>
            <a:off x="1498600" y="3590925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xembaomoi.com</a:t>
            </a:r>
          </a:p>
        </p:txBody>
      </p:sp>
      <p:sp>
        <p:nvSpPr>
          <p:cNvPr id="34819" name="TextBox 7"/>
          <p:cNvSpPr txBox="1">
            <a:spLocks noChangeArrowheads="1"/>
          </p:cNvSpPr>
          <p:nvPr/>
        </p:nvSpPr>
        <p:spPr bwMode="auto">
          <a:xfrm>
            <a:off x="1524000" y="64881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laodong.com.vn</a:t>
            </a:r>
          </a:p>
        </p:txBody>
      </p:sp>
      <p:pic>
        <p:nvPicPr>
          <p:cNvPr id="257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98563"/>
            <a:ext cx="3654425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4824" name="TextBox 7"/>
          <p:cNvSpPr txBox="1">
            <a:spLocks noChangeArrowheads="1"/>
          </p:cNvSpPr>
          <p:nvPr/>
        </p:nvSpPr>
        <p:spPr bwMode="auto">
          <a:xfrm>
            <a:off x="5194300" y="3592513"/>
            <a:ext cx="247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atgt.vn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609600"/>
            <a:ext cx="63246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a)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Quan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sát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ảnh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dưới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đây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cho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biết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: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idx="4294967295"/>
          </p:nvPr>
        </p:nvSpPr>
        <p:spPr>
          <a:xfrm>
            <a:off x="685800" y="76200"/>
            <a:ext cx="8153400" cy="381000"/>
          </a:xfrm>
        </p:spPr>
        <p:txBody>
          <a:bodyPr/>
          <a:lstStyle/>
          <a:p>
            <a:pPr algn="l">
              <a:defRPr/>
            </a:pPr>
            <a:br>
              <a:rPr lang="en-US" sz="2400" b="1" dirty="0">
                <a:ea typeface="ＭＳ Ｐゴシック" pitchFamily="34" charset="-128"/>
              </a:rPr>
            </a:br>
            <a:br>
              <a:rPr lang="en-US" sz="2400" b="1" dirty="0">
                <a:ea typeface="ＭＳ Ｐゴシック" pitchFamily="34" charset="-128"/>
              </a:rPr>
            </a:b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1.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Tìm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hiểu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tình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hình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trật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tự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an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toàn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giao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thông</a:t>
            </a:r>
            <a: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:</a:t>
            </a:r>
            <a:br>
              <a:rPr lang="en-US" sz="2200" b="1" dirty="0">
                <a:latin typeface="Tahoma" pitchFamily="34" charset="0"/>
                <a:ea typeface="ＭＳ Ｐゴシック" pitchFamily="34" charset="-128"/>
                <a:cs typeface="Tahoma" pitchFamily="34" charset="0"/>
              </a:rPr>
            </a:br>
            <a:endParaRPr lang="en-US" b="1" dirty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39947" name="TextBox 7"/>
          <p:cNvSpPr txBox="1">
            <a:spLocks noChangeArrowheads="1"/>
          </p:cNvSpPr>
          <p:nvPr/>
        </p:nvSpPr>
        <p:spPr bwMode="auto">
          <a:xfrm>
            <a:off x="5441950" y="6496028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 dirty="0"/>
              <a:t>nld.com.vn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162050"/>
            <a:ext cx="3400425" cy="2495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6" y="4048125"/>
            <a:ext cx="36957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87" y="4048125"/>
            <a:ext cx="329565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/>
      <p:bldP spid="34824" grpId="0"/>
      <p:bldP spid="14" grpId="0" build="allAtOnce"/>
      <p:bldP spid="399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35735" y="5875895"/>
            <a:ext cx="8585200" cy="836055"/>
            <a:chOff x="330892" y="5997575"/>
            <a:chExt cx="8584507" cy="860425"/>
          </a:xfrm>
        </p:grpSpPr>
        <p:sp>
          <p:nvSpPr>
            <p:cNvPr id="27650" name="AutoShape 34"/>
            <p:cNvSpPr>
              <a:spLocks noChangeArrowheads="1"/>
            </p:cNvSpPr>
            <p:nvPr/>
          </p:nvSpPr>
          <p:spPr bwMode="auto">
            <a:xfrm>
              <a:off x="381688" y="6019800"/>
              <a:ext cx="8355925" cy="838200"/>
            </a:xfrm>
            <a:prstGeom prst="flowChartAlternateProcess">
              <a:avLst/>
            </a:prstGeom>
            <a:solidFill>
              <a:srgbClr val="FFFF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1996" name="Rectangle 7"/>
            <p:cNvSpPr>
              <a:spLocks noChangeArrowheads="1"/>
            </p:cNvSpPr>
            <p:nvPr/>
          </p:nvSpPr>
          <p:spPr bwMode="auto">
            <a:xfrm>
              <a:off x="330892" y="5997575"/>
              <a:ext cx="858450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2000" dirty="0" err="1">
                  <a:latin typeface="Tahoma" pitchFamily="34" charset="0"/>
                  <a:cs typeface="Tahoma" pitchFamily="34" charset="0"/>
                </a:rPr>
                <a:t>Năm</a:t>
              </a:r>
              <a:r>
                <a:rPr lang="en-US" altLang="en-US" sz="2000" dirty="0">
                  <a:latin typeface="Tahoma" pitchFamily="34" charset="0"/>
                  <a:cs typeface="Tahoma" pitchFamily="34" charset="0"/>
                </a:rPr>
                <a:t> 2015, </a:t>
              </a:r>
              <a:r>
                <a:rPr lang="en-US" altLang="en-US" sz="2000" dirty="0" err="1">
                  <a:latin typeface="Tahoma" pitchFamily="34" charset="0"/>
                  <a:cs typeface="Tahoma" pitchFamily="34" charset="0"/>
                </a:rPr>
                <a:t>trung</a:t>
              </a:r>
              <a:r>
                <a:rPr lang="en-US" altLang="en-US" sz="2000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en-US" sz="2000" dirty="0" err="1">
                  <a:latin typeface="Tahoma" pitchFamily="34" charset="0"/>
                  <a:cs typeface="Tahoma" pitchFamily="34" charset="0"/>
                </a:rPr>
                <a:t>bình</a:t>
              </a:r>
              <a:r>
                <a:rPr lang="en-US" altLang="en-US" sz="2000" dirty="0">
                  <a:latin typeface="Tahoma" pitchFamily="34" charset="0"/>
                  <a:cs typeface="Tahoma" pitchFamily="34" charset="0"/>
                </a:rPr>
                <a:t> 24 </a:t>
              </a:r>
              <a:r>
                <a:rPr lang="en-US" altLang="en-US" sz="2000" dirty="0" err="1">
                  <a:latin typeface="Tahoma" pitchFamily="34" charset="0"/>
                  <a:cs typeface="Tahoma" pitchFamily="34" charset="0"/>
                </a:rPr>
                <a:t>trường</a:t>
              </a:r>
              <a:r>
                <a:rPr lang="en-US" altLang="en-US" sz="2000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en-US" sz="2000" dirty="0" err="1">
                  <a:latin typeface="Tahoma" pitchFamily="34" charset="0"/>
                  <a:cs typeface="Tahoma" pitchFamily="34" charset="0"/>
                </a:rPr>
                <a:t>hợp</a:t>
              </a:r>
              <a:r>
                <a:rPr lang="en-US" altLang="en-US" sz="2000" dirty="0">
                  <a:latin typeface="Tahoma" pitchFamily="34" charset="0"/>
                  <a:cs typeface="Tahoma" pitchFamily="34" charset="0"/>
                </a:rPr>
                <a:t>  </a:t>
              </a:r>
              <a:r>
                <a:rPr lang="en-US" altLang="en-US" sz="2000" dirty="0" err="1">
                  <a:latin typeface="Tahoma" pitchFamily="34" charset="0"/>
                  <a:cs typeface="Tahoma" pitchFamily="34" charset="0"/>
                </a:rPr>
                <a:t>tử</a:t>
              </a:r>
              <a:r>
                <a:rPr lang="en-US" altLang="en-US" sz="2000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en-US" sz="2000" dirty="0" err="1">
                  <a:latin typeface="Tahoma" pitchFamily="34" charset="0"/>
                  <a:cs typeface="Tahoma" pitchFamily="34" charset="0"/>
                </a:rPr>
                <a:t>vong</a:t>
              </a:r>
              <a:r>
                <a:rPr lang="en-US" altLang="en-US" sz="2000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en-US" sz="2000" dirty="0" err="1">
                  <a:latin typeface="Tahoma" pitchFamily="34" charset="0"/>
                  <a:cs typeface="Tahoma" pitchFamily="34" charset="0"/>
                </a:rPr>
                <a:t>mỗi</a:t>
              </a:r>
              <a:r>
                <a:rPr lang="en-US" altLang="en-US" sz="2000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en-US" sz="2000" dirty="0" err="1">
                  <a:latin typeface="Tahoma" pitchFamily="34" charset="0"/>
                  <a:cs typeface="Tahoma" pitchFamily="34" charset="0"/>
                </a:rPr>
                <a:t>ngày</a:t>
              </a:r>
              <a:r>
                <a:rPr lang="en-US" altLang="en-US" sz="2000" dirty="0">
                  <a:latin typeface="Tahoma" pitchFamily="34" charset="0"/>
                  <a:cs typeface="Tahoma" pitchFamily="34" charset="0"/>
                </a:rPr>
                <a:t>,</a:t>
              </a:r>
              <a:br>
                <a:rPr lang="en-US" altLang="en-US" sz="2000" dirty="0">
                  <a:latin typeface="Tahoma" pitchFamily="34" charset="0"/>
                  <a:cs typeface="Tahoma" pitchFamily="34" charset="0"/>
                </a:rPr>
              </a:br>
              <a:r>
                <a:rPr lang="en-US" altLang="en-US" sz="2000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en-US" sz="2000" dirty="0" err="1">
                  <a:latin typeface="Tahoma" pitchFamily="34" charset="0"/>
                  <a:cs typeface="Tahoma" pitchFamily="34" charset="0"/>
                </a:rPr>
                <a:t>thiệt</a:t>
              </a:r>
              <a:r>
                <a:rPr lang="en-US" altLang="en-US" sz="2000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en-US" sz="2000" dirty="0" err="1">
                  <a:latin typeface="Tahoma" pitchFamily="34" charset="0"/>
                  <a:cs typeface="Tahoma" pitchFamily="34" charset="0"/>
                </a:rPr>
                <a:t>hại</a:t>
              </a:r>
              <a:r>
                <a:rPr lang="en-US" altLang="en-US" sz="2000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en-US" sz="2000" dirty="0" err="1">
                  <a:latin typeface="Tahoma" pitchFamily="34" charset="0"/>
                  <a:cs typeface="Tahoma" pitchFamily="34" charset="0"/>
                </a:rPr>
                <a:t>khoảng</a:t>
              </a:r>
              <a:r>
                <a:rPr lang="en-US" altLang="en-US" sz="2000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en-US" sz="2000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17.000 </a:t>
              </a:r>
              <a:r>
                <a:rPr lang="en-US" altLang="en-US" sz="2000" dirty="0" err="1">
                  <a:latin typeface="Tahoma" pitchFamily="34" charset="0"/>
                  <a:cs typeface="Tahoma" pitchFamily="34" charset="0"/>
                </a:rPr>
                <a:t>tỷ</a:t>
              </a:r>
              <a:r>
                <a:rPr lang="en-US" altLang="en-US" sz="2000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en-US" sz="2000" dirty="0" err="1">
                  <a:latin typeface="Tahoma" pitchFamily="34" charset="0"/>
                  <a:cs typeface="Tahoma" pitchFamily="34" charset="0"/>
                </a:rPr>
                <a:t>đồng</a:t>
              </a:r>
              <a:r>
                <a:rPr lang="en-US" altLang="en-US" sz="2000" dirty="0">
                  <a:latin typeface="Tahoma" pitchFamily="34" charset="0"/>
                  <a:cs typeface="Tahoma" pitchFamily="34" charset="0"/>
                </a:rPr>
                <a:t>/</a:t>
              </a:r>
              <a:r>
                <a:rPr lang="en-US" altLang="en-US" sz="2000" dirty="0" err="1">
                  <a:latin typeface="Tahoma" pitchFamily="34" charset="0"/>
                  <a:cs typeface="Tahoma" pitchFamily="34" charset="0"/>
                </a:rPr>
                <a:t>năm</a:t>
              </a:r>
              <a:endParaRPr lang="en-US" altLang="en-US" sz="2000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29" name="Text Box 2"/>
          <p:cNvSpPr txBox="1">
            <a:spLocks noChangeArrowheads="1"/>
          </p:cNvSpPr>
          <p:nvPr/>
        </p:nvSpPr>
        <p:spPr bwMode="auto">
          <a:xfrm>
            <a:off x="2362200" y="1447800"/>
            <a:ext cx="5181600" cy="369888"/>
          </a:xfrm>
          <a:prstGeom prst="rect">
            <a:avLst/>
          </a:prstGeom>
          <a:solidFill>
            <a:srgbClr val="333300"/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buClr>
                <a:schemeClr val="accent2"/>
              </a:buClr>
              <a:defRPr/>
            </a:pP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Số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người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chết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vì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TNGT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đường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bộ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hằng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năm</a:t>
            </a:r>
            <a:endParaRPr lang="en-US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23CA3F-4F3A-44D1-A6A4-FF9F2C4EC2B2}" type="slidenum">
              <a:rPr lang="en-US" altLang="en-US"/>
              <a:pPr/>
              <a:t>8</a:t>
            </a:fld>
            <a:endParaRPr lang="en-US" altLang="en-US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19063" y="1600200"/>
            <a:ext cx="8948737" cy="4343400"/>
            <a:chOff x="119063" y="1600200"/>
            <a:chExt cx="8948737" cy="4343400"/>
          </a:xfrm>
        </p:grpSpPr>
        <p:sp>
          <p:nvSpPr>
            <p:cNvPr id="41992" name="TextBox 8"/>
            <p:cNvSpPr txBox="1">
              <a:spLocks noChangeArrowheads="1"/>
            </p:cNvSpPr>
            <p:nvPr/>
          </p:nvSpPr>
          <p:spPr bwMode="auto">
            <a:xfrm>
              <a:off x="457200" y="1600200"/>
              <a:ext cx="1371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1600" b="1" i="1">
                  <a:solidFill>
                    <a:srgbClr val="0000FF"/>
                  </a:solidFill>
                </a:rPr>
                <a:t>Số người</a:t>
              </a:r>
            </a:p>
          </p:txBody>
        </p:sp>
        <p:sp>
          <p:nvSpPr>
            <p:cNvPr id="41993" name="TextBox 9"/>
            <p:cNvSpPr txBox="1">
              <a:spLocks noChangeArrowheads="1"/>
            </p:cNvSpPr>
            <p:nvPr/>
          </p:nvSpPr>
          <p:spPr bwMode="auto">
            <a:xfrm>
              <a:off x="8305800" y="5370466"/>
              <a:ext cx="76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/>
              <a:r>
                <a:rPr lang="en-US" altLang="en-US" b="1" i="1">
                  <a:solidFill>
                    <a:srgbClr val="0000FF"/>
                  </a:solidFill>
                </a:rPr>
                <a:t>Năm</a:t>
              </a:r>
            </a:p>
          </p:txBody>
        </p:sp>
        <p:graphicFrame>
          <p:nvGraphicFramePr>
            <p:cNvPr id="41994" name="Object 8"/>
            <p:cNvGraphicFramePr>
              <a:graphicFrameLocks noChangeAspect="1"/>
            </p:cNvGraphicFramePr>
            <p:nvPr/>
          </p:nvGraphicFramePr>
          <p:xfrm>
            <a:off x="119063" y="1911350"/>
            <a:ext cx="8440737" cy="403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3" imgW="5762608" imgH="2752623" progId="Excel.Sheet.8">
                    <p:link updateAutomatic="1"/>
                  </p:oleObj>
                </mc:Choice>
                <mc:Fallback>
                  <p:oleObj name="Worksheet" r:id="rId3" imgW="5762608" imgH="2752623" progId="Excel.Sheet.8">
                    <p:link updateAutomatic="1"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063" y="1911350"/>
                          <a:ext cx="8440737" cy="403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rgbClr val="2F4D71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685800" y="742950"/>
            <a:ext cx="7154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eaLnBrk="1" hangingPunct="1"/>
            <a:r>
              <a:rPr lang="en-US" altLang="en-US" sz="2000" b="1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b) Phân tích hai biểu đồ dưới đây và cho biết: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 bwMode="auto">
          <a:xfrm>
            <a:off x="685800" y="762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en-US" sz="2400" b="1" dirty="0">
                <a:latin typeface="+mj-lt"/>
                <a:cs typeface="+mj-cs"/>
              </a:rPr>
            </a:br>
            <a:br>
              <a:rPr lang="en-US" sz="2400" b="1" dirty="0">
                <a:latin typeface="+mj-lt"/>
                <a:cs typeface="+mj-cs"/>
              </a:rPr>
            </a:br>
            <a:r>
              <a:rPr lang="en-US" sz="2200" b="1" dirty="0">
                <a:latin typeface="Tahoma" pitchFamily="34" charset="0"/>
                <a:cs typeface="Tahoma" pitchFamily="34" charset="0"/>
              </a:rPr>
              <a:t>1.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Tìm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hiểu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tình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hình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trật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tự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an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toàn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:</a:t>
            </a:r>
            <a:br>
              <a:rPr lang="en-US" sz="2200" b="1" dirty="0">
                <a:latin typeface="Tahoma" pitchFamily="34" charset="0"/>
                <a:cs typeface="Tahoma" pitchFamily="34" charset="0"/>
              </a:rPr>
            </a:br>
            <a:endParaRPr lang="en-US" sz="4400" b="1" dirty="0">
              <a:solidFill>
                <a:schemeClr val="tx2">
                  <a:lumMod val="75000"/>
                </a:schemeClr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build="allAtOnce" animBg="1"/>
      <p:bldP spid="103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57200" y="649288"/>
            <a:ext cx="830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chemeClr val="accent2"/>
              </a:buClr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c)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Hãy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quan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sát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mô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tả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ảnh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dưới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đây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cho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biết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những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nguy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Clr>
                <a:schemeClr val="accent2"/>
              </a:buClr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cơ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tiềm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ẩn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gây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tai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nạn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gì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?</a:t>
            </a:r>
            <a:endParaRPr lang="en-US" sz="16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4648200" y="2271713"/>
            <a:ext cx="4038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endParaRPr lang="en-US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5105400" y="28590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7896" name="TextBox 7"/>
          <p:cNvSpPr txBox="1">
            <a:spLocks noChangeArrowheads="1"/>
          </p:cNvSpPr>
          <p:nvPr/>
        </p:nvSpPr>
        <p:spPr bwMode="auto">
          <a:xfrm>
            <a:off x="4914900" y="6488113"/>
            <a:ext cx="304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baobacninh.com.vn</a:t>
            </a:r>
          </a:p>
        </p:txBody>
      </p:sp>
      <p:sp>
        <p:nvSpPr>
          <p:cNvPr id="37897" name="TextBox 7"/>
          <p:cNvSpPr txBox="1">
            <a:spLocks noChangeArrowheads="1"/>
          </p:cNvSpPr>
          <p:nvPr/>
        </p:nvSpPr>
        <p:spPr bwMode="auto">
          <a:xfrm>
            <a:off x="4864100" y="3592513"/>
            <a:ext cx="304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hanoimoi.com.vn</a:t>
            </a:r>
          </a:p>
        </p:txBody>
      </p:sp>
      <p:sp>
        <p:nvSpPr>
          <p:cNvPr id="37898" name="TextBox 7"/>
          <p:cNvSpPr txBox="1">
            <a:spLocks noChangeArrowheads="1"/>
          </p:cNvSpPr>
          <p:nvPr/>
        </p:nvSpPr>
        <p:spPr bwMode="auto">
          <a:xfrm>
            <a:off x="952500" y="3592513"/>
            <a:ext cx="304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 dirty="0"/>
              <a:t>infonet.vn</a:t>
            </a:r>
          </a:p>
        </p:txBody>
      </p:sp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3" cstate="print"/>
          <a:srcRect l="6171" t="2890" r="15384"/>
          <a:stretch>
            <a:fillRect/>
          </a:stretch>
        </p:blipFill>
        <p:spPr bwMode="auto">
          <a:xfrm>
            <a:off x="812800" y="4038600"/>
            <a:ext cx="341471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7900" name="TextBox 7"/>
          <p:cNvSpPr txBox="1">
            <a:spLocks noChangeArrowheads="1"/>
          </p:cNvSpPr>
          <p:nvPr/>
        </p:nvSpPr>
        <p:spPr bwMode="auto">
          <a:xfrm>
            <a:off x="1016000" y="64643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nguoihanoi.com.vn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 bwMode="auto">
          <a:xfrm>
            <a:off x="685800" y="76200"/>
            <a:ext cx="815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br>
              <a:rPr lang="en-US" sz="2400" b="1" dirty="0">
                <a:latin typeface="+mj-lt"/>
                <a:cs typeface="+mj-cs"/>
              </a:rPr>
            </a:br>
            <a:br>
              <a:rPr lang="en-US" sz="2400" b="1" dirty="0">
                <a:latin typeface="+mj-lt"/>
                <a:cs typeface="+mj-cs"/>
              </a:rPr>
            </a:br>
            <a:r>
              <a:rPr lang="en-US" sz="2200" b="1" dirty="0">
                <a:latin typeface="Tahoma" pitchFamily="34" charset="0"/>
                <a:cs typeface="Tahoma" pitchFamily="34" charset="0"/>
              </a:rPr>
              <a:t>1.Tìm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hiểu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tình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hình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trật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tự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an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toàn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sz="2200" b="1" dirty="0">
                <a:latin typeface="Tahoma" pitchFamily="34" charset="0"/>
                <a:cs typeface="Tahoma" pitchFamily="34" charset="0"/>
              </a:rPr>
              <a:t>:</a:t>
            </a:r>
            <a:br>
              <a:rPr lang="en-US" sz="2200" b="1" dirty="0">
                <a:latin typeface="Tahoma" pitchFamily="34" charset="0"/>
                <a:cs typeface="Tahoma" pitchFamily="34" charset="0"/>
              </a:rPr>
            </a:br>
            <a:endParaRPr lang="en-US" sz="4400" b="1" dirty="0">
              <a:solidFill>
                <a:schemeClr val="tx2">
                  <a:lumMod val="75000"/>
                </a:schemeClr>
              </a:solidFill>
              <a:latin typeface="+mj-lt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1329833"/>
            <a:ext cx="33528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335088"/>
            <a:ext cx="3438525" cy="2257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2" y="3997325"/>
            <a:ext cx="3343275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allAtOnce"/>
      <p:bldP spid="37896" grpId="0"/>
      <p:bldP spid="37897" grpId="0"/>
      <p:bldP spid="37898" grpId="0"/>
      <p:bldP spid="3790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12780</TotalTime>
  <Words>2648</Words>
  <Application>Microsoft Office PowerPoint</Application>
  <PresentationFormat>On-screen Show (4:3)</PresentationFormat>
  <Paragraphs>262</Paragraphs>
  <Slides>35</Slides>
  <Notes>23</Notes>
  <HiddenSlides>0</HiddenSlides>
  <MMClips>6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Comic Sans MS</vt:lpstr>
      <vt:lpstr>Tahoma</vt:lpstr>
      <vt:lpstr>Times New Roman</vt:lpstr>
      <vt:lpstr>Wingdings</vt:lpstr>
      <vt:lpstr>Office Theme</vt:lpstr>
      <vt:lpstr>file:///D:\A-%20SFD\2-%20Curriculum\7-%20Other%20courses\5-%20Teenager\3-%20Curriculum%202016\So%20lieu%20TNGT-update.xlsx!Sheet1!%5bSo%20lieu%20TNGT-update.xlsx%5dSheet1%20Chart%205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1. Tìm hiểu tình hình trật tự an toàn giao thông: </vt:lpstr>
      <vt:lpstr>  1. Tìm hiểu tình hình trật tự an toàn giao thông: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Honda Viet Nam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D1010</dc:creator>
  <cp:lastModifiedBy>VI QUANG TIEN</cp:lastModifiedBy>
  <cp:revision>1569</cp:revision>
  <dcterms:created xsi:type="dcterms:W3CDTF">2012-06-02T02:00:20Z</dcterms:created>
  <dcterms:modified xsi:type="dcterms:W3CDTF">2023-12-13T08:02:30Z</dcterms:modified>
</cp:coreProperties>
</file>