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92" r:id="rId3"/>
    <p:sldId id="256" r:id="rId4"/>
    <p:sldId id="263" r:id="rId5"/>
    <p:sldId id="265" r:id="rId6"/>
    <p:sldId id="307" r:id="rId7"/>
    <p:sldId id="274" r:id="rId8"/>
    <p:sldId id="282" r:id="rId9"/>
    <p:sldId id="296" r:id="rId10"/>
    <p:sldId id="306" r:id="rId11"/>
    <p:sldId id="299" r:id="rId12"/>
    <p:sldId id="308" r:id="rId13"/>
    <p:sldId id="278" r:id="rId14"/>
    <p:sldId id="290" r:id="rId15"/>
    <p:sldId id="266" r:id="rId16"/>
    <p:sldId id="302" r:id="rId17"/>
    <p:sldId id="309" r:id="rId18"/>
    <p:sldId id="310" r:id="rId19"/>
    <p:sldId id="291" r:id="rId20"/>
    <p:sldId id="283" r:id="rId21"/>
    <p:sldId id="264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695"/>
    <a:srgbClr val="53A694"/>
    <a:srgbClr val="F1FDFD"/>
    <a:srgbClr val="0C8BB8"/>
    <a:srgbClr val="0A7AA2"/>
    <a:srgbClr val="4B7EB9"/>
    <a:srgbClr val="629BE0"/>
    <a:srgbClr val="EF9595"/>
    <a:srgbClr val="74BDA2"/>
    <a:srgbClr val="418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94623"/>
  </p:normalViewPr>
  <p:slideViewPr>
    <p:cSldViewPr snapToGrid="0">
      <p:cViewPr varScale="1">
        <p:scale>
          <a:sx n="82" d="100"/>
          <a:sy n="82" d="100"/>
        </p:scale>
        <p:origin x="845" y="58"/>
      </p:cViewPr>
      <p:guideLst>
        <p:guide orient="horz" pos="2160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2022/8/9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Tạo không khí phấn khởi trước khi tham gia học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1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71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450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Link tải clip: </a:t>
            </a:r>
            <a:r>
              <a:rPr lang="en-US"/>
              <a:t>https://www.youtube.com/watch?v=wU21WAqlUlw</a:t>
            </a:r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73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61034" y="2343249"/>
            <a:ext cx="73594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altLang="zh-CN" sz="40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RÚT RA THÔNG ĐIỆP “HỌC – HỌC NỮA – HỌC MÃI”</a:t>
            </a:r>
            <a:endParaRPr lang="zh-CN" altLang="en-US" sz="40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44809" y="844709"/>
            <a:ext cx="47023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vi-VN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KHỞI ĐỘNG</a:t>
            </a:r>
            <a:endParaRPr lang="en-US" altLang="zh-CN" sz="4400" spc="600" noProof="1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1521817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2937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17983" y="2495550"/>
            <a:ext cx="9965633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NGHĨA CUẢ HỌC TẬP </a:t>
            </a:r>
          </a:p>
          <a:p>
            <a:pPr algn="ctr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TỰ GIÁC VÀ TÍCH CỰC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28440" y="1330960"/>
            <a:ext cx="397319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zh-CN" altLang="en-US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Chapter</a:t>
            </a:r>
            <a:r>
              <a:rPr lang="en-US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 02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667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9" name="组合 2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4" name="矩形 3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329449" y="382824"/>
            <a:ext cx="59422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XỬ LÝ TÌNH HUỐNG SGK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9AC5F84-1342-5C9A-F179-567B2621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7"/>
          <a:stretch/>
        </p:blipFill>
        <p:spPr>
          <a:xfrm>
            <a:off x="7044802" y="1445915"/>
            <a:ext cx="2897140" cy="29845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CAB08D6-ED34-6E9E-12DA-33F166DDED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 t="9176" r="2190" b="5987"/>
          <a:stretch/>
        </p:blipFill>
        <p:spPr>
          <a:xfrm>
            <a:off x="1675185" y="3429000"/>
            <a:ext cx="3119560" cy="2984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09738-2E03-465D-B8F4-01F430408BED}"/>
              </a:ext>
            </a:extLst>
          </p:cNvPr>
          <p:cNvSpPr/>
          <p:nvPr/>
        </p:nvSpPr>
        <p:spPr>
          <a:xfrm>
            <a:off x="1159247" y="1732218"/>
            <a:ext cx="4340405" cy="1461893"/>
          </a:xfrm>
          <a:prstGeom prst="rect">
            <a:avLst/>
          </a:prstGeom>
          <a:solidFill>
            <a:srgbClr val="53A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Theo em, vì sao Minh và Nga đạt</a:t>
            </a:r>
            <a:r>
              <a:rPr lang="en-VN" altLang="zh-CN" sz="240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được xuất sắc trong học tập ?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FD04B-127A-B9A0-2D27-DBAF53E17189}"/>
              </a:ext>
            </a:extLst>
          </p:cNvPr>
          <p:cNvSpPr/>
          <p:nvPr/>
        </p:nvSpPr>
        <p:spPr>
          <a:xfrm>
            <a:off x="6461539" y="4658687"/>
            <a:ext cx="4340405" cy="1461893"/>
          </a:xfrm>
          <a:prstGeom prst="rect">
            <a:avLst/>
          </a:prstGeom>
          <a:solidFill>
            <a:srgbClr val="53A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hãy rút ra ý nghĩa của việc học tập tự giác, tích cực.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40257"/>
      </p:ext>
    </p:extLst>
  </p:cSld>
  <p:clrMapOvr>
    <a:masterClrMapping/>
  </p:clrMapOvr>
  <p:transition spd="slow" advClick="0" advTm="1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19" name="组合 1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6578043" y="1679850"/>
            <a:ext cx="4694036" cy="3970318"/>
          </a:xfrm>
          <a:prstGeom prst="rect">
            <a:avLst/>
          </a:prstGeom>
          <a:solidFill>
            <a:srgbClr val="53A69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vi-VN" altLang="zh-CN" sz="28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Học tập tự giác, tích cực giúp chúng ta chủ động, sáng tạo và không ngừng tiến bộ trong học tập; đạt được kết quả và mục tiêu học tập đã đề ra; được mọi người tin tưởng, tôn trọng và quý mến.</a:t>
            </a:r>
            <a:endParaRPr lang="en-US" altLang="zh-CN" sz="36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268927" y="339090"/>
            <a:ext cx="50401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NGHĨA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4F284CD-0581-ECC6-B406-67C0D02DA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" b="9033"/>
          <a:stretch/>
        </p:blipFill>
        <p:spPr>
          <a:xfrm>
            <a:off x="1257949" y="1351502"/>
            <a:ext cx="4838051" cy="4414981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86480" y="2495550"/>
            <a:ext cx="519112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TẬP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27805" y="1330960"/>
            <a:ext cx="3973830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zh-CN" altLang="en-US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Chapter</a:t>
            </a:r>
            <a:r>
              <a:rPr lang="en-US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 03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19" name="组合 1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椭圆 42"/>
          <p:cNvSpPr>
            <a:spLocks noChangeArrowheads="1"/>
          </p:cNvSpPr>
          <p:nvPr/>
        </p:nvSpPr>
        <p:spPr bwMode="auto">
          <a:xfrm>
            <a:off x="5689201" y="2244592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5" name="椭圆 43"/>
          <p:cNvSpPr>
            <a:spLocks noChangeArrowheads="1"/>
          </p:cNvSpPr>
          <p:nvPr/>
        </p:nvSpPr>
        <p:spPr bwMode="auto">
          <a:xfrm>
            <a:off x="5689201" y="3572983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6" name="椭圆 44"/>
          <p:cNvSpPr>
            <a:spLocks noChangeArrowheads="1"/>
          </p:cNvSpPr>
          <p:nvPr/>
        </p:nvSpPr>
        <p:spPr bwMode="auto">
          <a:xfrm>
            <a:off x="5689201" y="4794811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文本框 47"/>
          <p:cNvSpPr>
            <a:spLocks noChangeArrowheads="1"/>
          </p:cNvSpPr>
          <p:nvPr/>
        </p:nvSpPr>
        <p:spPr bwMode="auto">
          <a:xfrm>
            <a:off x="6515994" y="2014168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altLang="zh-CN" sz="2000" dirty="0">
                <a:solidFill>
                  <a:schemeClr val="bg1">
                    <a:lumMod val="50000"/>
                  </a:schemeClr>
                </a:solidFill>
                <a:ea typeface="Montserrat" panose="00000500000000000000" charset="0"/>
                <a:cs typeface="Gisha" panose="020B0502040204020203" pitchFamily="34" charset="-79"/>
              </a:rPr>
              <a:t>VIẾT RA MỤC TIÊU PHẤN ĐẤU TRONG HỌC TẬP CỦA EM 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ea typeface="Montserrat" panose="00000500000000000000" charset="0"/>
              <a:cs typeface="Gisha" panose="020B0502040204020203" pitchFamily="34" charset="-79"/>
            </a:endParaRPr>
          </a:p>
        </p:txBody>
      </p:sp>
      <p:sp>
        <p:nvSpPr>
          <p:cNvPr id="11" name="文本框 48"/>
          <p:cNvSpPr>
            <a:spLocks noChangeArrowheads="1"/>
          </p:cNvSpPr>
          <p:nvPr/>
        </p:nvSpPr>
        <p:spPr bwMode="auto">
          <a:xfrm>
            <a:off x="6515994" y="3387455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ea typeface="Montserrat" panose="00000500000000000000" charset="0"/>
                <a:cs typeface="Gisha" panose="020B0502040204020203" pitchFamily="34" charset="-79"/>
              </a:rPr>
              <a:t>VIẾT RA MỤC TIÊU TRUNG HẠN TRONG HỌC TẬP</a:t>
            </a:r>
          </a:p>
        </p:txBody>
      </p:sp>
      <p:sp>
        <p:nvSpPr>
          <p:cNvPr id="12" name="文本框 49"/>
          <p:cNvSpPr>
            <a:spLocks noChangeArrowheads="1"/>
          </p:cNvSpPr>
          <p:nvPr/>
        </p:nvSpPr>
        <p:spPr bwMode="auto">
          <a:xfrm>
            <a:off x="6515994" y="4657151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ea typeface="Montserrat" panose="00000500000000000000" charset="0"/>
                <a:cs typeface="Gisha" panose="020B0502040204020203" pitchFamily="34" charset="-79"/>
              </a:rPr>
              <a:t>VIẾT RA MỤC TIÊU DÀI HẠN TRONG HỌC TẬP</a:t>
            </a: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2809461" y="371608"/>
            <a:ext cx="62020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TẬP 1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D0592-A409-AC45-F097-968675517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2" y="2109448"/>
            <a:ext cx="5080000" cy="32639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30" name="组合 29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3" name="直接连接符 32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931536" y="371608"/>
            <a:ext cx="44272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TẬP 2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17183-5A63-DEC5-5E84-81BBDB7E7737}"/>
              </a:ext>
            </a:extLst>
          </p:cNvPr>
          <p:cNvSpPr txBox="1"/>
          <p:nvPr/>
        </p:nvSpPr>
        <p:spPr>
          <a:xfrm>
            <a:off x="1087371" y="1615881"/>
            <a:ext cx="5220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/>
              <a:t>Em hãy liệt kê những việc làm của bản thân thể hiện việc không tự giác, tích cực trong học tập và nhiều cách thức phục hạn chế đó.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EF24327-0106-D7B2-445A-8B706AFC2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35" y="3429000"/>
            <a:ext cx="5857184" cy="29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5799"/>
      </p:ext>
    </p:extLst>
  </p:cSld>
  <p:clrMapOvr>
    <a:masterClrMapping/>
  </p:clrMapOvr>
  <p:transition spd="slow" advClick="0" advTm="1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546B3-53F4-68FD-4802-7BBD646913FC}"/>
              </a:ext>
            </a:extLst>
          </p:cNvPr>
          <p:cNvSpPr txBox="1"/>
          <p:nvPr/>
        </p:nvSpPr>
        <p:spPr>
          <a:xfrm>
            <a:off x="526073" y="489439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LUYỆN TẬP 3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B4B45D42-92A0-C6CA-000A-DB41AF19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500642"/>
            <a:ext cx="11496821" cy="38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0988"/>
      </p:ext>
    </p:extLst>
  </p:cSld>
  <p:clrMapOvr>
    <a:masterClrMapping/>
  </p:clrMapOvr>
  <p:transition spd="slow" advClick="0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FB2829-9E66-4DBD-BC15-FC5D73246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EE2A32-8611-4375-B6B1-468FAD682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7E1DA0-3927-4F35-B8A3-D5D556375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7BAA08B-588E-406F-899B-A6A7FC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AA7C41-B331-402E-9453-95B3B827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060B3E-946D-4885-9B86-1D445209E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046747-F284-4990-9ECA-3DF2C6E08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11407-3807-851E-A27E-4EAB45D5555E}"/>
              </a:ext>
            </a:extLst>
          </p:cNvPr>
          <p:cNvSpPr txBox="1"/>
          <p:nvPr/>
        </p:nvSpPr>
        <p:spPr>
          <a:xfrm>
            <a:off x="629640" y="630935"/>
            <a:ext cx="5107366" cy="209676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LUYỆN TẬP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E771DFF-2C1B-EAF8-83C1-DBFE6DFAD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9" y="2424670"/>
            <a:ext cx="10843065" cy="338147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3029889"/>
            <a:ext cx="304800" cy="429768"/>
            <a:chOff x="215328" y="-46937"/>
            <a:chExt cx="304800" cy="27738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426913"/>
      </p:ext>
    </p:extLst>
  </p:cSld>
  <p:clrMapOvr>
    <a:masterClrMapping/>
  </p:clrMapOvr>
  <p:transition spd="slow" advClick="0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86480" y="2495550"/>
            <a:ext cx="519112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VẬN DỤNG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28440" y="1330960"/>
            <a:ext cx="397319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zh-CN" altLang="en-US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Chapter</a:t>
            </a:r>
            <a:r>
              <a:rPr lang="en-US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 04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127513" y="371608"/>
            <a:ext cx="52312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BÀI TẬP VẬN DỤNG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3D78076-EFA5-7D8B-5303-6025428E1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35" y="1459451"/>
            <a:ext cx="8574730" cy="430703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理查德.克莱德曼 - Say you love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273300" y="985768"/>
            <a:ext cx="764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vi-VN" altLang="zh-CN" sz="54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HỌC TẬP – TỰ GIÁC</a:t>
            </a:r>
          </a:p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vi-VN" altLang="zh-CN" sz="54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VÀ TÍCH CỰC</a:t>
            </a:r>
            <a:endParaRPr lang="zh-CN" altLang="en-US" sz="5400" b="1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1" name="圆角矩形 89"/>
          <p:cNvSpPr/>
          <p:nvPr/>
        </p:nvSpPr>
        <p:spPr>
          <a:xfrm>
            <a:off x="2458023" y="3090672"/>
            <a:ext cx="7247270" cy="476012"/>
          </a:xfrm>
          <a:prstGeom prst="roundRect">
            <a:avLst>
              <a:gd name="adj" fmla="val 0"/>
            </a:avLst>
          </a:prstGeom>
          <a:solidFill>
            <a:srgbClr val="53A6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12" name="_16"/>
          <p:cNvSpPr txBox="1">
            <a:spLocks noChangeArrowheads="1"/>
          </p:cNvSpPr>
          <p:nvPr/>
        </p:nvSpPr>
        <p:spPr bwMode="auto">
          <a:xfrm>
            <a:off x="3253079" y="3223610"/>
            <a:ext cx="5657158" cy="210135"/>
          </a:xfrm>
          <a:prstGeom prst="rect">
            <a:avLst/>
          </a:prstGeom>
          <a:solidFill>
            <a:srgbClr val="53A694"/>
          </a:solidFill>
          <a:ln>
            <a:noFill/>
          </a:ln>
          <a:effectLst/>
        </p:spPr>
        <p:txBody>
          <a:bodyPr vert="horz" wrap="square" lIns="91401" tIns="45700" rIns="91401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dist"/>
            <a:r>
              <a:rPr lang="vi-VN" altLang="zh-CN" sz="1600" b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GVTH: TRẦN THỊ MỸ LỆ</a:t>
            </a:r>
            <a:endParaRPr lang="zh-CN" altLang="zh-CN" sz="1600" b="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2273300" y="1838573"/>
            <a:ext cx="7645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en-US" sz="66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THANK YOU!</a:t>
            </a:r>
          </a:p>
        </p:txBody>
      </p:sp>
      <p:sp>
        <p:nvSpPr>
          <p:cNvPr id="13" name="圆角矩形 89"/>
          <p:cNvSpPr/>
          <p:nvPr/>
        </p:nvSpPr>
        <p:spPr>
          <a:xfrm>
            <a:off x="2458023" y="3090672"/>
            <a:ext cx="7247270" cy="476012"/>
          </a:xfrm>
          <a:prstGeom prst="roundRect">
            <a:avLst>
              <a:gd name="adj" fmla="val 0"/>
            </a:avLst>
          </a:prstGeom>
          <a:solidFill>
            <a:srgbClr val="53A6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14" name="_16"/>
          <p:cNvSpPr txBox="1">
            <a:spLocks noChangeArrowheads="1"/>
          </p:cNvSpPr>
          <p:nvPr/>
        </p:nvSpPr>
        <p:spPr bwMode="auto">
          <a:xfrm>
            <a:off x="3253079" y="3223610"/>
            <a:ext cx="5657158" cy="210135"/>
          </a:xfrm>
          <a:prstGeom prst="rect">
            <a:avLst/>
          </a:prstGeom>
          <a:solidFill>
            <a:srgbClr val="53A694"/>
          </a:solidFill>
          <a:ln>
            <a:noFill/>
          </a:ln>
          <a:effectLst/>
        </p:spPr>
        <p:txBody>
          <a:bodyPr vert="horz" wrap="square" lIns="91401" tIns="45700" rIns="91401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dist"/>
            <a:r>
              <a:rPr lang="vi-VN" altLang="zh-CN" sz="1600" b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GVTH: TRẦN THỊ MỸ LỆ</a:t>
            </a:r>
            <a:endParaRPr lang="zh-CN" altLang="zh-CN" sz="1600" b="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99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784042" y="840309"/>
            <a:ext cx="3817160" cy="3480490"/>
            <a:chOff x="5759920" y="1750178"/>
            <a:chExt cx="3520704" cy="3210182"/>
          </a:xfrm>
        </p:grpSpPr>
        <p:sp>
          <p:nvSpPr>
            <p:cNvPr id="23" name="MH_Entry_1"/>
            <p:cNvSpPr/>
            <p:nvPr>
              <p:custDataLst>
                <p:tags r:id="rId1"/>
              </p:custDataLst>
            </p:nvPr>
          </p:nvSpPr>
          <p:spPr>
            <a:xfrm>
              <a:off x="6379884" y="1758378"/>
              <a:ext cx="2900740" cy="510972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algn="just" eaLnBrk="1" hangingPunct="1">
                <a:defRPr/>
              </a:pPr>
              <a:r>
                <a:rPr lang="vi-VN" altLang="zh-CN" noProof="1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BIỂU HIỆN CỦA HỌC TẬP TỰ GIÁC VÀ SÁNG TẠO</a:t>
              </a:r>
              <a:endParaRPr lang="zh-CN" altLang="en-US" sz="1000" noProof="1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4" name="MH_Entry_2"/>
            <p:cNvSpPr/>
            <p:nvPr>
              <p:custDataLst>
                <p:tags r:id="rId2"/>
              </p:custDataLst>
            </p:nvPr>
          </p:nvSpPr>
          <p:spPr>
            <a:xfrm>
              <a:off x="6379884" y="2654456"/>
              <a:ext cx="2900740" cy="510972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lvl="0" algn="just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Ý NGHĨA CỦA HỌC TẬP, TỰ GIÁC, TÍCH CỰC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5" name="MH_Entry_3"/>
            <p:cNvSpPr/>
            <p:nvPr>
              <p:custDataLst>
                <p:tags r:id="rId3"/>
              </p:custDataLst>
            </p:nvPr>
          </p:nvSpPr>
          <p:spPr>
            <a:xfrm>
              <a:off x="6379884" y="3687739"/>
              <a:ext cx="2466975" cy="255486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lvl="0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LUYỆN TẬP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6" name="MH_Entry_4"/>
            <p:cNvSpPr/>
            <p:nvPr>
              <p:custDataLst>
                <p:tags r:id="rId4"/>
              </p:custDataLst>
            </p:nvPr>
          </p:nvSpPr>
          <p:spPr>
            <a:xfrm>
              <a:off x="6379884" y="4592525"/>
              <a:ext cx="2466975" cy="255486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lvl="0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VẬN DỤNG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759920" y="1750178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759920" y="2638125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759920" y="3536331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03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759920" y="4432988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04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039620" y="1786890"/>
            <a:ext cx="338963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3600" b="1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NỘI DUNG</a:t>
            </a:r>
            <a:endParaRPr lang="zh-CN" altLang="en-US" sz="3600" b="1" spc="600" noProof="1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247900" y="2580554"/>
            <a:ext cx="2781300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00991" y="2449772"/>
            <a:ext cx="7540487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BIỂU HIỆN CỦA HỌC TẬP TỰ GIÁC VÀ SÁNG TẠO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40835" y="1330960"/>
            <a:ext cx="3860800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zh-CN" altLang="en-US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Chapter</a:t>
            </a:r>
            <a:r>
              <a:rPr lang="en-US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 01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CE885C-9ADC-4778-1E0B-9DBE55918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12232" r="5232" b="67811"/>
          <a:stretch/>
        </p:blipFill>
        <p:spPr>
          <a:xfrm>
            <a:off x="622549" y="887876"/>
            <a:ext cx="3122143" cy="1986834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E15C70-4BE5-9D2C-E1E4-E4B1D09D8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33939" r="42900" b="45758"/>
          <a:stretch/>
        </p:blipFill>
        <p:spPr>
          <a:xfrm>
            <a:off x="4381676" y="781396"/>
            <a:ext cx="3252903" cy="2206825"/>
          </a:xfrm>
          <a:prstGeom prst="rect">
            <a:avLst/>
          </a:prstGeom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26DF83-C72F-1A88-8581-B6AD1B6CB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8" t="42424" r="4927" b="38182"/>
          <a:stretch/>
        </p:blipFill>
        <p:spPr>
          <a:xfrm>
            <a:off x="8313518" y="675570"/>
            <a:ext cx="3252903" cy="2418477"/>
          </a:xfrm>
          <a:prstGeom prst="rect">
            <a:avLst/>
          </a:prstGeom>
        </p:spPr>
      </p:pic>
      <p:sp>
        <p:nvSpPr>
          <p:cNvPr id="34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8F9894-51F4-8F87-9B73-2618C43E3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11313" r="52277" b="65657"/>
          <a:stretch/>
        </p:blipFill>
        <p:spPr>
          <a:xfrm>
            <a:off x="817249" y="3748194"/>
            <a:ext cx="2715542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D948D-4827-D125-D295-1EBD23B9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7" t="61717" r="3075" b="18384"/>
          <a:stretch/>
        </p:blipFill>
        <p:spPr>
          <a:xfrm>
            <a:off x="8506839" y="3869188"/>
            <a:ext cx="3217333" cy="2229641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E84E42-0233-DE42-CDC4-8F93D9AD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57374" r="46913" b="20808"/>
          <a:stretch/>
        </p:blipFill>
        <p:spPr>
          <a:xfrm>
            <a:off x="4502292" y="3765406"/>
            <a:ext cx="3083683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89530"/>
      </p:ext>
    </p:extLst>
  </p:cSld>
  <p:clrMapOvr>
    <a:masterClrMapping/>
  </p:clrMapOvr>
  <p:transition spd="slow" advClick="0" advTm="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9" name="组合 2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4" name="矩形 3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işļíďè"/>
          <p:cNvSpPr/>
          <p:nvPr/>
        </p:nvSpPr>
        <p:spPr bwMode="auto">
          <a:xfrm>
            <a:off x="912728" y="1423195"/>
            <a:ext cx="5100133" cy="2126585"/>
          </a:xfrm>
          <a:prstGeom prst="rect">
            <a:avLst/>
          </a:prstGeom>
          <a:solidFill>
            <a:srgbClr val="53A694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hãy phân tích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Thái độ hành vi nào 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thể hiện tính 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tự giác, tích cực trong HT và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chưa tự giác tích cực trong HT?</a:t>
            </a:r>
            <a:endParaRPr lang="zh-CN" altLang="en-US" sz="249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3" name="işļíďè"/>
          <p:cNvSpPr/>
          <p:nvPr/>
        </p:nvSpPr>
        <p:spPr bwMode="auto">
          <a:xfrm>
            <a:off x="912728" y="3877870"/>
            <a:ext cx="5100133" cy="2126585"/>
          </a:xfrm>
          <a:prstGeom prst="rect">
            <a:avLst/>
          </a:prstGeom>
          <a:solidFill>
            <a:srgbClr val="53A694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Ngoài những biểu hiện trên, 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còn biết những biểu hiện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nào thể hiện tính tự giác </a:t>
            </a:r>
          </a:p>
          <a:p>
            <a:pPr algn="ctr"/>
            <a:r>
              <a:rPr lang="vi-VN" altLang="zh-CN" sz="249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tích cực trong học tậo?</a:t>
            </a:r>
            <a:endParaRPr lang="zh-CN" altLang="en-US" sz="249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533021" y="121491"/>
            <a:ext cx="509872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QUAN SÁT TRANH VÀ TRẢ LỜI CÂU HỎI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5080B0-5805-3F7E-3EAF-DEE90FE9F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b="16333"/>
          <a:stretch/>
        </p:blipFill>
        <p:spPr>
          <a:xfrm>
            <a:off x="6582988" y="1227867"/>
            <a:ext cx="4734084" cy="5152447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5" name="组合 24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7"/>
          <p:cNvGrpSpPr/>
          <p:nvPr/>
        </p:nvGrpSpPr>
        <p:grpSpPr>
          <a:xfrm>
            <a:off x="681615" y="1326570"/>
            <a:ext cx="5154747" cy="4629737"/>
            <a:chOff x="7845714" y="1736884"/>
            <a:chExt cx="3501814" cy="2330831"/>
          </a:xfrm>
          <a:solidFill>
            <a:srgbClr val="53A694"/>
          </a:solidFill>
        </p:grpSpPr>
        <p:grpSp>
          <p:nvGrpSpPr>
            <p:cNvPr id="19" name="Group 35"/>
            <p:cNvGrpSpPr/>
            <p:nvPr/>
          </p:nvGrpSpPr>
          <p:grpSpPr>
            <a:xfrm>
              <a:off x="7845714" y="1736884"/>
              <a:ext cx="3501814" cy="2330831"/>
              <a:chOff x="7541909" y="1631854"/>
              <a:chExt cx="4046955" cy="2330831"/>
            </a:xfrm>
            <a:grpFill/>
          </p:grpSpPr>
          <p:sp>
            <p:nvSpPr>
              <p:cNvPr id="21" name="Rectangle 29"/>
              <p:cNvSpPr/>
              <p:nvPr/>
            </p:nvSpPr>
            <p:spPr>
              <a:xfrm>
                <a:off x="7541909" y="1726473"/>
                <a:ext cx="4046955" cy="2236212"/>
              </a:xfrm>
              <a:prstGeom prst="rect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endParaRPr>
              </a:p>
            </p:txBody>
          </p:sp>
          <p:sp>
            <p:nvSpPr>
              <p:cNvPr id="22" name="Rectangle 33"/>
              <p:cNvSpPr/>
              <p:nvPr/>
            </p:nvSpPr>
            <p:spPr>
              <a:xfrm>
                <a:off x="7541909" y="1631854"/>
                <a:ext cx="4046955" cy="43529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2000" b="1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  <a:sym typeface="Montserrat" panose="00000500000000000000" charset="0"/>
                  </a:rPr>
                  <a:t>HỌC TẬP TỰ GIÁC – TÍCH CỰC</a:t>
                </a:r>
                <a:endParaRPr lang="en-GB" sz="20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endParaRPr>
              </a:p>
            </p:txBody>
          </p:sp>
        </p:grpSp>
        <p:sp>
          <p:nvSpPr>
            <p:cNvPr id="20" name="Rectangle 34"/>
            <p:cNvSpPr/>
            <p:nvPr/>
          </p:nvSpPr>
          <p:spPr>
            <a:xfrm>
              <a:off x="8030005" y="2259979"/>
              <a:ext cx="3133230" cy="17199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vi-VN" altLang="zh-CN" sz="2400" dirty="0">
                  <a:solidFill>
                    <a:schemeClr val="bg1"/>
                  </a:solidFill>
                  <a:latin typeface="Calibri" panose="020F0502020204030204" pitchFamily="34" charset="0"/>
                  <a:ea typeface="Montserrat" panose="00000500000000000000" charset="0"/>
                  <a:cs typeface="Calibri" panose="020F0502020204030204" pitchFamily="34" charset="0"/>
                  <a:sym typeface="Montserrat" panose="00000500000000000000" charset="0"/>
                </a:rPr>
                <a:t>Học tập tự giác tích cực là có mục tiêu học tập rõ ràng; chủ động lập kế hoạch học tập để đạt được mục tiêu đặt ra; hoàn thành nhiệm vụ hợp tác mà không cần ai nhắc nhở., Luôn cố gắng, vượt khó, kiên trì học tập; có phương pháp học tập chủ động; biết vận dụng điều đã học vào cuộc sống.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Montserrat" panose="00000500000000000000" charset="0"/>
                <a:cs typeface="Calibri" panose="020F0502020204030204" pitchFamily="34" charset="0"/>
                <a:sym typeface="Montserrat" panose="00000500000000000000" charset="0"/>
              </a:endParaRPr>
            </a:p>
          </p:txBody>
        </p: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931536" y="371608"/>
            <a:ext cx="44272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KHÁI NIỆM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177A4-169E-18B1-B8CA-308FD0BEE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6" y="1955568"/>
            <a:ext cx="5711328" cy="3669528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290119" y="1439603"/>
            <a:ext cx="9355456" cy="4907964"/>
            <a:chOff x="970328" y="2148115"/>
            <a:chExt cx="7912414" cy="4150931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5017262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6" name="直接箭头连接符 5"/>
            <p:cNvCxnSpPr/>
            <p:nvPr/>
          </p:nvCxnSpPr>
          <p:spPr>
            <a:xfrm>
              <a:off x="208642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7" name="直接箭头连接符 6"/>
            <p:cNvCxnSpPr/>
            <p:nvPr/>
          </p:nvCxnSpPr>
          <p:spPr>
            <a:xfrm>
              <a:off x="781137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sp>
          <p:nvSpPr>
            <p:cNvPr id="9" name="环形箭头 5"/>
            <p:cNvSpPr/>
            <p:nvPr/>
          </p:nvSpPr>
          <p:spPr>
            <a:xfrm flipH="1">
              <a:off x="1174137" y="2148115"/>
              <a:ext cx="1826808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1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" name="TextBox 31"/>
            <p:cNvSpPr txBox="1"/>
            <p:nvPr/>
          </p:nvSpPr>
          <p:spPr>
            <a:xfrm>
              <a:off x="970328" y="4659135"/>
              <a:ext cx="2187466" cy="10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XÁC ĐỊNH ĐÚNG MỤC ĐÍCH HỌC TẬP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1" name="环形箭头 7"/>
            <p:cNvSpPr/>
            <p:nvPr/>
          </p:nvSpPr>
          <p:spPr>
            <a:xfrm flipH="1">
              <a:off x="4104976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2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2" name="TextBox 31"/>
            <p:cNvSpPr txBox="1"/>
            <p:nvPr/>
          </p:nvSpPr>
          <p:spPr>
            <a:xfrm>
              <a:off x="3898934" y="4659135"/>
              <a:ext cx="2187466" cy="10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LẬP THỜI GIAN BIỂU KHOA HỌC, HỢP LÍ.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3" name="环形箭头 9"/>
            <p:cNvSpPr/>
            <p:nvPr/>
          </p:nvSpPr>
          <p:spPr>
            <a:xfrm flipH="1">
              <a:off x="6899086" y="2148115"/>
              <a:ext cx="1826806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3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6695276" y="4659135"/>
              <a:ext cx="2187466" cy="163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QUYẾT TÂM THỰC HIỆN CÁC MỤC TIÊU, KẾ HOẠCH ĐÃ ĐỀ RA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1404730" y="433163"/>
            <a:ext cx="9382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24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BIỂU HIỆN CỦA HỌC TẬP TỰ GIÁC TÍCH CỰC</a:t>
            </a:r>
            <a:endParaRPr lang="zh-CN" altLang="en-US" sz="24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3717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| Tự giác trong học tập, dễ hay khó?| Kỹ năng sống POKI.mp4" descr="POKI| Tự giác trong học tập, dễ hay khó?| Kỹ năng sống POKI.mp4">
            <a:hlinkClick r:id="" action="ppaction://media"/>
            <a:extLst>
              <a:ext uri="{FF2B5EF4-FFF2-40B4-BE49-F238E27FC236}">
                <a16:creationId xmlns:a16="http://schemas.microsoft.com/office/drawing/2014/main" id="{3F8B07E0-26BB-D840-7F66-9C32DB6F80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1.27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676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518</Words>
  <Application>Microsoft Office PowerPoint</Application>
  <PresentationFormat>Widescreen</PresentationFormat>
  <Paragraphs>78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Montserrat</vt:lpstr>
      <vt:lpstr>千图网拥有20W+精美PPT模板 更多PPT模板下载至：www.58pic.com/office/ppt​​</vt:lpstr>
      <vt:lpstr>1_千图网拥有20W+精美PPT模板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Le Kim Ai_GV</cp:lastModifiedBy>
  <cp:revision>292</cp:revision>
  <dcterms:created xsi:type="dcterms:W3CDTF">2018-02-23T07:21:00Z</dcterms:created>
  <dcterms:modified xsi:type="dcterms:W3CDTF">2022-08-09T15:20:25Z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9B95A679C37B401A9C94278BAE04E78F</vt:lpwstr>
  </property>
  <property fmtid="{D5CDD505-2E9C-101B-9397-08002B2CF9AE}" pid="3" name="KSOProductBuildVer">
    <vt:lpwstr>2052-11.1.0.10495</vt:lpwstr>
  </property>
</Properties>
</file>