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94" r:id="rId5"/>
    <p:sldId id="258" r:id="rId6"/>
    <p:sldId id="272" r:id="rId7"/>
    <p:sldId id="278" r:id="rId8"/>
    <p:sldId id="274" r:id="rId9"/>
    <p:sldId id="264" r:id="rId10"/>
    <p:sldId id="292" r:id="rId11"/>
    <p:sldId id="293" r:id="rId12"/>
    <p:sldId id="266" r:id="rId13"/>
    <p:sldId id="267"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X"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6" d="100"/>
          <a:sy n="106" d="100"/>
        </p:scale>
        <p:origin x="2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930CFCB-E04D-41CC-861D-C56C547CA0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30CFCB-E04D-41CC-861D-C56C547CA0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30CFCB-E04D-41CC-861D-C56C547CA0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30CFCB-E04D-41CC-861D-C56C547CA0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930CFCB-E04D-41CC-861D-C56C547CA0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930CFCB-E04D-41CC-861D-C56C547CA0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930CFCB-E04D-41CC-861D-C56C547CA0B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930CFCB-E04D-41CC-861D-C56C547CA0B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0CFCB-E04D-41CC-861D-C56C547CA0B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930CFCB-E04D-41CC-861D-C56C547CA0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930CFCB-E04D-41CC-861D-C56C547CA0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0CFCB-E04D-41CC-861D-C56C547CA0B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FB18-AE39-486E-B345-29357E18C6C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015" y="197346"/>
            <a:ext cx="11452860" cy="4246245"/>
          </a:xfrm>
          <a:prstGeom prst="rect">
            <a:avLst/>
          </a:prstGeom>
          <a:noFill/>
        </p:spPr>
        <p:txBody>
          <a:bodyPr wrap="none" lIns="91440" tIns="45720" rIns="91440" bIns="45720">
            <a:spAutoFit/>
          </a:bodyPr>
          <a:lstStyle/>
          <a:p>
            <a:pPr algn="ctr"/>
            <a:r>
              <a:rPr lang="en-US" sz="13800" b="1">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BÀI </a:t>
            </a:r>
            <a:r>
              <a:rPr lang="vi-VN" altLang="en-US" sz="13800" b="1">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42</a:t>
            </a:r>
            <a:r>
              <a:rPr lang="en-US" sz="13800" b="1">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endParaRPr lang="en-US" sz="138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r>
              <a:rPr lang="vi-VN" altLang="en-US" sz="66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CƠ THỂ SINH VẬT </a:t>
            </a:r>
            <a:endParaRPr lang="vi-VN" altLang="en-US" sz="66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r>
              <a:rPr lang="vi-VN" altLang="en-US" sz="66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LÀ MỘT THỂ THỐNG NHẤT</a:t>
            </a:r>
            <a:endParaRPr lang="vi-VN" altLang="en-US" sz="66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633095" y="1795145"/>
            <a:ext cx="10702925" cy="4030980"/>
          </a:xfrm>
          <a:prstGeom prst="rect">
            <a:avLst/>
          </a:prstGeom>
          <a:noFill/>
          <a:ln w="9525">
            <a:noFill/>
          </a:ln>
        </p:spPr>
        <p:txBody>
          <a:bodyPr wrap="square">
            <a:spAutoFit/>
          </a:bodyPr>
          <a:p>
            <a:pPr indent="0"/>
            <a:r>
              <a:rPr lang="vi-VN" altLang="en-US" sz="3200" b="0">
                <a:solidFill>
                  <a:srgbClr val="000000"/>
                </a:solidFill>
                <a:latin typeface="Times New Roman" panose="02020603050405020304" charset="0"/>
                <a:cs typeface="Times New Roman" panose="02020603050405020304" charset="0"/>
              </a:rPr>
              <a:t>- </a:t>
            </a:r>
            <a:r>
              <a:rPr lang="en-US" sz="3200" b="0">
                <a:solidFill>
                  <a:srgbClr val="000000"/>
                </a:solidFill>
                <a:latin typeface="Times New Roman" panose="02020603050405020304" charset="0"/>
                <a:cs typeface="Times New Roman" panose="02020603050405020304" charset="0"/>
              </a:rPr>
              <a:t>Các hoạt động sống của cơ thể: Trao đổi chất và chuyển hóa năng lượng, sinh trưởng và phát triển, sinh sản, cảm ứng. Các hoạt động sống của cơ thể có mối quan hệ mất thiết với nhau. </a:t>
            </a:r>
            <a:endParaRPr lang="en-US" sz="3200" b="0">
              <a:solidFill>
                <a:srgbClr val="000000"/>
              </a:solidFill>
              <a:latin typeface="Times New Roman" panose="02020603050405020304" charset="0"/>
              <a:cs typeface="Times New Roman" panose="02020603050405020304" charset="0"/>
            </a:endParaRPr>
          </a:p>
          <a:p>
            <a:pPr indent="0"/>
            <a:endParaRPr lang="en-US" altLang="en-US" sz="3200" b="0">
              <a:solidFill>
                <a:srgbClr val="000000"/>
              </a:solidFill>
              <a:latin typeface="Times New Roman" panose="02020603050405020304" charset="0"/>
              <a:cs typeface="Times New Roman" panose="02020603050405020304" charset="0"/>
            </a:endParaRPr>
          </a:p>
          <a:p>
            <a:pPr indent="0"/>
            <a:r>
              <a:rPr lang="vi-VN" altLang="en-US" sz="3200" b="0">
                <a:solidFill>
                  <a:srgbClr val="000000"/>
                </a:solidFill>
                <a:latin typeface="Times New Roman" panose="02020603050405020304" charset="0"/>
                <a:cs typeface="Times New Roman" panose="02020603050405020304" charset="0"/>
              </a:rPr>
              <a:t>- </a:t>
            </a:r>
            <a:r>
              <a:rPr lang="en-US" sz="3200" b="0">
                <a:solidFill>
                  <a:srgbClr val="000000"/>
                </a:solidFill>
                <a:latin typeface="Times New Roman" panose="02020603050405020304" charset="0"/>
                <a:cs typeface="Times New Roman" panose="02020603050405020304" charset="0"/>
              </a:rPr>
              <a:t>Trao đổi chất và chuyển hóa năng lượng  đảm bảo cho cơ thể sinh trưởng và phát triển, sinh sản, cảm ứng. Ngược lại, các hoạt động sinh trưởng, phát triển, sinh sản, cảm ứng tác động trở lại quá trình trao đổi chất và chuyển hóa năng lượng.</a:t>
            </a:r>
            <a:endParaRPr lang="en-US" sz="3200">
              <a:latin typeface="Times New Roman" panose="02020603050405020304" charset="0"/>
              <a:cs typeface="Times New Roman" panose="02020603050405020304" charset="0"/>
            </a:endParaRPr>
          </a:p>
        </p:txBody>
      </p:sp>
      <p:sp>
        <p:nvSpPr>
          <p:cNvPr id="3" name="TextBox 2"/>
          <p:cNvSpPr txBox="1"/>
          <p:nvPr/>
        </p:nvSpPr>
        <p:spPr>
          <a:xfrm>
            <a:off x="366395" y="578485"/>
            <a:ext cx="11671300" cy="953135"/>
          </a:xfrm>
          <a:prstGeom prst="rect">
            <a:avLst/>
          </a:prstGeom>
          <a:noFill/>
        </p:spPr>
        <p:txBody>
          <a:bodyPr wrap="square" rtlCol="0">
            <a:spAutoFit/>
          </a:bodyPr>
          <a:p>
            <a:r>
              <a:rPr 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II. </a:t>
            </a:r>
            <a:r>
              <a:rPr lang="vi-VN" alt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MỐI QUAN HỆ GIỮA CÁC HOẠT ĐỘNG SỐNG TRONG CƠ THỂ SINH VẬT</a:t>
            </a:r>
            <a:endParaRPr lang="vi-VN" alt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endParaRP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100"/>
                                  </p:iterate>
                                  <p:childTnLst>
                                    <p:set>
                                      <p:cBhvr>
                                        <p:cTn id="1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7196" y="551329"/>
            <a:ext cx="4713769" cy="1015663"/>
          </a:xfrm>
          <a:prstGeom prst="rect">
            <a:avLst/>
          </a:prstGeom>
          <a:noFill/>
        </p:spPr>
        <p:txBody>
          <a:bodyPr wrap="square" rtlCol="0">
            <a:spAutoFit/>
          </a:bodyPr>
          <a:lstStyle/>
          <a:p>
            <a:r>
              <a:rPr lang="en-US" sz="6000" b="1"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rPr>
              <a:t>LUYỆN TẬP</a:t>
            </a:r>
            <a:endParaRPr lang="en-US" sz="6000" b="1"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sp>
        <p:nvSpPr>
          <p:cNvPr id="2" name="Oval 1"/>
          <p:cNvSpPr/>
          <p:nvPr/>
        </p:nvSpPr>
        <p:spPr>
          <a:xfrm>
            <a:off x="4947285" y="3844925"/>
            <a:ext cx="1766570" cy="154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b="1">
                <a:solidFill>
                  <a:srgbClr val="FF0000"/>
                </a:solidFill>
              </a:rPr>
              <a:t>1</a:t>
            </a:r>
            <a:endParaRPr lang="vi-VN" altLang="en-US" sz="4800" b="1">
              <a:solidFill>
                <a:srgbClr val="FF0000"/>
              </a:solidFill>
            </a:endParaRPr>
          </a:p>
        </p:txBody>
      </p:sp>
      <p:sp>
        <p:nvSpPr>
          <p:cNvPr id="7" name="Oval 6"/>
          <p:cNvSpPr/>
          <p:nvPr/>
        </p:nvSpPr>
        <p:spPr>
          <a:xfrm>
            <a:off x="8034655" y="4251325"/>
            <a:ext cx="1537970" cy="1662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b="1">
                <a:solidFill>
                  <a:srgbClr val="FF0000"/>
                </a:solidFill>
              </a:rPr>
              <a:t>3</a:t>
            </a:r>
            <a:endParaRPr lang="vi-VN" altLang="en-US" sz="4800" b="1">
              <a:solidFill>
                <a:srgbClr val="FF0000"/>
              </a:solidFill>
            </a:endParaRPr>
          </a:p>
        </p:txBody>
      </p:sp>
      <p:sp>
        <p:nvSpPr>
          <p:cNvPr id="8" name="Oval 7"/>
          <p:cNvSpPr/>
          <p:nvPr/>
        </p:nvSpPr>
        <p:spPr>
          <a:xfrm>
            <a:off x="2729865" y="4750435"/>
            <a:ext cx="1511300" cy="1163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b="1">
                <a:solidFill>
                  <a:srgbClr val="FF0000"/>
                </a:solidFill>
              </a:rPr>
              <a:t>4</a:t>
            </a:r>
            <a:endParaRPr lang="vi-VN" altLang="en-US" sz="4800" b="1">
              <a:solidFill>
                <a:srgbClr val="FF0000"/>
              </a:solidFill>
            </a:endParaRPr>
          </a:p>
        </p:txBody>
      </p:sp>
      <p:sp>
        <p:nvSpPr>
          <p:cNvPr id="9" name="Oval 8"/>
          <p:cNvSpPr/>
          <p:nvPr/>
        </p:nvSpPr>
        <p:spPr>
          <a:xfrm>
            <a:off x="4892040" y="1671320"/>
            <a:ext cx="1911350" cy="1490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b="1">
                <a:gradFill>
                  <a:gsLst>
                    <a:gs pos="0">
                      <a:srgbClr val="FE4444"/>
                    </a:gs>
                    <a:gs pos="100000">
                      <a:srgbClr val="832B2B"/>
                    </a:gs>
                  </a:gsLst>
                  <a:lin scaled="0"/>
                </a:gradFill>
              </a:rPr>
              <a:t>2</a:t>
            </a:r>
            <a:endParaRPr lang="vi-VN" altLang="en-US" sz="4800" b="1">
              <a:gradFill>
                <a:gsLst>
                  <a:gs pos="0">
                    <a:srgbClr val="FE4444"/>
                  </a:gs>
                  <a:gs pos="100000">
                    <a:srgbClr val="832B2B"/>
                  </a:gs>
                </a:gsLst>
                <a:lin scaled="0"/>
              </a:gradFill>
            </a:endParaRPr>
          </a:p>
        </p:txBody>
      </p:sp>
      <p:cxnSp>
        <p:nvCxnSpPr>
          <p:cNvPr id="16" name="Straight Arrow Connector 15"/>
          <p:cNvCxnSpPr>
            <a:stCxn id="9" idx="4"/>
            <a:endCxn id="2" idx="0"/>
          </p:cNvCxnSpPr>
          <p:nvPr/>
        </p:nvCxnSpPr>
        <p:spPr>
          <a:xfrm flipH="1">
            <a:off x="5830570" y="3161665"/>
            <a:ext cx="17145" cy="6832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6"/>
            <a:endCxn id="7" idx="2"/>
          </p:cNvCxnSpPr>
          <p:nvPr/>
        </p:nvCxnSpPr>
        <p:spPr>
          <a:xfrm>
            <a:off x="6713855" y="4618355"/>
            <a:ext cx="1320800" cy="4641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2" idx="2"/>
          </p:cNvCxnSpPr>
          <p:nvPr/>
        </p:nvCxnSpPr>
        <p:spPr>
          <a:xfrm flipV="1">
            <a:off x="4019550" y="4618355"/>
            <a:ext cx="927735" cy="3022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4"/>
            <a:endCxn id="8" idx="4"/>
          </p:cNvCxnSpPr>
          <p:nvPr/>
        </p:nvCxnSpPr>
        <p:spPr>
          <a:xfrm rot="5400000">
            <a:off x="6144260" y="3255010"/>
            <a:ext cx="635" cy="5318125"/>
          </a:xfrm>
          <a:prstGeom prst="curvedConnector3">
            <a:avLst>
              <a:gd name="adj1" fmla="val 376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9" idx="6"/>
            <a:endCxn id="7" idx="0"/>
          </p:cNvCxnSpPr>
          <p:nvPr/>
        </p:nvCxnSpPr>
        <p:spPr>
          <a:xfrm>
            <a:off x="6803390" y="2416810"/>
            <a:ext cx="2000250" cy="1834515"/>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8" idx="1"/>
            <a:endCxn id="9" idx="2"/>
          </p:cNvCxnSpPr>
          <p:nvPr/>
        </p:nvCxnSpPr>
        <p:spPr>
          <a:xfrm rot="16200000">
            <a:off x="2669858" y="2698433"/>
            <a:ext cx="2503805" cy="194056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 Box 23"/>
          <p:cNvSpPr txBox="1"/>
          <p:nvPr/>
        </p:nvSpPr>
        <p:spPr>
          <a:xfrm>
            <a:off x="4922520" y="1956435"/>
            <a:ext cx="2014220" cy="829945"/>
          </a:xfrm>
          <a:prstGeom prst="rect">
            <a:avLst/>
          </a:prstGeom>
          <a:noFill/>
        </p:spPr>
        <p:txBody>
          <a:bodyPr wrap="square" rtlCol="0">
            <a:spAutoFit/>
          </a:bodyPr>
          <a:p>
            <a:r>
              <a:rPr lang="vi-VN" altLang="en-US" sz="2400" b="1">
                <a:latin typeface="Times New Roman" panose="02020603050405020304" charset="0"/>
                <a:cs typeface="Times New Roman" panose="02020603050405020304" charset="0"/>
              </a:rPr>
              <a:t>Sinh trưởng và phát triển</a:t>
            </a:r>
            <a:endParaRPr lang="vi-VN" altLang="en-US" sz="2400" b="1">
              <a:latin typeface="Times New Roman" panose="02020603050405020304" charset="0"/>
              <a:cs typeface="Times New Roman" panose="02020603050405020304" charset="0"/>
            </a:endParaRPr>
          </a:p>
        </p:txBody>
      </p:sp>
      <p:sp>
        <p:nvSpPr>
          <p:cNvPr id="25" name="Text Box 24"/>
          <p:cNvSpPr txBox="1"/>
          <p:nvPr/>
        </p:nvSpPr>
        <p:spPr>
          <a:xfrm>
            <a:off x="5027295" y="4125595"/>
            <a:ext cx="2035175" cy="1106805"/>
          </a:xfrm>
          <a:prstGeom prst="rect">
            <a:avLst/>
          </a:prstGeom>
          <a:noFill/>
        </p:spPr>
        <p:txBody>
          <a:bodyPr wrap="square" rtlCol="0">
            <a:spAutoFit/>
          </a:bodyPr>
          <a:p>
            <a:r>
              <a:rPr lang="vi-VN" altLang="en-US" sz="2200" b="1">
                <a:latin typeface="Times New Roman" panose="02020603050405020304" charset="0"/>
                <a:cs typeface="Times New Roman" panose="02020603050405020304" charset="0"/>
              </a:rPr>
              <a:t>Trao đổi chất và chuyển hóa năng lượng</a:t>
            </a:r>
            <a:endParaRPr lang="vi-VN" altLang="en-US" sz="2200" b="1">
              <a:latin typeface="Times New Roman" panose="02020603050405020304" charset="0"/>
              <a:cs typeface="Times New Roman" panose="02020603050405020304" charset="0"/>
            </a:endParaRPr>
          </a:p>
        </p:txBody>
      </p:sp>
      <p:sp>
        <p:nvSpPr>
          <p:cNvPr id="26" name="Text Box 25"/>
          <p:cNvSpPr txBox="1"/>
          <p:nvPr/>
        </p:nvSpPr>
        <p:spPr>
          <a:xfrm>
            <a:off x="8156575" y="4852035"/>
            <a:ext cx="1292860" cy="460375"/>
          </a:xfrm>
          <a:prstGeom prst="rect">
            <a:avLst/>
          </a:prstGeom>
          <a:noFill/>
        </p:spPr>
        <p:txBody>
          <a:bodyPr wrap="none" rtlCol="0">
            <a:spAutoFit/>
          </a:bodyPr>
          <a:p>
            <a:r>
              <a:rPr lang="vi-VN" altLang="en-US" sz="2400" b="1">
                <a:latin typeface="Times New Roman" panose="02020603050405020304" charset="0"/>
                <a:cs typeface="Times New Roman" panose="02020603050405020304" charset="0"/>
              </a:rPr>
              <a:t>Sinh sản</a:t>
            </a:r>
            <a:endParaRPr lang="vi-VN" altLang="en-US" sz="2400" b="1">
              <a:latin typeface="Times New Roman" panose="02020603050405020304" charset="0"/>
              <a:cs typeface="Times New Roman" panose="02020603050405020304" charset="0"/>
            </a:endParaRPr>
          </a:p>
        </p:txBody>
      </p:sp>
      <p:sp>
        <p:nvSpPr>
          <p:cNvPr id="27" name="Text Box 26"/>
          <p:cNvSpPr txBox="1"/>
          <p:nvPr/>
        </p:nvSpPr>
        <p:spPr>
          <a:xfrm>
            <a:off x="2766695" y="5052060"/>
            <a:ext cx="1410335" cy="460375"/>
          </a:xfrm>
          <a:prstGeom prst="rect">
            <a:avLst/>
          </a:prstGeom>
          <a:noFill/>
        </p:spPr>
        <p:txBody>
          <a:bodyPr wrap="square" rtlCol="0">
            <a:spAutoFit/>
          </a:bodyPr>
          <a:p>
            <a:r>
              <a:rPr lang="vi-VN" altLang="en-US" sz="2400" b="1">
                <a:latin typeface="Times New Roman" panose="02020603050405020304" charset="0"/>
                <a:cs typeface="Times New Roman" panose="02020603050405020304" charset="0"/>
              </a:rPr>
              <a:t>Cảm ứng</a:t>
            </a:r>
            <a:endParaRPr lang="vi-VN" altLang="en-US" sz="2400" b="1">
              <a:latin typeface="Times New Roman" panose="02020603050405020304" charset="0"/>
              <a:cs typeface="Times New Roman" panose="02020603050405020304" charset="0"/>
            </a:endParaRPr>
          </a:p>
        </p:txBody>
      </p:sp>
      <p:sp>
        <p:nvSpPr>
          <p:cNvPr id="28" name="Text Box 27"/>
          <p:cNvSpPr txBox="1"/>
          <p:nvPr/>
        </p:nvSpPr>
        <p:spPr>
          <a:xfrm>
            <a:off x="1905000" y="6373495"/>
            <a:ext cx="8644255" cy="521970"/>
          </a:xfrm>
          <a:prstGeom prst="rect">
            <a:avLst/>
          </a:prstGeom>
          <a:noFill/>
        </p:spPr>
        <p:txBody>
          <a:bodyPr wrap="none" rtlCol="0">
            <a:spAutoFit/>
          </a:bodyPr>
          <a:p>
            <a:r>
              <a:rPr lang="vi-VN" altLang="en-US" sz="2800" b="1">
                <a:solidFill>
                  <a:schemeClr val="accent6">
                    <a:lumMod val="50000"/>
                  </a:schemeClr>
                </a:solidFill>
                <a:latin typeface="Times New Roman" panose="02020603050405020304" charset="0"/>
                <a:cs typeface="Times New Roman" panose="02020603050405020304" charset="0"/>
              </a:rPr>
              <a:t>Sơ đồ mối quan hệ giữa các hoạt động sống trong cơ thể</a:t>
            </a:r>
            <a:endParaRPr lang="vi-VN" altLang="en-US" sz="2800" b="1">
              <a:solidFill>
                <a:schemeClr val="accent6">
                  <a:lumMod val="50000"/>
                </a:schemeClr>
              </a:solidFill>
              <a:latin typeface="Times New Roman" panose="02020603050405020304" charset="0"/>
              <a:cs typeface="Times New Roman" panose="02020603050405020304" charset="0"/>
            </a:endParaRPr>
          </a:p>
        </p:txBody>
      </p:sp>
      <p:sp>
        <p:nvSpPr>
          <p:cNvPr id="29" name="Text Box 28"/>
          <p:cNvSpPr txBox="1"/>
          <p:nvPr/>
        </p:nvSpPr>
        <p:spPr>
          <a:xfrm flipH="1">
            <a:off x="225425" y="1404620"/>
            <a:ext cx="1430020" cy="5015865"/>
          </a:xfrm>
          <a:prstGeom prst="rect">
            <a:avLst/>
          </a:prstGeom>
          <a:noFill/>
        </p:spPr>
        <p:txBody>
          <a:bodyPr wrap="square" rtlCol="0">
            <a:spAutoFit/>
          </a:bodyPr>
          <a:p>
            <a:r>
              <a:rPr lang="vi-VN" altLang="en-US" sz="3200">
                <a:gradFill>
                  <a:gsLst>
                    <a:gs pos="0">
                      <a:srgbClr val="FE4444"/>
                    </a:gs>
                    <a:gs pos="100000">
                      <a:srgbClr val="832B2B"/>
                    </a:gs>
                  </a:gsLst>
                  <a:lin scaled="0"/>
                </a:gradFill>
              </a:rPr>
              <a:t>Em hãy </a:t>
            </a:r>
            <a:r>
              <a:rPr lang="vi-VN" altLang="en-US" sz="3200">
                <a:gradFill>
                  <a:gsLst>
                    <a:gs pos="0">
                      <a:srgbClr val="FE4444"/>
                    </a:gs>
                    <a:gs pos="100000">
                      <a:srgbClr val="832B2B"/>
                    </a:gs>
                  </a:gsLst>
                  <a:lin scaled="0"/>
                </a:gradFill>
              </a:rPr>
              <a:t>điền các từ thích hợp để hoàn thiện sơ đồ.</a:t>
            </a:r>
            <a:endParaRPr lang="vi-VN" altLang="en-US" sz="3200">
              <a:gradFill>
                <a:gsLst>
                  <a:gs pos="0">
                    <a:srgbClr val="FE4444"/>
                  </a:gs>
                  <a:gs pos="100000">
                    <a:srgbClr val="832B2B"/>
                  </a:gs>
                </a:gsLst>
                <a:lin scaled="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2">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9">
                                            <p:txEl>
                                              <p:pRg st="0" end="0"/>
                                            </p:txEl>
                                          </p:spTgt>
                                        </p:tgtEl>
                                        <p:attrNameLst>
                                          <p:attrName>ppt_y</p:attrName>
                                        </p:attrNameLst>
                                      </p:cBhvr>
                                      <p:tavLst>
                                        <p:tav tm="0">
                                          <p:val>
                                            <p:strVal val="#ppt_y"/>
                                          </p:val>
                                        </p:tav>
                                        <p:tav tm="100000">
                                          <p:val>
                                            <p:strVal val="#ppt_y+#ppt_h*1.125000"/>
                                          </p:val>
                                        </p:tav>
                                      </p:tavLst>
                                    </p:anim>
                                    <p:animEffect transition="out" filter="wipe(down)">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8">
                                            <p:txEl>
                                              <p:pRg st="0" end="0"/>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circle(in)">
                                      <p:cBhvr>
                                        <p:cTn id="4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5"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7196" y="551329"/>
            <a:ext cx="4713769" cy="1015663"/>
          </a:xfrm>
          <a:prstGeom prst="rect">
            <a:avLst/>
          </a:prstGeom>
          <a:noFill/>
        </p:spPr>
        <p:txBody>
          <a:bodyPr wrap="square" rtlCol="0">
            <a:spAutoFit/>
          </a:bodyPr>
          <a:lstStyle/>
          <a:p>
            <a:r>
              <a:rPr lang="en-US" sz="6000" b="1"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rPr>
              <a:t>VẬN DỤNG</a:t>
            </a:r>
            <a:endParaRPr lang="en-US" sz="6000" b="1"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238125" y="6024245"/>
            <a:ext cx="11953875" cy="645160"/>
          </a:xfrm>
          <a:prstGeom prst="rect">
            <a:avLst/>
          </a:prstGeom>
          <a:noFill/>
        </p:spPr>
        <p:txBody>
          <a:bodyPr wrap="square" rtlCol="0">
            <a:spAutoFit/>
          </a:bodyPr>
          <a:lstStyle/>
          <a:p>
            <a:pPr algn="l"/>
            <a:r>
              <a:rPr lang="vi-VN" altLang="en-US" sz="3600" b="1" dirty="0">
                <a:solidFill>
                  <a:srgbClr val="FF0000"/>
                </a:solidFill>
                <a:latin typeface="Times New Roman" panose="02020603050405020304" charset="0"/>
                <a:cs typeface="Times New Roman" panose="02020603050405020304" charset="0"/>
              </a:rPr>
              <a:t>Em hãy nêu nguyên nhân gây béo phì và cách phòng chống?</a:t>
            </a:r>
            <a:r>
              <a:rPr lang="en-US" sz="3600" b="1" dirty="0">
                <a:solidFill>
                  <a:srgbClr val="FF0000"/>
                </a:solidFill>
              </a:rPr>
              <a:t> </a:t>
            </a:r>
            <a:endParaRPr lang="en-US" sz="3600" b="1" dirty="0">
              <a:solidFill>
                <a:srgbClr val="FF0000"/>
              </a:solidFill>
            </a:endParaRPr>
          </a:p>
        </p:txBody>
      </p:sp>
      <p:sp>
        <p:nvSpPr>
          <p:cNvPr id="10" name="Rounded Rectangle 9"/>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pic>
        <p:nvPicPr>
          <p:cNvPr id="14" name="Picture 13" descr="benh-beo-phi-nguyen-nhan-va-cach-dieu-tri-hieu-qua-1_800x533"/>
          <p:cNvPicPr>
            <a:picLocks noChangeAspect="1"/>
          </p:cNvPicPr>
          <p:nvPr/>
        </p:nvPicPr>
        <p:blipFill>
          <a:blip r:embed="rId1"/>
          <a:stretch>
            <a:fillRect/>
          </a:stretch>
        </p:blipFill>
        <p:spPr>
          <a:xfrm>
            <a:off x="367030" y="1700530"/>
            <a:ext cx="5748020" cy="4137025"/>
          </a:xfrm>
          <a:prstGeom prst="rect">
            <a:avLst/>
          </a:prstGeom>
        </p:spPr>
      </p:pic>
      <p:pic>
        <p:nvPicPr>
          <p:cNvPr id="15" name="Picture 14" descr="tac-hai-benh-thua-can-beo-phi-voi-tre-em"/>
          <p:cNvPicPr>
            <a:picLocks noChangeAspect="1"/>
          </p:cNvPicPr>
          <p:nvPr/>
        </p:nvPicPr>
        <p:blipFill>
          <a:blip r:embed="rId2"/>
          <a:stretch>
            <a:fillRect/>
          </a:stretch>
        </p:blipFill>
        <p:spPr>
          <a:xfrm>
            <a:off x="6424930" y="1715770"/>
            <a:ext cx="5314950" cy="4121785"/>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861685" y="412750"/>
            <a:ext cx="5883910" cy="5631180"/>
          </a:xfrm>
          <a:prstGeom prst="rect">
            <a:avLst/>
          </a:prstGeom>
          <a:noFill/>
        </p:spPr>
        <p:txBody>
          <a:bodyPr wrap="square" rtlCol="0" anchor="t">
            <a:spAutoFit/>
          </a:bodyPr>
          <a:p>
            <a:r>
              <a:rPr lang="vi-VN" altLang="en-US" sz="4000">
                <a:latin typeface="Times New Roman" panose="02020603050405020304" charset="0"/>
                <a:cs typeface="Times New Roman" panose="02020603050405020304" charset="0"/>
              </a:rPr>
              <a:t>Cách</a:t>
            </a:r>
            <a:r>
              <a:rPr lang="en-US" sz="4000">
                <a:latin typeface="Times New Roman" panose="02020603050405020304" charset="0"/>
                <a:cs typeface="Times New Roman" panose="02020603050405020304" charset="0"/>
              </a:rPr>
              <a:t> phòng chống béo phì:</a:t>
            </a:r>
            <a:endParaRPr lang="en-US" sz="4000">
              <a:latin typeface="Times New Roman" panose="02020603050405020304" charset="0"/>
              <a:cs typeface="Times New Roman" panose="02020603050405020304" charset="0"/>
            </a:endParaRPr>
          </a:p>
          <a:p>
            <a:endParaRPr lang="en-US" sz="4000">
              <a:latin typeface="Times New Roman" panose="02020603050405020304" charset="0"/>
              <a:cs typeface="Times New Roman" panose="02020603050405020304" charset="0"/>
            </a:endParaRPr>
          </a:p>
          <a:p>
            <a:r>
              <a:rPr lang="en-US" sz="4000">
                <a:latin typeface="Times New Roman" panose="02020603050405020304" charset="0"/>
                <a:cs typeface="Times New Roman" panose="02020603050405020304" charset="0"/>
              </a:rPr>
              <a:t>+ Ăn uống hợp lí, rèn luyện thói quen ăn uống điều độ, ăn chậm, nhai kĩ</a:t>
            </a:r>
            <a:r>
              <a:rPr lang="vi-VN" altLang="en-US" sz="4000">
                <a:latin typeface="Times New Roman" panose="02020603050405020304" charset="0"/>
                <a:cs typeface="Times New Roman" panose="02020603050405020304" charset="0"/>
              </a:rPr>
              <a:t>.</a:t>
            </a:r>
            <a:endParaRPr lang="en-US" sz="4000">
              <a:latin typeface="Times New Roman" panose="02020603050405020304" charset="0"/>
              <a:cs typeface="Times New Roman" panose="02020603050405020304" charset="0"/>
            </a:endParaRPr>
          </a:p>
          <a:p>
            <a:endParaRPr lang="en-US" sz="4000">
              <a:latin typeface="Times New Roman" panose="02020603050405020304" charset="0"/>
              <a:cs typeface="Times New Roman" panose="02020603050405020304" charset="0"/>
            </a:endParaRPr>
          </a:p>
          <a:p>
            <a:r>
              <a:rPr lang="en-US" sz="4000">
                <a:latin typeface="Times New Roman" panose="02020603050405020304" charset="0"/>
                <a:cs typeface="Times New Roman" panose="02020603050405020304" charset="0"/>
              </a:rPr>
              <a:t>+ Năng vận động cơ thể, đi bộ và luyện tập thể dục thể thao</a:t>
            </a:r>
            <a:r>
              <a:rPr lang="vi-VN" altLang="en-US" sz="4000">
                <a:latin typeface="Times New Roman" panose="02020603050405020304" charset="0"/>
                <a:cs typeface="Times New Roman" panose="02020603050405020304" charset="0"/>
              </a:rPr>
              <a:t>.</a:t>
            </a:r>
            <a:endParaRPr lang="vi-VN" altLang="en-US" sz="4000">
              <a:latin typeface="Times New Roman" panose="02020603050405020304" charset="0"/>
              <a:cs typeface="Times New Roman" panose="02020603050405020304" charset="0"/>
            </a:endParaRPr>
          </a:p>
        </p:txBody>
      </p:sp>
      <p:pic>
        <p:nvPicPr>
          <p:cNvPr id="4" name="Picture 3" descr="capture-20191012183203"/>
          <p:cNvPicPr>
            <a:picLocks noChangeAspect="1"/>
          </p:cNvPicPr>
          <p:nvPr/>
        </p:nvPicPr>
        <p:blipFill>
          <a:blip r:embed="rId1"/>
          <a:stretch>
            <a:fillRect/>
          </a:stretch>
        </p:blipFill>
        <p:spPr>
          <a:xfrm>
            <a:off x="405765" y="215265"/>
            <a:ext cx="5455920" cy="6350000"/>
          </a:xfrm>
          <a:prstGeom prst="rect">
            <a:avLst/>
          </a:prstGeom>
        </p:spPr>
      </p:pic>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 y="-1"/>
            <a:ext cx="12164785" cy="68580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sp>
        <p:nvSpPr>
          <p:cNvPr id="5" name="TextBox 4"/>
          <p:cNvSpPr txBox="1"/>
          <p:nvPr/>
        </p:nvSpPr>
        <p:spPr>
          <a:xfrm>
            <a:off x="9010552" y="1484036"/>
            <a:ext cx="2664823" cy="1384995"/>
          </a:xfrm>
          <a:prstGeom prst="rect">
            <a:avLst/>
          </a:prstGeom>
          <a:noFill/>
        </p:spPr>
        <p:txBody>
          <a:bodyPr wrap="square" rtlCol="0">
            <a:spAutoFit/>
          </a:bodyPr>
          <a:lstStyle/>
          <a:p>
            <a:pPr algn="just"/>
            <a:r>
              <a:rPr lang="en-US" sz="2800" b="1" dirty="0" err="1">
                <a:solidFill>
                  <a:schemeClr val="bg1"/>
                </a:solidFill>
              </a:rPr>
              <a:t>Hãy</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tên</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tế</a:t>
            </a:r>
            <a:r>
              <a:rPr lang="en-US" sz="2800" b="1" dirty="0">
                <a:solidFill>
                  <a:schemeClr val="bg1"/>
                </a:solidFill>
              </a:rPr>
              <a:t> </a:t>
            </a:r>
            <a:r>
              <a:rPr lang="en-US" sz="2800" b="1" dirty="0" err="1">
                <a:solidFill>
                  <a:schemeClr val="bg1"/>
                </a:solidFill>
              </a:rPr>
              <a:t>bào</a:t>
            </a:r>
            <a:r>
              <a:rPr lang="en-US" sz="2800" b="1" dirty="0">
                <a:solidFill>
                  <a:schemeClr val="bg1"/>
                </a:solidFill>
              </a:rPr>
              <a:t> </a:t>
            </a:r>
            <a:r>
              <a:rPr lang="en-US" sz="2800" b="1" dirty="0" err="1">
                <a:solidFill>
                  <a:schemeClr val="bg1"/>
                </a:solidFill>
              </a:rPr>
              <a:t>trong</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dưới</a:t>
            </a:r>
            <a:r>
              <a:rPr lang="en-US" sz="2800" b="1" dirty="0">
                <a:solidFill>
                  <a:schemeClr val="bg1"/>
                </a:solidFill>
              </a:rPr>
              <a:t> </a:t>
            </a:r>
            <a:r>
              <a:rPr lang="en-US" sz="2800" b="1" dirty="0" err="1">
                <a:solidFill>
                  <a:schemeClr val="bg1"/>
                </a:solidFill>
              </a:rPr>
              <a:t>đây</a:t>
            </a:r>
            <a:r>
              <a:rPr lang="en-US" sz="2800" b="1" dirty="0">
                <a:solidFill>
                  <a:schemeClr val="bg1"/>
                </a:solidFill>
              </a:rPr>
              <a:t>.</a:t>
            </a:r>
            <a:endParaRPr lang="en-US" sz="2800" b="1" dirty="0">
              <a:solidFill>
                <a:schemeClr val="bg1"/>
              </a:solidFill>
            </a:endParaRPr>
          </a:p>
        </p:txBody>
      </p:sp>
      <p:sp>
        <p:nvSpPr>
          <p:cNvPr id="3" name="Text Box 2"/>
          <p:cNvSpPr txBox="1"/>
          <p:nvPr/>
        </p:nvSpPr>
        <p:spPr>
          <a:xfrm>
            <a:off x="2197735" y="6096000"/>
            <a:ext cx="8300720" cy="706755"/>
          </a:xfrm>
          <a:prstGeom prst="rect">
            <a:avLst/>
          </a:prstGeom>
          <a:noFill/>
        </p:spPr>
        <p:txBody>
          <a:bodyPr wrap="none" rtlCol="0">
            <a:spAutoFit/>
          </a:bodyPr>
          <a:p>
            <a:r>
              <a:rPr lang="en-US" sz="4000">
                <a:latin typeface="Times New Roman" panose="02020603050405020304" charset="0"/>
                <a:cs typeface="Times New Roman" panose="02020603050405020304" charset="0"/>
              </a:rPr>
              <a:t>M</a:t>
            </a:r>
            <a:r>
              <a:rPr lang="vi-VN" altLang="en-US" sz="4000">
                <a:latin typeface="Times New Roman" panose="02020603050405020304" charset="0"/>
                <a:cs typeface="Times New Roman" panose="02020603050405020304" charset="0"/>
              </a:rPr>
              <a:t>ọi sinh vật sống đều cấu tạo từ tế bào.</a:t>
            </a:r>
            <a:endParaRPr lang="vi-VN" altLang="en-US" sz="4000">
              <a:latin typeface="Times New Roman" panose="02020603050405020304" charset="0"/>
              <a:cs typeface="Times New Roman" panose="02020603050405020304" charset="0"/>
            </a:endParaRPr>
          </a:p>
        </p:txBody>
      </p:sp>
      <p:graphicFrame>
        <p:nvGraphicFramePr>
          <p:cNvPr id="17" name="Table 16"/>
          <p:cNvGraphicFramePr/>
          <p:nvPr/>
        </p:nvGraphicFramePr>
        <p:xfrm>
          <a:off x="1522095" y="5481320"/>
          <a:ext cx="9179560" cy="579120"/>
        </p:xfrm>
        <a:graphic>
          <a:graphicData uri="http://schemas.openxmlformats.org/drawingml/2006/table">
            <a:tbl>
              <a:tblPr firstRow="1" bandRow="1">
                <a:tableStyleId>{5940675A-B579-460E-94D1-54222C63F5DA}</a:tableStyleId>
              </a:tblPr>
              <a:tblGrid>
                <a:gridCol w="4615180"/>
                <a:gridCol w="4564380"/>
              </a:tblGrid>
              <a:tr h="0">
                <a:tc>
                  <a:txBody>
                    <a:bodyPr/>
                    <a:p>
                      <a:pPr indent="0" algn="ctr">
                        <a:buNone/>
                      </a:pPr>
                      <a:r>
                        <a:rPr lang="en-US" sz="2800" b="0">
                          <a:latin typeface="Times New Roman" panose="02020603050405020304" charset="0"/>
                          <a:cs typeface="Times New Roman" panose="02020603050405020304" charset="0"/>
                        </a:rPr>
                        <a:t>Sinh vật đơn bào</a:t>
                      </a:r>
                      <a:r>
                        <a:rPr lang="vi-VN" altLang="en-US" sz="2800" b="0">
                          <a:latin typeface="Times New Roman" panose="02020603050405020304" charset="0"/>
                          <a:cs typeface="Times New Roman" panose="02020603050405020304" charset="0"/>
                        </a:rPr>
                        <a:t>                </a:t>
                      </a:r>
                      <a:endParaRPr lang="vi-VN" altLang="en-US" sz="2800" b="0">
                        <a:latin typeface="Times New Roman" panose="02020603050405020304" charset="0"/>
                        <a:ea typeface="Times New Roman" panose="02020603050405020304" charset="0"/>
                        <a:cs typeface="Times New Roman" panose="02020603050405020304" charset="0"/>
                      </a:endParaRPr>
                    </a:p>
                  </a:txBody>
                  <a:tcPr marL="114300" marR="114300" marT="76200" marB="76200" vert="horz" anchor="ctr" anchorCtr="0">
                    <a:lnL>
                      <a:noFill/>
                    </a:lnL>
                    <a:lnR>
                      <a:noFill/>
                    </a:lnR>
                    <a:lnT cap="flat">
                      <a:noFill/>
                    </a:lnT>
                    <a:lnB cap="flat">
                      <a:noFill/>
                    </a:lnB>
                    <a:lnTlToBr>
                      <a:noFill/>
                    </a:lnTlToBr>
                    <a:lnBlToTr>
                      <a:noFill/>
                    </a:lnBlToTr>
                    <a:noFill/>
                  </a:tcPr>
                </a:tc>
                <a:tc>
                  <a:txBody>
                    <a:bodyPr/>
                    <a:p>
                      <a:pPr indent="0" algn="ctr">
                        <a:buNone/>
                      </a:pPr>
                      <a:r>
                        <a:rPr lang="vi-VN" altLang="en-US" sz="2800" b="0">
                          <a:latin typeface="Times New Roman" panose="02020603050405020304" charset="0"/>
                          <a:cs typeface="Times New Roman" panose="02020603050405020304" charset="0"/>
                        </a:rPr>
                        <a:t>                     </a:t>
                      </a:r>
                      <a:r>
                        <a:rPr lang="en-US" sz="2800" b="0">
                          <a:latin typeface="Times New Roman" panose="02020603050405020304" charset="0"/>
                          <a:cs typeface="Times New Roman" panose="02020603050405020304" charset="0"/>
                        </a:rPr>
                        <a:t>Sinh vật đa bào</a:t>
                      </a:r>
                      <a:endParaRPr lang="en-US" sz="2800" b="0">
                        <a:latin typeface="Times New Roman" panose="02020603050405020304" charset="0"/>
                        <a:ea typeface="Times New Roman" panose="02020603050405020304" charset="0"/>
                        <a:cs typeface="Times New Roman" panose="02020603050405020304" charset="0"/>
                      </a:endParaRPr>
                    </a:p>
                  </a:txBody>
                  <a:tcPr marL="114300" marR="114300" marT="76200" marB="76200" vert="horz" anchor="ctr" anchorCtr="0">
                    <a:lnL>
                      <a:noFill/>
                    </a:lnL>
                    <a:lnR cap="flat">
                      <a:noFill/>
                    </a:lnR>
                    <a:lnT cap="flat">
                      <a:noFill/>
                    </a:lnT>
                    <a:lnB cap="flat">
                      <a:noFill/>
                    </a:lnB>
                    <a:lnTlToBr>
                      <a:noFill/>
                    </a:lnTlToBr>
                    <a:lnBlToTr>
                      <a:noFill/>
                    </a:lnBlToTr>
                    <a:noFill/>
                  </a:tcPr>
                </a:tc>
              </a:tr>
            </a:tbl>
          </a:graphicData>
        </a:graphic>
      </p:graphicFrame>
      <p:pic>
        <p:nvPicPr>
          <p:cNvPr id="22" name="Picture 21"/>
          <p:cNvPicPr/>
          <p:nvPr/>
        </p:nvPicPr>
        <p:blipFill>
          <a:blip r:embed="rId1"/>
          <a:stretch>
            <a:fillRect/>
          </a:stretch>
        </p:blipFill>
        <p:spPr>
          <a:xfrm>
            <a:off x="481965" y="1160780"/>
            <a:ext cx="5674995" cy="4123690"/>
          </a:xfrm>
          <a:prstGeom prst="rect">
            <a:avLst/>
          </a:prstGeom>
          <a:noFill/>
          <a:ln w="9525">
            <a:noFill/>
          </a:ln>
        </p:spPr>
      </p:pic>
      <p:pic>
        <p:nvPicPr>
          <p:cNvPr id="23" name="Picture 22"/>
          <p:cNvPicPr/>
          <p:nvPr/>
        </p:nvPicPr>
        <p:blipFill>
          <a:blip r:embed="rId2"/>
          <a:stretch>
            <a:fillRect/>
          </a:stretch>
        </p:blipFill>
        <p:spPr>
          <a:xfrm>
            <a:off x="6823710" y="1160780"/>
            <a:ext cx="5019040" cy="412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778635" y="1489710"/>
            <a:ext cx="8664575" cy="2861310"/>
          </a:xfrm>
          <a:prstGeom prst="rect">
            <a:avLst/>
          </a:prstGeom>
          <a:noFill/>
        </p:spPr>
        <p:txBody>
          <a:bodyPr wrap="square" rtlCol="0">
            <a:spAutoFit/>
          </a:bodyPr>
          <a:p>
            <a:r>
              <a:rPr lang="vi-VN" altLang="en-US" sz="6000">
                <a:solidFill>
                  <a:srgbClr val="FF0000"/>
                </a:solidFill>
                <a:latin typeface="Times New Roman" panose="02020603050405020304" charset="0"/>
                <a:cs typeface="Times New Roman" panose="02020603050405020304" charset="0"/>
              </a:rPr>
              <a:t>Giữa tế bào, cơ thể sinh vật và môi trường </a:t>
            </a:r>
            <a:r>
              <a:rPr lang="vi-VN" altLang="en-US" sz="6000">
                <a:solidFill>
                  <a:srgbClr val="FF0000"/>
                </a:solidFill>
                <a:latin typeface="Times New Roman" panose="02020603050405020304" charset="0"/>
                <a:cs typeface="Times New Roman" panose="02020603050405020304" charset="0"/>
              </a:rPr>
              <a:t>chúng có mối quan hệ như thế nào?</a:t>
            </a:r>
            <a:endParaRPr lang="vi-VN" altLang="en-US" sz="60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TRƯỜNG</a:t>
            </a:r>
            <a:endPar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endParaRP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pic>
        <p:nvPicPr>
          <p:cNvPr id="9"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2226945" y="1407795"/>
            <a:ext cx="9155430" cy="4733290"/>
          </a:xfrm>
          <a:prstGeom prst="rect">
            <a:avLst/>
          </a:prstGeom>
          <a:noFill/>
          <a:ln>
            <a:noFill/>
          </a:ln>
        </p:spPr>
      </p:pic>
      <p:sp>
        <p:nvSpPr>
          <p:cNvPr id="2" name="TextBox 2"/>
          <p:cNvSpPr txBox="1"/>
          <p:nvPr/>
        </p:nvSpPr>
        <p:spPr>
          <a:xfrm>
            <a:off x="2653665" y="6273800"/>
            <a:ext cx="8713470" cy="398780"/>
          </a:xfrm>
          <a:prstGeom prst="rect">
            <a:avLst/>
          </a:prstGeom>
          <a:noFill/>
        </p:spPr>
        <p:txBody>
          <a:bodyPr wrap="square" rtlCol="0">
            <a:spAutoFit/>
          </a:bodyPr>
          <a:p>
            <a:r>
              <a:rPr lang="vi-VN" alt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Hình 42.1 Sơ đồ mối quan hệ giữa tế bào,cơ thể và môi trường</a:t>
            </a:r>
            <a:r>
              <a:rPr lang="vi-VN" altLang="en-US" sz="2000" b="1" u="heavy"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vi-VN" altLang="en-US" sz="2000" b="1" u="heavy"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0" name="Text Box 99"/>
          <p:cNvSpPr txBox="1"/>
          <p:nvPr/>
        </p:nvSpPr>
        <p:spPr>
          <a:xfrm>
            <a:off x="238125" y="2136775"/>
            <a:ext cx="1606550" cy="3969385"/>
          </a:xfrm>
          <a:prstGeom prst="rect">
            <a:avLst/>
          </a:prstGeom>
          <a:noFill/>
          <a:ln w="9525">
            <a:noFill/>
          </a:ln>
        </p:spPr>
        <p:txBody>
          <a:bodyPr wrap="square">
            <a:spAutoFit/>
          </a:bodyPr>
          <a:p>
            <a:pPr indent="0"/>
            <a:r>
              <a:rPr lang="en-US" sz="3600" b="1">
                <a:gradFill>
                  <a:gsLst>
                    <a:gs pos="0">
                      <a:srgbClr val="FE4444"/>
                    </a:gs>
                    <a:gs pos="100000">
                      <a:srgbClr val="832B2B"/>
                    </a:gs>
                  </a:gsLst>
                  <a:lin scaled="0"/>
                </a:gradFill>
                <a:latin typeface="Times New Roman" panose="02020603050405020304" charset="0"/>
                <a:cs typeface="Calibri" panose="020F0502020204030204" charset="0"/>
              </a:rPr>
              <a:t>Môi trường cung cấp những gì cho tế bào?</a:t>
            </a:r>
            <a:endParaRPr lang="en-US" sz="3600" b="1">
              <a:gradFill>
                <a:gsLst>
                  <a:gs pos="0">
                    <a:srgbClr val="FE4444"/>
                  </a:gs>
                  <a:gs pos="100000">
                    <a:srgbClr val="832B2B"/>
                  </a:gs>
                </a:gsLst>
                <a:lin scaled="0"/>
              </a:gradFill>
              <a:latin typeface="Times New Roman" panose="020206030504050203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circle(in)">
                                      <p:cBhvr>
                                        <p:cTn id="15"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TRƯỜNG</a:t>
            </a:r>
            <a:endPar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endParaRP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pic>
        <p:nvPicPr>
          <p:cNvPr id="9"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2226945" y="1407795"/>
            <a:ext cx="9155430" cy="4733290"/>
          </a:xfrm>
          <a:prstGeom prst="rect">
            <a:avLst/>
          </a:prstGeom>
          <a:noFill/>
          <a:ln>
            <a:noFill/>
          </a:ln>
        </p:spPr>
      </p:pic>
      <p:sp>
        <p:nvSpPr>
          <p:cNvPr id="2" name="TextBox 2"/>
          <p:cNvSpPr txBox="1"/>
          <p:nvPr/>
        </p:nvSpPr>
        <p:spPr>
          <a:xfrm>
            <a:off x="2653665" y="6273800"/>
            <a:ext cx="8713470" cy="398780"/>
          </a:xfrm>
          <a:prstGeom prst="rect">
            <a:avLst/>
          </a:prstGeom>
          <a:noFill/>
        </p:spPr>
        <p:txBody>
          <a:bodyPr wrap="square" rtlCol="0">
            <a:spAutoFit/>
          </a:bodyPr>
          <a:p>
            <a:r>
              <a:rPr lang="vi-VN" alt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Hình 42.1 Sơ đồ mối quan hệ giữa tế bào,cơ thể và môi trường</a:t>
            </a:r>
            <a:r>
              <a:rPr lang="vi-VN" altLang="en-US" sz="2000" b="1" u="heavy"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vi-VN" altLang="en-US" sz="2000" b="1" u="heavy"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0" name="Text Box 99"/>
          <p:cNvSpPr txBox="1"/>
          <p:nvPr/>
        </p:nvSpPr>
        <p:spPr>
          <a:xfrm>
            <a:off x="194945" y="1621790"/>
            <a:ext cx="1602105" cy="5015865"/>
          </a:xfrm>
          <a:prstGeom prst="rect">
            <a:avLst/>
          </a:prstGeom>
          <a:noFill/>
          <a:ln w="9525">
            <a:noFill/>
          </a:ln>
        </p:spPr>
        <p:txBody>
          <a:bodyPr wrap="square">
            <a:spAutoFit/>
          </a:bodyPr>
          <a:p>
            <a:pPr indent="0"/>
            <a:r>
              <a:rPr lang="en-US" sz="3200" b="1">
                <a:gradFill>
                  <a:gsLst>
                    <a:gs pos="0">
                      <a:srgbClr val="FE4444"/>
                    </a:gs>
                    <a:gs pos="100000">
                      <a:srgbClr val="832B2B"/>
                    </a:gs>
                  </a:gsLst>
                  <a:lin scaled="0"/>
                </a:gradFill>
                <a:latin typeface="Times New Roman" panose="02020603050405020304" charset="0"/>
                <a:cs typeface="Calibri" panose="020F0502020204030204" charset="0"/>
              </a:rPr>
              <a:t>Tế bào nhận các chất từ môi trường để thực hiện quá trình nào?</a:t>
            </a:r>
            <a:endParaRPr lang="en-US" sz="3200" b="1">
              <a:gradFill>
                <a:gsLst>
                  <a:gs pos="0">
                    <a:srgbClr val="FE4444"/>
                  </a:gs>
                  <a:gs pos="100000">
                    <a:srgbClr val="832B2B"/>
                  </a:gs>
                </a:gsLst>
                <a:lin scaled="0"/>
              </a:gradFill>
              <a:latin typeface="Times New Roman" panose="020206030504050203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ircle(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TRƯỜNG</a:t>
            </a:r>
            <a:endPar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endParaRP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pic>
        <p:nvPicPr>
          <p:cNvPr id="9"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2226945" y="1407795"/>
            <a:ext cx="9155430" cy="4733290"/>
          </a:xfrm>
          <a:prstGeom prst="rect">
            <a:avLst/>
          </a:prstGeom>
          <a:noFill/>
          <a:ln>
            <a:noFill/>
          </a:ln>
        </p:spPr>
      </p:pic>
      <p:sp>
        <p:nvSpPr>
          <p:cNvPr id="2" name="TextBox 2"/>
          <p:cNvSpPr txBox="1"/>
          <p:nvPr/>
        </p:nvSpPr>
        <p:spPr>
          <a:xfrm>
            <a:off x="2361565" y="6273800"/>
            <a:ext cx="8713470" cy="460375"/>
          </a:xfrm>
          <a:prstGeom prst="rect">
            <a:avLst/>
          </a:prstGeom>
          <a:noFill/>
        </p:spPr>
        <p:txBody>
          <a:bodyPr wrap="square" rtlCol="0">
            <a:spAutoFit/>
          </a:bodyPr>
          <a:p>
            <a:r>
              <a:rPr lang="vi-VN" altLang="en-US" sz="2400" b="1" dirty="0">
                <a:solidFill>
                  <a:schemeClr val="accent6">
                    <a:lumMod val="50000"/>
                  </a:schemeClr>
                </a:solidFill>
                <a:latin typeface="Times New Roman" panose="02020603050405020304" charset="0"/>
                <a:ea typeface="Tahoma" panose="020B0604030504040204" pitchFamily="34" charset="0"/>
                <a:cs typeface="Times New Roman" panose="02020603050405020304" charset="0"/>
              </a:rPr>
              <a:t>Hình 42.1 Sơ đồ mối quan hệ giữa tế bào, cơ thể và môi trường</a:t>
            </a:r>
            <a:r>
              <a:rPr lang="vi-VN" altLang="en-US" sz="2400" b="1" u="heavy" dirty="0">
                <a:solidFill>
                  <a:schemeClr val="accent6">
                    <a:lumMod val="50000"/>
                  </a:schemeClr>
                </a:solidFill>
                <a:latin typeface="Times New Roman" panose="02020603050405020304" charset="0"/>
                <a:ea typeface="Tahoma" panose="020B0604030504040204" pitchFamily="34" charset="0"/>
                <a:cs typeface="Times New Roman" panose="02020603050405020304" charset="0"/>
              </a:rPr>
              <a:t> </a:t>
            </a:r>
            <a:endParaRPr lang="vi-VN" altLang="en-US" sz="2400" b="1" u="heavy" dirty="0">
              <a:solidFill>
                <a:schemeClr val="accent6">
                  <a:lumMod val="50000"/>
                </a:schemeClr>
              </a:solidFill>
              <a:latin typeface="Times New Roman" panose="02020603050405020304" charset="0"/>
              <a:ea typeface="Tahoma" panose="020B0604030504040204" pitchFamily="34" charset="0"/>
              <a:cs typeface="Times New Roman" panose="02020603050405020304" charset="0"/>
            </a:endParaRPr>
          </a:p>
        </p:txBody>
      </p:sp>
      <p:sp>
        <p:nvSpPr>
          <p:cNvPr id="100" name="Text Box 99"/>
          <p:cNvSpPr txBox="1"/>
          <p:nvPr/>
        </p:nvSpPr>
        <p:spPr>
          <a:xfrm>
            <a:off x="194945" y="1621790"/>
            <a:ext cx="1602105" cy="4523105"/>
          </a:xfrm>
          <a:prstGeom prst="rect">
            <a:avLst/>
          </a:prstGeom>
          <a:noFill/>
          <a:ln w="9525">
            <a:noFill/>
          </a:ln>
        </p:spPr>
        <p:txBody>
          <a:bodyPr wrap="square">
            <a:spAutoFit/>
          </a:bodyPr>
          <a:p>
            <a:pPr indent="0"/>
            <a:r>
              <a:rPr lang="en-US" sz="3200" b="1">
                <a:gradFill>
                  <a:gsLst>
                    <a:gs pos="0">
                      <a:srgbClr val="FE4444"/>
                    </a:gs>
                    <a:gs pos="100000">
                      <a:srgbClr val="832B2B"/>
                    </a:gs>
                  </a:gsLst>
                  <a:lin scaled="0"/>
                </a:gradFill>
                <a:latin typeface="Times New Roman" panose="02020603050405020304" charset="0"/>
                <a:cs typeface="Calibri" panose="020F0502020204030204" charset="0"/>
              </a:rPr>
              <a:t>Hoạt động của tế bào dẫn đến hoạt động nào của cơ thể?</a:t>
            </a:r>
            <a:endParaRPr lang="en-US" sz="3200" b="1">
              <a:gradFill>
                <a:gsLst>
                  <a:gs pos="0">
                    <a:srgbClr val="FE4444"/>
                  </a:gs>
                  <a:gs pos="100000">
                    <a:srgbClr val="832B2B"/>
                  </a:gs>
                </a:gsLst>
                <a:lin scaled="0"/>
              </a:gradFill>
              <a:latin typeface="Times New Roman" panose="020206030504050203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ircle(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TRƯỜNG</a:t>
            </a:r>
            <a:endPar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endParaRP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sp>
        <p:nvSpPr>
          <p:cNvPr id="5" name="Text Box 4"/>
          <p:cNvSpPr txBox="1"/>
          <p:nvPr/>
        </p:nvSpPr>
        <p:spPr>
          <a:xfrm>
            <a:off x="1194435" y="2567940"/>
            <a:ext cx="10457815" cy="521970"/>
          </a:xfrm>
          <a:prstGeom prst="rect">
            <a:avLst/>
          </a:prstGeom>
          <a:noFill/>
        </p:spPr>
        <p:txBody>
          <a:bodyPr wrap="none" rtlCol="0" anchor="t">
            <a:spAutoFit/>
          </a:bodyPr>
          <a:p>
            <a:pPr indent="0">
              <a:buNone/>
            </a:pPr>
            <a:r>
              <a:rPr lang="en-US" sz="2800">
                <a:solidFill>
                  <a:srgbClr val="000000"/>
                </a:solidFill>
                <a:latin typeface="Times New Roman" panose="02020603050405020304" charset="0"/>
                <a:cs typeface="Times New Roman" panose="02020603050405020304" charset="0"/>
                <a:sym typeface="+mn-ea"/>
              </a:rPr>
              <a:t>- Tế bào và cơ thể có mối quan hệ chặt chẽ với nhau và với môi trường. </a:t>
            </a:r>
            <a:endParaRPr lang="en-US" sz="2800">
              <a:solidFill>
                <a:srgbClr val="000000"/>
              </a:solidFill>
              <a:latin typeface="Times New Roman" panose="02020603050405020304" charset="0"/>
              <a:cs typeface="Times New Roman" panose="02020603050405020304" charset="0"/>
              <a:sym typeface="+mn-ea"/>
            </a:endParaRPr>
          </a:p>
        </p:txBody>
      </p:sp>
      <p:sp>
        <p:nvSpPr>
          <p:cNvPr id="6" name="Text Box 5"/>
          <p:cNvSpPr txBox="1"/>
          <p:nvPr/>
        </p:nvSpPr>
        <p:spPr>
          <a:xfrm>
            <a:off x="1194435" y="3612515"/>
            <a:ext cx="10589895" cy="953135"/>
          </a:xfrm>
          <a:prstGeom prst="rect">
            <a:avLst/>
          </a:prstGeom>
          <a:noFill/>
        </p:spPr>
        <p:txBody>
          <a:bodyPr wrap="square" rtlCol="0" anchor="t">
            <a:spAutoFit/>
          </a:bodyPr>
          <a:p>
            <a:pPr indent="0" algn="just">
              <a:buNone/>
            </a:pPr>
            <a:r>
              <a:rPr lang="en-US" sz="2800">
                <a:solidFill>
                  <a:srgbClr val="000000"/>
                </a:solidFill>
                <a:latin typeface="Times New Roman" panose="02020603050405020304" charset="0"/>
                <a:cs typeface="Times New Roman" panose="02020603050405020304" charset="0"/>
                <a:sym typeface="+mn-ea"/>
              </a:rPr>
              <a:t>- Cơ thể lấy chất dinh dưỡng, nước, chất khí từ môi trường cung cấp cho tế bào thực hiện các hoạt động sống.</a:t>
            </a:r>
            <a:endParaRPr lang="en-US" sz="2800">
              <a:solidFill>
                <a:srgbClr val="000000"/>
              </a:solidFill>
              <a:latin typeface="Times New Roman" panose="02020603050405020304" charset="0"/>
              <a:cs typeface="Times New Roman" panose="02020603050405020304" charset="0"/>
              <a:sym typeface="+mn-ea"/>
            </a:endParaRPr>
          </a:p>
        </p:txBody>
      </p:sp>
      <p:sp>
        <p:nvSpPr>
          <p:cNvPr id="7" name="Text Box 6"/>
          <p:cNvSpPr txBox="1"/>
          <p:nvPr/>
        </p:nvSpPr>
        <p:spPr>
          <a:xfrm>
            <a:off x="1195070" y="5090160"/>
            <a:ext cx="10469880" cy="1383665"/>
          </a:xfrm>
          <a:prstGeom prst="rect">
            <a:avLst/>
          </a:prstGeom>
          <a:noFill/>
        </p:spPr>
        <p:txBody>
          <a:bodyPr wrap="square" rtlCol="0" anchor="t">
            <a:spAutoFit/>
          </a:bodyPr>
          <a:p>
            <a:pPr indent="0" algn="just">
              <a:buNone/>
            </a:pPr>
            <a:r>
              <a:rPr lang="en-US" sz="2800">
                <a:solidFill>
                  <a:srgbClr val="000000"/>
                </a:solidFill>
                <a:latin typeface="Times New Roman" panose="02020603050405020304" charset="0"/>
                <a:cs typeface="Times New Roman" panose="02020603050405020304" charset="0"/>
                <a:sym typeface="+mn-ea"/>
              </a:rPr>
              <a:t>- Hoạt động sống ở cấp độ tế bào là cơ sở cho hoạt động sống cấp độ cơ thể và ngược lại hoạt động sống cấp độ cơ thể điều khiển hoạt động sống của tế bào.</a:t>
            </a:r>
            <a:endParaRPr lang="en-US" sz="2800">
              <a:solidFill>
                <a:srgbClr val="000000"/>
              </a:solidFill>
              <a:latin typeface="Times New Roman" panose="02020603050405020304" charset="0"/>
              <a:cs typeface="Times New Roman" panose="02020603050405020304" charset="0"/>
              <a:sym typeface="+mn-ea"/>
            </a:endParaRPr>
          </a:p>
        </p:txBody>
      </p:sp>
      <p:sp>
        <p:nvSpPr>
          <p:cNvPr id="10" name="Text Box 9"/>
          <p:cNvSpPr txBox="1"/>
          <p:nvPr/>
        </p:nvSpPr>
        <p:spPr>
          <a:xfrm>
            <a:off x="1136015" y="1568450"/>
            <a:ext cx="10338435" cy="521970"/>
          </a:xfrm>
          <a:prstGeom prst="rect">
            <a:avLst/>
          </a:prstGeom>
          <a:noFill/>
        </p:spPr>
        <p:txBody>
          <a:bodyPr wrap="none" rtlCol="0" anchor="t">
            <a:spAutoFit/>
          </a:bodyPr>
          <a:p>
            <a:pPr indent="0">
              <a:buNone/>
            </a:pPr>
            <a:r>
              <a:rPr lang="en-US" sz="2800">
                <a:solidFill>
                  <a:srgbClr val="000000"/>
                </a:solidFill>
                <a:latin typeface="Times New Roman" panose="02020603050405020304" charset="0"/>
                <a:cs typeface="Times New Roman" panose="02020603050405020304" charset="0"/>
                <a:sym typeface="+mn-ea"/>
              </a:rPr>
              <a:t>- Tế bào gồm các hoạt động: Trao đổi chất, lớn lên, cảm ứng, phân chia</a:t>
            </a:r>
            <a:endParaRPr lang="en-US" sz="2800">
              <a:solidFill>
                <a:srgbClr val="0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type="lt">
                                    <p:tmAbs val="1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type="lt">
                                    <p:tmAbs val="100"/>
                                  </p:iterate>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type="lt">
                                    <p:tmAbs val="10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5" grpId="1"/>
      <p:bldP spid="6" grpId="1"/>
      <p:bldP spid="7" grpId="1"/>
      <p:bldP spid="10" grpId="2"/>
      <p:bldP spid="5" grpId="2"/>
      <p:bldP spid="6" grpId="2"/>
      <p:bldP spid="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395" y="578485"/>
            <a:ext cx="11671300" cy="953135"/>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CÁC HOẠT ĐỘNG SỐNG TRONG CƠ THỂ SINH VẬT</a:t>
            </a:r>
            <a:endPar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endParaRP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pic>
        <p:nvPicPr>
          <p:cNvPr id="2"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3211195" y="1221105"/>
            <a:ext cx="6854190" cy="5132070"/>
          </a:xfrm>
          <a:prstGeom prst="rect">
            <a:avLst/>
          </a:prstGeom>
          <a:noFill/>
          <a:ln>
            <a:noFill/>
          </a:ln>
        </p:spPr>
      </p:pic>
      <p:sp>
        <p:nvSpPr>
          <p:cNvPr id="4" name="Text Box 3"/>
          <p:cNvSpPr txBox="1"/>
          <p:nvPr/>
        </p:nvSpPr>
        <p:spPr>
          <a:xfrm>
            <a:off x="2148840" y="6396990"/>
            <a:ext cx="8784590" cy="460375"/>
          </a:xfrm>
          <a:prstGeom prst="rect">
            <a:avLst/>
          </a:prstGeom>
          <a:noFill/>
        </p:spPr>
        <p:txBody>
          <a:bodyPr wrap="none" rtlCol="0">
            <a:spAutoFit/>
          </a:bodyPr>
          <a:p>
            <a:r>
              <a:rPr lang="vi-VN" sz="2400" b="1">
                <a:solidFill>
                  <a:schemeClr val="accent6">
                    <a:lumMod val="50000"/>
                  </a:schemeClr>
                </a:solidFill>
                <a:latin typeface="Times New Roman" panose="02020603050405020304" charset="0"/>
                <a:cs typeface="Times New Roman" panose="02020603050405020304" charset="0"/>
              </a:rPr>
              <a:t>Hình 42.2 Sơ đồ mối quan hệ giữa các hoạt động sống trong cơ thể</a:t>
            </a:r>
            <a:endParaRPr lang="vi-VN" sz="2400" b="1">
              <a:solidFill>
                <a:schemeClr val="accent6">
                  <a:lumMod val="50000"/>
                </a:schemeClr>
              </a:solidFill>
              <a:latin typeface="Times New Roman" panose="02020603050405020304" charset="0"/>
              <a:cs typeface="Times New Roman" panose="02020603050405020304" charset="0"/>
            </a:endParaRPr>
          </a:p>
        </p:txBody>
      </p:sp>
      <p:sp>
        <p:nvSpPr>
          <p:cNvPr id="5" name="Text Box 4"/>
          <p:cNvSpPr txBox="1"/>
          <p:nvPr/>
        </p:nvSpPr>
        <p:spPr>
          <a:xfrm>
            <a:off x="272415" y="1849120"/>
            <a:ext cx="1881505" cy="3538220"/>
          </a:xfrm>
          <a:prstGeom prst="rect">
            <a:avLst/>
          </a:prstGeom>
          <a:noFill/>
        </p:spPr>
        <p:txBody>
          <a:bodyPr wrap="square" rtlCol="0">
            <a:spAutoFit/>
          </a:bodyPr>
          <a:p>
            <a:pPr algn="l"/>
            <a:r>
              <a:rPr lang="en-US" sz="3200" b="1">
                <a:gradFill>
                  <a:gsLst>
                    <a:gs pos="0">
                      <a:srgbClr val="FE4444"/>
                    </a:gs>
                    <a:gs pos="100000">
                      <a:srgbClr val="832B2B"/>
                    </a:gs>
                  </a:gsLst>
                  <a:lin scaled="0"/>
                </a:gradFill>
                <a:latin typeface="Times New Roman" panose="02020603050405020304" charset="0"/>
                <a:cs typeface="Times New Roman" panose="02020603050405020304" charset="0"/>
              </a:rPr>
              <a:t>Cơ thể gồm hoạt động sống nào? Chúng có mối quan hệ gì?</a:t>
            </a:r>
            <a:endParaRPr lang="en-US" sz="3200" b="1">
              <a:gradFill>
                <a:gsLst>
                  <a:gs pos="0">
                    <a:srgbClr val="FE4444"/>
                  </a:gs>
                  <a:gs pos="100000">
                    <a:srgbClr val="832B2B"/>
                  </a:gs>
                </a:gsLst>
                <a:lin scaled="0"/>
              </a:gra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395" y="578485"/>
            <a:ext cx="11671300" cy="953135"/>
          </a:xfrm>
          <a:prstGeom prst="rect">
            <a:avLst/>
          </a:prstGeom>
          <a:noFill/>
        </p:spPr>
        <p:txBody>
          <a:bodyPr wrap="square" rtlCol="0">
            <a:spAutoFit/>
          </a:bodyPr>
          <a:lstStyle/>
          <a:p>
            <a:r>
              <a:rPr 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II. </a:t>
            </a:r>
            <a:r>
              <a:rPr lang="vi-VN" alt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MỐI QUAN HỆ GIỮA CÁC HOẠT ĐỘNG SỐNG TRONG CƠ THỂ SINH VẬT</a:t>
            </a:r>
            <a:endParaRPr lang="vi-VN" alt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endParaRP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a:t>
            </a:r>
            <a:r>
              <a:rPr lang="vi-VN" altLang="en-US" sz="3200" b="1" dirty="0">
                <a:latin typeface="Times New Roman" panose="02020603050405020304" charset="0"/>
                <a:cs typeface="Times New Roman" panose="02020603050405020304" charset="0"/>
              </a:rPr>
              <a:t>NHẤT</a:t>
            </a:r>
            <a:endParaRPr lang="vi-VN" altLang="en-US" sz="3200" b="1" dirty="0">
              <a:latin typeface="Times New Roman" panose="02020603050405020304" charset="0"/>
              <a:cs typeface="Times New Roman" panose="02020603050405020304" charset="0"/>
            </a:endParaRPr>
          </a:p>
        </p:txBody>
      </p:sp>
      <p:pic>
        <p:nvPicPr>
          <p:cNvPr id="2"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3211195" y="1221105"/>
            <a:ext cx="7970520" cy="5132070"/>
          </a:xfrm>
          <a:prstGeom prst="rect">
            <a:avLst/>
          </a:prstGeom>
          <a:noFill/>
          <a:ln>
            <a:noFill/>
          </a:ln>
        </p:spPr>
      </p:pic>
      <p:sp>
        <p:nvSpPr>
          <p:cNvPr id="4" name="Text Box 3"/>
          <p:cNvSpPr txBox="1"/>
          <p:nvPr/>
        </p:nvSpPr>
        <p:spPr>
          <a:xfrm>
            <a:off x="2819400" y="6396990"/>
            <a:ext cx="8784590" cy="460375"/>
          </a:xfrm>
          <a:prstGeom prst="rect">
            <a:avLst/>
          </a:prstGeom>
          <a:noFill/>
        </p:spPr>
        <p:txBody>
          <a:bodyPr wrap="none" rtlCol="0">
            <a:spAutoFit/>
          </a:bodyPr>
          <a:p>
            <a:r>
              <a:rPr lang="vi-VN" sz="2400" b="1">
                <a:solidFill>
                  <a:schemeClr val="accent6">
                    <a:lumMod val="50000"/>
                  </a:schemeClr>
                </a:solidFill>
                <a:latin typeface="Times New Roman" panose="02020603050405020304" charset="0"/>
                <a:cs typeface="Times New Roman" panose="02020603050405020304" charset="0"/>
              </a:rPr>
              <a:t>Hình 42.2 Sơ đồ mối quan hệ giữa các hoạt động sống trong cơ thể</a:t>
            </a:r>
            <a:endParaRPr lang="vi-VN" sz="2400" b="1">
              <a:solidFill>
                <a:schemeClr val="accent6">
                  <a:lumMod val="50000"/>
                </a:schemeClr>
              </a:solidFill>
              <a:latin typeface="Times New Roman" panose="02020603050405020304" charset="0"/>
              <a:cs typeface="Times New Roman" panose="02020603050405020304" charset="0"/>
            </a:endParaRPr>
          </a:p>
        </p:txBody>
      </p:sp>
      <p:sp>
        <p:nvSpPr>
          <p:cNvPr id="5" name="Text Box 4"/>
          <p:cNvSpPr txBox="1"/>
          <p:nvPr/>
        </p:nvSpPr>
        <p:spPr>
          <a:xfrm>
            <a:off x="272415" y="1803400"/>
            <a:ext cx="2037715" cy="4399915"/>
          </a:xfrm>
          <a:prstGeom prst="rect">
            <a:avLst/>
          </a:prstGeom>
          <a:noFill/>
        </p:spPr>
        <p:txBody>
          <a:bodyPr wrap="square" rtlCol="0">
            <a:spAutoFit/>
          </a:bodyPr>
          <a:p>
            <a:pPr algn="l"/>
            <a:r>
              <a:rPr lang="en-US" sz="2800" b="1">
                <a:gradFill>
                  <a:gsLst>
                    <a:gs pos="0">
                      <a:srgbClr val="FE4444"/>
                    </a:gs>
                    <a:gs pos="100000">
                      <a:srgbClr val="832B2B"/>
                    </a:gs>
                  </a:gsLst>
                  <a:lin scaled="0"/>
                </a:gradFill>
                <a:latin typeface="Times New Roman" panose="02020603050405020304" charset="0"/>
                <a:cs typeface="Times New Roman" panose="02020603050405020304" charset="0"/>
              </a:rPr>
              <a:t>Nếu quá trình trao đổi chất và năng lượng gặp trục trặc thì ảnh hưởng như thế nào đến các hoạt động khác? </a:t>
            </a:r>
            <a:endParaRPr lang="en-US" sz="2800" b="1">
              <a:gradFill>
                <a:gsLst>
                  <a:gs pos="0">
                    <a:srgbClr val="FE4444"/>
                  </a:gs>
                  <a:gs pos="100000">
                    <a:srgbClr val="832B2B"/>
                  </a:gs>
                </a:gsLst>
                <a:lin scaled="0"/>
              </a:gra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2974</Words>
  <Application>WPS Presentation</Application>
  <PresentationFormat>Widescreen</PresentationFormat>
  <Paragraphs>112</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Times New Roman</vt:lpstr>
      <vt:lpstr>Tahoma</vt:lpstr>
      <vt:lpstr>Calibri</vt:lpstr>
      <vt:lpstr>Microsoft YaHei</vt:lpstr>
      <vt:lpstr>Arial Unicode MS</vt:lpstr>
      <vt:lpstr>Calibri Light</vt:lpstr>
      <vt:lpstr>Algerian</vt:lpstr>
      <vt:lpstr>Arial Black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ThienIT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DMX</cp:lastModifiedBy>
  <cp:revision>48</cp:revision>
  <dcterms:created xsi:type="dcterms:W3CDTF">2021-04-27T07:19:00Z</dcterms:created>
  <dcterms:modified xsi:type="dcterms:W3CDTF">2022-07-13T08:34:59Z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8DD9C48C58BC4564A4AD144F61C154D3</vt:lpwstr>
  </property>
  <property fmtid="{D5CDD505-2E9C-101B-9397-08002B2CF9AE}" pid="3" name="KSOProductBuildVer">
    <vt:lpwstr>1033-11.2.0.11191</vt:lpwstr>
  </property>
</Properties>
</file>