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6"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7" r:id="rId18"/>
    <p:sldId id="273" r:id="rId19"/>
    <p:sldId id="278" r:id="rId20"/>
    <p:sldId id="279" r:id="rId21"/>
    <p:sldId id="280" r:id="rId22"/>
    <p:sldId id="274" r:id="rId23"/>
    <p:sldId id="275" r:id="rId24"/>
    <p:sldId id="276" r:id="rId25"/>
    <p:sldId id="281" r:id="rId26"/>
    <p:sldId id="283" r:id="rId27"/>
    <p:sldId id="282" r:id="rId28"/>
    <p:sldId id="285" r:id="rId29"/>
    <p:sldId id="286" r:id="rId30"/>
    <p:sldId id="287" r:id="rId31"/>
    <p:sldId id="288" r:id="rId32"/>
    <p:sldId id="289" r:id="rId33"/>
    <p:sldId id="290" r:id="rId34"/>
    <p:sldId id="291" r:id="rId35"/>
    <p:sldId id="292" r:id="rId36"/>
    <p:sldId id="293" r:id="rId37"/>
    <p:sldId id="257" r:id="rId38"/>
    <p:sldId id="295" r:id="rId39"/>
    <p:sldId id="294"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3" d="100"/>
          <a:sy n="73" d="100"/>
        </p:scale>
        <p:origin x="12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0B3B2A-70F4-458B-83B3-7369115F9014}"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0B6FD-AA82-4394-8AAE-E0476984B893}" type="slidenum">
              <a:rPr lang="en-US" smtClean="0"/>
              <a:t>‹#›</a:t>
            </a:fld>
            <a:endParaRPr lang="en-US"/>
          </a:p>
        </p:txBody>
      </p:sp>
    </p:spTree>
    <p:extLst>
      <p:ext uri="{BB962C8B-B14F-4D97-AF65-F5344CB8AC3E}">
        <p14:creationId xmlns:p14="http://schemas.microsoft.com/office/powerpoint/2010/main" val="52523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0B3B2A-70F4-458B-83B3-7369115F9014}"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0B6FD-AA82-4394-8AAE-E0476984B893}" type="slidenum">
              <a:rPr lang="en-US" smtClean="0"/>
              <a:t>‹#›</a:t>
            </a:fld>
            <a:endParaRPr lang="en-US"/>
          </a:p>
        </p:txBody>
      </p:sp>
    </p:spTree>
    <p:extLst>
      <p:ext uri="{BB962C8B-B14F-4D97-AF65-F5344CB8AC3E}">
        <p14:creationId xmlns:p14="http://schemas.microsoft.com/office/powerpoint/2010/main" val="1183797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0B3B2A-70F4-458B-83B3-7369115F9014}"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0B6FD-AA82-4394-8AAE-E0476984B893}"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38561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0B3B2A-70F4-458B-83B3-7369115F9014}"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0B6FD-AA82-4394-8AAE-E0476984B893}" type="slidenum">
              <a:rPr lang="en-US" smtClean="0"/>
              <a:t>‹#›</a:t>
            </a:fld>
            <a:endParaRPr lang="en-US"/>
          </a:p>
        </p:txBody>
      </p:sp>
    </p:spTree>
    <p:extLst>
      <p:ext uri="{BB962C8B-B14F-4D97-AF65-F5344CB8AC3E}">
        <p14:creationId xmlns:p14="http://schemas.microsoft.com/office/powerpoint/2010/main" val="2999295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0B3B2A-70F4-458B-83B3-7369115F9014}"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0B6FD-AA82-4394-8AAE-E0476984B893}"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25713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0B3B2A-70F4-458B-83B3-7369115F9014}"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0B6FD-AA82-4394-8AAE-E0476984B893}" type="slidenum">
              <a:rPr lang="en-US" smtClean="0"/>
              <a:t>‹#›</a:t>
            </a:fld>
            <a:endParaRPr lang="en-US"/>
          </a:p>
        </p:txBody>
      </p:sp>
    </p:spTree>
    <p:extLst>
      <p:ext uri="{BB962C8B-B14F-4D97-AF65-F5344CB8AC3E}">
        <p14:creationId xmlns:p14="http://schemas.microsoft.com/office/powerpoint/2010/main" val="1790308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0B3B2A-70F4-458B-83B3-7369115F9014}"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0B6FD-AA82-4394-8AAE-E0476984B893}" type="slidenum">
              <a:rPr lang="en-US" smtClean="0"/>
              <a:t>‹#›</a:t>
            </a:fld>
            <a:endParaRPr lang="en-US"/>
          </a:p>
        </p:txBody>
      </p:sp>
    </p:spTree>
    <p:extLst>
      <p:ext uri="{BB962C8B-B14F-4D97-AF65-F5344CB8AC3E}">
        <p14:creationId xmlns:p14="http://schemas.microsoft.com/office/powerpoint/2010/main" val="372728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0B3B2A-70F4-458B-83B3-7369115F9014}"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0B6FD-AA82-4394-8AAE-E0476984B893}" type="slidenum">
              <a:rPr lang="en-US" smtClean="0"/>
              <a:t>‹#›</a:t>
            </a:fld>
            <a:endParaRPr lang="en-US"/>
          </a:p>
        </p:txBody>
      </p:sp>
    </p:spTree>
    <p:extLst>
      <p:ext uri="{BB962C8B-B14F-4D97-AF65-F5344CB8AC3E}">
        <p14:creationId xmlns:p14="http://schemas.microsoft.com/office/powerpoint/2010/main" val="576356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0B3B2A-70F4-458B-83B3-7369115F9014}"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0B6FD-AA82-4394-8AAE-E0476984B893}" type="slidenum">
              <a:rPr lang="en-US" smtClean="0"/>
              <a:t>‹#›</a:t>
            </a:fld>
            <a:endParaRPr lang="en-US"/>
          </a:p>
        </p:txBody>
      </p:sp>
    </p:spTree>
    <p:extLst>
      <p:ext uri="{BB962C8B-B14F-4D97-AF65-F5344CB8AC3E}">
        <p14:creationId xmlns:p14="http://schemas.microsoft.com/office/powerpoint/2010/main" val="2740053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0B3B2A-70F4-458B-83B3-7369115F9014}"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0B6FD-AA82-4394-8AAE-E0476984B893}" type="slidenum">
              <a:rPr lang="en-US" smtClean="0"/>
              <a:t>‹#›</a:t>
            </a:fld>
            <a:endParaRPr lang="en-US"/>
          </a:p>
        </p:txBody>
      </p:sp>
    </p:spTree>
    <p:extLst>
      <p:ext uri="{BB962C8B-B14F-4D97-AF65-F5344CB8AC3E}">
        <p14:creationId xmlns:p14="http://schemas.microsoft.com/office/powerpoint/2010/main" val="4114950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0B3B2A-70F4-458B-83B3-7369115F9014}"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0B6FD-AA82-4394-8AAE-E0476984B893}" type="slidenum">
              <a:rPr lang="en-US" smtClean="0"/>
              <a:t>‹#›</a:t>
            </a:fld>
            <a:endParaRPr lang="en-US"/>
          </a:p>
        </p:txBody>
      </p:sp>
    </p:spTree>
    <p:extLst>
      <p:ext uri="{BB962C8B-B14F-4D97-AF65-F5344CB8AC3E}">
        <p14:creationId xmlns:p14="http://schemas.microsoft.com/office/powerpoint/2010/main" val="2510778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0B3B2A-70F4-458B-83B3-7369115F9014}" type="datetimeFigureOut">
              <a:rPr lang="en-US" smtClean="0"/>
              <a:t>7/22/2022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C0B6FD-AA82-4394-8AAE-E0476984B893}" type="slidenum">
              <a:rPr lang="en-US" smtClean="0"/>
              <a:t>‹#›</a:t>
            </a:fld>
            <a:endParaRPr lang="en-US"/>
          </a:p>
        </p:txBody>
      </p:sp>
    </p:spTree>
    <p:extLst>
      <p:ext uri="{BB962C8B-B14F-4D97-AF65-F5344CB8AC3E}">
        <p14:creationId xmlns:p14="http://schemas.microsoft.com/office/powerpoint/2010/main" val="75110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0B3B2A-70F4-458B-83B3-7369115F9014}" type="datetimeFigureOut">
              <a:rPr lang="en-US" smtClean="0"/>
              <a:t>7/22/2022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C0B6FD-AA82-4394-8AAE-E0476984B893}" type="slidenum">
              <a:rPr lang="en-US" smtClean="0"/>
              <a:t>‹#›</a:t>
            </a:fld>
            <a:endParaRPr lang="en-US"/>
          </a:p>
        </p:txBody>
      </p:sp>
    </p:spTree>
    <p:extLst>
      <p:ext uri="{BB962C8B-B14F-4D97-AF65-F5344CB8AC3E}">
        <p14:creationId xmlns:p14="http://schemas.microsoft.com/office/powerpoint/2010/main" val="848181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0B3B2A-70F4-458B-83B3-7369115F9014}" type="datetimeFigureOut">
              <a:rPr lang="en-US" smtClean="0"/>
              <a:t>7/22/2022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C0B6FD-AA82-4394-8AAE-E0476984B893}" type="slidenum">
              <a:rPr lang="en-US" smtClean="0"/>
              <a:t>‹#›</a:t>
            </a:fld>
            <a:endParaRPr lang="en-US"/>
          </a:p>
        </p:txBody>
      </p:sp>
    </p:spTree>
    <p:extLst>
      <p:ext uri="{BB962C8B-B14F-4D97-AF65-F5344CB8AC3E}">
        <p14:creationId xmlns:p14="http://schemas.microsoft.com/office/powerpoint/2010/main" val="142383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0B3B2A-70F4-458B-83B3-7369115F9014}"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0B6FD-AA82-4394-8AAE-E0476984B893}" type="slidenum">
              <a:rPr lang="en-US" smtClean="0"/>
              <a:t>‹#›</a:t>
            </a:fld>
            <a:endParaRPr lang="en-US"/>
          </a:p>
        </p:txBody>
      </p:sp>
    </p:spTree>
    <p:extLst>
      <p:ext uri="{BB962C8B-B14F-4D97-AF65-F5344CB8AC3E}">
        <p14:creationId xmlns:p14="http://schemas.microsoft.com/office/powerpoint/2010/main" val="1239455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0B3B2A-70F4-458B-83B3-7369115F9014}" type="datetimeFigureOut">
              <a:rPr lang="en-US" smtClean="0"/>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0B6FD-AA82-4394-8AAE-E0476984B893}" type="slidenum">
              <a:rPr lang="en-US" smtClean="0"/>
              <a:t>‹#›</a:t>
            </a:fld>
            <a:endParaRPr lang="en-US"/>
          </a:p>
        </p:txBody>
      </p:sp>
    </p:spTree>
    <p:extLst>
      <p:ext uri="{BB962C8B-B14F-4D97-AF65-F5344CB8AC3E}">
        <p14:creationId xmlns:p14="http://schemas.microsoft.com/office/powerpoint/2010/main" val="4285965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80B3B2A-70F4-458B-83B3-7369115F9014}" type="datetimeFigureOut">
              <a:rPr lang="en-US" smtClean="0"/>
              <a:t>7/22/2022</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93C0B6FD-AA82-4394-8AAE-E0476984B893}" type="slidenum">
              <a:rPr lang="en-US" smtClean="0"/>
              <a:t>‹#›</a:t>
            </a:fld>
            <a:endParaRPr lang="en-US"/>
          </a:p>
        </p:txBody>
      </p:sp>
    </p:spTree>
    <p:extLst>
      <p:ext uri="{BB962C8B-B14F-4D97-AF65-F5344CB8AC3E}">
        <p14:creationId xmlns:p14="http://schemas.microsoft.com/office/powerpoint/2010/main" val="394387754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20.png"/><Relationship Id="rId12" Type="http://schemas.openxmlformats.org/officeDocument/2006/relationships/image" Target="../media/image22.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image" Target="../media/image21.jpeg"/><Relationship Id="rId4" Type="http://schemas.openxmlformats.org/officeDocument/2006/relationships/image" Target="../media/image18.png"/><Relationship Id="rId9" Type="http://schemas.openxmlformats.org/officeDocument/2006/relationships/image" Target="../media/image15.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slideLayout" Target="../slideLayouts/slideLayout1.xml"/><Relationship Id="rId7" Type="http://schemas.microsoft.com/office/2007/relationships/hdphoto" Target="../media/hdphoto5.wdp"/><Relationship Id="rId12" Type="http://schemas.microsoft.com/office/2007/relationships/hdphoto" Target="../media/hdphoto4.wdp"/><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6.png"/><Relationship Id="rId11" Type="http://schemas.openxmlformats.org/officeDocument/2006/relationships/image" Target="../media/image21.jpeg"/><Relationship Id="rId5" Type="http://schemas.openxmlformats.org/officeDocument/2006/relationships/image" Target="../media/image22.png"/><Relationship Id="rId15" Type="http://schemas.openxmlformats.org/officeDocument/2006/relationships/image" Target="../media/image24.png"/><Relationship Id="rId10" Type="http://schemas.openxmlformats.org/officeDocument/2006/relationships/image" Target="../media/image15.png"/><Relationship Id="rId4" Type="http://schemas.openxmlformats.org/officeDocument/2006/relationships/image" Target="../media/image25.jpeg"/><Relationship Id="rId9" Type="http://schemas.microsoft.com/office/2007/relationships/hdphoto" Target="../media/hdphoto6.wdp"/><Relationship Id="rId1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5.png"/><Relationship Id="rId1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30.png"/><Relationship Id="rId12" Type="http://schemas.microsoft.com/office/2007/relationships/hdphoto" Target="../media/hdphoto10.wdp"/><Relationship Id="rId17" Type="http://schemas.openxmlformats.org/officeDocument/2006/relationships/image" Target="../media/image13.png"/><Relationship Id="rId2" Type="http://schemas.openxmlformats.org/officeDocument/2006/relationships/audio" Target="../media/media3.wav"/><Relationship Id="rId16" Type="http://schemas.openxmlformats.org/officeDocument/2006/relationships/image" Target="../media/image22.png"/><Relationship Id="rId1" Type="http://schemas.microsoft.com/office/2007/relationships/media" Target="../media/media3.wav"/><Relationship Id="rId6" Type="http://schemas.microsoft.com/office/2007/relationships/hdphoto" Target="../media/hdphoto7.wdp"/><Relationship Id="rId11" Type="http://schemas.openxmlformats.org/officeDocument/2006/relationships/image" Target="../media/image32.png"/><Relationship Id="rId5" Type="http://schemas.openxmlformats.org/officeDocument/2006/relationships/image" Target="../media/image29.png"/><Relationship Id="rId15" Type="http://schemas.microsoft.com/office/2007/relationships/hdphoto" Target="../media/hdphoto4.wdp"/><Relationship Id="rId10" Type="http://schemas.microsoft.com/office/2007/relationships/hdphoto" Target="../media/hdphoto9.wdp"/><Relationship Id="rId19" Type="http://schemas.openxmlformats.org/officeDocument/2006/relationships/image" Target="../media/image24.png"/><Relationship Id="rId4" Type="http://schemas.openxmlformats.org/officeDocument/2006/relationships/image" Target="../media/image28.jpeg"/><Relationship Id="rId9" Type="http://schemas.openxmlformats.org/officeDocument/2006/relationships/image" Target="../media/image31.png"/><Relationship Id="rId14" Type="http://schemas.openxmlformats.org/officeDocument/2006/relationships/image" Target="../media/image21.jpeg"/></Relationships>
</file>

<file path=ppt/slides/_rels/slide32.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23.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1.wdp"/><Relationship Id="rId11" Type="http://schemas.openxmlformats.org/officeDocument/2006/relationships/image" Target="../media/image13.png"/><Relationship Id="rId5" Type="http://schemas.openxmlformats.org/officeDocument/2006/relationships/image" Target="../media/image34.png"/><Relationship Id="rId10" Type="http://schemas.openxmlformats.org/officeDocument/2006/relationships/image" Target="../media/image22.png"/><Relationship Id="rId4" Type="http://schemas.openxmlformats.org/officeDocument/2006/relationships/image" Target="../media/image33.jpeg"/><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37.png"/><Relationship Id="rId12" Type="http://schemas.openxmlformats.org/officeDocument/2006/relationships/image" Target="../media/image22.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2.wdp"/><Relationship Id="rId11" Type="http://schemas.microsoft.com/office/2007/relationships/hdphoto" Target="../media/hdphoto4.wdp"/><Relationship Id="rId5" Type="http://schemas.openxmlformats.org/officeDocument/2006/relationships/image" Target="../media/image36.png"/><Relationship Id="rId15" Type="http://schemas.openxmlformats.org/officeDocument/2006/relationships/image" Target="../media/image24.png"/><Relationship Id="rId10" Type="http://schemas.openxmlformats.org/officeDocument/2006/relationships/image" Target="../media/image21.jpeg"/><Relationship Id="rId4" Type="http://schemas.openxmlformats.org/officeDocument/2006/relationships/image" Target="../media/image35.jpeg"/><Relationship Id="rId9" Type="http://schemas.openxmlformats.org/officeDocument/2006/relationships/image" Target="../media/image38.png"/><Relationship Id="rId14"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microsoft.com/office/2007/relationships/hdphoto" Target="../media/hdphoto15.wdp"/><Relationship Id="rId13"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40.png"/><Relationship Id="rId12" Type="http://schemas.openxmlformats.org/officeDocument/2006/relationships/image" Target="../media/image21.jpeg"/><Relationship Id="rId17" Type="http://schemas.openxmlformats.org/officeDocument/2006/relationships/image" Target="../media/image24.png"/><Relationship Id="rId2" Type="http://schemas.openxmlformats.org/officeDocument/2006/relationships/audio" Target="../media/media3.wav"/><Relationship Id="rId16" Type="http://schemas.openxmlformats.org/officeDocument/2006/relationships/image" Target="../media/image23.png"/><Relationship Id="rId1" Type="http://schemas.microsoft.com/office/2007/relationships/media" Target="../media/media3.wav"/><Relationship Id="rId6" Type="http://schemas.microsoft.com/office/2007/relationships/hdphoto" Target="../media/hdphoto14.wdp"/><Relationship Id="rId11" Type="http://schemas.openxmlformats.org/officeDocument/2006/relationships/image" Target="../media/image38.png"/><Relationship Id="rId5" Type="http://schemas.openxmlformats.org/officeDocument/2006/relationships/image" Target="../media/image39.png"/><Relationship Id="rId15" Type="http://schemas.openxmlformats.org/officeDocument/2006/relationships/image" Target="../media/image13.png"/><Relationship Id="rId10" Type="http://schemas.microsoft.com/office/2007/relationships/hdphoto" Target="../media/hdphoto16.wdp"/><Relationship Id="rId4" Type="http://schemas.openxmlformats.org/officeDocument/2006/relationships/image" Target="../media/image18.png"/><Relationship Id="rId9" Type="http://schemas.openxmlformats.org/officeDocument/2006/relationships/image" Target="../media/image41.png"/><Relationship Id="rId14" Type="http://schemas.openxmlformats.org/officeDocument/2006/relationships/image" Target="../media/image22.png"/></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43.png"/><Relationship Id="rId12" Type="http://schemas.openxmlformats.org/officeDocument/2006/relationships/image" Target="../media/image21.jpeg"/><Relationship Id="rId2" Type="http://schemas.openxmlformats.org/officeDocument/2006/relationships/audio" Target="../media/media3.wav"/><Relationship Id="rId16" Type="http://schemas.openxmlformats.org/officeDocument/2006/relationships/image" Target="../media/image24.png"/><Relationship Id="rId1" Type="http://schemas.microsoft.com/office/2007/relationships/media" Target="../media/media3.wav"/><Relationship Id="rId6" Type="http://schemas.microsoft.com/office/2007/relationships/hdphoto" Target="../media/hdphoto17.wdp"/><Relationship Id="rId11" Type="http://schemas.openxmlformats.org/officeDocument/2006/relationships/image" Target="../media/image22.png"/><Relationship Id="rId5" Type="http://schemas.openxmlformats.org/officeDocument/2006/relationships/image" Target="../media/image42.png"/><Relationship Id="rId15" Type="http://schemas.openxmlformats.org/officeDocument/2006/relationships/image" Target="../media/image23.png"/><Relationship Id="rId10" Type="http://schemas.openxmlformats.org/officeDocument/2006/relationships/image" Target="../media/image15.png"/><Relationship Id="rId4" Type="http://schemas.openxmlformats.org/officeDocument/2006/relationships/image" Target="../media/image28.jpeg"/><Relationship Id="rId9" Type="http://schemas.microsoft.com/office/2007/relationships/hdphoto" Target="../media/hdphoto18.wdp"/><Relationship Id="rId14" Type="http://schemas.openxmlformats.org/officeDocument/2006/relationships/image" Target="../media/image13.png"/></Relationships>
</file>

<file path=ppt/slides/_rels/slide3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46.png"/><Relationship Id="rId12" Type="http://schemas.microsoft.com/office/2007/relationships/hdphoto" Target="../media/hdphoto4.wdp"/><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9.wdp"/><Relationship Id="rId11" Type="http://schemas.openxmlformats.org/officeDocument/2006/relationships/image" Target="../media/image21.jpeg"/><Relationship Id="rId5" Type="http://schemas.openxmlformats.org/officeDocument/2006/relationships/image" Target="../media/image45.png"/><Relationship Id="rId10" Type="http://schemas.openxmlformats.org/officeDocument/2006/relationships/image" Target="../media/image13.png"/><Relationship Id="rId4" Type="http://schemas.openxmlformats.org/officeDocument/2006/relationships/image" Target="../media/image35.jpeg"/><Relationship Id="rId9" Type="http://schemas.openxmlformats.org/officeDocument/2006/relationships/image" Target="../media/image22.png"/><Relationship Id="rId1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hyperlink" Target="http://nutrihome.vn/cac-bai-tap-tang-chieu-cao-cho-tr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owing Cranberry Bean Time Lapse - Seed To Pod in 42 Days">
            <a:hlinkClick r:id="" action="ppaction://media"/>
            <a:extLst>
              <a:ext uri="{FF2B5EF4-FFF2-40B4-BE49-F238E27FC236}">
                <a16:creationId xmlns:a16="http://schemas.microsoft.com/office/drawing/2014/main" id="{72F9BC42-D7A6-4194-8F6A-A6C9D6D2D0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4757195"/>
          </a:xfrm>
          <a:prstGeom prst="rect">
            <a:avLst/>
          </a:prstGeom>
        </p:spPr>
      </p:pic>
      <p:sp>
        <p:nvSpPr>
          <p:cNvPr id="7" name="Title 1">
            <a:extLst>
              <a:ext uri="{FF2B5EF4-FFF2-40B4-BE49-F238E27FC236}">
                <a16:creationId xmlns:a16="http://schemas.microsoft.com/office/drawing/2014/main" id="{9F0785B3-B997-43BC-AA68-274C287AEF92}"/>
              </a:ext>
            </a:extLst>
          </p:cNvPr>
          <p:cNvSpPr>
            <a:spLocks noGrp="1"/>
          </p:cNvSpPr>
          <p:nvPr>
            <p:ph type="ctrTitle"/>
          </p:nvPr>
        </p:nvSpPr>
        <p:spPr>
          <a:xfrm>
            <a:off x="0" y="4757195"/>
            <a:ext cx="9144000" cy="2100805"/>
          </a:xfrm>
        </p:spPr>
        <p:txBody>
          <a:bodyPr>
            <a:noAutofit/>
          </a:bodyPr>
          <a:lstStyle/>
          <a:p>
            <a:pPr algn="l">
              <a:lnSpc>
                <a:spcPct val="107000"/>
              </a:lnSpc>
              <a:spcBef>
                <a:spcPts val="450"/>
              </a:spcBef>
              <a:spcAft>
                <a:spcPts val="450"/>
              </a:spcAft>
            </a:pPr>
            <a:r>
              <a:rPr lang="en-US" sz="2000" dirty="0">
                <a:solidFill>
                  <a:srgbClr val="FF0000"/>
                </a:solidFill>
                <a:latin typeface="Times New Roman" panose="02020603050405020304" pitchFamily="18" charset="0"/>
                <a:cs typeface="Times New Roman" panose="02020603050405020304" pitchFamily="18" charset="0"/>
              </a:rPr>
              <a:t>HOẠT ĐỘNG CÁ NHÂN: </a:t>
            </a:r>
            <a:br>
              <a:rPr lang="en-US" sz="2000" dirty="0">
                <a:solidFill>
                  <a:srgbClr val="FF0000"/>
                </a:solidFill>
                <a:latin typeface="Times New Roman" panose="02020603050405020304" pitchFamily="18" charset="0"/>
                <a:cs typeface="Times New Roman" panose="02020603050405020304" pitchFamily="18" charset="0"/>
              </a:rPr>
            </a:br>
            <a:r>
              <a:rPr lang="en-US" sz="2000" dirty="0" err="1">
                <a:solidFill>
                  <a:srgbClr val="0000FF"/>
                </a:solidFill>
                <a:latin typeface="Times New Roman" panose="02020603050405020304" pitchFamily="18" charset="0"/>
                <a:cs typeface="Times New Roman" panose="02020603050405020304" pitchFamily="18" charset="0"/>
              </a:rPr>
              <a:t>Xem</a:t>
            </a:r>
            <a:r>
              <a:rPr lang="en-US" sz="2000" dirty="0">
                <a:solidFill>
                  <a:srgbClr val="0000FF"/>
                </a:solidFill>
                <a:latin typeface="Times New Roman" panose="02020603050405020304" pitchFamily="18" charset="0"/>
                <a:cs typeface="Times New Roman" panose="02020603050405020304" pitchFamily="18" charset="0"/>
              </a:rPr>
              <a:t> video </a:t>
            </a:r>
            <a:r>
              <a:rPr lang="en-US" sz="2000" dirty="0" err="1">
                <a:solidFill>
                  <a:srgbClr val="0000FF"/>
                </a:solidFill>
                <a:latin typeface="Times New Roman" panose="02020603050405020304" pitchFamily="18" charset="0"/>
                <a:cs typeface="Times New Roman" panose="02020603050405020304" pitchFamily="18" charset="0"/>
              </a:rPr>
              <a:t>và</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trả</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lời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câu</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hỏi</a:t>
            </a:r>
            <a:r>
              <a:rPr lang="en-US" sz="2000" dirty="0">
                <a:solidFill>
                  <a:srgbClr val="0000FF"/>
                </a:solidFill>
                <a:latin typeface="Times New Roman" panose="02020603050405020304" pitchFamily="18" charset="0"/>
                <a:cs typeface="Times New Roman" panose="02020603050405020304" pitchFamily="18" charset="0"/>
              </a:rPr>
              <a:t>:</a:t>
            </a:r>
            <a:br>
              <a:rPr lang="en-US" sz="2000" dirty="0">
                <a:solidFill>
                  <a:srgbClr val="0000FF"/>
                </a:solidFill>
                <a:latin typeface="Times New Roman" panose="02020603050405020304" pitchFamily="18" charset="0"/>
                <a:cs typeface="Times New Roman" panose="02020603050405020304" pitchFamily="18" charset="0"/>
              </a:rPr>
            </a:b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đậu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Muốn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nuôi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1080989"/>
      </p:ext>
    </p:extLst>
  </p:cSld>
  <p:clrMapOvr>
    <a:masterClrMapping/>
  </p:clrMapOvr>
  <mc:AlternateContent xmlns:mc="http://schemas.openxmlformats.org/markup-compatibility/2006" xmlns:p14="http://schemas.microsoft.com/office/powerpoint/2010/main">
    <mc:Choice Requires="p14">
      <p:transition spd="slow" p14:dur="2000" advTm="141735"/>
    </mc:Choice>
    <mc:Fallback xmlns="">
      <p:transition spd="slow" advTm="141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7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FB4567-2B6B-43C7-BCC6-075EBCC50F85}"/>
              </a:ext>
            </a:extLst>
          </p:cNvPr>
          <p:cNvSpPr txBox="1"/>
          <p:nvPr/>
        </p:nvSpPr>
        <p:spPr>
          <a:xfrm>
            <a:off x="118533" y="1186339"/>
            <a:ext cx="8952089" cy="5276637"/>
          </a:xfrm>
          <a:prstGeom prst="rect">
            <a:avLst/>
          </a:prstGeom>
          <a:noFill/>
        </p:spPr>
        <p:txBody>
          <a:bodyPr wrap="square">
            <a:spAutoFit/>
          </a:bodyPr>
          <a:lstStyle/>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1. Tác dụng của tập tính phơi nắng: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Ánh nắng mặt trời giúp cơ thể tổng hợp vitamin D để hình thành xương, từ đó kích thích sự sinh trưởng và phát triển.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Ánh nắng cung cấp nhiệt cho động vật đặc biệt trong những ngày trời rét, nhờ đó, cơ thể tập trung các chất để xây dựng cơ thể, thúc đẩy sinh trưởng và phát triển.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2. Nên cho trẻ tắm nắng vào sắng sớm hoặc chiều muộn vì: Ánh nắng lúc sáng sớm và chiều muộn giúp cơ thể trẻ tổng hợp vitamin D – chất đóng vai trò quan trọng trong việc hấp thụ calcium để hình thành xương. Như vậy, nếu được tắm nắng thích hợp sẽ có được sự hình thành hệ xương tốt nhất, tạo nên tảng lớn cho sinh trưởng tầm vóc của cơ thể sau này.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4F27366-2858-43BB-A160-CC1F1209ED4C}"/>
              </a:ext>
            </a:extLst>
          </p:cNvPr>
          <p:cNvSpPr txBox="1"/>
          <p:nvPr/>
        </p:nvSpPr>
        <p:spPr>
          <a:xfrm>
            <a:off x="118533" y="395024"/>
            <a:ext cx="4594578" cy="522259"/>
          </a:xfrm>
          <a:prstGeom prst="rect">
            <a:avLst/>
          </a:prstGeom>
          <a:noFill/>
        </p:spPr>
        <p:txBody>
          <a:bodyPr wrap="square">
            <a:spAutoFit/>
          </a:bodyPr>
          <a:lstStyle/>
          <a:p>
            <a:pPr indent="450215" algn="just">
              <a:lnSpc>
                <a:spcPct val="107000"/>
              </a:lnSpc>
              <a:spcBef>
                <a:spcPts val="600"/>
              </a:spcBef>
              <a:spcAft>
                <a:spcPts val="600"/>
              </a:spcAft>
            </a:pPr>
            <a:r>
              <a:rPr lang="de-DE"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 </a:t>
            </a:r>
            <a:r>
              <a:rPr lang="de-DE"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Nhóm 2</a:t>
            </a:r>
            <a:endPar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223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8D8038-3FF6-42A4-AF40-73972FC0CE79}"/>
              </a:ext>
            </a:extLst>
          </p:cNvPr>
          <p:cNvSpPr txBox="1"/>
          <p:nvPr/>
        </p:nvSpPr>
        <p:spPr>
          <a:xfrm>
            <a:off x="203200" y="1905911"/>
            <a:ext cx="9042400" cy="1412310"/>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1AB8A69E-7965-43E4-9D0C-BA30CE3018F0}"/>
              </a:ext>
            </a:extLst>
          </p:cNvPr>
          <p:cNvSpPr>
            <a:spLocks noGrp="1"/>
          </p:cNvSpPr>
          <p:nvPr>
            <p:ph type="title"/>
          </p:nvPr>
        </p:nvSpPr>
        <p:spPr>
          <a:xfrm>
            <a:off x="493182" y="50126"/>
            <a:ext cx="7886700" cy="1027289"/>
          </a:xfrm>
        </p:spPr>
        <p:txBody>
          <a:bodyPr>
            <a:normAutofit fontScale="90000"/>
          </a:bodyPr>
          <a:lstStyle/>
          <a:p>
            <a:pPr algn="ctr"/>
            <a:r>
              <a:rPr lang="en-US" sz="2800" dirty="0">
                <a:solidFill>
                  <a:srgbClr val="FF0000"/>
                </a:solidFill>
                <a:latin typeface="Times New Roman" panose="02020603050405020304" pitchFamily="18" charset="0"/>
                <a:cs typeface="Times New Roman" panose="02020603050405020304" pitchFamily="18" charset="0"/>
              </a:rPr>
              <a:t>BÀI 37</a:t>
            </a:r>
            <a:r>
              <a:rPr lang="en-US" sz="2800" dirty="0">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800" dirty="0">
                <a:solidFill>
                  <a:srgbClr val="0000FF"/>
                </a:solidFill>
                <a:latin typeface="Times New Roman" panose="02020603050405020304" pitchFamily="18" charset="0"/>
                <a:cs typeface="Times New Roman" panose="02020603050405020304" pitchFamily="18" charset="0"/>
              </a:rPr>
            </a:br>
            <a:r>
              <a:rPr lang="en-US" sz="28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7" name="TextBox 6">
            <a:extLst>
              <a:ext uri="{FF2B5EF4-FFF2-40B4-BE49-F238E27FC236}">
                <a16:creationId xmlns:a16="http://schemas.microsoft.com/office/drawing/2014/main" id="{CBC6A35D-64EB-426C-B628-CB83B6C1223E}"/>
              </a:ext>
            </a:extLst>
          </p:cNvPr>
          <p:cNvSpPr txBox="1"/>
          <p:nvPr/>
        </p:nvSpPr>
        <p:spPr>
          <a:xfrm>
            <a:off x="203200" y="3429000"/>
            <a:ext cx="9144000" cy="2751715"/>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vitamin D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đẩy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031E335-D246-4F51-9C47-313D28B729D1}"/>
              </a:ext>
            </a:extLst>
          </p:cNvPr>
          <p:cNvSpPr txBox="1"/>
          <p:nvPr/>
        </p:nvSpPr>
        <p:spPr>
          <a:xfrm>
            <a:off x="259643" y="1046264"/>
            <a:ext cx="8353777" cy="863250"/>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nhân tố chủ yếu ảnh hưởng đến sự sinh trưởng và phát triển ở sinh vật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277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578848-105C-4F49-9C2F-6D42A54CB946}"/>
              </a:ext>
            </a:extLst>
          </p:cNvPr>
          <p:cNvSpPr txBox="1"/>
          <p:nvPr/>
        </p:nvSpPr>
        <p:spPr>
          <a:xfrm>
            <a:off x="135468" y="759239"/>
            <a:ext cx="8873066" cy="6220870"/>
          </a:xfrm>
          <a:prstGeom prst="rect">
            <a:avLst/>
          </a:prstGeom>
          <a:noFill/>
        </p:spPr>
        <p:txBody>
          <a:bodyPr wrap="square">
            <a:spAutoFit/>
          </a:bodyPr>
          <a:lstStyle/>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Ảnh hưởng của nước tới quá trình sinh trưởng và phát triển ở sinh vật: Nước ảnh hưởng đến quá trình sinh trưởng và phát triển ở sinh vật thông qua việc ảnh hưởng đến quá trình trao đổi chất và chuyển hóa năng lượng. Nếu thiếu nước, quá trình sinh trưởng và phát triển của sinh vật sẽ bị chậm hoặc ngừng lại, thậm chí là chết.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Nước có thể ảnh hưởng đến quá trình sinh trưởng và phát triển của sinh vật vì: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Muốn sinh trưởng và phát triển cần phải có năng lượng và vật chất được tạo ra từ quá trình trao đổi chất và chuyển hóa năng lượng.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Mà nước lại là nguyên liệu, là dung môi của quá trình trao đổi chất và chuyển hóa năng lượng trong cơ thể.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Không có nước, quá trình trao đổi chất và chuyển hóa năng lượng bị rối loạn khiến cơ thể không có năng lượng và vật chất để thực hiện sinh trưởng và phát triển.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A11A5A6-DE36-4D67-ACF7-D0C595CF526A}"/>
              </a:ext>
            </a:extLst>
          </p:cNvPr>
          <p:cNvSpPr txBox="1"/>
          <p:nvPr/>
        </p:nvSpPr>
        <p:spPr>
          <a:xfrm>
            <a:off x="259645" y="236980"/>
            <a:ext cx="4594578" cy="522259"/>
          </a:xfrm>
          <a:prstGeom prst="rect">
            <a:avLst/>
          </a:prstGeom>
          <a:noFill/>
        </p:spPr>
        <p:txBody>
          <a:bodyPr wrap="square">
            <a:spAutoFit/>
          </a:bodyPr>
          <a:lstStyle/>
          <a:p>
            <a:pPr indent="450215" algn="just">
              <a:lnSpc>
                <a:spcPct val="107000"/>
              </a:lnSpc>
              <a:spcBef>
                <a:spcPts val="600"/>
              </a:spcBef>
              <a:spcAft>
                <a:spcPts val="600"/>
              </a:spcAft>
            </a:pPr>
            <a:r>
              <a:rPr lang="de-DE"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 </a:t>
            </a:r>
            <a:r>
              <a:rPr lang="de-DE"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Nhóm </a:t>
            </a:r>
            <a:r>
              <a:rPr lang="de-DE"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3</a:t>
            </a:r>
            <a:endPar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7929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037F65-4DBB-4CB8-95A0-44BB2A65BC89}"/>
              </a:ext>
            </a:extLst>
          </p:cNvPr>
          <p:cNvSpPr txBox="1"/>
          <p:nvPr/>
        </p:nvSpPr>
        <p:spPr>
          <a:xfrm>
            <a:off x="95955" y="5265068"/>
            <a:ext cx="8952089" cy="1412310"/>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A4BF291-27B8-408F-985C-C993D88F11ED}"/>
              </a:ext>
            </a:extLst>
          </p:cNvPr>
          <p:cNvSpPr txBox="1"/>
          <p:nvPr/>
        </p:nvSpPr>
        <p:spPr>
          <a:xfrm>
            <a:off x="50800" y="1781130"/>
            <a:ext cx="9042400" cy="863250"/>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F8368C2F-C089-4A5F-AA13-27D49809962C}"/>
              </a:ext>
            </a:extLst>
          </p:cNvPr>
          <p:cNvSpPr>
            <a:spLocks noGrp="1"/>
          </p:cNvSpPr>
          <p:nvPr>
            <p:ph type="title"/>
          </p:nvPr>
        </p:nvSpPr>
        <p:spPr>
          <a:xfrm>
            <a:off x="493183" y="180622"/>
            <a:ext cx="7886700" cy="1027289"/>
          </a:xfrm>
        </p:spPr>
        <p:txBody>
          <a:bodyPr>
            <a:norm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BÀI 37</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400" dirty="0">
                <a:solidFill>
                  <a:srgbClr val="0000FF"/>
                </a:solidFill>
                <a:latin typeface="Times New Roman" panose="02020603050405020304" pitchFamily="18" charset="0"/>
                <a:cs typeface="Times New Roman" panose="02020603050405020304" pitchFamily="18" charset="0"/>
              </a:rPr>
            </a:br>
            <a:r>
              <a:rPr lang="en-US" sz="24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8" name="TextBox 7">
            <a:extLst>
              <a:ext uri="{FF2B5EF4-FFF2-40B4-BE49-F238E27FC236}">
                <a16:creationId xmlns:a16="http://schemas.microsoft.com/office/drawing/2014/main" id="{372EDE67-6CCC-4C53-8E04-58A86D26DCCC}"/>
              </a:ext>
            </a:extLst>
          </p:cNvPr>
          <p:cNvSpPr txBox="1"/>
          <p:nvPr/>
        </p:nvSpPr>
        <p:spPr>
          <a:xfrm>
            <a:off x="50800" y="2564828"/>
            <a:ext cx="9144000" cy="2751715"/>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vitamin D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đẩy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7B5F441-8736-4CAD-AF3A-D5CC85EAAB46}"/>
              </a:ext>
            </a:extLst>
          </p:cNvPr>
          <p:cNvSpPr txBox="1"/>
          <p:nvPr/>
        </p:nvSpPr>
        <p:spPr>
          <a:xfrm>
            <a:off x="50800" y="941100"/>
            <a:ext cx="8997244" cy="863250"/>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nhân tố chủ yếu ảnh hưởng đến sự sinh trưởng và phát triển ở sinh vật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509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B0495A-B0EF-4C7E-BBD8-6704124C0315}"/>
              </a:ext>
            </a:extLst>
          </p:cNvPr>
          <p:cNvSpPr txBox="1"/>
          <p:nvPr/>
        </p:nvSpPr>
        <p:spPr>
          <a:xfrm>
            <a:off x="0" y="431948"/>
            <a:ext cx="9144000" cy="6415539"/>
          </a:xfrm>
          <a:prstGeom prst="rect">
            <a:avLst/>
          </a:prstGeom>
          <a:noFill/>
        </p:spPr>
        <p:txBody>
          <a:bodyPr wrap="square">
            <a:spAutoFit/>
          </a:bodyPr>
          <a:lstStyle/>
          <a:p>
            <a:pPr indent="450215" algn="just">
              <a:lnSpc>
                <a:spcPct val="107000"/>
              </a:lnSpc>
              <a:spcBef>
                <a:spcPts val="600"/>
              </a:spcBef>
              <a:spcAft>
                <a:spcPts val="600"/>
              </a:spcAft>
            </a:pPr>
            <a:r>
              <a:rPr lang="de-DE" sz="2100" dirty="0">
                <a:effectLst/>
                <a:latin typeface="Times New Roman" panose="02020603050405020304" pitchFamily="18" charset="0"/>
                <a:ea typeface="Times New Roman" panose="02020603050405020304" pitchFamily="18" charset="0"/>
                <a:cs typeface="Times New Roman" panose="02020603050405020304" pitchFamily="18" charset="0"/>
              </a:rPr>
              <a:t>1. - Ảnh hưởng của chất dinh dưỡng tới sinh trưởng và phát triển của sinh vật: Chất dinh dưỡng là yếu tố quan trọng tác động đến quá trình sinh trưởng và phát triển của sinh vật. Thiếu chất dinh dưỡng hoặc thừa chất dinh dưỡng đều ảnh hưởng xấu đến quá trình sinh trưởng và phát triển. - Ví dụ: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100" dirty="0">
                <a:effectLst/>
                <a:latin typeface="Times New Roman" panose="02020603050405020304" pitchFamily="18" charset="0"/>
                <a:ea typeface="Times New Roman" panose="02020603050405020304" pitchFamily="18" charset="0"/>
                <a:cs typeface="Times New Roman" panose="02020603050405020304" pitchFamily="18" charset="0"/>
              </a:rPr>
              <a:t>+ Ở động vật: Nếu thiếu protein, động vật sẽ chậm lớn, gầy yếu, sức đề kháng kém. Ở người, nếu thừa protein gây bệnh béo phì, bệnh tim mạch, táo bón, hôi miệng, bệnh gout,…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100" dirty="0">
                <a:effectLst/>
                <a:latin typeface="Times New Roman" panose="02020603050405020304" pitchFamily="18" charset="0"/>
                <a:ea typeface="Times New Roman" panose="02020603050405020304" pitchFamily="18" charset="0"/>
                <a:cs typeface="Times New Roman" panose="02020603050405020304" pitchFamily="18" charset="0"/>
              </a:rPr>
              <a:t>+ Ở thực vật: Nếu thiếu N thì quá trình sinh trưởng của cây sẽ bị ức chế, lá có màu vàng, thậm trí còn gây chết. Nếu thừa N, cây sinh trưởng nhanh nhưng phát triển chậm.</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100" dirty="0">
                <a:effectLst/>
                <a:latin typeface="Times New Roman" panose="02020603050405020304" pitchFamily="18" charset="0"/>
                <a:ea typeface="Times New Roman" panose="02020603050405020304" pitchFamily="18" charset="0"/>
                <a:cs typeface="Times New Roman" panose="02020603050405020304" pitchFamily="18" charset="0"/>
              </a:rPr>
              <a:t>2. Chế độ dinh dưỡng lại có thể tác động tới sự sinh trưởng và phát triển vì: Chất dinh dưỡng có vai trò cung cấp nguyên liệu và năng lượng cho các quá trình sống ở cơ thể trong đó của quá trình sinh trưởng và phát triển. Nếu thiếu chất dinh dưỡng, cơ thể không có đủ nguyên liệu và năng lượng để sinh trưởng và phát triển khiến sinh trưởng và phát triển chậm lại. Ngược lại, nếu thừa chất dinh dưỡng cũng khiến sinh trưởng và phát triển bị ảnh hưởng. Bởi vậy, một chế độ dinh dưỡng hợp lí (không thừa, không thiếu) sẽ giúp sinh trưởng và phát triển diễn ra tốt nhất.</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44BEAF4-FD21-4882-A974-9D5028CD8B3C}"/>
              </a:ext>
            </a:extLst>
          </p:cNvPr>
          <p:cNvSpPr txBox="1"/>
          <p:nvPr/>
        </p:nvSpPr>
        <p:spPr>
          <a:xfrm>
            <a:off x="259645" y="-90311"/>
            <a:ext cx="4594578" cy="522259"/>
          </a:xfrm>
          <a:prstGeom prst="rect">
            <a:avLst/>
          </a:prstGeom>
          <a:noFill/>
        </p:spPr>
        <p:txBody>
          <a:bodyPr wrap="square">
            <a:spAutoFit/>
          </a:bodyPr>
          <a:lstStyle/>
          <a:p>
            <a:pPr indent="450215" algn="just">
              <a:lnSpc>
                <a:spcPct val="107000"/>
              </a:lnSpc>
              <a:spcBef>
                <a:spcPts val="600"/>
              </a:spcBef>
              <a:spcAft>
                <a:spcPts val="600"/>
              </a:spcAft>
            </a:pPr>
            <a:r>
              <a:rPr lang="de-DE"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 </a:t>
            </a:r>
            <a:r>
              <a:rPr lang="de-DE"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Nhóm 4</a:t>
            </a:r>
            <a:endPar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7053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037F65-4DBB-4CB8-95A0-44BB2A65BC89}"/>
              </a:ext>
            </a:extLst>
          </p:cNvPr>
          <p:cNvSpPr txBox="1"/>
          <p:nvPr/>
        </p:nvSpPr>
        <p:spPr>
          <a:xfrm>
            <a:off x="101600" y="4412871"/>
            <a:ext cx="8952089" cy="1217898"/>
          </a:xfrm>
          <a:prstGeom prst="rect">
            <a:avLst/>
          </a:prstGeom>
          <a:noFill/>
        </p:spPr>
        <p:txBody>
          <a:bodyPr wrap="square">
            <a:spAutoFit/>
          </a:bodyPr>
          <a:lstStyle/>
          <a:p>
            <a:pPr>
              <a:lnSpc>
                <a:spcPct val="107000"/>
              </a:lnSpc>
              <a:spcBef>
                <a:spcPts val="600"/>
              </a:spcBef>
              <a:spcAft>
                <a:spcPts val="600"/>
              </a:spcAft>
            </a:pP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A4BF291-27B8-408F-985C-C993D88F11ED}"/>
              </a:ext>
            </a:extLst>
          </p:cNvPr>
          <p:cNvSpPr txBox="1"/>
          <p:nvPr/>
        </p:nvSpPr>
        <p:spPr>
          <a:xfrm>
            <a:off x="11289" y="1710997"/>
            <a:ext cx="9042400" cy="888577"/>
          </a:xfrm>
          <a:prstGeom prst="rect">
            <a:avLst/>
          </a:prstGeom>
          <a:noFill/>
        </p:spPr>
        <p:txBody>
          <a:bodyPr wrap="square">
            <a:spAutoFit/>
          </a:bodyPr>
          <a:lstStyle/>
          <a:p>
            <a:pPr>
              <a:lnSpc>
                <a:spcPct val="107000"/>
              </a:lnSpc>
              <a:spcBef>
                <a:spcPts val="600"/>
              </a:spcBef>
              <a:spcAft>
                <a:spcPts val="600"/>
              </a:spcAft>
            </a:pP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F8368C2F-C089-4A5F-AA13-27D49809962C}"/>
              </a:ext>
            </a:extLst>
          </p:cNvPr>
          <p:cNvSpPr>
            <a:spLocks noGrp="1"/>
          </p:cNvSpPr>
          <p:nvPr>
            <p:ph type="title"/>
          </p:nvPr>
        </p:nvSpPr>
        <p:spPr>
          <a:xfrm>
            <a:off x="493183" y="180622"/>
            <a:ext cx="7886700" cy="1027289"/>
          </a:xfrm>
        </p:spPr>
        <p:txBody>
          <a:bodyPr>
            <a:norm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BÀI 37</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400" dirty="0">
                <a:solidFill>
                  <a:srgbClr val="0000FF"/>
                </a:solidFill>
                <a:latin typeface="Times New Roman" panose="02020603050405020304" pitchFamily="18" charset="0"/>
                <a:cs typeface="Times New Roman" panose="02020603050405020304" pitchFamily="18" charset="0"/>
              </a:rPr>
            </a:br>
            <a:r>
              <a:rPr lang="en-US" sz="24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8" name="TextBox 7">
            <a:extLst>
              <a:ext uri="{FF2B5EF4-FFF2-40B4-BE49-F238E27FC236}">
                <a16:creationId xmlns:a16="http://schemas.microsoft.com/office/drawing/2014/main" id="{372EDE67-6CCC-4C53-8E04-58A86D26DCCC}"/>
              </a:ext>
            </a:extLst>
          </p:cNvPr>
          <p:cNvSpPr txBox="1"/>
          <p:nvPr/>
        </p:nvSpPr>
        <p:spPr>
          <a:xfrm>
            <a:off x="11289" y="2455370"/>
            <a:ext cx="9144000" cy="2030428"/>
          </a:xfrm>
          <a:prstGeom prst="rect">
            <a:avLst/>
          </a:prstGeom>
          <a:noFill/>
        </p:spPr>
        <p:txBody>
          <a:bodyPr wrap="square">
            <a:spAutoFit/>
          </a:bodyPr>
          <a:lstStyle/>
          <a:p>
            <a:pPr>
              <a:lnSpc>
                <a:spcPct val="107000"/>
              </a:lnSpc>
              <a:spcBef>
                <a:spcPts val="600"/>
              </a:spcBef>
              <a:spcAft>
                <a:spcPts val="600"/>
              </a:spcAft>
            </a:pP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vitamin D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đẩy</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CE0E580-6A6B-47AC-848F-56D0034CCC9E}"/>
              </a:ext>
            </a:extLst>
          </p:cNvPr>
          <p:cNvSpPr txBox="1"/>
          <p:nvPr/>
        </p:nvSpPr>
        <p:spPr>
          <a:xfrm>
            <a:off x="112889" y="5533562"/>
            <a:ext cx="9042400" cy="1114151"/>
          </a:xfrm>
          <a:prstGeom prst="rect">
            <a:avLst/>
          </a:prstGeom>
          <a:noFill/>
        </p:spPr>
        <p:txBody>
          <a:bodyPr wrap="square">
            <a:spAutoFit/>
          </a:bodyPr>
          <a:lstStyle/>
          <a:p>
            <a:pPr>
              <a:lnSpc>
                <a:spcPct val="107000"/>
              </a:lnSpc>
              <a:spcBef>
                <a:spcPts val="600"/>
              </a:spcBef>
              <a:spcAft>
                <a:spcPts val="600"/>
              </a:spcAft>
            </a:pP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err="1">
                <a:solidFill>
                  <a:srgbClr val="000000"/>
                </a:solidFill>
                <a:effectLst/>
                <a:latin typeface="Times New Roman" panose="02020603050405020304" pitchFamily="18" charset="0"/>
                <a:ea typeface="Calibri" panose="020F0502020204030204" pitchFamily="34" charset="0"/>
              </a:rPr>
              <a:t>Chất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dinh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dưỡng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là</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quan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trọng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thiếu</a:t>
            </a:r>
            <a:r>
              <a:rPr lang="en-US" sz="2000" dirty="0">
                <a:solidFill>
                  <a:srgbClr val="000000"/>
                </a:solidFill>
                <a:effectLst/>
                <a:latin typeface="Times New Roman" panose="02020603050405020304" pitchFamily="18" charset="0"/>
                <a:ea typeface="Calibri" panose="020F0502020204030204" pitchFamily="34" charset="0"/>
              </a:rPr>
              <a:t> hay </a:t>
            </a:r>
            <a:r>
              <a:rPr lang="en-US" sz="2000" dirty="0" err="1">
                <a:solidFill>
                  <a:srgbClr val="000000"/>
                </a:solidFill>
                <a:effectLst/>
                <a:latin typeface="Times New Roman" panose="02020603050405020304" pitchFamily="18" charset="0"/>
                <a:ea typeface="Calibri" panose="020F0502020204030204" pitchFamily="34" charset="0"/>
              </a:rPr>
              <a:t>thừa</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chất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dinh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dưỡng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đều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ảnh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hưởng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đến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sinh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trưởng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và</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phát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triển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của</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sinh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vật</a:t>
            </a:r>
            <a:r>
              <a:rPr lang="en-US" sz="2000" dirty="0">
                <a:solidFill>
                  <a:srgbClr val="000000"/>
                </a:solidFill>
                <a:effectLst/>
                <a:latin typeface="Times New Roman" panose="02020603050405020304" pitchFamily="18" charset="0"/>
                <a:ea typeface="Calibri" panose="020F0502020204030204" pitchFamily="34" charset="0"/>
              </a:rPr>
              <a:t>. </a:t>
            </a:r>
            <a:endParaRPr lang="en-US" sz="2000" dirty="0"/>
          </a:p>
        </p:txBody>
      </p:sp>
      <p:sp>
        <p:nvSpPr>
          <p:cNvPr id="10" name="TextBox 9">
            <a:extLst>
              <a:ext uri="{FF2B5EF4-FFF2-40B4-BE49-F238E27FC236}">
                <a16:creationId xmlns:a16="http://schemas.microsoft.com/office/drawing/2014/main" id="{C21B9B0D-B640-4972-810B-6222D93EEE2A}"/>
              </a:ext>
            </a:extLst>
          </p:cNvPr>
          <p:cNvSpPr txBox="1"/>
          <p:nvPr/>
        </p:nvSpPr>
        <p:spPr>
          <a:xfrm>
            <a:off x="101600" y="776286"/>
            <a:ext cx="8353777" cy="991618"/>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nhân tố chủ yếu ảnh hưởng đến sự sinh trưởng và phát triển ở sinh vật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359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E5041F-1E1E-4A9A-AAC5-654FEF38416B}"/>
              </a:ext>
            </a:extLst>
          </p:cNvPr>
          <p:cNvSpPr txBox="1"/>
          <p:nvPr/>
        </p:nvSpPr>
        <p:spPr>
          <a:xfrm>
            <a:off x="101600" y="778544"/>
            <a:ext cx="9042400" cy="405367"/>
          </a:xfrm>
          <a:prstGeom prst="rect">
            <a:avLst/>
          </a:prstGeom>
          <a:noFill/>
        </p:spPr>
        <p:txBody>
          <a:bodyPr wrap="square">
            <a:spAutoFit/>
          </a:bodyPr>
          <a:lstStyle/>
          <a:p>
            <a:pPr>
              <a:lnSpc>
                <a:spcPct val="107000"/>
              </a:lnSpc>
              <a:spcBef>
                <a:spcPts val="600"/>
              </a:spcBef>
              <a:spcAft>
                <a:spcPts val="600"/>
              </a:spcAft>
            </a:pP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tiễn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088CAE5D-B6FB-4460-B179-BA3ABC852D02}"/>
              </a:ext>
            </a:extLst>
          </p:cNvPr>
          <p:cNvSpPr>
            <a:spLocks noGrp="1"/>
          </p:cNvSpPr>
          <p:nvPr>
            <p:ph type="title"/>
          </p:nvPr>
        </p:nvSpPr>
        <p:spPr>
          <a:xfrm>
            <a:off x="489302" y="24371"/>
            <a:ext cx="7886700" cy="1027289"/>
          </a:xfrm>
        </p:spPr>
        <p:txBody>
          <a:bodyPr>
            <a:normAutofit/>
          </a:bodyPr>
          <a:lstStyle/>
          <a:p>
            <a:pPr algn="ctr"/>
            <a:r>
              <a:rPr lang="en-US" sz="2100" dirty="0">
                <a:solidFill>
                  <a:srgbClr val="FF0000"/>
                </a:solidFill>
                <a:latin typeface="Times New Roman" panose="02020603050405020304" pitchFamily="18" charset="0"/>
                <a:cs typeface="Times New Roman" panose="02020603050405020304" pitchFamily="18" charset="0"/>
              </a:rPr>
              <a:t>BÀI 37</a:t>
            </a:r>
            <a:r>
              <a:rPr lang="en-US" sz="2100" dirty="0">
                <a:latin typeface="Times New Roman" panose="02020603050405020304" pitchFamily="18" charset="0"/>
                <a:cs typeface="Times New Roman" panose="02020603050405020304" pitchFamily="18" charset="0"/>
              </a:rPr>
              <a:t>: </a:t>
            </a:r>
            <a:r>
              <a:rPr lang="en-US" sz="21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100" dirty="0">
                <a:solidFill>
                  <a:srgbClr val="0000FF"/>
                </a:solidFill>
                <a:latin typeface="Times New Roman" panose="02020603050405020304" pitchFamily="18" charset="0"/>
                <a:cs typeface="Times New Roman" panose="02020603050405020304" pitchFamily="18" charset="0"/>
              </a:rPr>
            </a:br>
            <a:r>
              <a:rPr lang="en-US" sz="21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8" name="TextBox 7">
            <a:extLst>
              <a:ext uri="{FF2B5EF4-FFF2-40B4-BE49-F238E27FC236}">
                <a16:creationId xmlns:a16="http://schemas.microsoft.com/office/drawing/2014/main" id="{359B19E8-D5C9-47CC-81A4-B0C6ABA3F7FC}"/>
              </a:ext>
            </a:extLst>
          </p:cNvPr>
          <p:cNvSpPr txBox="1"/>
          <p:nvPr/>
        </p:nvSpPr>
        <p:spPr>
          <a:xfrm>
            <a:off x="451554" y="1183911"/>
            <a:ext cx="7646106" cy="400110"/>
          </a:xfrm>
          <a:prstGeom prst="rect">
            <a:avLst/>
          </a:prstGeom>
          <a:noFill/>
        </p:spPr>
        <p:txBody>
          <a:bodyPr wrap="square">
            <a:spAutoFit/>
          </a:bodyPr>
          <a:lstStyle/>
          <a:p>
            <a:pPr marL="26670">
              <a:spcBef>
                <a:spcPts val="600"/>
              </a:spcBef>
              <a:spcAft>
                <a:spcPts val="600"/>
              </a:spcAft>
            </a:pPr>
            <a:r>
              <a:rPr lang="en-US" sz="2000" b="1" dirty="0">
                <a:solidFill>
                  <a:srgbClr val="000000"/>
                </a:solidFill>
                <a:effectLst/>
                <a:latin typeface="Times New Roman" panose="02020603050405020304" pitchFamily="18" charset="0"/>
                <a:ea typeface="Calibri" panose="020F0502020204030204" pitchFamily="34" charset="0"/>
              </a:rPr>
              <a:t>1. </a:t>
            </a:r>
            <a:r>
              <a:rPr lang="en-US" sz="2000" b="1" dirty="0" err="1">
                <a:solidFill>
                  <a:srgbClr val="000000"/>
                </a:solidFill>
                <a:effectLst/>
                <a:latin typeface="Times New Roman" panose="02020603050405020304" pitchFamily="18" charset="0"/>
                <a:ea typeface="Calibri" panose="020F0502020204030204" pitchFamily="34" charset="0"/>
              </a:rPr>
              <a:t>Ứng</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dụng</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sinh</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trưởng</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và</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phát</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triển</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trong</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trồng</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trọt</a:t>
            </a:r>
            <a:endParaRPr lang="en-US"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6E942833-5A6C-4565-B0A5-DBF39327E7B0}"/>
              </a:ext>
            </a:extLst>
          </p:cNvPr>
          <p:cNvSpPr txBox="1"/>
          <p:nvPr/>
        </p:nvSpPr>
        <p:spPr>
          <a:xfrm>
            <a:off x="-26460" y="1525307"/>
            <a:ext cx="9042400" cy="734688"/>
          </a:xfrm>
          <a:prstGeom prst="rect">
            <a:avLst/>
          </a:prstGeom>
          <a:noFill/>
        </p:spPr>
        <p:txBody>
          <a:bodyPr wrap="square">
            <a:spAutoFit/>
          </a:bodyPr>
          <a:lstStyle/>
          <a:p>
            <a:pPr indent="450215" algn="just">
              <a:lnSpc>
                <a:spcPct val="107000"/>
              </a:lnSpc>
              <a:spcBef>
                <a:spcPts val="600"/>
              </a:spcBef>
              <a:spcAft>
                <a:spcPts val="600"/>
              </a:spcAft>
            </a:pP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 ĐỘNG NHÓM 2 HỌC SINH: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bàn</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dung</a:t>
            </a:r>
            <a:endParaRPr lang="en-US" sz="1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17659B4-0FC9-498C-9306-61A29E16408E}"/>
              </a:ext>
            </a:extLst>
          </p:cNvPr>
          <p:cNvSpPr txBox="1"/>
          <p:nvPr/>
        </p:nvSpPr>
        <p:spPr>
          <a:xfrm>
            <a:off x="-88548" y="2286635"/>
            <a:ext cx="9042400" cy="734688"/>
          </a:xfrm>
          <a:prstGeom prst="rect">
            <a:avLst/>
          </a:prstGeom>
          <a:noFill/>
        </p:spPr>
        <p:txBody>
          <a:bodyPr wrap="square">
            <a:spAutoFit/>
          </a:bodyPr>
          <a:lstStyle/>
          <a:p>
            <a:pPr indent="450215" algn="just">
              <a:lnSpc>
                <a:spcPct val="107000"/>
              </a:lnSpc>
              <a:spcBef>
                <a:spcPts val="600"/>
              </a:spcBef>
              <a:spcAft>
                <a:spcPts val="600"/>
              </a:spcAft>
            </a:pP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khiển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37.3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5AF1823B-CB95-472C-8FD2-ADB38114EBBD}"/>
              </a:ext>
            </a:extLst>
          </p:cNvPr>
          <p:cNvPicPr>
            <a:picLocks noChangeAspect="1"/>
          </p:cNvPicPr>
          <p:nvPr/>
        </p:nvPicPr>
        <p:blipFill>
          <a:blip r:embed="rId2"/>
          <a:stretch>
            <a:fillRect/>
          </a:stretch>
        </p:blipFill>
        <p:spPr>
          <a:xfrm>
            <a:off x="-26460" y="3021323"/>
            <a:ext cx="9170460" cy="3836676"/>
          </a:xfrm>
          <a:prstGeom prst="rect">
            <a:avLst/>
          </a:prstGeom>
        </p:spPr>
      </p:pic>
    </p:spTree>
    <p:extLst>
      <p:ext uri="{BB962C8B-B14F-4D97-AF65-F5344CB8AC3E}">
        <p14:creationId xmlns:p14="http://schemas.microsoft.com/office/powerpoint/2010/main" val="45015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A604E1-264C-4671-9B85-712CFBB2ED23}"/>
              </a:ext>
            </a:extLst>
          </p:cNvPr>
          <p:cNvSpPr txBox="1"/>
          <p:nvPr/>
        </p:nvSpPr>
        <p:spPr>
          <a:xfrm>
            <a:off x="0" y="179791"/>
            <a:ext cx="9143999" cy="1258421"/>
          </a:xfrm>
          <a:prstGeom prst="rect">
            <a:avLst/>
          </a:prstGeom>
          <a:noFill/>
        </p:spPr>
        <p:txBody>
          <a:bodyPr wrap="square">
            <a:spAutoFit/>
          </a:bodyPr>
          <a:lstStyle/>
          <a:p>
            <a:pPr indent="450215" algn="just">
              <a:lnSpc>
                <a:spcPct val="107000"/>
              </a:lnSpc>
              <a:spcBef>
                <a:spcPts val="600"/>
              </a:spcBef>
              <a:spcAft>
                <a:spcPts val="600"/>
              </a:spcAft>
            </a:pP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tỉa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bớt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12BB1D9-D7AE-4673-B6A6-26A6753F8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8212"/>
            <a:ext cx="9144000" cy="5419788"/>
          </a:xfrm>
          <a:prstGeom prst="rect">
            <a:avLst/>
          </a:prstGeom>
        </p:spPr>
      </p:pic>
    </p:spTree>
    <p:extLst>
      <p:ext uri="{BB962C8B-B14F-4D97-AF65-F5344CB8AC3E}">
        <p14:creationId xmlns:p14="http://schemas.microsoft.com/office/powerpoint/2010/main" val="380028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571E58A5-7C97-4B18-98A6-27C850866370}"/>
              </a:ext>
            </a:extLst>
          </p:cNvPr>
          <p:cNvSpPr>
            <a:spLocks noChangeArrowheads="1"/>
          </p:cNvSpPr>
          <p:nvPr/>
        </p:nvSpPr>
        <p:spPr bwMode="auto">
          <a:xfrm>
            <a:off x="-115713" y="2348171"/>
            <a:ext cx="9042400" cy="461665"/>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37.1</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02A08B76-F085-4F43-87DB-28FE9D9275E6}"/>
              </a:ext>
            </a:extLst>
          </p:cNvPr>
          <p:cNvGraphicFramePr>
            <a:graphicFrameLocks noGrp="1"/>
          </p:cNvGraphicFramePr>
          <p:nvPr>
            <p:extLst>
              <p:ext uri="{D42A27DB-BD31-4B8C-83A1-F6EECF244321}">
                <p14:modId xmlns:p14="http://schemas.microsoft.com/office/powerpoint/2010/main" val="1633743450"/>
              </p:ext>
            </p:extLst>
          </p:nvPr>
        </p:nvGraphicFramePr>
        <p:xfrm>
          <a:off x="0" y="3112912"/>
          <a:ext cx="9042399" cy="3745088"/>
        </p:xfrm>
        <a:graphic>
          <a:graphicData uri="http://schemas.openxmlformats.org/drawingml/2006/table">
            <a:tbl>
              <a:tblPr firstRow="1" firstCol="1" bandRow="1"/>
              <a:tblGrid>
                <a:gridCol w="1946849">
                  <a:extLst>
                    <a:ext uri="{9D8B030D-6E8A-4147-A177-3AD203B41FA5}">
                      <a16:colId xmlns:a16="http://schemas.microsoft.com/office/drawing/2014/main" val="2261941634"/>
                    </a:ext>
                  </a:extLst>
                </a:gridCol>
                <a:gridCol w="1623665">
                  <a:extLst>
                    <a:ext uri="{9D8B030D-6E8A-4147-A177-3AD203B41FA5}">
                      <a16:colId xmlns:a16="http://schemas.microsoft.com/office/drawing/2014/main" val="258651913"/>
                    </a:ext>
                  </a:extLst>
                </a:gridCol>
                <a:gridCol w="1398210">
                  <a:extLst>
                    <a:ext uri="{9D8B030D-6E8A-4147-A177-3AD203B41FA5}">
                      <a16:colId xmlns:a16="http://schemas.microsoft.com/office/drawing/2014/main" val="1555377166"/>
                    </a:ext>
                  </a:extLst>
                </a:gridCol>
                <a:gridCol w="4073675">
                  <a:extLst>
                    <a:ext uri="{9D8B030D-6E8A-4147-A177-3AD203B41FA5}">
                      <a16:colId xmlns:a16="http://schemas.microsoft.com/office/drawing/2014/main" val="1082682393"/>
                    </a:ext>
                  </a:extLst>
                </a:gridCol>
              </a:tblGrid>
              <a:tr h="812739">
                <a:tc>
                  <a:txBody>
                    <a:bodyPr/>
                    <a:lstStyle/>
                    <a:p>
                      <a:pPr algn="just">
                        <a:lnSpc>
                          <a:spcPct val="107000"/>
                        </a:lnSpc>
                        <a:spcBef>
                          <a:spcPts val="600"/>
                        </a:spcBef>
                        <a:spcAft>
                          <a:spcPts val="6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Hoocmone kích thích</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Hoocmone</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ức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chế</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ích</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964141"/>
                  </a:ext>
                </a:extLst>
              </a:tr>
              <a:tr h="739861">
                <a:tc>
                  <a:txBody>
                    <a:bodyPr/>
                    <a:lstStyle/>
                    <a:p>
                      <a:pPr algn="just">
                        <a:lnSpc>
                          <a:spcPct val="107000"/>
                        </a:lnSpc>
                        <a:spcBef>
                          <a:spcPts val="600"/>
                        </a:spcBef>
                        <a:spcAft>
                          <a:spcPts val="600"/>
                        </a:spcAft>
                      </a:pP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sợi</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gỗ</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0930591"/>
                  </a:ext>
                </a:extLst>
              </a:tr>
              <a:tr h="872591">
                <a:tc>
                  <a:txBody>
                    <a:bodyPr/>
                    <a:lstStyle/>
                    <a:p>
                      <a:pPr algn="just">
                        <a:lnSpc>
                          <a:spcPct val="107000"/>
                        </a:lnSpc>
                        <a:spcBef>
                          <a:spcPts val="600"/>
                        </a:spcBef>
                        <a:spcAft>
                          <a:spcPts val="600"/>
                        </a:spcAft>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 quất cảnh</a:t>
                      </a:r>
                      <a:endParaRPr lang="en-US"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8770221"/>
                  </a:ext>
                </a:extLst>
              </a:tr>
              <a:tr h="1319897">
                <a:tc>
                  <a:txBody>
                    <a:bodyPr/>
                    <a:lstStyle/>
                    <a:p>
                      <a:pPr algn="just">
                        <a:lnSpc>
                          <a:spcPct val="107000"/>
                        </a:lnSpc>
                        <a:spcBef>
                          <a:spcPts val="600"/>
                        </a:spcBef>
                        <a:spcAft>
                          <a:spcPts val="600"/>
                        </a:spcAft>
                      </a:pP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tỏi</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tây</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2908514"/>
                  </a:ext>
                </a:extLst>
              </a:tr>
            </a:tbl>
          </a:graphicData>
        </a:graphic>
      </p:graphicFrame>
      <p:sp>
        <p:nvSpPr>
          <p:cNvPr id="10" name="TextBox 9">
            <a:extLst>
              <a:ext uri="{FF2B5EF4-FFF2-40B4-BE49-F238E27FC236}">
                <a16:creationId xmlns:a16="http://schemas.microsoft.com/office/drawing/2014/main" id="{25E5E5FB-1E80-4DD5-9E33-38A85F513315}"/>
              </a:ext>
            </a:extLst>
          </p:cNvPr>
          <p:cNvSpPr txBox="1"/>
          <p:nvPr/>
        </p:nvSpPr>
        <p:spPr>
          <a:xfrm>
            <a:off x="-90312" y="277009"/>
            <a:ext cx="8991599" cy="1913665"/>
          </a:xfrm>
          <a:prstGeom prst="rect">
            <a:avLst/>
          </a:prstGeom>
          <a:noFill/>
        </p:spPr>
        <p:txBody>
          <a:bodyPr wrap="square">
            <a:spAutoFit/>
          </a:bodyPr>
          <a:lstStyle/>
          <a:p>
            <a:pPr indent="450215" algn="just">
              <a:lnSpc>
                <a:spcPct val="107000"/>
              </a:lnSpc>
              <a:spcBef>
                <a:spcPts val="600"/>
              </a:spcBef>
              <a:spcAft>
                <a:spcPts val="600"/>
              </a:spcAft>
            </a:pP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hormone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hormone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mẫu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37.1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510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379FFB-EE7B-425A-8052-339BAFC5D871}"/>
              </a:ext>
            </a:extLst>
          </p:cNvPr>
          <p:cNvSpPr txBox="1"/>
          <p:nvPr/>
        </p:nvSpPr>
        <p:spPr>
          <a:xfrm>
            <a:off x="169333" y="0"/>
            <a:ext cx="9144000" cy="6666184"/>
          </a:xfrm>
          <a:prstGeom prst="rect">
            <a:avLst/>
          </a:prstGeom>
          <a:noFill/>
        </p:spPr>
        <p:txBody>
          <a:bodyPr wrap="square">
            <a:spAutoFit/>
          </a:bodyPr>
          <a:lstStyle/>
          <a:p>
            <a:pPr indent="450215" algn="just">
              <a:lnSpc>
                <a:spcPct val="107000"/>
              </a:lnSpc>
              <a:spcBef>
                <a:spcPts val="600"/>
              </a:spcBef>
              <a:spcAft>
                <a:spcPts val="600"/>
              </a:spcAft>
            </a:pPr>
            <a:r>
              <a:rPr lang="de-DE"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 </a:t>
            </a: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Các biện pháp điều khiển sự sinh trưởng và phát triển ở thực vật trong Hình 37.3 và tác dụng của từng biện pháp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Hình 37.3a</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Chiếu sáng nhân tạo trong nhà kính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Tạo ra cường độ và thời gian chiếu sáng thích hợp cho sự sinh trưởng và phát triển của cây trồng → Khắc phục được hiện tượng thiếu ánh sáng khi trồng cây trong nhà.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Hình 37.3b</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Ủ rơm chống rét cho cây trồng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Giữ ấm cho cây, giảm hiện tương mất nhiệt nhằm giúp cây tập trung năng lượng để sinh trưởng và phát triển.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Hình 37.3c</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Bón phân cho cây trồng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Bổ sung thêm các chất dinh dưỡng cho cây trồng.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Hình 37.3d</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Tưới nước cho cây trồng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Bổ sung đủ nước cho cây trồng sinh trưởng và phát triển.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Một số biện pháp điều khiển sự sinh trưởng và phát triển ở thực vật khác: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Tạo độ thoáng khí cho đất bằng các biện pháp như cày, xới đất trước khi gieo trồng.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Bấm ngọn su su sẽ cho nhiều cành và nhiều quả.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Phun phân bón lá cho cây cam trước nửa tháng để kích thích quả chín đồng loạt.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4942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24FCA3-0D18-48F4-BB14-094094388D33}"/>
              </a:ext>
            </a:extLst>
          </p:cNvPr>
          <p:cNvSpPr txBox="1"/>
          <p:nvPr/>
        </p:nvSpPr>
        <p:spPr>
          <a:xfrm>
            <a:off x="214489" y="850214"/>
            <a:ext cx="8715021" cy="5785815"/>
          </a:xfrm>
          <a:prstGeom prst="rect">
            <a:avLst/>
          </a:prstGeom>
          <a:noFill/>
        </p:spPr>
        <p:txBody>
          <a:bodyPr wrap="square">
            <a:spAutoFit/>
          </a:bodyPr>
          <a:lstStyle/>
          <a:p>
            <a:pPr algn="just">
              <a:lnSpc>
                <a:spcPct val="107000"/>
              </a:lnSpc>
              <a:spcAft>
                <a:spcPts val="450"/>
              </a:spcAft>
            </a:pPr>
            <a:r>
              <a:rPr lang="en-US" sz="2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 LỜI </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vậy</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đậu</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450"/>
              </a:spcAft>
            </a:pP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ánh</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sáng</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dinh</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450"/>
              </a:spcBef>
              <a:spcAft>
                <a:spcPts val="450"/>
              </a:spcAft>
            </a:pPr>
            <a:r>
              <a:rPr lang="en-US" sz="2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 LỜI </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Muốn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nuôi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450"/>
              </a:spcBef>
              <a:spcAft>
                <a:spcPts val="450"/>
              </a:spcAft>
            </a:pP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Đưa</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pháp</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nuôi</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phù</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gn="just">
              <a:lnSpc>
                <a:spcPct val="107000"/>
              </a:lnSpc>
              <a:spcBef>
                <a:spcPts val="450"/>
              </a:spcBef>
              <a:spcAft>
                <a:spcPts val="450"/>
              </a:spcAft>
              <a:buFontTx/>
              <a:buChar char="-"/>
            </a:pP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khiển</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bên</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như</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ánh</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sáng</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dinh</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phù</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sự</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sinh</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phát</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p>
          <a:p>
            <a:pPr marL="257175" indent="-257175" algn="just">
              <a:lnSpc>
                <a:spcPct val="107000"/>
              </a:lnSpc>
              <a:spcBef>
                <a:spcPts val="450"/>
              </a:spcBef>
              <a:spcAft>
                <a:spcPts val="450"/>
              </a:spcAft>
              <a:buFontTx/>
              <a:buChar char="-"/>
            </a:pP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Sử</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kích</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thích</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tạo</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lí</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itle 1">
            <a:extLst>
              <a:ext uri="{FF2B5EF4-FFF2-40B4-BE49-F238E27FC236}">
                <a16:creationId xmlns:a16="http://schemas.microsoft.com/office/drawing/2014/main" id="{6B925801-81C1-4C7B-8833-8E999BD20A6F}"/>
              </a:ext>
            </a:extLst>
          </p:cNvPr>
          <p:cNvSpPr>
            <a:spLocks noGrp="1"/>
          </p:cNvSpPr>
          <p:nvPr>
            <p:ph type="title"/>
          </p:nvPr>
        </p:nvSpPr>
        <p:spPr>
          <a:xfrm>
            <a:off x="0" y="0"/>
            <a:ext cx="8715021" cy="715792"/>
          </a:xfrm>
        </p:spPr>
        <p:txBody>
          <a:bodyPr>
            <a:no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BÀI 37</a:t>
            </a:r>
            <a:r>
              <a:rPr lang="en-US" sz="2800" dirty="0">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800" dirty="0">
                <a:solidFill>
                  <a:srgbClr val="0000FF"/>
                </a:solidFill>
                <a:latin typeface="Times New Roman" panose="02020603050405020304" pitchFamily="18" charset="0"/>
                <a:cs typeface="Times New Roman" panose="02020603050405020304" pitchFamily="18" charset="0"/>
              </a:rPr>
            </a:br>
            <a:r>
              <a:rPr lang="en-US" sz="2800" dirty="0">
                <a:solidFill>
                  <a:srgbClr val="0000FF"/>
                </a:solidFill>
                <a:latin typeface="Times New Roman" panose="02020603050405020304" pitchFamily="18" charset="0"/>
                <a:cs typeface="Times New Roman" panose="02020603050405020304" pitchFamily="18" charset="0"/>
              </a:rPr>
              <a:t>Ở SINH VẬT VÀO THỰC TIỄN</a:t>
            </a:r>
          </a:p>
        </p:txBody>
      </p:sp>
    </p:spTree>
    <p:extLst>
      <p:ext uri="{BB962C8B-B14F-4D97-AF65-F5344CB8AC3E}">
        <p14:creationId xmlns:p14="http://schemas.microsoft.com/office/powerpoint/2010/main" val="101354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1A823D-8BDD-4F13-B45C-6BE69DFFA856}"/>
              </a:ext>
            </a:extLst>
          </p:cNvPr>
          <p:cNvSpPr txBox="1"/>
          <p:nvPr/>
        </p:nvSpPr>
        <p:spPr>
          <a:xfrm>
            <a:off x="101599" y="0"/>
            <a:ext cx="9144000" cy="3300134"/>
          </a:xfrm>
          <a:prstGeom prst="rect">
            <a:avLst/>
          </a:prstGeom>
          <a:noFill/>
        </p:spPr>
        <p:txBody>
          <a:bodyPr wrap="square">
            <a:spAutoFit/>
          </a:bodyPr>
          <a:lstStyle/>
          <a:p>
            <a:pPr indent="450215" algn="just">
              <a:lnSpc>
                <a:spcPct val="107000"/>
              </a:lnSpc>
              <a:spcBef>
                <a:spcPts val="600"/>
              </a:spcBef>
              <a:spcAft>
                <a:spcPts val="600"/>
              </a:spcAft>
            </a:pPr>
            <a:r>
              <a:rPr lang="de-DE"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Mục đích của việc để mật độ dày khi cây còn non và khi cây đã đạt đến chiều cao mong muốn thì tỉa bớt là: Khi cây còn non, để mật độ dày để thúc đẩy cây mọc vống lên nhanh nhờ ánh sáng yếu dưới tán rừng. Khi cây đã đạt đến chiều cao cần thiết, tùy thuộc đặc điểm từng giống, loài cây và mục đích sử dụng, chặt tỉa bớt, để lại số cây cần thiết nhằm tăng lượng ánh sáng, làm chậm sinh trưởng theo chiều cao, tăng sinh trưởng đường kính, tạo được cây gỗ to, khỏe đáp ứng đòi hỏi của thị trường.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E601CF32-A14E-407C-92E0-42F624C0D7B4}"/>
              </a:ext>
            </a:extLst>
          </p:cNvPr>
          <p:cNvGraphicFramePr>
            <a:graphicFrameLocks noGrp="1"/>
          </p:cNvGraphicFramePr>
          <p:nvPr>
            <p:extLst>
              <p:ext uri="{D42A27DB-BD31-4B8C-83A1-F6EECF244321}">
                <p14:modId xmlns:p14="http://schemas.microsoft.com/office/powerpoint/2010/main" val="481506961"/>
              </p:ext>
            </p:extLst>
          </p:nvPr>
        </p:nvGraphicFramePr>
        <p:xfrm>
          <a:off x="101599" y="3658334"/>
          <a:ext cx="9042399" cy="3196844"/>
        </p:xfrm>
        <a:graphic>
          <a:graphicData uri="http://schemas.openxmlformats.org/drawingml/2006/table">
            <a:tbl>
              <a:tblPr firstRow="1" firstCol="1" bandRow="1"/>
              <a:tblGrid>
                <a:gridCol w="1946849">
                  <a:extLst>
                    <a:ext uri="{9D8B030D-6E8A-4147-A177-3AD203B41FA5}">
                      <a16:colId xmlns:a16="http://schemas.microsoft.com/office/drawing/2014/main" val="2261941634"/>
                    </a:ext>
                  </a:extLst>
                </a:gridCol>
                <a:gridCol w="1623665">
                  <a:extLst>
                    <a:ext uri="{9D8B030D-6E8A-4147-A177-3AD203B41FA5}">
                      <a16:colId xmlns:a16="http://schemas.microsoft.com/office/drawing/2014/main" val="258651913"/>
                    </a:ext>
                  </a:extLst>
                </a:gridCol>
                <a:gridCol w="1398210">
                  <a:extLst>
                    <a:ext uri="{9D8B030D-6E8A-4147-A177-3AD203B41FA5}">
                      <a16:colId xmlns:a16="http://schemas.microsoft.com/office/drawing/2014/main" val="1555377166"/>
                    </a:ext>
                  </a:extLst>
                </a:gridCol>
                <a:gridCol w="4073675">
                  <a:extLst>
                    <a:ext uri="{9D8B030D-6E8A-4147-A177-3AD203B41FA5}">
                      <a16:colId xmlns:a16="http://schemas.microsoft.com/office/drawing/2014/main" val="1082682393"/>
                    </a:ext>
                  </a:extLst>
                </a:gridCol>
              </a:tblGrid>
              <a:tr h="627304">
                <a:tc>
                  <a:txBody>
                    <a:bodyPr/>
                    <a:lstStyle/>
                    <a:p>
                      <a:pPr algn="ctr">
                        <a:lnSpc>
                          <a:spcPct val="107000"/>
                        </a:lnSpc>
                        <a:spcBef>
                          <a:spcPts val="600"/>
                        </a:spcBef>
                        <a:spcAft>
                          <a:spcPts val="6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Hoocmone</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thích</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Hoocmone</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ức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chế</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ích</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964141"/>
                  </a:ext>
                </a:extLst>
              </a:tr>
              <a:tr h="948907">
                <a:tc>
                  <a:txBody>
                    <a:bodyPr/>
                    <a:lstStyle/>
                    <a:p>
                      <a:pPr algn="just">
                        <a:lnSpc>
                          <a:spcPct val="107000"/>
                        </a:lnSpc>
                        <a:spcBef>
                          <a:spcPts val="600"/>
                        </a:spcBef>
                        <a:spcAft>
                          <a:spcPts val="600"/>
                        </a:spcAft>
                      </a:pP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sợi</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gỗ</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Bef>
                          <a:spcPts val="600"/>
                        </a:spcBef>
                        <a:spcAft>
                          <a:spcPts val="6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0930591"/>
                  </a:ext>
                </a:extLst>
              </a:tr>
              <a:tr h="627304">
                <a:tc>
                  <a:txBody>
                    <a:bodyPr/>
                    <a:lstStyle/>
                    <a:p>
                      <a:pPr algn="just">
                        <a:lnSpc>
                          <a:spcPct val="107000"/>
                        </a:lnSpc>
                        <a:spcBef>
                          <a:spcPts val="600"/>
                        </a:spcBef>
                        <a:spcAft>
                          <a:spcPts val="600"/>
                        </a:spcAft>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 quất cảnh</a:t>
                      </a:r>
                      <a:endParaRPr lang="en-US"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Bef>
                          <a:spcPts val="600"/>
                        </a:spcBef>
                        <a:spcAft>
                          <a:spcPts val="6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8770221"/>
                  </a:ext>
                </a:extLst>
              </a:tr>
              <a:tr h="948907">
                <a:tc>
                  <a:txBody>
                    <a:bodyPr/>
                    <a:lstStyle/>
                    <a:p>
                      <a:pPr algn="just">
                        <a:lnSpc>
                          <a:spcPct val="107000"/>
                        </a:lnSpc>
                        <a:spcBef>
                          <a:spcPts val="600"/>
                        </a:spcBef>
                        <a:spcAft>
                          <a:spcPts val="600"/>
                        </a:spcAft>
                      </a:pP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tỏi</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tây</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Bef>
                          <a:spcPts val="600"/>
                        </a:spcBef>
                        <a:spcAft>
                          <a:spcPts val="6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cản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tỏi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nảy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mầm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tỏi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2908514"/>
                  </a:ext>
                </a:extLst>
              </a:tr>
            </a:tbl>
          </a:graphicData>
        </a:graphic>
      </p:graphicFrame>
      <p:sp>
        <p:nvSpPr>
          <p:cNvPr id="7" name="Rectangle 1">
            <a:extLst>
              <a:ext uri="{FF2B5EF4-FFF2-40B4-BE49-F238E27FC236}">
                <a16:creationId xmlns:a16="http://schemas.microsoft.com/office/drawing/2014/main" id="{77DE7BEF-3AB6-44B8-8432-30B771314C0E}"/>
              </a:ext>
            </a:extLst>
          </p:cNvPr>
          <p:cNvSpPr>
            <a:spLocks noChangeArrowheads="1"/>
          </p:cNvSpPr>
          <p:nvPr/>
        </p:nvSpPr>
        <p:spPr bwMode="auto">
          <a:xfrm>
            <a:off x="-115713" y="3096202"/>
            <a:ext cx="9042400" cy="461665"/>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TRẢ </a:t>
            </a:r>
            <a:r>
              <a:rPr lang="en-US" alt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 </a:t>
            </a:r>
            <a:r>
              <a:rPr lang="en-US" altLang="en-US" sz="2400" b="1" dirty="0">
                <a:latin typeface="Times New Roman" panose="02020603050405020304" pitchFamily="18" charset="0"/>
                <a:ea typeface="Calibri" panose="020F0502020204030204" pitchFamily="34" charset="0"/>
                <a:cs typeface="Times New Roman" panose="02020603050405020304" pitchFamily="18" charset="0"/>
              </a:rPr>
              <a:t>?3: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37.1</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62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1798B5-ABDF-470D-BD25-350C3D3AFCE3}"/>
              </a:ext>
            </a:extLst>
          </p:cNvPr>
          <p:cNvSpPr txBox="1"/>
          <p:nvPr/>
        </p:nvSpPr>
        <p:spPr>
          <a:xfrm>
            <a:off x="263524" y="2762046"/>
            <a:ext cx="8620832" cy="3200876"/>
          </a:xfrm>
          <a:prstGeom prst="rect">
            <a:avLst/>
          </a:prstGeom>
          <a:noFill/>
        </p:spPr>
        <p:txBody>
          <a:bodyPr wrap="square">
            <a:spAutoFit/>
          </a:bodyPr>
          <a:lstStyle/>
          <a:p>
            <a:pPr marL="26670">
              <a:spcBef>
                <a:spcPts val="600"/>
              </a:spcBef>
              <a:spcAft>
                <a:spcPts val="600"/>
              </a:spcAft>
            </a:pPr>
            <a:r>
              <a:rPr lang="en-US" sz="3200" dirty="0">
                <a:solidFill>
                  <a:srgbClr val="0000FF"/>
                </a:solidFill>
                <a:effectLst/>
                <a:latin typeface="Times New Roman" panose="02020603050405020304" pitchFamily="18" charset="0"/>
                <a:ea typeface="Calibri" panose="020F0502020204030204" pitchFamily="34" charset="0"/>
              </a:rPr>
              <a:t>a. </a:t>
            </a:r>
            <a:r>
              <a:rPr lang="en-US" sz="3200" dirty="0" err="1">
                <a:solidFill>
                  <a:srgbClr val="0000FF"/>
                </a:solidFill>
                <a:effectLst/>
                <a:latin typeface="Times New Roman" panose="02020603050405020304" pitchFamily="18" charset="0"/>
                <a:ea typeface="Calibri" panose="020F0502020204030204" pitchFamily="34" charset="0"/>
              </a:rPr>
              <a:t>Điều</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khiển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quá</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trình</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sinh</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trưởng</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và</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phát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triển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bằng</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các</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yếu</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tố</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bên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ngoài</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chiếu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sáng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tạo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bón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tưới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nước</a:t>
            </a:r>
            <a:r>
              <a:rPr lang="en-US" sz="3200" dirty="0">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a:p>
            <a:pPr marL="26670">
              <a:spcBef>
                <a:spcPts val="600"/>
              </a:spcBef>
              <a:spcAft>
                <a:spcPts val="600"/>
              </a:spcAft>
            </a:pPr>
            <a:r>
              <a:rPr lang="en-US" sz="3200" dirty="0">
                <a:solidFill>
                  <a:srgbClr val="0000FF"/>
                </a:solidFill>
                <a:effectLst/>
                <a:latin typeface="Times New Roman" panose="02020603050405020304" pitchFamily="18" charset="0"/>
                <a:ea typeface="Calibri" panose="020F0502020204030204" pitchFamily="34" charset="0"/>
              </a:rPr>
              <a:t>b. </a:t>
            </a:r>
            <a:r>
              <a:rPr lang="en-US" sz="3200" dirty="0" err="1">
                <a:solidFill>
                  <a:srgbClr val="0000FF"/>
                </a:solidFill>
                <a:effectLst/>
                <a:latin typeface="Times New Roman" panose="02020603050405020304" pitchFamily="18" charset="0"/>
                <a:ea typeface="Calibri" panose="020F0502020204030204" pitchFamily="34" charset="0"/>
              </a:rPr>
              <a:t>Điều</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khiển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sinh</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trưởng</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và</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phát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triển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bằng</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các</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nhân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tố</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bên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trong</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dụng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hoocmone</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kích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thích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ức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chế</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quá</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trình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sinh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trưởng</a:t>
            </a:r>
            <a:r>
              <a:rPr lang="en-US" sz="3200" dirty="0">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35E04D5-80F1-4DE0-88D6-62D41ABF4A86}"/>
              </a:ext>
            </a:extLst>
          </p:cNvPr>
          <p:cNvSpPr txBox="1"/>
          <p:nvPr/>
        </p:nvSpPr>
        <p:spPr>
          <a:xfrm>
            <a:off x="101600" y="1264734"/>
            <a:ext cx="9042400" cy="530594"/>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tiễn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D39D9F68-5ED5-4DB0-A406-57487C4E9369}"/>
              </a:ext>
            </a:extLst>
          </p:cNvPr>
          <p:cNvSpPr>
            <a:spLocks noGrp="1"/>
          </p:cNvSpPr>
          <p:nvPr>
            <p:ph type="title"/>
          </p:nvPr>
        </p:nvSpPr>
        <p:spPr>
          <a:xfrm>
            <a:off x="444146" y="342003"/>
            <a:ext cx="7886700" cy="1027289"/>
          </a:xfrm>
        </p:spPr>
        <p:txBody>
          <a:bodyPr>
            <a:normAutofit fontScale="90000"/>
          </a:bodyPr>
          <a:lstStyle/>
          <a:p>
            <a:pPr algn="ctr"/>
            <a:r>
              <a:rPr lang="en-US" sz="2800" dirty="0">
                <a:solidFill>
                  <a:srgbClr val="FF0000"/>
                </a:solidFill>
                <a:latin typeface="Times New Roman" panose="02020603050405020304" pitchFamily="18" charset="0"/>
                <a:cs typeface="Times New Roman" panose="02020603050405020304" pitchFamily="18" charset="0"/>
              </a:rPr>
              <a:t>BÀI 37</a:t>
            </a:r>
            <a:r>
              <a:rPr lang="en-US" sz="2800" dirty="0">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800" dirty="0">
                <a:solidFill>
                  <a:srgbClr val="0000FF"/>
                </a:solidFill>
                <a:latin typeface="Times New Roman" panose="02020603050405020304" pitchFamily="18" charset="0"/>
                <a:cs typeface="Times New Roman" panose="02020603050405020304" pitchFamily="18" charset="0"/>
              </a:rPr>
            </a:br>
            <a:r>
              <a:rPr lang="en-US" sz="28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8" name="TextBox 7">
            <a:extLst>
              <a:ext uri="{FF2B5EF4-FFF2-40B4-BE49-F238E27FC236}">
                <a16:creationId xmlns:a16="http://schemas.microsoft.com/office/drawing/2014/main" id="{91AA7E7E-E6B5-44C1-9817-1CF0A533D0F8}"/>
              </a:ext>
            </a:extLst>
          </p:cNvPr>
          <p:cNvSpPr txBox="1"/>
          <p:nvPr/>
        </p:nvSpPr>
        <p:spPr>
          <a:xfrm>
            <a:off x="263524" y="1972297"/>
            <a:ext cx="8507943" cy="523220"/>
          </a:xfrm>
          <a:prstGeom prst="rect">
            <a:avLst/>
          </a:prstGeom>
          <a:noFill/>
        </p:spPr>
        <p:txBody>
          <a:bodyPr wrap="square">
            <a:spAutoFit/>
          </a:bodyPr>
          <a:lstStyle/>
          <a:p>
            <a:pPr marL="26670">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rPr>
              <a:t>1. </a:t>
            </a:r>
            <a:r>
              <a:rPr lang="en-US" sz="2800" b="1" dirty="0" err="1">
                <a:solidFill>
                  <a:srgbClr val="000000"/>
                </a:solidFill>
                <a:effectLst/>
                <a:latin typeface="Times New Roman" panose="02020603050405020304" pitchFamily="18" charset="0"/>
                <a:ea typeface="Calibri" panose="020F0502020204030204" pitchFamily="34" charset="0"/>
              </a:rPr>
              <a:t>Ứng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dụng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sinh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trưởng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và</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phát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triển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trong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trồng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trọt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6346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16564C3-3E92-4649-86EB-E370F3666135}"/>
              </a:ext>
            </a:extLst>
          </p:cNvPr>
          <p:cNvSpPr>
            <a:spLocks noGrp="1"/>
          </p:cNvSpPr>
          <p:nvPr>
            <p:ph type="title"/>
          </p:nvPr>
        </p:nvSpPr>
        <p:spPr>
          <a:xfrm>
            <a:off x="489302" y="24371"/>
            <a:ext cx="7886700" cy="1027289"/>
          </a:xfrm>
        </p:spPr>
        <p:txBody>
          <a:bodyPr>
            <a:normAutofit fontScale="90000"/>
          </a:bodyPr>
          <a:lstStyle/>
          <a:p>
            <a:pPr algn="ctr"/>
            <a:r>
              <a:rPr lang="en-US" sz="2800" dirty="0">
                <a:solidFill>
                  <a:srgbClr val="FF0000"/>
                </a:solidFill>
                <a:latin typeface="Times New Roman" panose="02020603050405020304" pitchFamily="18" charset="0"/>
                <a:cs typeface="Times New Roman" panose="02020603050405020304" pitchFamily="18" charset="0"/>
              </a:rPr>
              <a:t>BÀI 37</a:t>
            </a:r>
            <a:r>
              <a:rPr lang="en-US" sz="2800" dirty="0">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800" dirty="0">
                <a:solidFill>
                  <a:srgbClr val="0000FF"/>
                </a:solidFill>
                <a:latin typeface="Times New Roman" panose="02020603050405020304" pitchFamily="18" charset="0"/>
                <a:cs typeface="Times New Roman" panose="02020603050405020304" pitchFamily="18" charset="0"/>
              </a:rPr>
            </a:br>
            <a:r>
              <a:rPr lang="en-US" sz="28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7" name="TextBox 6">
            <a:extLst>
              <a:ext uri="{FF2B5EF4-FFF2-40B4-BE49-F238E27FC236}">
                <a16:creationId xmlns:a16="http://schemas.microsoft.com/office/drawing/2014/main" id="{8D4D81E6-45AA-448B-9060-4DDCBB36B584}"/>
              </a:ext>
            </a:extLst>
          </p:cNvPr>
          <p:cNvSpPr txBox="1"/>
          <p:nvPr/>
        </p:nvSpPr>
        <p:spPr>
          <a:xfrm>
            <a:off x="0" y="1405723"/>
            <a:ext cx="9144000" cy="523220"/>
          </a:xfrm>
          <a:prstGeom prst="rect">
            <a:avLst/>
          </a:prstGeom>
          <a:noFill/>
        </p:spPr>
        <p:txBody>
          <a:bodyPr wrap="square">
            <a:spAutoFit/>
          </a:bodyPr>
          <a:lstStyle/>
          <a:p>
            <a:pPr marL="26670" indent="423545">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rPr>
              <a:t>2. </a:t>
            </a:r>
            <a:r>
              <a:rPr lang="en-US" sz="2800" b="1" dirty="0" err="1">
                <a:solidFill>
                  <a:srgbClr val="000000"/>
                </a:solidFill>
                <a:effectLst/>
                <a:latin typeface="Times New Roman" panose="02020603050405020304" pitchFamily="18" charset="0"/>
                <a:ea typeface="Calibri" panose="020F0502020204030204" pitchFamily="34" charset="0"/>
              </a:rPr>
              <a:t>Ứng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dụng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sinh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trưởng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và</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phát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triển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trong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chăn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nuôi</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F163FCC4-698B-4451-9D5F-65AAE441CB6E}"/>
              </a:ext>
            </a:extLst>
          </p:cNvPr>
          <p:cNvSpPr txBox="1"/>
          <p:nvPr/>
        </p:nvSpPr>
        <p:spPr>
          <a:xfrm>
            <a:off x="101600" y="778544"/>
            <a:ext cx="9042400" cy="530594"/>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tiễn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47006EA-5EB3-4D65-A95C-B69A477AD4B0}"/>
              </a:ext>
            </a:extLst>
          </p:cNvPr>
          <p:cNvSpPr txBox="1"/>
          <p:nvPr/>
        </p:nvSpPr>
        <p:spPr>
          <a:xfrm>
            <a:off x="265289" y="2344484"/>
            <a:ext cx="8715022" cy="3336234"/>
          </a:xfrm>
          <a:prstGeom prst="rect">
            <a:avLst/>
          </a:prstGeom>
          <a:noFill/>
        </p:spPr>
        <p:txBody>
          <a:bodyPr wrap="square">
            <a:spAutoFit/>
          </a:bodyPr>
          <a:lstStyle/>
          <a:p>
            <a:pPr marL="26670" indent="423545">
              <a:spcBef>
                <a:spcPts val="600"/>
              </a:spcBef>
              <a:spcAft>
                <a:spcPts val="600"/>
              </a:spcAft>
            </a:pPr>
            <a:r>
              <a:rPr lang="en-US" sz="2800" dirty="0">
                <a:solidFill>
                  <a:srgbClr val="FF0000"/>
                </a:solidFill>
                <a:effectLst/>
                <a:latin typeface="Times New Roman" panose="02020603050405020304" pitchFamily="18" charset="0"/>
                <a:ea typeface="Calibri" panose="020F0502020204030204" pitchFamily="34" charset="0"/>
              </a:rPr>
              <a:t>HOẠT ĐỘNG CÁ NHÂN: 5 </a:t>
            </a:r>
            <a:r>
              <a:rPr lang="en-US" sz="2800" dirty="0" err="1">
                <a:solidFill>
                  <a:srgbClr val="FF0000"/>
                </a:solidFill>
                <a:effectLst/>
                <a:latin typeface="Times New Roman" panose="02020603050405020304" pitchFamily="18" charset="0"/>
                <a:ea typeface="Calibri" panose="020F0502020204030204" pitchFamily="34" charset="0"/>
              </a:rPr>
              <a:t>phút</a:t>
            </a:r>
            <a:endParaRPr lang="en-US" sz="2800" dirty="0">
              <a:solidFill>
                <a:srgbClr val="FF0000"/>
              </a:solidFill>
              <a:latin typeface="Times New Roman" panose="02020603050405020304" pitchFamily="18" charset="0"/>
              <a:ea typeface="Calibri" panose="020F0502020204030204" pitchFamily="34" charset="0"/>
            </a:endParaRPr>
          </a:p>
          <a:p>
            <a:pPr marL="26670" indent="423545">
              <a:spcBef>
                <a:spcPts val="600"/>
              </a:spcBef>
              <a:spcAft>
                <a:spcPts val="6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nuôi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Cho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 Khi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nuôi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chú</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266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E61B3F-B937-4492-B69D-6C6BC9061AE9}"/>
              </a:ext>
            </a:extLst>
          </p:cNvPr>
          <p:cNvSpPr txBox="1"/>
          <p:nvPr/>
        </p:nvSpPr>
        <p:spPr>
          <a:xfrm>
            <a:off x="0" y="0"/>
            <a:ext cx="9144000" cy="4486293"/>
          </a:xfrm>
          <a:prstGeom prst="rect">
            <a:avLst/>
          </a:prstGeom>
          <a:noFill/>
        </p:spPr>
        <p:txBody>
          <a:bodyPr wrap="square">
            <a:spAutoFit/>
          </a:bodyPr>
          <a:lstStyle/>
          <a:p>
            <a:pPr indent="457200">
              <a:lnSpc>
                <a:spcPct val="107000"/>
              </a:lnSpc>
              <a:spcBef>
                <a:spcPts val="600"/>
              </a:spcBef>
              <a:spcAft>
                <a:spcPts val="600"/>
              </a:spcAft>
            </a:pPr>
            <a:r>
              <a:rPr lang="de-DE"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khiển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uống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chuồng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trại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xuyên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rét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600"/>
              </a:spcBef>
              <a:spcAft>
                <a:spcPts val="600"/>
              </a:spcAft>
            </a:pP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trộn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lẫn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600"/>
              </a:spcBef>
              <a:spcAft>
                <a:spcPts val="600"/>
              </a:spcAft>
            </a:pP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 Khi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chuồng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nam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ấm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600"/>
              </a:spcBef>
              <a:spcAft>
                <a:spcPts val="600"/>
              </a:spcAft>
            </a:pP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Bổ</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sung vitamin A, C, D, E,…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lợn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trâu</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bò</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FF00623-3B9C-4663-8FCA-9077A738ECBD}"/>
              </a:ext>
            </a:extLst>
          </p:cNvPr>
          <p:cNvSpPr txBox="1"/>
          <p:nvPr/>
        </p:nvSpPr>
        <p:spPr>
          <a:xfrm>
            <a:off x="0" y="4401775"/>
            <a:ext cx="9008533" cy="2443939"/>
          </a:xfrm>
          <a:prstGeom prst="rect">
            <a:avLst/>
          </a:prstGeom>
          <a:noFill/>
        </p:spPr>
        <p:txBody>
          <a:bodyPr wrap="square">
            <a:spAutoFit/>
          </a:bodyPr>
          <a:lstStyle/>
          <a:p>
            <a:pPr indent="457200" algn="just">
              <a:lnSpc>
                <a:spcPct val="107000"/>
              </a:lnSpc>
              <a:spcBef>
                <a:spcPts val="600"/>
              </a:spcBef>
              <a:spcAft>
                <a:spcPts val="600"/>
              </a:spcAft>
            </a:pPr>
            <a:r>
              <a:rPr lang="de-DE"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chăn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phủ</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Tuy</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tuân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lũy</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thịt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095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12DA2F-84B1-4D1F-96E3-D8A85C9AA076}"/>
              </a:ext>
            </a:extLst>
          </p:cNvPr>
          <p:cNvSpPr>
            <a:spLocks noGrp="1"/>
          </p:cNvSpPr>
          <p:nvPr>
            <p:ph type="title"/>
          </p:nvPr>
        </p:nvSpPr>
        <p:spPr>
          <a:xfrm>
            <a:off x="489302" y="24371"/>
            <a:ext cx="7886700" cy="1027289"/>
          </a:xfrm>
        </p:spPr>
        <p:txBody>
          <a:bodyPr>
            <a:normAutofit fontScale="90000"/>
          </a:bodyPr>
          <a:lstStyle/>
          <a:p>
            <a:pPr algn="ctr"/>
            <a:r>
              <a:rPr lang="en-US" sz="2800" dirty="0">
                <a:solidFill>
                  <a:srgbClr val="FF0000"/>
                </a:solidFill>
                <a:latin typeface="Times New Roman" panose="02020603050405020304" pitchFamily="18" charset="0"/>
                <a:cs typeface="Times New Roman" panose="02020603050405020304" pitchFamily="18" charset="0"/>
              </a:rPr>
              <a:t>BÀI 37</a:t>
            </a:r>
            <a:r>
              <a:rPr lang="en-US" sz="2800" dirty="0">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800" dirty="0">
                <a:solidFill>
                  <a:srgbClr val="0000FF"/>
                </a:solidFill>
                <a:latin typeface="Times New Roman" panose="02020603050405020304" pitchFamily="18" charset="0"/>
                <a:cs typeface="Times New Roman" panose="02020603050405020304" pitchFamily="18" charset="0"/>
              </a:rPr>
            </a:br>
            <a:r>
              <a:rPr lang="en-US" sz="28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5" name="TextBox 4">
            <a:extLst>
              <a:ext uri="{FF2B5EF4-FFF2-40B4-BE49-F238E27FC236}">
                <a16:creationId xmlns:a16="http://schemas.microsoft.com/office/drawing/2014/main" id="{91EB4EB9-DC56-42BB-A5A2-2ECE546B2154}"/>
              </a:ext>
            </a:extLst>
          </p:cNvPr>
          <p:cNvSpPr txBox="1"/>
          <p:nvPr/>
        </p:nvSpPr>
        <p:spPr>
          <a:xfrm>
            <a:off x="0" y="1769913"/>
            <a:ext cx="8760178" cy="461665"/>
          </a:xfrm>
          <a:prstGeom prst="rect">
            <a:avLst/>
          </a:prstGeom>
          <a:noFill/>
        </p:spPr>
        <p:txBody>
          <a:bodyPr wrap="square">
            <a:spAutoFit/>
          </a:bodyPr>
          <a:lstStyle/>
          <a:p>
            <a:pPr marL="26670" indent="423545">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rPr>
              <a:t>2. </a:t>
            </a:r>
            <a:r>
              <a:rPr lang="en-US" sz="2400" b="1" dirty="0" err="1">
                <a:solidFill>
                  <a:srgbClr val="000000"/>
                </a:solidFill>
                <a:effectLst/>
                <a:latin typeface="Times New Roman" panose="02020603050405020304" pitchFamily="18" charset="0"/>
                <a:ea typeface="Calibri" panose="020F0502020204030204" pitchFamily="34" charset="0"/>
              </a:rPr>
              <a:t>Ứng</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dụng</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sinh</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trưởng</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và</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phát</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triển</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trong</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chăn</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nuôi</a:t>
            </a:r>
            <a:r>
              <a:rPr lang="en-US" sz="2400" b="1" dirty="0">
                <a:solidFill>
                  <a:srgbClr val="000000"/>
                </a:solidFill>
                <a:effectLst/>
                <a:latin typeface="Times New Roman" panose="02020603050405020304" pitchFamily="18" charset="0"/>
                <a:ea typeface="Calibri" panose="020F0502020204030204" pitchFamily="34" charset="0"/>
              </a:rPr>
              <a:t>:</a:t>
            </a:r>
            <a:endParaRPr lang="en-US" sz="20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80A441E4-4D95-42C0-B716-6CAD79B97DD1}"/>
              </a:ext>
            </a:extLst>
          </p:cNvPr>
          <p:cNvSpPr txBox="1"/>
          <p:nvPr/>
        </p:nvSpPr>
        <p:spPr>
          <a:xfrm>
            <a:off x="101600" y="1051660"/>
            <a:ext cx="9042400" cy="530594"/>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tiễn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57EB14F-C7ED-4316-9EBB-474C80009879}"/>
              </a:ext>
            </a:extLst>
          </p:cNvPr>
          <p:cNvSpPr txBox="1"/>
          <p:nvPr/>
        </p:nvSpPr>
        <p:spPr>
          <a:xfrm>
            <a:off x="489302" y="2609543"/>
            <a:ext cx="7106359" cy="1569660"/>
          </a:xfrm>
          <a:prstGeom prst="rect">
            <a:avLst/>
          </a:prstGeom>
          <a:noFill/>
        </p:spPr>
        <p:txBody>
          <a:bodyPr wrap="square">
            <a:spAutoFit/>
          </a:bodyPr>
          <a:lstStyle/>
          <a:p>
            <a:pPr marL="26670">
              <a:spcBef>
                <a:spcPts val="600"/>
              </a:spcBef>
              <a:spcAft>
                <a:spcPts val="600"/>
              </a:spcAft>
            </a:pPr>
            <a:r>
              <a:rPr lang="en-US" sz="3200" dirty="0" err="1">
                <a:solidFill>
                  <a:srgbClr val="000000"/>
                </a:solidFill>
                <a:effectLst/>
                <a:latin typeface="Times New Roman" panose="02020603050405020304" pitchFamily="18" charset="0"/>
                <a:ea typeface="Calibri" panose="020F0502020204030204" pitchFamily="34" charset="0"/>
              </a:rPr>
              <a:t>Để</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vật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nuôi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trưởng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phát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triển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tốt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cần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cần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vật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nuôi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uống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đầy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đủ</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nóng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rét</a:t>
            </a:r>
            <a:r>
              <a:rPr lang="en-US" sz="32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604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274972-0FCD-48A8-BC31-E06607F541D2}"/>
              </a:ext>
            </a:extLst>
          </p:cNvPr>
          <p:cNvSpPr>
            <a:spLocks noGrp="1"/>
          </p:cNvSpPr>
          <p:nvPr>
            <p:ph type="title"/>
          </p:nvPr>
        </p:nvSpPr>
        <p:spPr>
          <a:xfrm>
            <a:off x="489302" y="24371"/>
            <a:ext cx="7886700" cy="1027289"/>
          </a:xfrm>
        </p:spPr>
        <p:txBody>
          <a:bodyPr>
            <a:norm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BÀI 37</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400" dirty="0">
                <a:solidFill>
                  <a:srgbClr val="0000FF"/>
                </a:solidFill>
                <a:latin typeface="Times New Roman" panose="02020603050405020304" pitchFamily="18" charset="0"/>
                <a:cs typeface="Times New Roman" panose="02020603050405020304" pitchFamily="18" charset="0"/>
              </a:rPr>
            </a:br>
            <a:r>
              <a:rPr lang="en-US" sz="24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7" name="TextBox 6">
            <a:extLst>
              <a:ext uri="{FF2B5EF4-FFF2-40B4-BE49-F238E27FC236}">
                <a16:creationId xmlns:a16="http://schemas.microsoft.com/office/drawing/2014/main" id="{1CA7F335-B2AD-4B73-A350-680CA5388E2C}"/>
              </a:ext>
            </a:extLst>
          </p:cNvPr>
          <p:cNvSpPr txBox="1"/>
          <p:nvPr/>
        </p:nvSpPr>
        <p:spPr>
          <a:xfrm>
            <a:off x="25400" y="714026"/>
            <a:ext cx="9093200" cy="863250"/>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trừ</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hại</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E920E14-4088-43A8-BA07-15F5ADF56438}"/>
              </a:ext>
            </a:extLst>
          </p:cNvPr>
          <p:cNvSpPr txBox="1"/>
          <p:nvPr/>
        </p:nvSpPr>
        <p:spPr>
          <a:xfrm>
            <a:off x="180622" y="1435482"/>
            <a:ext cx="8839200" cy="5298758"/>
          </a:xfrm>
          <a:prstGeom prst="rect">
            <a:avLst/>
          </a:prstGeom>
          <a:noFill/>
        </p:spPr>
        <p:txBody>
          <a:bodyPr wrap="square">
            <a:spAutoFit/>
          </a:bodyPr>
          <a:lstStyle/>
          <a:p>
            <a:pPr indent="450215" algn="just">
              <a:lnSpc>
                <a:spcPct val="107000"/>
              </a:lnSpc>
              <a:spcBef>
                <a:spcPts val="600"/>
              </a:spcBef>
              <a:spcAft>
                <a:spcPts val="600"/>
              </a:spcAft>
            </a:pP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 ĐỘNG NHÓM: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Tối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7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Quan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37.5,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indent="450215" algn="just">
              <a:lnSpc>
                <a:spcPct val="107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 Theo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chặn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đua</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thưởng</a:t>
            </a:r>
            <a:endParaRPr lang="en-US" sz="1400" b="1"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355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8811F8-6808-42F8-A34B-3E0AE78FE8A1}"/>
              </a:ext>
            </a:extLst>
          </p:cNvPr>
          <p:cNvPicPr>
            <a:picLocks noChangeAspect="1"/>
          </p:cNvPicPr>
          <p:nvPr/>
        </p:nvPicPr>
        <p:blipFill>
          <a:blip r:embed="rId2"/>
          <a:stretch>
            <a:fillRect/>
          </a:stretch>
        </p:blipFill>
        <p:spPr>
          <a:xfrm>
            <a:off x="0" y="1"/>
            <a:ext cx="9144000" cy="6833628"/>
          </a:xfrm>
          <a:prstGeom prst="rect">
            <a:avLst/>
          </a:prstGeom>
        </p:spPr>
      </p:pic>
    </p:spTree>
    <p:extLst>
      <p:ext uri="{BB962C8B-B14F-4D97-AF65-F5344CB8AC3E}">
        <p14:creationId xmlns:p14="http://schemas.microsoft.com/office/powerpoint/2010/main" val="3513697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AD0AF48-7FE1-4E5A-8F86-B3F77187675E}"/>
              </a:ext>
            </a:extLst>
          </p:cNvPr>
          <p:cNvSpPr>
            <a:spLocks noGrp="1"/>
          </p:cNvSpPr>
          <p:nvPr>
            <p:ph type="title"/>
          </p:nvPr>
        </p:nvSpPr>
        <p:spPr>
          <a:xfrm>
            <a:off x="489302" y="24371"/>
            <a:ext cx="7886700" cy="1027289"/>
          </a:xfrm>
        </p:spPr>
        <p:txBody>
          <a:bodyPr>
            <a:normAutofit/>
          </a:bodyPr>
          <a:lstStyle/>
          <a:p>
            <a:pPr algn="ctr"/>
            <a:r>
              <a:rPr lang="en-US" sz="2100" dirty="0">
                <a:solidFill>
                  <a:srgbClr val="FF0000"/>
                </a:solidFill>
                <a:latin typeface="Times New Roman" panose="02020603050405020304" pitchFamily="18" charset="0"/>
                <a:cs typeface="Times New Roman" panose="02020603050405020304" pitchFamily="18" charset="0"/>
              </a:rPr>
              <a:t>BÀI 37</a:t>
            </a:r>
            <a:r>
              <a:rPr lang="en-US" sz="2100" dirty="0">
                <a:latin typeface="Times New Roman" panose="02020603050405020304" pitchFamily="18" charset="0"/>
                <a:cs typeface="Times New Roman" panose="02020603050405020304" pitchFamily="18" charset="0"/>
              </a:rPr>
              <a:t>: </a:t>
            </a:r>
            <a:r>
              <a:rPr lang="en-US" sz="21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100" dirty="0">
                <a:solidFill>
                  <a:srgbClr val="0000FF"/>
                </a:solidFill>
                <a:latin typeface="Times New Roman" panose="02020603050405020304" pitchFamily="18" charset="0"/>
                <a:cs typeface="Times New Roman" panose="02020603050405020304" pitchFamily="18" charset="0"/>
              </a:rPr>
            </a:br>
            <a:r>
              <a:rPr lang="en-US" sz="21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5" name="TextBox 4">
            <a:extLst>
              <a:ext uri="{FF2B5EF4-FFF2-40B4-BE49-F238E27FC236}">
                <a16:creationId xmlns:a16="http://schemas.microsoft.com/office/drawing/2014/main" id="{5A32182D-E5D1-4994-8D23-4909BE5FC3ED}"/>
              </a:ext>
            </a:extLst>
          </p:cNvPr>
          <p:cNvSpPr txBox="1"/>
          <p:nvPr/>
        </p:nvSpPr>
        <p:spPr>
          <a:xfrm>
            <a:off x="101600" y="1051660"/>
            <a:ext cx="9042400" cy="530594"/>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tiễn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691A3F7-8194-49A5-AD09-46DDBC518AF8}"/>
              </a:ext>
            </a:extLst>
          </p:cNvPr>
          <p:cNvSpPr txBox="1"/>
          <p:nvPr/>
        </p:nvSpPr>
        <p:spPr>
          <a:xfrm>
            <a:off x="101600" y="1740467"/>
            <a:ext cx="7303911" cy="856068"/>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trừ</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hại</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DB0DD5A-3722-4CC2-B7AD-607074EBFE16}"/>
              </a:ext>
            </a:extLst>
          </p:cNvPr>
          <p:cNvSpPr txBox="1"/>
          <p:nvPr/>
        </p:nvSpPr>
        <p:spPr>
          <a:xfrm>
            <a:off x="101600" y="2754748"/>
            <a:ext cx="7484533" cy="1384995"/>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523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9677400" y="5391150"/>
            <a:ext cx="609600" cy="6096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57251"/>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000249"/>
            <a:ext cx="9144000" cy="8077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1828800" y="927438"/>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77725" y="1114962"/>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GIẢI CỨU</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 action="ppaction://noaction"/>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14800" y="5357587"/>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5486401" y="4402214"/>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2510093" y="3758907"/>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1066800"/>
            <a:ext cx="5819775" cy="89154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52600" y="914400"/>
            <a:ext cx="60198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679760" y="1364103"/>
            <a:ext cx="4330640" cy="830997"/>
          </a:xfrm>
          <a:prstGeom prst="rect">
            <a:avLst/>
          </a:prstGeom>
          <a:noFill/>
        </p:spPr>
        <p:txBody>
          <a:bodyPr wrap="square" rtlCol="0">
            <a:spAutoFit/>
          </a:bodyPr>
          <a:lstStyle/>
          <a:p>
            <a:r>
              <a:rPr lang="en-US" sz="2400" dirty="0" err="1">
                <a:solidFill>
                  <a:srgbClr val="0033CC"/>
                </a:solidFill>
                <a:latin typeface="Times New Roman" panose="02020603050405020304" pitchFamily="18" charset="0"/>
                <a:cs typeface="Times New Roman" panose="02020603050405020304" pitchFamily="18" charset="0"/>
              </a:rPr>
              <a:t>Tập</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tính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nắng</a:t>
            </a:r>
            <a:r>
              <a:rPr lang="en-US" sz="2400" dirty="0">
                <a:solidFill>
                  <a:srgbClr val="0033CC"/>
                </a:solidFill>
                <a:latin typeface="Times New Roman" panose="02020603050405020304" pitchFamily="18" charset="0"/>
                <a:cs typeface="Times New Roman" panose="02020603050405020304" pitchFamily="18" charset="0"/>
              </a:rPr>
              <a:t> ở </a:t>
            </a:r>
            <a:r>
              <a:rPr lang="en-US" sz="2400" dirty="0" err="1">
                <a:solidFill>
                  <a:srgbClr val="0033CC"/>
                </a:solidFill>
                <a:latin typeface="Times New Roman" panose="02020603050405020304" pitchFamily="18" charset="0"/>
                <a:cs typeface="Times New Roman" panose="02020603050405020304" pitchFamily="18" charset="0"/>
              </a:rPr>
              <a:t>động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vật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giúp</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cơ</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thể</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động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vật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tổng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hợp</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52400" y="311240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A. vitamin A</a:t>
            </a:r>
          </a:p>
        </p:txBody>
      </p:sp>
      <p:sp>
        <p:nvSpPr>
          <p:cNvPr id="15" name="Rounded Rectangle 14"/>
          <p:cNvSpPr/>
          <p:nvPr/>
        </p:nvSpPr>
        <p:spPr>
          <a:xfrm>
            <a:off x="2340788" y="3112407"/>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B. vitamin B</a:t>
            </a:r>
          </a:p>
        </p:txBody>
      </p:sp>
      <p:sp>
        <p:nvSpPr>
          <p:cNvPr id="16" name="Rounded Rectangle 15"/>
          <p:cNvSpPr/>
          <p:nvPr/>
        </p:nvSpPr>
        <p:spPr>
          <a:xfrm>
            <a:off x="4707524" y="3124200"/>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33CC"/>
                </a:solidFill>
                <a:latin typeface="Times New Roman" panose="02020603050405020304" pitchFamily="18" charset="0"/>
                <a:cs typeface="Times New Roman" panose="02020603050405020304" pitchFamily="18" charset="0"/>
              </a:rPr>
              <a:t>C.vitamin</a:t>
            </a:r>
            <a:r>
              <a:rPr lang="en-US" sz="2400" dirty="0">
                <a:solidFill>
                  <a:srgbClr val="0033CC"/>
                </a:solidFill>
                <a:latin typeface="Times New Roman" panose="02020603050405020304" pitchFamily="18" charset="0"/>
                <a:cs typeface="Times New Roman" panose="02020603050405020304" pitchFamily="18" charset="0"/>
              </a:rPr>
              <a:t> C</a:t>
            </a:r>
          </a:p>
        </p:txBody>
      </p:sp>
      <p:sp>
        <p:nvSpPr>
          <p:cNvPr id="17" name="Rounded Rectangle 16"/>
          <p:cNvSpPr/>
          <p:nvPr/>
        </p:nvSpPr>
        <p:spPr>
          <a:xfrm>
            <a:off x="7010400" y="311240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0033CC"/>
                </a:solidFill>
                <a:latin typeface="Times New Roman" panose="02020603050405020304" pitchFamily="18" charset="0"/>
                <a:cs typeface="Times New Roman" panose="02020603050405020304" pitchFamily="18" charset="0"/>
              </a:rPr>
              <a:t>D.</a:t>
            </a:r>
            <a:r>
              <a:rPr lang="en-US" sz="2400" dirty="0" err="1">
                <a:solidFill>
                  <a:srgbClr val="0033CC"/>
                </a:solidFill>
                <a:latin typeface="Times New Roman" panose="02020603050405020304" pitchFamily="18" charset="0"/>
                <a:cs typeface="Times New Roman" panose="02020603050405020304" pitchFamily="18" charset="0"/>
              </a:rPr>
              <a:t>vitamin</a:t>
            </a:r>
            <a:r>
              <a:rPr lang="en-US" sz="2400" dirty="0">
                <a:solidFill>
                  <a:srgbClr val="0033CC"/>
                </a:solidFill>
                <a:latin typeface="Times New Roman" panose="02020603050405020304" pitchFamily="18" charset="0"/>
                <a:cs typeface="Times New Roman" panose="02020603050405020304" pitchFamily="18" charset="0"/>
              </a:rPr>
              <a:t> D</a:t>
            </a: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82494" y="4648201"/>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9906000" y="3751036"/>
            <a:ext cx="609600" cy="609600"/>
          </a:xfrm>
          <a:prstGeom prst="rect">
            <a:avLst/>
          </a:prstGeom>
        </p:spPr>
      </p:pic>
      <p:pic>
        <p:nvPicPr>
          <p:cNvPr id="4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5162" y="140979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588044" y="990600"/>
            <a:ext cx="757084" cy="375064"/>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9482" y="157772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A3772A17-BB74-4A75-BA55-D622FE4D0639}"/>
              </a:ext>
            </a:extLst>
          </p:cNvPr>
          <p:cNvGrpSpPr/>
          <p:nvPr/>
        </p:nvGrpSpPr>
        <p:grpSpPr>
          <a:xfrm>
            <a:off x="933247" y="1566100"/>
            <a:ext cx="90244" cy="76328"/>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934593" y="2118399"/>
            <a:ext cx="90244" cy="76328"/>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4" name="Group 63">
            <a:extLst>
              <a:ext uri="{FF2B5EF4-FFF2-40B4-BE49-F238E27FC236}">
                <a16:creationId xmlns:a16="http://schemas.microsoft.com/office/drawing/2014/main" id="{A3772A17-BB74-4A75-BA55-D622FE4D0639}"/>
              </a:ext>
            </a:extLst>
          </p:cNvPr>
          <p:cNvGrpSpPr/>
          <p:nvPr/>
        </p:nvGrpSpPr>
        <p:grpSpPr>
          <a:xfrm>
            <a:off x="1231628" y="1859119"/>
            <a:ext cx="90244" cy="76328"/>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0" name="Group 69">
            <a:extLst>
              <a:ext uri="{FF2B5EF4-FFF2-40B4-BE49-F238E27FC236}">
                <a16:creationId xmlns:a16="http://schemas.microsoft.com/office/drawing/2014/main" id="{A3772A17-BB74-4A75-BA55-D622FE4D0639}"/>
              </a:ext>
            </a:extLst>
          </p:cNvPr>
          <p:cNvGrpSpPr/>
          <p:nvPr/>
        </p:nvGrpSpPr>
        <p:grpSpPr>
          <a:xfrm>
            <a:off x="661894" y="1884057"/>
            <a:ext cx="90244" cy="76328"/>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6" name="Oval 107"/>
          <p:cNvSpPr>
            <a:spLocks noChangeArrowheads="1"/>
          </p:cNvSpPr>
          <p:nvPr/>
        </p:nvSpPr>
        <p:spPr bwMode="auto">
          <a:xfrm>
            <a:off x="944484" y="185624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Explosion 2 76"/>
          <p:cNvSpPr/>
          <p:nvPr/>
        </p:nvSpPr>
        <p:spPr>
          <a:xfrm>
            <a:off x="500866" y="4445434"/>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p14="http://schemas.microsoft.com/office/powerpoint/2010/main" val="210925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11111E-6 4.93827E-7 L -0.13403 0.02438 " pathEditMode="relative" rAng="0" ptsTypes="AA">
                                      <p:cBhvr>
                                        <p:cTn id="66"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F94-01E1-476E-948A-27E24C276057}"/>
              </a:ext>
            </a:extLst>
          </p:cNvPr>
          <p:cNvSpPr>
            <a:spLocks noGrp="1"/>
          </p:cNvSpPr>
          <p:nvPr>
            <p:ph type="title"/>
          </p:nvPr>
        </p:nvSpPr>
        <p:spPr>
          <a:xfrm>
            <a:off x="493183" y="507999"/>
            <a:ext cx="7886700" cy="1027289"/>
          </a:xfrm>
        </p:spPr>
        <p:txBody>
          <a:bodyPr>
            <a:normAutofit fontScale="90000"/>
          </a:bodyPr>
          <a:lstStyle/>
          <a:p>
            <a:pPr algn="ctr"/>
            <a:r>
              <a:rPr lang="en-US" sz="2800" dirty="0">
                <a:solidFill>
                  <a:srgbClr val="FF0000"/>
                </a:solidFill>
                <a:latin typeface="Times New Roman" panose="02020603050405020304" pitchFamily="18" charset="0"/>
                <a:cs typeface="Times New Roman" panose="02020603050405020304" pitchFamily="18" charset="0"/>
              </a:rPr>
              <a:t>BÀI 37</a:t>
            </a:r>
            <a:r>
              <a:rPr lang="en-US" sz="2800" dirty="0">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800" dirty="0">
                <a:solidFill>
                  <a:srgbClr val="0000FF"/>
                </a:solidFill>
                <a:latin typeface="Times New Roman" panose="02020603050405020304" pitchFamily="18" charset="0"/>
                <a:cs typeface="Times New Roman" panose="02020603050405020304" pitchFamily="18" charset="0"/>
              </a:rPr>
            </a:br>
            <a:r>
              <a:rPr lang="en-US" sz="28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5" name="TextBox 4">
            <a:extLst>
              <a:ext uri="{FF2B5EF4-FFF2-40B4-BE49-F238E27FC236}">
                <a16:creationId xmlns:a16="http://schemas.microsoft.com/office/drawing/2014/main" id="{4C5AAF43-2119-4DC7-8398-790B48819A2E}"/>
              </a:ext>
            </a:extLst>
          </p:cNvPr>
          <p:cNvSpPr txBox="1"/>
          <p:nvPr/>
        </p:nvSpPr>
        <p:spPr>
          <a:xfrm>
            <a:off x="493183" y="1873956"/>
            <a:ext cx="8613422" cy="4101572"/>
          </a:xfrm>
          <a:prstGeom prst="rect">
            <a:avLst/>
          </a:prstGeom>
          <a:noFill/>
        </p:spPr>
        <p:txBody>
          <a:bodyPr wrap="square">
            <a:spAutoFit/>
          </a:bodyPr>
          <a:lstStyle/>
          <a:p>
            <a:pPr indent="337661">
              <a:lnSpc>
                <a:spcPct val="107000"/>
              </a:lnSpc>
              <a:spcAft>
                <a:spcPts val="150"/>
              </a:spcAft>
            </a:pPr>
            <a:r>
              <a:rPr lang="en-US" sz="2400" dirty="0">
                <a:latin typeface="Times New Roman" panose="02020603050405020304" pitchFamily="18" charset="0"/>
                <a:ea typeface="Arial" panose="020B0604020202020204" pitchFamily="34" charset="0"/>
                <a:cs typeface="Times New Roman" panose="02020603050405020304" pitchFamily="18" charset="0"/>
              </a:rPr>
              <a:t>MỤC TIÊU BÀI HỌC</a:t>
            </a:r>
          </a:p>
          <a:p>
            <a:pPr indent="337661">
              <a:lnSpc>
                <a:spcPct val="107000"/>
              </a:lnSpc>
              <a:spcAft>
                <a:spcPts val="150"/>
              </a:spcAft>
            </a:pP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vi-VN" sz="2400" dirty="0">
                <a:latin typeface="Times New Roman" panose="02020603050405020304" pitchFamily="18" charset="0"/>
                <a:ea typeface="Arial" panose="020B0604020202020204" pitchFamily="34" charset="0"/>
                <a:cs typeface="Times New Roman" panose="02020603050405020304" pitchFamily="18" charset="0"/>
              </a:rPr>
              <a:t>N</a:t>
            </a:r>
            <a:r>
              <a:rPr lang="en-US" sz="2400" dirty="0">
                <a:latin typeface="Times New Roman" panose="02020603050405020304" pitchFamily="18" charset="0"/>
                <a:ea typeface="Arial" panose="020B0604020202020204" pitchFamily="34" charset="0"/>
                <a:cs typeface="Times New Roman" panose="02020603050405020304" pitchFamily="18" charset="0"/>
              </a:rPr>
              <a:t>ê</a:t>
            </a:r>
            <a:r>
              <a:rPr lang="vi-VN" sz="2400" dirty="0">
                <a:latin typeface="Times New Roman" panose="02020603050405020304" pitchFamily="18" charset="0"/>
                <a:ea typeface="Arial" panose="020B0604020202020204" pitchFamily="34" charset="0"/>
                <a:cs typeface="Times New Roman" panose="02020603050405020304" pitchFamily="18" charset="0"/>
              </a:rPr>
              <a:t>u được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nhân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tố</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chủ</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yếu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ảnh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hưởng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đến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trưởng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phát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triển</a:t>
            </a:r>
            <a:r>
              <a:rPr lang="en-US" sz="2400" dirty="0">
                <a:latin typeface="Times New Roman" panose="02020603050405020304" pitchFamily="18" charset="0"/>
                <a:ea typeface="Arial" panose="020B0604020202020204" pitchFamily="34" charset="0"/>
                <a:cs typeface="Times New Roman" panose="02020603050405020304" pitchFamily="18" charset="0"/>
              </a:rPr>
              <a:t> ở </a:t>
            </a:r>
            <a:r>
              <a:rPr lang="en-US" sz="2400" dirty="0" err="1">
                <a:latin typeface="Times New Roman" panose="02020603050405020304" pitchFamily="18" charset="0"/>
                <a:ea typeface="Arial" panose="020B0604020202020204" pitchFamily="34" charset="0"/>
                <a:cs typeface="Times New Roman" panose="02020603050405020304" pitchFamily="18" charset="0"/>
              </a:rPr>
              <a:t>sinh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nhân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tố</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nhiệt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ánh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sáng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nước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dưỡng</a:t>
            </a:r>
            <a:r>
              <a:rPr lang="en-US" sz="2400" dirty="0">
                <a:latin typeface="Times New Roman" panose="02020603050405020304" pitchFamily="18" charset="0"/>
                <a:ea typeface="Arial" panose="020B0604020202020204" pitchFamily="34" charset="0"/>
                <a:cs typeface="Times New Roman" panose="02020603050405020304" pitchFamily="18" charset="0"/>
              </a:rPr>
              <a:t>)</a:t>
            </a:r>
            <a:r>
              <a:rPr lang="vi-VN" sz="2400" dirty="0">
                <a:latin typeface="Times New Roman" panose="02020603050405020304" pitchFamily="18" charset="0"/>
                <a:ea typeface="Arial" panose="020B060402020202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337661">
              <a:lnSpc>
                <a:spcPct val="107000"/>
              </a:lnSpc>
              <a:spcAft>
                <a:spcPts val="150"/>
              </a:spcAft>
            </a:pP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bày</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số</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ứng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trưởng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phát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triển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ví</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dụ</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điều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hoà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trưởng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phát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triển</a:t>
            </a:r>
            <a:r>
              <a:rPr lang="en-US" sz="2400" dirty="0">
                <a:latin typeface="Times New Roman" panose="02020603050405020304" pitchFamily="18" charset="0"/>
                <a:ea typeface="Arial" panose="020B0604020202020204" pitchFamily="34" charset="0"/>
                <a:cs typeface="Times New Roman" panose="02020603050405020304" pitchFamily="18" charset="0"/>
              </a:rPr>
              <a:t> ở </a:t>
            </a:r>
            <a:r>
              <a:rPr lang="en-US" sz="2400" dirty="0" err="1">
                <a:latin typeface="Times New Roman" panose="02020603050405020304" pitchFamily="18" charset="0"/>
                <a:ea typeface="Arial" panose="020B0604020202020204" pitchFamily="34" charset="0"/>
                <a:cs typeface="Times New Roman" panose="02020603050405020304" pitchFamily="18" charset="0"/>
              </a:rPr>
              <a:t>sinh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sử</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kích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thích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hoặc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điều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khiển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yếu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tố</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môi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337661">
              <a:lnSpc>
                <a:spcPct val="107000"/>
              </a:lnSpc>
              <a:spcAft>
                <a:spcPts val="450"/>
              </a:spcAft>
            </a:pP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biết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về</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trưởng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phát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triển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để</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giải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thích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số</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tượng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thực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tiễn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ví</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dụ</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tiêu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diệt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muỗi</a:t>
            </a:r>
            <a:r>
              <a:rPr lang="en-US" sz="2400" dirty="0">
                <a:latin typeface="Times New Roman" panose="02020603050405020304" pitchFamily="18" charset="0"/>
                <a:ea typeface="Arial" panose="020B0604020202020204" pitchFamily="34" charset="0"/>
                <a:cs typeface="Times New Roman" panose="02020603050405020304" pitchFamily="18" charset="0"/>
              </a:rPr>
              <a:t> ở </a:t>
            </a:r>
            <a:r>
              <a:rPr lang="en-US" sz="2400" dirty="0" err="1">
                <a:latin typeface="Times New Roman" panose="02020603050405020304" pitchFamily="18" charset="0"/>
                <a:ea typeface="Arial" panose="020B0604020202020204" pitchFamily="34" charset="0"/>
                <a:cs typeface="Times New Roman" panose="02020603050405020304" pitchFamily="18" charset="0"/>
              </a:rPr>
              <a:t>giai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đoạn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ấu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trùng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phòng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trừ</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sâu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bệnh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chăn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nuôi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58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7" y="871538"/>
            <a:ext cx="9149047" cy="51292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4894" y="4772026"/>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1286" y="2704392"/>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375275" y="3705227"/>
            <a:ext cx="2482850" cy="173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01" y="-1828800"/>
            <a:ext cx="6248401" cy="10134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28800" y="914400"/>
            <a:ext cx="60198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2777458" y="1415992"/>
            <a:ext cx="4191000" cy="954107"/>
          </a:xfrm>
          <a:prstGeom prst="rect">
            <a:avLst/>
          </a:prstGeom>
          <a:noFill/>
        </p:spPr>
        <p:txBody>
          <a:bodyPr wrap="square" rtlCol="0">
            <a:spAutoFit/>
          </a:bodyPr>
          <a:lstStyle/>
          <a:p>
            <a:pPr algn="ctr"/>
            <a:r>
              <a:rPr lang="en-US" sz="2800" dirty="0" err="1">
                <a:solidFill>
                  <a:srgbClr val="0033CC"/>
                </a:solidFill>
                <a:latin typeface="Times New Roman" panose="02020603050405020304" pitchFamily="18" charset="0"/>
                <a:cs typeface="Times New Roman" panose="02020603050405020304" pitchFamily="18" charset="0"/>
              </a:rPr>
              <a:t>Để</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chống</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rét</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cho</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thực</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vật</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người</a:t>
            </a:r>
            <a:r>
              <a:rPr lang="en-US" sz="2800" dirty="0">
                <a:solidFill>
                  <a:srgbClr val="0033CC"/>
                </a:solidFill>
                <a:latin typeface="Times New Roman" panose="02020603050405020304" pitchFamily="18" charset="0"/>
                <a:cs typeface="Times New Roman" panose="02020603050405020304" pitchFamily="18" charset="0"/>
              </a:rPr>
              <a:t> ta </a:t>
            </a:r>
            <a:r>
              <a:rPr lang="en-US" sz="2800" dirty="0" err="1">
                <a:solidFill>
                  <a:srgbClr val="0033CC"/>
                </a:solidFill>
                <a:latin typeface="Times New Roman" panose="02020603050405020304" pitchFamily="18" charset="0"/>
                <a:cs typeface="Times New Roman" panose="02020603050405020304" pitchFamily="18" charset="0"/>
              </a:rPr>
              <a:t>thường</a:t>
            </a:r>
            <a:endParaRPr lang="en-US" sz="2800" dirty="0">
              <a:solidFill>
                <a:srgbClr val="0033CC"/>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152400" y="311240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33CC"/>
                </a:solidFill>
              </a:rPr>
              <a:t>A.</a:t>
            </a:r>
            <a:r>
              <a:rPr lang="en-US" sz="2400" dirty="0" err="1">
                <a:solidFill>
                  <a:srgbClr val="0033CC"/>
                </a:solidFill>
                <a:latin typeface="Times New Roman" panose="02020603050405020304" pitchFamily="18" charset="0"/>
                <a:cs typeface="Times New Roman" panose="02020603050405020304" pitchFamily="18" charset="0"/>
              </a:rPr>
              <a:t>Đốt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lửa</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6934201" y="3112407"/>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rgbClr val="0033CC"/>
                </a:solidFill>
                <a:latin typeface="Times New Roman" panose="02020603050405020304" pitchFamily="18" charset="0"/>
                <a:cs typeface="Times New Roman" panose="02020603050405020304" pitchFamily="18" charset="0"/>
              </a:rPr>
              <a:t>D.Tưới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nước</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ấm</a:t>
            </a:r>
            <a:endParaRPr lang="en-US" sz="2000" dirty="0">
              <a:solidFill>
                <a:srgbClr val="0033CC"/>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4648201" y="3124200"/>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C. Che </a:t>
            </a:r>
            <a:r>
              <a:rPr lang="en-US" sz="2400" dirty="0" err="1">
                <a:solidFill>
                  <a:srgbClr val="0033CC"/>
                </a:solidFill>
                <a:latin typeface="Times New Roman" panose="02020603050405020304" pitchFamily="18" charset="0"/>
                <a:cs typeface="Times New Roman" panose="02020603050405020304" pitchFamily="18" charset="0"/>
              </a:rPr>
              <a:t>nilon</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362200" y="3112407"/>
            <a:ext cx="20574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33CC"/>
                </a:solidFill>
                <a:latin typeface="Times New Roman" panose="02020603050405020304" pitchFamily="18" charset="0"/>
                <a:cs typeface="Times New Roman" panose="02020603050405020304" pitchFamily="18" charset="0"/>
              </a:rPr>
              <a:t>B.</a:t>
            </a:r>
            <a:r>
              <a:rPr lang="en-US" sz="2400" dirty="0">
                <a:solidFill>
                  <a:srgbClr val="0033CC"/>
                </a:solidFill>
                <a:latin typeface="Times New Roman" panose="02020603050405020304" pitchFamily="18" charset="0"/>
                <a:cs typeface="Times New Roman" panose="02020603050405020304" pitchFamily="18" charset="0"/>
              </a:rPr>
              <a:t>Ủ </a:t>
            </a:r>
            <a:r>
              <a:rPr lang="en-US" sz="2400" dirty="0" err="1">
                <a:solidFill>
                  <a:srgbClr val="0033CC"/>
                </a:solidFill>
                <a:latin typeface="Times New Roman" panose="02020603050405020304" pitchFamily="18" charset="0"/>
                <a:cs typeface="Times New Roman" panose="02020603050405020304" pitchFamily="18" charset="0"/>
              </a:rPr>
              <a:t>rơm</a:t>
            </a:r>
            <a:r>
              <a:rPr lang="en-US" sz="2400" dirty="0">
                <a:solidFill>
                  <a:srgbClr val="0033CC"/>
                </a:solidFill>
                <a:latin typeface="Times New Roman" panose="02020603050405020304" pitchFamily="18" charset="0"/>
                <a:cs typeface="Times New Roman" panose="02020603050405020304" pitchFamily="18" charset="0"/>
              </a:rPr>
              <a:t> </a:t>
            </a: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9906000" y="3751036"/>
            <a:ext cx="609600" cy="609600"/>
          </a:xfrm>
          <a:prstGeom prst="rect">
            <a:avLst/>
          </a:prstGeom>
        </p:spPr>
      </p:pic>
      <p:pic>
        <p:nvPicPr>
          <p:cNvPr id="15"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5162" y="140979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588044" y="990600"/>
            <a:ext cx="757084"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6"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9482" y="157772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3772A17-BB74-4A75-BA55-D622FE4D0639}"/>
              </a:ext>
            </a:extLst>
          </p:cNvPr>
          <p:cNvGrpSpPr/>
          <p:nvPr/>
        </p:nvGrpSpPr>
        <p:grpSpPr>
          <a:xfrm>
            <a:off x="933247" y="1566100"/>
            <a:ext cx="90244" cy="76328"/>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3" name="Group 32">
            <a:extLst>
              <a:ext uri="{FF2B5EF4-FFF2-40B4-BE49-F238E27FC236}">
                <a16:creationId xmlns:a16="http://schemas.microsoft.com/office/drawing/2014/main" id="{A3772A17-BB74-4A75-BA55-D622FE4D0639}"/>
              </a:ext>
            </a:extLst>
          </p:cNvPr>
          <p:cNvGrpSpPr/>
          <p:nvPr/>
        </p:nvGrpSpPr>
        <p:grpSpPr>
          <a:xfrm>
            <a:off x="934593" y="2118399"/>
            <a:ext cx="90244" cy="76328"/>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9" name="Group 38">
            <a:extLst>
              <a:ext uri="{FF2B5EF4-FFF2-40B4-BE49-F238E27FC236}">
                <a16:creationId xmlns:a16="http://schemas.microsoft.com/office/drawing/2014/main" id="{A3772A17-BB74-4A75-BA55-D622FE4D0639}"/>
              </a:ext>
            </a:extLst>
          </p:cNvPr>
          <p:cNvGrpSpPr/>
          <p:nvPr/>
        </p:nvGrpSpPr>
        <p:grpSpPr>
          <a:xfrm>
            <a:off x="1231628" y="1859119"/>
            <a:ext cx="90244" cy="76328"/>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5" name="Group 44">
            <a:extLst>
              <a:ext uri="{FF2B5EF4-FFF2-40B4-BE49-F238E27FC236}">
                <a16:creationId xmlns:a16="http://schemas.microsoft.com/office/drawing/2014/main" id="{A3772A17-BB74-4A75-BA55-D622FE4D0639}"/>
              </a:ext>
            </a:extLst>
          </p:cNvPr>
          <p:cNvGrpSpPr/>
          <p:nvPr/>
        </p:nvGrpSpPr>
        <p:grpSpPr>
          <a:xfrm>
            <a:off x="661894" y="1884057"/>
            <a:ext cx="90244" cy="76328"/>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1" name="Oval 107"/>
          <p:cNvSpPr>
            <a:spLocks noChangeArrowheads="1"/>
          </p:cNvSpPr>
          <p:nvPr/>
        </p:nvSpPr>
        <p:spPr bwMode="auto">
          <a:xfrm>
            <a:off x="944484" y="185624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Explosion 2 51"/>
          <p:cNvSpPr/>
          <p:nvPr/>
        </p:nvSpPr>
        <p:spPr>
          <a:xfrm>
            <a:off x="851504" y="4514135"/>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p14="http://schemas.microsoft.com/office/powerpoint/2010/main" val="112736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24"/>
                                        </p:tgtEl>
                                        <p:attrNameLst>
                                          <p:attrName>style.color</p:attrName>
                                        </p:attrNameLst>
                                      </p:cBhvr>
                                      <p:by>
                                        <p:hsl h="7200000" s="0" l="0"/>
                                      </p:by>
                                    </p:animClr>
                                    <p:animClr clrSpc="hsl" dir="cw">
                                      <p:cBhvr>
                                        <p:cTn id="56" dur="500" fill="hold"/>
                                        <p:tgtEl>
                                          <p:spTgt spid="24"/>
                                        </p:tgtEl>
                                        <p:attrNameLst>
                                          <p:attrName>fillcolor</p:attrName>
                                        </p:attrNameLst>
                                      </p:cBhvr>
                                      <p:by>
                                        <p:hsl h="7200000" s="0" l="0"/>
                                      </p:by>
                                    </p:animClr>
                                    <p:animClr clrSpc="hsl" dir="cw">
                                      <p:cBhvr>
                                        <p:cTn id="57" dur="500" fill="hold"/>
                                        <p:tgtEl>
                                          <p:spTgt spid="24"/>
                                        </p:tgtEl>
                                        <p:attrNameLst>
                                          <p:attrName>stroke.color</p:attrName>
                                        </p:attrNameLst>
                                      </p:cBhvr>
                                      <p:by>
                                        <p:hsl h="7200000" s="0" l="0"/>
                                      </p:by>
                                    </p:animClr>
                                    <p:set>
                                      <p:cBhvr>
                                        <p:cTn id="58" dur="500" fill="hold"/>
                                        <p:tgtEl>
                                          <p:spTgt spid="24"/>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4744" fill="hold"/>
                                        <p:tgtEl>
                                          <p:spTgt spid="13"/>
                                        </p:tgtEl>
                                      </p:cBhvr>
                                    </p:cmd>
                                  </p:childTnLst>
                                </p:cTn>
                              </p:par>
                              <p:par>
                                <p:cTn id="61" presetID="2" presetClass="exit" presetSubtype="1" fill="hold" nodeType="withEffect">
                                  <p:stCondLst>
                                    <p:cond delay="0"/>
                                  </p:stCondLst>
                                  <p:childTnLst>
                                    <p:anim calcmode="lin" valueType="num">
                                      <p:cBhvr additive="base">
                                        <p:cTn id="62" dur="2000"/>
                                        <p:tgtEl>
                                          <p:spTgt spid="18"/>
                                        </p:tgtEl>
                                        <p:attrNameLst>
                                          <p:attrName>ppt_x</p:attrName>
                                        </p:attrNameLst>
                                      </p:cBhvr>
                                      <p:tavLst>
                                        <p:tav tm="0">
                                          <p:val>
                                            <p:strVal val="ppt_x"/>
                                          </p:val>
                                        </p:tav>
                                        <p:tav tm="100000">
                                          <p:val>
                                            <p:strVal val="ppt_x"/>
                                          </p:val>
                                        </p:tav>
                                      </p:tavLst>
                                    </p:anim>
                                    <p:anim calcmode="lin" valueType="num">
                                      <p:cBhvr additive="base">
                                        <p:cTn id="63" dur="2000"/>
                                        <p:tgtEl>
                                          <p:spTgt spid="18"/>
                                        </p:tgtEl>
                                        <p:attrNameLst>
                                          <p:attrName>ppt_y</p:attrName>
                                        </p:attrNameLst>
                                      </p:cBhvr>
                                      <p:tavLst>
                                        <p:tav tm="0">
                                          <p:val>
                                            <p:strVal val="ppt_y"/>
                                          </p:val>
                                        </p:tav>
                                        <p:tav tm="100000">
                                          <p:val>
                                            <p:strVal val="0-ppt_h/2"/>
                                          </p:val>
                                        </p:tav>
                                      </p:tavLst>
                                    </p:anim>
                                    <p:set>
                                      <p:cBhvr>
                                        <p:cTn id="64" dur="1" fill="hold">
                                          <p:stCondLst>
                                            <p:cond delay="1999"/>
                                          </p:stCondLst>
                                        </p:cTn>
                                        <p:tgtEl>
                                          <p:spTgt spid="18"/>
                                        </p:tgtEl>
                                        <p:attrNameLst>
                                          <p:attrName>style.visibility</p:attrName>
                                        </p:attrNameLst>
                                      </p:cBhvr>
                                      <p:to>
                                        <p:strVal val="hidden"/>
                                      </p:to>
                                    </p:set>
                                  </p:childTnLst>
                                </p:cTn>
                              </p:par>
                              <p:par>
                                <p:cTn id="65" presetID="35" presetClass="path" presetSubtype="0" accel="50000" decel="50000" fill="hold" nodeType="withEffect">
                                  <p:stCondLst>
                                    <p:cond delay="0"/>
                                  </p:stCondLst>
                                  <p:childTnLst>
                                    <p:animMotion origin="layout" path="M -1.11111E-6 -3.58025E-6 L -0.19028 0.07439 " pathEditMode="relative" rAng="0" ptsTypes="AA">
                                      <p:cBhvr>
                                        <p:cTn id="66"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23"/>
                                        </p:tgtEl>
                                      </p:cBhvr>
                                    </p:animEffect>
                                    <p:anim calcmode="lin" valueType="num">
                                      <p:cBhvr>
                                        <p:cTn id="72" dur="1000"/>
                                        <p:tgtEl>
                                          <p:spTgt spid="23"/>
                                        </p:tgtEl>
                                        <p:attrNameLst>
                                          <p:attrName>ppt_x</p:attrName>
                                        </p:attrNameLst>
                                      </p:cBhvr>
                                      <p:tavLst>
                                        <p:tav tm="0">
                                          <p:val>
                                            <p:strVal val="ppt_x"/>
                                          </p:val>
                                        </p:tav>
                                        <p:tav tm="100000">
                                          <p:val>
                                            <p:strVal val="ppt_x"/>
                                          </p:val>
                                        </p:tav>
                                      </p:tavLst>
                                    </p:anim>
                                    <p:anim calcmode="lin" valueType="num">
                                      <p:cBhvr>
                                        <p:cTn id="73" dur="1000"/>
                                        <p:tgtEl>
                                          <p:spTgt spid="23"/>
                                        </p:tgtEl>
                                        <p:attrNameLst>
                                          <p:attrName>ppt_y</p:attrName>
                                        </p:attrNameLst>
                                      </p:cBhvr>
                                      <p:tavLst>
                                        <p:tav tm="0">
                                          <p:val>
                                            <p:strVal val="ppt_y"/>
                                          </p:val>
                                        </p:tav>
                                        <p:tav tm="100000">
                                          <p:val>
                                            <p:strVal val="ppt_y+.1"/>
                                          </p:val>
                                        </p:tav>
                                      </p:tavLst>
                                    </p:anim>
                                    <p:set>
                                      <p:cBhvr>
                                        <p:cTn id="7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2"/>
                                        </p:tgtEl>
                                      </p:cBhvr>
                                    </p:animEffect>
                                    <p:anim calcmode="lin" valueType="num">
                                      <p:cBhvr>
                                        <p:cTn id="80" dur="1000"/>
                                        <p:tgtEl>
                                          <p:spTgt spid="22"/>
                                        </p:tgtEl>
                                        <p:attrNameLst>
                                          <p:attrName>ppt_x</p:attrName>
                                        </p:attrNameLst>
                                      </p:cBhvr>
                                      <p:tavLst>
                                        <p:tav tm="0">
                                          <p:val>
                                            <p:strVal val="ppt_x"/>
                                          </p:val>
                                        </p:tav>
                                        <p:tav tm="100000">
                                          <p:val>
                                            <p:strVal val="ppt_x"/>
                                          </p:val>
                                        </p:tav>
                                      </p:tavLst>
                                    </p:anim>
                                    <p:anim calcmode="lin" valueType="num">
                                      <p:cBhvr>
                                        <p:cTn id="81" dur="1000"/>
                                        <p:tgtEl>
                                          <p:spTgt spid="22"/>
                                        </p:tgtEl>
                                        <p:attrNameLst>
                                          <p:attrName>ppt_y</p:attrName>
                                        </p:attrNameLst>
                                      </p:cBhvr>
                                      <p:tavLst>
                                        <p:tav tm="0">
                                          <p:val>
                                            <p:strVal val="ppt_y"/>
                                          </p:val>
                                        </p:tav>
                                        <p:tav tm="100000">
                                          <p:val>
                                            <p:strVal val="ppt_y+.1"/>
                                          </p:val>
                                        </p:tav>
                                      </p:tavLst>
                                    </p:anim>
                                    <p:set>
                                      <p:cBhvr>
                                        <p:cTn id="8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1"/>
                                        </p:tgtEl>
                                      </p:cBhvr>
                                    </p:animEffect>
                                    <p:anim calcmode="lin" valueType="num">
                                      <p:cBhvr>
                                        <p:cTn id="88" dur="1000"/>
                                        <p:tgtEl>
                                          <p:spTgt spid="21"/>
                                        </p:tgtEl>
                                        <p:attrNameLst>
                                          <p:attrName>ppt_x</p:attrName>
                                        </p:attrNameLst>
                                      </p:cBhvr>
                                      <p:tavLst>
                                        <p:tav tm="0">
                                          <p:val>
                                            <p:strVal val="ppt_x"/>
                                          </p:val>
                                        </p:tav>
                                        <p:tav tm="100000">
                                          <p:val>
                                            <p:strVal val="ppt_x"/>
                                          </p:val>
                                        </p:tav>
                                      </p:tavLst>
                                    </p:anim>
                                    <p:anim calcmode="lin" valueType="num">
                                      <p:cBhvr>
                                        <p:cTn id="89" dur="1000"/>
                                        <p:tgtEl>
                                          <p:spTgt spid="21"/>
                                        </p:tgtEl>
                                        <p:attrNameLst>
                                          <p:attrName>ppt_y</p:attrName>
                                        </p:attrNameLst>
                                      </p:cBhvr>
                                      <p:tavLst>
                                        <p:tav tm="0">
                                          <p:val>
                                            <p:strVal val="ppt_y"/>
                                          </p:val>
                                        </p:tav>
                                        <p:tav tm="100000">
                                          <p:val>
                                            <p:strVal val="ppt_y+.1"/>
                                          </p:val>
                                        </p:tav>
                                      </p:tavLst>
                                    </p:anim>
                                    <p:set>
                                      <p:cBhvr>
                                        <p:cTn id="9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6"/>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93370"/>
            <a:ext cx="9144000" cy="61074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4065214" y="3909842"/>
            <a:ext cx="1268787" cy="1957558"/>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130987" y="311240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A. </a:t>
            </a:r>
            <a:r>
              <a:rPr lang="en-US" sz="2400" dirty="0" err="1">
                <a:solidFill>
                  <a:srgbClr val="0033CC"/>
                </a:solidFill>
                <a:latin typeface="Times New Roman" panose="02020603050405020304" pitchFamily="18" charset="0"/>
                <a:cs typeface="Times New Roman" panose="02020603050405020304" pitchFamily="18" charset="0"/>
              </a:rPr>
              <a:t>đưa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ra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ngoài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32" name="Picture 3" descr="C:\Users\ADMIN\Desktop\Giai cuu dai duong 2\3c.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09800" y="4114800"/>
            <a:ext cx="720044" cy="137160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2286001" y="3124200"/>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B. </a:t>
            </a:r>
            <a:r>
              <a:rPr lang="en-US" sz="2400" dirty="0" err="1">
                <a:solidFill>
                  <a:srgbClr val="0033CC"/>
                </a:solidFill>
                <a:latin typeface="Times New Roman" panose="02020603050405020304" pitchFamily="18" charset="0"/>
                <a:cs typeface="Times New Roman" panose="02020603050405020304" pitchFamily="18" charset="0"/>
              </a:rPr>
              <a:t>bón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phân</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35" name="Picture 4" descr="C:\Users\ADMIN\Desktop\Giai cuu dai duong 2\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5893621" y="3623470"/>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5282594" y="4410570"/>
            <a:ext cx="1123633" cy="160923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3657600" y="-1295400"/>
            <a:ext cx="6400800" cy="807720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6912788" y="3112407"/>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D. Ủ </a:t>
            </a:r>
            <a:r>
              <a:rPr lang="en-US" sz="2400" dirty="0" err="1">
                <a:solidFill>
                  <a:srgbClr val="0033CC"/>
                </a:solidFill>
                <a:latin typeface="Times New Roman" panose="02020603050405020304" pitchFamily="18" charset="0"/>
                <a:cs typeface="Times New Roman" panose="02020603050405020304" pitchFamily="18" charset="0"/>
              </a:rPr>
              <a:t>ấm</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4572000" y="3124200"/>
            <a:ext cx="20574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33CC"/>
                </a:solidFill>
                <a:latin typeface="Times New Roman" panose="02020603050405020304" pitchFamily="18" charset="0"/>
                <a:cs typeface="Times New Roman" panose="02020603050405020304" pitchFamily="18" charset="0"/>
              </a:rPr>
              <a:t>C. </a:t>
            </a:r>
            <a:r>
              <a:rPr lang="en-US" sz="2400" dirty="0" err="1">
                <a:solidFill>
                  <a:srgbClr val="0033CC"/>
                </a:solidFill>
                <a:latin typeface="Times New Roman" panose="02020603050405020304" pitchFamily="18" charset="0"/>
                <a:cs typeface="Times New Roman" panose="02020603050405020304" pitchFamily="18" charset="0"/>
              </a:rPr>
              <a:t>tưới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nước</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40" name="Picture 11" descr="C:\Users\ADMIN\Desktop\Giai cuu dai duong 2\seashell-border-382756.jpg"/>
          <p:cNvPicPr>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07387" y="914400"/>
            <a:ext cx="60198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p:nvPr/>
        </p:nvSpPr>
        <p:spPr>
          <a:xfrm>
            <a:off x="2721787" y="1676401"/>
            <a:ext cx="4191000" cy="523220"/>
          </a:xfrm>
          <a:prstGeom prst="rect">
            <a:avLst/>
          </a:prstGeom>
          <a:noFill/>
        </p:spPr>
        <p:txBody>
          <a:bodyPr wrap="square" rtlCol="0">
            <a:spAutoFit/>
          </a:bodyPr>
          <a:lstStyle/>
          <a:p>
            <a:pPr algn="ctr"/>
            <a:r>
              <a:rPr lang="en-US" sz="2800" dirty="0" err="1">
                <a:solidFill>
                  <a:srgbClr val="0033CC"/>
                </a:solidFill>
                <a:latin typeface="Times New Roman" panose="02020603050405020304" pitchFamily="18" charset="0"/>
                <a:cs typeface="Times New Roman" panose="02020603050405020304" pitchFamily="18" charset="0"/>
              </a:rPr>
              <a:t>Cây</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sẽ</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bị</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héo</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khi</a:t>
            </a:r>
            <a:r>
              <a:rPr lang="en-US" sz="2800"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không</a:t>
            </a:r>
            <a:r>
              <a:rPr lang="en-US" sz="2800" dirty="0">
                <a:solidFill>
                  <a:srgbClr val="0033CC"/>
                </a:solidFill>
                <a:latin typeface="Times New Roman" panose="02020603050405020304" pitchFamily="18" charset="0"/>
                <a:cs typeface="Times New Roman" panose="02020603050405020304" pitchFamily="18" charset="0"/>
              </a:rPr>
              <a:t> </a:t>
            </a: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848601" y="4876801"/>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9906000" y="3751036"/>
            <a:ext cx="609600" cy="609600"/>
          </a:xfrm>
          <a:prstGeom prst="rect">
            <a:avLst/>
          </a:prstGeom>
        </p:spPr>
      </p:pic>
      <p:pic>
        <p:nvPicPr>
          <p:cNvPr id="16"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5162" y="140979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588044" y="990600"/>
            <a:ext cx="757084" cy="375064"/>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0"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9482" y="157772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A3772A17-BB74-4A75-BA55-D622FE4D0639}"/>
              </a:ext>
            </a:extLst>
          </p:cNvPr>
          <p:cNvGrpSpPr/>
          <p:nvPr/>
        </p:nvGrpSpPr>
        <p:grpSpPr>
          <a:xfrm>
            <a:off x="933247" y="1566100"/>
            <a:ext cx="90244" cy="76328"/>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7" name="Group 26">
            <a:extLst>
              <a:ext uri="{FF2B5EF4-FFF2-40B4-BE49-F238E27FC236}">
                <a16:creationId xmlns:a16="http://schemas.microsoft.com/office/drawing/2014/main" id="{A3772A17-BB74-4A75-BA55-D622FE4D0639}"/>
              </a:ext>
            </a:extLst>
          </p:cNvPr>
          <p:cNvGrpSpPr/>
          <p:nvPr/>
        </p:nvGrpSpPr>
        <p:grpSpPr>
          <a:xfrm>
            <a:off x="934593" y="2118399"/>
            <a:ext cx="90244" cy="76328"/>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1231628" y="1859119"/>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0" name="Group 49">
            <a:extLst>
              <a:ext uri="{FF2B5EF4-FFF2-40B4-BE49-F238E27FC236}">
                <a16:creationId xmlns:a16="http://schemas.microsoft.com/office/drawing/2014/main" id="{A3772A17-BB74-4A75-BA55-D622FE4D0639}"/>
              </a:ext>
            </a:extLst>
          </p:cNvPr>
          <p:cNvGrpSpPr/>
          <p:nvPr/>
        </p:nvGrpSpPr>
        <p:grpSpPr>
          <a:xfrm>
            <a:off x="661894" y="1884057"/>
            <a:ext cx="90244" cy="7632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6" name="Oval 107"/>
          <p:cNvSpPr>
            <a:spLocks noChangeArrowheads="1"/>
          </p:cNvSpPr>
          <p:nvPr/>
        </p:nvSpPr>
        <p:spPr bwMode="auto">
          <a:xfrm>
            <a:off x="944484" y="185624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Explosion 2 56"/>
          <p:cNvSpPr/>
          <p:nvPr/>
        </p:nvSpPr>
        <p:spPr>
          <a:xfrm>
            <a:off x="1165252" y="3908535"/>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p14="http://schemas.microsoft.com/office/powerpoint/2010/main" val="420288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47"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8"/>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grpId="1" nodeType="clickEffect">
                                  <p:stCondLst>
                                    <p:cond delay="0"/>
                                  </p:stCondLst>
                                  <p:childTnLst>
                                    <p:animEffect transition="out" filter="fade">
                                      <p:cBhvr>
                                        <p:cTn id="67" dur="1000"/>
                                        <p:tgtEl>
                                          <p:spTgt spid="28"/>
                                        </p:tgtEl>
                                      </p:cBhvr>
                                    </p:animEffect>
                                    <p:anim calcmode="lin" valueType="num">
                                      <p:cBhvr>
                                        <p:cTn id="68" dur="1000"/>
                                        <p:tgtEl>
                                          <p:spTgt spid="28"/>
                                        </p:tgtEl>
                                        <p:attrNameLst>
                                          <p:attrName>ppt_x</p:attrName>
                                        </p:attrNameLst>
                                      </p:cBhvr>
                                      <p:tavLst>
                                        <p:tav tm="0">
                                          <p:val>
                                            <p:strVal val="ppt_x"/>
                                          </p:val>
                                        </p:tav>
                                        <p:tav tm="100000">
                                          <p:val>
                                            <p:strVal val="ppt_x"/>
                                          </p:val>
                                        </p:tav>
                                      </p:tavLst>
                                    </p:anim>
                                    <p:anim calcmode="lin" valueType="num">
                                      <p:cBhvr>
                                        <p:cTn id="69" dur="1000"/>
                                        <p:tgtEl>
                                          <p:spTgt spid="28"/>
                                        </p:tgtEl>
                                        <p:attrNameLst>
                                          <p:attrName>ppt_y</p:attrName>
                                        </p:attrNameLst>
                                      </p:cBhvr>
                                      <p:tavLst>
                                        <p:tav tm="0">
                                          <p:val>
                                            <p:strVal val="ppt_y"/>
                                          </p:val>
                                        </p:tav>
                                        <p:tav tm="100000">
                                          <p:val>
                                            <p:strVal val="ppt_y+.1"/>
                                          </p:val>
                                        </p:tav>
                                      </p:tavLst>
                                    </p:anim>
                                    <p:set>
                                      <p:cBhvr>
                                        <p:cTn id="7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grpId="1" nodeType="clickEffect">
                                  <p:stCondLst>
                                    <p:cond delay="0"/>
                                  </p:stCondLst>
                                  <p:childTnLst>
                                    <p:animEffect transition="out" filter="fade">
                                      <p:cBhvr>
                                        <p:cTn id="75" dur="1000"/>
                                        <p:tgtEl>
                                          <p:spTgt spid="33"/>
                                        </p:tgtEl>
                                      </p:cBhvr>
                                    </p:animEffect>
                                    <p:anim calcmode="lin" valueType="num">
                                      <p:cBhvr>
                                        <p:cTn id="76" dur="1000"/>
                                        <p:tgtEl>
                                          <p:spTgt spid="33"/>
                                        </p:tgtEl>
                                        <p:attrNameLst>
                                          <p:attrName>ppt_x</p:attrName>
                                        </p:attrNameLst>
                                      </p:cBhvr>
                                      <p:tavLst>
                                        <p:tav tm="0">
                                          <p:val>
                                            <p:strVal val="ppt_x"/>
                                          </p:val>
                                        </p:tav>
                                        <p:tav tm="100000">
                                          <p:val>
                                            <p:strVal val="ppt_x"/>
                                          </p:val>
                                        </p:tav>
                                      </p:tavLst>
                                    </p:anim>
                                    <p:anim calcmode="lin" valueType="num">
                                      <p:cBhvr>
                                        <p:cTn id="77" dur="1000"/>
                                        <p:tgtEl>
                                          <p:spTgt spid="33"/>
                                        </p:tgtEl>
                                        <p:attrNameLst>
                                          <p:attrName>ppt_y</p:attrName>
                                        </p:attrNameLst>
                                      </p:cBhvr>
                                      <p:tavLst>
                                        <p:tav tm="0">
                                          <p:val>
                                            <p:strVal val="ppt_y"/>
                                          </p:val>
                                        </p:tav>
                                        <p:tav tm="100000">
                                          <p:val>
                                            <p:strVal val="ppt_y+.1"/>
                                          </p:val>
                                        </p:tav>
                                      </p:tavLst>
                                    </p:anim>
                                    <p:set>
                                      <p:cBhvr>
                                        <p:cTn id="7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9" restart="whenNotActive" fill="hold" evtFilter="cancelBubble" nodeType="interactiveSeq">
                <p:stCondLst>
                  <p:cond evt="onClick" delay="0">
                    <p:tgtEl>
                      <p:spTgt spid="39"/>
                    </p:tgtEl>
                  </p:cond>
                </p:stCondLst>
                <p:endSync evt="end" delay="0">
                  <p:rtn val="all"/>
                </p:endSync>
                <p:childTnLst>
                  <p:par>
                    <p:cTn id="80" fill="hold">
                      <p:stCondLst>
                        <p:cond delay="0"/>
                      </p:stCondLst>
                      <p:childTnLst>
                        <p:par>
                          <p:cTn id="81" fill="hold">
                            <p:stCondLst>
                              <p:cond delay="0"/>
                            </p:stCondLst>
                            <p:childTnLst>
                              <p:par>
                                <p:cTn id="82" presetID="21" presetClass="emph" presetSubtype="0" repeatCount="indefinite" fill="hold" grpId="1" nodeType="withEffect">
                                  <p:stCondLst>
                                    <p:cond delay="0"/>
                                  </p:stCondLst>
                                  <p:childTnLst>
                                    <p:animClr clrSpc="hsl" dir="cw">
                                      <p:cBhvr override="childStyle">
                                        <p:cTn id="83" dur="500" fill="hold"/>
                                        <p:tgtEl>
                                          <p:spTgt spid="39"/>
                                        </p:tgtEl>
                                        <p:attrNameLst>
                                          <p:attrName>style.color</p:attrName>
                                        </p:attrNameLst>
                                      </p:cBhvr>
                                      <p:by>
                                        <p:hsl h="7200000" s="0" l="0"/>
                                      </p:by>
                                    </p:animClr>
                                    <p:animClr clrSpc="hsl" dir="cw">
                                      <p:cBhvr>
                                        <p:cTn id="84" dur="500" fill="hold"/>
                                        <p:tgtEl>
                                          <p:spTgt spid="39"/>
                                        </p:tgtEl>
                                        <p:attrNameLst>
                                          <p:attrName>fillcolor</p:attrName>
                                        </p:attrNameLst>
                                      </p:cBhvr>
                                      <p:by>
                                        <p:hsl h="7200000" s="0" l="0"/>
                                      </p:by>
                                    </p:animClr>
                                    <p:animClr clrSpc="hsl" dir="cw">
                                      <p:cBhvr>
                                        <p:cTn id="85" dur="500" fill="hold"/>
                                        <p:tgtEl>
                                          <p:spTgt spid="39"/>
                                        </p:tgtEl>
                                        <p:attrNameLst>
                                          <p:attrName>stroke.color</p:attrName>
                                        </p:attrNameLst>
                                      </p:cBhvr>
                                      <p:by>
                                        <p:hsl h="7200000" s="0" l="0"/>
                                      </p:by>
                                    </p:animClr>
                                    <p:set>
                                      <p:cBhvr>
                                        <p:cTn id="86" dur="500" fill="hold"/>
                                        <p:tgtEl>
                                          <p:spTgt spid="39"/>
                                        </p:tgtEl>
                                        <p:attrNameLst>
                                          <p:attrName>fill.type</p:attrName>
                                        </p:attrNameLst>
                                      </p:cBhvr>
                                      <p:to>
                                        <p:strVal val="solid"/>
                                      </p:to>
                                    </p:set>
                                  </p:childTnLst>
                                </p:cTn>
                              </p:par>
                              <p:par>
                                <p:cTn id="87" presetID="1" presetClass="mediacall" presetSubtype="0" fill="hold" nodeType="withEffect">
                                  <p:stCondLst>
                                    <p:cond delay="0"/>
                                  </p:stCondLst>
                                  <p:childTnLst>
                                    <p:cmd type="call" cmd="playFrom(0.0)">
                                      <p:cBhvr>
                                        <p:cTn id="88" dur="4715" fill="hold"/>
                                        <p:tgtEl>
                                          <p:spTgt spid="15"/>
                                        </p:tgtEl>
                                      </p:cBhvr>
                                    </p:cmd>
                                  </p:childTnLst>
                                </p:cTn>
                              </p:par>
                              <p:par>
                                <p:cTn id="89" presetID="2" presetClass="exit" presetSubtype="1" fill="hold" nodeType="withEffect">
                                  <p:stCondLst>
                                    <p:cond delay="0"/>
                                  </p:stCondLst>
                                  <p:childTnLst>
                                    <p:anim calcmode="lin" valueType="num">
                                      <p:cBhvr additive="base">
                                        <p:cTn id="90" dur="2000"/>
                                        <p:tgtEl>
                                          <p:spTgt spid="37"/>
                                        </p:tgtEl>
                                        <p:attrNameLst>
                                          <p:attrName>ppt_x</p:attrName>
                                        </p:attrNameLst>
                                      </p:cBhvr>
                                      <p:tavLst>
                                        <p:tav tm="0">
                                          <p:val>
                                            <p:strVal val="ppt_x"/>
                                          </p:val>
                                        </p:tav>
                                        <p:tav tm="100000">
                                          <p:val>
                                            <p:strVal val="ppt_x"/>
                                          </p:val>
                                        </p:tav>
                                      </p:tavLst>
                                    </p:anim>
                                    <p:anim calcmode="lin" valueType="num">
                                      <p:cBhvr additive="base">
                                        <p:cTn id="91" dur="2000"/>
                                        <p:tgtEl>
                                          <p:spTgt spid="37"/>
                                        </p:tgtEl>
                                        <p:attrNameLst>
                                          <p:attrName>ppt_y</p:attrName>
                                        </p:attrNameLst>
                                      </p:cBhvr>
                                      <p:tavLst>
                                        <p:tav tm="0">
                                          <p:val>
                                            <p:strVal val="ppt_y"/>
                                          </p:val>
                                        </p:tav>
                                        <p:tav tm="100000">
                                          <p:val>
                                            <p:strVal val="0-ppt_h/2"/>
                                          </p:val>
                                        </p:tav>
                                      </p:tavLst>
                                    </p:anim>
                                    <p:set>
                                      <p:cBhvr>
                                        <p:cTn id="92" dur="1" fill="hold">
                                          <p:stCondLst>
                                            <p:cond delay="1999"/>
                                          </p:stCondLst>
                                        </p:cTn>
                                        <p:tgtEl>
                                          <p:spTgt spid="37"/>
                                        </p:tgtEl>
                                        <p:attrNameLst>
                                          <p:attrName>style.visibility</p:attrName>
                                        </p:attrNameLst>
                                      </p:cBhvr>
                                      <p:to>
                                        <p:strVal val="hidden"/>
                                      </p:to>
                                    </p:set>
                                  </p:childTnLst>
                                </p:cTn>
                              </p:par>
                              <p:par>
                                <p:cTn id="93" presetID="63" presetClass="path" presetSubtype="0" accel="50000" decel="50000" fill="hold" nodeType="withEffect">
                                  <p:stCondLst>
                                    <p:cond delay="0"/>
                                  </p:stCondLst>
                                  <p:childTnLst>
                                    <p:animMotion origin="layout" path="M 3.61111E-6 3.33333E-6 L 0.18559 0.04444 " pathEditMode="relative" rAng="0" ptsTypes="AA">
                                      <p:cBhvr>
                                        <p:cTn id="94" dur="3000" fill="hold"/>
                                        <p:tgtEl>
                                          <p:spTgt spid="32"/>
                                        </p:tgtEl>
                                        <p:attrNameLst>
                                          <p:attrName>ppt_x</p:attrName>
                                          <p:attrName>ppt_y</p:attrName>
                                        </p:attrNameLst>
                                      </p:cBhvr>
                                      <p:rCtr x="9271" y="2222"/>
                                    </p:animMotion>
                                  </p:childTnLst>
                                </p:cTn>
                              </p:par>
                              <p:par>
                                <p:cTn id="95" presetID="35" presetClass="path" presetSubtype="0" accel="50000" decel="50000" fill="hold" nodeType="withEffect">
                                  <p:stCondLst>
                                    <p:cond delay="0"/>
                                  </p:stCondLst>
                                  <p:childTnLst>
                                    <p:animMotion origin="layout" path="M -2.5E-6 -2.22222E-6 L -0.07239 0.00834 " pathEditMode="relative" rAng="0" ptsTypes="AA">
                                      <p:cBhvr>
                                        <p:cTn id="96" dur="3000" fill="hold"/>
                                        <p:tgtEl>
                                          <p:spTgt spid="36"/>
                                        </p:tgtEl>
                                        <p:attrNameLst>
                                          <p:attrName>ppt_x</p:attrName>
                                          <p:attrName>ppt_y</p:attrName>
                                        </p:attrNameLst>
                                      </p:cBhvr>
                                      <p:rCtr x="-3628" y="401"/>
                                    </p:animMotion>
                                  </p:childTnLst>
                                </p:cTn>
                              </p:par>
                              <p:par>
                                <p:cTn id="97" presetID="35" presetClass="path" presetSubtype="0" accel="50000" decel="50000" fill="hold" nodeType="withEffect">
                                  <p:stCondLst>
                                    <p:cond delay="0"/>
                                  </p:stCondLst>
                                  <p:childTnLst>
                                    <p:animMotion origin="layout" path="M 3.33333E-6 2.59259E-6 L -0.10261 0.13981 " pathEditMode="relative" rAng="0" ptsTypes="AA">
                                      <p:cBhvr>
                                        <p:cTn id="98"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seq concurrent="1" nextAc="seek">
              <p:cTn id="99" restart="whenNotActive" fill="hold" evtFilter="cancelBubble" nodeType="interactiveSeq">
                <p:stCondLst>
                  <p:cond evt="onClick" delay="0">
                    <p:tgtEl>
                      <p:spTgt spid="38"/>
                    </p:tgtEl>
                  </p:cond>
                </p:stCondLst>
                <p:endSync evt="end" delay="0">
                  <p:rtn val="all"/>
                </p:endSync>
                <p:childTnLst>
                  <p:par>
                    <p:cTn id="100" fill="hold">
                      <p:stCondLst>
                        <p:cond delay="0"/>
                      </p:stCondLst>
                      <p:childTnLst>
                        <p:par>
                          <p:cTn id="101" fill="hold">
                            <p:stCondLst>
                              <p:cond delay="0"/>
                            </p:stCondLst>
                            <p:childTnLst>
                              <p:par>
                                <p:cTn id="102" presetID="42" presetClass="exit" presetSubtype="0" fill="hold" grpId="1" nodeType="clickEffect">
                                  <p:stCondLst>
                                    <p:cond delay="0"/>
                                  </p:stCondLst>
                                  <p:childTnLst>
                                    <p:animEffect transition="out" filter="fade">
                                      <p:cBhvr>
                                        <p:cTn id="103" dur="1000"/>
                                        <p:tgtEl>
                                          <p:spTgt spid="38"/>
                                        </p:tgtEl>
                                      </p:cBhvr>
                                    </p:animEffect>
                                    <p:anim calcmode="lin" valueType="num">
                                      <p:cBhvr>
                                        <p:cTn id="104" dur="1000"/>
                                        <p:tgtEl>
                                          <p:spTgt spid="38"/>
                                        </p:tgtEl>
                                        <p:attrNameLst>
                                          <p:attrName>ppt_x</p:attrName>
                                        </p:attrNameLst>
                                      </p:cBhvr>
                                      <p:tavLst>
                                        <p:tav tm="0">
                                          <p:val>
                                            <p:strVal val="ppt_x"/>
                                          </p:val>
                                        </p:tav>
                                        <p:tav tm="100000">
                                          <p:val>
                                            <p:strVal val="ppt_x"/>
                                          </p:val>
                                        </p:tav>
                                      </p:tavLst>
                                    </p:anim>
                                    <p:anim calcmode="lin" valueType="num">
                                      <p:cBhvr>
                                        <p:cTn id="105" dur="1000"/>
                                        <p:tgtEl>
                                          <p:spTgt spid="38"/>
                                        </p:tgtEl>
                                        <p:attrNameLst>
                                          <p:attrName>ppt_y</p:attrName>
                                        </p:attrNameLst>
                                      </p:cBhvr>
                                      <p:tavLst>
                                        <p:tav tm="0">
                                          <p:val>
                                            <p:strVal val="ppt_y"/>
                                          </p:val>
                                        </p:tav>
                                        <p:tav tm="100000">
                                          <p:val>
                                            <p:strVal val="ppt_y+.1"/>
                                          </p:val>
                                        </p:tav>
                                      </p:tavLst>
                                    </p:anim>
                                    <p:set>
                                      <p:cBhvr>
                                        <p:cTn id="106"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07" fill="hold" display="0">
                  <p:stCondLst>
                    <p:cond delay="indefinite"/>
                  </p:stCondLst>
                  <p:endCondLst>
                    <p:cond evt="onStopAudio" delay="0">
                      <p:tgtEl>
                        <p:sldTgt/>
                      </p:tgtEl>
                    </p:cond>
                  </p:endCondLst>
                </p:cTn>
                <p:tgtEl>
                  <p:spTgt spid="15"/>
                </p:tgtEl>
              </p:cMediaNode>
            </p:audio>
            <p:seq concurrent="1" nextAc="seek">
              <p:cTn id="108" restart="whenNotActive" fill="hold" evtFilter="cancelBubble" nodeType="interactiveSeq">
                <p:stCondLst>
                  <p:cond evt="onClick" delay="0">
                    <p:tgtEl>
                      <p:spTgt spid="17"/>
                    </p:tgtEl>
                  </p:cond>
                </p:stCondLst>
                <p:endSync evt="end" delay="0">
                  <p:rtn val="all"/>
                </p:endSync>
                <p:childTnLst>
                  <p:par>
                    <p:cTn id="109" fill="hold">
                      <p:stCondLst>
                        <p:cond delay="0"/>
                      </p:stCondLst>
                      <p:childTnLst>
                        <p:par>
                          <p:cTn id="110" fill="hold">
                            <p:stCondLst>
                              <p:cond delay="0"/>
                            </p:stCondLst>
                            <p:childTnLst>
                              <p:par>
                                <p:cTn id="111" presetID="8" presetClass="emph" presetSubtype="0" fill="hold" nodeType="clickEffect">
                                  <p:stCondLst>
                                    <p:cond delay="0"/>
                                  </p:stCondLst>
                                  <p:childTnLst>
                                    <p:animRot by="21600000">
                                      <p:cBhvr>
                                        <p:cTn id="112" dur="15000" fill="hold"/>
                                        <p:tgtEl>
                                          <p:spTgt spid="20"/>
                                        </p:tgtEl>
                                        <p:attrNameLst>
                                          <p:attrName>r</p:attrName>
                                        </p:attrNameLst>
                                      </p:cBhvr>
                                    </p:animRot>
                                  </p:childTnLst>
                                </p:cTn>
                              </p:par>
                            </p:childTnLst>
                          </p:cTn>
                        </p:par>
                        <p:par>
                          <p:cTn id="113" fill="hold">
                            <p:stCondLst>
                              <p:cond delay="15000"/>
                            </p:stCondLst>
                            <p:childTnLst>
                              <p:par>
                                <p:cTn id="114" presetID="1" presetClass="entr" presetSubtype="0" fill="hold" grpId="0" nodeType="afterEffect">
                                  <p:stCondLst>
                                    <p:cond delay="0"/>
                                  </p:stCondLst>
                                  <p:childTnLst>
                                    <p:set>
                                      <p:cBhvr>
                                        <p:cTn id="115" dur="1" fill="hold">
                                          <p:stCondLst>
                                            <p:cond delay="0"/>
                                          </p:stCondLst>
                                        </p:cTn>
                                        <p:tgtEl>
                                          <p:spTgt spid="57"/>
                                        </p:tgtEl>
                                        <p:attrNameLst>
                                          <p:attrName>style.visibility</p:attrName>
                                        </p:attrNameLst>
                                      </p:cBhvr>
                                      <p:to>
                                        <p:strVal val="visible"/>
                                      </p:to>
                                    </p:set>
                                  </p:childTnLst>
                                </p:cTn>
                              </p:par>
                              <p:par>
                                <p:cTn id="116" presetID="1" presetClass="exit" presetSubtype="0" fill="hold" grpId="1" nodeType="withEffect">
                                  <p:stCondLst>
                                    <p:cond delay="2000"/>
                                  </p:stCondLst>
                                  <p:childTnLst>
                                    <p:set>
                                      <p:cBhvr>
                                        <p:cTn id="117"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28" grpId="1" animBg="1"/>
      <p:bldP spid="33" grpId="0" animBg="1"/>
      <p:bldP spid="33" grpId="1" animBg="1"/>
      <p:bldP spid="38" grpId="0" animBg="1"/>
      <p:bldP spid="38" grpId="1" animBg="1"/>
      <p:bldP spid="39" grpId="0" animBg="1"/>
      <p:bldP spid="39" grpId="1" animBg="1"/>
      <p:bldP spid="41" grpId="0"/>
      <p:bldP spid="57" grpId="0" animBg="1"/>
      <p:bldP spid="5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85800"/>
            <a:ext cx="9143999" cy="6248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66801" y="3281902"/>
            <a:ext cx="6055949" cy="27378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143000"/>
            <a:ext cx="8915400" cy="80772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83817" y="3124200"/>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rgbClr val="0033CC"/>
                </a:solidFill>
              </a:rPr>
              <a:t>A.Trứng</a:t>
            </a:r>
            <a:endParaRPr lang="en-US" sz="2400" dirty="0">
              <a:solidFill>
                <a:srgbClr val="0033CC"/>
              </a:solidFill>
            </a:endParaRPr>
          </a:p>
        </p:txBody>
      </p:sp>
      <p:sp>
        <p:nvSpPr>
          <p:cNvPr id="25" name="Rounded Rectangle 24"/>
          <p:cNvSpPr/>
          <p:nvPr/>
        </p:nvSpPr>
        <p:spPr>
          <a:xfrm>
            <a:off x="2020498" y="3112407"/>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rgbClr val="0033CC"/>
                </a:solidFill>
              </a:rPr>
              <a:t>B.Con</a:t>
            </a:r>
            <a:r>
              <a:rPr lang="en-US" sz="2400" dirty="0" smtClean="0">
                <a:solidFill>
                  <a:srgbClr val="0033CC"/>
                </a:solidFill>
              </a:rPr>
              <a:t> non</a:t>
            </a:r>
            <a:endParaRPr lang="en-US" sz="2400" dirty="0">
              <a:solidFill>
                <a:srgbClr val="0033CC"/>
              </a:solidFill>
            </a:endParaRPr>
          </a:p>
        </p:txBody>
      </p:sp>
      <p:sp>
        <p:nvSpPr>
          <p:cNvPr id="26" name="Rounded Rectangle 25"/>
          <p:cNvSpPr/>
          <p:nvPr/>
        </p:nvSpPr>
        <p:spPr>
          <a:xfrm>
            <a:off x="6468974" y="3171826"/>
            <a:ext cx="244642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rgbClr val="0033CC"/>
                </a:solidFill>
              </a:rPr>
              <a:t>D.Trưởng</a:t>
            </a:r>
            <a:r>
              <a:rPr lang="en-US" sz="2400" dirty="0" smtClean="0">
                <a:solidFill>
                  <a:srgbClr val="0033CC"/>
                </a:solidFill>
              </a:rPr>
              <a:t> </a:t>
            </a:r>
            <a:r>
              <a:rPr lang="en-US" sz="2400" dirty="0" err="1" smtClean="0">
                <a:solidFill>
                  <a:srgbClr val="0033CC"/>
                </a:solidFill>
              </a:rPr>
              <a:t>thành</a:t>
            </a:r>
            <a:endParaRPr lang="en-US" sz="2400" dirty="0">
              <a:solidFill>
                <a:srgbClr val="0033CC"/>
              </a:solidFill>
            </a:endParaRPr>
          </a:p>
        </p:txBody>
      </p:sp>
      <p:sp>
        <p:nvSpPr>
          <p:cNvPr id="27" name="Rounded Rectangle 26"/>
          <p:cNvSpPr/>
          <p:nvPr/>
        </p:nvSpPr>
        <p:spPr>
          <a:xfrm>
            <a:off x="4217890" y="3140813"/>
            <a:ext cx="20574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33CC"/>
                </a:solidFill>
              </a:rPr>
              <a:t>C. </a:t>
            </a:r>
            <a:r>
              <a:rPr lang="en-US" sz="2400" dirty="0" err="1" smtClean="0">
                <a:solidFill>
                  <a:srgbClr val="0033CC"/>
                </a:solidFill>
              </a:rPr>
              <a:t>Ấu</a:t>
            </a:r>
            <a:r>
              <a:rPr lang="en-US" sz="2400" dirty="0" smtClean="0">
                <a:solidFill>
                  <a:srgbClr val="0033CC"/>
                </a:solidFill>
              </a:rPr>
              <a:t> </a:t>
            </a:r>
            <a:r>
              <a:rPr lang="en-US" sz="2400" dirty="0" err="1" smtClean="0">
                <a:solidFill>
                  <a:srgbClr val="0033CC"/>
                </a:solidFill>
              </a:rPr>
              <a:t>trùng</a:t>
            </a:r>
            <a:endParaRPr lang="en-US" sz="2000" dirty="0">
              <a:solidFill>
                <a:srgbClr val="0033CC"/>
              </a:solidFill>
            </a:endParaRPr>
          </a:p>
        </p:txBody>
      </p:sp>
      <p:pic>
        <p:nvPicPr>
          <p:cNvPr id="29" name="Picture 11" descr="C:\Users\ADMIN\Desktop\Giai cuu dai duong 2\seashell-border-382756.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76400" y="914400"/>
            <a:ext cx="60198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2269067" y="1676401"/>
            <a:ext cx="5181599" cy="369332"/>
          </a:xfrm>
          <a:prstGeom prst="rect">
            <a:avLst/>
          </a:prstGeom>
          <a:noFill/>
        </p:spPr>
        <p:txBody>
          <a:bodyPr wrap="square" rtlCol="0">
            <a:spAutoFit/>
          </a:bodyPr>
          <a:lstStyle/>
          <a:p>
            <a:pPr algn="ctr"/>
            <a:r>
              <a:rPr lang="en-US" b="1" dirty="0" err="1">
                <a:solidFill>
                  <a:srgbClr val="FF0000"/>
                </a:solidFill>
                <a:latin typeface="Times New Roman" panose="02020603050405020304" pitchFamily="18" charset="0"/>
                <a:cs typeface="Times New Roman" panose="02020603050405020304" pitchFamily="18" charset="0"/>
              </a:rPr>
              <a:t>Tiêu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diệt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muỗi</a:t>
            </a:r>
            <a:r>
              <a:rPr lang="en-US" b="1" dirty="0">
                <a:solidFill>
                  <a:srgbClr val="FF0000"/>
                </a:solidFill>
                <a:latin typeface="Times New Roman" panose="02020603050405020304" pitchFamily="18" charset="0"/>
                <a:cs typeface="Times New Roman" panose="02020603050405020304" pitchFamily="18" charset="0"/>
              </a:rPr>
              <a:t> ở </a:t>
            </a:r>
            <a:r>
              <a:rPr lang="en-US" b="1" dirty="0" err="1">
                <a:solidFill>
                  <a:srgbClr val="FF0000"/>
                </a:solidFill>
                <a:latin typeface="Times New Roman" panose="02020603050405020304" pitchFamily="18" charset="0"/>
                <a:cs typeface="Times New Roman" panose="02020603050405020304" pitchFamily="18" charset="0"/>
              </a:rPr>
              <a:t>giai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đoạn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nào</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hiệu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quả</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nhất</a:t>
            </a:r>
            <a:r>
              <a:rPr lang="en-US"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34894" y="4772026"/>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9906000" y="3751036"/>
            <a:ext cx="609600" cy="609600"/>
          </a:xfrm>
          <a:prstGeom prst="rect">
            <a:avLst/>
          </a:prstGeom>
        </p:spPr>
      </p:pic>
      <p:pic>
        <p:nvPicPr>
          <p:cNvPr id="13"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5162" y="140979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588044" y="990600"/>
            <a:ext cx="757084" cy="375064"/>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9482" y="157772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3772A17-BB74-4A75-BA55-D622FE4D0639}"/>
              </a:ext>
            </a:extLst>
          </p:cNvPr>
          <p:cNvGrpSpPr/>
          <p:nvPr/>
        </p:nvGrpSpPr>
        <p:grpSpPr>
          <a:xfrm>
            <a:off x="933247" y="1566100"/>
            <a:ext cx="90244" cy="76328"/>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934593" y="2118399"/>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231628" y="1859119"/>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661894" y="1884057"/>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Oval 107"/>
          <p:cNvSpPr>
            <a:spLocks noChangeArrowheads="1"/>
          </p:cNvSpPr>
          <p:nvPr/>
        </p:nvSpPr>
        <p:spPr bwMode="auto">
          <a:xfrm>
            <a:off x="944484" y="185624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Explosion 2 50"/>
          <p:cNvSpPr/>
          <p:nvPr/>
        </p:nvSpPr>
        <p:spPr>
          <a:xfrm>
            <a:off x="1605248" y="4861035"/>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p14="http://schemas.microsoft.com/office/powerpoint/2010/main" val="398545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24"/>
                                        </p:tgtEl>
                                      </p:cBhvr>
                                    </p:animEffect>
                                    <p:anim calcmode="lin" valueType="num">
                                      <p:cBhvr>
                                        <p:cTn id="50" dur="1000"/>
                                        <p:tgtEl>
                                          <p:spTgt spid="24"/>
                                        </p:tgtEl>
                                        <p:attrNameLst>
                                          <p:attrName>ppt_x</p:attrName>
                                        </p:attrNameLst>
                                      </p:cBhvr>
                                      <p:tavLst>
                                        <p:tav tm="0">
                                          <p:val>
                                            <p:strVal val="ppt_x"/>
                                          </p:val>
                                        </p:tav>
                                        <p:tav tm="100000">
                                          <p:val>
                                            <p:strVal val="ppt_x"/>
                                          </p:val>
                                        </p:tav>
                                      </p:tavLst>
                                    </p:anim>
                                    <p:anim calcmode="lin" valueType="num">
                                      <p:cBhvr>
                                        <p:cTn id="51" dur="1000"/>
                                        <p:tgtEl>
                                          <p:spTgt spid="24"/>
                                        </p:tgtEl>
                                        <p:attrNameLst>
                                          <p:attrName>ppt_y</p:attrName>
                                        </p:attrNameLst>
                                      </p:cBhvr>
                                      <p:tavLst>
                                        <p:tav tm="0">
                                          <p:val>
                                            <p:strVal val="ppt_y"/>
                                          </p:val>
                                        </p:tav>
                                        <p:tav tm="100000">
                                          <p:val>
                                            <p:strVal val="ppt_y+.1"/>
                                          </p:val>
                                        </p:tav>
                                      </p:tavLst>
                                    </p:anim>
                                    <p:set>
                                      <p:cBhvr>
                                        <p:cTn id="5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3" restart="whenNotActive" fill="hold" evtFilter="cancelBubble" nodeType="interactiveSeq">
                <p:stCondLst>
                  <p:cond evt="onClick" delay="0">
                    <p:tgtEl>
                      <p:spTgt spid="25"/>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25"/>
                                        </p:tgtEl>
                                      </p:cBhvr>
                                    </p:animEffect>
                                    <p:anim calcmode="lin" valueType="num">
                                      <p:cBhvr>
                                        <p:cTn id="58" dur="1000"/>
                                        <p:tgtEl>
                                          <p:spTgt spid="25"/>
                                        </p:tgtEl>
                                        <p:attrNameLst>
                                          <p:attrName>ppt_x</p:attrName>
                                        </p:attrNameLst>
                                      </p:cBhvr>
                                      <p:tavLst>
                                        <p:tav tm="0">
                                          <p:val>
                                            <p:strVal val="ppt_x"/>
                                          </p:val>
                                        </p:tav>
                                        <p:tav tm="100000">
                                          <p:val>
                                            <p:strVal val="ppt_x"/>
                                          </p:val>
                                        </p:tav>
                                      </p:tavLst>
                                    </p:anim>
                                    <p:anim calcmode="lin" valueType="num">
                                      <p:cBhvr>
                                        <p:cTn id="59" dur="1000"/>
                                        <p:tgtEl>
                                          <p:spTgt spid="25"/>
                                        </p:tgtEl>
                                        <p:attrNameLst>
                                          <p:attrName>ppt_y</p:attrName>
                                        </p:attrNameLst>
                                      </p:cBhvr>
                                      <p:tavLst>
                                        <p:tav tm="0">
                                          <p:val>
                                            <p:strVal val="ppt_y"/>
                                          </p:val>
                                        </p:tav>
                                        <p:tav tm="100000">
                                          <p:val>
                                            <p:strVal val="ppt_y+.1"/>
                                          </p:val>
                                        </p:tav>
                                      </p:tavLst>
                                    </p:anim>
                                    <p:set>
                                      <p:cBhvr>
                                        <p:cTn id="6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1" presetClass="emph" presetSubtype="0" repeatCount="indefinite" fill="hold" grpId="1" nodeType="withEffect">
                                  <p:stCondLst>
                                    <p:cond delay="0"/>
                                  </p:stCondLst>
                                  <p:childTnLst>
                                    <p:animClr clrSpc="hsl" dir="cw">
                                      <p:cBhvr override="childStyle">
                                        <p:cTn id="65" dur="500" fill="hold"/>
                                        <p:tgtEl>
                                          <p:spTgt spid="27"/>
                                        </p:tgtEl>
                                        <p:attrNameLst>
                                          <p:attrName>style.color</p:attrName>
                                        </p:attrNameLst>
                                      </p:cBhvr>
                                      <p:by>
                                        <p:hsl h="7200000" s="0" l="0"/>
                                      </p:by>
                                    </p:animClr>
                                    <p:animClr clrSpc="hsl" dir="cw">
                                      <p:cBhvr>
                                        <p:cTn id="66" dur="500" fill="hold"/>
                                        <p:tgtEl>
                                          <p:spTgt spid="27"/>
                                        </p:tgtEl>
                                        <p:attrNameLst>
                                          <p:attrName>fillcolor</p:attrName>
                                        </p:attrNameLst>
                                      </p:cBhvr>
                                      <p:by>
                                        <p:hsl h="7200000" s="0" l="0"/>
                                      </p:by>
                                    </p:animClr>
                                    <p:animClr clrSpc="hsl" dir="cw">
                                      <p:cBhvr>
                                        <p:cTn id="67" dur="500" fill="hold"/>
                                        <p:tgtEl>
                                          <p:spTgt spid="27"/>
                                        </p:tgtEl>
                                        <p:attrNameLst>
                                          <p:attrName>stroke.color</p:attrName>
                                        </p:attrNameLst>
                                      </p:cBhvr>
                                      <p:by>
                                        <p:hsl h="7200000" s="0" l="0"/>
                                      </p:by>
                                    </p:animClr>
                                    <p:set>
                                      <p:cBhvr>
                                        <p:cTn id="68" dur="500" fill="hold"/>
                                        <p:tgtEl>
                                          <p:spTgt spid="27"/>
                                        </p:tgtEl>
                                        <p:attrNameLst>
                                          <p:attrName>fill.type</p:attrName>
                                        </p:attrNameLst>
                                      </p:cBhvr>
                                      <p:to>
                                        <p:strVal val="solid"/>
                                      </p:to>
                                    </p:set>
                                  </p:childTnLst>
                                </p:cTn>
                              </p:par>
                              <p:par>
                                <p:cTn id="69" presetID="1" presetClass="mediacall" presetSubtype="0" fill="hold" nodeType="withEffect">
                                  <p:stCondLst>
                                    <p:cond delay="0"/>
                                  </p:stCondLst>
                                  <p:childTnLst>
                                    <p:cmd type="call" cmd="playFrom(0.0)">
                                      <p:cBhvr>
                                        <p:cTn id="70" dur="4744" fill="hold"/>
                                        <p:tgtEl>
                                          <p:spTgt spid="12"/>
                                        </p:tgtEl>
                                      </p:cBhvr>
                                    </p:cmd>
                                  </p:childTnLst>
                                </p:cTn>
                              </p:par>
                              <p:par>
                                <p:cTn id="71" presetID="2" presetClass="exit" presetSubtype="1" fill="hold" nodeType="withEffect">
                                  <p:stCondLst>
                                    <p:cond delay="0"/>
                                  </p:stCondLst>
                                  <p:childTnLst>
                                    <p:anim calcmode="lin" valueType="num">
                                      <p:cBhvr additive="base">
                                        <p:cTn id="72" dur="2000"/>
                                        <p:tgtEl>
                                          <p:spTgt spid="23"/>
                                        </p:tgtEl>
                                        <p:attrNameLst>
                                          <p:attrName>ppt_x</p:attrName>
                                        </p:attrNameLst>
                                      </p:cBhvr>
                                      <p:tavLst>
                                        <p:tav tm="0">
                                          <p:val>
                                            <p:strVal val="ppt_x"/>
                                          </p:val>
                                        </p:tav>
                                        <p:tav tm="100000">
                                          <p:val>
                                            <p:strVal val="ppt_x"/>
                                          </p:val>
                                        </p:tav>
                                      </p:tavLst>
                                    </p:anim>
                                    <p:anim calcmode="lin" valueType="num">
                                      <p:cBhvr additive="base">
                                        <p:cTn id="73" dur="2000"/>
                                        <p:tgtEl>
                                          <p:spTgt spid="23"/>
                                        </p:tgtEl>
                                        <p:attrNameLst>
                                          <p:attrName>ppt_y</p:attrName>
                                        </p:attrNameLst>
                                      </p:cBhvr>
                                      <p:tavLst>
                                        <p:tav tm="0">
                                          <p:val>
                                            <p:strVal val="ppt_y"/>
                                          </p:val>
                                        </p:tav>
                                        <p:tav tm="100000">
                                          <p:val>
                                            <p:strVal val="0-ppt_h/2"/>
                                          </p:val>
                                        </p:tav>
                                      </p:tavLst>
                                    </p:anim>
                                    <p:set>
                                      <p:cBhvr>
                                        <p:cTn id="74" dur="1" fill="hold">
                                          <p:stCondLst>
                                            <p:cond delay="1999"/>
                                          </p:stCondLst>
                                        </p:cTn>
                                        <p:tgtEl>
                                          <p:spTgt spid="23"/>
                                        </p:tgtEl>
                                        <p:attrNameLst>
                                          <p:attrName>style.visibility</p:attrName>
                                        </p:attrNameLst>
                                      </p:cBhvr>
                                      <p:to>
                                        <p:strVal val="hidden"/>
                                      </p:to>
                                    </p:set>
                                  </p:childTnLst>
                                </p:cTn>
                              </p:par>
                              <p:par>
                                <p:cTn id="75" presetID="35" presetClass="path" presetSubtype="0" accel="50000" decel="50000" fill="hold" nodeType="withEffect">
                                  <p:stCondLst>
                                    <p:cond delay="0"/>
                                  </p:stCondLst>
                                  <p:childTnLst>
                                    <p:animMotion origin="layout" path="M -3.05556E-6 4.32099E-6 L -1.05607 -0.02994 " pathEditMode="relative" rAng="0" ptsTypes="AA">
                                      <p:cBhvr>
                                        <p:cTn id="76"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grpId="1" nodeType="clickEffect">
                                  <p:stCondLst>
                                    <p:cond delay="0"/>
                                  </p:stCondLst>
                                  <p:childTnLst>
                                    <p:animEffect transition="out" filter="fade">
                                      <p:cBhvr>
                                        <p:cTn id="81" dur="1000"/>
                                        <p:tgtEl>
                                          <p:spTgt spid="26"/>
                                        </p:tgtEl>
                                      </p:cBhvr>
                                    </p:animEffect>
                                    <p:anim calcmode="lin" valueType="num">
                                      <p:cBhvr>
                                        <p:cTn id="82" dur="1000"/>
                                        <p:tgtEl>
                                          <p:spTgt spid="26"/>
                                        </p:tgtEl>
                                        <p:attrNameLst>
                                          <p:attrName>ppt_x</p:attrName>
                                        </p:attrNameLst>
                                      </p:cBhvr>
                                      <p:tavLst>
                                        <p:tav tm="0">
                                          <p:val>
                                            <p:strVal val="ppt_x"/>
                                          </p:val>
                                        </p:tav>
                                        <p:tav tm="100000">
                                          <p:val>
                                            <p:strVal val="ppt_x"/>
                                          </p:val>
                                        </p:tav>
                                      </p:tavLst>
                                    </p:anim>
                                    <p:anim calcmode="lin" valueType="num">
                                      <p:cBhvr>
                                        <p:cTn id="83" dur="1000"/>
                                        <p:tgtEl>
                                          <p:spTgt spid="26"/>
                                        </p:tgtEl>
                                        <p:attrNameLst>
                                          <p:attrName>ppt_y</p:attrName>
                                        </p:attrNameLst>
                                      </p:cBhvr>
                                      <p:tavLst>
                                        <p:tav tm="0">
                                          <p:val>
                                            <p:strVal val="ppt_y"/>
                                          </p:val>
                                        </p:tav>
                                        <p:tav tm="100000">
                                          <p:val>
                                            <p:strVal val="ppt_y+.1"/>
                                          </p:val>
                                        </p:tav>
                                      </p:tavLst>
                                    </p:anim>
                                    <p:set>
                                      <p:cBhvr>
                                        <p:cTn id="84"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85" fill="hold" display="0">
                  <p:stCondLst>
                    <p:cond delay="indefinite"/>
                  </p:stCondLst>
                  <p:endCondLst>
                    <p:cond evt="onStopAudio" delay="0">
                      <p:tgtEl>
                        <p:sldTgt/>
                      </p:tgtEl>
                    </p:cond>
                  </p:endCondLst>
                </p:cTn>
                <p:tgtEl>
                  <p:spTgt spid="12"/>
                </p:tgtEl>
              </p:cMediaNode>
            </p:audio>
            <p:seq concurrent="1" nextAc="seek">
              <p:cTn id="86" restart="whenNotActive" fill="hold" evtFilter="cancelBubble" nodeType="interactiveSeq">
                <p:stCondLst>
                  <p:cond evt="onClick" delay="0">
                    <p:tgtEl>
                      <p:spTgt spid="14"/>
                    </p:tgtEl>
                  </p:cond>
                </p:stCondLst>
                <p:endSync evt="end" delay="0">
                  <p:rtn val="all"/>
                </p:endSync>
                <p:childTnLst>
                  <p:par>
                    <p:cTn id="87" fill="hold">
                      <p:stCondLst>
                        <p:cond delay="0"/>
                      </p:stCondLst>
                      <p:childTnLst>
                        <p:par>
                          <p:cTn id="88" fill="hold">
                            <p:stCondLst>
                              <p:cond delay="0"/>
                            </p:stCondLst>
                            <p:childTnLst>
                              <p:par>
                                <p:cTn id="89" presetID="8" presetClass="emph" presetSubtype="0" fill="hold" nodeType="clickEffect">
                                  <p:stCondLst>
                                    <p:cond delay="0"/>
                                  </p:stCondLst>
                                  <p:childTnLst>
                                    <p:animRot by="21600000">
                                      <p:cBhvr>
                                        <p:cTn id="90" dur="15000" fill="hold"/>
                                        <p:tgtEl>
                                          <p:spTgt spid="17"/>
                                        </p:tgtEl>
                                        <p:attrNameLst>
                                          <p:attrName>r</p:attrName>
                                        </p:attrNameLst>
                                      </p:cBhvr>
                                    </p:animRot>
                                  </p:childTnLst>
                                </p:cTn>
                              </p:par>
                            </p:childTnLst>
                          </p:cTn>
                        </p:par>
                        <p:par>
                          <p:cTn id="91" fill="hold">
                            <p:stCondLst>
                              <p:cond delay="15000"/>
                            </p:stCondLst>
                            <p:childTnLst>
                              <p:par>
                                <p:cTn id="92" presetID="1" presetClass="entr" presetSubtype="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childTnLst>
                                </p:cTn>
                              </p:par>
                              <p:par>
                                <p:cTn id="94" presetID="1" presetClass="exit" presetSubtype="0" fill="hold" grpId="1" nodeType="withEffect">
                                  <p:stCondLst>
                                    <p:cond delay="2000"/>
                                  </p:stCondLst>
                                  <p:childTnLst>
                                    <p:set>
                                      <p:cBhvr>
                                        <p:cTn id="95"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1" grpId="0" animBg="1"/>
      <p:bldP spid="5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Giai cuu dai duong 2\cartoon__underwater_background_by_slaterdies-d71pp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Giai cuu dai duong 2\5a.jpe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9828" y1="27216" x2="41202" y2="43711"/>
                        <a14:foregroundMark x1="54506" y1="15052" x2="48283" y2="43711"/>
                        <a14:foregroundMark x1="39914" y1="28247" x2="37983" y2="42062"/>
                      </a14:backgroundRemoval>
                    </a14:imgEffect>
                  </a14:imgLayer>
                </a14:imgProps>
              </a:ext>
              <a:ext uri="{28A0092B-C50C-407E-A947-70E740481C1C}">
                <a14:useLocalDpi xmlns:a14="http://schemas.microsoft.com/office/drawing/2010/main" val="0"/>
              </a:ext>
            </a:extLst>
          </a:blip>
          <a:srcRect/>
          <a:stretch>
            <a:fillRect/>
          </a:stretch>
        </p:blipFill>
        <p:spPr bwMode="auto">
          <a:xfrm rot="765678">
            <a:off x="5276850" y="3514905"/>
            <a:ext cx="2413802" cy="25122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Giai cuu dai duong 2\5.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64169" flipH="1">
            <a:off x="499415" y="2975531"/>
            <a:ext cx="3444803" cy="321739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Giai cuu dai duong 2\luoi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92376" flipH="1">
            <a:off x="4711983" y="1989387"/>
            <a:ext cx="4151392" cy="5189676"/>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16303" y="4582537"/>
            <a:ext cx="713186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solidFill>
                  <a:schemeClr val="tx1"/>
                </a:solidFill>
              </a:rPr>
              <a:t>C.Mức</a:t>
            </a:r>
            <a:r>
              <a:rPr lang="en-US" dirty="0" smtClean="0">
                <a:solidFill>
                  <a:schemeClr val="tx1"/>
                </a:solidFill>
              </a:rPr>
              <a:t> </a:t>
            </a:r>
            <a:r>
              <a:rPr lang="en-US" dirty="0" err="1">
                <a:solidFill>
                  <a:schemeClr val="tx1"/>
                </a:solidFill>
              </a:rPr>
              <a:t>nhiệt</a:t>
            </a:r>
            <a:r>
              <a:rPr lang="en-US" dirty="0">
                <a:solidFill>
                  <a:schemeClr val="tx1"/>
                </a:solidFill>
              </a:rPr>
              <a:t> </a:t>
            </a:r>
            <a:r>
              <a:rPr lang="en-US" dirty="0" err="1">
                <a:solidFill>
                  <a:schemeClr val="tx1"/>
                </a:solidFill>
              </a:rPr>
              <a:t>thấp</a:t>
            </a:r>
            <a:r>
              <a:rPr lang="en-US" dirty="0">
                <a:solidFill>
                  <a:schemeClr val="tx1"/>
                </a:solidFill>
              </a:rPr>
              <a:t> </a:t>
            </a:r>
            <a:r>
              <a:rPr lang="en-US" dirty="0" err="1">
                <a:solidFill>
                  <a:schemeClr val="tx1"/>
                </a:solidFill>
              </a:rPr>
              <a:t>nhất</a:t>
            </a:r>
            <a:r>
              <a:rPr lang="en-US" dirty="0">
                <a:solidFill>
                  <a:schemeClr val="tx1"/>
                </a:solidFill>
              </a:rPr>
              <a:t> </a:t>
            </a:r>
            <a:r>
              <a:rPr lang="en-US" dirty="0" err="1">
                <a:solidFill>
                  <a:schemeClr val="tx1"/>
                </a:solidFill>
              </a:rPr>
              <a:t>mà</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vật</a:t>
            </a:r>
            <a:r>
              <a:rPr lang="en-US" dirty="0">
                <a:solidFill>
                  <a:schemeClr val="tx1"/>
                </a:solidFill>
              </a:rPr>
              <a:t> </a:t>
            </a:r>
            <a:r>
              <a:rPr lang="en-US" dirty="0" err="1">
                <a:solidFill>
                  <a:schemeClr val="tx1"/>
                </a:solidFill>
              </a:rPr>
              <a:t>có</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chịu</a:t>
            </a:r>
            <a:r>
              <a:rPr lang="en-US" dirty="0">
                <a:solidFill>
                  <a:schemeClr val="tx1"/>
                </a:solidFill>
              </a:rPr>
              <a:t> </a:t>
            </a:r>
            <a:r>
              <a:rPr lang="en-US" dirty="0" err="1">
                <a:solidFill>
                  <a:schemeClr val="tx1"/>
                </a:solidFill>
              </a:rPr>
              <a:t>đựng</a:t>
            </a:r>
            <a:r>
              <a:rPr lang="en-US" dirty="0">
                <a:solidFill>
                  <a:schemeClr val="tx1"/>
                </a:solidFill>
              </a:rPr>
              <a:t>.</a:t>
            </a:r>
          </a:p>
        </p:txBody>
      </p:sp>
      <p:sp>
        <p:nvSpPr>
          <p:cNvPr id="18" name="Rounded Rectangle 17"/>
          <p:cNvSpPr/>
          <p:nvPr/>
        </p:nvSpPr>
        <p:spPr>
          <a:xfrm>
            <a:off x="134467" y="3847088"/>
            <a:ext cx="7079132"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solidFill>
                  <a:schemeClr val="tx1"/>
                </a:solidFill>
              </a:rPr>
              <a:t>B.Mức</a:t>
            </a:r>
            <a:r>
              <a:rPr lang="en-US" dirty="0" smtClean="0">
                <a:solidFill>
                  <a:schemeClr val="tx1"/>
                </a:solidFill>
              </a:rPr>
              <a:t> </a:t>
            </a:r>
            <a:r>
              <a:rPr lang="en-US" dirty="0" err="1">
                <a:solidFill>
                  <a:schemeClr val="tx1"/>
                </a:solidFill>
              </a:rPr>
              <a:t>nhiệt</a:t>
            </a:r>
            <a:r>
              <a:rPr lang="en-US" dirty="0">
                <a:solidFill>
                  <a:schemeClr val="tx1"/>
                </a:solidFill>
              </a:rPr>
              <a:t> </a:t>
            </a:r>
            <a:r>
              <a:rPr lang="en-US" dirty="0" err="1">
                <a:solidFill>
                  <a:schemeClr val="tx1"/>
                </a:solidFill>
              </a:rPr>
              <a:t>cao</a:t>
            </a:r>
            <a:r>
              <a:rPr lang="en-US" dirty="0">
                <a:solidFill>
                  <a:schemeClr val="tx1"/>
                </a:solidFill>
              </a:rPr>
              <a:t> </a:t>
            </a:r>
            <a:r>
              <a:rPr lang="en-US" dirty="0" err="1">
                <a:solidFill>
                  <a:schemeClr val="tx1"/>
                </a:solidFill>
              </a:rPr>
              <a:t>nhất</a:t>
            </a:r>
            <a:r>
              <a:rPr lang="en-US" dirty="0">
                <a:solidFill>
                  <a:schemeClr val="tx1"/>
                </a:solidFill>
              </a:rPr>
              <a:t> </a:t>
            </a:r>
            <a:r>
              <a:rPr lang="en-US" dirty="0" err="1">
                <a:solidFill>
                  <a:schemeClr val="tx1"/>
                </a:solidFill>
              </a:rPr>
              <a:t>mà</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vật</a:t>
            </a:r>
            <a:r>
              <a:rPr lang="en-US" dirty="0">
                <a:solidFill>
                  <a:schemeClr val="tx1"/>
                </a:solidFill>
              </a:rPr>
              <a:t> </a:t>
            </a:r>
            <a:r>
              <a:rPr lang="en-US" dirty="0" err="1">
                <a:solidFill>
                  <a:schemeClr val="tx1"/>
                </a:solidFill>
              </a:rPr>
              <a:t>có</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chịu</a:t>
            </a:r>
            <a:r>
              <a:rPr lang="en-US" dirty="0">
                <a:solidFill>
                  <a:schemeClr val="tx1"/>
                </a:solidFill>
              </a:rPr>
              <a:t> </a:t>
            </a:r>
            <a:r>
              <a:rPr lang="en-US" dirty="0" err="1">
                <a:solidFill>
                  <a:schemeClr val="tx1"/>
                </a:solidFill>
              </a:rPr>
              <a:t>đựng</a:t>
            </a:r>
            <a:r>
              <a:rPr lang="en-US" dirty="0">
                <a:solidFill>
                  <a:schemeClr val="tx1"/>
                </a:solidFill>
              </a:rPr>
              <a:t>.</a:t>
            </a:r>
          </a:p>
        </p:txBody>
      </p:sp>
      <p:sp>
        <p:nvSpPr>
          <p:cNvPr id="19" name="Rounded Rectangle 18"/>
          <p:cNvSpPr/>
          <p:nvPr/>
        </p:nvSpPr>
        <p:spPr>
          <a:xfrm>
            <a:off x="78910" y="5381625"/>
            <a:ext cx="7206655"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solidFill>
                  <a:schemeClr val="tx1"/>
                </a:solidFill>
              </a:rPr>
              <a:t>D.Mức</a:t>
            </a:r>
            <a:r>
              <a:rPr lang="en-US" dirty="0" smtClean="0">
                <a:solidFill>
                  <a:schemeClr val="tx1"/>
                </a:solidFill>
              </a:rPr>
              <a:t> </a:t>
            </a:r>
            <a:r>
              <a:rPr lang="en-US" dirty="0" err="1">
                <a:solidFill>
                  <a:schemeClr val="tx1"/>
                </a:solidFill>
              </a:rPr>
              <a:t>nhiệt</a:t>
            </a:r>
            <a:r>
              <a:rPr lang="en-US" dirty="0">
                <a:solidFill>
                  <a:schemeClr val="tx1"/>
                </a:solidFill>
              </a:rPr>
              <a:t> </a:t>
            </a:r>
            <a:r>
              <a:rPr lang="en-US" dirty="0" err="1">
                <a:solidFill>
                  <a:schemeClr val="tx1"/>
                </a:solidFill>
              </a:rPr>
              <a:t>ngoài</a:t>
            </a:r>
            <a:r>
              <a:rPr lang="en-US" dirty="0">
                <a:solidFill>
                  <a:schemeClr val="tx1"/>
                </a:solidFill>
              </a:rPr>
              <a:t> </a:t>
            </a:r>
            <a:r>
              <a:rPr lang="en-US" dirty="0" err="1">
                <a:solidFill>
                  <a:schemeClr val="tx1"/>
                </a:solidFill>
              </a:rPr>
              <a:t>khoảng</a:t>
            </a:r>
            <a:r>
              <a:rPr lang="en-US" dirty="0">
                <a:solidFill>
                  <a:schemeClr val="tx1"/>
                </a:solidFill>
              </a:rPr>
              <a:t> </a:t>
            </a:r>
            <a:r>
              <a:rPr lang="en-US" dirty="0" err="1">
                <a:solidFill>
                  <a:schemeClr val="tx1"/>
                </a:solidFill>
              </a:rPr>
              <a:t>nhiệt</a:t>
            </a:r>
            <a:r>
              <a:rPr lang="en-US" dirty="0">
                <a:solidFill>
                  <a:schemeClr val="tx1"/>
                </a:solidFill>
              </a:rPr>
              <a:t> </a:t>
            </a:r>
            <a:r>
              <a:rPr lang="en-US" dirty="0" err="1">
                <a:solidFill>
                  <a:schemeClr val="tx1"/>
                </a:solidFill>
              </a:rPr>
              <a:t>độ</a:t>
            </a:r>
            <a:r>
              <a:rPr lang="en-US" dirty="0">
                <a:solidFill>
                  <a:schemeClr val="tx1"/>
                </a:solidFill>
              </a:rPr>
              <a:t> </a:t>
            </a:r>
            <a:r>
              <a:rPr lang="en-US" dirty="0" err="1">
                <a:solidFill>
                  <a:schemeClr val="tx1"/>
                </a:solidFill>
              </a:rPr>
              <a:t>mà</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vật</a:t>
            </a:r>
            <a:r>
              <a:rPr lang="en-US" dirty="0">
                <a:solidFill>
                  <a:schemeClr val="tx1"/>
                </a:solidFill>
              </a:rPr>
              <a:t> </a:t>
            </a:r>
            <a:r>
              <a:rPr lang="en-US" dirty="0" err="1">
                <a:solidFill>
                  <a:schemeClr val="tx1"/>
                </a:solidFill>
              </a:rPr>
              <a:t>có</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trưởng</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phát</a:t>
            </a:r>
            <a:r>
              <a:rPr lang="en-US" dirty="0">
                <a:solidFill>
                  <a:schemeClr val="tx1"/>
                </a:solidFill>
              </a:rPr>
              <a:t> </a:t>
            </a:r>
            <a:r>
              <a:rPr lang="en-US" dirty="0" err="1" smtClean="0">
                <a:solidFill>
                  <a:schemeClr val="tx1"/>
                </a:solidFill>
              </a:rPr>
              <a:t>triển</a:t>
            </a:r>
            <a:r>
              <a:rPr lang="en-US" dirty="0" smtClean="0">
                <a:solidFill>
                  <a:schemeClr val="tx1"/>
                </a:solidFill>
              </a:rPr>
              <a:t>.</a:t>
            </a:r>
            <a:endParaRPr lang="en-US" dirty="0">
              <a:solidFill>
                <a:schemeClr val="tx1"/>
              </a:solidFill>
            </a:endParaRPr>
          </a:p>
        </p:txBody>
      </p:sp>
      <p:sp>
        <p:nvSpPr>
          <p:cNvPr id="20" name="Rounded Rectangle 19"/>
          <p:cNvSpPr/>
          <p:nvPr/>
        </p:nvSpPr>
        <p:spPr>
          <a:xfrm>
            <a:off x="54786" y="3048000"/>
            <a:ext cx="71588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A..</a:t>
            </a:r>
            <a:r>
              <a:rPr lang="en-US" dirty="0" err="1" smtClean="0">
                <a:solidFill>
                  <a:schemeClr val="tx1"/>
                </a:solidFill>
              </a:rPr>
              <a:t>Mức</a:t>
            </a:r>
            <a:r>
              <a:rPr lang="en-US" dirty="0" smtClean="0">
                <a:solidFill>
                  <a:schemeClr val="tx1"/>
                </a:solidFill>
              </a:rPr>
              <a:t> </a:t>
            </a:r>
            <a:r>
              <a:rPr lang="en-US" dirty="0" err="1">
                <a:solidFill>
                  <a:schemeClr val="tx1"/>
                </a:solidFill>
              </a:rPr>
              <a:t>nhiệt</a:t>
            </a:r>
            <a:r>
              <a:rPr lang="en-US" dirty="0">
                <a:solidFill>
                  <a:schemeClr val="tx1"/>
                </a:solidFill>
              </a:rPr>
              <a:t> </a:t>
            </a:r>
            <a:r>
              <a:rPr lang="en-US" dirty="0" err="1">
                <a:solidFill>
                  <a:schemeClr val="tx1"/>
                </a:solidFill>
              </a:rPr>
              <a:t>thích</a:t>
            </a:r>
            <a:r>
              <a:rPr lang="en-US" dirty="0">
                <a:solidFill>
                  <a:schemeClr val="tx1"/>
                </a:solidFill>
              </a:rPr>
              <a:t> </a:t>
            </a:r>
            <a:r>
              <a:rPr lang="en-US" dirty="0" err="1">
                <a:solidFill>
                  <a:schemeClr val="tx1"/>
                </a:solidFill>
              </a:rPr>
              <a:t>hợp</a:t>
            </a:r>
            <a:r>
              <a:rPr lang="en-US" dirty="0">
                <a:solidFill>
                  <a:schemeClr val="tx1"/>
                </a:solidFill>
              </a:rPr>
              <a:t> </a:t>
            </a:r>
            <a:r>
              <a:rPr lang="en-US" dirty="0" err="1">
                <a:solidFill>
                  <a:schemeClr val="tx1"/>
                </a:solidFill>
              </a:rPr>
              <a:t>nhất</a:t>
            </a:r>
            <a:r>
              <a:rPr lang="en-US" dirty="0">
                <a:solidFill>
                  <a:schemeClr val="tx1"/>
                </a:solidFill>
              </a:rPr>
              <a:t> </a:t>
            </a:r>
            <a:r>
              <a:rPr lang="en-US" dirty="0" err="1">
                <a:solidFill>
                  <a:schemeClr val="tx1"/>
                </a:solidFill>
              </a:rPr>
              <a:t>đối</a:t>
            </a:r>
            <a:r>
              <a:rPr lang="en-US" dirty="0">
                <a:solidFill>
                  <a:schemeClr val="tx1"/>
                </a:solidFill>
              </a:rPr>
              <a:t> </a:t>
            </a:r>
            <a:r>
              <a:rPr lang="en-US" dirty="0" err="1">
                <a:solidFill>
                  <a:schemeClr val="tx1"/>
                </a:solidFill>
              </a:rPr>
              <a:t>với</a:t>
            </a:r>
            <a:r>
              <a:rPr lang="en-US" dirty="0">
                <a:solidFill>
                  <a:schemeClr val="tx1"/>
                </a:solidFill>
              </a:rPr>
              <a:t> </a:t>
            </a:r>
            <a:r>
              <a:rPr lang="en-US" dirty="0" err="1">
                <a:solidFill>
                  <a:schemeClr val="tx1"/>
                </a:solidFill>
              </a:rPr>
              <a:t>sự</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trưởng</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phát</a:t>
            </a:r>
            <a:r>
              <a:rPr lang="en-US" dirty="0">
                <a:solidFill>
                  <a:schemeClr val="tx1"/>
                </a:solidFill>
              </a:rPr>
              <a:t> </a:t>
            </a:r>
            <a:r>
              <a:rPr lang="en-US" dirty="0" err="1">
                <a:solidFill>
                  <a:schemeClr val="tx1"/>
                </a:solidFill>
              </a:rPr>
              <a:t>triển</a:t>
            </a:r>
            <a:r>
              <a:rPr lang="en-US" dirty="0">
                <a:solidFill>
                  <a:schemeClr val="tx1"/>
                </a:solidFill>
              </a:rPr>
              <a:t> </a:t>
            </a:r>
            <a:r>
              <a:rPr lang="en-US" dirty="0" err="1">
                <a:solidFill>
                  <a:schemeClr val="tx1"/>
                </a:solidFill>
              </a:rPr>
              <a:t>của</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vật</a:t>
            </a:r>
            <a:r>
              <a:rPr lang="en-US" dirty="0">
                <a:solidFill>
                  <a:schemeClr val="tx1"/>
                </a:solidFill>
              </a:rPr>
              <a:t>.</a:t>
            </a:r>
          </a:p>
        </p:txBody>
      </p:sp>
      <p:pic>
        <p:nvPicPr>
          <p:cNvPr id="21" name="Picture 11" descr="C:\Users\ADMIN\Desktop\Giai cuu dai duong 2\seashell-border-382756.jpg"/>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62100" y="857250"/>
            <a:ext cx="60198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2476500" y="1619251"/>
            <a:ext cx="4191000" cy="646331"/>
          </a:xfrm>
          <a:prstGeom prst="rect">
            <a:avLst/>
          </a:prstGeom>
          <a:noFill/>
        </p:spPr>
        <p:txBody>
          <a:bodyPr wrap="square" rtlCol="0">
            <a:spAutoFit/>
          </a:bodyPr>
          <a:lstStyle/>
          <a:p>
            <a:r>
              <a:rPr lang="en-US" dirty="0" err="1">
                <a:solidFill>
                  <a:schemeClr val="accent5"/>
                </a:solidFill>
                <a:latin typeface="Times New Roman" panose="02020603050405020304" pitchFamily="18" charset="0"/>
                <a:cs typeface="Times New Roman" panose="02020603050405020304" pitchFamily="18" charset="0"/>
              </a:rPr>
              <a:t>Nhiệt</a:t>
            </a:r>
            <a:r>
              <a:rPr lang="en-US" dirty="0">
                <a:solidFill>
                  <a:schemeClr val="accent5"/>
                </a:solidFill>
                <a:latin typeface="Times New Roman" panose="02020603050405020304" pitchFamily="18" charset="0"/>
                <a:cs typeface="Times New Roman" panose="02020603050405020304" pitchFamily="18" charset="0"/>
              </a:rPr>
              <a:t> </a:t>
            </a:r>
            <a:r>
              <a:rPr lang="en-US" dirty="0" err="1">
                <a:solidFill>
                  <a:schemeClr val="accent5"/>
                </a:solidFill>
                <a:latin typeface="Times New Roman" panose="02020603050405020304" pitchFamily="18" charset="0"/>
                <a:cs typeface="Times New Roman" panose="02020603050405020304" pitchFamily="18" charset="0"/>
              </a:rPr>
              <a:t>độ</a:t>
            </a:r>
            <a:r>
              <a:rPr lang="en-US" dirty="0">
                <a:solidFill>
                  <a:schemeClr val="accent5"/>
                </a:solidFill>
                <a:latin typeface="Times New Roman" panose="02020603050405020304" pitchFamily="18" charset="0"/>
                <a:cs typeface="Times New Roman" panose="02020603050405020304" pitchFamily="18" charset="0"/>
              </a:rPr>
              <a:t> </a:t>
            </a:r>
            <a:r>
              <a:rPr lang="en-US" dirty="0" err="1">
                <a:solidFill>
                  <a:schemeClr val="accent5"/>
                </a:solidFill>
                <a:latin typeface="Times New Roman" panose="02020603050405020304" pitchFamily="18" charset="0"/>
                <a:cs typeface="Times New Roman" panose="02020603050405020304" pitchFamily="18" charset="0"/>
              </a:rPr>
              <a:t>môi</a:t>
            </a:r>
            <a:r>
              <a:rPr lang="en-US" dirty="0">
                <a:solidFill>
                  <a:schemeClr val="accent5"/>
                </a:solidFill>
                <a:latin typeface="Times New Roman" panose="02020603050405020304" pitchFamily="18" charset="0"/>
                <a:cs typeface="Times New Roman" panose="02020603050405020304" pitchFamily="18" charset="0"/>
              </a:rPr>
              <a:t> </a:t>
            </a:r>
            <a:r>
              <a:rPr lang="en-US" dirty="0" err="1">
                <a:solidFill>
                  <a:schemeClr val="accent5"/>
                </a:solidFill>
                <a:latin typeface="Times New Roman" panose="02020603050405020304" pitchFamily="18" charset="0"/>
                <a:cs typeface="Times New Roman" panose="02020603050405020304" pitchFamily="18" charset="0"/>
              </a:rPr>
              <a:t>trường</a:t>
            </a:r>
            <a:r>
              <a:rPr lang="en-US" dirty="0">
                <a:solidFill>
                  <a:schemeClr val="accent5"/>
                </a:solidFill>
                <a:latin typeface="Times New Roman" panose="02020603050405020304" pitchFamily="18" charset="0"/>
                <a:cs typeface="Times New Roman" panose="02020603050405020304" pitchFamily="18" charset="0"/>
              </a:rPr>
              <a:t> </a:t>
            </a:r>
            <a:r>
              <a:rPr lang="en-US" dirty="0" err="1">
                <a:solidFill>
                  <a:schemeClr val="accent5"/>
                </a:solidFill>
                <a:latin typeface="Times New Roman" panose="02020603050405020304" pitchFamily="18" charset="0"/>
                <a:cs typeface="Times New Roman" panose="02020603050405020304" pitchFamily="18" charset="0"/>
              </a:rPr>
              <a:t>cực</a:t>
            </a:r>
            <a:r>
              <a:rPr lang="en-US" dirty="0">
                <a:solidFill>
                  <a:schemeClr val="accent5"/>
                </a:solidFill>
                <a:latin typeface="Times New Roman" panose="02020603050405020304" pitchFamily="18" charset="0"/>
                <a:cs typeface="Times New Roman" panose="02020603050405020304" pitchFamily="18" charset="0"/>
              </a:rPr>
              <a:t> </a:t>
            </a:r>
            <a:r>
              <a:rPr lang="en-US" dirty="0" err="1">
                <a:solidFill>
                  <a:schemeClr val="accent5"/>
                </a:solidFill>
                <a:latin typeface="Times New Roman" panose="02020603050405020304" pitchFamily="18" charset="0"/>
                <a:cs typeface="Times New Roman" panose="02020603050405020304" pitchFamily="18" charset="0"/>
              </a:rPr>
              <a:t>thuận</a:t>
            </a:r>
            <a:r>
              <a:rPr lang="en-US" dirty="0">
                <a:solidFill>
                  <a:schemeClr val="accent5"/>
                </a:solidFill>
                <a:latin typeface="Times New Roman" panose="02020603050405020304" pitchFamily="18" charset="0"/>
                <a:cs typeface="Times New Roman" panose="02020603050405020304" pitchFamily="18" charset="0"/>
              </a:rPr>
              <a:t> </a:t>
            </a:r>
            <a:r>
              <a:rPr lang="en-US" dirty="0" err="1">
                <a:solidFill>
                  <a:schemeClr val="accent5"/>
                </a:solidFill>
                <a:latin typeface="Times New Roman" panose="02020603050405020304" pitchFamily="18" charset="0"/>
                <a:cs typeface="Times New Roman" panose="02020603050405020304" pitchFamily="18" charset="0"/>
              </a:rPr>
              <a:t>đổi</a:t>
            </a:r>
            <a:r>
              <a:rPr lang="en-US" dirty="0">
                <a:solidFill>
                  <a:schemeClr val="accent5"/>
                </a:solidFill>
                <a:latin typeface="Times New Roman" panose="02020603050405020304" pitchFamily="18" charset="0"/>
                <a:cs typeface="Times New Roman" panose="02020603050405020304" pitchFamily="18" charset="0"/>
              </a:rPr>
              <a:t> </a:t>
            </a:r>
            <a:r>
              <a:rPr lang="en-US" dirty="0" err="1">
                <a:solidFill>
                  <a:schemeClr val="accent5"/>
                </a:solidFill>
                <a:latin typeface="Times New Roman" panose="02020603050405020304" pitchFamily="18" charset="0"/>
                <a:cs typeface="Times New Roman" panose="02020603050405020304" pitchFamily="18" charset="0"/>
              </a:rPr>
              <a:t>với</a:t>
            </a:r>
            <a:r>
              <a:rPr lang="en-US" dirty="0">
                <a:solidFill>
                  <a:schemeClr val="accent5"/>
                </a:solidFill>
                <a:latin typeface="Times New Roman" panose="02020603050405020304" pitchFamily="18" charset="0"/>
                <a:cs typeface="Times New Roman" panose="02020603050405020304" pitchFamily="18" charset="0"/>
              </a:rPr>
              <a:t> </a:t>
            </a:r>
            <a:r>
              <a:rPr lang="en-US" dirty="0" err="1">
                <a:solidFill>
                  <a:schemeClr val="accent5"/>
                </a:solidFill>
                <a:latin typeface="Times New Roman" panose="02020603050405020304" pitchFamily="18" charset="0"/>
                <a:cs typeface="Times New Roman" panose="02020603050405020304" pitchFamily="18" charset="0"/>
              </a:rPr>
              <a:t>sinh</a:t>
            </a:r>
            <a:r>
              <a:rPr lang="en-US" dirty="0">
                <a:solidFill>
                  <a:schemeClr val="accent5"/>
                </a:solidFill>
                <a:latin typeface="Times New Roman" panose="02020603050405020304" pitchFamily="18" charset="0"/>
                <a:cs typeface="Times New Roman" panose="02020603050405020304" pitchFamily="18" charset="0"/>
              </a:rPr>
              <a:t> </a:t>
            </a:r>
            <a:r>
              <a:rPr lang="en-US" dirty="0" err="1">
                <a:solidFill>
                  <a:schemeClr val="accent5"/>
                </a:solidFill>
                <a:latin typeface="Times New Roman" panose="02020603050405020304" pitchFamily="18" charset="0"/>
                <a:cs typeface="Times New Roman" panose="02020603050405020304" pitchFamily="18" charset="0"/>
              </a:rPr>
              <a:t>vật</a:t>
            </a:r>
            <a:r>
              <a:rPr lang="en-US" dirty="0">
                <a:solidFill>
                  <a:schemeClr val="accent5"/>
                </a:solidFill>
                <a:latin typeface="Times New Roman" panose="02020603050405020304" pitchFamily="18" charset="0"/>
                <a:cs typeface="Times New Roman" panose="02020603050405020304" pitchFamily="18" charset="0"/>
              </a:rPr>
              <a:t> </a:t>
            </a:r>
            <a:r>
              <a:rPr lang="en-US" dirty="0" err="1">
                <a:solidFill>
                  <a:schemeClr val="accent5"/>
                </a:solidFill>
                <a:latin typeface="Times New Roman" panose="02020603050405020304" pitchFamily="18" charset="0"/>
                <a:cs typeface="Times New Roman" panose="02020603050405020304" pitchFamily="18" charset="0"/>
              </a:rPr>
              <a:t>là</a:t>
            </a:r>
            <a:r>
              <a:rPr lang="en-US" dirty="0">
                <a:solidFill>
                  <a:schemeClr val="accent5"/>
                </a:solidFill>
                <a:latin typeface="Times New Roman" panose="02020603050405020304" pitchFamily="18" charset="0"/>
                <a:cs typeface="Times New Roman" panose="02020603050405020304" pitchFamily="18" charset="0"/>
              </a:rPr>
              <a:t> </a:t>
            </a:r>
            <a:r>
              <a:rPr lang="en-US" dirty="0" err="1">
                <a:solidFill>
                  <a:schemeClr val="accent5"/>
                </a:solidFill>
                <a:latin typeface="Times New Roman" panose="02020603050405020304" pitchFamily="18" charset="0"/>
                <a:cs typeface="Times New Roman" panose="02020603050405020304" pitchFamily="18" charset="0"/>
              </a:rPr>
              <a:t>gì</a:t>
            </a:r>
            <a:r>
              <a:rPr lang="en-US" dirty="0">
                <a:solidFill>
                  <a:schemeClr val="accent5"/>
                </a:solidFill>
                <a:latin typeface="Times New Roman" panose="02020603050405020304" pitchFamily="18" charset="0"/>
                <a:cs typeface="Times New Roman" panose="02020603050405020304" pitchFamily="18" charset="0"/>
              </a:rPr>
              <a:t>?</a:t>
            </a:r>
          </a:p>
        </p:txBody>
      </p:sp>
      <p:pic>
        <p:nvPicPr>
          <p:cNvPr id="28" name="Picture 2" descr="C:\Users\ADMIN\Desktop\Phan Thi Do Uyen\Giai cuu dai duong\Picture2.png">
            <a:hlinkClick r:id="" action="ppaction://hlinkshowjump?jump=nextslid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48601" y="4694813"/>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9906000" y="3751036"/>
            <a:ext cx="609600" cy="609600"/>
          </a:xfrm>
          <a:prstGeom prst="rect">
            <a:avLst/>
          </a:prstGeom>
        </p:spPr>
      </p:pic>
      <p:pic>
        <p:nvPicPr>
          <p:cNvPr id="14"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5162" y="140979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times up"/>
          <p:cNvGrpSpPr/>
          <p:nvPr/>
        </p:nvGrpSpPr>
        <p:grpSpPr>
          <a:xfrm>
            <a:off x="588044" y="990600"/>
            <a:ext cx="757084" cy="375064"/>
            <a:chOff x="2989747" y="438150"/>
            <a:chExt cx="1572029" cy="683752"/>
          </a:xfrm>
        </p:grpSpPr>
        <p:sp>
          <p:nvSpPr>
            <p:cNvPr id="16" name="Rounded Rectangle 1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9482" y="157772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933247" y="1566100"/>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934593" y="2118399"/>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1231628" y="1859119"/>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661894" y="1884057"/>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Oval 107"/>
          <p:cNvSpPr>
            <a:spLocks noChangeArrowheads="1"/>
          </p:cNvSpPr>
          <p:nvPr/>
        </p:nvSpPr>
        <p:spPr bwMode="auto">
          <a:xfrm>
            <a:off x="944484" y="185624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Explosion 2 50"/>
          <p:cNvSpPr/>
          <p:nvPr/>
        </p:nvSpPr>
        <p:spPr>
          <a:xfrm>
            <a:off x="6617661" y="1648623"/>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p14="http://schemas.microsoft.com/office/powerpoint/2010/main" val="29946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075"/>
                                        </p:tgtEl>
                                        <p:attrNameLst>
                                          <p:attrName>r</p:attrName>
                                        </p:attrNameLst>
                                      </p:cBhvr>
                                    </p:animRot>
                                    <p:animRot by="-240000">
                                      <p:cBhvr>
                                        <p:cTn id="7" dur="1000" fill="hold">
                                          <p:stCondLst>
                                            <p:cond delay="1000"/>
                                          </p:stCondLst>
                                        </p:cTn>
                                        <p:tgtEl>
                                          <p:spTgt spid="3075"/>
                                        </p:tgtEl>
                                        <p:attrNameLst>
                                          <p:attrName>r</p:attrName>
                                        </p:attrNameLst>
                                      </p:cBhvr>
                                    </p:animRot>
                                    <p:animRot by="240000">
                                      <p:cBhvr>
                                        <p:cTn id="8" dur="1000" fill="hold">
                                          <p:stCondLst>
                                            <p:cond delay="2000"/>
                                          </p:stCondLst>
                                        </p:cTn>
                                        <p:tgtEl>
                                          <p:spTgt spid="3075"/>
                                        </p:tgtEl>
                                        <p:attrNameLst>
                                          <p:attrName>r</p:attrName>
                                        </p:attrNameLst>
                                      </p:cBhvr>
                                    </p:animRot>
                                    <p:animRot by="-240000">
                                      <p:cBhvr>
                                        <p:cTn id="9" dur="1000" fill="hold">
                                          <p:stCondLst>
                                            <p:cond delay="3000"/>
                                          </p:stCondLst>
                                        </p:cTn>
                                        <p:tgtEl>
                                          <p:spTgt spid="3075"/>
                                        </p:tgtEl>
                                        <p:attrNameLst>
                                          <p:attrName>r</p:attrName>
                                        </p:attrNameLst>
                                      </p:cBhvr>
                                    </p:animRot>
                                    <p:animRot by="120000">
                                      <p:cBhvr>
                                        <p:cTn id="10" dur="1000" fill="hold">
                                          <p:stCondLst>
                                            <p:cond delay="4000"/>
                                          </p:stCondLst>
                                        </p:cTn>
                                        <p:tgtEl>
                                          <p:spTgt spid="307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076"/>
                                        </p:tgtEl>
                                        <p:attrNameLst>
                                          <p:attrName>r</p:attrName>
                                        </p:attrNameLst>
                                      </p:cBhvr>
                                    </p:animRot>
                                    <p:animRot by="-240000">
                                      <p:cBhvr>
                                        <p:cTn id="13" dur="1000" fill="hold">
                                          <p:stCondLst>
                                            <p:cond delay="1000"/>
                                          </p:stCondLst>
                                        </p:cTn>
                                        <p:tgtEl>
                                          <p:spTgt spid="3076"/>
                                        </p:tgtEl>
                                        <p:attrNameLst>
                                          <p:attrName>r</p:attrName>
                                        </p:attrNameLst>
                                      </p:cBhvr>
                                    </p:animRot>
                                    <p:animRot by="240000">
                                      <p:cBhvr>
                                        <p:cTn id="14" dur="1000" fill="hold">
                                          <p:stCondLst>
                                            <p:cond delay="2000"/>
                                          </p:stCondLst>
                                        </p:cTn>
                                        <p:tgtEl>
                                          <p:spTgt spid="3076"/>
                                        </p:tgtEl>
                                        <p:attrNameLst>
                                          <p:attrName>r</p:attrName>
                                        </p:attrNameLst>
                                      </p:cBhvr>
                                    </p:animRot>
                                    <p:animRot by="-240000">
                                      <p:cBhvr>
                                        <p:cTn id="15" dur="1000" fill="hold">
                                          <p:stCondLst>
                                            <p:cond delay="3000"/>
                                          </p:stCondLst>
                                        </p:cTn>
                                        <p:tgtEl>
                                          <p:spTgt spid="3076"/>
                                        </p:tgtEl>
                                        <p:attrNameLst>
                                          <p:attrName>r</p:attrName>
                                        </p:attrNameLst>
                                      </p:cBhvr>
                                    </p:animRot>
                                    <p:animRot by="120000">
                                      <p:cBhvr>
                                        <p:cTn id="16" dur="1000" fill="hold">
                                          <p:stCondLst>
                                            <p:cond delay="4000"/>
                                          </p:stCondLst>
                                        </p:cTn>
                                        <p:tgtEl>
                                          <p:spTgt spid="3076"/>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17"/>
                                        </p:tgtEl>
                                      </p:cBhvr>
                                    </p:animEffect>
                                    <p:anim calcmode="lin" valueType="num">
                                      <p:cBhvr>
                                        <p:cTn id="56" dur="1000"/>
                                        <p:tgtEl>
                                          <p:spTgt spid="17"/>
                                        </p:tgtEl>
                                        <p:attrNameLst>
                                          <p:attrName>ppt_x</p:attrName>
                                        </p:attrNameLst>
                                      </p:cBhvr>
                                      <p:tavLst>
                                        <p:tav tm="0">
                                          <p:val>
                                            <p:strVal val="ppt_x"/>
                                          </p:val>
                                        </p:tav>
                                        <p:tav tm="100000">
                                          <p:val>
                                            <p:strVal val="ppt_x"/>
                                          </p:val>
                                        </p:tav>
                                      </p:tavLst>
                                    </p:anim>
                                    <p:anim calcmode="lin" valueType="num">
                                      <p:cBhvr>
                                        <p:cTn id="57" dur="1000"/>
                                        <p:tgtEl>
                                          <p:spTgt spid="17"/>
                                        </p:tgtEl>
                                        <p:attrNameLst>
                                          <p:attrName>ppt_y</p:attrName>
                                        </p:attrNameLst>
                                      </p:cBhvr>
                                      <p:tavLst>
                                        <p:tav tm="0">
                                          <p:val>
                                            <p:strVal val="ppt_y"/>
                                          </p:val>
                                        </p:tav>
                                        <p:tav tm="100000">
                                          <p:val>
                                            <p:strVal val="ppt_y+.1"/>
                                          </p:val>
                                        </p:tav>
                                      </p:tavLst>
                                    </p:anim>
                                    <p:set>
                                      <p:cBhvr>
                                        <p:cTn id="5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8"/>
                                        </p:tgtEl>
                                      </p:cBhvr>
                                    </p:animEffect>
                                    <p:anim calcmode="lin" valueType="num">
                                      <p:cBhvr>
                                        <p:cTn id="64" dur="1000"/>
                                        <p:tgtEl>
                                          <p:spTgt spid="18"/>
                                        </p:tgtEl>
                                        <p:attrNameLst>
                                          <p:attrName>ppt_x</p:attrName>
                                        </p:attrNameLst>
                                      </p:cBhvr>
                                      <p:tavLst>
                                        <p:tav tm="0">
                                          <p:val>
                                            <p:strVal val="ppt_x"/>
                                          </p:val>
                                        </p:tav>
                                        <p:tav tm="100000">
                                          <p:val>
                                            <p:strVal val="ppt_x"/>
                                          </p:val>
                                        </p:tav>
                                      </p:tavLst>
                                    </p:anim>
                                    <p:anim calcmode="lin" valueType="num">
                                      <p:cBhvr>
                                        <p:cTn id="65" dur="1000"/>
                                        <p:tgtEl>
                                          <p:spTgt spid="18"/>
                                        </p:tgtEl>
                                        <p:attrNameLst>
                                          <p:attrName>ppt_y</p:attrName>
                                        </p:attrNameLst>
                                      </p:cBhvr>
                                      <p:tavLst>
                                        <p:tav tm="0">
                                          <p:val>
                                            <p:strVal val="ppt_y"/>
                                          </p:val>
                                        </p:tav>
                                        <p:tav tm="100000">
                                          <p:val>
                                            <p:strVal val="ppt_y+.1"/>
                                          </p:val>
                                        </p:tav>
                                      </p:tavLst>
                                    </p:anim>
                                    <p:set>
                                      <p:cBhvr>
                                        <p:cTn id="66"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1" presetClass="emph" presetSubtype="0" repeatCount="indefinite" fill="hold" grpId="1" nodeType="withEffect">
                                  <p:stCondLst>
                                    <p:cond delay="0"/>
                                  </p:stCondLst>
                                  <p:childTnLst>
                                    <p:animClr clrSpc="hsl" dir="cw">
                                      <p:cBhvr override="childStyle">
                                        <p:cTn id="71" dur="500" fill="hold"/>
                                        <p:tgtEl>
                                          <p:spTgt spid="20"/>
                                        </p:tgtEl>
                                        <p:attrNameLst>
                                          <p:attrName>style.color</p:attrName>
                                        </p:attrNameLst>
                                      </p:cBhvr>
                                      <p:by>
                                        <p:hsl h="7200000" s="0" l="0"/>
                                      </p:by>
                                    </p:animClr>
                                    <p:animClr clrSpc="hsl" dir="cw">
                                      <p:cBhvr>
                                        <p:cTn id="72" dur="500" fill="hold"/>
                                        <p:tgtEl>
                                          <p:spTgt spid="20"/>
                                        </p:tgtEl>
                                        <p:attrNameLst>
                                          <p:attrName>fillcolor</p:attrName>
                                        </p:attrNameLst>
                                      </p:cBhvr>
                                      <p:by>
                                        <p:hsl h="7200000" s="0" l="0"/>
                                      </p:by>
                                    </p:animClr>
                                    <p:animClr clrSpc="hsl" dir="cw">
                                      <p:cBhvr>
                                        <p:cTn id="73" dur="500" fill="hold"/>
                                        <p:tgtEl>
                                          <p:spTgt spid="20"/>
                                        </p:tgtEl>
                                        <p:attrNameLst>
                                          <p:attrName>stroke.color</p:attrName>
                                        </p:attrNameLst>
                                      </p:cBhvr>
                                      <p:by>
                                        <p:hsl h="7200000" s="0" l="0"/>
                                      </p:by>
                                    </p:animClr>
                                    <p:set>
                                      <p:cBhvr>
                                        <p:cTn id="74" dur="500" fill="hold"/>
                                        <p:tgtEl>
                                          <p:spTgt spid="20"/>
                                        </p:tgtEl>
                                        <p:attrNameLst>
                                          <p:attrName>fill.type</p:attrName>
                                        </p:attrNameLst>
                                      </p:cBhvr>
                                      <p:to>
                                        <p:strVal val="solid"/>
                                      </p:to>
                                    </p:set>
                                  </p:childTnLst>
                                </p:cTn>
                              </p:par>
                              <p:par>
                                <p:cTn id="75" presetID="1" presetClass="mediacall" presetSubtype="0" fill="hold" nodeType="withEffect">
                                  <p:stCondLst>
                                    <p:cond delay="0"/>
                                  </p:stCondLst>
                                  <p:childTnLst>
                                    <p:cmd type="call" cmd="playFrom(0.0)">
                                      <p:cBhvr>
                                        <p:cTn id="76" dur="4744" fill="hold"/>
                                        <p:tgtEl>
                                          <p:spTgt spid="13"/>
                                        </p:tgtEl>
                                      </p:cBhvr>
                                    </p:cmd>
                                  </p:childTnLst>
                                </p:cTn>
                              </p:par>
                              <p:par>
                                <p:cTn id="77" presetID="2" presetClass="exit" presetSubtype="1" fill="hold" nodeType="withEffect">
                                  <p:stCondLst>
                                    <p:cond delay="0"/>
                                  </p:stCondLst>
                                  <p:childTnLst>
                                    <p:anim calcmode="lin" valueType="num">
                                      <p:cBhvr additive="base">
                                        <p:cTn id="78" dur="3000"/>
                                        <p:tgtEl>
                                          <p:spTgt spid="3077"/>
                                        </p:tgtEl>
                                        <p:attrNameLst>
                                          <p:attrName>ppt_x</p:attrName>
                                        </p:attrNameLst>
                                      </p:cBhvr>
                                      <p:tavLst>
                                        <p:tav tm="0">
                                          <p:val>
                                            <p:strVal val="ppt_x"/>
                                          </p:val>
                                        </p:tav>
                                        <p:tav tm="100000">
                                          <p:val>
                                            <p:strVal val="ppt_x"/>
                                          </p:val>
                                        </p:tav>
                                      </p:tavLst>
                                    </p:anim>
                                    <p:anim calcmode="lin" valueType="num">
                                      <p:cBhvr additive="base">
                                        <p:cTn id="79" dur="3000"/>
                                        <p:tgtEl>
                                          <p:spTgt spid="3077"/>
                                        </p:tgtEl>
                                        <p:attrNameLst>
                                          <p:attrName>ppt_y</p:attrName>
                                        </p:attrNameLst>
                                      </p:cBhvr>
                                      <p:tavLst>
                                        <p:tav tm="0">
                                          <p:val>
                                            <p:strVal val="ppt_y"/>
                                          </p:val>
                                        </p:tav>
                                        <p:tav tm="100000">
                                          <p:val>
                                            <p:strVal val="0-ppt_h/2"/>
                                          </p:val>
                                        </p:tav>
                                      </p:tavLst>
                                    </p:anim>
                                    <p:set>
                                      <p:cBhvr>
                                        <p:cTn id="80" dur="1" fill="hold">
                                          <p:stCondLst>
                                            <p:cond delay="2999"/>
                                          </p:stCondLst>
                                        </p:cTn>
                                        <p:tgtEl>
                                          <p:spTgt spid="3077"/>
                                        </p:tgtEl>
                                        <p:attrNameLst>
                                          <p:attrName>style.visibility</p:attrName>
                                        </p:attrNameLst>
                                      </p:cBhvr>
                                      <p:to>
                                        <p:strVal val="hidden"/>
                                      </p:to>
                                    </p:set>
                                  </p:childTnLst>
                                </p:cTn>
                              </p:par>
                              <p:par>
                                <p:cTn id="81" presetID="35" presetClass="path" presetSubtype="0" accel="50000" decel="50000" fill="hold" nodeType="withEffect">
                                  <p:stCondLst>
                                    <p:cond delay="0"/>
                                  </p:stCondLst>
                                  <p:childTnLst>
                                    <p:animMotion origin="layout" path="M 0 0 L -0.25 0 E" pathEditMode="relative" ptsTypes="">
                                      <p:cBhvr>
                                        <p:cTn id="82" dur="5000" fill="hold"/>
                                        <p:tgtEl>
                                          <p:spTgt spid="3075"/>
                                        </p:tgtEl>
                                        <p:attrNameLst>
                                          <p:attrName>ppt_x</p:attrName>
                                          <p:attrName>ppt_y</p:attrName>
                                        </p:attrNameLst>
                                      </p:cBhvr>
                                    </p:animMotion>
                                  </p:childTnLst>
                                </p:cTn>
                              </p:par>
                            </p:childTnLst>
                          </p:cTn>
                        </p:par>
                      </p:childTnLst>
                    </p:cTn>
                  </p:par>
                </p:childTnLst>
              </p:cTn>
              <p:nextCondLst>
                <p:cond evt="onClick" delay="0">
                  <p:tgtEl>
                    <p:spTgt spid="20"/>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19"/>
                                        </p:tgtEl>
                                      </p:cBhvr>
                                    </p:animEffect>
                                    <p:anim calcmode="lin" valueType="num">
                                      <p:cBhvr>
                                        <p:cTn id="88" dur="1000"/>
                                        <p:tgtEl>
                                          <p:spTgt spid="19"/>
                                        </p:tgtEl>
                                        <p:attrNameLst>
                                          <p:attrName>ppt_x</p:attrName>
                                        </p:attrNameLst>
                                      </p:cBhvr>
                                      <p:tavLst>
                                        <p:tav tm="0">
                                          <p:val>
                                            <p:strVal val="ppt_x"/>
                                          </p:val>
                                        </p:tav>
                                        <p:tav tm="100000">
                                          <p:val>
                                            <p:strVal val="ppt_x"/>
                                          </p:val>
                                        </p:tav>
                                      </p:tavLst>
                                    </p:anim>
                                    <p:anim calcmode="lin" valueType="num">
                                      <p:cBhvr>
                                        <p:cTn id="89" dur="1000"/>
                                        <p:tgtEl>
                                          <p:spTgt spid="19"/>
                                        </p:tgtEl>
                                        <p:attrNameLst>
                                          <p:attrName>ppt_y</p:attrName>
                                        </p:attrNameLst>
                                      </p:cBhvr>
                                      <p:tavLst>
                                        <p:tav tm="0">
                                          <p:val>
                                            <p:strVal val="ppt_y"/>
                                          </p:val>
                                        </p:tav>
                                        <p:tav tm="100000">
                                          <p:val>
                                            <p:strVal val="ppt_y+.1"/>
                                          </p:val>
                                        </p:tav>
                                      </p:tavLst>
                                    </p:anim>
                                    <p:set>
                                      <p:cBhvr>
                                        <p:cTn id="90"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4"/>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2" grpId="0"/>
      <p:bldP spid="51" grpId="0" animBg="1"/>
      <p:bldP spid="5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Giai cuu dai duong 2\Pi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1" y="1046772"/>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Giai cuu dai duong 2\6a.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3500" y1="32647" x2="44000" y2="37647"/>
                        <a14:foregroundMark x1="61125" y1="35882" x2="57375" y2="46324"/>
                      </a14:backgroundRemoval>
                    </a14:imgEffect>
                  </a14:imgLayer>
                </a14:imgProps>
              </a:ext>
              <a:ext uri="{28A0092B-C50C-407E-A947-70E740481C1C}">
                <a14:useLocalDpi xmlns:a14="http://schemas.microsoft.com/office/drawing/2010/main" val="0"/>
              </a:ext>
            </a:extLst>
          </a:blip>
          <a:srcRect/>
          <a:stretch>
            <a:fillRect/>
          </a:stretch>
        </p:blipFill>
        <p:spPr bwMode="auto">
          <a:xfrm>
            <a:off x="5638801" y="4480031"/>
            <a:ext cx="1600200" cy="136058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Giai cuu dai duong 2\6b.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42444" y1="51821" x2="23556" y2="57423"/>
                        <a14:foregroundMark x1="21333" y1="63305" x2="10000" y2="71989"/>
                        <a14:foregroundMark x1="10667" y1="71989" x2="7111" y2="84594"/>
                        <a14:foregroundMark x1="22889" y1="65546" x2="17111" y2="77311"/>
                        <a14:foregroundMark x1="59556" y1="68347" x2="64444" y2="78151"/>
                        <a14:foregroundMark x1="15982" y1="78448" x2="17580" y2="89655"/>
                        <a14:foregroundMark x1="26712" y1="70402" x2="22603" y2="82184"/>
                        <a14:foregroundMark x1="64384" y1="70115" x2="71005" y2="75862"/>
                        <a14:foregroundMark x1="73744" y1="71839" x2="78767" y2="75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21439604">
            <a:off x="2090158" y="4370394"/>
            <a:ext cx="1824246" cy="14472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6.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006" l="0" r="98923">
                        <a14:foregroundMark x1="33231" y1="37575" x2="37692" y2="48907"/>
                        <a14:foregroundMark x1="62462" y1="35785" x2="56769" y2="53280"/>
                      </a14:backgroundRemoval>
                    </a14:imgEffect>
                  </a14:imgLayer>
                </a14:imgProps>
              </a:ext>
              <a:ext uri="{28A0092B-C50C-407E-A947-70E740481C1C}">
                <a14:useLocalDpi xmlns:a14="http://schemas.microsoft.com/office/drawing/2010/main" val="0"/>
              </a:ext>
            </a:extLst>
          </a:blip>
          <a:srcRect/>
          <a:stretch>
            <a:fillRect/>
          </a:stretch>
        </p:blipFill>
        <p:spPr bwMode="auto">
          <a:xfrm>
            <a:off x="4114801" y="4513856"/>
            <a:ext cx="1676400" cy="12972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ADMIN\Desktop\Giai cuu dai duong 2\luoi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549716" flipH="1">
            <a:off x="3932595" y="3252722"/>
            <a:ext cx="4151392" cy="398767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241027" y="3169570"/>
            <a:ext cx="6837105"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t>A. người nhỏ bé,  ở bé trai đặc điểm sinh dục phụ nam kém phát triển</a:t>
            </a:r>
            <a:endParaRPr lang="en-US" sz="2400" dirty="0">
              <a:solidFill>
                <a:srgbClr val="0033CC"/>
              </a:solidFill>
            </a:endParaRPr>
          </a:p>
        </p:txBody>
      </p:sp>
      <p:sp>
        <p:nvSpPr>
          <p:cNvPr id="25" name="Rounded Rectangle 24"/>
          <p:cNvSpPr/>
          <p:nvPr/>
        </p:nvSpPr>
        <p:spPr>
          <a:xfrm>
            <a:off x="319964" y="3957564"/>
            <a:ext cx="746253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t>B. người nhỏ bé,  ở bé gái đặc điểm sinh dục phụ nữ kém phát triển</a:t>
            </a:r>
            <a:endParaRPr lang="en-US" sz="2400" dirty="0">
              <a:solidFill>
                <a:srgbClr val="0033CC"/>
              </a:solidFill>
            </a:endParaRPr>
          </a:p>
        </p:txBody>
      </p:sp>
      <p:sp>
        <p:nvSpPr>
          <p:cNvPr id="26" name="Rounded Rectangle 25"/>
          <p:cNvSpPr/>
          <p:nvPr/>
        </p:nvSpPr>
        <p:spPr>
          <a:xfrm>
            <a:off x="319965" y="6078941"/>
            <a:ext cx="574803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t> </a:t>
            </a:r>
            <a:r>
              <a:rPr lang="en-US" dirty="0" smtClean="0"/>
              <a:t>D.</a:t>
            </a:r>
            <a:r>
              <a:rPr lang="vi-VN" dirty="0" smtClean="0"/>
              <a:t>người </a:t>
            </a:r>
            <a:r>
              <a:rPr lang="vi-VN" dirty="0"/>
              <a:t>nhỏ bé hoặc khổng lồ</a:t>
            </a:r>
            <a:endParaRPr lang="en-US" sz="2400" dirty="0">
              <a:solidFill>
                <a:srgbClr val="0033CC"/>
              </a:solidFill>
            </a:endParaRPr>
          </a:p>
        </p:txBody>
      </p:sp>
      <p:sp>
        <p:nvSpPr>
          <p:cNvPr id="27" name="Rounded Rectangle 26"/>
          <p:cNvSpPr/>
          <p:nvPr/>
        </p:nvSpPr>
        <p:spPr>
          <a:xfrm>
            <a:off x="310098" y="4877241"/>
            <a:ext cx="575789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t>C.chậm</a:t>
            </a:r>
            <a:r>
              <a:rPr lang="en-US" dirty="0" smtClean="0"/>
              <a:t> </a:t>
            </a:r>
            <a:r>
              <a:rPr lang="en-US" dirty="0" err="1"/>
              <a:t>lớn</a:t>
            </a:r>
            <a:r>
              <a:rPr lang="en-US" dirty="0"/>
              <a:t> </a:t>
            </a:r>
            <a:r>
              <a:rPr lang="en-US" dirty="0" err="1"/>
              <a:t>hoặc</a:t>
            </a:r>
            <a:r>
              <a:rPr lang="en-US" dirty="0"/>
              <a:t> </a:t>
            </a:r>
            <a:r>
              <a:rPr lang="en-US" dirty="0" err="1"/>
              <a:t>ngừng</a:t>
            </a:r>
            <a:r>
              <a:rPr lang="en-US" dirty="0"/>
              <a:t> </a:t>
            </a:r>
            <a:r>
              <a:rPr lang="en-US" dirty="0" err="1"/>
              <a:t>lớn</a:t>
            </a:r>
            <a:r>
              <a:rPr lang="en-US" dirty="0"/>
              <a:t>, </a:t>
            </a:r>
            <a:r>
              <a:rPr lang="en-US" dirty="0" err="1"/>
              <a:t>trí</a:t>
            </a:r>
            <a:r>
              <a:rPr lang="en-US" dirty="0"/>
              <a:t> </a:t>
            </a:r>
            <a:r>
              <a:rPr lang="en-US" dirty="0" err="1"/>
              <a:t>tuệ</a:t>
            </a:r>
            <a:r>
              <a:rPr lang="en-US" dirty="0"/>
              <a:t> </a:t>
            </a:r>
            <a:r>
              <a:rPr lang="en-US" dirty="0" err="1"/>
              <a:t>kém</a:t>
            </a:r>
            <a:endParaRPr lang="en-US" sz="2000" dirty="0">
              <a:solidFill>
                <a:srgbClr val="0033CC"/>
              </a:solidFill>
            </a:endParaRPr>
          </a:p>
        </p:txBody>
      </p:sp>
      <p:pic>
        <p:nvPicPr>
          <p:cNvPr id="29" name="Picture 11" descr="C:\Users\ADMIN\Desktop\Giai cuu dai duong 2\seashell-border-382756.jpg"/>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76400" y="914400"/>
            <a:ext cx="60198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2590800" y="1676401"/>
            <a:ext cx="4191000" cy="646331"/>
          </a:xfrm>
          <a:prstGeom prst="rect">
            <a:avLst/>
          </a:prstGeom>
          <a:noFill/>
        </p:spPr>
        <p:txBody>
          <a:bodyPr wrap="square" rtlCol="0">
            <a:spAutoFit/>
          </a:bodyPr>
          <a:lstStyle/>
          <a:p>
            <a:r>
              <a:rPr lang="en-US" dirty="0" err="1" smtClean="0"/>
              <a:t>Hậu</a:t>
            </a:r>
            <a:r>
              <a:rPr lang="en-US" dirty="0" smtClean="0"/>
              <a:t> </a:t>
            </a:r>
            <a:r>
              <a:rPr lang="en-US" dirty="0" err="1"/>
              <a:t>quả</a:t>
            </a:r>
            <a:r>
              <a:rPr lang="en-US" dirty="0"/>
              <a:t> </a:t>
            </a:r>
            <a:r>
              <a:rPr lang="en-US" dirty="0" err="1"/>
              <a:t>đối</a:t>
            </a:r>
            <a:r>
              <a:rPr lang="en-US" dirty="0"/>
              <a:t> </a:t>
            </a:r>
            <a:r>
              <a:rPr lang="en-US" dirty="0" err="1"/>
              <a:t>với</a:t>
            </a:r>
            <a:r>
              <a:rPr lang="en-US" dirty="0"/>
              <a:t> </a:t>
            </a:r>
            <a:r>
              <a:rPr lang="en-US" dirty="0" err="1"/>
              <a:t>trẻ</a:t>
            </a:r>
            <a:r>
              <a:rPr lang="en-US" dirty="0"/>
              <a:t> </a:t>
            </a:r>
            <a:r>
              <a:rPr lang="en-US" dirty="0" err="1"/>
              <a:t>em</a:t>
            </a:r>
            <a:r>
              <a:rPr lang="en-US" dirty="0"/>
              <a:t> </a:t>
            </a:r>
            <a:r>
              <a:rPr lang="en-US" dirty="0" err="1"/>
              <a:t>khi</a:t>
            </a:r>
            <a:r>
              <a:rPr lang="en-US" dirty="0"/>
              <a:t> </a:t>
            </a:r>
            <a:r>
              <a:rPr lang="en-US" dirty="0" err="1"/>
              <a:t>thiếu</a:t>
            </a:r>
            <a:r>
              <a:rPr lang="en-US" dirty="0"/>
              <a:t> </a:t>
            </a:r>
            <a:r>
              <a:rPr lang="en-US" dirty="0" err="1"/>
              <a:t>tirôxin</a:t>
            </a:r>
            <a:r>
              <a:rPr lang="en-US" dirty="0"/>
              <a:t> </a:t>
            </a:r>
            <a:r>
              <a:rPr lang="en-US" dirty="0" err="1"/>
              <a:t>là</a:t>
            </a:r>
            <a:endParaRPr lang="en-US" dirty="0"/>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82494" y="4657726"/>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9906000" y="3751036"/>
            <a:ext cx="609600" cy="609600"/>
          </a:xfrm>
          <a:prstGeom prst="rect">
            <a:avLst/>
          </a:prstGeom>
        </p:spPr>
      </p:pic>
      <p:pic>
        <p:nvPicPr>
          <p:cNvPr id="15" name="Picture 2" descr="C:\Users\ADMIN\Desktop\Doremon cau ca ( trac nghiem )\Picture1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5162" y="140979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588044" y="990600"/>
            <a:ext cx="757084"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8" name="Rounded Rectangle 1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9" name="Picture 3" descr="C:\Users\ADMIN\Desktop\Picture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9482" y="157772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3772A17-BB74-4A75-BA55-D622FE4D0639}"/>
              </a:ext>
            </a:extLst>
          </p:cNvPr>
          <p:cNvGrpSpPr/>
          <p:nvPr/>
        </p:nvGrpSpPr>
        <p:grpSpPr>
          <a:xfrm>
            <a:off x="933247" y="1566100"/>
            <a:ext cx="90244" cy="76328"/>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4" name="Group 33">
            <a:extLst>
              <a:ext uri="{FF2B5EF4-FFF2-40B4-BE49-F238E27FC236}">
                <a16:creationId xmlns:a16="http://schemas.microsoft.com/office/drawing/2014/main" id="{A3772A17-BB74-4A75-BA55-D622FE4D0639}"/>
              </a:ext>
            </a:extLst>
          </p:cNvPr>
          <p:cNvGrpSpPr/>
          <p:nvPr/>
        </p:nvGrpSpPr>
        <p:grpSpPr>
          <a:xfrm>
            <a:off x="934593" y="2118399"/>
            <a:ext cx="90244" cy="76328"/>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1231628" y="1859119"/>
            <a:ext cx="90244" cy="76328"/>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661894" y="1884057"/>
            <a:ext cx="90244" cy="76328"/>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2" name="Oval 107"/>
          <p:cNvSpPr>
            <a:spLocks noChangeArrowheads="1"/>
          </p:cNvSpPr>
          <p:nvPr/>
        </p:nvSpPr>
        <p:spPr bwMode="auto">
          <a:xfrm>
            <a:off x="944484" y="185624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Explosion 2 52"/>
          <p:cNvSpPr/>
          <p:nvPr/>
        </p:nvSpPr>
        <p:spPr>
          <a:xfrm>
            <a:off x="6972300" y="1215004"/>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p14="http://schemas.microsoft.com/office/powerpoint/2010/main" val="330832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0"/>
                                        </p:tgtEl>
                                        <p:attrNameLst>
                                          <p:attrName>r</p:attrName>
                                        </p:attrNameLst>
                                      </p:cBhvr>
                                    </p:animRot>
                                    <p:animRot by="-240000">
                                      <p:cBhvr>
                                        <p:cTn id="13" dur="600" fill="hold">
                                          <p:stCondLst>
                                            <p:cond delay="600"/>
                                          </p:stCondLst>
                                        </p:cTn>
                                        <p:tgtEl>
                                          <p:spTgt spid="1030"/>
                                        </p:tgtEl>
                                        <p:attrNameLst>
                                          <p:attrName>r</p:attrName>
                                        </p:attrNameLst>
                                      </p:cBhvr>
                                    </p:animRot>
                                    <p:animRot by="240000">
                                      <p:cBhvr>
                                        <p:cTn id="14" dur="600" fill="hold">
                                          <p:stCondLst>
                                            <p:cond delay="1200"/>
                                          </p:stCondLst>
                                        </p:cTn>
                                        <p:tgtEl>
                                          <p:spTgt spid="1030"/>
                                        </p:tgtEl>
                                        <p:attrNameLst>
                                          <p:attrName>r</p:attrName>
                                        </p:attrNameLst>
                                      </p:cBhvr>
                                    </p:animRot>
                                    <p:animRot by="-240000">
                                      <p:cBhvr>
                                        <p:cTn id="15" dur="600" fill="hold">
                                          <p:stCondLst>
                                            <p:cond delay="1800"/>
                                          </p:stCondLst>
                                        </p:cTn>
                                        <p:tgtEl>
                                          <p:spTgt spid="1030"/>
                                        </p:tgtEl>
                                        <p:attrNameLst>
                                          <p:attrName>r</p:attrName>
                                        </p:attrNameLst>
                                      </p:cBhvr>
                                    </p:animRot>
                                    <p:animRot by="120000">
                                      <p:cBhvr>
                                        <p:cTn id="16" dur="600" fill="hold">
                                          <p:stCondLst>
                                            <p:cond delay="2400"/>
                                          </p:stCondLst>
                                        </p:cTn>
                                        <p:tgtEl>
                                          <p:spTgt spid="10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28"/>
                                        </p:tgtEl>
                                        <p:attrNameLst>
                                          <p:attrName>r</p:attrName>
                                        </p:attrNameLst>
                                      </p:cBhvr>
                                    </p:animRot>
                                    <p:animRot by="-240000">
                                      <p:cBhvr>
                                        <p:cTn id="19" dur="600" fill="hold">
                                          <p:stCondLst>
                                            <p:cond delay="600"/>
                                          </p:stCondLst>
                                        </p:cTn>
                                        <p:tgtEl>
                                          <p:spTgt spid="1028"/>
                                        </p:tgtEl>
                                        <p:attrNameLst>
                                          <p:attrName>r</p:attrName>
                                        </p:attrNameLst>
                                      </p:cBhvr>
                                    </p:animRot>
                                    <p:animRot by="240000">
                                      <p:cBhvr>
                                        <p:cTn id="20" dur="600" fill="hold">
                                          <p:stCondLst>
                                            <p:cond delay="1200"/>
                                          </p:stCondLst>
                                        </p:cTn>
                                        <p:tgtEl>
                                          <p:spTgt spid="1028"/>
                                        </p:tgtEl>
                                        <p:attrNameLst>
                                          <p:attrName>r</p:attrName>
                                        </p:attrNameLst>
                                      </p:cBhvr>
                                    </p:animRot>
                                    <p:animRot by="-240000">
                                      <p:cBhvr>
                                        <p:cTn id="21" dur="600" fill="hold">
                                          <p:stCondLst>
                                            <p:cond delay="1800"/>
                                          </p:stCondLst>
                                        </p:cTn>
                                        <p:tgtEl>
                                          <p:spTgt spid="1028"/>
                                        </p:tgtEl>
                                        <p:attrNameLst>
                                          <p:attrName>r</p:attrName>
                                        </p:attrNameLst>
                                      </p:cBhvr>
                                    </p:animRot>
                                    <p:animRot by="120000">
                                      <p:cBhvr>
                                        <p:cTn id="22" dur="600" fill="hold">
                                          <p:stCondLst>
                                            <p:cond delay="2400"/>
                                          </p:stCondLst>
                                        </p:cTn>
                                        <p:tgtEl>
                                          <p:spTgt spid="1028"/>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4"/>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4"/>
                                        </p:tgtEl>
                                      </p:cBhvr>
                                    </p:animEffect>
                                    <p:anim calcmode="lin" valueType="num">
                                      <p:cBhvr>
                                        <p:cTn id="62" dur="1000"/>
                                        <p:tgtEl>
                                          <p:spTgt spid="24"/>
                                        </p:tgtEl>
                                        <p:attrNameLst>
                                          <p:attrName>ppt_x</p:attrName>
                                        </p:attrNameLst>
                                      </p:cBhvr>
                                      <p:tavLst>
                                        <p:tav tm="0">
                                          <p:val>
                                            <p:strVal val="ppt_x"/>
                                          </p:val>
                                        </p:tav>
                                        <p:tav tm="100000">
                                          <p:val>
                                            <p:strVal val="ppt_x"/>
                                          </p:val>
                                        </p:tav>
                                      </p:tavLst>
                                    </p:anim>
                                    <p:anim calcmode="lin" valueType="num">
                                      <p:cBhvr>
                                        <p:cTn id="63" dur="1000"/>
                                        <p:tgtEl>
                                          <p:spTgt spid="24"/>
                                        </p:tgtEl>
                                        <p:attrNameLst>
                                          <p:attrName>ppt_y</p:attrName>
                                        </p:attrNameLst>
                                      </p:cBhvr>
                                      <p:tavLst>
                                        <p:tav tm="0">
                                          <p:val>
                                            <p:strVal val="ppt_y"/>
                                          </p:val>
                                        </p:tav>
                                        <p:tav tm="100000">
                                          <p:val>
                                            <p:strVal val="ppt_y+.1"/>
                                          </p:val>
                                        </p:tav>
                                      </p:tavLst>
                                    </p:anim>
                                    <p:set>
                                      <p:cBhvr>
                                        <p:cTn id="6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25"/>
                                        </p:tgtEl>
                                      </p:cBhvr>
                                    </p:animEffect>
                                    <p:anim calcmode="lin" valueType="num">
                                      <p:cBhvr>
                                        <p:cTn id="70" dur="1000"/>
                                        <p:tgtEl>
                                          <p:spTgt spid="25"/>
                                        </p:tgtEl>
                                        <p:attrNameLst>
                                          <p:attrName>ppt_x</p:attrName>
                                        </p:attrNameLst>
                                      </p:cBhvr>
                                      <p:tavLst>
                                        <p:tav tm="0">
                                          <p:val>
                                            <p:strVal val="ppt_x"/>
                                          </p:val>
                                        </p:tav>
                                        <p:tav tm="100000">
                                          <p:val>
                                            <p:strVal val="ppt_x"/>
                                          </p:val>
                                        </p:tav>
                                      </p:tavLst>
                                    </p:anim>
                                    <p:anim calcmode="lin" valueType="num">
                                      <p:cBhvr>
                                        <p:cTn id="71" dur="1000"/>
                                        <p:tgtEl>
                                          <p:spTgt spid="25"/>
                                        </p:tgtEl>
                                        <p:attrNameLst>
                                          <p:attrName>ppt_y</p:attrName>
                                        </p:attrNameLst>
                                      </p:cBhvr>
                                      <p:tavLst>
                                        <p:tav tm="0">
                                          <p:val>
                                            <p:strVal val="ppt_y"/>
                                          </p:val>
                                        </p:tav>
                                        <p:tav tm="100000">
                                          <p:val>
                                            <p:strVal val="ppt_y+.1"/>
                                          </p:val>
                                        </p:tav>
                                      </p:tavLst>
                                    </p:anim>
                                    <p:set>
                                      <p:cBhvr>
                                        <p:cTn id="72"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21" presetClass="emph" presetSubtype="0" repeatCount="indefinite" fill="hold" grpId="1" nodeType="withEffect">
                                  <p:stCondLst>
                                    <p:cond delay="0"/>
                                  </p:stCondLst>
                                  <p:childTnLst>
                                    <p:animClr clrSpc="hsl" dir="cw">
                                      <p:cBhvr override="childStyle">
                                        <p:cTn id="77" dur="500" fill="hold"/>
                                        <p:tgtEl>
                                          <p:spTgt spid="27"/>
                                        </p:tgtEl>
                                        <p:attrNameLst>
                                          <p:attrName>style.color</p:attrName>
                                        </p:attrNameLst>
                                      </p:cBhvr>
                                      <p:by>
                                        <p:hsl h="7200000" s="0" l="0"/>
                                      </p:by>
                                    </p:animClr>
                                    <p:animClr clrSpc="hsl" dir="cw">
                                      <p:cBhvr>
                                        <p:cTn id="78" dur="500" fill="hold"/>
                                        <p:tgtEl>
                                          <p:spTgt spid="27"/>
                                        </p:tgtEl>
                                        <p:attrNameLst>
                                          <p:attrName>fillcolor</p:attrName>
                                        </p:attrNameLst>
                                      </p:cBhvr>
                                      <p:by>
                                        <p:hsl h="7200000" s="0" l="0"/>
                                      </p:by>
                                    </p:animClr>
                                    <p:animClr clrSpc="hsl" dir="cw">
                                      <p:cBhvr>
                                        <p:cTn id="79" dur="500" fill="hold"/>
                                        <p:tgtEl>
                                          <p:spTgt spid="27"/>
                                        </p:tgtEl>
                                        <p:attrNameLst>
                                          <p:attrName>stroke.color</p:attrName>
                                        </p:attrNameLst>
                                      </p:cBhvr>
                                      <p:by>
                                        <p:hsl h="7200000" s="0" l="0"/>
                                      </p:by>
                                    </p:animClr>
                                    <p:set>
                                      <p:cBhvr>
                                        <p:cTn id="80" dur="500" fill="hold"/>
                                        <p:tgtEl>
                                          <p:spTgt spid="27"/>
                                        </p:tgtEl>
                                        <p:attrNameLst>
                                          <p:attrName>fill.type</p:attrName>
                                        </p:attrNameLst>
                                      </p:cBhvr>
                                      <p:to>
                                        <p:strVal val="solid"/>
                                      </p:to>
                                    </p:set>
                                  </p:childTnLst>
                                </p:cTn>
                              </p:par>
                              <p:par>
                                <p:cTn id="81" presetID="1" presetClass="mediacall" presetSubtype="0" fill="hold" nodeType="withEffect">
                                  <p:stCondLst>
                                    <p:cond delay="0"/>
                                  </p:stCondLst>
                                  <p:childTnLst>
                                    <p:cmd type="call" cmd="playFrom(0.0)">
                                      <p:cBhvr>
                                        <p:cTn id="82" dur="4744" fill="hold"/>
                                        <p:tgtEl>
                                          <p:spTgt spid="14"/>
                                        </p:tgtEl>
                                      </p:cBhvr>
                                    </p:cmd>
                                  </p:childTnLst>
                                </p:cTn>
                              </p:par>
                              <p:par>
                                <p:cTn id="83" presetID="2" presetClass="exit" presetSubtype="1" fill="hold" nodeType="withEffect">
                                  <p:stCondLst>
                                    <p:cond delay="0"/>
                                  </p:stCondLst>
                                  <p:childTnLst>
                                    <p:anim calcmode="lin" valueType="num">
                                      <p:cBhvr additive="base">
                                        <p:cTn id="84" dur="2000"/>
                                        <p:tgtEl>
                                          <p:spTgt spid="23"/>
                                        </p:tgtEl>
                                        <p:attrNameLst>
                                          <p:attrName>ppt_x</p:attrName>
                                        </p:attrNameLst>
                                      </p:cBhvr>
                                      <p:tavLst>
                                        <p:tav tm="0">
                                          <p:val>
                                            <p:strVal val="ppt_x"/>
                                          </p:val>
                                        </p:tav>
                                        <p:tav tm="100000">
                                          <p:val>
                                            <p:strVal val="ppt_x"/>
                                          </p:val>
                                        </p:tav>
                                      </p:tavLst>
                                    </p:anim>
                                    <p:anim calcmode="lin" valueType="num">
                                      <p:cBhvr additive="base">
                                        <p:cTn id="85" dur="2000"/>
                                        <p:tgtEl>
                                          <p:spTgt spid="23"/>
                                        </p:tgtEl>
                                        <p:attrNameLst>
                                          <p:attrName>ppt_y</p:attrName>
                                        </p:attrNameLst>
                                      </p:cBhvr>
                                      <p:tavLst>
                                        <p:tav tm="0">
                                          <p:val>
                                            <p:strVal val="ppt_y"/>
                                          </p:val>
                                        </p:tav>
                                        <p:tav tm="100000">
                                          <p:val>
                                            <p:strVal val="0-ppt_h/2"/>
                                          </p:val>
                                        </p:tav>
                                      </p:tavLst>
                                    </p:anim>
                                    <p:set>
                                      <p:cBhvr>
                                        <p:cTn id="86" dur="1" fill="hold">
                                          <p:stCondLst>
                                            <p:cond delay="1999"/>
                                          </p:stCondLst>
                                        </p:cTn>
                                        <p:tgtEl>
                                          <p:spTgt spid="23"/>
                                        </p:tgtEl>
                                        <p:attrNameLst>
                                          <p:attrName>style.visibility</p:attrName>
                                        </p:attrNameLst>
                                      </p:cBhvr>
                                      <p:to>
                                        <p:strVal val="hidden"/>
                                      </p:to>
                                    </p:set>
                                  </p:childTnLst>
                                </p:cTn>
                              </p:par>
                              <p:par>
                                <p:cTn id="87" presetID="63" presetClass="path" presetSubtype="0" accel="50000" decel="50000" fill="hold" nodeType="withEffect">
                                  <p:stCondLst>
                                    <p:cond delay="0"/>
                                  </p:stCondLst>
                                  <p:childTnLst>
                                    <p:animMotion origin="layout" path="M -4.16667E-6 -3.50942E-6 L 0.05782 0.0068 " pathEditMode="relative" rAng="0" ptsTypes="AA">
                                      <p:cBhvr>
                                        <p:cTn id="88" dur="5000" fill="hold"/>
                                        <p:tgtEl>
                                          <p:spTgt spid="1029"/>
                                        </p:tgtEl>
                                        <p:attrNameLst>
                                          <p:attrName>ppt_x</p:attrName>
                                          <p:attrName>ppt_y</p:attrName>
                                        </p:attrNameLst>
                                      </p:cBhvr>
                                      <p:rCtr x="2882" y="340"/>
                                    </p:animMotion>
                                  </p:childTnLst>
                                </p:cTn>
                              </p:par>
                            </p:childTnLst>
                          </p:cTn>
                        </p:par>
                      </p:childTnLst>
                    </p:cTn>
                  </p:par>
                </p:childTnLst>
              </p:cTn>
              <p:nextCondLst>
                <p:cond evt="onClick" delay="0">
                  <p:tgtEl>
                    <p:spTgt spid="27"/>
                  </p:tgtEl>
                </p:cond>
              </p:nextCondLst>
            </p:seq>
            <p:seq concurrent="1" nextAc="seek">
              <p:cTn id="89" restart="whenNotActive" fill="hold" evtFilter="cancelBubble" nodeType="interactiveSeq">
                <p:stCondLst>
                  <p:cond evt="onClick" delay="0">
                    <p:tgtEl>
                      <p:spTgt spid="26"/>
                    </p:tgtEl>
                  </p:cond>
                </p:stCondLst>
                <p:endSync evt="end" delay="0">
                  <p:rtn val="all"/>
                </p:endSync>
                <p:childTnLst>
                  <p:par>
                    <p:cTn id="90" fill="hold">
                      <p:stCondLst>
                        <p:cond delay="0"/>
                      </p:stCondLst>
                      <p:childTnLst>
                        <p:par>
                          <p:cTn id="91" fill="hold">
                            <p:stCondLst>
                              <p:cond delay="0"/>
                            </p:stCondLst>
                            <p:childTnLst>
                              <p:par>
                                <p:cTn id="92" presetID="42" presetClass="exit" presetSubtype="0" fill="hold" grpId="1" nodeType="clickEffect">
                                  <p:stCondLst>
                                    <p:cond delay="0"/>
                                  </p:stCondLst>
                                  <p:childTnLst>
                                    <p:animEffect transition="out" filter="fade">
                                      <p:cBhvr>
                                        <p:cTn id="93" dur="1000"/>
                                        <p:tgtEl>
                                          <p:spTgt spid="26"/>
                                        </p:tgtEl>
                                      </p:cBhvr>
                                    </p:animEffect>
                                    <p:anim calcmode="lin" valueType="num">
                                      <p:cBhvr>
                                        <p:cTn id="94" dur="1000"/>
                                        <p:tgtEl>
                                          <p:spTgt spid="26"/>
                                        </p:tgtEl>
                                        <p:attrNameLst>
                                          <p:attrName>ppt_x</p:attrName>
                                        </p:attrNameLst>
                                      </p:cBhvr>
                                      <p:tavLst>
                                        <p:tav tm="0">
                                          <p:val>
                                            <p:strVal val="ppt_x"/>
                                          </p:val>
                                        </p:tav>
                                        <p:tav tm="100000">
                                          <p:val>
                                            <p:strVal val="ppt_x"/>
                                          </p:val>
                                        </p:tav>
                                      </p:tavLst>
                                    </p:anim>
                                    <p:anim calcmode="lin" valueType="num">
                                      <p:cBhvr>
                                        <p:cTn id="95" dur="1000"/>
                                        <p:tgtEl>
                                          <p:spTgt spid="26"/>
                                        </p:tgtEl>
                                        <p:attrNameLst>
                                          <p:attrName>ppt_y</p:attrName>
                                        </p:attrNameLst>
                                      </p:cBhvr>
                                      <p:tavLst>
                                        <p:tav tm="0">
                                          <p:val>
                                            <p:strVal val="ppt_y"/>
                                          </p:val>
                                        </p:tav>
                                        <p:tav tm="100000">
                                          <p:val>
                                            <p:strVal val="ppt_y+.1"/>
                                          </p:val>
                                        </p:tav>
                                      </p:tavLst>
                                    </p:anim>
                                    <p:set>
                                      <p:cBhvr>
                                        <p:cTn id="9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97" fill="hold" display="0">
                  <p:stCondLst>
                    <p:cond delay="indefinite"/>
                  </p:stCondLst>
                  <p:endCondLst>
                    <p:cond evt="onStopAudio" delay="0">
                      <p:tgtEl>
                        <p:sldTgt/>
                      </p:tgtEl>
                    </p:cond>
                  </p:endCondLst>
                </p:cTn>
                <p:tgtEl>
                  <p:spTgt spid="14"/>
                </p:tgtEl>
              </p:cMediaNode>
            </p:audio>
            <p:seq concurrent="1" nextAc="seek">
              <p:cTn id="98" restart="whenNotActive" fill="hold" evtFilter="cancelBubble" nodeType="interactiveSeq">
                <p:stCondLst>
                  <p:cond evt="onClick" delay="0">
                    <p:tgtEl>
                      <p:spTgt spid="16"/>
                    </p:tgtEl>
                  </p:cond>
                </p:stCondLst>
                <p:endSync evt="end" delay="0">
                  <p:rtn val="all"/>
                </p:endSync>
                <p:childTnLst>
                  <p:par>
                    <p:cTn id="99" fill="hold">
                      <p:stCondLst>
                        <p:cond delay="0"/>
                      </p:stCondLst>
                      <p:childTnLst>
                        <p:par>
                          <p:cTn id="100" fill="hold">
                            <p:stCondLst>
                              <p:cond delay="0"/>
                            </p:stCondLst>
                            <p:childTnLst>
                              <p:par>
                                <p:cTn id="101" presetID="8" presetClass="emph" presetSubtype="0" fill="hold" nodeType="clickEffect">
                                  <p:stCondLst>
                                    <p:cond delay="0"/>
                                  </p:stCondLst>
                                  <p:childTnLst>
                                    <p:animRot by="21600000">
                                      <p:cBhvr>
                                        <p:cTn id="102" dur="15000" fill="hold"/>
                                        <p:tgtEl>
                                          <p:spTgt spid="19"/>
                                        </p:tgtEl>
                                        <p:attrNameLst>
                                          <p:attrName>r</p:attrName>
                                        </p:attrNameLst>
                                      </p:cBhvr>
                                    </p:animRot>
                                  </p:childTnLst>
                                </p:cTn>
                              </p:par>
                            </p:childTnLst>
                          </p:cTn>
                        </p:par>
                        <p:par>
                          <p:cTn id="103" fill="hold">
                            <p:stCondLst>
                              <p:cond delay="15000"/>
                            </p:stCondLst>
                            <p:childTnLst>
                              <p:par>
                                <p:cTn id="104" presetID="1" presetClass="entr" presetSubtype="0" fill="hold" grpId="0" nodeType="afterEffect">
                                  <p:stCondLst>
                                    <p:cond delay="0"/>
                                  </p:stCondLst>
                                  <p:childTnLst>
                                    <p:set>
                                      <p:cBhvr>
                                        <p:cTn id="105" dur="1" fill="hold">
                                          <p:stCondLst>
                                            <p:cond delay="0"/>
                                          </p:stCondLst>
                                        </p:cTn>
                                        <p:tgtEl>
                                          <p:spTgt spid="53"/>
                                        </p:tgtEl>
                                        <p:attrNameLst>
                                          <p:attrName>style.visibility</p:attrName>
                                        </p:attrNameLst>
                                      </p:cBhvr>
                                      <p:to>
                                        <p:strVal val="visible"/>
                                      </p:to>
                                    </p:set>
                                  </p:childTnLst>
                                </p:cTn>
                              </p:par>
                              <p:par>
                                <p:cTn id="106" presetID="1" presetClass="exit" presetSubtype="0" fill="hold" grpId="1" nodeType="withEffect">
                                  <p:stCondLst>
                                    <p:cond delay="2000"/>
                                  </p:stCondLst>
                                  <p:childTnLst>
                                    <p:set>
                                      <p:cBhvr>
                                        <p:cTn id="107"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3" grpId="0" animBg="1"/>
      <p:bldP spid="5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underwater-vector-backgrou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85802"/>
            <a:ext cx="9143999" cy="56387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7a.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0125" y1="41900" x2="54125" y2="65286"/>
                        <a14:foregroundMark x1="63500" y1="34227" x2="50500" y2="52497"/>
                        <a14:foregroundMark x1="58375" y1="26675" x2="58375" y2="37272"/>
                        <a14:foregroundMark x1="46375" y1="24117" x2="40125" y2="39342"/>
                        <a14:foregroundMark x1="54545" y1="35106" x2="57091" y2="48723"/>
                        <a14:foregroundMark x1="48000" y1="28298" x2="40364" y2="4723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7800" y="3656939"/>
            <a:ext cx="2286000" cy="19546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801" y="4114800"/>
            <a:ext cx="1308087" cy="130740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Giai cuu dai duong 2\8.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89231" l="0" r="100000">
                        <a14:backgroundMark x1="93800" y1="36410" x2="88600" y2="78462"/>
                        <a14:backgroundMark x1="38800" y1="64103" x2="30400" y2="81026"/>
                        <a14:backgroundMark x1="10400" y1="11795" x2="35200" y2="6923"/>
                        <a14:backgroundMark x1="64400" y1="1795" x2="69800" y2="3846"/>
                        <a14:backgroundMark x1="76800" y1="3846" x2="95200" y2="2308"/>
                        <a14:backgroundMark x1="48800" y1="73590" x2="46200" y2="76154"/>
                        <a14:backgroundMark x1="36000" y1="30000" x2="36800" y2="32564"/>
                        <a14:backgroundMark x1="96714" y1="23724" x2="84507" y2="81381"/>
                        <a14:backgroundMark x1="84507" y1="76577" x2="59155" y2="86486"/>
                        <a14:backgroundMark x1="59624" y1="69670" x2="58685" y2="82282"/>
                        <a14:backgroundMark x1="30751" y1="82282" x2="2113" y2="82282"/>
                        <a14:backgroundMark x1="3286" y1="48348" x2="10329" y2="82282"/>
                        <a14:backgroundMark x1="7512" y1="46246" x2="23709" y2="49249"/>
                        <a14:backgroundMark x1="26995" y1="33033" x2="30047" y2="35435"/>
                        <a14:backgroundMark x1="2582" y1="31231" x2="10094" y2="35435"/>
                      </a14:backgroundRemoval>
                    </a14:imgEffect>
                  </a14:imgLayer>
                </a14:imgProps>
              </a:ext>
              <a:ext uri="{28A0092B-C50C-407E-A947-70E740481C1C}">
                <a14:useLocalDpi xmlns:a14="http://schemas.microsoft.com/office/drawing/2010/main" val="0"/>
              </a:ext>
            </a:extLst>
          </a:blip>
          <a:srcRect/>
          <a:stretch>
            <a:fillRect/>
          </a:stretch>
        </p:blipFill>
        <p:spPr bwMode="auto">
          <a:xfrm>
            <a:off x="4476750" y="4502707"/>
            <a:ext cx="1771651" cy="13818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3429001" y="-152400"/>
            <a:ext cx="6277493" cy="807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Phan Thi Do Uyen\Giai cuu dai duong\Picture2.png">
            <a:hlinkClick r:id="" action="ppaction://hlinkshowjump?jump=nextslide"/>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48601" y="4724401"/>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ADMIN\Desktop\Giai cuu dai duong 2\seashell-border-382756.jpg"/>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52600" y="800100"/>
            <a:ext cx="60198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2239012" y="1562101"/>
            <a:ext cx="4918144"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endParaRPr lang="en-US" dirty="0">
              <a:latin typeface="Times New Roman" panose="02020603050405020304" pitchFamily="18" charset="0"/>
              <a:cs typeface="Times New Roman" panose="02020603050405020304" pitchFamily="18" charset="0"/>
            </a:endParaRPr>
          </a:p>
        </p:txBody>
      </p:sp>
      <p:sp>
        <p:nvSpPr>
          <p:cNvPr id="22" name="Rounded Rectangle 21"/>
          <p:cNvSpPr/>
          <p:nvPr/>
        </p:nvSpPr>
        <p:spPr>
          <a:xfrm>
            <a:off x="152400" y="299810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70C0"/>
                </a:solidFill>
              </a:rPr>
              <a:t>A. </a:t>
            </a:r>
            <a:r>
              <a:rPr lang="en-US" b="1" dirty="0" err="1" smtClean="0">
                <a:solidFill>
                  <a:srgbClr val="0070C0"/>
                </a:solidFill>
              </a:rPr>
              <a:t>trưởng</a:t>
            </a:r>
            <a:r>
              <a:rPr lang="en-US" b="1" dirty="0" smtClean="0">
                <a:solidFill>
                  <a:srgbClr val="0070C0"/>
                </a:solidFill>
              </a:rPr>
              <a:t> </a:t>
            </a:r>
            <a:r>
              <a:rPr lang="en-US" b="1" dirty="0" err="1" smtClean="0">
                <a:solidFill>
                  <a:srgbClr val="0070C0"/>
                </a:solidFill>
              </a:rPr>
              <a:t>thành</a:t>
            </a:r>
            <a:endParaRPr lang="en-US" b="1" dirty="0">
              <a:solidFill>
                <a:srgbClr val="0070C0"/>
              </a:solidFill>
            </a:endParaRPr>
          </a:p>
        </p:txBody>
      </p:sp>
      <p:sp>
        <p:nvSpPr>
          <p:cNvPr id="23" name="Rounded Rectangle 22"/>
          <p:cNvSpPr/>
          <p:nvPr/>
        </p:nvSpPr>
        <p:spPr>
          <a:xfrm>
            <a:off x="2285999" y="2950985"/>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70C0"/>
                </a:solidFill>
                <a:latin typeface="Times New Roman" panose="02020603050405020304" pitchFamily="18" charset="0"/>
                <a:cs typeface="Times New Roman" panose="02020603050405020304" pitchFamily="18" charset="0"/>
              </a:rPr>
              <a:t>B. </a:t>
            </a:r>
            <a:r>
              <a:rPr lang="en-US" b="1" dirty="0" err="1" smtClean="0">
                <a:solidFill>
                  <a:srgbClr val="0070C0"/>
                </a:solidFill>
                <a:latin typeface="Times New Roman" panose="02020603050405020304" pitchFamily="18" charset="0"/>
                <a:cs typeface="Times New Roman" panose="02020603050405020304" pitchFamily="18" charset="0"/>
              </a:rPr>
              <a:t>sơ</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sinh</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4707524" y="3009900"/>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smtClean="0">
                <a:solidFill>
                  <a:srgbClr val="0070C0"/>
                </a:solidFill>
              </a:rPr>
              <a:t>C.sau</a:t>
            </a:r>
            <a:r>
              <a:rPr lang="en-US" b="1" dirty="0" smtClean="0">
                <a:solidFill>
                  <a:srgbClr val="0070C0"/>
                </a:solidFill>
              </a:rPr>
              <a:t> </a:t>
            </a:r>
            <a:r>
              <a:rPr lang="en-US" b="1" dirty="0" err="1">
                <a:solidFill>
                  <a:srgbClr val="0070C0"/>
                </a:solidFill>
              </a:rPr>
              <a:t>sơ</a:t>
            </a:r>
            <a:r>
              <a:rPr lang="en-US" b="1" dirty="0">
                <a:solidFill>
                  <a:srgbClr val="0070C0"/>
                </a:solidFill>
              </a:rPr>
              <a:t> </a:t>
            </a:r>
            <a:r>
              <a:rPr lang="en-US" b="1" dirty="0" err="1">
                <a:solidFill>
                  <a:srgbClr val="0070C0"/>
                </a:solidFill>
              </a:rPr>
              <a:t>sinh</a:t>
            </a:r>
            <a:endParaRPr lang="en-US" sz="2400" b="1" dirty="0">
              <a:solidFill>
                <a:srgbClr val="0070C0"/>
              </a:solidFill>
            </a:endParaRPr>
          </a:p>
        </p:txBody>
      </p:sp>
      <p:sp>
        <p:nvSpPr>
          <p:cNvPr id="25" name="Rounded Rectangle 24"/>
          <p:cNvSpPr/>
          <p:nvPr/>
        </p:nvSpPr>
        <p:spPr>
          <a:xfrm>
            <a:off x="6972300" y="299810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rgbClr val="0033CC"/>
                </a:solidFill>
                <a:latin typeface="Times New Roman" panose="02020603050405020304" pitchFamily="18" charset="0"/>
                <a:cs typeface="Times New Roman" panose="02020603050405020304" pitchFamily="18" charset="0"/>
              </a:rPr>
              <a:t>D.</a:t>
            </a:r>
            <a:r>
              <a:rPr lang="en-US" sz="2000" dirty="0" err="1" smtClean="0">
                <a:solidFill>
                  <a:srgbClr val="0033CC"/>
                </a:solidFill>
                <a:latin typeface="Times New Roman" panose="02020603050405020304" pitchFamily="18" charset="0"/>
                <a:cs typeface="Times New Roman" panose="02020603050405020304" pitchFamily="18" charset="0"/>
              </a:rPr>
              <a:t>Phôi</a:t>
            </a:r>
            <a:r>
              <a:rPr lang="en-US" sz="2000" dirty="0" smtClean="0">
                <a:solidFill>
                  <a:srgbClr val="0033CC"/>
                </a:solidFill>
                <a:latin typeface="Times New Roman" panose="02020603050405020304" pitchFamily="18" charset="0"/>
                <a:cs typeface="Times New Roman" panose="02020603050405020304" pitchFamily="18" charset="0"/>
              </a:rPr>
              <a:t> </a:t>
            </a:r>
            <a:r>
              <a:rPr lang="en-US" sz="2000" dirty="0" err="1" smtClean="0">
                <a:solidFill>
                  <a:srgbClr val="0033CC"/>
                </a:solidFill>
                <a:latin typeface="Times New Roman" panose="02020603050405020304" pitchFamily="18" charset="0"/>
                <a:cs typeface="Times New Roman" panose="02020603050405020304" pitchFamily="18" charset="0"/>
              </a:rPr>
              <a:t>thai</a:t>
            </a:r>
            <a:endParaRPr lang="en-US" sz="2000" dirty="0">
              <a:solidFill>
                <a:srgbClr val="0033CC"/>
              </a:solidFill>
              <a:latin typeface="Times New Roman" panose="02020603050405020304" pitchFamily="18" charset="0"/>
              <a:cs typeface="Times New Roman" panose="02020603050405020304" pitchFamily="18" charset="0"/>
            </a:endParaRPr>
          </a:p>
        </p:txBody>
      </p:sp>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9906000" y="3751036"/>
            <a:ext cx="609600" cy="609600"/>
          </a:xfrm>
          <a:prstGeom prst="rect">
            <a:avLst/>
          </a:prstGeom>
        </p:spPr>
      </p:pic>
      <p:pic>
        <p:nvPicPr>
          <p:cNvPr id="15"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5162" y="140979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588044" y="990600"/>
            <a:ext cx="757084"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6" name="Rounded Rectangle 2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7"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9482" y="157772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A3772A17-BB74-4A75-BA55-D622FE4D0639}"/>
              </a:ext>
            </a:extLst>
          </p:cNvPr>
          <p:cNvGrpSpPr/>
          <p:nvPr/>
        </p:nvGrpSpPr>
        <p:grpSpPr>
          <a:xfrm>
            <a:off x="933247" y="1566100"/>
            <a:ext cx="90244" cy="76328"/>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4" name="Group 33">
            <a:extLst>
              <a:ext uri="{FF2B5EF4-FFF2-40B4-BE49-F238E27FC236}">
                <a16:creationId xmlns:a16="http://schemas.microsoft.com/office/drawing/2014/main" id="{A3772A17-BB74-4A75-BA55-D622FE4D0639}"/>
              </a:ext>
            </a:extLst>
          </p:cNvPr>
          <p:cNvGrpSpPr/>
          <p:nvPr/>
        </p:nvGrpSpPr>
        <p:grpSpPr>
          <a:xfrm>
            <a:off x="934593" y="2118399"/>
            <a:ext cx="90244" cy="76328"/>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1231628" y="1859119"/>
            <a:ext cx="90244" cy="76328"/>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661894" y="1884057"/>
            <a:ext cx="90244" cy="76328"/>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2" name="Oval 107"/>
          <p:cNvSpPr>
            <a:spLocks noChangeArrowheads="1"/>
          </p:cNvSpPr>
          <p:nvPr/>
        </p:nvSpPr>
        <p:spPr bwMode="auto">
          <a:xfrm>
            <a:off x="944484" y="185624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Explosion 2 52"/>
          <p:cNvSpPr/>
          <p:nvPr/>
        </p:nvSpPr>
        <p:spPr>
          <a:xfrm>
            <a:off x="942094" y="4186163"/>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p14="http://schemas.microsoft.com/office/powerpoint/2010/main" val="287253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1"/>
                                        </p:tgtEl>
                                        <p:attrNameLst>
                                          <p:attrName>r</p:attrName>
                                        </p:attrNameLst>
                                      </p:cBhvr>
                                    </p:animRot>
                                    <p:animRot by="-240000">
                                      <p:cBhvr>
                                        <p:cTn id="7" dur="600" fill="hold">
                                          <p:stCondLst>
                                            <p:cond delay="600"/>
                                          </p:stCondLst>
                                        </p:cTn>
                                        <p:tgtEl>
                                          <p:spTgt spid="2051"/>
                                        </p:tgtEl>
                                        <p:attrNameLst>
                                          <p:attrName>r</p:attrName>
                                        </p:attrNameLst>
                                      </p:cBhvr>
                                    </p:animRot>
                                    <p:animRot by="240000">
                                      <p:cBhvr>
                                        <p:cTn id="8" dur="600" fill="hold">
                                          <p:stCondLst>
                                            <p:cond delay="1200"/>
                                          </p:stCondLst>
                                        </p:cTn>
                                        <p:tgtEl>
                                          <p:spTgt spid="2051"/>
                                        </p:tgtEl>
                                        <p:attrNameLst>
                                          <p:attrName>r</p:attrName>
                                        </p:attrNameLst>
                                      </p:cBhvr>
                                    </p:animRot>
                                    <p:animRot by="-240000">
                                      <p:cBhvr>
                                        <p:cTn id="9" dur="600" fill="hold">
                                          <p:stCondLst>
                                            <p:cond delay="1800"/>
                                          </p:stCondLst>
                                        </p:cTn>
                                        <p:tgtEl>
                                          <p:spTgt spid="2051"/>
                                        </p:tgtEl>
                                        <p:attrNameLst>
                                          <p:attrName>r</p:attrName>
                                        </p:attrNameLst>
                                      </p:cBhvr>
                                    </p:animRot>
                                    <p:animRot by="120000">
                                      <p:cBhvr>
                                        <p:cTn id="10" dur="600" fill="hold">
                                          <p:stCondLst>
                                            <p:cond delay="2400"/>
                                          </p:stCondLst>
                                        </p:cTn>
                                        <p:tgtEl>
                                          <p:spTgt spid="20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3"/>
                                        </p:tgtEl>
                                        <p:attrNameLst>
                                          <p:attrName>r</p:attrName>
                                        </p:attrNameLst>
                                      </p:cBhvr>
                                    </p:animRot>
                                    <p:animRot by="-240000">
                                      <p:cBhvr>
                                        <p:cTn id="13" dur="600" fill="hold">
                                          <p:stCondLst>
                                            <p:cond delay="600"/>
                                          </p:stCondLst>
                                        </p:cTn>
                                        <p:tgtEl>
                                          <p:spTgt spid="2053"/>
                                        </p:tgtEl>
                                        <p:attrNameLst>
                                          <p:attrName>r</p:attrName>
                                        </p:attrNameLst>
                                      </p:cBhvr>
                                    </p:animRot>
                                    <p:animRot by="240000">
                                      <p:cBhvr>
                                        <p:cTn id="14" dur="600" fill="hold">
                                          <p:stCondLst>
                                            <p:cond delay="1200"/>
                                          </p:stCondLst>
                                        </p:cTn>
                                        <p:tgtEl>
                                          <p:spTgt spid="2053"/>
                                        </p:tgtEl>
                                        <p:attrNameLst>
                                          <p:attrName>r</p:attrName>
                                        </p:attrNameLst>
                                      </p:cBhvr>
                                    </p:animRot>
                                    <p:animRot by="-240000">
                                      <p:cBhvr>
                                        <p:cTn id="15" dur="600" fill="hold">
                                          <p:stCondLst>
                                            <p:cond delay="1800"/>
                                          </p:stCondLst>
                                        </p:cTn>
                                        <p:tgtEl>
                                          <p:spTgt spid="2053"/>
                                        </p:tgtEl>
                                        <p:attrNameLst>
                                          <p:attrName>r</p:attrName>
                                        </p:attrNameLst>
                                      </p:cBhvr>
                                    </p:animRot>
                                    <p:animRot by="120000">
                                      <p:cBhvr>
                                        <p:cTn id="16" dur="600" fill="hold">
                                          <p:stCondLst>
                                            <p:cond delay="2400"/>
                                          </p:stCondLst>
                                        </p:cTn>
                                        <p:tgtEl>
                                          <p:spTgt spid="205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052"/>
                                        </p:tgtEl>
                                        <p:attrNameLst>
                                          <p:attrName>r</p:attrName>
                                        </p:attrNameLst>
                                      </p:cBhvr>
                                    </p:animRot>
                                    <p:animRot by="-240000">
                                      <p:cBhvr>
                                        <p:cTn id="19" dur="600" fill="hold">
                                          <p:stCondLst>
                                            <p:cond delay="600"/>
                                          </p:stCondLst>
                                        </p:cTn>
                                        <p:tgtEl>
                                          <p:spTgt spid="2052"/>
                                        </p:tgtEl>
                                        <p:attrNameLst>
                                          <p:attrName>r</p:attrName>
                                        </p:attrNameLst>
                                      </p:cBhvr>
                                    </p:animRot>
                                    <p:animRot by="240000">
                                      <p:cBhvr>
                                        <p:cTn id="20" dur="600" fill="hold">
                                          <p:stCondLst>
                                            <p:cond delay="1200"/>
                                          </p:stCondLst>
                                        </p:cTn>
                                        <p:tgtEl>
                                          <p:spTgt spid="2052"/>
                                        </p:tgtEl>
                                        <p:attrNameLst>
                                          <p:attrName>r</p:attrName>
                                        </p:attrNameLst>
                                      </p:cBhvr>
                                    </p:animRot>
                                    <p:animRot by="-240000">
                                      <p:cBhvr>
                                        <p:cTn id="21" dur="600" fill="hold">
                                          <p:stCondLst>
                                            <p:cond delay="1800"/>
                                          </p:stCondLst>
                                        </p:cTn>
                                        <p:tgtEl>
                                          <p:spTgt spid="2052"/>
                                        </p:tgtEl>
                                        <p:attrNameLst>
                                          <p:attrName>r</p:attrName>
                                        </p:attrNameLst>
                                      </p:cBhvr>
                                    </p:animRot>
                                    <p:animRot by="120000">
                                      <p:cBhvr>
                                        <p:cTn id="22" dur="600" fill="hold">
                                          <p:stCondLst>
                                            <p:cond delay="2400"/>
                                          </p:stCondLst>
                                        </p:cTn>
                                        <p:tgtEl>
                                          <p:spTgt spid="2052"/>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repeatCount="indefinite" fill="hold" grpId="1" nodeType="withEffect">
                                  <p:stCondLst>
                                    <p:cond delay="0"/>
                                  </p:stCondLst>
                                  <p:childTnLst>
                                    <p:animClr clrSpc="hsl" dir="cw">
                                      <p:cBhvr override="childStyle">
                                        <p:cTn id="61" dur="500" fill="hold"/>
                                        <p:tgtEl>
                                          <p:spTgt spid="25"/>
                                        </p:tgtEl>
                                        <p:attrNameLst>
                                          <p:attrName>style.color</p:attrName>
                                        </p:attrNameLst>
                                      </p:cBhvr>
                                      <p:by>
                                        <p:hsl h="7200000" s="0" l="0"/>
                                      </p:by>
                                    </p:animClr>
                                    <p:animClr clrSpc="hsl" dir="cw">
                                      <p:cBhvr>
                                        <p:cTn id="62" dur="500" fill="hold"/>
                                        <p:tgtEl>
                                          <p:spTgt spid="25"/>
                                        </p:tgtEl>
                                        <p:attrNameLst>
                                          <p:attrName>fillcolor</p:attrName>
                                        </p:attrNameLst>
                                      </p:cBhvr>
                                      <p:by>
                                        <p:hsl h="7200000" s="0" l="0"/>
                                      </p:by>
                                    </p:animClr>
                                    <p:animClr clrSpc="hsl" dir="cw">
                                      <p:cBhvr>
                                        <p:cTn id="63" dur="500" fill="hold"/>
                                        <p:tgtEl>
                                          <p:spTgt spid="25"/>
                                        </p:tgtEl>
                                        <p:attrNameLst>
                                          <p:attrName>stroke.color</p:attrName>
                                        </p:attrNameLst>
                                      </p:cBhvr>
                                      <p:by>
                                        <p:hsl h="7200000" s="0" l="0"/>
                                      </p:by>
                                    </p:animClr>
                                    <p:set>
                                      <p:cBhvr>
                                        <p:cTn id="64" dur="500" fill="hold"/>
                                        <p:tgtEl>
                                          <p:spTgt spid="25"/>
                                        </p:tgtEl>
                                        <p:attrNameLst>
                                          <p:attrName>fill.type</p:attrName>
                                        </p:attrNameLst>
                                      </p:cBhvr>
                                      <p:to>
                                        <p:strVal val="solid"/>
                                      </p:to>
                                    </p:set>
                                  </p:childTnLst>
                                </p:cTn>
                              </p:par>
                              <p:par>
                                <p:cTn id="65" presetID="1" presetClass="mediacall" presetSubtype="0" fill="hold" nodeType="withEffect">
                                  <p:stCondLst>
                                    <p:cond delay="0"/>
                                  </p:stCondLst>
                                  <p:childTnLst>
                                    <p:cmd type="call" cmd="playFrom(0.0)">
                                      <p:cBhvr>
                                        <p:cTn id="66" dur="4744" fill="hold"/>
                                        <p:tgtEl>
                                          <p:spTgt spid="14"/>
                                        </p:tgtEl>
                                      </p:cBhvr>
                                    </p:cmd>
                                  </p:childTnLst>
                                </p:cTn>
                              </p:par>
                              <p:par>
                                <p:cTn id="67" presetID="2" presetClass="exit" presetSubtype="1" fill="hold" nodeType="withEffect">
                                  <p:stCondLst>
                                    <p:cond delay="0"/>
                                  </p:stCondLst>
                                  <p:childTnLst>
                                    <p:anim calcmode="lin" valueType="num">
                                      <p:cBhvr additive="base">
                                        <p:cTn id="68" dur="2000"/>
                                        <p:tgtEl>
                                          <p:spTgt spid="18"/>
                                        </p:tgtEl>
                                        <p:attrNameLst>
                                          <p:attrName>ppt_x</p:attrName>
                                        </p:attrNameLst>
                                      </p:cBhvr>
                                      <p:tavLst>
                                        <p:tav tm="0">
                                          <p:val>
                                            <p:strVal val="ppt_x"/>
                                          </p:val>
                                        </p:tav>
                                        <p:tav tm="100000">
                                          <p:val>
                                            <p:strVal val="ppt_x"/>
                                          </p:val>
                                        </p:tav>
                                      </p:tavLst>
                                    </p:anim>
                                    <p:anim calcmode="lin" valueType="num">
                                      <p:cBhvr additive="base">
                                        <p:cTn id="69" dur="2000"/>
                                        <p:tgtEl>
                                          <p:spTgt spid="18"/>
                                        </p:tgtEl>
                                        <p:attrNameLst>
                                          <p:attrName>ppt_y</p:attrName>
                                        </p:attrNameLst>
                                      </p:cBhvr>
                                      <p:tavLst>
                                        <p:tav tm="0">
                                          <p:val>
                                            <p:strVal val="ppt_y"/>
                                          </p:val>
                                        </p:tav>
                                        <p:tav tm="100000">
                                          <p:val>
                                            <p:strVal val="0-ppt_h/2"/>
                                          </p:val>
                                        </p:tav>
                                      </p:tavLst>
                                    </p:anim>
                                    <p:set>
                                      <p:cBhvr>
                                        <p:cTn id="70" dur="1" fill="hold">
                                          <p:stCondLst>
                                            <p:cond delay="1999"/>
                                          </p:stCondLst>
                                        </p:cTn>
                                        <p:tgtEl>
                                          <p:spTgt spid="18"/>
                                        </p:tgtEl>
                                        <p:attrNameLst>
                                          <p:attrName>style.visibility</p:attrName>
                                        </p:attrNameLst>
                                      </p:cBhvr>
                                      <p:to>
                                        <p:strVal val="hidden"/>
                                      </p:to>
                                    </p:set>
                                  </p:childTnLst>
                                </p:cTn>
                              </p:par>
                              <p:par>
                                <p:cTn id="71" presetID="35" presetClass="path" presetSubtype="0" accel="50000" decel="50000" fill="hold" nodeType="withEffect">
                                  <p:stCondLst>
                                    <p:cond delay="0"/>
                                  </p:stCondLst>
                                  <p:childTnLst>
                                    <p:animMotion origin="layout" path="M 1.66667E-6 -3.87705E-6 L -0.11979 0.0275 " pathEditMode="relative" rAng="0" ptsTypes="AA">
                                      <p:cBhvr>
                                        <p:cTn id="72" dur="3000" fill="hold"/>
                                        <p:tgtEl>
                                          <p:spTgt spid="2053"/>
                                        </p:tgtEl>
                                        <p:attrNameLst>
                                          <p:attrName>ppt_x</p:attrName>
                                          <p:attrName>ppt_y</p:attrName>
                                        </p:attrNameLst>
                                      </p:cBhvr>
                                      <p:rCtr x="-5990" y="1359"/>
                                    </p:animMotion>
                                  </p:childTnLst>
                                </p:cTn>
                              </p:par>
                              <p:par>
                                <p:cTn id="73" presetID="35" presetClass="path" presetSubtype="0" accel="50000" decel="50000" fill="hold" nodeType="withEffect">
                                  <p:stCondLst>
                                    <p:cond delay="0"/>
                                  </p:stCondLst>
                                  <p:childTnLst>
                                    <p:animMotion origin="layout" path="M 2.22222E-6 4.25394E-6 L -0.1882 4.25394E-6 " pathEditMode="relative" rAng="0" ptsTypes="AA">
                                      <p:cBhvr>
                                        <p:cTn id="74" dur="3000" fill="hold"/>
                                        <p:tgtEl>
                                          <p:spTgt spid="2052"/>
                                        </p:tgtEl>
                                        <p:attrNameLst>
                                          <p:attrName>ppt_x</p:attrName>
                                          <p:attrName>ppt_y</p:attrName>
                                        </p:attrNameLst>
                                      </p:cBhvr>
                                      <p:rCtr x="-9410" y="0"/>
                                    </p:animMotion>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4"/>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4"/>
                                        </p:tgtEl>
                                      </p:cBhvr>
                                    </p:animEffect>
                                    <p:anim calcmode="lin" valueType="num">
                                      <p:cBhvr>
                                        <p:cTn id="80" dur="1000"/>
                                        <p:tgtEl>
                                          <p:spTgt spid="24"/>
                                        </p:tgtEl>
                                        <p:attrNameLst>
                                          <p:attrName>ppt_x</p:attrName>
                                        </p:attrNameLst>
                                      </p:cBhvr>
                                      <p:tavLst>
                                        <p:tav tm="0">
                                          <p:val>
                                            <p:strVal val="ppt_x"/>
                                          </p:val>
                                        </p:tav>
                                        <p:tav tm="100000">
                                          <p:val>
                                            <p:strVal val="ppt_x"/>
                                          </p:val>
                                        </p:tav>
                                      </p:tavLst>
                                    </p:anim>
                                    <p:anim calcmode="lin" valueType="num">
                                      <p:cBhvr>
                                        <p:cTn id="81" dur="1000"/>
                                        <p:tgtEl>
                                          <p:spTgt spid="24"/>
                                        </p:tgtEl>
                                        <p:attrNameLst>
                                          <p:attrName>ppt_y</p:attrName>
                                        </p:attrNameLst>
                                      </p:cBhvr>
                                      <p:tavLst>
                                        <p:tav tm="0">
                                          <p:val>
                                            <p:strVal val="ppt_y"/>
                                          </p:val>
                                        </p:tav>
                                        <p:tav tm="100000">
                                          <p:val>
                                            <p:strVal val="ppt_y+.1"/>
                                          </p:val>
                                        </p:tav>
                                      </p:tavLst>
                                    </p:anim>
                                    <p:set>
                                      <p:cBhvr>
                                        <p:cTn id="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3"/>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3"/>
                                        </p:tgtEl>
                                      </p:cBhvr>
                                    </p:animEffect>
                                    <p:anim calcmode="lin" valueType="num">
                                      <p:cBhvr>
                                        <p:cTn id="88" dur="1000"/>
                                        <p:tgtEl>
                                          <p:spTgt spid="23"/>
                                        </p:tgtEl>
                                        <p:attrNameLst>
                                          <p:attrName>ppt_x</p:attrName>
                                        </p:attrNameLst>
                                      </p:cBhvr>
                                      <p:tavLst>
                                        <p:tav tm="0">
                                          <p:val>
                                            <p:strVal val="ppt_x"/>
                                          </p:val>
                                        </p:tav>
                                        <p:tav tm="100000">
                                          <p:val>
                                            <p:strVal val="ppt_x"/>
                                          </p:val>
                                        </p:tav>
                                      </p:tavLst>
                                    </p:anim>
                                    <p:anim calcmode="lin" valueType="num">
                                      <p:cBhvr>
                                        <p:cTn id="89" dur="1000"/>
                                        <p:tgtEl>
                                          <p:spTgt spid="23"/>
                                        </p:tgtEl>
                                        <p:attrNameLst>
                                          <p:attrName>ppt_y</p:attrName>
                                        </p:attrNameLst>
                                      </p:cBhvr>
                                      <p:tavLst>
                                        <p:tav tm="0">
                                          <p:val>
                                            <p:strVal val="ppt_y"/>
                                          </p:val>
                                        </p:tav>
                                        <p:tav tm="100000">
                                          <p:val>
                                            <p:strVal val="ppt_y+.1"/>
                                          </p:val>
                                        </p:tav>
                                      </p:tavLst>
                                    </p:anim>
                                    <p:set>
                                      <p:cBhvr>
                                        <p:cTn id="90"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1" restart="whenNotActive" fill="hold" evtFilter="cancelBubble" nodeType="interactiveSeq">
                <p:stCondLst>
                  <p:cond evt="onClick" delay="0">
                    <p:tgtEl>
                      <p:spTgt spid="22"/>
                    </p:tgtEl>
                  </p:cond>
                </p:stCondLst>
                <p:endSync evt="end" delay="0">
                  <p:rtn val="all"/>
                </p:endSync>
                <p:childTnLst>
                  <p:par>
                    <p:cTn id="92" fill="hold">
                      <p:stCondLst>
                        <p:cond delay="0"/>
                      </p:stCondLst>
                      <p:childTnLst>
                        <p:par>
                          <p:cTn id="93" fill="hold">
                            <p:stCondLst>
                              <p:cond delay="0"/>
                            </p:stCondLst>
                            <p:childTnLst>
                              <p:par>
                                <p:cTn id="94" presetID="42" presetClass="exit" presetSubtype="0" fill="hold" grpId="1" nodeType="clickEffect">
                                  <p:stCondLst>
                                    <p:cond delay="0"/>
                                  </p:stCondLst>
                                  <p:childTnLst>
                                    <p:animEffect transition="out" filter="fade">
                                      <p:cBhvr>
                                        <p:cTn id="95" dur="1000"/>
                                        <p:tgtEl>
                                          <p:spTgt spid="22"/>
                                        </p:tgtEl>
                                      </p:cBhvr>
                                    </p:animEffect>
                                    <p:anim calcmode="lin" valueType="num">
                                      <p:cBhvr>
                                        <p:cTn id="96" dur="1000"/>
                                        <p:tgtEl>
                                          <p:spTgt spid="22"/>
                                        </p:tgtEl>
                                        <p:attrNameLst>
                                          <p:attrName>ppt_x</p:attrName>
                                        </p:attrNameLst>
                                      </p:cBhvr>
                                      <p:tavLst>
                                        <p:tav tm="0">
                                          <p:val>
                                            <p:strVal val="ppt_x"/>
                                          </p:val>
                                        </p:tav>
                                        <p:tav tm="100000">
                                          <p:val>
                                            <p:strVal val="ppt_x"/>
                                          </p:val>
                                        </p:tav>
                                      </p:tavLst>
                                    </p:anim>
                                    <p:anim calcmode="lin" valueType="num">
                                      <p:cBhvr>
                                        <p:cTn id="97" dur="1000"/>
                                        <p:tgtEl>
                                          <p:spTgt spid="22"/>
                                        </p:tgtEl>
                                        <p:attrNameLst>
                                          <p:attrName>ppt_y</p:attrName>
                                        </p:attrNameLst>
                                      </p:cBhvr>
                                      <p:tavLst>
                                        <p:tav tm="0">
                                          <p:val>
                                            <p:strVal val="ppt_y"/>
                                          </p:val>
                                        </p:tav>
                                        <p:tav tm="100000">
                                          <p:val>
                                            <p:strVal val="ppt_y+.1"/>
                                          </p:val>
                                        </p:tav>
                                      </p:tavLst>
                                    </p:anim>
                                    <p:set>
                                      <p:cBhvr>
                                        <p:cTn id="98"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99" fill="hold" display="0">
                  <p:stCondLst>
                    <p:cond delay="indefinite"/>
                  </p:stCondLst>
                  <p:endCondLst>
                    <p:cond evt="onStopAudio" delay="0">
                      <p:tgtEl>
                        <p:sldTgt/>
                      </p:tgtEl>
                    </p:cond>
                  </p:endCondLst>
                </p:cTn>
                <p:tgtEl>
                  <p:spTgt spid="14"/>
                </p:tgtEl>
              </p:cMediaNode>
            </p:audio>
            <p:seq concurrent="1" nextAc="seek">
              <p:cTn id="100" restart="whenNotActive" fill="hold" evtFilter="cancelBubble" nodeType="interactiveSeq">
                <p:stCondLst>
                  <p:cond evt="onClick" delay="0">
                    <p:tgtEl>
                      <p:spTgt spid="16"/>
                    </p:tgtEl>
                  </p:cond>
                </p:stCondLst>
                <p:endSync evt="end" delay="0">
                  <p:rtn val="all"/>
                </p:endSync>
                <p:childTnLst>
                  <p:par>
                    <p:cTn id="101" fill="hold">
                      <p:stCondLst>
                        <p:cond delay="0"/>
                      </p:stCondLst>
                      <p:childTnLst>
                        <p:par>
                          <p:cTn id="102" fill="hold">
                            <p:stCondLst>
                              <p:cond delay="0"/>
                            </p:stCondLst>
                            <p:childTnLst>
                              <p:par>
                                <p:cTn id="103" presetID="8" presetClass="emph" presetSubtype="0" fill="hold" nodeType="clickEffect">
                                  <p:stCondLst>
                                    <p:cond delay="0"/>
                                  </p:stCondLst>
                                  <p:childTnLst>
                                    <p:animRot by="21600000">
                                      <p:cBhvr>
                                        <p:cTn id="104" dur="15000" fill="hold"/>
                                        <p:tgtEl>
                                          <p:spTgt spid="27"/>
                                        </p:tgtEl>
                                        <p:attrNameLst>
                                          <p:attrName>r</p:attrName>
                                        </p:attrNameLst>
                                      </p:cBhvr>
                                    </p:animRot>
                                  </p:childTnLst>
                                </p:cTn>
                              </p:par>
                            </p:childTnLst>
                          </p:cTn>
                        </p:par>
                        <p:par>
                          <p:cTn id="105" fill="hold">
                            <p:stCondLst>
                              <p:cond delay="15000"/>
                            </p:stCondLst>
                            <p:childTnLst>
                              <p:par>
                                <p:cTn id="106" presetID="1" presetClass="entr" presetSubtype="0" fill="hold" grpId="0" nodeType="afterEffect">
                                  <p:stCondLst>
                                    <p:cond delay="0"/>
                                  </p:stCondLst>
                                  <p:childTnLst>
                                    <p:set>
                                      <p:cBhvr>
                                        <p:cTn id="107" dur="1" fill="hold">
                                          <p:stCondLst>
                                            <p:cond delay="0"/>
                                          </p:stCondLst>
                                        </p:cTn>
                                        <p:tgtEl>
                                          <p:spTgt spid="53"/>
                                        </p:tgtEl>
                                        <p:attrNameLst>
                                          <p:attrName>style.visibility</p:attrName>
                                        </p:attrNameLst>
                                      </p:cBhvr>
                                      <p:to>
                                        <p:strVal val="visible"/>
                                      </p:to>
                                    </p:set>
                                  </p:childTnLst>
                                </p:cTn>
                              </p:par>
                              <p:par>
                                <p:cTn id="108" presetID="1" presetClass="exit" presetSubtype="0" fill="hold" grpId="1" nodeType="withEffect">
                                  <p:stCondLst>
                                    <p:cond delay="2000"/>
                                  </p:stCondLst>
                                  <p:childTnLst>
                                    <p:set>
                                      <p:cBhvr>
                                        <p:cTn id="109"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1" grpId="0"/>
      <p:bldP spid="22" grpId="0" animBg="1"/>
      <p:bldP spid="22" grpId="1" animBg="1"/>
      <p:bldP spid="23" grpId="0" animBg="1"/>
      <p:bldP spid="23" grpId="1" animBg="1"/>
      <p:bldP spid="24" grpId="0" animBg="1"/>
      <p:bldP spid="24" grpId="1" animBg="1"/>
      <p:bldP spid="25" grpId="0" animBg="1"/>
      <p:bldP spid="25" grpId="1" animBg="1"/>
      <p:bldP spid="53" grpId="0" animBg="1"/>
      <p:bldP spid="5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descr="C:\Users\ADMIN\Desktop\Giai cuu dai duong 2\cartoon__underwater_background_by_slaterdies-d71pp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58" y="642611"/>
            <a:ext cx="9181758" cy="535813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8861" l="0" r="100000">
                        <a14:foregroundMark x1="7500" y1="37722" x2="95400" y2="46709"/>
                        <a14:foregroundMark x1="21700" y1="23544" x2="36700" y2="38228"/>
                        <a14:foregroundMark x1="42900" y1="19747" x2="32900" y2="66203"/>
                        <a14:foregroundMark x1="61300" y1="30886" x2="66700" y2="60886"/>
                        <a14:foregroundMark x1="52900" y1="82532" x2="52900" y2="87342"/>
                        <a14:foregroundMark x1="93800" y1="52532" x2="83800" y2="56203"/>
                      </a14:backgroundRemoval>
                    </a14:imgEffect>
                  </a14:imgLayer>
                </a14:imgProps>
              </a:ext>
              <a:ext uri="{28A0092B-C50C-407E-A947-70E740481C1C}">
                <a14:useLocalDpi xmlns:a14="http://schemas.microsoft.com/office/drawing/2010/main" val="0"/>
              </a:ext>
            </a:extLst>
          </a:blip>
          <a:srcRect/>
          <a:stretch>
            <a:fillRect/>
          </a:stretch>
        </p:blipFill>
        <p:spPr bwMode="auto">
          <a:xfrm rot="21340519">
            <a:off x="5696748" y="4037138"/>
            <a:ext cx="2043077" cy="16140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Kết quả hình ảnh cho dory cart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2900" y="3962401"/>
            <a:ext cx="2598738" cy="154882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Users\ADMIN\Desktop\Giai cuu dai duong 2\Luo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4460501" y="-583293"/>
            <a:ext cx="6907184" cy="80772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Phan Thi Do Uyen\Giai cuu dai duong\Picture2.png">
            <a:hlinkClick r:id="" action="ppaction://hlinkshowjump?jump=nextslid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3944" y="4844153"/>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9296400" y="7867650"/>
            <a:ext cx="609600" cy="609600"/>
          </a:xfrm>
          <a:prstGeom prst="rect">
            <a:avLst/>
          </a:prstGeom>
        </p:spPr>
      </p:pic>
      <p:pic>
        <p:nvPicPr>
          <p:cNvPr id="18" name="Picture 11" descr="C:\Users\ADMIN\Desktop\Giai cuu dai duong 2\seashell-border-382756.jpg"/>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54987" y="914400"/>
            <a:ext cx="60198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p:cNvSpPr txBox="1"/>
          <p:nvPr/>
        </p:nvSpPr>
        <p:spPr>
          <a:xfrm>
            <a:off x="2569387" y="1676401"/>
            <a:ext cx="4191000" cy="954107"/>
          </a:xfrm>
          <a:prstGeom prst="rect">
            <a:avLst/>
          </a:prstGeom>
          <a:noFill/>
        </p:spPr>
        <p:txBody>
          <a:bodyPr wrap="square" rtlCol="0">
            <a:spAutoFit/>
          </a:bodyPr>
          <a:lstStyle/>
          <a:p>
            <a:pPr algn="ctr"/>
            <a:r>
              <a:rPr lang="en-US" sz="2800" dirty="0" err="1">
                <a:solidFill>
                  <a:srgbClr val="0033CC"/>
                </a:solidFill>
              </a:rPr>
              <a:t>Thầy</a:t>
            </a:r>
            <a:r>
              <a:rPr lang="en-US" sz="2800" dirty="0">
                <a:solidFill>
                  <a:srgbClr val="0033CC"/>
                </a:solidFill>
              </a:rPr>
              <a:t> </a:t>
            </a:r>
            <a:r>
              <a:rPr lang="en-US" sz="2800" dirty="0" err="1">
                <a:solidFill>
                  <a:srgbClr val="0033CC"/>
                </a:solidFill>
              </a:rPr>
              <a:t>cô</a:t>
            </a:r>
            <a:r>
              <a:rPr lang="en-US" sz="2800" dirty="0">
                <a:solidFill>
                  <a:srgbClr val="0033CC"/>
                </a:solidFill>
              </a:rPr>
              <a:t> </a:t>
            </a:r>
            <a:r>
              <a:rPr lang="en-US" sz="2800" dirty="0" err="1">
                <a:solidFill>
                  <a:srgbClr val="0033CC"/>
                </a:solidFill>
              </a:rPr>
              <a:t>điền</a:t>
            </a:r>
            <a:r>
              <a:rPr lang="en-US" sz="2800" dirty="0">
                <a:solidFill>
                  <a:srgbClr val="0033CC"/>
                </a:solidFill>
              </a:rPr>
              <a:t> </a:t>
            </a:r>
            <a:r>
              <a:rPr lang="en-US" sz="2800" dirty="0" err="1">
                <a:solidFill>
                  <a:srgbClr val="0033CC"/>
                </a:solidFill>
              </a:rPr>
              <a:t>câu</a:t>
            </a:r>
            <a:r>
              <a:rPr lang="en-US" sz="2800" dirty="0">
                <a:solidFill>
                  <a:srgbClr val="0033CC"/>
                </a:solidFill>
              </a:rPr>
              <a:t> </a:t>
            </a:r>
            <a:r>
              <a:rPr lang="en-US" sz="2800" dirty="0" err="1">
                <a:solidFill>
                  <a:srgbClr val="0033CC"/>
                </a:solidFill>
              </a:rPr>
              <a:t>hỏi</a:t>
            </a:r>
            <a:r>
              <a:rPr lang="en-US" sz="2800" dirty="0">
                <a:solidFill>
                  <a:srgbClr val="0033CC"/>
                </a:solidFill>
              </a:rPr>
              <a:t> ở </a:t>
            </a:r>
            <a:r>
              <a:rPr lang="en-US" sz="2800" dirty="0" err="1">
                <a:solidFill>
                  <a:srgbClr val="0033CC"/>
                </a:solidFill>
              </a:rPr>
              <a:t>đây</a:t>
            </a:r>
            <a:endParaRPr lang="en-US" sz="2800" dirty="0">
              <a:solidFill>
                <a:srgbClr val="0033CC"/>
              </a:solidFill>
            </a:endParaRPr>
          </a:p>
        </p:txBody>
      </p:sp>
      <p:sp>
        <p:nvSpPr>
          <p:cNvPr id="20" name="Rounded Rectangle 19"/>
          <p:cNvSpPr/>
          <p:nvPr/>
        </p:nvSpPr>
        <p:spPr>
          <a:xfrm>
            <a:off x="54787" y="311240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A.</a:t>
            </a:r>
          </a:p>
        </p:txBody>
      </p:sp>
      <p:sp>
        <p:nvSpPr>
          <p:cNvPr id="21" name="Rounded Rectangle 20"/>
          <p:cNvSpPr/>
          <p:nvPr/>
        </p:nvSpPr>
        <p:spPr>
          <a:xfrm>
            <a:off x="6836588" y="3112407"/>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p>
        </p:txBody>
      </p:sp>
      <p:sp>
        <p:nvSpPr>
          <p:cNvPr id="22" name="Rounded Rectangle 21"/>
          <p:cNvSpPr/>
          <p:nvPr/>
        </p:nvSpPr>
        <p:spPr>
          <a:xfrm>
            <a:off x="4550588" y="3124200"/>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C.</a:t>
            </a:r>
          </a:p>
        </p:txBody>
      </p:sp>
      <p:sp>
        <p:nvSpPr>
          <p:cNvPr id="23" name="Rounded Rectangle 22"/>
          <p:cNvSpPr/>
          <p:nvPr/>
        </p:nvSpPr>
        <p:spPr>
          <a:xfrm>
            <a:off x="2264587" y="3112407"/>
            <a:ext cx="20574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33CC"/>
                </a:solidFill>
              </a:rPr>
              <a:t>B.</a:t>
            </a:r>
            <a:r>
              <a:rPr lang="en-US" sz="2000" dirty="0" err="1">
                <a:solidFill>
                  <a:srgbClr val="0033CC"/>
                </a:solidFill>
              </a:rPr>
              <a:t>Đáp</a:t>
            </a:r>
            <a:r>
              <a:rPr lang="en-US" sz="2000" dirty="0">
                <a:solidFill>
                  <a:srgbClr val="0033CC"/>
                </a:solidFill>
              </a:rPr>
              <a:t> </a:t>
            </a:r>
            <a:r>
              <a:rPr lang="en-US" sz="2000" dirty="0" err="1">
                <a:solidFill>
                  <a:srgbClr val="0033CC"/>
                </a:solidFill>
              </a:rPr>
              <a:t>án</a:t>
            </a:r>
            <a:r>
              <a:rPr lang="en-US" sz="2000" dirty="0">
                <a:solidFill>
                  <a:srgbClr val="0033CC"/>
                </a:solidFill>
              </a:rPr>
              <a:t> </a:t>
            </a:r>
            <a:r>
              <a:rPr lang="en-US" sz="2000" dirty="0" err="1">
                <a:solidFill>
                  <a:srgbClr val="0033CC"/>
                </a:solidFill>
              </a:rPr>
              <a:t>Đúng</a:t>
            </a:r>
            <a:endParaRPr lang="en-US" sz="2000" dirty="0">
              <a:solidFill>
                <a:srgbClr val="0033CC"/>
              </a:solidFill>
            </a:endParaRPr>
          </a:p>
        </p:txBody>
      </p:sp>
      <p:pic>
        <p:nvPicPr>
          <p:cNvPr id="15"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5162" y="140979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588044" y="990600"/>
            <a:ext cx="757084"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9482" y="157772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3772A17-BB74-4A75-BA55-D622FE4D0639}"/>
              </a:ext>
            </a:extLst>
          </p:cNvPr>
          <p:cNvGrpSpPr/>
          <p:nvPr/>
        </p:nvGrpSpPr>
        <p:grpSpPr>
          <a:xfrm>
            <a:off x="933247" y="156610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934593" y="2118399"/>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231628" y="1859119"/>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8" name="Group 47">
            <a:extLst>
              <a:ext uri="{FF2B5EF4-FFF2-40B4-BE49-F238E27FC236}">
                <a16:creationId xmlns:a16="http://schemas.microsoft.com/office/drawing/2014/main" id="{A3772A17-BB74-4A75-BA55-D622FE4D0639}"/>
              </a:ext>
            </a:extLst>
          </p:cNvPr>
          <p:cNvGrpSpPr/>
          <p:nvPr/>
        </p:nvGrpSpPr>
        <p:grpSpPr>
          <a:xfrm>
            <a:off x="661894" y="1884057"/>
            <a:ext cx="90244" cy="76328"/>
            <a:chOff x="2455863" y="2411803"/>
            <a:chExt cx="566738" cy="566738"/>
          </a:xfrm>
        </p:grpSpPr>
        <p:sp>
          <p:nvSpPr>
            <p:cNvPr id="4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4" name="Oval 107"/>
          <p:cNvSpPr>
            <a:spLocks noChangeArrowheads="1"/>
          </p:cNvSpPr>
          <p:nvPr/>
        </p:nvSpPr>
        <p:spPr bwMode="auto">
          <a:xfrm>
            <a:off x="944484" y="185624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Explosion 2 54"/>
          <p:cNvSpPr/>
          <p:nvPr/>
        </p:nvSpPr>
        <p:spPr>
          <a:xfrm>
            <a:off x="1190171" y="3226460"/>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p14="http://schemas.microsoft.com/office/powerpoint/2010/main" val="4478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7"/>
                                        </p:tgtEl>
                                        <p:attrNameLst>
                                          <p:attrName>r</p:attrName>
                                        </p:attrNameLst>
                                      </p:cBhvr>
                                    </p:animRot>
                                    <p:animRot by="-240000">
                                      <p:cBhvr>
                                        <p:cTn id="7" dur="600" fill="hold">
                                          <p:stCondLst>
                                            <p:cond delay="600"/>
                                          </p:stCondLst>
                                        </p:cTn>
                                        <p:tgtEl>
                                          <p:spTgt spid="27"/>
                                        </p:tgtEl>
                                        <p:attrNameLst>
                                          <p:attrName>r</p:attrName>
                                        </p:attrNameLst>
                                      </p:cBhvr>
                                    </p:animRot>
                                    <p:animRot by="240000">
                                      <p:cBhvr>
                                        <p:cTn id="8" dur="600" fill="hold">
                                          <p:stCondLst>
                                            <p:cond delay="1200"/>
                                          </p:stCondLst>
                                        </p:cTn>
                                        <p:tgtEl>
                                          <p:spTgt spid="27"/>
                                        </p:tgtEl>
                                        <p:attrNameLst>
                                          <p:attrName>r</p:attrName>
                                        </p:attrNameLst>
                                      </p:cBhvr>
                                    </p:animRot>
                                    <p:animRot by="-240000">
                                      <p:cBhvr>
                                        <p:cTn id="9" dur="600" fill="hold">
                                          <p:stCondLst>
                                            <p:cond delay="1800"/>
                                          </p:stCondLst>
                                        </p:cTn>
                                        <p:tgtEl>
                                          <p:spTgt spid="27"/>
                                        </p:tgtEl>
                                        <p:attrNameLst>
                                          <p:attrName>r</p:attrName>
                                        </p:attrNameLst>
                                      </p:cBhvr>
                                    </p:animRot>
                                    <p:animRot by="120000">
                                      <p:cBhvr>
                                        <p:cTn id="10" dur="600" fill="hold">
                                          <p:stCondLst>
                                            <p:cond delay="24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8"/>
                                        </p:tgtEl>
                                        <p:attrNameLst>
                                          <p:attrName>r</p:attrName>
                                        </p:attrNameLst>
                                      </p:cBhvr>
                                    </p:animRot>
                                    <p:animRot by="-240000">
                                      <p:cBhvr>
                                        <p:cTn id="13" dur="600" fill="hold">
                                          <p:stCondLst>
                                            <p:cond delay="600"/>
                                          </p:stCondLst>
                                        </p:cTn>
                                        <p:tgtEl>
                                          <p:spTgt spid="28"/>
                                        </p:tgtEl>
                                        <p:attrNameLst>
                                          <p:attrName>r</p:attrName>
                                        </p:attrNameLst>
                                      </p:cBhvr>
                                    </p:animRot>
                                    <p:animRot by="240000">
                                      <p:cBhvr>
                                        <p:cTn id="14" dur="600" fill="hold">
                                          <p:stCondLst>
                                            <p:cond delay="1200"/>
                                          </p:stCondLst>
                                        </p:cTn>
                                        <p:tgtEl>
                                          <p:spTgt spid="28"/>
                                        </p:tgtEl>
                                        <p:attrNameLst>
                                          <p:attrName>r</p:attrName>
                                        </p:attrNameLst>
                                      </p:cBhvr>
                                    </p:animRot>
                                    <p:animRot by="-240000">
                                      <p:cBhvr>
                                        <p:cTn id="15" dur="600" fill="hold">
                                          <p:stCondLst>
                                            <p:cond delay="1800"/>
                                          </p:stCondLst>
                                        </p:cTn>
                                        <p:tgtEl>
                                          <p:spTgt spid="28"/>
                                        </p:tgtEl>
                                        <p:attrNameLst>
                                          <p:attrName>r</p:attrName>
                                        </p:attrNameLst>
                                      </p:cBhvr>
                                    </p:animRot>
                                    <p:animRot by="120000">
                                      <p:cBhvr>
                                        <p:cTn id="16" dur="600" fill="hold">
                                          <p:stCondLst>
                                            <p:cond delay="2400"/>
                                          </p:stCondLst>
                                        </p:cTn>
                                        <p:tgtEl>
                                          <p:spTgt spid="28"/>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4"/>
                </p:tgtEl>
              </p:cMediaNode>
            </p:audio>
            <p:seq concurrent="1" nextAc="seek">
              <p:cTn id="52" restart="whenNotActive" fill="hold" evtFilter="cancelBubble" nodeType="interactiveSeq">
                <p:stCondLst>
                  <p:cond evt="onClick" delay="0">
                    <p:tgtEl>
                      <p:spTgt spid="23"/>
                    </p:tgtEl>
                  </p:cond>
                </p:stCondLst>
                <p:endSync evt="end" delay="0">
                  <p:rtn val="all"/>
                </p:endSync>
                <p:childTnLst>
                  <p:par>
                    <p:cTn id="53" fill="hold">
                      <p:stCondLst>
                        <p:cond delay="0"/>
                      </p:stCondLst>
                      <p:childTnLst>
                        <p:par>
                          <p:cTn id="54" fill="hold">
                            <p:stCondLst>
                              <p:cond delay="0"/>
                            </p:stCondLst>
                            <p:childTnLst>
                              <p:par>
                                <p:cTn id="55" presetID="2" presetClass="exit" presetSubtype="1" fill="hold" nodeType="withEffect">
                                  <p:stCondLst>
                                    <p:cond delay="0"/>
                                  </p:stCondLst>
                                  <p:childTnLst>
                                    <p:anim calcmode="lin" valueType="num">
                                      <p:cBhvr additive="base">
                                        <p:cTn id="56" dur="2000"/>
                                        <p:tgtEl>
                                          <p:spTgt spid="29"/>
                                        </p:tgtEl>
                                        <p:attrNameLst>
                                          <p:attrName>ppt_x</p:attrName>
                                        </p:attrNameLst>
                                      </p:cBhvr>
                                      <p:tavLst>
                                        <p:tav tm="0">
                                          <p:val>
                                            <p:strVal val="ppt_x"/>
                                          </p:val>
                                        </p:tav>
                                        <p:tav tm="100000">
                                          <p:val>
                                            <p:strVal val="ppt_x"/>
                                          </p:val>
                                        </p:tav>
                                      </p:tavLst>
                                    </p:anim>
                                    <p:anim calcmode="lin" valueType="num">
                                      <p:cBhvr additive="base">
                                        <p:cTn id="57" dur="2000"/>
                                        <p:tgtEl>
                                          <p:spTgt spid="29"/>
                                        </p:tgtEl>
                                        <p:attrNameLst>
                                          <p:attrName>ppt_y</p:attrName>
                                        </p:attrNameLst>
                                      </p:cBhvr>
                                      <p:tavLst>
                                        <p:tav tm="0">
                                          <p:val>
                                            <p:strVal val="ppt_y"/>
                                          </p:val>
                                        </p:tav>
                                        <p:tav tm="100000">
                                          <p:val>
                                            <p:strVal val="0-ppt_h/2"/>
                                          </p:val>
                                        </p:tav>
                                      </p:tavLst>
                                    </p:anim>
                                    <p:set>
                                      <p:cBhvr>
                                        <p:cTn id="58" dur="1" fill="hold">
                                          <p:stCondLst>
                                            <p:cond delay="1999"/>
                                          </p:stCondLst>
                                        </p:cTn>
                                        <p:tgtEl>
                                          <p:spTgt spid="29"/>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4744" fill="hold"/>
                                        <p:tgtEl>
                                          <p:spTgt spid="14"/>
                                        </p:tgtEl>
                                      </p:cBhvr>
                                    </p:cmd>
                                  </p:childTnLst>
                                </p:cTn>
                              </p:par>
                              <p:par>
                                <p:cTn id="61" presetID="21" presetClass="emph" presetSubtype="0" repeatCount="indefinite" fill="hold" grpId="1" nodeType="withEffect">
                                  <p:stCondLst>
                                    <p:cond delay="0"/>
                                  </p:stCondLst>
                                  <p:childTnLst>
                                    <p:animClr clrSpc="hsl" dir="cw">
                                      <p:cBhvr override="childStyle">
                                        <p:cTn id="62" dur="500" fill="hold"/>
                                        <p:tgtEl>
                                          <p:spTgt spid="23"/>
                                        </p:tgtEl>
                                        <p:attrNameLst>
                                          <p:attrName>style.color</p:attrName>
                                        </p:attrNameLst>
                                      </p:cBhvr>
                                      <p:by>
                                        <p:hsl h="7200000" s="0" l="0"/>
                                      </p:by>
                                    </p:animClr>
                                    <p:animClr clrSpc="hsl" dir="cw">
                                      <p:cBhvr>
                                        <p:cTn id="63" dur="500" fill="hold"/>
                                        <p:tgtEl>
                                          <p:spTgt spid="23"/>
                                        </p:tgtEl>
                                        <p:attrNameLst>
                                          <p:attrName>fillcolor</p:attrName>
                                        </p:attrNameLst>
                                      </p:cBhvr>
                                      <p:by>
                                        <p:hsl h="7200000" s="0" l="0"/>
                                      </p:by>
                                    </p:animClr>
                                    <p:animClr clrSpc="hsl" dir="cw">
                                      <p:cBhvr>
                                        <p:cTn id="64" dur="500" fill="hold"/>
                                        <p:tgtEl>
                                          <p:spTgt spid="23"/>
                                        </p:tgtEl>
                                        <p:attrNameLst>
                                          <p:attrName>stroke.color</p:attrName>
                                        </p:attrNameLst>
                                      </p:cBhvr>
                                      <p:by>
                                        <p:hsl h="7200000" s="0" l="0"/>
                                      </p:by>
                                    </p:animClr>
                                    <p:set>
                                      <p:cBhvr>
                                        <p:cTn id="65" dur="500" fill="hold"/>
                                        <p:tgtEl>
                                          <p:spTgt spid="23"/>
                                        </p:tgtEl>
                                        <p:attrNameLst>
                                          <p:attrName>fill.type</p:attrName>
                                        </p:attrNameLst>
                                      </p:cBhvr>
                                      <p:to>
                                        <p:strVal val="solid"/>
                                      </p:to>
                                    </p:set>
                                  </p:childTnLst>
                                </p:cTn>
                              </p:par>
                              <p:par>
                                <p:cTn id="66" presetID="35" presetClass="path" presetSubtype="0" accel="50000" decel="50000" fill="hold" nodeType="withEffect">
                                  <p:stCondLst>
                                    <p:cond delay="0"/>
                                  </p:stCondLst>
                                  <p:childTnLst>
                                    <p:animMotion origin="layout" path="M -2.22222E-6 0 L -0.16805 0.00648 " pathEditMode="relative" rAng="0" ptsTypes="AA">
                                      <p:cBhvr>
                                        <p:cTn id="67" dur="5000" fill="hold"/>
                                        <p:tgtEl>
                                          <p:spTgt spid="27"/>
                                        </p:tgtEl>
                                        <p:attrNameLst>
                                          <p:attrName>ppt_x</p:attrName>
                                          <p:attrName>ppt_y</p:attrName>
                                        </p:attrNameLst>
                                      </p:cBhvr>
                                      <p:rCtr x="-8403" y="309"/>
                                    </p:animMotion>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42" presetClass="exit" presetSubtype="0" fill="hold" grpId="1" nodeType="clickEffect">
                                  <p:stCondLst>
                                    <p:cond delay="0"/>
                                  </p:stCondLst>
                                  <p:childTnLst>
                                    <p:animEffect transition="out" filter="fade">
                                      <p:cBhvr>
                                        <p:cTn id="72" dur="1000"/>
                                        <p:tgtEl>
                                          <p:spTgt spid="22"/>
                                        </p:tgtEl>
                                      </p:cBhvr>
                                    </p:animEffect>
                                    <p:anim calcmode="lin" valueType="num">
                                      <p:cBhvr>
                                        <p:cTn id="73" dur="1000"/>
                                        <p:tgtEl>
                                          <p:spTgt spid="22"/>
                                        </p:tgtEl>
                                        <p:attrNameLst>
                                          <p:attrName>ppt_x</p:attrName>
                                        </p:attrNameLst>
                                      </p:cBhvr>
                                      <p:tavLst>
                                        <p:tav tm="0">
                                          <p:val>
                                            <p:strVal val="ppt_x"/>
                                          </p:val>
                                        </p:tav>
                                        <p:tav tm="100000">
                                          <p:val>
                                            <p:strVal val="ppt_x"/>
                                          </p:val>
                                        </p:tav>
                                      </p:tavLst>
                                    </p:anim>
                                    <p:anim calcmode="lin" valueType="num">
                                      <p:cBhvr>
                                        <p:cTn id="74" dur="1000"/>
                                        <p:tgtEl>
                                          <p:spTgt spid="22"/>
                                        </p:tgtEl>
                                        <p:attrNameLst>
                                          <p:attrName>ppt_y</p:attrName>
                                        </p:attrNameLst>
                                      </p:cBhvr>
                                      <p:tavLst>
                                        <p:tav tm="0">
                                          <p:val>
                                            <p:strVal val="ppt_y"/>
                                          </p:val>
                                        </p:tav>
                                        <p:tav tm="100000">
                                          <p:val>
                                            <p:strVal val="ppt_y+.1"/>
                                          </p:val>
                                        </p:tav>
                                      </p:tavLst>
                                    </p:anim>
                                    <p:set>
                                      <p:cBhvr>
                                        <p:cTn id="7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1000"/>
                                        <p:tgtEl>
                                          <p:spTgt spid="21"/>
                                        </p:tgtEl>
                                      </p:cBhvr>
                                    </p:animEffect>
                                    <p:anim calcmode="lin" valueType="num">
                                      <p:cBhvr>
                                        <p:cTn id="81" dur="1000"/>
                                        <p:tgtEl>
                                          <p:spTgt spid="21"/>
                                        </p:tgtEl>
                                        <p:attrNameLst>
                                          <p:attrName>ppt_x</p:attrName>
                                        </p:attrNameLst>
                                      </p:cBhvr>
                                      <p:tavLst>
                                        <p:tav tm="0">
                                          <p:val>
                                            <p:strVal val="ppt_x"/>
                                          </p:val>
                                        </p:tav>
                                        <p:tav tm="100000">
                                          <p:val>
                                            <p:strVal val="ppt_x"/>
                                          </p:val>
                                        </p:tav>
                                      </p:tavLst>
                                    </p:anim>
                                    <p:anim calcmode="lin" valueType="num">
                                      <p:cBhvr>
                                        <p:cTn id="82" dur="1000"/>
                                        <p:tgtEl>
                                          <p:spTgt spid="21"/>
                                        </p:tgtEl>
                                        <p:attrNameLst>
                                          <p:attrName>ppt_y</p:attrName>
                                        </p:attrNameLst>
                                      </p:cBhvr>
                                      <p:tavLst>
                                        <p:tav tm="0">
                                          <p:val>
                                            <p:strVal val="ppt_y"/>
                                          </p:val>
                                        </p:tav>
                                        <p:tav tm="100000">
                                          <p:val>
                                            <p:strVal val="ppt_y+.1"/>
                                          </p:val>
                                        </p:tav>
                                      </p:tavLst>
                                    </p:anim>
                                    <p:set>
                                      <p:cBhvr>
                                        <p:cTn id="83"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4" restart="whenNotActive" fill="hold" evtFilter="cancelBubble" nodeType="interactiveSeq">
                <p:stCondLst>
                  <p:cond evt="onClick" delay="0">
                    <p:tgtEl>
                      <p:spTgt spid="20"/>
                    </p:tgtEl>
                  </p:cond>
                </p:stCondLst>
                <p:endSync evt="end" delay="0">
                  <p:rtn val="all"/>
                </p:endSync>
                <p:childTnLst>
                  <p:par>
                    <p:cTn id="85" fill="hold">
                      <p:stCondLst>
                        <p:cond delay="0"/>
                      </p:stCondLst>
                      <p:childTnLst>
                        <p:par>
                          <p:cTn id="86" fill="hold">
                            <p:stCondLst>
                              <p:cond delay="0"/>
                            </p:stCondLst>
                            <p:childTnLst>
                              <p:par>
                                <p:cTn id="87" presetID="42" presetClass="exit" presetSubtype="0" fill="hold" grpId="1" nodeType="clickEffect">
                                  <p:stCondLst>
                                    <p:cond delay="0"/>
                                  </p:stCondLst>
                                  <p:childTnLst>
                                    <p:animEffect transition="out" filter="fade">
                                      <p:cBhvr>
                                        <p:cTn id="88" dur="1000"/>
                                        <p:tgtEl>
                                          <p:spTgt spid="20"/>
                                        </p:tgtEl>
                                      </p:cBhvr>
                                    </p:animEffect>
                                    <p:anim calcmode="lin" valueType="num">
                                      <p:cBhvr>
                                        <p:cTn id="89" dur="1000"/>
                                        <p:tgtEl>
                                          <p:spTgt spid="20"/>
                                        </p:tgtEl>
                                        <p:attrNameLst>
                                          <p:attrName>ppt_x</p:attrName>
                                        </p:attrNameLst>
                                      </p:cBhvr>
                                      <p:tavLst>
                                        <p:tav tm="0">
                                          <p:val>
                                            <p:strVal val="ppt_x"/>
                                          </p:val>
                                        </p:tav>
                                        <p:tav tm="100000">
                                          <p:val>
                                            <p:strVal val="ppt_x"/>
                                          </p:val>
                                        </p:tav>
                                      </p:tavLst>
                                    </p:anim>
                                    <p:anim calcmode="lin" valueType="num">
                                      <p:cBhvr>
                                        <p:cTn id="90" dur="1000"/>
                                        <p:tgtEl>
                                          <p:spTgt spid="20"/>
                                        </p:tgtEl>
                                        <p:attrNameLst>
                                          <p:attrName>ppt_y</p:attrName>
                                        </p:attrNameLst>
                                      </p:cBhvr>
                                      <p:tavLst>
                                        <p:tav tm="0">
                                          <p:val>
                                            <p:strVal val="ppt_y"/>
                                          </p:val>
                                        </p:tav>
                                        <p:tav tm="100000">
                                          <p:val>
                                            <p:strVal val="ppt_y+.1"/>
                                          </p:val>
                                        </p:tav>
                                      </p:tavLst>
                                    </p:anim>
                                    <p:set>
                                      <p:cBhvr>
                                        <p:cTn id="9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5"/>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5"/>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9" grpId="0"/>
      <p:bldP spid="20" grpId="0" animBg="1"/>
      <p:bldP spid="20" grpId="1" animBg="1"/>
      <p:bldP spid="21" grpId="0" animBg="1"/>
      <p:bldP spid="21" grpId="1" animBg="1"/>
      <p:bldP spid="22" grpId="0" animBg="1"/>
      <p:bldP spid="22" grpId="1" animBg="1"/>
      <p:bldP spid="23" grpId="0" animBg="1"/>
      <p:bldP spid="23" grpId="1" animBg="1"/>
      <p:bldP spid="55" grpId="0" animBg="1"/>
      <p:bldP spid="5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E083-219E-4A7D-89B2-E96D72D4AB14}"/>
              </a:ext>
            </a:extLst>
          </p:cNvPr>
          <p:cNvSpPr>
            <a:spLocks noGrp="1"/>
          </p:cNvSpPr>
          <p:nvPr>
            <p:ph type="title"/>
          </p:nvPr>
        </p:nvSpPr>
        <p:spPr>
          <a:xfrm>
            <a:off x="198964" y="0"/>
            <a:ext cx="8945036" cy="1399822"/>
          </a:xfrm>
        </p:spPr>
        <p:txBody>
          <a:bodyPr>
            <a:noAutofit/>
          </a:bodyPr>
          <a:lstStyle/>
          <a:p>
            <a:r>
              <a:rPr lang="en-US" sz="1800" dirty="0">
                <a:solidFill>
                  <a:srgbClr val="FF0000"/>
                </a:solidFill>
                <a:latin typeface="Times New Roman" panose="02020603050405020304" pitchFamily="18" charset="0"/>
                <a:cs typeface="Times New Roman" panose="02020603050405020304" pitchFamily="18" charset="0"/>
              </a:rPr>
              <a:t>VẬN DỤNG</a:t>
            </a:r>
            <a:r>
              <a:rPr lang="en-US" sz="1800" dirty="0">
                <a:latin typeface="Times New Roman" panose="02020603050405020304" pitchFamily="18" charset="0"/>
                <a:cs typeface="Times New Roman" panose="02020603050405020304" pitchFamily="18" charset="0"/>
              </a:rPr>
              <a:t>: </a:t>
            </a:r>
            <a:br>
              <a:rPr lang="en-US" sz="1800" dirty="0">
                <a:latin typeface="Times New Roman" panose="02020603050405020304" pitchFamily="18" charset="0"/>
                <a:cs typeface="Times New Roman" panose="02020603050405020304" pitchFamily="18" charset="0"/>
              </a:rPr>
            </a:br>
            <a:r>
              <a:rPr lang="en-US" sz="2400" dirty="0" err="1">
                <a:solidFill>
                  <a:srgbClr val="0000FF"/>
                </a:solidFill>
                <a:latin typeface="Times New Roman" panose="02020603050405020304" pitchFamily="18" charset="0"/>
                <a:cs typeface="Times New Roman" panose="02020603050405020304" pitchFamily="18" charset="0"/>
              </a:rPr>
              <a:t>Xem</a:t>
            </a:r>
            <a:r>
              <a:rPr lang="en-US" sz="2400" dirty="0">
                <a:solidFill>
                  <a:srgbClr val="0000FF"/>
                </a:solidFill>
                <a:latin typeface="Times New Roman" panose="02020603050405020304" pitchFamily="18" charset="0"/>
                <a:cs typeface="Times New Roman" panose="02020603050405020304" pitchFamily="18" charset="0"/>
              </a:rPr>
              <a:t> video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trả</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câu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hỏi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uống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sữa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giúp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tăng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trưởng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chiều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Ngoài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uống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sữa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theo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cần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để</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chiều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muốn</a:t>
            </a:r>
            <a:r>
              <a:rPr lang="en-US" sz="2400" dirty="0">
                <a:solidFill>
                  <a:srgbClr val="0000FF"/>
                </a:solidFill>
                <a:latin typeface="Times New Roman" panose="02020603050405020304" pitchFamily="18" charset="0"/>
                <a:cs typeface="Times New Roman" panose="02020603050405020304" pitchFamily="18" charset="0"/>
              </a:rPr>
              <a:t>?</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4" name="Quảng cáo sữa Vinamilk Ai mắt kiếng, ai giày độn không HD">
            <a:hlinkClick r:id="" action="ppaction://media"/>
            <a:extLst>
              <a:ext uri="{FF2B5EF4-FFF2-40B4-BE49-F238E27FC236}">
                <a16:creationId xmlns:a16="http://schemas.microsoft.com/office/drawing/2014/main" id="{E11594E6-5A86-4430-BFC4-E0A497BC97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12711"/>
            <a:ext cx="9144000" cy="5345288"/>
          </a:xfrm>
          <a:prstGeom prst="rect">
            <a:avLst/>
          </a:prstGeom>
        </p:spPr>
      </p:pic>
    </p:spTree>
    <p:extLst>
      <p:ext uri="{BB962C8B-B14F-4D97-AF65-F5344CB8AC3E}">
        <p14:creationId xmlns:p14="http://schemas.microsoft.com/office/powerpoint/2010/main" val="1193323786"/>
      </p:ext>
    </p:extLst>
  </p:cSld>
  <p:clrMapOvr>
    <a:masterClrMapping/>
  </p:clrMapOvr>
  <mc:AlternateContent xmlns:mc="http://schemas.openxmlformats.org/markup-compatibility/2006" xmlns:p14="http://schemas.microsoft.com/office/powerpoint/2010/main">
    <mc:Choice Requires="p14">
      <p:transition spd="slow" p14:dur="2000" advTm="29977"/>
    </mc:Choice>
    <mc:Fallback xmlns="">
      <p:transition spd="slow" advTm="29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643" y="914273"/>
            <a:ext cx="8105423" cy="4408643"/>
          </a:xfrm>
          <a:prstGeom prst="rect">
            <a:avLst/>
          </a:prstGeom>
        </p:spPr>
        <p:txBody>
          <a:bodyPr wrap="square">
            <a:spAutoFit/>
          </a:bodyPr>
          <a:lstStyle/>
          <a:p>
            <a:pPr indent="450215" algn="just">
              <a:lnSpc>
                <a:spcPct val="107000"/>
              </a:lnSpc>
              <a:spcBef>
                <a:spcPts val="600"/>
              </a:spcBef>
              <a:spcAft>
                <a:spcPts val="600"/>
              </a:spcAft>
            </a:pP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1.Sữa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cũng</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giàu</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canxi</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phospho</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khoáng</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vitamin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yếu</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vitamin D,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cần</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duy</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trì</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ngăn</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ngừa</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loãng</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Sữa</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chế</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sữa</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lợi</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cung</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cấp</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dinh</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bảo</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tối</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đa</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đạt</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mức</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tiềm</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năng</a:t>
            </a:r>
            <a:r>
              <a:rPr lang="en-US" sz="24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a:lnSpc>
                <a:spcPts val="1920"/>
              </a:lnSpc>
            </a:pPr>
            <a:r>
              <a:rPr lang="en-US" sz="2400" dirty="0" err="1" smtClean="0">
                <a:solidFill>
                  <a:srgbClr val="222222"/>
                </a:solidFill>
                <a:latin typeface="Times New Roman" panose="02020603050405020304" pitchFamily="18" charset="0"/>
                <a:ea typeface="Times New Roman" panose="02020603050405020304" pitchFamily="18" charset="0"/>
              </a:rPr>
              <a:t>Khuyến</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khích</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trẻ</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vận</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động</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cơ</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thể</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thường</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xuyên</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với</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các</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hlinkClick r:id="rId2"/>
              </a:rPr>
              <a:t>bài</a:t>
            </a:r>
            <a:r>
              <a:rPr lang="en-US" sz="2400" dirty="0" smtClean="0">
                <a:solidFill>
                  <a:srgbClr val="FF0000"/>
                </a:solidFill>
                <a:latin typeface="Times New Roman" panose="02020603050405020304" pitchFamily="18" charset="0"/>
                <a:ea typeface="Times New Roman" panose="02020603050405020304" pitchFamily="18" charset="0"/>
                <a:hlinkClick r:id="rId2"/>
              </a:rPr>
              <a:t> </a:t>
            </a:r>
            <a:r>
              <a:rPr lang="en-US" sz="2400" dirty="0" err="1" smtClean="0">
                <a:solidFill>
                  <a:srgbClr val="FF0000"/>
                </a:solidFill>
                <a:latin typeface="Times New Roman" panose="02020603050405020304" pitchFamily="18" charset="0"/>
                <a:ea typeface="Times New Roman" panose="02020603050405020304" pitchFamily="18" charset="0"/>
                <a:hlinkClick r:id="rId2"/>
              </a:rPr>
              <a:t>tập</a:t>
            </a:r>
            <a:r>
              <a:rPr lang="en-US" sz="2400" dirty="0" smtClean="0">
                <a:solidFill>
                  <a:srgbClr val="FF0000"/>
                </a:solidFill>
                <a:latin typeface="Times New Roman" panose="02020603050405020304" pitchFamily="18" charset="0"/>
                <a:ea typeface="Times New Roman" panose="02020603050405020304" pitchFamily="18" charset="0"/>
                <a:hlinkClick r:id="rId2"/>
              </a:rPr>
              <a:t> </a:t>
            </a:r>
            <a:r>
              <a:rPr lang="en-US" sz="2400" dirty="0" err="1" smtClean="0">
                <a:solidFill>
                  <a:srgbClr val="FF0000"/>
                </a:solidFill>
                <a:latin typeface="Times New Roman" panose="02020603050405020304" pitchFamily="18" charset="0"/>
                <a:ea typeface="Times New Roman" panose="02020603050405020304" pitchFamily="18" charset="0"/>
                <a:hlinkClick r:id="rId2"/>
              </a:rPr>
              <a:t>phát</a:t>
            </a:r>
            <a:r>
              <a:rPr lang="en-US" sz="2400" dirty="0" smtClean="0">
                <a:solidFill>
                  <a:srgbClr val="FF0000"/>
                </a:solidFill>
                <a:latin typeface="Times New Roman" panose="02020603050405020304" pitchFamily="18" charset="0"/>
                <a:ea typeface="Times New Roman" panose="02020603050405020304" pitchFamily="18" charset="0"/>
                <a:hlinkClick r:id="rId2"/>
              </a:rPr>
              <a:t> </a:t>
            </a:r>
            <a:r>
              <a:rPr lang="en-US" sz="2400" dirty="0" err="1" smtClean="0">
                <a:solidFill>
                  <a:srgbClr val="FF0000"/>
                </a:solidFill>
                <a:latin typeface="Times New Roman" panose="02020603050405020304" pitchFamily="18" charset="0"/>
                <a:ea typeface="Times New Roman" panose="02020603050405020304" pitchFamily="18" charset="0"/>
                <a:hlinkClick r:id="rId2"/>
              </a:rPr>
              <a:t>triển</a:t>
            </a:r>
            <a:r>
              <a:rPr lang="en-US" sz="2400" dirty="0" smtClean="0">
                <a:solidFill>
                  <a:srgbClr val="FF0000"/>
                </a:solidFill>
                <a:latin typeface="Times New Roman" panose="02020603050405020304" pitchFamily="18" charset="0"/>
                <a:ea typeface="Times New Roman" panose="02020603050405020304" pitchFamily="18" charset="0"/>
                <a:hlinkClick r:id="rId2"/>
              </a:rPr>
              <a:t> </a:t>
            </a:r>
            <a:r>
              <a:rPr lang="en-US" sz="2400" dirty="0" err="1" smtClean="0">
                <a:solidFill>
                  <a:srgbClr val="FF0000"/>
                </a:solidFill>
                <a:latin typeface="Times New Roman" panose="02020603050405020304" pitchFamily="18" charset="0"/>
                <a:ea typeface="Times New Roman" panose="02020603050405020304" pitchFamily="18" charset="0"/>
                <a:hlinkClick r:id="rId2"/>
              </a:rPr>
              <a:t>chiều</a:t>
            </a:r>
            <a:r>
              <a:rPr lang="en-US" sz="2400" dirty="0" smtClean="0">
                <a:solidFill>
                  <a:srgbClr val="FF0000"/>
                </a:solidFill>
                <a:latin typeface="Times New Roman" panose="02020603050405020304" pitchFamily="18" charset="0"/>
                <a:ea typeface="Times New Roman" panose="02020603050405020304" pitchFamily="18" charset="0"/>
                <a:hlinkClick r:id="rId2"/>
              </a:rPr>
              <a:t> </a:t>
            </a:r>
            <a:r>
              <a:rPr lang="en-US" sz="2400" dirty="0" err="1" smtClean="0">
                <a:solidFill>
                  <a:srgbClr val="FF0000"/>
                </a:solidFill>
                <a:latin typeface="Times New Roman" panose="02020603050405020304" pitchFamily="18" charset="0"/>
                <a:ea typeface="Times New Roman" panose="02020603050405020304" pitchFamily="18" charset="0"/>
                <a:hlinkClick r:id="rId2"/>
              </a:rPr>
              <a:t>cao</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như</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bơi</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lội</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nhảy</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dây</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bóng</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chuyền</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đu</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xà</a:t>
            </a:r>
            <a:r>
              <a:rPr lang="en-US" sz="2400" dirty="0" smtClean="0">
                <a:solidFill>
                  <a:srgbClr val="222222"/>
                </a:solidFill>
                <a:latin typeface="Times New Roman" panose="02020603050405020304" pitchFamily="18" charset="0"/>
                <a:ea typeface="Times New Roman" panose="02020603050405020304" pitchFamily="18" charset="0"/>
              </a:rPr>
              <a:t>....</a:t>
            </a:r>
            <a:endParaRPr lang="en-US" sz="2400" dirty="0" smtClean="0">
              <a:latin typeface="Times New Roman" panose="02020603050405020304" pitchFamily="18" charset="0"/>
              <a:ea typeface="Times New Roman" panose="02020603050405020304" pitchFamily="18" charset="0"/>
            </a:endParaRPr>
          </a:p>
          <a:p>
            <a:pPr>
              <a:lnSpc>
                <a:spcPts val="1920"/>
              </a:lnSpc>
              <a:spcAft>
                <a:spcPts val="1200"/>
              </a:spcAft>
            </a:pPr>
            <a:r>
              <a:rPr lang="en-US" sz="2400" dirty="0" err="1" smtClean="0">
                <a:solidFill>
                  <a:srgbClr val="222222"/>
                </a:solidFill>
                <a:latin typeface="Times New Roman" panose="02020603050405020304" pitchFamily="18" charset="0"/>
                <a:ea typeface="Times New Roman" panose="02020603050405020304" pitchFamily="18" charset="0"/>
              </a:rPr>
              <a:t>Thực</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hiện</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chế</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độ</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ăn</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khoa</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học</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cho</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trẻ</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bổ</a:t>
            </a:r>
            <a:r>
              <a:rPr lang="en-US" sz="2400" dirty="0" smtClean="0">
                <a:solidFill>
                  <a:srgbClr val="222222"/>
                </a:solidFill>
                <a:latin typeface="Times New Roman" panose="02020603050405020304" pitchFamily="18" charset="0"/>
                <a:ea typeface="Times New Roman" panose="02020603050405020304" pitchFamily="18" charset="0"/>
              </a:rPr>
              <a:t> sung </a:t>
            </a:r>
            <a:r>
              <a:rPr lang="en-US" sz="2400" dirty="0" err="1" smtClean="0">
                <a:solidFill>
                  <a:srgbClr val="222222"/>
                </a:solidFill>
                <a:latin typeface="Times New Roman" panose="02020603050405020304" pitchFamily="18" charset="0"/>
                <a:ea typeface="Times New Roman" panose="02020603050405020304" pitchFamily="18" charset="0"/>
              </a:rPr>
              <a:t>đầy</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đủ</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các</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chất</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dinh</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dưỡng</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vào</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mỗi</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bữa</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ăn</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hàng</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ngày</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nhất</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là</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các</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sản</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phẩm</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chứa</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các</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dưỡng</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chất</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quan</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trọng</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đối</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với</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sự</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phát</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triển</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của</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xương</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như</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canxi</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phospho</a:t>
            </a:r>
            <a:r>
              <a:rPr lang="en-US" sz="2400" dirty="0" smtClean="0">
                <a:solidFill>
                  <a:srgbClr val="222222"/>
                </a:solidFill>
                <a:latin typeface="Times New Roman" panose="02020603050405020304" pitchFamily="18" charset="0"/>
                <a:ea typeface="Times New Roman" panose="02020603050405020304" pitchFamily="18" charset="0"/>
              </a:rPr>
              <a:t>, vitamin D3, </a:t>
            </a:r>
            <a:r>
              <a:rPr lang="en-US" sz="2400" dirty="0" err="1" smtClean="0">
                <a:solidFill>
                  <a:srgbClr val="222222"/>
                </a:solidFill>
                <a:latin typeface="Times New Roman" panose="02020603050405020304" pitchFamily="18" charset="0"/>
                <a:ea typeface="Times New Roman" panose="02020603050405020304" pitchFamily="18" charset="0"/>
              </a:rPr>
              <a:t>kẽm</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mangan</a:t>
            </a:r>
            <a:r>
              <a:rPr lang="en-US" sz="2400" dirty="0" smtClean="0">
                <a:solidFill>
                  <a:srgbClr val="222222"/>
                </a:solidFill>
                <a:latin typeface="Times New Roman" panose="02020603050405020304" pitchFamily="18" charset="0"/>
                <a:ea typeface="Times New Roman" panose="02020603050405020304" pitchFamily="18" charset="0"/>
              </a:rPr>
              <a:t>, </a:t>
            </a:r>
            <a:r>
              <a:rPr lang="en-US" sz="2400" dirty="0" err="1" smtClean="0">
                <a:solidFill>
                  <a:srgbClr val="222222"/>
                </a:solidFill>
                <a:latin typeface="Times New Roman" panose="02020603050405020304" pitchFamily="18" charset="0"/>
                <a:ea typeface="Times New Roman" panose="02020603050405020304" pitchFamily="18" charset="0"/>
              </a:rPr>
              <a:t>đồng</a:t>
            </a:r>
            <a:r>
              <a:rPr lang="en-US" sz="2400" dirty="0" smtClean="0">
                <a:solidFill>
                  <a:srgbClr val="222222"/>
                </a:solidFill>
                <a:latin typeface="Times New Roman" panose="02020603050405020304" pitchFamily="18" charset="0"/>
                <a:ea typeface="Times New Roman" panose="02020603050405020304" pitchFamily="18" charset="0"/>
              </a:rPr>
              <a:t>, DHA...</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96017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711" y="0"/>
            <a:ext cx="7772400" cy="2111925"/>
          </a:xfrm>
          <a:prstGeom prst="rect">
            <a:avLst/>
          </a:prstGeom>
        </p:spPr>
        <p:txBody>
          <a:bodyPr wrap="square">
            <a:spAutoFit/>
          </a:bodyPr>
          <a:lstStyle/>
          <a:p>
            <a:pPr algn="just">
              <a:lnSpc>
                <a:spcPct val="112000"/>
              </a:lnSpc>
              <a:tabLst>
                <a:tab pos="384810" algn="l"/>
              </a:tabLs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Hãy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tìm</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hiểu</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và</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cho</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biết</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nước</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chiếm</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tỉ</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lệ</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bao</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nhiêu</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cơ</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thể</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và</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đóng</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vai</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trò</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gì</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đối</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với</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con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người</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Từ</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những</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kiến</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thức</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đó</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em</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rút</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ra</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nhận</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xét</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gì</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và</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ứng</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dụng</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nhưthế</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nào</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cuộc</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sống</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algn="just">
              <a:lnSpc>
                <a:spcPct val="112000"/>
              </a:lnSpc>
              <a:tabLst>
                <a:tab pos="384810" algn="l"/>
              </a:tabLst>
            </a:pP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3.Vận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dụng</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kiến</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thức</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về</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ảnh</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hưởng</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của</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các</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yếu</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tố</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bên</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ngoài</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tác</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động</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đến</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quá</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trình</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sinh</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trưởng</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và</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phát</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triển</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của</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thực</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vật</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hãy</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đề</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xuất</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các</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biện</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pháp</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canh</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tác</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giúp</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cây</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trổng</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sinh</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trưởng</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tốt</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cho</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năng</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suất</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cao</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theo</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mẫu</a:t>
            </a:r>
            <a:r>
              <a:rPr lang="en-US"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sau</a:t>
            </a:r>
            <a:r>
              <a:rPr lang="en-US"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endParaRPr lang="en-US"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p>
            <a:pPr algn="just">
              <a:lnSpc>
                <a:spcPct val="112000"/>
              </a:lnSpc>
              <a:tabLst>
                <a:tab pos="384810" algn="l"/>
              </a:tabLst>
            </a:pPr>
            <a:endParaRPr lang="en-US" sz="1000" dirty="0">
              <a:solidFill>
                <a:srgbClr val="2B2B2C"/>
              </a:solidFill>
              <a:effectLst/>
              <a:latin typeface="Segoe UI" panose="020B0502040204020203" pitchFamily="34" charset="0"/>
              <a:ea typeface="Segoe UI" panose="020B0502040204020203" pitchFamily="34" charset="0"/>
            </a:endParaRPr>
          </a:p>
        </p:txBody>
      </p:sp>
      <p:sp>
        <p:nvSpPr>
          <p:cNvPr id="9" name="Rectangle 8"/>
          <p:cNvSpPr/>
          <p:nvPr/>
        </p:nvSpPr>
        <p:spPr>
          <a:xfrm>
            <a:off x="242711" y="1961148"/>
            <a:ext cx="7715957" cy="1740541"/>
          </a:xfrm>
          <a:prstGeom prst="rect">
            <a:avLst/>
          </a:prstGeom>
        </p:spPr>
        <p:txBody>
          <a:bodyPr wrap="square">
            <a:spAutoFit/>
          </a:bodyPr>
          <a:lstStyle/>
          <a:p>
            <a:pPr algn="just">
              <a:lnSpc>
                <a:spcPct val="119000"/>
              </a:lnSpc>
              <a:tabLst>
                <a:tab pos="425450" algn="l"/>
              </a:tabLst>
            </a:pPr>
            <a:r>
              <a:rPr lang="en-US" dirty="0" smtClean="0">
                <a:solidFill>
                  <a:srgbClr val="2B2B2C"/>
                </a:solidFill>
                <a:latin typeface="Times New Roman" panose="02020603050405020304" pitchFamily="18" charset="0"/>
                <a:ea typeface="Segoe UI" panose="020B0502040204020203" pitchFamily="34" charset="0"/>
              </a:rPr>
              <a:t>2.Nước </a:t>
            </a:r>
            <a:r>
              <a:rPr lang="en-US" dirty="0" err="1">
                <a:solidFill>
                  <a:srgbClr val="2B2B2C"/>
                </a:solidFill>
                <a:latin typeface="Times New Roman" panose="02020603050405020304" pitchFamily="18" charset="0"/>
                <a:ea typeface="Segoe UI" panose="020B0502040204020203" pitchFamily="34" charset="0"/>
              </a:rPr>
              <a:t>chiếm</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khoảng</a:t>
            </a:r>
            <a:r>
              <a:rPr lang="en-US" dirty="0">
                <a:solidFill>
                  <a:srgbClr val="3D3D3E"/>
                </a:solidFill>
                <a:latin typeface="Times New Roman" panose="02020603050405020304" pitchFamily="18" charset="0"/>
                <a:ea typeface="Segoe UI" panose="020B0502040204020203" pitchFamily="34" charset="0"/>
              </a:rPr>
              <a:t> 70% </a:t>
            </a:r>
            <a:r>
              <a:rPr lang="en-US" dirty="0" err="1">
                <a:solidFill>
                  <a:srgbClr val="3D3D3E"/>
                </a:solidFill>
                <a:latin typeface="Times New Roman" panose="02020603050405020304" pitchFamily="18" charset="0"/>
                <a:ea typeface="Segoe UI" panose="020B0502040204020203" pitchFamily="34" charset="0"/>
              </a:rPr>
              <a:t>khối</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lượng</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cơ</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thể</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người</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nước</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cấu</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tạo</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các</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tế</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bào</a:t>
            </a:r>
            <a:r>
              <a:rPr lang="en-US" dirty="0">
                <a:solidFill>
                  <a:srgbClr val="2B2B2C"/>
                </a:solidFill>
                <a:latin typeface="Times New Roman" panose="02020603050405020304" pitchFamily="18" charset="0"/>
                <a:ea typeface="Segoe UI" panose="020B0502040204020203" pitchFamily="34" charset="0"/>
              </a:rPr>
              <a:t/>
            </a:r>
            <a:br>
              <a:rPr lang="en-US" dirty="0">
                <a:solidFill>
                  <a:srgbClr val="2B2B2C"/>
                </a:solidFill>
                <a:latin typeface="Times New Roman" panose="02020603050405020304" pitchFamily="18" charset="0"/>
                <a:ea typeface="Segoe UI" panose="020B0502040204020203" pitchFamily="34" charset="0"/>
              </a:rPr>
            </a:br>
            <a:r>
              <a:rPr lang="en-US" dirty="0" err="1">
                <a:solidFill>
                  <a:srgbClr val="2B2B2C"/>
                </a:solidFill>
                <a:latin typeface="Times New Roman" panose="02020603050405020304" pitchFamily="18" charset="0"/>
                <a:ea typeface="Segoe UI" panose="020B0502040204020203" pitchFamily="34" charset="0"/>
              </a:rPr>
              <a:t>sõng</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là</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môi</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trường</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cho</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sự</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trao</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đổi</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chất</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và</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chuyển</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hoá</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năng</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lượng</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trong</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cơ</a:t>
            </a:r>
            <a:r>
              <a:rPr lang="en-US" dirty="0">
                <a:solidFill>
                  <a:srgbClr val="2B2B2C"/>
                </a:solidFill>
                <a:latin typeface="Times New Roman" panose="02020603050405020304" pitchFamily="18" charset="0"/>
                <a:ea typeface="Segoe UI" panose="020B0502040204020203" pitchFamily="34" charset="0"/>
              </a:rPr>
              <a:t/>
            </a:r>
            <a:br>
              <a:rPr lang="en-US" dirty="0">
                <a:solidFill>
                  <a:srgbClr val="2B2B2C"/>
                </a:solidFill>
                <a:latin typeface="Times New Roman" panose="02020603050405020304" pitchFamily="18" charset="0"/>
                <a:ea typeface="Segoe UI" panose="020B0502040204020203" pitchFamily="34" charset="0"/>
              </a:rPr>
            </a:br>
            <a:r>
              <a:rPr lang="en-US" dirty="0" err="1">
                <a:solidFill>
                  <a:srgbClr val="2B2B2C"/>
                </a:solidFill>
                <a:latin typeface="Times New Roman" panose="02020603050405020304" pitchFamily="18" charset="0"/>
                <a:ea typeface="Segoe UI" panose="020B0502040204020203" pitchFamily="34" charset="0"/>
              </a:rPr>
              <a:t>thể</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người</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Vì</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vậy</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hằng</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ngày</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cấn</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cung</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cấp</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đủ</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nước</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cho</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cơ</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thể</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thông</a:t>
            </a:r>
            <a:r>
              <a:rPr lang="en-US" dirty="0">
                <a:solidFill>
                  <a:srgbClr val="2B2B2C"/>
                </a:solidFill>
                <a:latin typeface="Times New Roman" panose="02020603050405020304" pitchFamily="18" charset="0"/>
                <a:ea typeface="Segoe UI" panose="020B0502040204020203" pitchFamily="34" charset="0"/>
              </a:rPr>
              <a:t> qua</a:t>
            </a:r>
            <a:br>
              <a:rPr lang="en-US" dirty="0">
                <a:solidFill>
                  <a:srgbClr val="2B2B2C"/>
                </a:solidFill>
                <a:latin typeface="Times New Roman" panose="02020603050405020304" pitchFamily="18" charset="0"/>
                <a:ea typeface="Segoe UI" panose="020B0502040204020203" pitchFamily="34" charset="0"/>
              </a:rPr>
            </a:br>
            <a:r>
              <a:rPr lang="en-US" dirty="0" err="1">
                <a:solidFill>
                  <a:srgbClr val="2B2B2C"/>
                </a:solidFill>
                <a:latin typeface="Times New Roman" panose="02020603050405020304" pitchFamily="18" charset="0"/>
                <a:ea typeface="Segoe UI" panose="020B0502040204020203" pitchFamily="34" charset="0"/>
              </a:rPr>
              <a:t>việc</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uống</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nước</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ăn</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đó</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ăn</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có</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chứa</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nước</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không</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3D3D3E"/>
                </a:solidFill>
                <a:latin typeface="Times New Roman" panose="02020603050405020304" pitchFamily="18" charset="0"/>
                <a:ea typeface="Segoe UI" panose="020B0502040204020203" pitchFamily="34" charset="0"/>
              </a:rPr>
              <a:t>nhịn</a:t>
            </a:r>
            <a:r>
              <a:rPr lang="en-US" dirty="0">
                <a:solidFill>
                  <a:srgbClr val="3D3D3E"/>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khát</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tuy</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nhiên</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cũng</a:t>
            </a:r>
            <a:r>
              <a:rPr lang="en-US" dirty="0">
                <a:solidFill>
                  <a:srgbClr val="2B2B2C"/>
                </a:solidFill>
                <a:latin typeface="Times New Roman" panose="02020603050405020304" pitchFamily="18" charset="0"/>
                <a:ea typeface="Segoe UI" panose="020B0502040204020203" pitchFamily="34" charset="0"/>
              </a:rPr>
              <a:t/>
            </a:r>
            <a:br>
              <a:rPr lang="en-US" dirty="0">
                <a:solidFill>
                  <a:srgbClr val="2B2B2C"/>
                </a:solidFill>
                <a:latin typeface="Times New Roman" panose="02020603050405020304" pitchFamily="18" charset="0"/>
                <a:ea typeface="Segoe UI" panose="020B0502040204020203" pitchFamily="34" charset="0"/>
              </a:rPr>
            </a:br>
            <a:r>
              <a:rPr lang="en-US" dirty="0" err="1">
                <a:solidFill>
                  <a:srgbClr val="2B2B2C"/>
                </a:solidFill>
                <a:latin typeface="Times New Roman" panose="02020603050405020304" pitchFamily="18" charset="0"/>
                <a:ea typeface="Segoe UI" panose="020B0502040204020203" pitchFamily="34" charset="0"/>
              </a:rPr>
              <a:t>không</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nên</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uống</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quá</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nhiều</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nước</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một</a:t>
            </a:r>
            <a:r>
              <a:rPr lang="en-US" dirty="0">
                <a:solidFill>
                  <a:srgbClr val="2B2B2C"/>
                </a:solidFill>
                <a:latin typeface="Times New Roman" panose="02020603050405020304" pitchFamily="18" charset="0"/>
                <a:ea typeface="Segoe UI" panose="020B0502040204020203" pitchFamily="34" charset="0"/>
              </a:rPr>
              <a:t> </a:t>
            </a:r>
            <a:r>
              <a:rPr lang="en-US" dirty="0" err="1">
                <a:solidFill>
                  <a:srgbClr val="2B2B2C"/>
                </a:solidFill>
                <a:latin typeface="Times New Roman" panose="02020603050405020304" pitchFamily="18" charset="0"/>
                <a:ea typeface="Segoe UI" panose="020B0502040204020203" pitchFamily="34" charset="0"/>
              </a:rPr>
              <a:t>lúc</a:t>
            </a:r>
            <a:r>
              <a:rPr lang="en-US" dirty="0">
                <a:solidFill>
                  <a:srgbClr val="2B2B2C"/>
                </a:solidFill>
                <a:latin typeface="Times New Roman" panose="02020603050405020304" pitchFamily="18" charset="0"/>
                <a:ea typeface="Segoe UI" panose="020B0502040204020203" pitchFamily="34" charset="0"/>
              </a:rPr>
              <a:t>.</a:t>
            </a:r>
            <a:endParaRPr lang="en-US" sz="1100" dirty="0">
              <a:solidFill>
                <a:srgbClr val="2B2B2C"/>
              </a:solidFill>
              <a:effectLst/>
              <a:latin typeface="Segoe UI" panose="020B0502040204020203" pitchFamily="34" charset="0"/>
              <a:ea typeface="Segoe UI" panose="020B0502040204020203"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396658812"/>
              </p:ext>
            </p:extLst>
          </p:nvPr>
        </p:nvGraphicFramePr>
        <p:xfrm>
          <a:off x="242711" y="3782314"/>
          <a:ext cx="8483600" cy="3028315"/>
        </p:xfrm>
        <a:graphic>
          <a:graphicData uri="http://schemas.openxmlformats.org/drawingml/2006/table">
            <a:tbl>
              <a:tblPr firstRow="1" firstCol="1" bandRow="1">
                <a:tableStyleId>{5C22544A-7EE6-4342-B048-85BDC9FD1C3A}</a:tableStyleId>
              </a:tblPr>
              <a:tblGrid>
                <a:gridCol w="2313961">
                  <a:extLst>
                    <a:ext uri="{9D8B030D-6E8A-4147-A177-3AD203B41FA5}">
                      <a16:colId xmlns:a16="http://schemas.microsoft.com/office/drawing/2014/main" val="1776405167"/>
                    </a:ext>
                  </a:extLst>
                </a:gridCol>
                <a:gridCol w="6169639">
                  <a:extLst>
                    <a:ext uri="{9D8B030D-6E8A-4147-A177-3AD203B41FA5}">
                      <a16:colId xmlns:a16="http://schemas.microsoft.com/office/drawing/2014/main" val="3656418200"/>
                    </a:ext>
                  </a:extLst>
                </a:gridCol>
              </a:tblGrid>
              <a:tr h="233337">
                <a:tc>
                  <a:txBody>
                    <a:bodyPr/>
                    <a:lstStyle/>
                    <a:p>
                      <a:pPr marL="0" marR="0">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Yếu tố bên ngoài</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marL="0" marR="0" algn="ctr">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Biện pháp canh tác</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4286886656"/>
                  </a:ext>
                </a:extLst>
              </a:tr>
              <a:tr h="676332">
                <a:tc>
                  <a:txBody>
                    <a:bodyPr/>
                    <a:lstStyle/>
                    <a:p>
                      <a:pPr marL="0" marR="0">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Nhiệt độ</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0" algn="just">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Làm nhà kính trồng cây nhằm ổn định nhiệt độ khi mòi</a:t>
                      </a:r>
                      <a:br>
                        <a:rPr lang="en-US" sz="1800">
                          <a:effectLst/>
                          <a:latin typeface="Times New Roman" panose="02020603050405020304" pitchFamily="18" charset="0"/>
                          <a:cs typeface="Times New Roman" panose="02020603050405020304" pitchFamily="18" charset="0"/>
                        </a:rPr>
                      </a:br>
                      <a:r>
                        <a:rPr lang="en-US" sz="1800">
                          <a:effectLst/>
                          <a:latin typeface="Times New Roman" panose="02020603050405020304" pitchFamily="18" charset="0"/>
                          <a:cs typeface="Times New Roman" panose="02020603050405020304" pitchFamily="18" charset="0"/>
                        </a:rPr>
                        <a:t>trường quá nóng hay quá lạnh; phủ rơm rạ trên mặt</a:t>
                      </a:r>
                      <a:br>
                        <a:rPr lang="en-US" sz="1800">
                          <a:effectLst/>
                          <a:latin typeface="Times New Roman" panose="02020603050405020304" pitchFamily="18" charset="0"/>
                          <a:cs typeface="Times New Roman" panose="02020603050405020304" pitchFamily="18" charset="0"/>
                        </a:rPr>
                      </a:br>
                      <a:r>
                        <a:rPr lang="en-US" sz="1800">
                          <a:effectLst/>
                          <a:latin typeface="Times New Roman" panose="02020603050405020304" pitchFamily="18" charset="0"/>
                          <a:cs typeface="Times New Roman" panose="02020603050405020304" pitchFamily="18" charset="0"/>
                        </a:rPr>
                        <a:t>đất khi gieo hạt, giữ âm giúp sự nảy mầm thuận lợi.</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3403401639"/>
                  </a:ext>
                </a:extLst>
              </a:tr>
              <a:tr h="468408">
                <a:tc>
                  <a:txBody>
                    <a:bodyPr/>
                    <a:lstStyle/>
                    <a:p>
                      <a:pPr marL="0" marR="0">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Ánh sáng</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0" algn="just">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Trồng xen cây có nhu cầu ánh sáng khác nhau, làm luống</a:t>
                      </a:r>
                      <a:br>
                        <a:rPr lang="en-US" sz="1800">
                          <a:effectLst/>
                          <a:latin typeface="Times New Roman" panose="02020603050405020304" pitchFamily="18" charset="0"/>
                          <a:cs typeface="Times New Roman" panose="02020603050405020304" pitchFamily="18" charset="0"/>
                        </a:rPr>
                      </a:br>
                      <a:r>
                        <a:rPr lang="en-US" sz="1800">
                          <a:effectLst/>
                          <a:latin typeface="Times New Roman" panose="02020603050405020304" pitchFamily="18" charset="0"/>
                          <a:cs typeface="Times New Roman" panose="02020603050405020304" pitchFamily="18" charset="0"/>
                        </a:rPr>
                        <a:t>tạo khoảng cách tránh sựche lấp ánh sáng lẫn nhau.</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3028194185"/>
                  </a:ext>
                </a:extLst>
              </a:tr>
              <a:tr h="468408">
                <a:tc>
                  <a:txBody>
                    <a:bodyPr/>
                    <a:lstStyle/>
                    <a:p>
                      <a:pPr marL="0" marR="0">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Chất dinh dưỡng</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0" algn="just">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Bón phân hợp lí theo nhu cầu của cây trổng, trồng</a:t>
                      </a:r>
                      <a:br>
                        <a:rPr lang="en-US" sz="1800">
                          <a:effectLst/>
                          <a:latin typeface="Times New Roman" panose="02020603050405020304" pitchFamily="18" charset="0"/>
                          <a:cs typeface="Times New Roman" panose="02020603050405020304" pitchFamily="18" charset="0"/>
                        </a:rPr>
                      </a:br>
                      <a:r>
                        <a:rPr lang="en-US" sz="1800">
                          <a:effectLst/>
                          <a:latin typeface="Times New Roman" panose="02020603050405020304" pitchFamily="18" charset="0"/>
                          <a:cs typeface="Times New Roman" panose="02020603050405020304" pitchFamily="18" charset="0"/>
                        </a:rPr>
                        <a:t>luân phiên các loại cây khác nhau trên một khu đất.</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2682445879"/>
                  </a:ext>
                </a:extLst>
              </a:tr>
              <a:tr h="446344">
                <a:tc>
                  <a:txBody>
                    <a:bodyPr/>
                    <a:lstStyle/>
                    <a:p>
                      <a:pPr marL="0" marR="0">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Độ ẩm</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0" algn="just">
                        <a:lnSpc>
                          <a:spcPct val="115000"/>
                        </a:lnSpc>
                        <a:spcBef>
                          <a:spcPts val="0"/>
                        </a:spcBef>
                        <a:spcAft>
                          <a:spcPts val="0"/>
                        </a:spcAft>
                      </a:pPr>
                      <a:r>
                        <a:rPr lang="en-US" sz="1800" dirty="0" err="1">
                          <a:effectLst/>
                          <a:latin typeface="Times New Roman" panose="02020603050405020304" pitchFamily="18" charset="0"/>
                          <a:cs typeface="Times New Roman" panose="02020603050405020304" pitchFamily="18" charset="0"/>
                        </a:rPr>
                        <a:t>Tưới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tiêu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chủ</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đảm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bảo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ẩm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thích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hợp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r>
                      <a:br>
                        <a:rPr lang="en-US" sz="1800" dirty="0">
                          <a:effectLst/>
                          <a:latin typeface="Times New Roman" panose="02020603050405020304" pitchFamily="18" charset="0"/>
                          <a:cs typeface="Times New Roman" panose="02020603050405020304" pitchFamily="18" charset="0"/>
                        </a:rPr>
                      </a:br>
                      <a:r>
                        <a:rPr lang="en-US" sz="1800" dirty="0" err="1">
                          <a:effectLst/>
                          <a:latin typeface="Times New Roman" panose="02020603050405020304" pitchFamily="18" charset="0"/>
                          <a:cs typeface="Times New Roman" panose="02020603050405020304" pitchFamily="18" charset="0"/>
                        </a:rPr>
                        <a:t>mỗi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loại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cây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trổng</a:t>
                      </a:r>
                      <a:r>
                        <a:rPr lang="en-US" sz="1800" dirty="0">
                          <a:effectLst/>
                          <a:latin typeface="Times New Roman" panose="02020603050405020304" pitchFamily="18" charset="0"/>
                          <a:cs typeface="Times New Roman" panose="02020603050405020304" pitchFamily="18" charset="0"/>
                        </a:rPr>
                        <a:t>.</a:t>
                      </a:r>
                      <a:endParaRPr lang="en-US" sz="1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3937744247"/>
                  </a:ext>
                </a:extLst>
              </a:tr>
            </a:tbl>
          </a:graphicData>
        </a:graphic>
      </p:graphicFrame>
      <p:sp>
        <p:nvSpPr>
          <p:cNvPr id="11" name="Rectangle 3"/>
          <p:cNvSpPr>
            <a:spLocks noChangeArrowheads="1"/>
          </p:cNvSpPr>
          <p:nvPr/>
        </p:nvSpPr>
        <p:spPr bwMode="auto">
          <a:xfrm>
            <a:off x="502541" y="40757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25450" algn="l"/>
              </a:tabLst>
              <a:defRPr>
                <a:solidFill>
                  <a:schemeClr val="tx1"/>
                </a:solidFill>
                <a:latin typeface="Arial" panose="020B0604020202020204" pitchFamily="34" charset="0"/>
              </a:defRPr>
            </a:lvl1pPr>
            <a:lvl2pPr eaLnBrk="0" fontAlgn="base" hangingPunct="0">
              <a:spcBef>
                <a:spcPct val="0"/>
              </a:spcBef>
              <a:spcAft>
                <a:spcPct val="0"/>
              </a:spcAft>
              <a:tabLst>
                <a:tab pos="425450" algn="l"/>
              </a:tabLst>
              <a:defRPr>
                <a:solidFill>
                  <a:schemeClr val="tx1"/>
                </a:solidFill>
                <a:latin typeface="Arial" panose="020B0604020202020204" pitchFamily="34" charset="0"/>
              </a:defRPr>
            </a:lvl2pPr>
            <a:lvl3pPr eaLnBrk="0" fontAlgn="base" hangingPunct="0">
              <a:spcBef>
                <a:spcPct val="0"/>
              </a:spcBef>
              <a:spcAft>
                <a:spcPct val="0"/>
              </a:spcAft>
              <a:tabLst>
                <a:tab pos="425450" algn="l"/>
              </a:tabLst>
              <a:defRPr>
                <a:solidFill>
                  <a:schemeClr val="tx1"/>
                </a:solidFill>
                <a:latin typeface="Arial" panose="020B0604020202020204" pitchFamily="34" charset="0"/>
              </a:defRPr>
            </a:lvl3pPr>
            <a:lvl4pPr eaLnBrk="0" fontAlgn="base" hangingPunct="0">
              <a:spcBef>
                <a:spcPct val="0"/>
              </a:spcBef>
              <a:spcAft>
                <a:spcPct val="0"/>
              </a:spcAft>
              <a:tabLst>
                <a:tab pos="425450" algn="l"/>
              </a:tabLst>
              <a:defRPr>
                <a:solidFill>
                  <a:schemeClr val="tx1"/>
                </a:solidFill>
                <a:latin typeface="Arial" panose="020B0604020202020204" pitchFamily="34" charset="0"/>
              </a:defRPr>
            </a:lvl4pPr>
            <a:lvl5pPr eaLnBrk="0" fontAlgn="base" hangingPunct="0">
              <a:spcBef>
                <a:spcPct val="0"/>
              </a:spcBef>
              <a:spcAft>
                <a:spcPct val="0"/>
              </a:spcAft>
              <a:tabLst>
                <a:tab pos="425450" algn="l"/>
              </a:tabLst>
              <a:defRPr>
                <a:solidFill>
                  <a:schemeClr val="tx1"/>
                </a:solidFill>
                <a:latin typeface="Arial" panose="020B0604020202020204" pitchFamily="34" charset="0"/>
              </a:defRPr>
            </a:lvl5pPr>
            <a:lvl6pPr eaLnBrk="0" fontAlgn="base" hangingPunct="0">
              <a:spcBef>
                <a:spcPct val="0"/>
              </a:spcBef>
              <a:spcAft>
                <a:spcPct val="0"/>
              </a:spcAft>
              <a:tabLst>
                <a:tab pos="425450" algn="l"/>
              </a:tabLst>
              <a:defRPr>
                <a:solidFill>
                  <a:schemeClr val="tx1"/>
                </a:solidFill>
                <a:latin typeface="Arial" panose="020B0604020202020204" pitchFamily="34" charset="0"/>
              </a:defRPr>
            </a:lvl6pPr>
            <a:lvl7pPr eaLnBrk="0" fontAlgn="base" hangingPunct="0">
              <a:spcBef>
                <a:spcPct val="0"/>
              </a:spcBef>
              <a:spcAft>
                <a:spcPct val="0"/>
              </a:spcAft>
              <a:tabLst>
                <a:tab pos="425450" algn="l"/>
              </a:tabLst>
              <a:defRPr>
                <a:solidFill>
                  <a:schemeClr val="tx1"/>
                </a:solidFill>
                <a:latin typeface="Arial" panose="020B0604020202020204" pitchFamily="34" charset="0"/>
              </a:defRPr>
            </a:lvl7pPr>
            <a:lvl8pPr eaLnBrk="0" fontAlgn="base" hangingPunct="0">
              <a:spcBef>
                <a:spcPct val="0"/>
              </a:spcBef>
              <a:spcAft>
                <a:spcPct val="0"/>
              </a:spcAft>
              <a:tabLst>
                <a:tab pos="425450" algn="l"/>
              </a:tabLst>
              <a:defRPr>
                <a:solidFill>
                  <a:schemeClr val="tx1"/>
                </a:solidFill>
                <a:latin typeface="Arial" panose="020B0604020202020204" pitchFamily="34" charset="0"/>
              </a:defRPr>
            </a:lvl8pPr>
            <a:lvl9pPr eaLnBrk="0" fontAlgn="base" hangingPunct="0">
              <a:spcBef>
                <a:spcPct val="0"/>
              </a:spcBef>
              <a:spcAft>
                <a:spcPct val="0"/>
              </a:spcAft>
              <a:tabLst>
                <a:tab pos="4254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25450" algn="l"/>
              </a:tabLst>
            </a:pPr>
            <a:r>
              <a:rPr kumimoji="0" lang="en-US" altLang="en-US" sz="1400" b="0" i="0" u="none" strike="noStrike" cap="none" normalizeH="0" baseline="0" smtClean="0">
                <a:ln>
                  <a:noFill/>
                </a:ln>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3.</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254748135"/>
              </p:ext>
            </p:extLst>
          </p:nvPr>
        </p:nvGraphicFramePr>
        <p:xfrm>
          <a:off x="237067" y="101600"/>
          <a:ext cx="8726311" cy="1828800"/>
        </p:xfrm>
        <a:graphic>
          <a:graphicData uri="http://schemas.openxmlformats.org/drawingml/2006/table">
            <a:tbl>
              <a:tblPr/>
              <a:tblGrid>
                <a:gridCol w="8726311">
                  <a:extLst>
                    <a:ext uri="{9D8B030D-6E8A-4147-A177-3AD203B41FA5}">
                      <a16:colId xmlns:a16="http://schemas.microsoft.com/office/drawing/2014/main" val="4092260806"/>
                    </a:ext>
                  </a:extLst>
                </a:gridCol>
              </a:tblGrid>
              <a:tr h="1828800">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223646294"/>
                  </a:ext>
                </a:extLst>
              </a:tr>
            </a:tbl>
          </a:graphicData>
        </a:graphic>
      </p:graphicFrame>
    </p:spTree>
    <p:extLst>
      <p:ext uri="{BB962C8B-B14F-4D97-AF65-F5344CB8AC3E}">
        <p14:creationId xmlns:p14="http://schemas.microsoft.com/office/powerpoint/2010/main" val="3833142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863F85B-AD53-4546-9A08-BB90307A18DC}"/>
              </a:ext>
            </a:extLst>
          </p:cNvPr>
          <p:cNvSpPr>
            <a:spLocks noGrp="1"/>
          </p:cNvSpPr>
          <p:nvPr>
            <p:ph type="title"/>
          </p:nvPr>
        </p:nvSpPr>
        <p:spPr>
          <a:xfrm>
            <a:off x="-161573" y="66676"/>
            <a:ext cx="8763705" cy="746124"/>
          </a:xfrm>
        </p:spPr>
        <p:txBody>
          <a:bodyPr>
            <a:normAutofit/>
          </a:bodyPr>
          <a:lstStyle/>
          <a:p>
            <a:pPr algn="ctr"/>
            <a:r>
              <a:rPr lang="en-US" sz="2100" dirty="0">
                <a:solidFill>
                  <a:srgbClr val="FF0000"/>
                </a:solidFill>
                <a:latin typeface="Times New Roman" panose="02020603050405020304" pitchFamily="18" charset="0"/>
                <a:cs typeface="Times New Roman" panose="02020603050405020304" pitchFamily="18" charset="0"/>
              </a:rPr>
              <a:t>BÀI 37</a:t>
            </a:r>
            <a:r>
              <a:rPr lang="en-US" sz="2100" dirty="0">
                <a:latin typeface="Times New Roman" panose="02020603050405020304" pitchFamily="18" charset="0"/>
                <a:cs typeface="Times New Roman" panose="02020603050405020304" pitchFamily="18" charset="0"/>
              </a:rPr>
              <a:t>: </a:t>
            </a:r>
            <a:r>
              <a:rPr lang="en-US" sz="21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100" dirty="0">
                <a:solidFill>
                  <a:srgbClr val="0000FF"/>
                </a:solidFill>
                <a:latin typeface="Times New Roman" panose="02020603050405020304" pitchFamily="18" charset="0"/>
                <a:cs typeface="Times New Roman" panose="02020603050405020304" pitchFamily="18" charset="0"/>
              </a:rPr>
            </a:br>
            <a:r>
              <a:rPr lang="en-US" sz="21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6" name="TextBox 5">
            <a:extLst>
              <a:ext uri="{FF2B5EF4-FFF2-40B4-BE49-F238E27FC236}">
                <a16:creationId xmlns:a16="http://schemas.microsoft.com/office/drawing/2014/main" id="{DC2005C1-1364-4B70-9EE5-530BE0762E64}"/>
              </a:ext>
            </a:extLst>
          </p:cNvPr>
          <p:cNvSpPr txBox="1"/>
          <p:nvPr/>
        </p:nvSpPr>
        <p:spPr>
          <a:xfrm>
            <a:off x="248356" y="765440"/>
            <a:ext cx="8353777" cy="863250"/>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nhân tố chủ yếu ảnh hưởng đến sự sinh trưởng và phát triển ở sinh vật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A22CE8A-B251-4118-AEAE-375507B2F940}"/>
              </a:ext>
            </a:extLst>
          </p:cNvPr>
          <p:cNvSpPr txBox="1"/>
          <p:nvPr/>
        </p:nvSpPr>
        <p:spPr>
          <a:xfrm>
            <a:off x="2531534" y="1628690"/>
            <a:ext cx="4667954" cy="830997"/>
          </a:xfrm>
          <a:prstGeom prst="rect">
            <a:avLst/>
          </a:prstGeom>
          <a:noFill/>
        </p:spPr>
        <p:txBody>
          <a:bodyPr wrap="square">
            <a:spAutoFit/>
          </a:bodyPr>
          <a:lstStyle/>
          <a:p>
            <a:r>
              <a:rPr lang="en-US" sz="2400" dirty="0">
                <a:solidFill>
                  <a:srgbClr val="FF0000"/>
                </a:solidFill>
                <a:latin typeface="Times New Roman" panose="02020603050405020304" pitchFamily="18" charset="0"/>
                <a:cs typeface="Times New Roman" panose="02020603050405020304" pitchFamily="18" charset="0"/>
              </a:rPr>
              <a:t>HOẠT ĐỘNG NHÓM: 10 PHÚT</a:t>
            </a:r>
            <a:br>
              <a:rPr lang="en-US" sz="2400" dirty="0">
                <a:solidFill>
                  <a:srgbClr val="FF0000"/>
                </a:solidFill>
                <a:latin typeface="Times New Roman" panose="02020603050405020304" pitchFamily="18" charset="0"/>
                <a:cs typeface="Times New Roman" panose="02020603050405020304" pitchFamily="18" charset="0"/>
              </a:rPr>
            </a:br>
            <a:endParaRPr lang="en-US" sz="2400" dirty="0"/>
          </a:p>
        </p:txBody>
      </p:sp>
      <p:sp>
        <p:nvSpPr>
          <p:cNvPr id="10" name="TextBox 9">
            <a:extLst>
              <a:ext uri="{FF2B5EF4-FFF2-40B4-BE49-F238E27FC236}">
                <a16:creationId xmlns:a16="http://schemas.microsoft.com/office/drawing/2014/main" id="{32B75289-94CC-466A-9E39-783B300817B4}"/>
              </a:ext>
            </a:extLst>
          </p:cNvPr>
          <p:cNvSpPr txBox="1"/>
          <p:nvPr/>
        </p:nvSpPr>
        <p:spPr>
          <a:xfrm>
            <a:off x="0" y="1863684"/>
            <a:ext cx="3668889" cy="4994316"/>
          </a:xfrm>
          <a:prstGeom prst="rect">
            <a:avLst/>
          </a:prstGeom>
          <a:noFill/>
        </p:spPr>
        <p:txBody>
          <a:bodyPr wrap="square">
            <a:spAutoFit/>
          </a:bodyPr>
          <a:lstStyle/>
          <a:p>
            <a:pPr indent="450215" algn="just">
              <a:lnSpc>
                <a:spcPct val="107000"/>
              </a:lnSpc>
              <a:spcBef>
                <a:spcPts val="600"/>
              </a:spcBef>
              <a:spcAft>
                <a:spcPts val="600"/>
              </a:spcAft>
            </a:pP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1: </a:t>
            </a:r>
            <a:endParaRPr lang="en-US" sz="1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rô</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phi ở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rô</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phi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cực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EA18CD24-E29D-4432-80EA-DF69ABEFB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8889" y="2019905"/>
            <a:ext cx="5475111" cy="4838095"/>
          </a:xfrm>
          <a:prstGeom prst="rect">
            <a:avLst/>
          </a:prstGeom>
        </p:spPr>
      </p:pic>
    </p:spTree>
    <p:extLst>
      <p:ext uri="{BB962C8B-B14F-4D97-AF65-F5344CB8AC3E}">
        <p14:creationId xmlns:p14="http://schemas.microsoft.com/office/powerpoint/2010/main" val="268594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DEA136-BE61-4AC4-9958-720FD3CB850F}"/>
              </a:ext>
            </a:extLst>
          </p:cNvPr>
          <p:cNvSpPr txBox="1"/>
          <p:nvPr/>
        </p:nvSpPr>
        <p:spPr>
          <a:xfrm>
            <a:off x="118532" y="193810"/>
            <a:ext cx="9025467" cy="3143489"/>
          </a:xfrm>
          <a:prstGeom prst="rect">
            <a:avLst/>
          </a:prstGeom>
          <a:noFill/>
        </p:spPr>
        <p:txBody>
          <a:bodyPr wrap="square">
            <a:spAutoFit/>
          </a:bodyPr>
          <a:lstStyle/>
          <a:p>
            <a:pPr indent="450215" algn="just">
              <a:lnSpc>
                <a:spcPct val="107000"/>
              </a:lnSpc>
              <a:spcBef>
                <a:spcPts val="600"/>
              </a:spcBef>
              <a:spcAft>
                <a:spcPts val="600"/>
              </a:spcAft>
            </a:pP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2: </a:t>
            </a:r>
            <a:endParaRPr lang="en-US" sz="2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37.2),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tắm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sớm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muộn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C83F8E1-5FC7-48B9-B194-39481707C6A0}"/>
              </a:ext>
            </a:extLst>
          </p:cNvPr>
          <p:cNvPicPr>
            <a:picLocks noChangeAspect="1"/>
          </p:cNvPicPr>
          <p:nvPr/>
        </p:nvPicPr>
        <p:blipFill>
          <a:blip r:embed="rId2"/>
          <a:stretch>
            <a:fillRect/>
          </a:stretch>
        </p:blipFill>
        <p:spPr>
          <a:xfrm>
            <a:off x="5825067" y="3215570"/>
            <a:ext cx="3318933" cy="3561644"/>
          </a:xfrm>
          <a:prstGeom prst="rect">
            <a:avLst/>
          </a:prstGeom>
        </p:spPr>
      </p:pic>
      <p:pic>
        <p:nvPicPr>
          <p:cNvPr id="8" name="Picture 7">
            <a:extLst>
              <a:ext uri="{FF2B5EF4-FFF2-40B4-BE49-F238E27FC236}">
                <a16:creationId xmlns:a16="http://schemas.microsoft.com/office/drawing/2014/main" id="{EA36C296-BD5D-400C-ACC3-C6A69C468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7067" y="3215570"/>
            <a:ext cx="3048000" cy="3561644"/>
          </a:xfrm>
          <a:prstGeom prst="rect">
            <a:avLst/>
          </a:prstGeom>
        </p:spPr>
      </p:pic>
      <p:pic>
        <p:nvPicPr>
          <p:cNvPr id="10" name="Picture 9">
            <a:extLst>
              <a:ext uri="{FF2B5EF4-FFF2-40B4-BE49-F238E27FC236}">
                <a16:creationId xmlns:a16="http://schemas.microsoft.com/office/drawing/2014/main" id="{3B473758-2BA4-405F-BAE4-151FFE6F5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17333"/>
            <a:ext cx="2777067" cy="3611563"/>
          </a:xfrm>
          <a:prstGeom prst="rect">
            <a:avLst/>
          </a:prstGeom>
        </p:spPr>
      </p:pic>
    </p:spTree>
    <p:extLst>
      <p:ext uri="{BB962C8B-B14F-4D97-AF65-F5344CB8AC3E}">
        <p14:creationId xmlns:p14="http://schemas.microsoft.com/office/powerpoint/2010/main" val="71903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DB10D5-6EBC-4277-BB90-6A358E5BBA99}"/>
              </a:ext>
            </a:extLst>
          </p:cNvPr>
          <p:cNvSpPr txBox="1"/>
          <p:nvPr/>
        </p:nvSpPr>
        <p:spPr>
          <a:xfrm>
            <a:off x="124178" y="0"/>
            <a:ext cx="8895644" cy="2067554"/>
          </a:xfrm>
          <a:prstGeom prst="rect">
            <a:avLst/>
          </a:prstGeom>
          <a:noFill/>
        </p:spPr>
        <p:txBody>
          <a:bodyPr wrap="square">
            <a:spAutoFit/>
          </a:bodyPr>
          <a:lstStyle/>
          <a:p>
            <a:pPr indent="450215" algn="just">
              <a:lnSpc>
                <a:spcPct val="107000"/>
              </a:lnSpc>
              <a:spcBef>
                <a:spcPts val="600"/>
              </a:spcBef>
              <a:spcAft>
                <a:spcPts val="600"/>
              </a:spcAft>
            </a:pP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3: </a:t>
            </a:r>
            <a:endParaRPr lang="en-US" sz="2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CE87261-EC73-42A1-B6B2-9BD004368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5" y="2033057"/>
            <a:ext cx="4515555" cy="4791075"/>
          </a:xfrm>
          <a:prstGeom prst="rect">
            <a:avLst/>
          </a:prstGeom>
        </p:spPr>
      </p:pic>
      <p:pic>
        <p:nvPicPr>
          <p:cNvPr id="9" name="Picture 8">
            <a:extLst>
              <a:ext uri="{FF2B5EF4-FFF2-40B4-BE49-F238E27FC236}">
                <a16:creationId xmlns:a16="http://schemas.microsoft.com/office/drawing/2014/main" id="{E5AB6876-FFE7-4AF1-8322-699AC0BDB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033058"/>
            <a:ext cx="4572000" cy="4791075"/>
          </a:xfrm>
          <a:prstGeom prst="rect">
            <a:avLst/>
          </a:prstGeom>
        </p:spPr>
      </p:pic>
    </p:spTree>
    <p:extLst>
      <p:ext uri="{BB962C8B-B14F-4D97-AF65-F5344CB8AC3E}">
        <p14:creationId xmlns:p14="http://schemas.microsoft.com/office/powerpoint/2010/main" val="413549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D9433E-D1A7-4538-8A55-AD33F8273795}"/>
              </a:ext>
            </a:extLst>
          </p:cNvPr>
          <p:cNvSpPr txBox="1"/>
          <p:nvPr/>
        </p:nvSpPr>
        <p:spPr>
          <a:xfrm>
            <a:off x="0" y="-67733"/>
            <a:ext cx="9064977" cy="2616614"/>
          </a:xfrm>
          <a:prstGeom prst="rect">
            <a:avLst/>
          </a:prstGeom>
          <a:noFill/>
        </p:spPr>
        <p:txBody>
          <a:bodyPr wrap="square">
            <a:spAutoFit/>
          </a:bodyPr>
          <a:lstStyle/>
          <a:p>
            <a:pPr indent="450215" algn="just">
              <a:lnSpc>
                <a:spcPct val="107000"/>
              </a:lnSpc>
              <a:spcBef>
                <a:spcPts val="600"/>
              </a:spcBef>
              <a:spcAft>
                <a:spcPts val="600"/>
              </a:spcAft>
            </a:pP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4: </a:t>
            </a:r>
            <a:endParaRPr lang="en-US"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Cho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8A454460-65AB-4859-BD9B-C05F67C43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7463"/>
            <a:ext cx="4752622" cy="4510672"/>
          </a:xfrm>
          <a:prstGeom prst="rect">
            <a:avLst/>
          </a:prstGeom>
        </p:spPr>
      </p:pic>
      <p:pic>
        <p:nvPicPr>
          <p:cNvPr id="11" name="Picture 10">
            <a:extLst>
              <a:ext uri="{FF2B5EF4-FFF2-40B4-BE49-F238E27FC236}">
                <a16:creationId xmlns:a16="http://schemas.microsoft.com/office/drawing/2014/main" id="{B3A8F3A4-DD4B-45E4-B28C-3BF41EEC1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023" y="2572930"/>
            <a:ext cx="4492977" cy="4285069"/>
          </a:xfrm>
          <a:prstGeom prst="rect">
            <a:avLst/>
          </a:prstGeom>
        </p:spPr>
      </p:pic>
    </p:spTree>
    <p:extLst>
      <p:ext uri="{BB962C8B-B14F-4D97-AF65-F5344CB8AC3E}">
        <p14:creationId xmlns:p14="http://schemas.microsoft.com/office/powerpoint/2010/main" val="347627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AA7D8C-5B0C-48C1-9E5B-5D56CD7662F0}"/>
              </a:ext>
            </a:extLst>
          </p:cNvPr>
          <p:cNvSpPr txBox="1"/>
          <p:nvPr/>
        </p:nvSpPr>
        <p:spPr>
          <a:xfrm>
            <a:off x="208844" y="215832"/>
            <a:ext cx="8726311" cy="4810099"/>
          </a:xfrm>
          <a:prstGeom prst="rect">
            <a:avLst/>
          </a:prstGeom>
          <a:noFill/>
        </p:spPr>
        <p:txBody>
          <a:bodyPr wrap="square">
            <a:spAutoFit/>
          </a:bodyPr>
          <a:lstStyle/>
          <a:p>
            <a:pPr indent="450215" algn="just">
              <a:lnSpc>
                <a:spcPct val="107000"/>
              </a:lnSpc>
              <a:spcBef>
                <a:spcPts val="600"/>
              </a:spcBef>
              <a:spcAft>
                <a:spcPts val="600"/>
              </a:spcAft>
            </a:pPr>
            <a:r>
              <a:rPr lang="de-DE"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 </a:t>
            </a: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Nhóm 1</a:t>
            </a:r>
            <a:endPar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Bef>
                <a:spcPts val="600"/>
              </a:spcBef>
              <a:spcAft>
                <a:spcPts val="600"/>
              </a:spcAft>
            </a:pP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Mức độ sinh trưởng và phát triển của cá rô phi ở các mức nhiệt khác nhau: </a:t>
            </a:r>
          </a:p>
          <a:p>
            <a:pPr marL="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Dưới 5,6</a:t>
            </a:r>
            <a:r>
              <a:rPr lang="de-DE"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C và trên 42</a:t>
            </a:r>
            <a:r>
              <a:rPr lang="de-DE"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C: Cá rô phi sẽ chết.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Từ 5,6</a:t>
            </a:r>
            <a:r>
              <a:rPr lang="de-DE"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C – 23</a:t>
            </a:r>
            <a:r>
              <a:rPr lang="de-DE"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C và từ 37</a:t>
            </a:r>
            <a:r>
              <a:rPr lang="de-DE"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C – 42</a:t>
            </a:r>
            <a:r>
              <a:rPr lang="de-DE"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C: Cá rô phi sinh trưởng chậm (sự sinh trưởng của cá rô phi bị ức chế).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Từ 23</a:t>
            </a:r>
            <a:r>
              <a:rPr lang="de-DE"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C – 37</a:t>
            </a:r>
            <a:r>
              <a:rPr lang="de-DE"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C: Cá rô phi sinh trưởng và phát triển mạnh mẽ.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Bef>
                <a:spcPts val="600"/>
              </a:spcBef>
              <a:spcAft>
                <a:spcPts val="600"/>
              </a:spcAft>
              <a:buFontTx/>
              <a:buChar char="-"/>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Từ ví dụ trên cho thấy ảnh hưởng của nhiệt độ tới sự sinh trưởng và phát triển của sinh vật: </a:t>
            </a:r>
          </a:p>
          <a:p>
            <a:pPr marL="285750" indent="-285750" algn="just">
              <a:lnSpc>
                <a:spcPct val="107000"/>
              </a:lnSpc>
              <a:spcBef>
                <a:spcPts val="600"/>
              </a:spcBef>
              <a:spcAft>
                <a:spcPts val="600"/>
              </a:spcAft>
              <a:buFontTx/>
              <a:buChar char="-"/>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Nhiệt độ có sự ảnh hưởng đến tốc độ sinh trưởng và phát triển của sinh vật.  + Mỗi loài sinh vật sinh trưởng và phát triển tốt trong các điều kiện nhiệt độ môi trường thích hợp.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Nhiệt độ quá cao hoặc quá thấp có thể làm chậm quá trình sinh trưởng và phát triển của sinh vật đặc biệt là đối với thực vật và động vật biến nhiệt.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BF1C3F7-9245-43F9-927B-BF3B094BA2EE}"/>
              </a:ext>
            </a:extLst>
          </p:cNvPr>
          <p:cNvSpPr txBox="1"/>
          <p:nvPr/>
        </p:nvSpPr>
        <p:spPr>
          <a:xfrm>
            <a:off x="135466" y="4927122"/>
            <a:ext cx="8726311" cy="1713418"/>
          </a:xfrm>
          <a:prstGeom prst="rect">
            <a:avLst/>
          </a:prstGeom>
          <a:noFill/>
        </p:spPr>
        <p:txBody>
          <a:bodyPr wrap="square">
            <a:spAutoFit/>
          </a:bodyPr>
          <a:lstStyle/>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?2.  - Nhiệt độ thuận lợi nhất cho sự sinh trưởng và phát triển của cá rô phi là 30</a:t>
            </a:r>
            <a:r>
              <a:rPr lang="de-DE"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C.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Ở nhiệt độ quá cao hoặc quá thấp so với nhiệt độ cực thuận có thể làm chậm quá trình sinh trưởng và phát triển của sinh vật, thậm chí có thể khiến sinh vật ngừng sinh trưởng phát triển và chết. Khi trời lạnh, động vật mất nhiều năng lượng để duy trì nhiệt độ cơ thể, dẫn đến sinh trưởng giảm nếu không được bổ sung thêm thức ăn.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7653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8D8038-3FF6-42A4-AF40-73972FC0CE79}"/>
              </a:ext>
            </a:extLst>
          </p:cNvPr>
          <p:cNvSpPr txBox="1"/>
          <p:nvPr/>
        </p:nvSpPr>
        <p:spPr>
          <a:xfrm>
            <a:off x="248356" y="1921097"/>
            <a:ext cx="7213600" cy="1606530"/>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1AB8A69E-7965-43E4-9D0C-BA30CE3018F0}"/>
              </a:ext>
            </a:extLst>
          </p:cNvPr>
          <p:cNvSpPr>
            <a:spLocks noGrp="1"/>
          </p:cNvSpPr>
          <p:nvPr>
            <p:ph type="title"/>
          </p:nvPr>
        </p:nvSpPr>
        <p:spPr>
          <a:xfrm>
            <a:off x="493183" y="180622"/>
            <a:ext cx="7886700" cy="1027289"/>
          </a:xfrm>
        </p:spPr>
        <p:txBody>
          <a:bodyPr>
            <a:no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BÀI 37</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400" dirty="0">
                <a:solidFill>
                  <a:srgbClr val="0000FF"/>
                </a:solidFill>
                <a:latin typeface="Times New Roman" panose="02020603050405020304" pitchFamily="18" charset="0"/>
                <a:cs typeface="Times New Roman" panose="02020603050405020304" pitchFamily="18" charset="0"/>
              </a:rPr>
            </a:br>
            <a:r>
              <a:rPr lang="en-US" sz="24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7" name="TextBox 6">
            <a:extLst>
              <a:ext uri="{FF2B5EF4-FFF2-40B4-BE49-F238E27FC236}">
                <a16:creationId xmlns:a16="http://schemas.microsoft.com/office/drawing/2014/main" id="{E5DCD135-B137-474A-A39D-AF323BCEFBC9}"/>
              </a:ext>
            </a:extLst>
          </p:cNvPr>
          <p:cNvSpPr txBox="1"/>
          <p:nvPr/>
        </p:nvSpPr>
        <p:spPr>
          <a:xfrm>
            <a:off x="248356" y="929479"/>
            <a:ext cx="8353777" cy="991618"/>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nhân tố chủ yếu ảnh hưởng đến sự sinh trưởng và phát triển ở sinh vật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267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1713</TotalTime>
  <Words>3923</Words>
  <Application>Microsoft Office PowerPoint</Application>
  <PresentationFormat>On-screen Show (4:3)</PresentationFormat>
  <Paragraphs>244</Paragraphs>
  <Slides>39</Slides>
  <Notes>0</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Segoe UI</vt:lpstr>
      <vt:lpstr>Times New Roman</vt:lpstr>
      <vt:lpstr>Trebuchet MS</vt:lpstr>
      <vt:lpstr>Wingdings 3</vt:lpstr>
      <vt:lpstr>Facet</vt:lpstr>
      <vt:lpstr>HOẠT ĐỘNG CÁ NHÂN:  Xem video và trả lời câu hỏi: ?1: Để sinh trưởng và phát triển tốt như vậy, cây đậu nành cần những điều kiện gì từ môi trường ngoài? ?2: Muốn thúc đẩy quá trình sinh trưởng và phát triển ở vật nuôi, cây trồng để thu được năng suất cao, chúng ta cần làm gì?</vt:lpstr>
      <vt:lpstr>BÀI 37: ỨNG DỤNG SINH TRƯỞNG VÀ PHÁT TRIỂN  Ở SINH VẬT VÀO THỰC TIỄN</vt:lpstr>
      <vt:lpstr>BÀI 37: ỨNG DỤNG SINH TRƯỞNG VÀ PHÁT TRIỂN  Ở SINH VẬT VÀO THỰC TIỄN</vt:lpstr>
      <vt:lpstr>BÀI 37: ỨNG DỤNG SINH TRƯỞNG VÀ PHÁT TRIỂN  Ở SINH VẬT VÀO THỰC TIỄN</vt:lpstr>
      <vt:lpstr>PowerPoint Presentation</vt:lpstr>
      <vt:lpstr>PowerPoint Presentation</vt:lpstr>
      <vt:lpstr>PowerPoint Presentation</vt:lpstr>
      <vt:lpstr>PowerPoint Presentation</vt:lpstr>
      <vt:lpstr>BÀI 37: ỨNG DỤNG SINH TRƯỞNG VÀ PHÁT TRIỂN  Ở SINH VẬT VÀO THỰC TIỄN</vt:lpstr>
      <vt:lpstr>PowerPoint Presentation</vt:lpstr>
      <vt:lpstr>BÀI 37: ỨNG DỤNG SINH TRƯỞNG VÀ PHÁT TRIỂN  Ở SINH VẬT VÀO THỰC TIỄN</vt:lpstr>
      <vt:lpstr>PowerPoint Presentation</vt:lpstr>
      <vt:lpstr>BÀI 37: ỨNG DỤNG SINH TRƯỞNG VÀ PHÁT TRIỂN  Ở SINH VẬT VÀO THỰC TIỄN</vt:lpstr>
      <vt:lpstr>PowerPoint Presentation</vt:lpstr>
      <vt:lpstr>BÀI 37: ỨNG DỤNG SINH TRƯỞNG VÀ PHÁT TRIỂN  Ở SINH VẬT VÀO THỰC TIỄN</vt:lpstr>
      <vt:lpstr>BÀI 37: ỨNG DỤNG SINH TRƯỞNG VÀ PHÁT TRIỂN  Ở SINH VẬT VÀO THỰC TIỄN</vt:lpstr>
      <vt:lpstr>PowerPoint Presentation</vt:lpstr>
      <vt:lpstr>PowerPoint Presentation</vt:lpstr>
      <vt:lpstr>PowerPoint Presentation</vt:lpstr>
      <vt:lpstr>PowerPoint Presentation</vt:lpstr>
      <vt:lpstr>BÀI 37: ỨNG DỤNG SINH TRƯỞNG VÀ PHÁT TRIỂN  Ở SINH VẬT VÀO THỰC TIỄN</vt:lpstr>
      <vt:lpstr>BÀI 37: ỨNG DỤNG SINH TRƯỞNG VÀ PHÁT TRIỂN  Ở SINH VẬT VÀO THỰC TIỄN</vt:lpstr>
      <vt:lpstr>PowerPoint Presentation</vt:lpstr>
      <vt:lpstr>BÀI 37: ỨNG DỤNG SINH TRƯỞNG VÀ PHÁT TRIỂN  Ở SINH VẬT VÀO THỰC TIỄN</vt:lpstr>
      <vt:lpstr>BÀI 37: ỨNG DỤNG SINH TRƯỞNG VÀ PHÁT TRIỂN  Ở SINH VẬT VÀO THỰC TIỄN</vt:lpstr>
      <vt:lpstr>PowerPoint Presentation</vt:lpstr>
      <vt:lpstr>BÀI 37: ỨNG DỤNG SINH TRƯỞNG VÀ PHÁT TRIỂN  Ở SINH VẬT VÀO THỰC TIỄN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Xem video và trả lời câu hỏi: Vì sao uống sữa lại giúp tăng trưởng chiều cao của em? Ngoài uống sữa, theo em cần phải làm gì để đạt chiều cao em mong muốn?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Ngoc Hien</dc:creator>
  <cp:lastModifiedBy>Admin</cp:lastModifiedBy>
  <cp:revision>54</cp:revision>
  <dcterms:created xsi:type="dcterms:W3CDTF">2022-06-30T17:00:06Z</dcterms:created>
  <dcterms:modified xsi:type="dcterms:W3CDTF">2022-07-22T03:29:59Z</dcterms:modified>
</cp:coreProperties>
</file>