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83" r:id="rId2"/>
    <p:sldId id="269" r:id="rId3"/>
    <p:sldId id="273" r:id="rId4"/>
    <p:sldId id="256" r:id="rId5"/>
    <p:sldId id="259" r:id="rId6"/>
    <p:sldId id="257" r:id="rId7"/>
    <p:sldId id="260" r:id="rId8"/>
    <p:sldId id="275" r:id="rId9"/>
    <p:sldId id="258" r:id="rId10"/>
    <p:sldId id="262" r:id="rId11"/>
    <p:sldId id="261" r:id="rId12"/>
    <p:sldId id="276" r:id="rId13"/>
    <p:sldId id="263" r:id="rId14"/>
    <p:sldId id="274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7" r:id="rId26"/>
    <p:sldId id="291" r:id="rId27"/>
    <p:sldId id="292" r:id="rId28"/>
    <p:sldId id="293" r:id="rId29"/>
    <p:sldId id="294" r:id="rId30"/>
    <p:sldId id="295" r:id="rId31"/>
    <p:sldId id="296" r:id="rId32"/>
    <p:sldId id="272" r:id="rId33"/>
    <p:sldId id="278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5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9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microsoft.com/office/2007/relationships/hdphoto" Target="../media/hdphoto12.wdp"/><Relationship Id="rId11" Type="http://schemas.openxmlformats.org/officeDocument/2006/relationships/image" Target="../media/image42.w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2.jpeg"/><Relationship Id="rId9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4.wmf"/><Relationship Id="rId3" Type="http://schemas.openxmlformats.org/officeDocument/2006/relationships/image" Target="../media/image31.png"/><Relationship Id="rId7" Type="http://schemas.openxmlformats.org/officeDocument/2006/relationships/slide" Target="slide4.xml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microsoft.com/office/2007/relationships/hdphoto" Target="../media/hdphoto12.wdp"/><Relationship Id="rId11" Type="http://schemas.openxmlformats.org/officeDocument/2006/relationships/image" Target="../media/image43.w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32.jpeg"/><Relationship Id="rId9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6.wmf"/><Relationship Id="rId3" Type="http://schemas.openxmlformats.org/officeDocument/2006/relationships/image" Target="../media/image31.png"/><Relationship Id="rId7" Type="http://schemas.openxmlformats.org/officeDocument/2006/relationships/slide" Target="slide4.xml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microsoft.com/office/2007/relationships/hdphoto" Target="../media/hdphoto12.wdp"/><Relationship Id="rId11" Type="http://schemas.openxmlformats.org/officeDocument/2006/relationships/image" Target="../media/image45.w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32.jpeg"/><Relationship Id="rId9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8.wmf"/><Relationship Id="rId3" Type="http://schemas.openxmlformats.org/officeDocument/2006/relationships/image" Target="../media/image31.png"/><Relationship Id="rId7" Type="http://schemas.openxmlformats.org/officeDocument/2006/relationships/slide" Target="slide4.xml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microsoft.com/office/2007/relationships/hdphoto" Target="../media/hdphoto12.wdp"/><Relationship Id="rId11" Type="http://schemas.openxmlformats.org/officeDocument/2006/relationships/image" Target="../media/image47.w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32.jpeg"/><Relationship Id="rId9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7.gif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5.png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" Type="http://schemas.openxmlformats.org/officeDocument/2006/relationships/slide" Target="slide14.xml"/><Relationship Id="rId21" Type="http://schemas.openxmlformats.org/officeDocument/2006/relationships/slide" Target="slide13.xml"/><Relationship Id="rId34" Type="http://schemas.microsoft.com/office/2007/relationships/hdphoto" Target="../media/hdphoto8.wdp"/><Relationship Id="rId7" Type="http://schemas.openxmlformats.org/officeDocument/2006/relationships/image" Target="../media/image13.png"/><Relationship Id="rId12" Type="http://schemas.openxmlformats.org/officeDocument/2006/relationships/slide" Target="slide6.xml"/><Relationship Id="rId17" Type="http://schemas.openxmlformats.org/officeDocument/2006/relationships/slide" Target="slide9.xml"/><Relationship Id="rId25" Type="http://schemas.openxmlformats.org/officeDocument/2006/relationships/slide" Target="slide15.xml"/><Relationship Id="rId33" Type="http://schemas.openxmlformats.org/officeDocument/2006/relationships/image" Target="../media/image27.png"/><Relationship Id="rId2" Type="http://schemas.openxmlformats.org/officeDocument/2006/relationships/image" Target="../media/image11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microsoft.com/office/2007/relationships/hdphoto" Target="../media/hdphoto5.wdp"/><Relationship Id="rId24" Type="http://schemas.openxmlformats.org/officeDocument/2006/relationships/image" Target="../media/image20.png"/><Relationship Id="rId32" Type="http://schemas.openxmlformats.org/officeDocument/2006/relationships/image" Target="../media/image26.png"/><Relationship Id="rId5" Type="http://schemas.microsoft.com/office/2007/relationships/hdphoto" Target="../media/hdphoto3.wdp"/><Relationship Id="rId15" Type="http://schemas.openxmlformats.org/officeDocument/2006/relationships/slide" Target="slide5.xml"/><Relationship Id="rId23" Type="http://schemas.openxmlformats.org/officeDocument/2006/relationships/slide" Target="slide12.xml"/><Relationship Id="rId28" Type="http://schemas.microsoft.com/office/2007/relationships/hdphoto" Target="../media/hdphoto7.wdp"/><Relationship Id="rId36" Type="http://schemas.openxmlformats.org/officeDocument/2006/relationships/image" Target="../media/image29.gif"/><Relationship Id="rId10" Type="http://schemas.openxmlformats.org/officeDocument/2006/relationships/image" Target="../media/image14.png"/><Relationship Id="rId19" Type="http://schemas.openxmlformats.org/officeDocument/2006/relationships/slide" Target="slide10.xml"/><Relationship Id="rId31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slide" Target="slide7.xml"/><Relationship Id="rId14" Type="http://schemas.microsoft.com/office/2007/relationships/hdphoto" Target="../media/hdphoto6.wdp"/><Relationship Id="rId22" Type="http://schemas.openxmlformats.org/officeDocument/2006/relationships/image" Target="../media/image19.png"/><Relationship Id="rId27" Type="http://schemas.openxmlformats.org/officeDocument/2006/relationships/image" Target="../media/image22.png"/><Relationship Id="rId30" Type="http://schemas.openxmlformats.org/officeDocument/2006/relationships/image" Target="../media/image24.png"/><Relationship Id="rId35" Type="http://schemas.openxmlformats.org/officeDocument/2006/relationships/image" Target="../media/image28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microsoft.com/office/2007/relationships/hdphoto" Target="../media/hdphoto9.wdp"/><Relationship Id="rId11" Type="http://schemas.openxmlformats.org/officeDocument/2006/relationships/image" Target="../media/image30.wmf"/><Relationship Id="rId5" Type="http://schemas.openxmlformats.org/officeDocument/2006/relationships/image" Target="../media/image33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2.jpeg"/><Relationship Id="rId9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microsoft.com/office/2007/relationships/hdphoto" Target="../media/hdphoto11.wdp"/><Relationship Id="rId11" Type="http://schemas.openxmlformats.org/officeDocument/2006/relationships/image" Target="../media/image35.wmf"/><Relationship Id="rId5" Type="http://schemas.openxmlformats.org/officeDocument/2006/relationships/image" Target="../media/image36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2.jpeg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microsoft.com/office/2007/relationships/hdphoto" Target="../media/hdphoto12.wdp"/><Relationship Id="rId11" Type="http://schemas.openxmlformats.org/officeDocument/2006/relationships/image" Target="../media/image37.w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2.jpeg"/><Relationship Id="rId9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microsoft.com/office/2007/relationships/hdphoto" Target="../media/hdphoto12.wdp"/><Relationship Id="rId11" Type="http://schemas.openxmlformats.org/officeDocument/2006/relationships/image" Target="../media/image39.w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2.jpeg"/><Relationship Id="rId9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microsoft.com/office/2007/relationships/hdphoto" Target="../media/hdphoto13.wdp"/><Relationship Id="rId11" Type="http://schemas.openxmlformats.org/officeDocument/2006/relationships/image" Target="../media/image40.wmf"/><Relationship Id="rId5" Type="http://schemas.openxmlformats.org/officeDocument/2006/relationships/image" Target="../media/image41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2.jpeg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23950"/>
            <a:ext cx="6400800" cy="1314450"/>
          </a:xfrm>
        </p:spPr>
        <p:txBody>
          <a:bodyPr>
            <a:noAutofit/>
          </a:bodyPr>
          <a:lstStyle/>
          <a:p>
            <a:r>
              <a:rPr lang="nl-NL" sz="4800" b="1" dirty="0">
                <a:solidFill>
                  <a:srgbClr val="FFC000"/>
                </a:solidFill>
              </a:rPr>
              <a:t>ÔN TẬP CHƯƠNG 6. </a:t>
            </a:r>
          </a:p>
          <a:p>
            <a:r>
              <a:rPr lang="nl-NL" sz="4800" b="1" dirty="0">
                <a:solidFill>
                  <a:srgbClr val="FFC000"/>
                </a:solidFill>
              </a:rPr>
              <a:t>CÁC ĐẠI LƯỢNG TỈ LỆ</a:t>
            </a:r>
          </a:p>
          <a:p>
            <a:r>
              <a:rPr lang="nl-NL" sz="4800" b="1" dirty="0">
                <a:solidFill>
                  <a:srgbClr val="FFC000"/>
                </a:solidFill>
              </a:rPr>
              <a:t>Tiết 1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6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65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6999" y="-570781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93638" y="2555013"/>
            <a:ext cx="48141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Khẳng định sau đúng hay sai?</a:t>
            </a:r>
            <a:endParaRPr lang="en-US" sz="3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46349" y="940276"/>
            <a:ext cx="6057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-1" y="-1"/>
            <a:ext cx="163366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305942"/>
              </p:ext>
            </p:extLst>
          </p:nvPr>
        </p:nvGraphicFramePr>
        <p:xfrm>
          <a:off x="4330273" y="3264358"/>
          <a:ext cx="2697941" cy="803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10" imgW="1752600" imgH="508000" progId="Equation.DSMT4">
                  <p:embed/>
                </p:oleObj>
              </mc:Choice>
              <mc:Fallback>
                <p:oleObj name="Equation" r:id="rId10" imgW="1752600" imgH="5080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273" y="3264358"/>
                        <a:ext cx="2697941" cy="803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9473" y="3028950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3549" y="898951"/>
            <a:ext cx="2161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15, y = 6</a:t>
            </a: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06776" y="2593076"/>
            <a:ext cx="2229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Tìm x,y biết: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132093"/>
              </p:ext>
            </p:extLst>
          </p:nvPr>
        </p:nvGraphicFramePr>
        <p:xfrm>
          <a:off x="4065854" y="3263693"/>
          <a:ext cx="83978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10" imgW="419040" imgH="393480" progId="Equation.DSMT4">
                  <p:embed/>
                </p:oleObj>
              </mc:Choice>
              <mc:Fallback>
                <p:oleObj name="Equation" r:id="rId10" imgW="4190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854" y="3263693"/>
                        <a:ext cx="839787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86234"/>
              </p:ext>
            </p:extLst>
          </p:nvPr>
        </p:nvGraphicFramePr>
        <p:xfrm>
          <a:off x="5830888" y="3502025"/>
          <a:ext cx="168116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12" imgW="571320" imgH="203040" progId="Equation.DSMT4">
                  <p:embed/>
                </p:oleObj>
              </mc:Choice>
              <mc:Fallback>
                <p:oleObj name="Equation" r:id="rId12" imgW="57132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888" y="3502025"/>
                        <a:ext cx="1681162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182446" y="3496025"/>
            <a:ext cx="561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và</a:t>
            </a:r>
          </a:p>
        </p:txBody>
      </p: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9473" y="3028950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3623" y="898951"/>
            <a:ext cx="208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-3, y = 7</a:t>
            </a: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06776" y="2593076"/>
            <a:ext cx="2229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Tìm x,y biết: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078447"/>
              </p:ext>
            </p:extLst>
          </p:nvPr>
        </p:nvGraphicFramePr>
        <p:xfrm>
          <a:off x="3413971" y="3595950"/>
          <a:ext cx="17557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10" imgW="876240" imgH="203040" progId="Equation.DSMT4">
                  <p:embed/>
                </p:oleObj>
              </mc:Choice>
              <mc:Fallback>
                <p:oleObj name="Equation" r:id="rId10" imgW="876240" imgH="203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971" y="3595950"/>
                        <a:ext cx="175577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792604"/>
              </p:ext>
            </p:extLst>
          </p:nvPr>
        </p:nvGraphicFramePr>
        <p:xfrm>
          <a:off x="5756275" y="3502025"/>
          <a:ext cx="18319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2" imgW="622080" imgH="203040" progId="Equation.DSMT4">
                  <p:embed/>
                </p:oleObj>
              </mc:Choice>
              <mc:Fallback>
                <p:oleObj name="Equation" r:id="rId12" imgW="6220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75" y="3502025"/>
                        <a:ext cx="18319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182446" y="3496025"/>
            <a:ext cx="561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và</a:t>
            </a:r>
          </a:p>
        </p:txBody>
      </p:sp>
    </p:spTree>
    <p:extLst>
      <p:ext uri="{BB962C8B-B14F-4D97-AF65-F5344CB8AC3E}">
        <p14:creationId xmlns:p14="http://schemas.microsoft.com/office/powerpoint/2010/main" val="206608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700" y="23623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07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365500" y="407400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và chu vi bằng 28m.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5500" y="249076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Tính diện tích hình chữ nhật biết tỉ số độ dài 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cạnh của nó là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383836"/>
              </p:ext>
            </p:extLst>
          </p:nvPr>
        </p:nvGraphicFramePr>
        <p:xfrm>
          <a:off x="6553200" y="3394968"/>
          <a:ext cx="304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394968"/>
                        <a:ext cx="304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268526"/>
              </p:ext>
            </p:extLst>
          </p:nvPr>
        </p:nvGraphicFramePr>
        <p:xfrm>
          <a:off x="5600700" y="863600"/>
          <a:ext cx="7366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2" imgW="368280" imgH="203040" progId="Equation.DSMT4">
                  <p:embed/>
                </p:oleObj>
              </mc:Choice>
              <mc:Fallback>
                <p:oleObj name="Equation" r:id="rId12" imgW="368280" imgH="2030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863600"/>
                        <a:ext cx="7366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KIẾN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1676399"/>
              </a:xfrm>
            </p:spPr>
            <p:txBody>
              <a:bodyPr/>
              <a:lstStyle/>
              <a:p>
                <a:r>
                  <a:rPr lang="en-US" dirty="0"/>
                  <a:t>Tỉ lệ thức là đẳng thức của hai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Tỉ lệ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/>
                  <a:t> còn được viết a: b = c: d.</a:t>
                </a:r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1676399"/>
              </a:xfrm>
              <a:blipFill>
                <a:blip r:embed="rId3"/>
                <a:stretch>
                  <a:fillRect l="-1852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0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761999"/>
              </a:xfrm>
            </p:spPr>
            <p:txBody>
              <a:bodyPr/>
              <a:lstStyle/>
              <a:p>
                <a:r>
                  <a:rPr lang="en-US" dirty="0"/>
                  <a:t>Tỉ lệ thức là đẳng thức của hai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761999"/>
              </a:xfrm>
              <a:blipFill>
                <a:blip r:embed="rId3"/>
                <a:stretch>
                  <a:fillRect l="-1704" t="-1600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2099072"/>
                <a:ext cx="8229600" cy="27586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Tính chất tỉ lệ thức:</a:t>
                </a:r>
              </a:p>
              <a:p>
                <a:pPr marL="0" indent="0">
                  <a:buNone/>
                </a:pPr>
                <a:r>
                  <a:rPr lang="en-US" dirty="0"/>
                  <a:t>TC1: 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/>
                  <a:t> thì a.d = b.c.</a:t>
                </a:r>
              </a:p>
              <a:p>
                <a:pPr marL="0" indent="0">
                  <a:buNone/>
                </a:pPr>
                <a:r>
                  <a:rPr lang="en-US" dirty="0"/>
                  <a:t>TC2: Nếu a.d = b.c và a, b, c, d ≠ 0 thì ta có 4 tỉ lệ thức sau: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/>
                  <a:t> 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99072"/>
                <a:ext cx="8229600" cy="2758678"/>
              </a:xfrm>
              <a:prstGeom prst="rect">
                <a:avLst/>
              </a:prstGeom>
              <a:blipFill>
                <a:blip r:embed="rId4"/>
                <a:stretch>
                  <a:fillRect l="-1852" t="-2870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63446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Ta gọi dãy các đẳng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dirty="0"/>
                  <a:t>  là một dãy tỉ số bằng nhau.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359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8574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Tính chất:</a:t>
                </a:r>
              </a:p>
              <a:p>
                <a:pPr marL="0" indent="0">
                  <a:buNone/>
                </a:pPr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/>
                  <a:t> (các mẫu số khác 0).</a:t>
                </a:r>
              </a:p>
              <a:p>
                <a:pPr marL="0" indent="0">
                  <a:buNone/>
                </a:pPr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(các mẫu số khác 0).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KIẾN THỨC</a:t>
            </a:r>
          </a:p>
        </p:txBody>
      </p:sp>
    </p:spTree>
    <p:extLst>
      <p:ext uri="{BB962C8B-B14F-4D97-AF65-F5344CB8AC3E}">
        <p14:creationId xmlns:p14="http://schemas.microsoft.com/office/powerpoint/2010/main" val="125466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1200150"/>
                <a:ext cx="6705600" cy="21335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b="1" dirty="0"/>
                  <a:t>Bài 1a/trang 23 SGK: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3+8−5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5.</a:t>
                </a:r>
              </a:p>
              <a:p>
                <a:pPr marL="0" indent="0">
                  <a:buNone/>
                </a:pPr>
                <a:r>
                  <a:rPr lang="en-US" dirty="0"/>
                  <a:t>Khi đó: x = 15; y = 40; z = 15.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1200150"/>
                <a:ext cx="6705600" cy="2133599"/>
              </a:xfrm>
              <a:blipFill>
                <a:blip r:embed="rId3"/>
                <a:stretch>
                  <a:fillRect l="-2273" t="-3714" b="-3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3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1200150"/>
                <a:ext cx="6705600" cy="213359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fr-FR" b="1" dirty="0"/>
                  <a:t>Bài 4a/trang 23 SGK: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2+3+5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3.</a:t>
                </a:r>
              </a:p>
              <a:p>
                <a:pPr marL="0" indent="0">
                  <a:buNone/>
                </a:pPr>
                <a:r>
                  <a:rPr lang="en-US" dirty="0"/>
                  <a:t>Khi đó: x = 6; y = 9; z = 15.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1200150"/>
                <a:ext cx="6705600" cy="2133599"/>
              </a:xfrm>
              <a:blipFill>
                <a:blip r:embed="rId3"/>
                <a:stretch>
                  <a:fillRect l="-2091" t="-7429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68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-1162050"/>
            <a:ext cx="3657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6900" y="418263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36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Kỳ Thú</a:t>
            </a:r>
          </a:p>
        </p:txBody>
      </p:sp>
      <p:pic>
        <p:nvPicPr>
          <p:cNvPr id="1028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233766"/>
            <a:ext cx="2014537" cy="8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hac Gunb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448800" y="4277222"/>
            <a:ext cx="609600" cy="609600"/>
          </a:xfrm>
          <a:prstGeom prst="rect">
            <a:avLst/>
          </a:prstGeom>
        </p:spPr>
      </p:pic>
      <p:pic>
        <p:nvPicPr>
          <p:cNvPr id="6" name="Picture 6" descr="Buombay"/>
          <p:cNvPicPr>
            <a:picLocks noChangeAspect="1" noChangeArrowheads="1" noCrop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668" y="-38100"/>
            <a:ext cx="419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uombay"/>
          <p:cNvPicPr>
            <a:picLocks noChangeAspect="1" noChangeArrowheads="1" noCrop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668" y="438150"/>
            <a:ext cx="419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uombay"/>
          <p:cNvPicPr>
            <a:picLocks noChangeAspect="1" noChangeArrowheads="1" noCrop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9368" y="1001365"/>
            <a:ext cx="419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1200150"/>
                <a:ext cx="8229600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Câu 1:</a:t>
                </a:r>
              </a:p>
              <a:p>
                <a:pPr marL="0" indent="0">
                  <a:buNone/>
                </a:pPr>
                <a:r>
                  <a:rPr lang="en-US" dirty="0"/>
                  <a:t>Biết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, khi đó x có giá trị:</a:t>
                </a:r>
              </a:p>
              <a:p>
                <a:pPr marL="0" indent="0">
                  <a:buNone/>
                </a:pPr>
                <a:r>
                  <a:rPr lang="nl-NL" b="1" dirty="0"/>
                  <a:t>A. </a:t>
                </a:r>
                <a:r>
                  <a:rPr lang="en-US" dirty="0"/>
                  <a:t>5,5</a:t>
                </a:r>
                <a:r>
                  <a:rPr lang="nl-NL" b="1" dirty="0"/>
                  <a:t>			B.</a:t>
                </a:r>
                <a:r>
                  <a:rPr lang="nl-NL" dirty="0"/>
                  <a:t> </a:t>
                </a:r>
                <a:r>
                  <a:rPr lang="en-US" dirty="0"/>
                  <a:t>9,5</a:t>
                </a:r>
                <a:r>
                  <a:rPr lang="nl-NL" b="1" dirty="0"/>
                  <a:t>	</a:t>
                </a:r>
              </a:p>
              <a:p>
                <a:pPr marL="0" indent="0">
                  <a:buNone/>
                </a:pPr>
                <a:r>
                  <a:rPr lang="nl-NL" b="1" dirty="0"/>
                  <a:t>C.</a:t>
                </a:r>
                <a:r>
                  <a:rPr lang="nl-NL" dirty="0"/>
                  <a:t> </a:t>
                </a:r>
                <a:r>
                  <a:rPr lang="en-US" dirty="0"/>
                  <a:t>-5,5</a:t>
                </a:r>
                <a:r>
                  <a:rPr lang="nl-NL" dirty="0"/>
                  <a:t>.</a:t>
                </a:r>
                <a:r>
                  <a:rPr lang="nl-NL" b="1" dirty="0"/>
                  <a:t>			D.</a:t>
                </a:r>
                <a:r>
                  <a:rPr lang="nl-NL" dirty="0"/>
                  <a:t> </a:t>
                </a:r>
                <a:r>
                  <a:rPr lang="en-US" dirty="0"/>
                  <a:t>-9,5</a:t>
                </a:r>
                <a:r>
                  <a:rPr lang="nl-NL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1200150"/>
                <a:ext cx="8229600" cy="3394472"/>
              </a:xfrm>
              <a:blipFill>
                <a:blip r:embed="rId3"/>
                <a:stretch>
                  <a:fillRect l="-1852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70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1200150"/>
                <a:ext cx="8229600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Câu 2:</a:t>
                </a:r>
              </a:p>
              <a:p>
                <a:pPr marL="0" indent="0">
                  <a:buNone/>
                </a:pPr>
                <a:r>
                  <a:rPr lang="en-US" dirty="0"/>
                  <a:t>Nếu có ad = bc với a, b, c, d </a:t>
                </a:r>
                <a:r>
                  <a:rPr lang="en-US" dirty="0">
                    <a:sym typeface="Symbol" panose="05050102010706020507" pitchFamily="18" charset="2"/>
                  </a:rPr>
                  <a:t></a:t>
                </a:r>
                <a:r>
                  <a:rPr lang="en-US" dirty="0"/>
                  <a:t> 0 thì:</a:t>
                </a:r>
              </a:p>
              <a:p>
                <a:pPr marL="0" indent="0">
                  <a:buNone/>
                </a:pPr>
                <a:r>
                  <a:rPr lang="nl-NL" b="1" dirty="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b="1" dirty="0"/>
                  <a:t>			B.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nl-NL" b="1" dirty="0"/>
                  <a:t>	</a:t>
                </a:r>
              </a:p>
              <a:p>
                <a:pPr marL="0" indent="0">
                  <a:buNone/>
                </a:pPr>
                <a:r>
                  <a:rPr lang="nl-NL" b="1" dirty="0"/>
                  <a:t>C.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b="1" dirty="0"/>
                  <a:t>			D.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1200150"/>
                <a:ext cx="8229600" cy="3394472"/>
              </a:xfrm>
              <a:blipFill>
                <a:blip r:embed="rId3"/>
                <a:stretch>
                  <a:fillRect l="-1852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54268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971550"/>
                <a:ext cx="8229600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Câu 3:</a:t>
                </a:r>
              </a:p>
              <a:p>
                <a:pPr marL="0" indent="0">
                  <a:buNone/>
                </a:pPr>
                <a:r>
                  <a:rPr lang="en-US" dirty="0"/>
                  <a:t>Từ tỉ lệ thức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/>
                  <a:t> , khi đó x có giá trị:</a:t>
                </a:r>
              </a:p>
              <a:p>
                <a:pPr marL="0" indent="0">
                  <a:buNone/>
                </a:pPr>
                <a:r>
                  <a:rPr lang="nl-NL" b="1" dirty="0"/>
                  <a:t>A. </a:t>
                </a:r>
                <a:r>
                  <a:rPr lang="en-US" dirty="0"/>
                  <a:t>a.d=b.c</a:t>
                </a:r>
                <a:r>
                  <a:rPr lang="nl-NL" b="1" dirty="0"/>
                  <a:t>			B.</a:t>
                </a:r>
                <a:r>
                  <a:rPr lang="nl-NL" dirty="0"/>
                  <a:t> </a:t>
                </a:r>
                <a:r>
                  <a:rPr lang="en-US" dirty="0"/>
                  <a:t>a.b=d.c </a:t>
                </a:r>
                <a:r>
                  <a:rPr lang="nl-NL" b="1" dirty="0"/>
                  <a:t>	</a:t>
                </a:r>
              </a:p>
              <a:p>
                <a:pPr marL="0" indent="0">
                  <a:buNone/>
                </a:pPr>
                <a:r>
                  <a:rPr lang="nl-NL" b="1" dirty="0"/>
                  <a:t>C.</a:t>
                </a:r>
                <a:r>
                  <a:rPr lang="nl-NL" dirty="0"/>
                  <a:t> </a:t>
                </a:r>
                <a:r>
                  <a:rPr lang="en-US" dirty="0"/>
                  <a:t>a.c=b.d </a:t>
                </a:r>
                <a:r>
                  <a:rPr lang="nl-NL" b="1" dirty="0"/>
                  <a:t>			D.</a:t>
                </a:r>
                <a:r>
                  <a:rPr lang="nl-NL" dirty="0"/>
                  <a:t> </a:t>
                </a:r>
                <a:r>
                  <a:rPr lang="en-US" dirty="0"/>
                  <a:t>Cả 3 phương án </a:t>
                </a:r>
              </a:p>
              <a:p>
                <a:pPr marL="0" indent="0">
                  <a:buNone/>
                </a:pPr>
                <a:r>
                  <a:rPr lang="en-US" dirty="0"/>
                  <a:t>				trên đều sai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971550"/>
                <a:ext cx="8229600" cy="3394472"/>
              </a:xfrm>
              <a:blipFill>
                <a:blip r:embed="rId3"/>
                <a:stretch>
                  <a:fillRect l="-1926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75753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895350"/>
                <a:ext cx="8229600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Câu 4:</a:t>
                </a:r>
              </a:p>
              <a:p>
                <a:pPr marL="0" indent="0">
                  <a:buNone/>
                </a:pPr>
                <a:r>
                  <a:rPr lang="fr-FR" dirty="0"/>
                  <a:t>Cho tỉ lệ thức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dirty="0"/>
                  <a:t> và a – b =10, khi đó </a:t>
                </a:r>
              </a:p>
              <a:p>
                <a:pPr marL="0" indent="0">
                  <a:buNone/>
                </a:pPr>
                <a:r>
                  <a:rPr lang="en-US" dirty="0"/>
                  <a:t>a và b có giá trị bằng:</a:t>
                </a:r>
              </a:p>
              <a:p>
                <a:pPr marL="0" indent="0">
                  <a:buNone/>
                </a:pPr>
                <a:r>
                  <a:rPr lang="nl-NL" b="1" dirty="0"/>
                  <a:t>	A. </a:t>
                </a:r>
                <a:r>
                  <a:rPr lang="en-US" dirty="0"/>
                  <a:t>6 và 4</a:t>
                </a:r>
                <a:r>
                  <a:rPr lang="nl-NL" b="1" dirty="0"/>
                  <a:t>			B.</a:t>
                </a:r>
                <a:r>
                  <a:rPr lang="nl-NL" dirty="0"/>
                  <a:t> </a:t>
                </a:r>
                <a:r>
                  <a:rPr lang="en-US" dirty="0"/>
                  <a:t>6 và -4</a:t>
                </a:r>
                <a:r>
                  <a:rPr lang="nl-NL" b="1" dirty="0"/>
                  <a:t>		</a:t>
                </a:r>
              </a:p>
              <a:p>
                <a:pPr marL="0" indent="0">
                  <a:buNone/>
                </a:pPr>
                <a:r>
                  <a:rPr lang="nl-NL" b="1" dirty="0"/>
                  <a:t>	C.</a:t>
                </a:r>
                <a:r>
                  <a:rPr lang="nl-NL" dirty="0"/>
                  <a:t> -</a:t>
                </a:r>
                <a:r>
                  <a:rPr lang="en-US" dirty="0"/>
                  <a:t>6 và 4</a:t>
                </a:r>
                <a:r>
                  <a:rPr lang="nl-NL" b="1" dirty="0"/>
                  <a:t>			D.</a:t>
                </a:r>
                <a:r>
                  <a:rPr lang="nl-NL" dirty="0"/>
                  <a:t> -</a:t>
                </a:r>
                <a:r>
                  <a:rPr lang="en-US" dirty="0"/>
                  <a:t>6 và -4</a:t>
                </a:r>
                <a:r>
                  <a:rPr lang="nl-NL" b="1" dirty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895350"/>
                <a:ext cx="8229600" cy="3394472"/>
              </a:xfrm>
              <a:blipFill>
                <a:blip r:embed="rId3"/>
                <a:stretch>
                  <a:fillRect l="-1852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45277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FR" b="1" dirty="0"/>
                  <a:t>Bài 5/trang 23 SGK: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Gọi số HS của hai lớp 7A, 7B lần lượt là x, y. </a:t>
                </a:r>
              </a:p>
              <a:p>
                <a:pPr marL="0" indent="0">
                  <a:buNone/>
                </a:pPr>
                <a:r>
                  <a:rPr lang="en-US" dirty="0"/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5+6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dirty="0"/>
                  <a:t> = 7</a:t>
                </a:r>
              </a:p>
              <a:p>
                <a:pPr marL="0" indent="0">
                  <a:buNone/>
                </a:pPr>
                <a:r>
                  <a:rPr lang="en-US" dirty="0"/>
                  <a:t>Khi đó:		x = 35, y = 42</a:t>
                </a:r>
              </a:p>
              <a:p>
                <a:pPr marL="0" indent="0">
                  <a:buNone/>
                </a:pPr>
                <a:r>
                  <a:rPr lang="fr-FR" dirty="0"/>
                  <a:t>Vậy số HS của hai lớp 7A, 7B lần lượt 		là 35 HS, 42 HS.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3770" b="-4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9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Ở NHÀ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90800" y="1074659"/>
            <a:ext cx="57912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+ Làm các bài tập: 1b, 4b, 6/ trang 23 SGK + phiếu BT số 2.</a:t>
            </a:r>
          </a:p>
          <a:p>
            <a:pPr marL="0" indent="0">
              <a:buNone/>
            </a:pPr>
            <a:r>
              <a:rPr lang="en-US" dirty="0"/>
              <a:t>+ Chuẩn bị cho tiết Ôn tập chương 6 tiết 2.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80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23950"/>
            <a:ext cx="6400800" cy="1314450"/>
          </a:xfrm>
        </p:spPr>
        <p:txBody>
          <a:bodyPr>
            <a:noAutofit/>
          </a:bodyPr>
          <a:lstStyle/>
          <a:p>
            <a:r>
              <a:rPr lang="nl-NL" sz="4800" b="1" dirty="0">
                <a:solidFill>
                  <a:srgbClr val="FFC000"/>
                </a:solidFill>
              </a:rPr>
              <a:t>ÔN TẬP CHƯƠNG 6. </a:t>
            </a:r>
          </a:p>
          <a:p>
            <a:r>
              <a:rPr lang="nl-NL" sz="4800" b="1" dirty="0">
                <a:solidFill>
                  <a:srgbClr val="FFC000"/>
                </a:solidFill>
              </a:rPr>
              <a:t>CÁC ĐẠI LƯỢNG TỈ LỆ</a:t>
            </a:r>
          </a:p>
          <a:p>
            <a:r>
              <a:rPr lang="nl-NL" sz="4800" b="1" dirty="0">
                <a:solidFill>
                  <a:srgbClr val="FFC000"/>
                </a:solidFill>
              </a:rPr>
              <a:t>Tiết 2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9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38350"/>
            <a:ext cx="8229600" cy="85725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 Trò chơi: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SAI Ở ĐÂU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SỬA LẠI CHO ĐÚNG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Các khẳng định sau đều có chỗ sai, hãy sửa lại cho đúng.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Câu 1:</a:t>
                </a:r>
              </a:p>
              <a:p>
                <a:pPr marL="0" indent="0">
                  <a:buNone/>
                </a:pPr>
                <a:r>
                  <a:rPr lang="en-US" dirty="0"/>
                  <a:t>Nếu đại lượng y tỉ lệ thuận với đại lượng x theo hệ số tỉ lệ k thì ta có công thức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2334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410200" y="2114550"/>
            <a:ext cx="2286000" cy="129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6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Câu 2:</a:t>
                </a:r>
              </a:p>
              <a:p>
                <a:pPr marL="0" indent="0">
                  <a:buNone/>
                </a:pPr>
                <a:r>
                  <a:rPr lang="en-US" dirty="0"/>
                  <a:t>Nếu x</a:t>
                </a:r>
                <a:r>
                  <a:rPr lang="en-US" baseline="-25000" dirty="0"/>
                  <a:t>1</a:t>
                </a:r>
                <a:r>
                  <a:rPr lang="en-US" dirty="0"/>
                  <a:t>,x</a:t>
                </a:r>
                <a:r>
                  <a:rPr lang="en-US" baseline="-25000" dirty="0"/>
                  <a:t>2 </a:t>
                </a:r>
                <a:r>
                  <a:rPr lang="en-US" dirty="0"/>
                  <a:t> và y</a:t>
                </a:r>
                <a:r>
                  <a:rPr lang="en-US" baseline="-25000" dirty="0"/>
                  <a:t>1</a:t>
                </a:r>
                <a:r>
                  <a:rPr lang="en-US" dirty="0"/>
                  <a:t>,y</a:t>
                </a:r>
                <a:r>
                  <a:rPr lang="en-US" baseline="-25000" dirty="0"/>
                  <a:t>2</a:t>
                </a:r>
                <a:r>
                  <a:rPr lang="en-US" dirty="0"/>
                  <a:t> lần lượt là các giá trị tương ứng của hai đại lượng tỉ lệ thuận thì 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Các khẳng định sau đều có chỗ sai, hãy sửa lại cho đúng.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705600" y="2038350"/>
            <a:ext cx="2286000" cy="129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LUẬT CHƠI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Bước 1: Chọn chiếc xe cùng con vật yêu thích.</a:t>
            </a:r>
          </a:p>
          <a:p>
            <a:r>
              <a:rPr lang="en-US" dirty="0"/>
              <a:t>Bước 2: Mỗi lần trả lời đúng thì di chuyển xe của tổ mình đi lên 1 bước.</a:t>
            </a:r>
          </a:p>
          <a:p>
            <a:r>
              <a:rPr lang="en-US" dirty="0"/>
              <a:t>Bước 3: Cuối cùng chiếc xe nào về </a:t>
            </a:r>
            <a:r>
              <a:rPr lang="en-US"/>
              <a:t>đích trước hoặc gần đích nhất (nếu hết câu hỏi) sẽ chiến thắng.</a:t>
            </a:r>
            <a:endParaRPr lang="en-US" dirty="0"/>
          </a:p>
        </p:txBody>
      </p:sp>
      <p:pic>
        <p:nvPicPr>
          <p:cNvPr id="4" name="Picture 3" descr="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107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300" y="0"/>
            <a:ext cx="2895600" cy="107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Rose-04-june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0676" y="265950"/>
            <a:ext cx="834847" cy="7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Rose-04-june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376" y="265949"/>
            <a:ext cx="834847" cy="7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1072444"/>
            <a:ext cx="2514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8223" y="978823"/>
            <a:ext cx="2514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2916237"/>
            <a:ext cx="2514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2916237"/>
            <a:ext cx="2514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33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Câu 3:</a:t>
                </a:r>
              </a:p>
              <a:p>
                <a:pPr marL="0" indent="0">
                  <a:buNone/>
                </a:pPr>
                <a:r>
                  <a:rPr lang="en-US" dirty="0"/>
                  <a:t>Nếu x</a:t>
                </a:r>
                <a:r>
                  <a:rPr lang="en-US" baseline="-25000" dirty="0"/>
                  <a:t>1</a:t>
                </a:r>
                <a:r>
                  <a:rPr lang="en-US" dirty="0"/>
                  <a:t>,x</a:t>
                </a:r>
                <a:r>
                  <a:rPr lang="en-US" baseline="-25000" dirty="0"/>
                  <a:t>2 </a:t>
                </a:r>
                <a:r>
                  <a:rPr lang="en-US" dirty="0"/>
                  <a:t> và y</a:t>
                </a:r>
                <a:r>
                  <a:rPr lang="en-US" baseline="-25000" dirty="0"/>
                  <a:t>1</a:t>
                </a:r>
                <a:r>
                  <a:rPr lang="en-US" dirty="0"/>
                  <a:t>,y</a:t>
                </a:r>
                <a:r>
                  <a:rPr lang="en-US" baseline="-25000" dirty="0"/>
                  <a:t>2</a:t>
                </a:r>
                <a:r>
                  <a:rPr lang="en-US" dirty="0"/>
                  <a:t> lần lượt là các giá trị tương ứng của hai đại lượng tỉ lệ nghịch thì 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Các khẳng định sau đều có chỗ sai, hãy sửa lại cho đúng.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" y="2495550"/>
            <a:ext cx="2895600" cy="129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Câu 4:</a:t>
                </a:r>
              </a:p>
              <a:p>
                <a:pPr marL="0" indent="0">
                  <a:buNone/>
                </a:pPr>
                <a:r>
                  <a:rPr lang="en-US" dirty="0"/>
                  <a:t>Nếu x, y, z tỉ lệ thuận với 1; 2; 3 thì </a:t>
                </a:r>
              </a:p>
              <a:p>
                <a:pPr marL="0" indent="0">
                  <a:buNone/>
                </a:pPr>
                <a:r>
                  <a:rPr lang="en-US" dirty="0"/>
                  <a:t> 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1+2+3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Các khẳng định sau đều có chỗ sai, hãy sửa lại cho đúng.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19600" y="2266950"/>
            <a:ext cx="17526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8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Đại lượng tỷ lệ thuận</a:t>
                </a:r>
              </a:p>
              <a:p>
                <a:pPr marL="0" indent="0">
                  <a:buNone/>
                </a:pPr>
                <a:r>
                  <a:rPr lang="en-US" b="1" dirty="0"/>
                  <a:t>* ĐN: </a:t>
                </a:r>
                <a:r>
                  <a:rPr lang="en-US" dirty="0"/>
                  <a:t>Nếu đại lượng y liên hệ với đại lượng x theo công thức y = k.x (với k là hằng số khác 0) thì ta nói y tỷ lệ thuận với x theo hệ số tỷ lệ k.</a:t>
                </a:r>
              </a:p>
              <a:p>
                <a:pPr marL="0" indent="0">
                  <a:buNone/>
                </a:pPr>
                <a:r>
                  <a:rPr lang="en-US" b="1" dirty="0"/>
                  <a:t>*</a:t>
                </a:r>
                <a:r>
                  <a:rPr lang="en-US" dirty="0"/>
                  <a:t> </a:t>
                </a:r>
                <a:r>
                  <a:rPr lang="en-US" b="1" dirty="0"/>
                  <a:t>TC: </a:t>
                </a:r>
              </a:p>
              <a:p>
                <a:pPr marL="0" indent="0">
                  <a:buNone/>
                </a:pPr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 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 ; ...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7" t="-3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KIẾN THỨC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Đại lượng tỷ lệ nghịch</a:t>
                </a:r>
              </a:p>
              <a:p>
                <a:pPr marL="0" indent="0">
                  <a:buNone/>
                </a:pPr>
                <a:r>
                  <a:rPr lang="en-US" b="1" dirty="0"/>
                  <a:t>* ĐN: </a:t>
                </a:r>
                <a:r>
                  <a:rPr lang="en-US" dirty="0"/>
                  <a:t>Nếu đại lượng y liên hệ với đại lượng x theo công thức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hay y.x = a (với a là hằng số khác 0) thì ta nói y tỷ lệ nghịch với x theo hệ số tỷ lệ a.</a:t>
                </a:r>
              </a:p>
              <a:p>
                <a:pPr marL="0" indent="0">
                  <a:buNone/>
                </a:pPr>
                <a:r>
                  <a:rPr lang="en-US" b="1" dirty="0"/>
                  <a:t>*</a:t>
                </a:r>
                <a:r>
                  <a:rPr lang="en-US" dirty="0"/>
                  <a:t> </a:t>
                </a:r>
                <a:r>
                  <a:rPr lang="en-US" b="1" dirty="0"/>
                  <a:t>TC: </a:t>
                </a:r>
              </a:p>
              <a:p>
                <a:pPr marL="0" indent="0">
                  <a:buNone/>
                </a:pPr>
                <a:r>
                  <a:rPr lang="en-US" dirty="0"/>
                  <a:t>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y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y</m:t>
                    </m:r>
                    <m:r>
                      <m:rPr>
                        <m:nor/>
                      </m:rPr>
                      <a:rPr lang="en-US" b="0" i="0" baseline="-25000" dirty="0" smtClean="0"/>
                      <m:t>2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y</m:t>
                    </m:r>
                    <m:r>
                      <m:rPr>
                        <m:nor/>
                      </m:rPr>
                      <a:rPr lang="en-US" b="0" i="0" baseline="-25000" dirty="0" smtClean="0"/>
                      <m:t>3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3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 ; ...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  <a:blipFill>
                <a:blip r:embed="rId3"/>
                <a:stretch>
                  <a:fillRect l="-1407" t="-377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51941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TẬP+THỰC HÀNH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00150"/>
                <a:ext cx="8229600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Câu 1:</a:t>
                </a:r>
              </a:p>
              <a:p>
                <a:pPr marL="0" indent="0">
                  <a:buNone/>
                </a:pPr>
                <a:r>
                  <a:rPr lang="en-US" dirty="0"/>
                  <a:t>Hai đại lượng y và x tỉ lệ thuận với nhau theo hệ số tỉ lệ thuận là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Khi đó x =2 thì y bằng:</a:t>
                </a:r>
              </a:p>
              <a:p>
                <a:pPr marL="0" indent="0">
                  <a:buNone/>
                </a:pPr>
                <a:r>
                  <a:rPr lang="nl-NL" b="1" dirty="0"/>
                  <a:t>	A. </a:t>
                </a:r>
                <a:r>
                  <a:rPr lang="en-US" dirty="0"/>
                  <a:t>3</a:t>
                </a:r>
                <a:r>
                  <a:rPr lang="nl-NL" b="1" dirty="0"/>
                  <a:t>			B.</a:t>
                </a:r>
                <a:r>
                  <a:rPr lang="nl-NL" dirty="0"/>
                  <a:t> </a:t>
                </a:r>
                <a:r>
                  <a:rPr lang="en-US" dirty="0"/>
                  <a:t>1</a:t>
                </a:r>
                <a:r>
                  <a:rPr lang="nl-NL" b="1" dirty="0"/>
                  <a:t>	</a:t>
                </a:r>
              </a:p>
              <a:p>
                <a:pPr marL="0" indent="0">
                  <a:buNone/>
                </a:pPr>
                <a:r>
                  <a:rPr lang="nl-NL" b="1" dirty="0"/>
                  <a:t>	C.</a:t>
                </a:r>
                <a:r>
                  <a:rPr lang="nl-NL" dirty="0"/>
                  <a:t> </a:t>
                </a:r>
                <a:r>
                  <a:rPr lang="en-US" dirty="0"/>
                  <a:t>11</a:t>
                </a:r>
                <a:r>
                  <a:rPr lang="nl-NL" b="1" dirty="0"/>
                  <a:t>			D.</a:t>
                </a:r>
                <a:r>
                  <a:rPr lang="nl-NL" dirty="0"/>
                  <a:t> </a:t>
                </a:r>
                <a:r>
                  <a:rPr lang="en-US" dirty="0"/>
                  <a:t>6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00150"/>
                <a:ext cx="8229600" cy="3394472"/>
              </a:xfrm>
              <a:blipFill>
                <a:blip r:embed="rId3"/>
                <a:stretch>
                  <a:fillRect l="-1852" t="-2334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43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TẬP+THỰC HÀNH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200150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Câu 2:</a:t>
            </a:r>
          </a:p>
          <a:p>
            <a:pPr marL="0" indent="0">
              <a:buNone/>
            </a:pPr>
            <a:r>
              <a:rPr lang="en-US" dirty="0"/>
              <a:t>Hình chữ nhật có diện tích không đổi, nếu chiều dài tăng gấp đôi thì chiều rộng sẽ:</a:t>
            </a:r>
          </a:p>
          <a:p>
            <a:pPr marL="0" indent="0">
              <a:buNone/>
            </a:pPr>
            <a:r>
              <a:rPr lang="nl-NL" b="1" dirty="0"/>
              <a:t>A. </a:t>
            </a:r>
            <a:r>
              <a:rPr lang="en-US" dirty="0"/>
              <a:t>Tăng gấp đôi </a:t>
            </a:r>
            <a:r>
              <a:rPr lang="nl-NL" b="1" dirty="0"/>
              <a:t>			B.</a:t>
            </a:r>
            <a:r>
              <a:rPr lang="nl-NL" dirty="0"/>
              <a:t> </a:t>
            </a:r>
            <a:r>
              <a:rPr lang="en-US" dirty="0"/>
              <a:t>Không thay đổi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C.</a:t>
            </a:r>
            <a:r>
              <a:rPr lang="nl-NL" dirty="0"/>
              <a:t> </a:t>
            </a:r>
            <a:r>
              <a:rPr lang="en-US" dirty="0"/>
              <a:t>Giảm 2 lần</a:t>
            </a:r>
            <a:r>
              <a:rPr lang="nl-NL" dirty="0"/>
              <a:t>.</a:t>
            </a:r>
            <a:r>
              <a:rPr lang="nl-NL" b="1" dirty="0"/>
              <a:t>			D.</a:t>
            </a:r>
            <a:r>
              <a:rPr lang="nl-NL" dirty="0"/>
              <a:t> </a:t>
            </a:r>
            <a:r>
              <a:rPr lang="en-US" dirty="0"/>
              <a:t>Giảm 4 lần</a:t>
            </a:r>
            <a:r>
              <a:rPr lang="nl-N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7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TẬP+THỰC HÀNH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Câu 3:</a:t>
                </a:r>
              </a:p>
              <a:p>
                <a:pPr marL="0" indent="0">
                  <a:buNone/>
                </a:pPr>
                <a:r>
                  <a:rPr lang="en-US" dirty="0"/>
                  <a:t>Đại lượng y tỉ lệ thuận với đại lượng x theo hệ số là k, đại lượng z tỉ lệ nghịch với đại lượng y theo hệ số là m thì  z tỉ lệ ........ với x theo hệ số tỉ lệ........:</a:t>
                </a:r>
              </a:p>
              <a:p>
                <a:pPr marL="0" indent="0">
                  <a:buNone/>
                </a:pPr>
                <a:r>
                  <a:rPr lang="nl-NL" b="1" dirty="0"/>
                  <a:t>	A. </a:t>
                </a:r>
                <a:r>
                  <a:rPr lang="en-US" dirty="0"/>
                  <a:t>Thuận, mk</a:t>
                </a:r>
                <a:r>
                  <a:rPr lang="nl-NL" b="1" dirty="0"/>
                  <a:t>		B.</a:t>
                </a:r>
                <a:r>
                  <a:rPr lang="nl-NL" dirty="0"/>
                  <a:t> </a:t>
                </a:r>
                <a:r>
                  <a:rPr lang="en-US" dirty="0"/>
                  <a:t>Nghịch,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nl-NL" b="1" dirty="0"/>
                  <a:t>	</a:t>
                </a:r>
              </a:p>
              <a:p>
                <a:pPr marL="0" indent="0">
                  <a:buNone/>
                </a:pPr>
                <a:r>
                  <a:rPr lang="nl-NL" b="1" dirty="0"/>
                  <a:t>	C.</a:t>
                </a:r>
                <a:r>
                  <a:rPr lang="nl-NL" dirty="0"/>
                  <a:t> </a:t>
                </a:r>
                <a:r>
                  <a:rPr lang="en-US" dirty="0"/>
                  <a:t>Thuận,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nl-NL" b="1" dirty="0"/>
                  <a:t>		D.</a:t>
                </a:r>
                <a:r>
                  <a:rPr lang="nl-NL" dirty="0"/>
                  <a:t> </a:t>
                </a:r>
                <a:r>
                  <a:rPr lang="en-US" dirty="0"/>
                  <a:t>Nghịch,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359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9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TẬP+THỰC HÀNH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Câu 4:</a:t>
                </a:r>
              </a:p>
              <a:p>
                <a:pPr marL="0" indent="0">
                  <a:buNone/>
                </a:pPr>
                <a:r>
                  <a:rPr lang="en-US" dirty="0"/>
                  <a:t>Đại lượng y tỉ lệ thuận với đại lượng x theo hệ số là k, thì  x tỉ lệ ..... với y theo hệ số là......:</a:t>
                </a:r>
              </a:p>
              <a:p>
                <a:pPr marL="0" indent="0">
                  <a:buNone/>
                </a:pPr>
                <a:r>
                  <a:rPr lang="nl-NL" b="1" dirty="0"/>
                  <a:t>	A. </a:t>
                </a:r>
                <a:r>
                  <a:rPr lang="en-US" dirty="0"/>
                  <a:t>Thuận, k</a:t>
                </a:r>
                <a:r>
                  <a:rPr lang="nl-NL" b="1" dirty="0"/>
                  <a:t>		B.</a:t>
                </a:r>
                <a:r>
                  <a:rPr lang="nl-NL" dirty="0"/>
                  <a:t> </a:t>
                </a:r>
                <a:r>
                  <a:rPr lang="en-US" dirty="0"/>
                  <a:t>Nghịch,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b="1" dirty="0"/>
                  <a:t>	</a:t>
                </a:r>
              </a:p>
              <a:p>
                <a:pPr marL="0" indent="0">
                  <a:buNone/>
                </a:pPr>
                <a:r>
                  <a:rPr lang="nl-NL" b="1" dirty="0"/>
                  <a:t>	C.</a:t>
                </a:r>
                <a:r>
                  <a:rPr lang="nl-NL" dirty="0"/>
                  <a:t> </a:t>
                </a:r>
                <a:r>
                  <a:rPr lang="en-US" dirty="0"/>
                  <a:t>Thuận,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nl-NL" b="1" dirty="0"/>
                  <a:t>		D.</a:t>
                </a:r>
                <a:r>
                  <a:rPr lang="nl-NL" dirty="0"/>
                  <a:t> </a:t>
                </a:r>
                <a:r>
                  <a:rPr lang="en-US" dirty="0"/>
                  <a:t>Nghịch,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2334" r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62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fr-FR" b="1" dirty="0"/>
                  <a:t>Bài 3/trang 23 SGK: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Gọi số quyển sách của An, Bình, Cam lần lượt là x, y, z. </a:t>
                </a:r>
                <a:r>
                  <a:rPr lang="en-US" dirty="0"/>
                  <a:t>Ta có: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3+5−4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Suy ra x = 6; y = 8; z = 10.</a:t>
                </a:r>
              </a:p>
              <a:p>
                <a:pPr marL="0" indent="0">
                  <a:buNone/>
                </a:pPr>
                <a:r>
                  <a:rPr lang="fr-FR" dirty="0"/>
                  <a:t>Vậy số quyển sách của An, Bình, Cam lần lượt là 6 ; 8 ; 10 quyển.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4668" r="-2222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6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39447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fr-FR" b="1" dirty="0"/>
                  <a:t>Bài 2/trang 23 SGK: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Đổi 30 phút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/>
                  <a:t> giờ.</a:t>
                </a:r>
              </a:p>
              <a:p>
                <a:pPr marL="0" indent="0">
                  <a:buNone/>
                </a:pPr>
                <a:r>
                  <a:rPr lang="fr-FR" dirty="0"/>
                  <a:t> </a:t>
                </a:r>
                <a:r>
                  <a:rPr lang="en-US" dirty="0"/>
                  <a:t>Gọi a (km) là chiều dài quãng đường từ trường đến nhà thi đấu; gọi </a:t>
                </a:r>
                <a:r>
                  <a:rPr lang="fr-FR" dirty="0"/>
                  <a:t>vận tốc của Mai, Hoa lần lượt là x, y (km/h).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 có: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Do đó: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5−4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Suy ra x = 12; y = 6.</a:t>
                </a:r>
              </a:p>
              <a:p>
                <a:pPr marL="0" indent="0">
                  <a:buNone/>
                </a:pPr>
                <a:r>
                  <a:rPr lang="en-US" dirty="0"/>
                  <a:t>Vậy chiều dài quãng đường từ trường đến nhà thi đấu là 6 km.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394472"/>
              </a:xfrm>
              <a:blipFill>
                <a:blip r:embed="rId3"/>
                <a:stretch>
                  <a:fillRect l="-1185" t="-3411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26791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Baby Panda\zuize_post_61b57e73ce10529cb023fc5bcfca651a (2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99016"/>
            <a:ext cx="737209" cy="77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by Panda\zuize_post_61b57e73ce10529cb023fc5bcfca651a (3)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361950"/>
            <a:ext cx="674686" cy="74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by Panda\0d25afb0d2617e2_w1000_h1000 (2)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514350"/>
            <a:ext cx="536664" cy="66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by Panda\0d25afb0d2617e2_w1000_h1000 (3)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400144"/>
            <a:ext cx="661009" cy="80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2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47093"/>
            <a:ext cx="779463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" y="407987"/>
            <a:ext cx="828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Picture3 (2)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269330"/>
            <a:ext cx="66516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Picture4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415380"/>
            <a:ext cx="682625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Picture5 (2)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28613"/>
            <a:ext cx="774700" cy="8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Picture6 (2)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-55563"/>
            <a:ext cx="695325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esktop\Tai nguyen thiet ke tro choi\Baby Panda\brown-bear-clipart-happy-bear-10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7" cstate="email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1100" y="57150"/>
            <a:ext cx="901700" cy="109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DMIN\Desktop\Tai nguyen thiet ke tro choi\Baby Panda\d6bf31e6d6611693ad238db294ea956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38150"/>
            <a:ext cx="563259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11" y="864446"/>
            <a:ext cx="1458011" cy="109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Picture3a (2).png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132" y="1910706"/>
            <a:ext cx="1280250" cy="9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ADMIN\Desktop\Picture6a.png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83420"/>
            <a:ext cx="1815269" cy="10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ADMIN\Desktop\Picture7 (2).png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23210"/>
            <a:ext cx="1652321" cy="9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ình ảnh có liên quan"/>
          <p:cNvPicPr>
            <a:picLocks noChangeAspect="1" noChangeArrowheads="1" noCrop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356939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0287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ình ảnh có liên quan"/>
          <p:cNvPicPr>
            <a:picLocks noChangeAspect="1" noChangeArrowheads="1" noCrop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64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0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ình ảnh có liên quan"/>
          <p:cNvPicPr>
            <a:picLocks noChangeAspect="1" noChangeArrowheads="1" noCrop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5103E-6 L 0.16545 0.0089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00894 L 0.44045 0.0089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0.00895 L 0.81545 0.0089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3562E-6 L 0.14184 -0.00277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0277 L 0.44184 -0.0027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84 -0.00277 L 0.80017 -0.00277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3" grpId="0"/>
      <p:bldP spid="33" grpId="1"/>
      <p:bldP spid="36" grpId="0"/>
      <p:bldP spid="36" grpId="1"/>
      <p:bldP spid="39" grpId="0"/>
      <p:bldP spid="39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b="1" dirty="0"/>
                  <a:t>Bài 7/trang 23 SGK: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Nếu có 16 bạn thì sẽ làm vệ sinh xong lớp học trong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.2=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giờ.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  <a:blipFill>
                <a:blip r:embed="rId3"/>
                <a:stretch>
                  <a:fillRect l="-1852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79657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80348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Ở NHÀ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90800" y="1749028"/>
            <a:ext cx="57912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+ Làm các bài tập: </a:t>
            </a:r>
            <a:r>
              <a:rPr lang="fr-FR" b="1" dirty="0"/>
              <a:t>8/trang 23 SGK + 5, 6, 8/trang 18 SBT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+ Chuẩn bị cho bài 1 chương 7.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9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030" y="-623621"/>
            <a:ext cx="43434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92195" y="3167203"/>
            <a:ext cx="3719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400" b="1"/>
              <a:t>Tỉ lệ thức là gì?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9196" y="55084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4"/>
          <p:cNvSpPr txBox="1">
            <a:spLocks noChangeArrowheads="1"/>
          </p:cNvSpPr>
          <p:nvPr/>
        </p:nvSpPr>
        <p:spPr bwMode="auto">
          <a:xfrm>
            <a:off x="3237705" y="407617"/>
            <a:ext cx="3956051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Tỉ lệ thức </a:t>
            </a:r>
            <a:r>
              <a:rPr lang="en-US" sz="2800" b="1">
                <a:solidFill>
                  <a:srgbClr val="0000FF"/>
                </a:solidFill>
              </a:rPr>
              <a:t>là đẳng thức   của hai tỉ số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718204"/>
              </p:ext>
            </p:extLst>
          </p:nvPr>
        </p:nvGraphicFramePr>
        <p:xfrm>
          <a:off x="5215730" y="970848"/>
          <a:ext cx="10080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0" imgW="482391" imgH="393529" progId="Equation.DSMT4">
                  <p:embed/>
                </p:oleObj>
              </mc:Choice>
              <mc:Fallback>
                <p:oleObj name="Equation" r:id="rId10" imgW="482391" imgH="393529" progId="Equation.DSMT4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730" y="970848"/>
                        <a:ext cx="100806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685" y="732524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6015" y="2332091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838" y="-933451"/>
            <a:ext cx="3873162" cy="313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9473" y="3028950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65838" y="26081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>
              <a:solidFill>
                <a:srgbClr val="000000"/>
              </a:solidFill>
              <a:latin typeface="Arial" charset="0"/>
            </a:endParaRPr>
          </a:p>
          <a:p>
            <a:endParaRPr lang="en-US" b="1">
              <a:solidFill>
                <a:srgbClr val="000000"/>
              </a:solidFill>
              <a:latin typeface="Arial" charset="0"/>
            </a:endParaRPr>
          </a:p>
          <a:p>
            <a:endParaRPr lang="en-US" b="1">
              <a:solidFill>
                <a:srgbClr val="000000"/>
              </a:solidFill>
              <a:latin typeface="Arial" charset="0"/>
            </a:endParaRPr>
          </a:p>
          <a:p>
            <a:endParaRPr lang="en-US" b="1">
              <a:solidFill>
                <a:srgbClr val="000000"/>
              </a:solidFill>
              <a:latin typeface="Arial" charset="0"/>
            </a:endParaRPr>
          </a:p>
          <a:p>
            <a:endParaRPr lang="en-US" b="1">
              <a:solidFill>
                <a:srgbClr val="000000"/>
              </a:solidFill>
              <a:latin typeface="Arial" charset="0"/>
            </a:endParaRPr>
          </a:p>
          <a:p>
            <a:endParaRPr lang="en-US" b="1">
              <a:solidFill>
                <a:srgbClr val="000000"/>
              </a:solidFill>
              <a:latin typeface="Arial" charset="0"/>
            </a:endParaRPr>
          </a:p>
          <a:p>
            <a:endParaRPr lang="en-US" b="1">
              <a:solidFill>
                <a:srgbClr val="000000"/>
              </a:solidFill>
              <a:latin typeface="Arial" charset="0"/>
            </a:endParaRPr>
          </a:p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55899" y="2828314"/>
            <a:ext cx="4101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Tỉ lệ thức là gì?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207584"/>
              </p:ext>
            </p:extLst>
          </p:nvPr>
        </p:nvGraphicFramePr>
        <p:xfrm>
          <a:off x="4779003" y="933359"/>
          <a:ext cx="965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10" imgW="419040" imgH="393480" progId="Equation.DSMT4">
                  <p:embed/>
                </p:oleObj>
              </mc:Choice>
              <mc:Fallback>
                <p:oleObj name="Equation" r:id="rId10" imgW="41904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003" y="933359"/>
                        <a:ext cx="9652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155899" y="270476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Tỉ lệ thức là đẳng thức của 2 tỉ số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42137" y="803357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-0,2</a:t>
            </a: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90900" y="2621458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Tìm x trong các tỉ lệ sau: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00712"/>
              </p:ext>
            </p:extLst>
          </p:nvPr>
        </p:nvGraphicFramePr>
        <p:xfrm>
          <a:off x="4710113" y="3144838"/>
          <a:ext cx="15716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10" imgW="698400" imgH="431640" progId="Equation.DSMT4">
                  <p:embed/>
                </p:oleObj>
              </mc:Choice>
              <mc:Fallback>
                <p:oleObj name="Equation" r:id="rId10" imgW="698400" imgH="4316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3144838"/>
                        <a:ext cx="15716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91829" y="803357"/>
            <a:ext cx="1293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-15</a:t>
            </a: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90900" y="2621458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Tìm x trong các tỉ lệ sau: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291309"/>
              </p:ext>
            </p:extLst>
          </p:nvPr>
        </p:nvGraphicFramePr>
        <p:xfrm>
          <a:off x="4724400" y="3144838"/>
          <a:ext cx="15430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10" imgW="685800" imgH="431640" progId="Equation.DSMT4">
                  <p:embed/>
                </p:oleObj>
              </mc:Choice>
              <mc:Fallback>
                <p:oleObj name="Equation" r:id="rId10" imgW="68580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144838"/>
                        <a:ext cx="15430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8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28" y="1657350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-599437"/>
            <a:ext cx="84582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2893567"/>
            <a:ext cx="51085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 tất cả các tỉ lệ thức có thể được từ đẳng thức sau:   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6 . 63 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9 . 42</a:t>
            </a: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352800" y="-468527"/>
            <a:ext cx="54864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endParaRPr lang="en-US" sz="3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ts val="12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Các tỉ lệ thức là:</a:t>
            </a:r>
          </a:p>
          <a:p>
            <a:pPr algn="l" eaLnBrk="1" hangingPunct="1"/>
            <a:endParaRPr lang="en-US" sz="3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913317"/>
              </p:ext>
            </p:extLst>
          </p:nvPr>
        </p:nvGraphicFramePr>
        <p:xfrm>
          <a:off x="1638300" y="750755"/>
          <a:ext cx="7378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10" imgW="3162300" imgH="457200" progId="Equation.DSMT4">
                  <p:embed/>
                </p:oleObj>
              </mc:Choice>
              <mc:Fallback>
                <p:oleObj name="Equation" r:id="rId10" imgW="3162300" imgH="4572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750755"/>
                        <a:ext cx="73787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Microsoft Office PowerPoint</Application>
  <PresentationFormat>On-screen Show (16:9)</PresentationFormat>
  <Paragraphs>164</Paragraphs>
  <Slides>41</Slides>
  <Notes>0</Notes>
  <HiddenSlides>1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Cambria Math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LUẬT CHƠI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NHẮC LẠI KIẾN THỨC</vt:lpstr>
      <vt:lpstr>NHẮC LẠI KIẾN THỨC</vt:lpstr>
      <vt:lpstr>NHẮC LẠI KIẾN THỨC</vt:lpstr>
      <vt:lpstr>NHẮC LẠI KIẾN THỨC</vt:lpstr>
      <vt:lpstr>LUYỆN TẬP</vt:lpstr>
      <vt:lpstr>PowerPoint Presentation</vt:lpstr>
      <vt:lpstr>THỰC HÀNH</vt:lpstr>
      <vt:lpstr>THỰC HÀNH</vt:lpstr>
      <vt:lpstr>THỰC HÀNH</vt:lpstr>
      <vt:lpstr>THỰC HÀNH</vt:lpstr>
      <vt:lpstr>VẬN DỤNG</vt:lpstr>
      <vt:lpstr>HOẠT ĐỘNG Ở NHÀ</vt:lpstr>
      <vt:lpstr>PowerPoint Presentation</vt:lpstr>
      <vt:lpstr> Trò chơi: SAI Ở ĐÂU  SỬA LẠI CHO ĐÚNG</vt:lpstr>
      <vt:lpstr>Các khẳng định sau đều có chỗ sai, hãy sửa lại cho đúng.</vt:lpstr>
      <vt:lpstr>Các khẳng định sau đều có chỗ sai, hãy sửa lại cho đúng.</vt:lpstr>
      <vt:lpstr>Các khẳng định sau đều có chỗ sai, hãy sửa lại cho đúng.</vt:lpstr>
      <vt:lpstr>Các khẳng định sau đều có chỗ sai, hãy sửa lại cho đúng.</vt:lpstr>
      <vt:lpstr>NHẮC LẠI KIẾN THỨC</vt:lpstr>
      <vt:lpstr>NHẮC LẠI KIẾN THỨC</vt:lpstr>
      <vt:lpstr>LUYỆN TẬP+THỰC HÀNH</vt:lpstr>
      <vt:lpstr>LUYỆN TẬP+THỰC HÀNH</vt:lpstr>
      <vt:lpstr>LUYỆN TẬP+THỰC HÀNH</vt:lpstr>
      <vt:lpstr>LUYỆN TẬP+THỰC HÀNH</vt:lpstr>
      <vt:lpstr>VẬN DỤNG</vt:lpstr>
      <vt:lpstr>VẬN DỤNG</vt:lpstr>
      <vt:lpstr>VẬN DỤNG</vt:lpstr>
      <vt:lpstr>HOẠT ĐỘNG Ở NHÀ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2022-08-31T17:01:19Z</dcterms:created>
  <dcterms:modified xsi:type="dcterms:W3CDTF">2025-03-04T11:58:30Z</dcterms:modified>
</cp:coreProperties>
</file>