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  <p:sldId id="268" r:id="rId14"/>
    <p:sldId id="271" r:id="rId15"/>
    <p:sldId id="273" r:id="rId16"/>
    <p:sldId id="276" r:id="rId17"/>
    <p:sldId id="272" r:id="rId18"/>
    <p:sldId id="274" r:id="rId19"/>
  </p:sldIdLst>
  <p:sldSz cx="18288000" cy="10287000"/>
  <p:notesSz cx="6858000" cy="9144000"/>
  <p:embeddedFontLst>
    <p:embeddedFont>
      <p:font typeface="Baloo" panose="020B0604020202020204" charset="0"/>
      <p:regular r:id="rId20"/>
    </p:embeddedFont>
    <p:embeddedFont>
      <p:font typeface="Sriracha" panose="020B0604020202020204" charset="-34"/>
      <p:regular r:id="rId21"/>
    </p:embeddedFont>
    <p:embeddedFont>
      <p:font typeface="Maven Pro Regular" panose="020B0604020202020204" charset="0"/>
      <p:regular r:id="rId22"/>
    </p:embeddedFont>
    <p:embeddedFont>
      <p:font typeface="Sitka Display Semibold" panose="020B0604020202020204" charset="0"/>
      <p:bold r:id="rId23"/>
      <p:boldItalic r:id="rId24"/>
    </p:embeddedFont>
    <p:embeddedFont>
      <p:font typeface="Rokkitt Bold" panose="020B0604020202020204" charset="0"/>
      <p:regular r:id="rId25"/>
    </p:embeddedFont>
    <p:embeddedFont>
      <p:font typeface="Josefin Sans Regular" panose="020B0604020202020204" charset="0"/>
      <p:regular r:id="rId26"/>
    </p:embeddedFont>
    <p:embeddedFont>
      <p:font typeface="Cambria Math" panose="0204050305040603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55" b="570"/>
          <a:stretch>
            <a:fillRect/>
          </a:stretch>
        </p:blipFill>
        <p:spPr>
          <a:xfrm>
            <a:off x="479479" y="155753"/>
            <a:ext cx="17329041" cy="910254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47330" y="2662351"/>
            <a:ext cx="14191770" cy="479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49"/>
              </a:lnSpc>
            </a:pPr>
            <a:r>
              <a:rPr lang="en-US" sz="14999" spc="-209">
                <a:solidFill>
                  <a:srgbClr val="FFFFFF"/>
                </a:solidFill>
                <a:latin typeface="Sriracha"/>
              </a:rPr>
              <a:t>CHÀO MỪNG TỚI LỚP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154412"/>
            <a:ext cx="2578061" cy="572902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5171464" y="7357622"/>
            <a:ext cx="8500984" cy="1465058"/>
            <a:chOff x="0" y="0"/>
            <a:chExt cx="7655540" cy="1319354"/>
          </a:xfrm>
        </p:grpSpPr>
        <p:sp>
          <p:nvSpPr>
            <p:cNvPr id="6" name="Freeform 6"/>
            <p:cNvSpPr/>
            <p:nvPr/>
          </p:nvSpPr>
          <p:spPr>
            <a:xfrm>
              <a:off x="0" y="-4262"/>
              <a:ext cx="7663285" cy="1325840"/>
            </a:xfrm>
            <a:custGeom>
              <a:avLst/>
              <a:gdLst/>
              <a:ahLst/>
              <a:cxnLst/>
              <a:rect l="l" t="t" r="r" b="b"/>
              <a:pathLst>
                <a:path w="7663285" h="1325840">
                  <a:moveTo>
                    <a:pt x="6724386" y="1314653"/>
                  </a:moveTo>
                  <a:cubicBezTo>
                    <a:pt x="6724386" y="1314653"/>
                    <a:pt x="6304633" y="1325840"/>
                    <a:pt x="5842048" y="1323219"/>
                  </a:cubicBezTo>
                  <a:cubicBezTo>
                    <a:pt x="2721468" y="1321056"/>
                    <a:pt x="1057073" y="1313232"/>
                    <a:pt x="1057073" y="1313232"/>
                  </a:cubicBezTo>
                  <a:cubicBezTo>
                    <a:pt x="812931" y="1304398"/>
                    <a:pt x="565145" y="1287416"/>
                    <a:pt x="398404" y="1229239"/>
                  </a:cubicBezTo>
                  <a:cubicBezTo>
                    <a:pt x="120505" y="1132277"/>
                    <a:pt x="0" y="954749"/>
                    <a:pt x="0" y="628876"/>
                  </a:cubicBezTo>
                  <a:lnTo>
                    <a:pt x="0" y="62887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877204" y="7673"/>
                  </a:cubicBezTo>
                  <a:cubicBezTo>
                    <a:pt x="6085706" y="0"/>
                    <a:pt x="6549634" y="7673"/>
                    <a:pt x="6549634" y="7673"/>
                  </a:cubicBezTo>
                  <a:cubicBezTo>
                    <a:pt x="6917941" y="15152"/>
                    <a:pt x="7281254" y="84484"/>
                    <a:pt x="7478995" y="207066"/>
                  </a:cubicBezTo>
                  <a:cubicBezTo>
                    <a:pt x="7630011" y="300683"/>
                    <a:pt x="7663285" y="425358"/>
                    <a:pt x="7654145" y="628876"/>
                  </a:cubicBezTo>
                  <a:lnTo>
                    <a:pt x="7654145" y="628879"/>
                  </a:lnTo>
                  <a:cubicBezTo>
                    <a:pt x="7654145" y="1072714"/>
                    <a:pt x="7371149" y="1286812"/>
                    <a:pt x="6724386" y="1314653"/>
                  </a:cubicBezTo>
                  <a:close/>
                </a:path>
              </a:pathLst>
            </a:custGeom>
            <a:solidFill>
              <a:srgbClr val="844B36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5725231" y="7788844"/>
            <a:ext cx="7393451" cy="598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r>
              <a:rPr lang="en-US" sz="4599" dirty="0" err="1">
                <a:solidFill>
                  <a:srgbClr val="FFF2F9"/>
                </a:solidFill>
                <a:latin typeface="Pecita"/>
              </a:rPr>
              <a:t>Giáo</a:t>
            </a:r>
            <a:r>
              <a:rPr lang="en-US" sz="4599" dirty="0">
                <a:solidFill>
                  <a:srgbClr val="FFF2F9"/>
                </a:solidFill>
                <a:latin typeface="Pecita"/>
              </a:rPr>
              <a:t> </a:t>
            </a:r>
            <a:r>
              <a:rPr lang="en-US" sz="4599" dirty="0" err="1">
                <a:solidFill>
                  <a:srgbClr val="FFF2F9"/>
                </a:solidFill>
                <a:latin typeface="Pecita"/>
              </a:rPr>
              <a:t>viên</a:t>
            </a:r>
            <a:r>
              <a:rPr lang="en-US" sz="4599" dirty="0">
                <a:solidFill>
                  <a:srgbClr val="FFF2F9"/>
                </a:solidFill>
                <a:latin typeface="Pecita"/>
              </a:rPr>
              <a:t>: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95211" y="729994"/>
            <a:ext cx="5554474" cy="20620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" r="481" b="228"/>
          <a:stretch>
            <a:fillRect/>
          </a:stretch>
        </p:blipFill>
        <p:spPr>
          <a:xfrm>
            <a:off x="1371600" y="602608"/>
            <a:ext cx="14851119" cy="80791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148640" y="2990892"/>
            <a:ext cx="9990719" cy="345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338"/>
              </a:lnSpc>
            </a:pPr>
            <a:r>
              <a:rPr lang="en-US" sz="12125" dirty="0">
                <a:solidFill>
                  <a:srgbClr val="FFFFFF"/>
                </a:solidFill>
                <a:latin typeface="Baloo"/>
              </a:rPr>
              <a:t>HOẠT ĐỘNG </a:t>
            </a:r>
          </a:p>
          <a:p>
            <a:pPr algn="ctr">
              <a:lnSpc>
                <a:spcPts val="13338"/>
              </a:lnSpc>
            </a:pPr>
            <a:r>
              <a:rPr lang="en-US" sz="12125" dirty="0">
                <a:solidFill>
                  <a:srgbClr val="FFFFFF"/>
                </a:solidFill>
                <a:latin typeface="Baloo"/>
              </a:rPr>
              <a:t>THỰC HÀNH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2790" y="1"/>
            <a:ext cx="4265210" cy="22574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630400" y="8029441"/>
            <a:ext cx="5257800" cy="246459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645360" y="336472"/>
            <a:ext cx="4161070" cy="1786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 dirty="0" err="1">
                <a:solidFill>
                  <a:srgbClr val="FFF2F9"/>
                </a:solidFill>
                <a:latin typeface="Baloo"/>
              </a:rPr>
              <a:t>Hướng</a:t>
            </a:r>
            <a:r>
              <a:rPr lang="en-US" sz="6761" dirty="0">
                <a:solidFill>
                  <a:srgbClr val="FFF2F9"/>
                </a:solidFill>
                <a:latin typeface="Baloo"/>
              </a:rPr>
              <a:t> </a:t>
            </a:r>
            <a:r>
              <a:rPr lang="en-US" sz="6761" dirty="0" err="1">
                <a:solidFill>
                  <a:srgbClr val="FFF2F9"/>
                </a:solidFill>
                <a:latin typeface="Baloo"/>
              </a:rPr>
              <a:t>dẫn</a:t>
            </a:r>
            <a:endParaRPr lang="en-US" sz="6761" dirty="0">
              <a:solidFill>
                <a:srgbClr val="FFF2F9"/>
              </a:solidFill>
              <a:latin typeface="Baloo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324" y="6670964"/>
            <a:ext cx="1704057" cy="36160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8DAF18B-287D-40E7-9D44-D05E06E8269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057400" y="3086100"/>
            <a:ext cx="13716000" cy="6019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716DA12-46CC-439E-9190-7007ADF04976}"/>
              </a:ext>
            </a:extLst>
          </p:cNvPr>
          <p:cNvSpPr txBox="1"/>
          <p:nvPr/>
        </p:nvSpPr>
        <p:spPr>
          <a:xfrm>
            <a:off x="1430181" y="2291648"/>
            <a:ext cx="148004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tính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trung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bình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môn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học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kì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quy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định</a:t>
            </a:r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/>
                <a:latin typeface="Sitka Display Semibold" pitchFamily="2" charset="0"/>
                <a:ea typeface="Times New Roman" panose="02020603050405020304" pitchFamily="18" charset="0"/>
              </a:rPr>
              <a:t>:</a:t>
            </a:r>
            <a:endParaRPr lang="vi-VN" sz="4800" b="1" dirty="0">
              <a:solidFill>
                <a:schemeClr val="accent2">
                  <a:lumMod val="75000"/>
                </a:schemeClr>
              </a:solidFill>
              <a:latin typeface="Sitka Display Semibold" pitchFamily="2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87930" y="638027"/>
            <a:ext cx="4007139" cy="914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 dirty="0" err="1">
                <a:solidFill>
                  <a:srgbClr val="FFF2F9"/>
                </a:solidFill>
                <a:latin typeface="Rokkitt Bold"/>
              </a:rPr>
              <a:t>Áp</a:t>
            </a:r>
            <a:r>
              <a:rPr lang="en-US" sz="6761" dirty="0">
                <a:solidFill>
                  <a:srgbClr val="FFF2F9"/>
                </a:solidFill>
                <a:latin typeface="Rokkitt Bold"/>
              </a:rPr>
              <a:t> </a:t>
            </a:r>
            <a:r>
              <a:rPr lang="en-US" sz="6761" dirty="0" err="1">
                <a:solidFill>
                  <a:srgbClr val="FFF2F9"/>
                </a:solidFill>
                <a:latin typeface="Rokkitt Bold"/>
              </a:rPr>
              <a:t>dụng</a:t>
            </a:r>
            <a:endParaRPr lang="en-US" sz="6761" dirty="0">
              <a:solidFill>
                <a:srgbClr val="FFF2F9"/>
              </a:solidFill>
              <a:latin typeface="Rokkitt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4E5A371-7619-40F1-9F24-A4FAA5D2201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401918" y="1951507"/>
            <a:ext cx="13262382" cy="67514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204326" y="7956950"/>
            <a:ext cx="4887354" cy="229094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12848" y="7158022"/>
            <a:ext cx="6675152" cy="31289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76500" y="3009900"/>
            <a:ext cx="13335000" cy="35500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872"/>
              </a:lnSpc>
            </a:pP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Học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sinh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liệt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kê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các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bài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kiểm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tra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,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đánh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giá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môn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Toán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của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mình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rồi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tự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tính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trung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bình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học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92" dirty="0" err="1">
                <a:solidFill>
                  <a:srgbClr val="9B4040"/>
                </a:solidFill>
                <a:latin typeface="Josefin Sans Regular"/>
              </a:rPr>
              <a:t>kì</a:t>
            </a: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1</a:t>
            </a:r>
          </a:p>
          <a:p>
            <a:pPr algn="l">
              <a:lnSpc>
                <a:spcPts val="6872"/>
              </a:lnSpc>
            </a:pPr>
            <a:r>
              <a:rPr lang="en-US" sz="6028" spc="192" dirty="0">
                <a:solidFill>
                  <a:srgbClr val="9B4040"/>
                </a:solidFill>
                <a:latin typeface="Josefin Sans Regular"/>
              </a:rPr>
              <a:t>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87930" y="649309"/>
            <a:ext cx="4007139" cy="89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Bakerie"/>
              </a:rPr>
              <a:t>Yêu cầu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5700778"/>
            <a:ext cx="2161257" cy="45862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34705" y="2304346"/>
            <a:ext cx="10964735" cy="4723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75"/>
              </a:lnSpc>
            </a:pPr>
            <a:r>
              <a:rPr lang="en-US" sz="13553" spc="555">
                <a:solidFill>
                  <a:srgbClr val="FFFFFF"/>
                </a:solidFill>
                <a:latin typeface="Baloo"/>
              </a:rPr>
              <a:t>GIAO VIỆC VỀ NHÀ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8803" y="875121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91452" y="2742035"/>
            <a:ext cx="6556469" cy="1777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Câu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1: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đánh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giá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môn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Toán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HK1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của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bạn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Minh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như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sau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63710" y="570855"/>
            <a:ext cx="4055579" cy="77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2"/>
              </a:lnSpc>
            </a:pPr>
            <a:r>
              <a:rPr lang="en-US" sz="5732">
                <a:solidFill>
                  <a:srgbClr val="FFF2F9"/>
                </a:solidFill>
                <a:latin typeface="Rokkitt Bold"/>
              </a:rPr>
              <a:t>Trắc nghiệm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99EFE7EE-FB99-4F4B-AA0D-FF2CBD95C994}"/>
              </a:ext>
            </a:extLst>
          </p:cNvPr>
          <p:cNvSpPr txBox="1"/>
          <p:nvPr/>
        </p:nvSpPr>
        <p:spPr>
          <a:xfrm>
            <a:off x="1591452" y="5300903"/>
            <a:ext cx="13125543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trung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bình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môn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Toán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HK1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của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Minh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xmlns="" id="{692CC2F6-CC0C-46EC-B7F4-E4E9ABD3498F}"/>
              </a:ext>
            </a:extLst>
          </p:cNvPr>
          <p:cNvSpPr txBox="1"/>
          <p:nvPr/>
        </p:nvSpPr>
        <p:spPr>
          <a:xfrm>
            <a:off x="10636782" y="7815596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D. 6,4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xmlns="" id="{F41A22F6-6E20-4979-A05C-21DD409F6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891279"/>
              </p:ext>
            </p:extLst>
          </p:nvPr>
        </p:nvGraphicFramePr>
        <p:xfrm>
          <a:off x="8458200" y="2336870"/>
          <a:ext cx="7315200" cy="21541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633">
                  <a:extLst>
                    <a:ext uri="{9D8B030D-6E8A-4147-A177-3AD203B41FA5}">
                      <a16:colId xmlns:a16="http://schemas.microsoft.com/office/drawing/2014/main" xmlns="" val="1851527252"/>
                    </a:ext>
                  </a:extLst>
                </a:gridCol>
                <a:gridCol w="2170444">
                  <a:extLst>
                    <a:ext uri="{9D8B030D-6E8A-4147-A177-3AD203B41FA5}">
                      <a16:colId xmlns:a16="http://schemas.microsoft.com/office/drawing/2014/main" xmlns="" val="3642656498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xmlns="" val="3033965921"/>
                    </a:ext>
                  </a:extLst>
                </a:gridCol>
              </a:tblGrid>
              <a:tr h="11215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</a:rPr>
                        <a:t>ĐĐGtx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ĐĐG</a:t>
                      </a:r>
                      <a:r>
                        <a:rPr lang="en-US" sz="4000" baseline="-25000">
                          <a:effectLst/>
                        </a:rPr>
                        <a:t>gk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ĐĐG</a:t>
                      </a:r>
                      <a:r>
                        <a:rPr lang="en-US" sz="4000" baseline="-25000">
                          <a:effectLst/>
                        </a:rPr>
                        <a:t>ck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417970"/>
                  </a:ext>
                </a:extLst>
              </a:tr>
              <a:tr h="10325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7; 8; 6,5; 7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6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6,5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03458065"/>
                  </a:ext>
                </a:extLst>
              </a:tr>
            </a:tbl>
          </a:graphicData>
        </a:graphic>
      </p:graphicFrame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22AA0F77-D2D7-4AFB-A72C-1670DC430770}"/>
              </a:ext>
            </a:extLst>
          </p:cNvPr>
          <p:cNvSpPr txBox="1"/>
          <p:nvPr/>
        </p:nvSpPr>
        <p:spPr>
          <a:xfrm>
            <a:off x="3763162" y="7762256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C. 6,5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xmlns="" id="{A796F78B-523C-47AE-AB91-DA39760966A5}"/>
              </a:ext>
            </a:extLst>
          </p:cNvPr>
          <p:cNvSpPr txBox="1"/>
          <p:nvPr/>
        </p:nvSpPr>
        <p:spPr>
          <a:xfrm>
            <a:off x="10622575" y="6540651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B. 6,7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xmlns="" id="{56C6A5C8-49FF-4264-802E-E59B3E5F8235}"/>
              </a:ext>
            </a:extLst>
          </p:cNvPr>
          <p:cNvSpPr txBox="1"/>
          <p:nvPr/>
        </p:nvSpPr>
        <p:spPr>
          <a:xfrm>
            <a:off x="3763162" y="6490574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A. 6,8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C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0616" y="723900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591452" y="2742035"/>
            <a:ext cx="6556469" cy="17771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Câu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1: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Bảng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đánh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giá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môn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Toán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HK2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của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bạn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Nhật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như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sau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: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63710" y="570855"/>
            <a:ext cx="4055579" cy="77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2"/>
              </a:lnSpc>
            </a:pPr>
            <a:r>
              <a:rPr lang="en-US" sz="5732">
                <a:solidFill>
                  <a:srgbClr val="FFF2F9"/>
                </a:solidFill>
                <a:latin typeface="Rokkitt Bold"/>
              </a:rPr>
              <a:t>Trắc nghiệm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99EFE7EE-FB99-4F4B-AA0D-FF2CBD95C994}"/>
              </a:ext>
            </a:extLst>
          </p:cNvPr>
          <p:cNvSpPr txBox="1"/>
          <p:nvPr/>
        </p:nvSpPr>
        <p:spPr>
          <a:xfrm>
            <a:off x="1495536" y="4883045"/>
            <a:ext cx="14486748" cy="1187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Bạn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Nhật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cần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400" dirty="0" err="1">
                <a:effectLst/>
              </a:rPr>
              <a:t>ĐĐG</a:t>
            </a:r>
            <a:r>
              <a:rPr lang="en-US" sz="4400" baseline="-25000" dirty="0" err="1">
                <a:effectLst/>
              </a:rPr>
              <a:t>ck</a:t>
            </a:r>
            <a:r>
              <a:rPr lang="en-US" sz="4400" baseline="-25000" dirty="0">
                <a:effectLst/>
              </a:rPr>
              <a:t> 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bao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nhiêu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để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điểm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trung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bình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HK2 </a:t>
            </a:r>
            <a:r>
              <a:rPr lang="en-US" sz="4028" spc="128" dirty="0" err="1">
                <a:solidFill>
                  <a:srgbClr val="9B4040"/>
                </a:solidFill>
                <a:latin typeface="Josefin Sans Regular"/>
              </a:rPr>
              <a:t>đạt</a:t>
            </a: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 6,5?  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xmlns="" id="{692CC2F6-CC0C-46EC-B7F4-E4E9ABD3498F}"/>
              </a:ext>
            </a:extLst>
          </p:cNvPr>
          <p:cNvSpPr txBox="1"/>
          <p:nvPr/>
        </p:nvSpPr>
        <p:spPr>
          <a:xfrm>
            <a:off x="10636782" y="7815596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D. 9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xmlns="" id="{F41A22F6-6E20-4979-A05C-21DD409F69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6935585"/>
              </p:ext>
            </p:extLst>
          </p:nvPr>
        </p:nvGraphicFramePr>
        <p:xfrm>
          <a:off x="8458200" y="2336870"/>
          <a:ext cx="7315200" cy="21541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6633">
                  <a:extLst>
                    <a:ext uri="{9D8B030D-6E8A-4147-A177-3AD203B41FA5}">
                      <a16:colId xmlns:a16="http://schemas.microsoft.com/office/drawing/2014/main" xmlns="" val="1851527252"/>
                    </a:ext>
                  </a:extLst>
                </a:gridCol>
                <a:gridCol w="2170444">
                  <a:extLst>
                    <a:ext uri="{9D8B030D-6E8A-4147-A177-3AD203B41FA5}">
                      <a16:colId xmlns:a16="http://schemas.microsoft.com/office/drawing/2014/main" xmlns="" val="3642656498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xmlns="" val="3033965921"/>
                    </a:ext>
                  </a:extLst>
                </a:gridCol>
              </a:tblGrid>
              <a:tr h="112153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</a:rPr>
                        <a:t>ĐĐGtx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</a:rPr>
                        <a:t>ĐĐG</a:t>
                      </a:r>
                      <a:r>
                        <a:rPr lang="en-US" sz="4000" baseline="-25000">
                          <a:effectLst/>
                        </a:rPr>
                        <a:t>gk</a:t>
                      </a:r>
                      <a:endParaRPr lang="vi-VN" sz="4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effectLst/>
                        </a:rPr>
                        <a:t>ĐĐG</a:t>
                      </a:r>
                      <a:r>
                        <a:rPr lang="en-US" sz="4000" baseline="-25000" dirty="0" err="1">
                          <a:effectLst/>
                        </a:rPr>
                        <a:t>ck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417970"/>
                  </a:ext>
                </a:extLst>
              </a:tr>
              <a:tr h="10325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5; 6; 4,5; 7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6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effectLst/>
                        </a:rPr>
                        <a:t>x</a:t>
                      </a:r>
                      <a:endParaRPr lang="vi-VN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203458065"/>
                  </a:ext>
                </a:extLst>
              </a:tr>
            </a:tbl>
          </a:graphicData>
        </a:graphic>
      </p:graphicFrame>
      <p:sp>
        <p:nvSpPr>
          <p:cNvPr id="20" name="TextBox 6">
            <a:extLst>
              <a:ext uri="{FF2B5EF4-FFF2-40B4-BE49-F238E27FC236}">
                <a16:creationId xmlns:a16="http://schemas.microsoft.com/office/drawing/2014/main" xmlns="" id="{22AA0F77-D2D7-4AFB-A72C-1670DC430770}"/>
              </a:ext>
            </a:extLst>
          </p:cNvPr>
          <p:cNvSpPr txBox="1"/>
          <p:nvPr/>
        </p:nvSpPr>
        <p:spPr>
          <a:xfrm>
            <a:off x="3763162" y="7762256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C. 8,5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xmlns="" id="{A796F78B-523C-47AE-AB91-DA39760966A5}"/>
              </a:ext>
            </a:extLst>
          </p:cNvPr>
          <p:cNvSpPr txBox="1"/>
          <p:nvPr/>
        </p:nvSpPr>
        <p:spPr>
          <a:xfrm>
            <a:off x="10636782" y="6795484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B. 8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xmlns="" id="{56C6A5C8-49FF-4264-802E-E59B3E5F8235}"/>
              </a:ext>
            </a:extLst>
          </p:cNvPr>
          <p:cNvSpPr txBox="1"/>
          <p:nvPr/>
        </p:nvSpPr>
        <p:spPr>
          <a:xfrm>
            <a:off x="3763162" y="6820766"/>
            <a:ext cx="1828800" cy="597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93"/>
              </a:lnSpc>
            </a:pPr>
            <a:r>
              <a:rPr lang="en-US" sz="4028" spc="128" dirty="0">
                <a:solidFill>
                  <a:srgbClr val="9B4040"/>
                </a:solidFill>
                <a:latin typeface="Josefin Sans Regular"/>
              </a:rPr>
              <a:t>A. 7,5</a:t>
            </a:r>
          </a:p>
        </p:txBody>
      </p:sp>
    </p:spTree>
    <p:extLst>
      <p:ext uri="{BB962C8B-B14F-4D97-AF65-F5344CB8AC3E}">
        <p14:creationId xmlns:p14="http://schemas.microsoft.com/office/powerpoint/2010/main" val="296213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2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400646" y="7996053"/>
            <a:ext cx="4887354" cy="229094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91848" y="1639267"/>
            <a:ext cx="16140197" cy="6595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</a:pP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Câu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1.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Mẹ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nhờ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Tâm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ra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chợ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mua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trái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cây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giúp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mẹ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.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Cửa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hàng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để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giá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các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loại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trái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cây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như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sau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: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xoài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15 000/kg,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vải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30 000/kg,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chôm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chôm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20 000/kg</a:t>
            </a:r>
            <a:endParaRPr lang="vi-VN" sz="4000" dirty="0">
              <a:effectLst/>
              <a:latin typeface="Calibri" panose="020F0502020204030204" pitchFamily="34" charset="0"/>
              <a:ea typeface="Cascadia Code ExtraLight" panose="020B0609020000020004" pitchFamily="49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Hãy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giúp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Tâm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viết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biểu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thức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tính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giá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tiền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cần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phải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trả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để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mua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x (kg)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xoài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, y (kg)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vải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, z (kg)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chôm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chôm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. </a:t>
            </a:r>
            <a:endParaRPr lang="vi-VN" sz="4000" dirty="0">
              <a:effectLst/>
              <a:latin typeface="Calibri" panose="020F0502020204030204" pitchFamily="34" charset="0"/>
              <a:ea typeface="Cascadia Code ExtraLight" panose="020B0609020000020004" pitchFamily="49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lphaLcParenR"/>
            </a:pP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Tính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số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tiền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Tâm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cần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phải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trả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nếu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mua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3kg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xoài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, 2kg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vải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và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2,5kg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chôm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chôm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ea typeface="Cascadia Code ExtraLight" panose="020B0609020000020004" pitchFamily="49" charset="0"/>
              <a:cs typeface="Times New Roman" panose="02020603050405020304" pitchFamily="18" charset="0"/>
            </a:endParaRPr>
          </a:p>
          <a:p>
            <a:pPr marL="539750" marR="0" indent="-36004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 </a:t>
            </a:r>
            <a:endParaRPr lang="vi-VN" sz="4000" dirty="0">
              <a:effectLst/>
              <a:latin typeface="Calibri" panose="020F0502020204030204" pitchFamily="34" charset="0"/>
              <a:ea typeface="Cascadia Code ExtraLight" panose="020B0609020000020004" pitchFamily="49" charset="0"/>
              <a:cs typeface="Times New Roman" panose="02020603050405020304" pitchFamily="18" charset="0"/>
            </a:endParaRP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</a:pP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Câu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2.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Hãy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viết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biểu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thức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đại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số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biểu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thị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thể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tích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của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một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hình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hộp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chữ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nhật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có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chiều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dài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hơn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chiều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rộng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5 cm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và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hơn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chiều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cao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2 cm.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Tính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thể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tích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của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hình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hộp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chữ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nhật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đó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khi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chiều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dài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</a:t>
            </a:r>
            <a:r>
              <a:rPr lang="en-US" sz="4000" spc="-30" dirty="0" err="1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bằng</a:t>
            </a:r>
            <a:r>
              <a:rPr lang="en-US" sz="4000" spc="-30" dirty="0">
                <a:effectLst/>
                <a:latin typeface="Times New Roman" panose="02020603050405020304" pitchFamily="18" charset="0"/>
                <a:ea typeface="Cascadia Code ExtraLight" panose="020B0609020000020004" pitchFamily="49" charset="0"/>
                <a:cs typeface="Times New Roman" panose="02020603050405020304" pitchFamily="18" charset="0"/>
              </a:rPr>
              <a:t> 7 cm.</a:t>
            </a:r>
            <a:endParaRPr lang="vi-VN" sz="4000" dirty="0">
              <a:effectLst/>
              <a:latin typeface="Calibri" panose="020F0502020204030204" pitchFamily="34" charset="0"/>
              <a:ea typeface="Cascadia Code ExtraLight" panose="020B0609020000020004" pitchFamily="49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87930" y="638027"/>
            <a:ext cx="4007139" cy="90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Rokkitt Bold"/>
              </a:rPr>
              <a:t>Tự luận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6799721"/>
            <a:ext cx="1643380" cy="348727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47170" y="1028700"/>
            <a:ext cx="12271087" cy="662638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847170" y="3945873"/>
            <a:ext cx="12050369" cy="261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19"/>
              </a:lnSpc>
            </a:pPr>
            <a:r>
              <a:rPr lang="en-US" sz="21133" spc="422">
                <a:solidFill>
                  <a:srgbClr val="FFFFFF"/>
                </a:solidFill>
                <a:latin typeface="Baloo"/>
              </a:rPr>
              <a:t>Cảm ơn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9495" y="8215666"/>
            <a:ext cx="7189010" cy="41426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81170">
            <a:off x="2513208" y="1296854"/>
            <a:ext cx="4324917" cy="11461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18430" y="5972383"/>
            <a:ext cx="5209516" cy="191901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7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alphaModFix amt="19999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-81633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31112">
            <a:off x="15362684" y="4558202"/>
            <a:ext cx="2610522" cy="246549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 rot="-82263">
            <a:off x="1511942" y="3729179"/>
            <a:ext cx="14922865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12000" spc="72" dirty="0">
                <a:solidFill>
                  <a:srgbClr val="000000"/>
                </a:solidFill>
                <a:latin typeface="Baloo"/>
              </a:rPr>
              <a:t>CÁCH TÍNH ĐIỂM TRUNG BÌNH MÔN HỌC KÌ</a:t>
            </a:r>
          </a:p>
        </p:txBody>
      </p:sp>
      <p:sp>
        <p:nvSpPr>
          <p:cNvPr id="5" name="TextBox 5"/>
          <p:cNvSpPr txBox="1"/>
          <p:nvPr/>
        </p:nvSpPr>
        <p:spPr>
          <a:xfrm rot="-61847">
            <a:off x="704723" y="2225732"/>
            <a:ext cx="14463967" cy="822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86"/>
              </a:lnSpc>
            </a:pP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Hoạt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động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thực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hành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và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trải</a:t>
            </a:r>
            <a:r>
              <a:rPr lang="en-US" sz="6803" dirty="0">
                <a:solidFill>
                  <a:srgbClr val="000000"/>
                </a:solidFill>
                <a:latin typeface="Josefin Sans Regular"/>
              </a:rPr>
              <a:t> </a:t>
            </a:r>
            <a:r>
              <a:rPr lang="en-US" sz="6803" dirty="0" err="1">
                <a:solidFill>
                  <a:srgbClr val="000000"/>
                </a:solidFill>
                <a:latin typeface="Josefin Sans Regular"/>
              </a:rPr>
              <a:t>nghiệm</a:t>
            </a:r>
            <a:endParaRPr lang="en-US" sz="6803" dirty="0">
              <a:solidFill>
                <a:srgbClr val="000000"/>
              </a:solidFill>
              <a:latin typeface="Josefin Sans Regular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72345">
            <a:off x="928460" y="6581778"/>
            <a:ext cx="1499829" cy="315868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246073">
            <a:off x="15620942" y="929305"/>
            <a:ext cx="2348424" cy="7685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616752" y="8727699"/>
            <a:ext cx="1061203" cy="10612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9597676">
            <a:off x="652126" y="238832"/>
            <a:ext cx="862233" cy="19317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34539">
            <a:off x="1207284" y="501640"/>
            <a:ext cx="15027691" cy="9105410"/>
            <a:chOff x="0" y="0"/>
            <a:chExt cx="1913890" cy="11596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159643"/>
            </a:xfrm>
            <a:custGeom>
              <a:avLst/>
              <a:gdLst/>
              <a:ahLst/>
              <a:cxnLst/>
              <a:rect l="l" t="t" r="r" b="b"/>
              <a:pathLst>
                <a:path w="1913890" h="1159643">
                  <a:moveTo>
                    <a:pt x="0" y="0"/>
                  </a:moveTo>
                  <a:lnTo>
                    <a:pt x="1913890" y="0"/>
                  </a:lnTo>
                  <a:lnTo>
                    <a:pt x="1913890" y="1159643"/>
                  </a:lnTo>
                  <a:lnTo>
                    <a:pt x="0" y="1159643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AutoShape 4"/>
          <p:cNvSpPr/>
          <p:nvPr/>
        </p:nvSpPr>
        <p:spPr>
          <a:xfrm rot="-278594">
            <a:off x="2304677" y="5622607"/>
            <a:ext cx="13576906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 rot="-5660620">
            <a:off x="851530" y="6415355"/>
            <a:ext cx="4394215" cy="0"/>
          </a:xfrm>
          <a:prstGeom prst="line">
            <a:avLst/>
          </a:prstGeom>
          <a:ln w="666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 rot="-234539">
            <a:off x="2407563" y="4585052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More Sugar Thin"/>
              </a:rPr>
              <a:t>1 </a:t>
            </a:r>
          </a:p>
        </p:txBody>
      </p:sp>
      <p:sp>
        <p:nvSpPr>
          <p:cNvPr id="7" name="TextBox 7"/>
          <p:cNvSpPr txBox="1"/>
          <p:nvPr/>
        </p:nvSpPr>
        <p:spPr>
          <a:xfrm rot="-234539">
            <a:off x="2520892" y="7016104"/>
            <a:ext cx="623923" cy="537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dirty="0">
                <a:solidFill>
                  <a:srgbClr val="000000"/>
                </a:solidFill>
                <a:latin typeface="More Sugar Thin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 rot="-234539">
            <a:off x="3450747" y="4256808"/>
            <a:ext cx="12515367" cy="868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95"/>
              </a:lnSpc>
              <a:spcBef>
                <a:spcPct val="0"/>
              </a:spcBef>
            </a:pP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Đọc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hiểu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ý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nghĩa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một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biểu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thức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đại</a:t>
            </a:r>
            <a:r>
              <a:rPr lang="en-US" sz="5353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353" dirty="0" err="1">
                <a:solidFill>
                  <a:srgbClr val="000000"/>
                </a:solidFill>
                <a:latin typeface="Maven Pro Regular"/>
              </a:rPr>
              <a:t>số</a:t>
            </a:r>
            <a:endParaRPr lang="en-US" sz="5353" dirty="0">
              <a:solidFill>
                <a:srgbClr val="000000"/>
              </a:solidFill>
              <a:latin typeface="Maven Pro Regular"/>
            </a:endParaRPr>
          </a:p>
        </p:txBody>
      </p:sp>
      <p:sp>
        <p:nvSpPr>
          <p:cNvPr id="9" name="TextBox 9"/>
          <p:cNvSpPr txBox="1"/>
          <p:nvPr/>
        </p:nvSpPr>
        <p:spPr>
          <a:xfrm rot="-234539">
            <a:off x="3609060" y="5844064"/>
            <a:ext cx="11676834" cy="1854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60"/>
              </a:lnSpc>
            </a:pP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Biết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cách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sử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dụng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biểu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thức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đại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số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để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tính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điểm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trung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bình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môn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học</a:t>
            </a:r>
            <a:r>
              <a:rPr lang="en-US" sz="5400" dirty="0">
                <a:solidFill>
                  <a:srgbClr val="000000"/>
                </a:solidFill>
                <a:latin typeface="Maven Pro Regular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Maven Pro Regular"/>
              </a:rPr>
              <a:t>kì</a:t>
            </a:r>
            <a:endParaRPr lang="en-US" sz="5400" dirty="0">
              <a:solidFill>
                <a:srgbClr val="000000"/>
              </a:solidFill>
              <a:latin typeface="Maven Pro Regular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389145">
            <a:off x="8325501" y="1343493"/>
            <a:ext cx="3760928" cy="128406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261110">
            <a:off x="8569116" y="1617623"/>
            <a:ext cx="3275893" cy="859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56"/>
              </a:lnSpc>
            </a:pPr>
            <a:r>
              <a:rPr lang="en-US" sz="6456">
                <a:solidFill>
                  <a:srgbClr val="FFF2F9"/>
                </a:solidFill>
                <a:latin typeface="Bakerie Bold"/>
              </a:rPr>
              <a:t>Mục tiêu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980609">
            <a:off x="11971671" y="7845361"/>
            <a:ext cx="6217779" cy="15933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17569">
            <a:off x="74034" y="822080"/>
            <a:ext cx="5949208" cy="157654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9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28699" y="769403"/>
            <a:ext cx="11138795" cy="2342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87"/>
              </a:lnSpc>
            </a:pPr>
            <a:r>
              <a:rPr lang="en-US" sz="8208" spc="164">
                <a:solidFill>
                  <a:srgbClr val="844B36"/>
                </a:solidFill>
                <a:latin typeface="Baloo"/>
              </a:rPr>
              <a:t>Các hoạt động dạy học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98565" y="4424909"/>
            <a:ext cx="5668010" cy="5175321"/>
            <a:chOff x="0" y="0"/>
            <a:chExt cx="1134595" cy="10359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4595" cy="1035971"/>
            </a:xfrm>
            <a:custGeom>
              <a:avLst/>
              <a:gdLst/>
              <a:ahLst/>
              <a:cxnLst/>
              <a:rect l="l" t="t" r="r" b="b"/>
              <a:pathLst>
                <a:path w="1134595" h="1035971">
                  <a:moveTo>
                    <a:pt x="0" y="0"/>
                  </a:moveTo>
                  <a:lnTo>
                    <a:pt x="1134595" y="0"/>
                  </a:lnTo>
                  <a:lnTo>
                    <a:pt x="1134595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795787" y="6414619"/>
            <a:ext cx="5072743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274"/>
              </a:lnSpc>
            </a:pP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Ôn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tập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kiến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thức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về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biểu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thức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đại</a:t>
            </a:r>
            <a:r>
              <a:rPr lang="en-US" sz="448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82" spc="89" dirty="0" err="1">
                <a:solidFill>
                  <a:srgbClr val="844B36"/>
                </a:solidFill>
                <a:latin typeface="Sriracha"/>
              </a:rPr>
              <a:t>số</a:t>
            </a:r>
            <a:endParaRPr lang="en-US" sz="4482" spc="89" dirty="0">
              <a:solidFill>
                <a:srgbClr val="844B36"/>
              </a:solidFill>
              <a:latin typeface="Sriracha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6457598" y="4391887"/>
            <a:ext cx="6080996" cy="5279932"/>
            <a:chOff x="0" y="0"/>
            <a:chExt cx="1193147" cy="10359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3147" cy="1035971"/>
            </a:xfrm>
            <a:custGeom>
              <a:avLst/>
              <a:gdLst/>
              <a:ahLst/>
              <a:cxnLst/>
              <a:rect l="l" t="t" r="r" b="b"/>
              <a:pathLst>
                <a:path w="1193147" h="1035971">
                  <a:moveTo>
                    <a:pt x="0" y="0"/>
                  </a:moveTo>
                  <a:lnTo>
                    <a:pt x="1193147" y="0"/>
                  </a:lnTo>
                  <a:lnTo>
                    <a:pt x="1193147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6678741" y="6392004"/>
            <a:ext cx="5638711" cy="2462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9"/>
              </a:lnSpc>
            </a:pP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Tính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điểm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trung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bình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môn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học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kì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theo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quy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định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của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492" spc="89" dirty="0" err="1">
                <a:solidFill>
                  <a:srgbClr val="844B36"/>
                </a:solidFill>
                <a:latin typeface="Sriracha"/>
              </a:rPr>
              <a:t>Bộ</a:t>
            </a:r>
            <a:r>
              <a:rPr lang="en-US" sz="4492" spc="89" dirty="0">
                <a:solidFill>
                  <a:srgbClr val="844B36"/>
                </a:solidFill>
                <a:latin typeface="Sriracha"/>
              </a:rPr>
              <a:t> GD&amp;ĐT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2929617" y="4419808"/>
            <a:ext cx="5018443" cy="5252011"/>
            <a:chOff x="0" y="0"/>
            <a:chExt cx="989899" cy="103597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89899" cy="1035971"/>
            </a:xfrm>
            <a:custGeom>
              <a:avLst/>
              <a:gdLst/>
              <a:ahLst/>
              <a:cxnLst/>
              <a:rect l="l" t="t" r="r" b="b"/>
              <a:pathLst>
                <a:path w="989899" h="1035971">
                  <a:moveTo>
                    <a:pt x="0" y="0"/>
                  </a:moveTo>
                  <a:lnTo>
                    <a:pt x="989899" y="0"/>
                  </a:lnTo>
                  <a:lnTo>
                    <a:pt x="989899" y="1035971"/>
                  </a:lnTo>
                  <a:lnTo>
                    <a:pt x="0" y="1035971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3242660" y="6313182"/>
            <a:ext cx="4392355" cy="1715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9"/>
              </a:lnSpc>
            </a:pP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Bài</a:t>
            </a:r>
            <a:r>
              <a:rPr lang="en-US" sz="4575" spc="91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tập</a:t>
            </a:r>
            <a:r>
              <a:rPr lang="en-US" sz="4575" spc="91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ôn</a:t>
            </a:r>
            <a:r>
              <a:rPr lang="en-US" sz="4575" spc="91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tập</a:t>
            </a:r>
            <a:r>
              <a:rPr lang="en-US" sz="4575" spc="91" dirty="0">
                <a:solidFill>
                  <a:srgbClr val="844B36"/>
                </a:solidFill>
                <a:latin typeface="Sriracha"/>
              </a:rPr>
              <a:t> </a:t>
            </a:r>
          </a:p>
          <a:p>
            <a:pPr algn="ctr">
              <a:lnSpc>
                <a:spcPts val="6909"/>
              </a:lnSpc>
            </a:pP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và</a:t>
            </a:r>
            <a:r>
              <a:rPr lang="en-US" sz="4575" spc="91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củng</a:t>
            </a:r>
            <a:r>
              <a:rPr lang="en-US" sz="4575" spc="91" dirty="0">
                <a:solidFill>
                  <a:srgbClr val="844B36"/>
                </a:solidFill>
                <a:latin typeface="Sriracha"/>
              </a:rPr>
              <a:t> </a:t>
            </a:r>
            <a:r>
              <a:rPr lang="en-US" sz="4575" spc="91" dirty="0" err="1">
                <a:solidFill>
                  <a:srgbClr val="844B36"/>
                </a:solidFill>
                <a:latin typeface="Sriracha"/>
              </a:rPr>
              <a:t>cố</a:t>
            </a:r>
            <a:endParaRPr lang="en-US" sz="4575" spc="91" dirty="0">
              <a:solidFill>
                <a:srgbClr val="844B36"/>
              </a:solidFill>
              <a:latin typeface="Sriracha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12804" y="5440045"/>
            <a:ext cx="5638711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spc="70">
                <a:solidFill>
                  <a:srgbClr val="000000"/>
                </a:solidFill>
                <a:latin typeface="Baloo"/>
              </a:rPr>
              <a:t>HOẠT ĐỘNG KHỞI ĐỘNG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99807" y="5425197"/>
            <a:ext cx="5638711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spc="72" dirty="0">
                <a:solidFill>
                  <a:srgbClr val="000000"/>
                </a:solidFill>
                <a:latin typeface="Baloo"/>
              </a:rPr>
              <a:t>HOẠT ĐỘNG THỰC HÀNH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24568" y="5440045"/>
            <a:ext cx="3874808" cy="46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500" spc="70" dirty="0">
                <a:solidFill>
                  <a:srgbClr val="000000"/>
                </a:solidFill>
                <a:latin typeface="Baloo"/>
              </a:rPr>
              <a:t>GIAO VIỆC VỀ NHÀ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88012" y="2199201"/>
            <a:ext cx="1547921" cy="28144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62528" y="2361414"/>
            <a:ext cx="1713268" cy="28144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76096" y="2069305"/>
            <a:ext cx="1767663" cy="30741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67594" y="2793940"/>
            <a:ext cx="10964735" cy="3781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96"/>
              </a:lnSpc>
            </a:pPr>
            <a:r>
              <a:rPr lang="en-US" sz="10854" spc="445">
                <a:solidFill>
                  <a:srgbClr val="FFFFFF"/>
                </a:solidFill>
                <a:latin typeface="Baloo"/>
              </a:rPr>
              <a:t>HOẠT ĐỘNG 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2840" y="0"/>
            <a:ext cx="18548608" cy="10287000"/>
            <a:chOff x="0" y="0"/>
            <a:chExt cx="3190887" cy="17696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0887" cy="1769656"/>
            </a:xfrm>
            <a:custGeom>
              <a:avLst/>
              <a:gdLst/>
              <a:ahLst/>
              <a:cxnLst/>
              <a:rect l="l" t="t" r="r" b="b"/>
              <a:pathLst>
                <a:path w="3190887" h="1769656">
                  <a:moveTo>
                    <a:pt x="0" y="0"/>
                  </a:moveTo>
                  <a:lnTo>
                    <a:pt x="3190887" y="0"/>
                  </a:lnTo>
                  <a:lnTo>
                    <a:pt x="3190887" y="1769656"/>
                  </a:lnTo>
                  <a:lnTo>
                    <a:pt x="0" y="1769656"/>
                  </a:lnTo>
                  <a:close/>
                </a:path>
              </a:pathLst>
            </a:custGeom>
            <a:solidFill>
              <a:srgbClr val="AAC9E1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829" y="7057418"/>
            <a:ext cx="2648257" cy="32295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55671" y="1734261"/>
            <a:ext cx="11376658" cy="61108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4121" y="7057418"/>
            <a:ext cx="2648257" cy="32295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26028" y="7057418"/>
            <a:ext cx="2648257" cy="32295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121748" y="7076443"/>
            <a:ext cx="2632657" cy="321055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834705" y="2444916"/>
            <a:ext cx="10964735" cy="427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7"/>
              </a:lnSpc>
            </a:pPr>
            <a:r>
              <a:rPr lang="en-US" sz="7955" spc="326" dirty="0" err="1">
                <a:solidFill>
                  <a:srgbClr val="FFFFFF"/>
                </a:solidFill>
                <a:latin typeface="Baloo"/>
              </a:rPr>
              <a:t>Giáo</a:t>
            </a:r>
            <a:r>
              <a:rPr lang="en-US" sz="7955" spc="32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955" spc="326" dirty="0" err="1">
                <a:solidFill>
                  <a:srgbClr val="FFFFFF"/>
                </a:solidFill>
                <a:latin typeface="Baloo"/>
              </a:rPr>
              <a:t>viên</a:t>
            </a:r>
            <a:r>
              <a:rPr lang="en-US" sz="7955" spc="326" dirty="0">
                <a:solidFill>
                  <a:srgbClr val="FFFFFF"/>
                </a:solidFill>
                <a:latin typeface="Baloo"/>
              </a:rPr>
              <a:t> chia </a:t>
            </a:r>
            <a:r>
              <a:rPr lang="en-US" sz="7955" spc="326" dirty="0" err="1">
                <a:solidFill>
                  <a:srgbClr val="FFFFFF"/>
                </a:solidFill>
                <a:latin typeface="Baloo"/>
              </a:rPr>
              <a:t>lớp</a:t>
            </a:r>
            <a:r>
              <a:rPr lang="en-US" sz="7955" spc="32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955" spc="326" dirty="0" err="1">
                <a:solidFill>
                  <a:srgbClr val="FFFFFF"/>
                </a:solidFill>
                <a:latin typeface="Baloo"/>
              </a:rPr>
              <a:t>thành</a:t>
            </a:r>
            <a:r>
              <a:rPr lang="en-US" sz="7955" spc="326" dirty="0">
                <a:solidFill>
                  <a:srgbClr val="FFFFFF"/>
                </a:solidFill>
                <a:latin typeface="Baloo"/>
              </a:rPr>
              <a:t> 4 </a:t>
            </a:r>
            <a:r>
              <a:rPr lang="en-US" sz="7955" spc="326" dirty="0" err="1">
                <a:solidFill>
                  <a:srgbClr val="FFFFFF"/>
                </a:solidFill>
                <a:latin typeface="Baloo"/>
              </a:rPr>
              <a:t>nhóm</a:t>
            </a:r>
            <a:endParaRPr lang="en-US" sz="7955" spc="326" dirty="0">
              <a:solidFill>
                <a:srgbClr val="FFFFFF"/>
              </a:solidFill>
              <a:latin typeface="Baloo"/>
            </a:endParaRPr>
          </a:p>
          <a:p>
            <a:pPr algn="ctr">
              <a:lnSpc>
                <a:spcPts val="11137"/>
              </a:lnSpc>
            </a:pPr>
            <a:r>
              <a:rPr lang="en-US" sz="7200" spc="326" dirty="0" err="1">
                <a:solidFill>
                  <a:srgbClr val="FFFFFF"/>
                </a:solidFill>
                <a:latin typeface="Baloo"/>
              </a:rPr>
              <a:t>Thực</a:t>
            </a:r>
            <a:r>
              <a:rPr lang="en-US" sz="7200" spc="32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200" spc="326" dirty="0" err="1">
                <a:solidFill>
                  <a:srgbClr val="FFFFFF"/>
                </a:solidFill>
                <a:latin typeface="Baloo"/>
              </a:rPr>
              <a:t>hiện</a:t>
            </a:r>
            <a:r>
              <a:rPr lang="en-US" sz="7200" spc="32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200" spc="326" dirty="0" err="1">
                <a:solidFill>
                  <a:srgbClr val="FFFFFF"/>
                </a:solidFill>
                <a:latin typeface="Baloo"/>
              </a:rPr>
              <a:t>bài</a:t>
            </a:r>
            <a:r>
              <a:rPr lang="en-US" sz="7200" spc="32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200" spc="326" dirty="0" err="1">
                <a:solidFill>
                  <a:srgbClr val="FFFFFF"/>
                </a:solidFill>
                <a:latin typeface="Baloo"/>
              </a:rPr>
              <a:t>tập</a:t>
            </a:r>
            <a:r>
              <a:rPr lang="en-US" sz="7200" spc="32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7200" spc="326" dirty="0" err="1">
                <a:solidFill>
                  <a:srgbClr val="FFFFFF"/>
                </a:solidFill>
                <a:latin typeface="Baloo"/>
              </a:rPr>
              <a:t>sau</a:t>
            </a:r>
            <a:r>
              <a:rPr lang="en-US" sz="7200" spc="326" dirty="0">
                <a:solidFill>
                  <a:srgbClr val="FFFFFF"/>
                </a:solidFill>
                <a:latin typeface="Baloo"/>
              </a:rPr>
              <a:t>: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768249" cy="259731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15315" y="0"/>
            <a:ext cx="6768249" cy="25973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35429" y="282224"/>
            <a:ext cx="4512140" cy="12592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20600" y="7693718"/>
            <a:ext cx="5867400" cy="275034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693043" y="1987855"/>
            <a:ext cx="15875165" cy="59641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Mỗi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buổi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sáng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bạn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Mai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tập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đi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bộ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kết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hợp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với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chạy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.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Biết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vận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tốc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đi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bộ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4km/h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vận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tốc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chạy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là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8km/h.</a:t>
            </a:r>
          </a:p>
          <a:p>
            <a:pPr marL="1143000" indent="-1143000">
              <a:lnSpc>
                <a:spcPts val="6028"/>
              </a:lnSpc>
              <a:buAutoNum type="alphaLcParenR"/>
            </a:pP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Viết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biểu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thức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biểu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thị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quãng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đường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mà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bạn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Mai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đã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đi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bộ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x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giờ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chạy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giờ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.</a:t>
            </a:r>
          </a:p>
          <a:p>
            <a:pPr marL="1143000" indent="-1143000">
              <a:lnSpc>
                <a:spcPts val="6028"/>
              </a:lnSpc>
              <a:buAutoNum type="alphaLcParenR"/>
            </a:pP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Tính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quãng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đường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khi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x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bằng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30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phút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và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y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bằng</a:t>
            </a:r>
            <a:r>
              <a:rPr lang="en-US" sz="6028" spc="120" dirty="0">
                <a:solidFill>
                  <a:srgbClr val="9B4040"/>
                </a:solidFill>
                <a:latin typeface="Josefin Sans Regular"/>
              </a:rPr>
              <a:t> 15 </a:t>
            </a:r>
            <a:r>
              <a:rPr lang="en-US" sz="6028" spc="120" dirty="0" err="1">
                <a:solidFill>
                  <a:srgbClr val="9B4040"/>
                </a:solidFill>
                <a:latin typeface="Josefin Sans Regular"/>
              </a:rPr>
              <a:t>phút</a:t>
            </a:r>
            <a:endParaRPr lang="en-US" sz="6028" spc="120" dirty="0">
              <a:solidFill>
                <a:srgbClr val="9B4040"/>
              </a:solidFill>
              <a:latin typeface="Josefin Sans Regular"/>
            </a:endParaRPr>
          </a:p>
          <a:p>
            <a:pPr algn="ctr">
              <a:lnSpc>
                <a:spcPts val="3615"/>
              </a:lnSpc>
            </a:pPr>
            <a:endParaRPr lang="en-US" sz="6028" spc="120" dirty="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887930" y="649309"/>
            <a:ext cx="4007139" cy="892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61"/>
              </a:lnSpc>
            </a:pPr>
            <a:r>
              <a:rPr lang="en-US" sz="6761">
                <a:solidFill>
                  <a:srgbClr val="FFF2F9"/>
                </a:solidFill>
                <a:latin typeface="Bakerie"/>
              </a:rPr>
              <a:t>Bài tập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5981700"/>
            <a:ext cx="2028873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85766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6215" y="0"/>
            <a:ext cx="4617745" cy="2438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612848" y="7158022"/>
            <a:ext cx="6675152" cy="312897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109328" y="3239235"/>
            <a:ext cx="14746268" cy="5037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028"/>
              </a:lnSpc>
            </a:pPr>
            <a:r>
              <a:rPr lang="en-US" sz="6028" spc="120">
                <a:solidFill>
                  <a:srgbClr val="9B4040"/>
                </a:solidFill>
                <a:latin typeface="Josefin Sans Regular"/>
              </a:rPr>
              <a:t>- Học sinh trao đổi và giải quyết nhiệm vụ theo nhóm. </a:t>
            </a:r>
          </a:p>
          <a:p>
            <a:pPr>
              <a:lnSpc>
                <a:spcPts val="6028"/>
              </a:lnSpc>
            </a:pPr>
            <a:r>
              <a:rPr lang="en-US" sz="6028" spc="120">
                <a:solidFill>
                  <a:srgbClr val="9B4040"/>
                </a:solidFill>
                <a:latin typeface="Josefin Sans Regular"/>
              </a:rPr>
              <a:t>- Nhóm trưởng có thể chia nhóm thành hai nửa, một nửa làm câu a, một nửa làm câu b.</a:t>
            </a:r>
          </a:p>
          <a:p>
            <a:pPr algn="l">
              <a:lnSpc>
                <a:spcPts val="6028"/>
              </a:lnSpc>
            </a:pPr>
            <a:endParaRPr lang="en-US" sz="6028" spc="120">
              <a:solidFill>
                <a:srgbClr val="9B4040"/>
              </a:solidFill>
              <a:latin typeface="Josefin Sans Regular"/>
            </a:endParaRPr>
          </a:p>
          <a:p>
            <a:pPr algn="ctr">
              <a:lnSpc>
                <a:spcPts val="3615"/>
              </a:lnSpc>
            </a:pPr>
            <a:endParaRPr lang="en-US" sz="6028" spc="120">
              <a:solidFill>
                <a:srgbClr val="9B4040"/>
              </a:solidFill>
              <a:latin typeface="Josefin Sans Regular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81823" y="251312"/>
            <a:ext cx="3513247" cy="1678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1"/>
              </a:lnSpc>
            </a:pPr>
            <a:r>
              <a:rPr lang="en-US" sz="6461">
                <a:solidFill>
                  <a:srgbClr val="FFF2F9"/>
                </a:solidFill>
                <a:latin typeface="Sriracha"/>
              </a:rPr>
              <a:t>Hướng dẫn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5700778"/>
            <a:ext cx="2161257" cy="458622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5955" y="681608"/>
            <a:ext cx="17066767" cy="9186292"/>
            <a:chOff x="0" y="0"/>
            <a:chExt cx="2483519" cy="12480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519" cy="1248062"/>
            </a:xfrm>
            <a:custGeom>
              <a:avLst/>
              <a:gdLst/>
              <a:ahLst/>
              <a:cxnLst/>
              <a:rect l="l" t="t" r="r" b="b"/>
              <a:pathLst>
                <a:path w="2483519" h="1248062">
                  <a:moveTo>
                    <a:pt x="0" y="0"/>
                  </a:moveTo>
                  <a:lnTo>
                    <a:pt x="2483519" y="0"/>
                  </a:lnTo>
                  <a:lnTo>
                    <a:pt x="2483519" y="1248062"/>
                  </a:lnTo>
                  <a:lnTo>
                    <a:pt x="0" y="12480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06215" y="246947"/>
            <a:ext cx="4617745" cy="14063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96030" y="7993889"/>
            <a:ext cx="4891970" cy="22931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6"/>
              <p:cNvSpPr txBox="1"/>
              <p:nvPr/>
            </p:nvSpPr>
            <p:spPr>
              <a:xfrm>
                <a:off x="1765312" y="2083446"/>
                <a:ext cx="15608288" cy="735983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1143000" indent="-1143000">
                  <a:lnSpc>
                    <a:spcPts val="6028"/>
                  </a:lnSpc>
                  <a:buAutoNum type="alphaLcParenR"/>
                </a:pP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Quãng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đường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được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biểu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thị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: 4x + 8y</a:t>
                </a:r>
              </a:p>
              <a:p>
                <a:pPr marL="1143000" indent="-1143000">
                  <a:lnSpc>
                    <a:spcPct val="150000"/>
                  </a:lnSpc>
                  <a:buAutoNum type="alphaLcParenR"/>
                </a:pP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Khi x = 30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phút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giờ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và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y = 15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phút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28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giờ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thì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quãng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đường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cần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tìm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</a:t>
                </a:r>
                <a:r>
                  <a:rPr lang="en-US" sz="6028" spc="120" dirty="0" err="1">
                    <a:solidFill>
                      <a:srgbClr val="9B4040"/>
                    </a:solidFill>
                    <a:latin typeface="Josefin Sans Regular"/>
                  </a:rPr>
                  <a:t>là</a:t>
                </a:r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:          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6028" b="0" spc="120" dirty="0">
                    <a:solidFill>
                      <a:srgbClr val="9B4040"/>
                    </a:solidFill>
                  </a:rPr>
                  <a:t>         </a:t>
                </a:r>
                <a14:m>
                  <m:oMath xmlns:m="http://schemas.openxmlformats.org/officeDocument/2006/math">
                    <m:r>
                      <a:rPr lang="en-US" sz="6028" b="0" i="1" spc="120" smtClean="0">
                        <a:solidFill>
                          <a:srgbClr val="9B4040"/>
                        </a:solidFill>
                        <a:latin typeface="Cambria Math" panose="02040503050406030204" pitchFamily="18" charset="0"/>
                      </a:rPr>
                      <m:t>4. </m:t>
                    </m:r>
                    <m:f>
                      <m:fPr>
                        <m:ctrlP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6028" b="0" i="1" spc="120" smtClean="0">
                        <a:solidFill>
                          <a:srgbClr val="9B4040"/>
                        </a:solidFill>
                        <a:latin typeface="Cambria Math" panose="02040503050406030204" pitchFamily="18" charset="0"/>
                      </a:rPr>
                      <m:t>+8.</m:t>
                    </m:r>
                    <m:f>
                      <m:fPr>
                        <m:ctrlP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28" b="0" i="1" spc="120" smtClean="0">
                            <a:solidFill>
                              <a:srgbClr val="9B404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6028" b="0" i="1" spc="120" smtClean="0">
                        <a:solidFill>
                          <a:srgbClr val="9B4040"/>
                        </a:solidFill>
                        <a:latin typeface="Cambria Math" panose="02040503050406030204" pitchFamily="18" charset="0"/>
                      </a:rPr>
                      <m:t>=2+2=4</m:t>
                    </m:r>
                  </m:oMath>
                </a14:m>
                <a:r>
                  <a:rPr lang="en-US" sz="6028" spc="120" dirty="0">
                    <a:solidFill>
                      <a:srgbClr val="9B4040"/>
                    </a:solidFill>
                    <a:latin typeface="Josefin Sans Regular"/>
                  </a:rPr>
                  <a:t> km</a:t>
                </a:r>
              </a:p>
              <a:p>
                <a:pPr algn="ctr">
                  <a:lnSpc>
                    <a:spcPts val="3615"/>
                  </a:lnSpc>
                </a:pPr>
                <a:endParaRPr lang="en-US" sz="6028" spc="120" dirty="0">
                  <a:solidFill>
                    <a:srgbClr val="9B4040"/>
                  </a:solidFill>
                  <a:latin typeface="Josefin Sans Regular"/>
                </a:endParaRPr>
              </a:p>
            </p:txBody>
          </p:sp>
        </mc:Choice>
        <mc:Fallback xmlns="">
          <p:sp>
            <p:nvSpPr>
              <p:cNvPr id="6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312" y="2083446"/>
                <a:ext cx="15608288" cy="7359835"/>
              </a:xfrm>
              <a:prstGeom prst="rect">
                <a:avLst/>
              </a:prstGeom>
              <a:blipFill>
                <a:blip r:embed="rId4"/>
                <a:stretch>
                  <a:fillRect l="-2500" t="-4722" r="-1031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7"/>
          <p:cNvSpPr txBox="1"/>
          <p:nvPr/>
        </p:nvSpPr>
        <p:spPr>
          <a:xfrm>
            <a:off x="7381823" y="660887"/>
            <a:ext cx="3513247" cy="859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1"/>
              </a:lnSpc>
            </a:pPr>
            <a:r>
              <a:rPr lang="en-US" sz="6461" dirty="0" err="1">
                <a:solidFill>
                  <a:srgbClr val="FFF2F9"/>
                </a:solidFill>
                <a:latin typeface="Sriracha"/>
              </a:rPr>
              <a:t>Sản</a:t>
            </a:r>
            <a:r>
              <a:rPr lang="en-US" sz="6461" dirty="0">
                <a:solidFill>
                  <a:srgbClr val="FFF2F9"/>
                </a:solidFill>
                <a:latin typeface="Sriracha"/>
              </a:rPr>
              <a:t> </a:t>
            </a:r>
            <a:r>
              <a:rPr lang="en-US" sz="6461" dirty="0" err="1">
                <a:solidFill>
                  <a:srgbClr val="FFF2F9"/>
                </a:solidFill>
                <a:latin typeface="Sriracha"/>
              </a:rPr>
              <a:t>phẩm</a:t>
            </a:r>
            <a:endParaRPr lang="en-US" sz="6461" dirty="0">
              <a:solidFill>
                <a:srgbClr val="FFF2F9"/>
              </a:solidFill>
              <a:latin typeface="Sriracha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51928" y="7142809"/>
            <a:ext cx="1481700" cy="314419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488</Words>
  <Application>Microsoft Office PowerPoint</Application>
  <PresentationFormat>Custom</PresentationFormat>
  <Paragraphs>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Bakerie</vt:lpstr>
      <vt:lpstr>Bakerie Bold</vt:lpstr>
      <vt:lpstr>Cascadia Code ExtraLight</vt:lpstr>
      <vt:lpstr>Baloo</vt:lpstr>
      <vt:lpstr>Sriracha</vt:lpstr>
      <vt:lpstr>Maven Pro Regular</vt:lpstr>
      <vt:lpstr>Sitka Display Semibold</vt:lpstr>
      <vt:lpstr>Rokkitt Bold</vt:lpstr>
      <vt:lpstr>Josefin Sans Regular</vt:lpstr>
      <vt:lpstr>Cambria Math</vt:lpstr>
      <vt:lpstr>More Sugar Thin</vt:lpstr>
      <vt:lpstr>Pecita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2022-09-02T02:29:19Z</dcterms:created>
  <dcterms:modified xsi:type="dcterms:W3CDTF">2025-03-04T12:01:49Z</dcterms:modified>
  <dc:identifier/>
</cp:coreProperties>
</file>