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1"/>
  </p:sldMasterIdLst>
  <p:sldIdLst>
    <p:sldId id="256" r:id="rId2"/>
    <p:sldId id="260" r:id="rId3"/>
    <p:sldId id="269" r:id="rId4"/>
    <p:sldId id="257" r:id="rId5"/>
    <p:sldId id="264" r:id="rId6"/>
    <p:sldId id="258" r:id="rId7"/>
    <p:sldId id="259" r:id="rId8"/>
    <p:sldId id="261" r:id="rId9"/>
    <p:sldId id="266" r:id="rId10"/>
    <p:sldId id="265" r:id="rId11"/>
    <p:sldId id="262" r:id="rId12"/>
    <p:sldId id="263" r:id="rId13"/>
    <p:sldId id="267" r:id="rId14"/>
    <p:sldId id="268" r:id="rId1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64E89-7338-4490-A2C9-0C00DABEC48B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19D453-31F4-440E-B4BD-F5117A975ADE}">
      <dgm:prSet custT="1"/>
      <dgm:spPr>
        <a:solidFill>
          <a:srgbClr val="CC3300"/>
        </a:solidFill>
      </dgm:spPr>
      <dgm:t>
        <a:bodyPr/>
        <a:lstStyle/>
        <a:p>
          <a:r>
            <a:rPr lang="en-US" sz="3200" b="1">
              <a:solidFill>
                <a:srgbClr val="FFC000"/>
              </a:solidFill>
              <a:latin typeface="Palatino Linotype" panose="02040502050505030304" pitchFamily="18" charset="0"/>
            </a:rPr>
            <a:t>Bước 1: </a:t>
          </a:r>
          <a:r>
            <a:rPr lang="en-US" sz="3200" b="1">
              <a:latin typeface="Palatino Linotype" panose="02040502050505030304" pitchFamily="18" charset="0"/>
            </a:rPr>
            <a:t>Chuyển giao nhiệm vụ:</a:t>
          </a:r>
          <a:endParaRPr lang="en-US" sz="3200">
            <a:latin typeface="Palatino Linotype" panose="02040502050505030304" pitchFamily="18" charset="0"/>
          </a:endParaRPr>
        </a:p>
      </dgm:t>
    </dgm:pt>
    <dgm:pt modelId="{F15745A2-F9FC-4D6D-889F-0443EB082BED}" type="parTrans" cxnId="{0329EEFA-ABA3-48B5-A035-2F6821042B8A}">
      <dgm:prSet/>
      <dgm:spPr/>
      <dgm:t>
        <a:bodyPr/>
        <a:lstStyle/>
        <a:p>
          <a:endParaRPr lang="en-US"/>
        </a:p>
      </dgm:t>
    </dgm:pt>
    <dgm:pt modelId="{998C700E-B846-40D9-945B-89EDB47695A3}" type="sibTrans" cxnId="{0329EEFA-ABA3-48B5-A035-2F6821042B8A}">
      <dgm:prSet/>
      <dgm:spPr/>
      <dgm:t>
        <a:bodyPr/>
        <a:lstStyle/>
        <a:p>
          <a:endParaRPr lang="en-US"/>
        </a:p>
      </dgm:t>
    </dgm:pt>
    <dgm:pt modelId="{B8091B68-DAAE-48F2-BA0C-6BC87E2C9BE4}">
      <dgm:prSet custT="1"/>
      <dgm:spPr>
        <a:solidFill>
          <a:srgbClr val="CC3300"/>
        </a:solidFill>
      </dgm:spPr>
      <dgm:t>
        <a:bodyPr/>
        <a:lstStyle/>
        <a:p>
          <a:r>
            <a:rPr lang="en-US" sz="3200">
              <a:latin typeface="Palatino Linotype" panose="02040502050505030304" pitchFamily="18" charset="0"/>
            </a:rPr>
            <a:t>T</a:t>
          </a:r>
          <a:r>
            <a:rPr lang="vi-VN" sz="3200">
              <a:latin typeface="Palatino Linotype" panose="02040502050505030304" pitchFamily="18" charset="0"/>
            </a:rPr>
            <a:t>ổ chức thực hiện: </a:t>
          </a:r>
          <a:r>
            <a:rPr lang="en-US" sz="3200">
              <a:latin typeface="Palatino Linotype" panose="02040502050505030304" pitchFamily="18" charset="0"/>
            </a:rPr>
            <a:t>Hoạt động theo đội</a:t>
          </a:r>
        </a:p>
      </dgm:t>
    </dgm:pt>
    <dgm:pt modelId="{39CFA3E9-673B-4AF4-BEF6-24F79EB2D89F}" type="parTrans" cxnId="{A857DB76-ADBE-48AD-BEA1-175FB8BF9758}">
      <dgm:prSet/>
      <dgm:spPr/>
      <dgm:t>
        <a:bodyPr/>
        <a:lstStyle/>
        <a:p>
          <a:endParaRPr lang="en-US"/>
        </a:p>
      </dgm:t>
    </dgm:pt>
    <dgm:pt modelId="{B2DC5D8A-D65E-4F0E-96D3-5E85D6D0854D}" type="sibTrans" cxnId="{A857DB76-ADBE-48AD-BEA1-175FB8BF9758}">
      <dgm:prSet/>
      <dgm:spPr/>
      <dgm:t>
        <a:bodyPr/>
        <a:lstStyle/>
        <a:p>
          <a:endParaRPr lang="en-US"/>
        </a:p>
      </dgm:t>
    </dgm:pt>
    <dgm:pt modelId="{B41F5888-3417-4845-983D-CB1919F87072}">
      <dgm:prSet custT="1"/>
      <dgm:spPr>
        <a:solidFill>
          <a:srgbClr val="CC3300"/>
        </a:solidFill>
      </dgm:spPr>
      <dgm:t>
        <a:bodyPr/>
        <a:lstStyle/>
        <a:p>
          <a:r>
            <a:rPr lang="vi-VN" sz="3200">
              <a:latin typeface="Palatino Linotype" panose="02040502050505030304" pitchFamily="18" charset="0"/>
            </a:rPr>
            <a:t>- Giao nhiệm vụ : </a:t>
          </a:r>
          <a:endParaRPr lang="en-US" sz="3200">
            <a:latin typeface="Palatino Linotype" panose="02040502050505030304" pitchFamily="18" charset="0"/>
          </a:endParaRPr>
        </a:p>
      </dgm:t>
    </dgm:pt>
    <dgm:pt modelId="{CE4F5DC2-938F-4CAA-9D33-045792020C69}" type="parTrans" cxnId="{2F71ADAC-364B-4E9E-A0F8-562C7550D9BE}">
      <dgm:prSet/>
      <dgm:spPr/>
      <dgm:t>
        <a:bodyPr/>
        <a:lstStyle/>
        <a:p>
          <a:endParaRPr lang="en-US"/>
        </a:p>
      </dgm:t>
    </dgm:pt>
    <dgm:pt modelId="{B2925FBE-9EB7-42B4-8D04-D0C220791E7E}" type="sibTrans" cxnId="{2F71ADAC-364B-4E9E-A0F8-562C7550D9BE}">
      <dgm:prSet/>
      <dgm:spPr/>
      <dgm:t>
        <a:bodyPr/>
        <a:lstStyle/>
        <a:p>
          <a:endParaRPr lang="en-US"/>
        </a:p>
      </dgm:t>
    </dgm:pt>
    <dgm:pt modelId="{8C2A12C6-8DFE-4F51-AA46-9CCB473DF9B8}">
      <dgm:prSet custT="1"/>
      <dgm:spPr>
        <a:solidFill>
          <a:srgbClr val="CC3300"/>
        </a:solidFill>
      </dgm:spPr>
      <dgm:t>
        <a:bodyPr/>
        <a:lstStyle/>
        <a:p>
          <a:r>
            <a:rPr lang="en-US" sz="3200">
              <a:latin typeface="Palatino Linotype" panose="02040502050505030304" pitchFamily="18" charset="0"/>
            </a:rPr>
            <a:t>Thực hiện 15 lượt chơi như sau: Ở mỗi lượt chơi, mỗi đội sẽ cử ra một người đứng ở ô số 1. Chủ trò gieo hai con xúc xắc.</a:t>
          </a:r>
        </a:p>
      </dgm:t>
    </dgm:pt>
    <dgm:pt modelId="{F10539C8-4E05-46C7-B509-D6C041E2C805}" type="parTrans" cxnId="{F9A0CD8A-0B82-4D88-8932-47C0A0E10139}">
      <dgm:prSet/>
      <dgm:spPr/>
      <dgm:t>
        <a:bodyPr/>
        <a:lstStyle/>
        <a:p>
          <a:endParaRPr lang="en-US"/>
        </a:p>
      </dgm:t>
    </dgm:pt>
    <dgm:pt modelId="{6C797823-CD86-42E3-9D84-C707B5C8B2D1}" type="sibTrans" cxnId="{F9A0CD8A-0B82-4D88-8932-47C0A0E10139}">
      <dgm:prSet/>
      <dgm:spPr/>
      <dgm:t>
        <a:bodyPr/>
        <a:lstStyle/>
        <a:p>
          <a:endParaRPr lang="en-US"/>
        </a:p>
      </dgm:t>
    </dgm:pt>
    <dgm:pt modelId="{443B89B1-8823-4E21-BDAE-23E6F1D63784}" type="pres">
      <dgm:prSet presAssocID="{7C564E89-7338-4490-A2C9-0C00DABEC48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230E94-0DFB-41DD-8415-D5795C30F3EA}" type="pres">
      <dgm:prSet presAssocID="{7C564E89-7338-4490-A2C9-0C00DABEC48B}" presName="dummyMaxCanvas" presStyleCnt="0">
        <dgm:presLayoutVars/>
      </dgm:prSet>
      <dgm:spPr/>
    </dgm:pt>
    <dgm:pt modelId="{A5F0EEFA-E6B6-427E-9AEC-5D6E31840EE5}" type="pres">
      <dgm:prSet presAssocID="{7C564E89-7338-4490-A2C9-0C00DABEC48B}" presName="FourNodes_1" presStyleLbl="node1" presStyleIdx="0" presStyleCnt="4" custScaleX="95967" custLinFactNeighborX="33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EBCF1-6053-4AD2-8365-0AFFA7DA90D8}" type="pres">
      <dgm:prSet presAssocID="{7C564E89-7338-4490-A2C9-0C00DABEC48B}" presName="FourNodes_2" presStyleLbl="node1" presStyleIdx="1" presStyleCnt="4" custLinFactNeighborY="-4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A01FE-3D14-4C24-A27F-A82D08D820B0}" type="pres">
      <dgm:prSet presAssocID="{7C564E89-7338-4490-A2C9-0C00DABEC48B}" presName="FourNodes_3" presStyleLbl="node1" presStyleIdx="2" presStyleCnt="4" custScaleX="58140" custLinFactNeighborX="31834" custLinFactNeighborY="-6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00832-DEE2-42F2-8C5C-D64D9F453CC8}" type="pres">
      <dgm:prSet presAssocID="{7C564E89-7338-4490-A2C9-0C00DABEC48B}" presName="FourNodes_4" presStyleLbl="node1" presStyleIdx="3" presStyleCnt="4" custScaleX="125000" custScaleY="118097" custLinFactNeighborX="-6250" custLinFactNeighborY="-101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D7EA0-3C68-4076-95E9-BABC82F0C794}" type="pres">
      <dgm:prSet presAssocID="{7C564E89-7338-4490-A2C9-0C00DABEC48B}" presName="FourConn_1-2" presStyleLbl="fgAccFollowNode1" presStyleIdx="0" presStyleCnt="3" custLinFactX="-100000" custLinFactNeighborX="-1780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6A314-0799-4450-9099-95E0E8E681D9}" type="pres">
      <dgm:prSet presAssocID="{7C564E89-7338-4490-A2C9-0C00DABEC48B}" presName="FourConn_2-3" presStyleLbl="fgAccFollowNode1" presStyleIdx="1" presStyleCnt="3" custLinFactX="-76057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A498F-5AE1-423D-86FD-685005E43E93}" type="pres">
      <dgm:prSet presAssocID="{7C564E89-7338-4490-A2C9-0C00DABEC48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D04F9-76D1-4C90-8AFF-4DD3DD1A81D3}" type="pres">
      <dgm:prSet presAssocID="{7C564E89-7338-4490-A2C9-0C00DABEC48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27E6A-4329-4957-A0C5-757C5F7C71B2}" type="pres">
      <dgm:prSet presAssocID="{7C564E89-7338-4490-A2C9-0C00DABEC48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5F690-A9F1-4D64-9F37-481C0B4B5EBF}" type="pres">
      <dgm:prSet presAssocID="{7C564E89-7338-4490-A2C9-0C00DABEC48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08B26-0D01-413B-8F8F-79E4B6173B5E}" type="pres">
      <dgm:prSet presAssocID="{7C564E89-7338-4490-A2C9-0C00DABEC48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29EEFA-ABA3-48B5-A035-2F6821042B8A}" srcId="{7C564E89-7338-4490-A2C9-0C00DABEC48B}" destId="{7E19D453-31F4-440E-B4BD-F5117A975ADE}" srcOrd="0" destOrd="0" parTransId="{F15745A2-F9FC-4D6D-889F-0443EB082BED}" sibTransId="{998C700E-B846-40D9-945B-89EDB47695A3}"/>
    <dgm:cxn modelId="{DFA7DA33-A633-4A2D-96A8-261A76A52809}" type="presOf" srcId="{7E19D453-31F4-440E-B4BD-F5117A975ADE}" destId="{736D04F9-76D1-4C90-8AFF-4DD3DD1A81D3}" srcOrd="1" destOrd="0" presId="urn:microsoft.com/office/officeart/2005/8/layout/vProcess5"/>
    <dgm:cxn modelId="{0E1006C2-8C29-4AED-98BC-5430D960B304}" type="presOf" srcId="{998C700E-B846-40D9-945B-89EDB47695A3}" destId="{3E2D7EA0-3C68-4076-95E9-BABC82F0C794}" srcOrd="0" destOrd="0" presId="urn:microsoft.com/office/officeart/2005/8/layout/vProcess5"/>
    <dgm:cxn modelId="{274DFF2E-BDEE-4541-849A-780AABB4B586}" type="presOf" srcId="{7C564E89-7338-4490-A2C9-0C00DABEC48B}" destId="{443B89B1-8823-4E21-BDAE-23E6F1D63784}" srcOrd="0" destOrd="0" presId="urn:microsoft.com/office/officeart/2005/8/layout/vProcess5"/>
    <dgm:cxn modelId="{F9A0CD8A-0B82-4D88-8932-47C0A0E10139}" srcId="{7C564E89-7338-4490-A2C9-0C00DABEC48B}" destId="{8C2A12C6-8DFE-4F51-AA46-9CCB473DF9B8}" srcOrd="3" destOrd="0" parTransId="{F10539C8-4E05-46C7-B509-D6C041E2C805}" sibTransId="{6C797823-CD86-42E3-9D84-C707B5C8B2D1}"/>
    <dgm:cxn modelId="{A857DB76-ADBE-48AD-BEA1-175FB8BF9758}" srcId="{7C564E89-7338-4490-A2C9-0C00DABEC48B}" destId="{B8091B68-DAAE-48F2-BA0C-6BC87E2C9BE4}" srcOrd="1" destOrd="0" parTransId="{39CFA3E9-673B-4AF4-BEF6-24F79EB2D89F}" sibTransId="{B2DC5D8A-D65E-4F0E-96D3-5E85D6D0854D}"/>
    <dgm:cxn modelId="{CD4BFB35-D4F0-4E8B-A9AC-F8C6E3EA7DA4}" type="presOf" srcId="{7E19D453-31F4-440E-B4BD-F5117A975ADE}" destId="{A5F0EEFA-E6B6-427E-9AEC-5D6E31840EE5}" srcOrd="0" destOrd="0" presId="urn:microsoft.com/office/officeart/2005/8/layout/vProcess5"/>
    <dgm:cxn modelId="{9D65CF4F-6244-4140-9327-64BFB00664FB}" type="presOf" srcId="{B8091B68-DAAE-48F2-BA0C-6BC87E2C9BE4}" destId="{52CEBCF1-6053-4AD2-8365-0AFFA7DA90D8}" srcOrd="0" destOrd="0" presId="urn:microsoft.com/office/officeart/2005/8/layout/vProcess5"/>
    <dgm:cxn modelId="{DEB37E2A-4549-4C48-8EC1-1B16903BCFA3}" type="presOf" srcId="{B2925FBE-9EB7-42B4-8D04-D0C220791E7E}" destId="{0CAA498F-5AE1-423D-86FD-685005E43E93}" srcOrd="0" destOrd="0" presId="urn:microsoft.com/office/officeart/2005/8/layout/vProcess5"/>
    <dgm:cxn modelId="{C051DA53-4BB0-4F20-9AEA-EC8F321BD550}" type="presOf" srcId="{B41F5888-3417-4845-983D-CB1919F87072}" destId="{B885F690-A9F1-4D64-9F37-481C0B4B5EBF}" srcOrd="1" destOrd="0" presId="urn:microsoft.com/office/officeart/2005/8/layout/vProcess5"/>
    <dgm:cxn modelId="{2F71ADAC-364B-4E9E-A0F8-562C7550D9BE}" srcId="{7C564E89-7338-4490-A2C9-0C00DABEC48B}" destId="{B41F5888-3417-4845-983D-CB1919F87072}" srcOrd="2" destOrd="0" parTransId="{CE4F5DC2-938F-4CAA-9D33-045792020C69}" sibTransId="{B2925FBE-9EB7-42B4-8D04-D0C220791E7E}"/>
    <dgm:cxn modelId="{ED56511C-63E6-4010-B899-1087BCE00A61}" type="presOf" srcId="{B41F5888-3417-4845-983D-CB1919F87072}" destId="{5DDA01FE-3D14-4C24-A27F-A82D08D820B0}" srcOrd="0" destOrd="0" presId="urn:microsoft.com/office/officeart/2005/8/layout/vProcess5"/>
    <dgm:cxn modelId="{92BCBBDE-3B99-4655-AF91-A047987F10D9}" type="presOf" srcId="{B2DC5D8A-D65E-4F0E-96D3-5E85D6D0854D}" destId="{7396A314-0799-4450-9099-95E0E8E681D9}" srcOrd="0" destOrd="0" presId="urn:microsoft.com/office/officeart/2005/8/layout/vProcess5"/>
    <dgm:cxn modelId="{C47C6DA5-EEAE-48F9-BB4D-3026A65AD8AA}" type="presOf" srcId="{8C2A12C6-8DFE-4F51-AA46-9CCB473DF9B8}" destId="{D5D00832-DEE2-42F2-8C5C-D64D9F453CC8}" srcOrd="0" destOrd="0" presId="urn:microsoft.com/office/officeart/2005/8/layout/vProcess5"/>
    <dgm:cxn modelId="{4D123F16-F470-4140-BD6C-3FE1E92FA112}" type="presOf" srcId="{8C2A12C6-8DFE-4F51-AA46-9CCB473DF9B8}" destId="{39F08B26-0D01-413B-8F8F-79E4B6173B5E}" srcOrd="1" destOrd="0" presId="urn:microsoft.com/office/officeart/2005/8/layout/vProcess5"/>
    <dgm:cxn modelId="{1BC4228F-23CF-4E01-8CDB-3CFCCEEC77F5}" type="presOf" srcId="{B8091B68-DAAE-48F2-BA0C-6BC87E2C9BE4}" destId="{3B427E6A-4329-4957-A0C5-757C5F7C71B2}" srcOrd="1" destOrd="0" presId="urn:microsoft.com/office/officeart/2005/8/layout/vProcess5"/>
    <dgm:cxn modelId="{12D1A3AD-A563-4E35-813B-925AE3CA7703}" type="presParOf" srcId="{443B89B1-8823-4E21-BDAE-23E6F1D63784}" destId="{B8230E94-0DFB-41DD-8415-D5795C30F3EA}" srcOrd="0" destOrd="0" presId="urn:microsoft.com/office/officeart/2005/8/layout/vProcess5"/>
    <dgm:cxn modelId="{C8B703D3-2F03-41A3-B905-0261A194DA70}" type="presParOf" srcId="{443B89B1-8823-4E21-BDAE-23E6F1D63784}" destId="{A5F0EEFA-E6B6-427E-9AEC-5D6E31840EE5}" srcOrd="1" destOrd="0" presId="urn:microsoft.com/office/officeart/2005/8/layout/vProcess5"/>
    <dgm:cxn modelId="{E58BFCAF-7E6D-4EE0-A155-DAF2C2FDE9C7}" type="presParOf" srcId="{443B89B1-8823-4E21-BDAE-23E6F1D63784}" destId="{52CEBCF1-6053-4AD2-8365-0AFFA7DA90D8}" srcOrd="2" destOrd="0" presId="urn:microsoft.com/office/officeart/2005/8/layout/vProcess5"/>
    <dgm:cxn modelId="{E55248BC-44D7-4BF3-8C9D-DA058ABE3DE2}" type="presParOf" srcId="{443B89B1-8823-4E21-BDAE-23E6F1D63784}" destId="{5DDA01FE-3D14-4C24-A27F-A82D08D820B0}" srcOrd="3" destOrd="0" presId="urn:microsoft.com/office/officeart/2005/8/layout/vProcess5"/>
    <dgm:cxn modelId="{44A6B60A-967E-417A-856F-1043804C32D0}" type="presParOf" srcId="{443B89B1-8823-4E21-BDAE-23E6F1D63784}" destId="{D5D00832-DEE2-42F2-8C5C-D64D9F453CC8}" srcOrd="4" destOrd="0" presId="urn:microsoft.com/office/officeart/2005/8/layout/vProcess5"/>
    <dgm:cxn modelId="{EA1CE9F1-B03A-4C83-A6D4-7D0E5A68D4AF}" type="presParOf" srcId="{443B89B1-8823-4E21-BDAE-23E6F1D63784}" destId="{3E2D7EA0-3C68-4076-95E9-BABC82F0C794}" srcOrd="5" destOrd="0" presId="urn:microsoft.com/office/officeart/2005/8/layout/vProcess5"/>
    <dgm:cxn modelId="{B5F51139-E186-4DA0-858E-021D7E760385}" type="presParOf" srcId="{443B89B1-8823-4E21-BDAE-23E6F1D63784}" destId="{7396A314-0799-4450-9099-95E0E8E681D9}" srcOrd="6" destOrd="0" presId="urn:microsoft.com/office/officeart/2005/8/layout/vProcess5"/>
    <dgm:cxn modelId="{9290BB2D-62B5-4636-BB43-CEEF1C2B20B2}" type="presParOf" srcId="{443B89B1-8823-4E21-BDAE-23E6F1D63784}" destId="{0CAA498F-5AE1-423D-86FD-685005E43E93}" srcOrd="7" destOrd="0" presId="urn:microsoft.com/office/officeart/2005/8/layout/vProcess5"/>
    <dgm:cxn modelId="{CB960044-86AC-4969-9323-6F34B31B0592}" type="presParOf" srcId="{443B89B1-8823-4E21-BDAE-23E6F1D63784}" destId="{736D04F9-76D1-4C90-8AFF-4DD3DD1A81D3}" srcOrd="8" destOrd="0" presId="urn:microsoft.com/office/officeart/2005/8/layout/vProcess5"/>
    <dgm:cxn modelId="{08BAB951-3900-4F00-AB66-3A8D1FE794B2}" type="presParOf" srcId="{443B89B1-8823-4E21-BDAE-23E6F1D63784}" destId="{3B427E6A-4329-4957-A0C5-757C5F7C71B2}" srcOrd="9" destOrd="0" presId="urn:microsoft.com/office/officeart/2005/8/layout/vProcess5"/>
    <dgm:cxn modelId="{B972D9E6-CA63-42B1-89CA-FF77269B0FE3}" type="presParOf" srcId="{443B89B1-8823-4E21-BDAE-23E6F1D63784}" destId="{B885F690-A9F1-4D64-9F37-481C0B4B5EBF}" srcOrd="10" destOrd="0" presId="urn:microsoft.com/office/officeart/2005/8/layout/vProcess5"/>
    <dgm:cxn modelId="{2362E20D-E063-4922-8930-11187EE45AB8}" type="presParOf" srcId="{443B89B1-8823-4E21-BDAE-23E6F1D63784}" destId="{39F08B26-0D01-413B-8F8F-79E4B6173B5E}" srcOrd="11" destOrd="0" presId="urn:microsoft.com/office/officeart/2005/8/layout/vProcess5"/>
  </dgm:cxnLst>
  <dgm:bg>
    <a:solidFill>
      <a:srgbClr val="00B05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99735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9145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44429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65198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86468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4761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68008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55533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03934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47235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89774"/>
      </p:ext>
    </p:extLst>
  </p:cSld>
  <p:clrMapOvr>
    <a:masterClrMapping/>
  </p:clrMapOvr>
  <p:transition spd="slow">
    <p:fade/>
    <p:sndAc>
      <p:stSnd>
        <p:snd r:embed="rId1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91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ransition spd="slow">
    <p:fade/>
    <p:sndAc>
      <p:stSnd>
        <p:snd r:embed="rId13" name="type.wav"/>
      </p:stSnd>
    </p:sndAc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xmlns="" id="{A88F843D-1C1B-C740-AC27-E3238D0F5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xmlns="" id="{58269F1C-D510-5E0D-CF59-89AAF2ECCF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82" r="-1" b="853"/>
          <a:stretch/>
        </p:blipFill>
        <p:spPr>
          <a:xfrm>
            <a:off x="-77799" y="-2"/>
            <a:ext cx="12188952" cy="6857990"/>
          </a:xfrm>
          <a:prstGeom prst="rect">
            <a:avLst/>
          </a:prstGeom>
        </p:spPr>
      </p:pic>
      <p:sp>
        <p:nvSpPr>
          <p:cNvPr id="18" name="Rectangle">
            <a:extLst>
              <a:ext uri="{FF2B5EF4-FFF2-40B4-BE49-F238E27FC236}">
                <a16:creationId xmlns:a16="http://schemas.microsoft.com/office/drawing/2014/main" xmlns="" id="{9F0EA5A9-0D12-3644-BBEC-6D9D192EBE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7551978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xmlns="" id="{A21C8291-E3D5-4240-8FF4-E5213CBCC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080" y="1375495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8B44AFE-C181-7047-8CC9-CA00BD385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079" y="0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B7DE62E-0564-228C-1116-68687CF8F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65" y="1247140"/>
            <a:ext cx="6404554" cy="19246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u="sng">
                <a:latin typeface="Palatino Linotype" panose="02040502050505030304" pitchFamily="18" charset="0"/>
              </a:rPr>
              <a:t>BÀI 3:</a:t>
            </a:r>
            <a:r>
              <a:rPr lang="en-US" sz="2800">
                <a:latin typeface="Palatino Linotype" panose="02040502050505030304" pitchFamily="18" charset="0"/>
              </a:rPr>
              <a:t/>
            </a:r>
            <a:br>
              <a:rPr lang="en-US" sz="2800">
                <a:latin typeface="Palatino Linotype" panose="02040502050505030304" pitchFamily="18" charset="0"/>
              </a:rPr>
            </a:br>
            <a:r>
              <a:rPr lang="en-US" sz="2800">
                <a:latin typeface="Palatino Linotype" panose="02040502050505030304" pitchFamily="18" charset="0"/>
              </a:rPr>
              <a:t>HOẠT ĐỘNG TRẢI NGHIỆM HƯỚNG NGHIỆP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DFE5AC37-D361-3FE6-7E83-780B21301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14" y="2847763"/>
            <a:ext cx="6404555" cy="1268984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Palatino Linotype" panose="02040502050505030304" pitchFamily="18" charset="0"/>
              </a:rPr>
              <a:t>NHẢY THEO XÚC XẮC</a:t>
            </a:r>
          </a:p>
        </p:txBody>
      </p:sp>
    </p:spTree>
    <p:extLst>
      <p:ext uri="{BB962C8B-B14F-4D97-AF65-F5344CB8AC3E}">
        <p14:creationId xmlns:p14="http://schemas.microsoft.com/office/powerpoint/2010/main" val="925517521"/>
      </p:ext>
    </p:extLst>
  </p:cSld>
  <p:clrMapOvr>
    <a:masterClrMapping/>
  </p:clrMapOvr>
  <p:transition spd="slow">
    <p:fade/>
    <p:sndAc>
      <p:stSnd>
        <p:snd r:embed="rId2" name="typ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1">
            <a:extLst>
              <a:ext uri="{FF2B5EF4-FFF2-40B4-BE49-F238E27FC236}">
                <a16:creationId xmlns:a16="http://schemas.microsoft.com/office/drawing/2014/main" xmlns="" id="{4901EE0D-BFD4-9E7A-3EE7-C0011EDC8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704" y="997104"/>
            <a:ext cx="3362551" cy="322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A39343A4-E3A3-9570-661F-86290847DFC6}"/>
              </a:ext>
            </a:extLst>
          </p:cNvPr>
          <p:cNvSpPr txBox="1"/>
          <p:nvPr/>
        </p:nvSpPr>
        <p:spPr>
          <a:xfrm>
            <a:off x="1418034" y="1095065"/>
            <a:ext cx="6754415" cy="313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Tổ chức thực hiện: Hoạt động theo nhóm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nhiệm vụ học tập: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Đội nào sẽ có cơ hội đạt được nhiều cờ hơn trong trò chơi này?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Giải thích lí do tại sao lại có sự lựa chọn đó?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EDA687EF-3376-6492-B6CE-0BA680213E61}"/>
              </a:ext>
            </a:extLst>
          </p:cNvPr>
          <p:cNvSpPr txBox="1"/>
          <p:nvPr/>
        </p:nvSpPr>
        <p:spPr>
          <a:xfrm>
            <a:off x="1418035" y="4346327"/>
            <a:ext cx="10040540" cy="140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Thực hiện nhiệm vụ: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Cả lớp tìm cách trả lời câu hỏi.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</a:t>
            </a:r>
            <a:r>
              <a:rPr lang="vi-VN" sz="2800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Đại diện nhóm trả lời.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 Kết luận, nhận định:</a:t>
            </a:r>
            <a:r>
              <a:rPr lang="vi-VN" sz="2800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GV nhận xét, sửa sai nếu có.</a:t>
            </a:r>
            <a:endParaRPr lang="en-US" sz="2800">
              <a:latin typeface="Palatino Linotype" panose="0204050205050503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FC539169-EC13-CF04-1069-F523989FA508}"/>
              </a:ext>
            </a:extLst>
          </p:cNvPr>
          <p:cNvSpPr txBox="1"/>
          <p:nvPr/>
        </p:nvSpPr>
        <p:spPr>
          <a:xfrm>
            <a:off x="1157288" y="249648"/>
            <a:ext cx="108584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Đội nào có cơ hội đạt nhiều cờ hơn trong trò chơi này? Giải thích.</a:t>
            </a:r>
            <a:endParaRPr lang="en-US" sz="2800" b="1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63839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B6D77FD4-B016-8D37-207D-C370A8428E2B}"/>
              </a:ext>
            </a:extLst>
          </p:cNvPr>
          <p:cNvSpPr txBox="1"/>
          <p:nvPr/>
        </p:nvSpPr>
        <p:spPr>
          <a:xfrm>
            <a:off x="1335314" y="1219200"/>
            <a:ext cx="100946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Xác suất giành chiến thắng của đội Sóc cao hơn đội Chuột túi.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Có 36 kết quả khi gieo hai con xúc sắc.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Có 21 kết quả làm cho biến cố tổng số chấm xuất hiện nhỏ hơn hoặc bằng 7 xảy ra và có 15 kết quả làm cho biến cố tổng số chấm xuất hiện lớn hơn 7 xảy ra.</a:t>
            </a:r>
          </a:p>
          <a:p>
            <a:pPr algn="just"/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Do đó biến cố tổng số chấm xuất hiện nhỏ hơn hoặc bằng 7 có khả năng xảy ra cao hơn biến cố có tổng số chấm xuất hiện lớn hơn 7.</a:t>
            </a:r>
            <a:endParaRPr lang="en-US" sz="32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23027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10B59F47-B795-9967-9A5F-B4A35713BE27}"/>
              </a:ext>
            </a:extLst>
          </p:cNvPr>
          <p:cNvSpPr txBox="1"/>
          <p:nvPr/>
        </p:nvSpPr>
        <p:spPr>
          <a:xfrm>
            <a:off x="1718071" y="2115622"/>
            <a:ext cx="102691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Thống kê tỷ lệ học sinh trong trường yêu thích thể thao.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C78F6FC-37BC-0D8A-FDC7-A74D5E789290}"/>
              </a:ext>
            </a:extLst>
          </p:cNvPr>
          <p:cNvSpPr txBox="1"/>
          <p:nvPr/>
        </p:nvSpPr>
        <p:spPr>
          <a:xfrm>
            <a:off x="1618114" y="774683"/>
            <a:ext cx="9634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Palatino Linotype" panose="02040502050505030304" pitchFamily="18" charset="0"/>
              </a:rPr>
              <a:t>HOẠT ĐỘNG NHÓM: </a:t>
            </a:r>
          </a:p>
          <a:p>
            <a:pPr algn="ctr"/>
            <a:r>
              <a:rPr lang="en-US" sz="3200" dirty="0">
                <a:latin typeface="Palatino Linotype" panose="02040502050505030304" pitchFamily="18" charset="0"/>
              </a:rPr>
              <a:t>CÁC EM NỘP SẢN PHẨM VÀO TIẾT HỌC SAU</a:t>
            </a: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B54900A9-E69E-26C4-6C02-70C83A0EE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94926"/>
              </p:ext>
            </p:extLst>
          </p:nvPr>
        </p:nvGraphicFramePr>
        <p:xfrm>
          <a:off x="2389582" y="3227839"/>
          <a:ext cx="8983269" cy="2817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731">
                  <a:extLst>
                    <a:ext uri="{9D8B030D-6E8A-4147-A177-3AD203B41FA5}">
                      <a16:colId xmlns:a16="http://schemas.microsoft.com/office/drawing/2014/main" xmlns="" val="2030237937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640485537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xmlns="" val="2862480929"/>
                    </a:ext>
                  </a:extLst>
                </a:gridCol>
                <a:gridCol w="1014413">
                  <a:extLst>
                    <a:ext uri="{9D8B030D-6E8A-4147-A177-3AD203B41FA5}">
                      <a16:colId xmlns:a16="http://schemas.microsoft.com/office/drawing/2014/main" xmlns="" val="1992295303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xmlns="" val="535040989"/>
                    </a:ext>
                  </a:extLst>
                </a:gridCol>
                <a:gridCol w="942976">
                  <a:extLst>
                    <a:ext uri="{9D8B030D-6E8A-4147-A177-3AD203B41FA5}">
                      <a16:colId xmlns:a16="http://schemas.microsoft.com/office/drawing/2014/main" xmlns="" val="366039240"/>
                    </a:ext>
                  </a:extLst>
                </a:gridCol>
              </a:tblGrid>
              <a:tr h="12074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              Môn Thể   thao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lớp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Bóng đá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Bóng chuyền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Cầu lông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Bơi lội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Chạy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7794824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6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993245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7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92027714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8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63486142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9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2780336"/>
                  </a:ext>
                </a:extLst>
              </a:tr>
            </a:tbl>
          </a:graphicData>
        </a:graphic>
      </p:graphicFrame>
      <p:sp>
        <p:nvSpPr>
          <p:cNvPr id="6" name="AutoShape 1">
            <a:extLst>
              <a:ext uri="{FF2B5EF4-FFF2-40B4-BE49-F238E27FC236}">
                <a16:creationId xmlns:a16="http://schemas.microsoft.com/office/drawing/2014/main" xmlns="" id="{4BDC62AA-F78D-5ADC-E3CE-3C436BA0A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9581" y="3227839"/>
            <a:ext cx="3539731" cy="120128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3BAC3C7-A748-43F5-A715-CFDA185F3D20}"/>
              </a:ext>
            </a:extLst>
          </p:cNvPr>
          <p:cNvSpPr txBox="1"/>
          <p:nvPr/>
        </p:nvSpPr>
        <p:spPr>
          <a:xfrm>
            <a:off x="3676305" y="76022"/>
            <a:ext cx="5056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ĐỘNG:VẬN DỤNG</a:t>
            </a:r>
          </a:p>
        </p:txBody>
      </p:sp>
    </p:spTree>
    <p:extLst>
      <p:ext uri="{BB962C8B-B14F-4D97-AF65-F5344CB8AC3E}">
        <p14:creationId xmlns:p14="http://schemas.microsoft.com/office/powerpoint/2010/main" val="3714414186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E02AB6F8-EA68-EE71-19B6-91792C4252B6}"/>
              </a:ext>
            </a:extLst>
          </p:cNvPr>
          <p:cNvSpPr txBox="1"/>
          <p:nvPr/>
        </p:nvSpPr>
        <p:spPr>
          <a:xfrm>
            <a:off x="1594843" y="989389"/>
            <a:ext cx="10220920" cy="4879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Tổ chức thực hiện: Hoạt động theo tổ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nhiệm vụ học tập: mỗi tổ điều tra 1 khối (6, 7, 8, 9)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Thực hiện nhiệm vụ: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Xác định rõ vấn đề cần nghiên cứu, thu thập dữ liệu, tổ chức và biểu diễn dữ liệu, phân tích dữ liệu.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Đại diện nhóm trình bày sản phẩm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nhận định: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GV nhận xét, sửa sai nếu có.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19704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E65DF871-B834-E4AF-5346-3510C013B0BD}"/>
              </a:ext>
            </a:extLst>
          </p:cNvPr>
          <p:cNvSpPr txBox="1"/>
          <p:nvPr/>
        </p:nvSpPr>
        <p:spPr>
          <a:xfrm>
            <a:off x="2146697" y="1613118"/>
            <a:ext cx="899755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VIỆC VỀ NHÀ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8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Hệ thống lại kiến thức cần nhớ trong chương 9 bằng sơ đồ tư duy.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Làm hết bài tập cuối chương SGK.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71917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Hình ảnh 1">
            <a:extLst>
              <a:ext uri="{FF2B5EF4-FFF2-40B4-BE49-F238E27FC236}">
                <a16:creationId xmlns:a16="http://schemas.microsoft.com/office/drawing/2014/main" xmlns="" id="{75CCCECD-2575-D93A-4480-497180A81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279" y="1417912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35FEF7-4CD7-4360-8C35-25847C7C5B96}"/>
              </a:ext>
            </a:extLst>
          </p:cNvPr>
          <p:cNvSpPr txBox="1"/>
          <p:nvPr/>
        </p:nvSpPr>
        <p:spPr>
          <a:xfrm>
            <a:off x="3661924" y="615199"/>
            <a:ext cx="5409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KHỞI ĐỘNG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D40414-0E92-4507-928C-1ABA3BF95009}"/>
              </a:ext>
            </a:extLst>
          </p:cNvPr>
          <p:cNvSpPr txBox="1"/>
          <p:nvPr/>
        </p:nvSpPr>
        <p:spPr>
          <a:xfrm>
            <a:off x="2676279" y="5066950"/>
            <a:ext cx="82547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TUNG XÚC XẮC ĐỂ CHỌN ĐỘI THAM GIA TRÒ CHƠI </a:t>
            </a:r>
          </a:p>
        </p:txBody>
      </p:sp>
    </p:spTree>
    <p:extLst>
      <p:ext uri="{BB962C8B-B14F-4D97-AF65-F5344CB8AC3E}">
        <p14:creationId xmlns:p14="http://schemas.microsoft.com/office/powerpoint/2010/main" val="414070898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Hình ảnh 1">
            <a:extLst>
              <a:ext uri="{FF2B5EF4-FFF2-40B4-BE49-F238E27FC236}">
                <a16:creationId xmlns:a16="http://schemas.microsoft.com/office/drawing/2014/main" xmlns="" id="{75CCCECD-2575-D93A-4480-497180A81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779" y="1610859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DE5D128-AC6D-417A-A6E2-7F8D48428D82}"/>
              </a:ext>
            </a:extLst>
          </p:cNvPr>
          <p:cNvSpPr txBox="1"/>
          <p:nvPr/>
        </p:nvSpPr>
        <p:spPr>
          <a:xfrm>
            <a:off x="3661924" y="464198"/>
            <a:ext cx="5501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THỰC HÀNH</a:t>
            </a:r>
          </a:p>
        </p:txBody>
      </p:sp>
    </p:spTree>
    <p:extLst>
      <p:ext uri="{BB962C8B-B14F-4D97-AF65-F5344CB8AC3E}">
        <p14:creationId xmlns:p14="http://schemas.microsoft.com/office/powerpoint/2010/main" val="2700702568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CC95119-6D9D-3542-9E0E-4171B33DC9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EFC92F19-7317-314C-81B7-43B8B687F4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xmlns="" id="{23BB7E73-E730-42EA-AACE-D1E323EA54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F1F6C2E9-B316-4410-88E5-74F044FC35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58144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83D07262-43A6-451F-9B19-77B943C63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62685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Hộp Văn bản 2">
            <a:extLst>
              <a:ext uri="{FF2B5EF4-FFF2-40B4-BE49-F238E27FC236}">
                <a16:creationId xmlns:a16="http://schemas.microsoft.com/office/drawing/2014/main" xmlns="" id="{7BC81B39-208B-67BE-34BB-C1771E428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795315"/>
              </p:ext>
            </p:extLst>
          </p:nvPr>
        </p:nvGraphicFramePr>
        <p:xfrm>
          <a:off x="565150" y="275771"/>
          <a:ext cx="10087890" cy="616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095703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139825E3-A273-56ED-3FB1-B4F46CC85A4A}"/>
              </a:ext>
            </a:extLst>
          </p:cNvPr>
          <p:cNvSpPr txBox="1"/>
          <p:nvPr/>
        </p:nvSpPr>
        <p:spPr>
          <a:xfrm>
            <a:off x="1609130" y="465861"/>
            <a:ext cx="1022092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Kẻ ô trên mặt đất.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Đặt 15 lá cờ vào giỏ ở ô trung tâm.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Chia lớp thành hai đội, tung một đồng xu để quyết định xem đội nào là đội Sóc và đội nào là đội Chuột túi, mỗi đội có 15 HS.</a:t>
            </a:r>
          </a:p>
          <a:p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Hướng dẫn luật chơi cho HS.</a:t>
            </a:r>
            <a:endParaRPr lang="en-US" sz="2800">
              <a:latin typeface="Palatino Linotype" panose="02040502050505030304" pitchFamily="18" charset="0"/>
            </a:endParaRPr>
          </a:p>
        </p:txBody>
      </p:sp>
      <p:pic>
        <p:nvPicPr>
          <p:cNvPr id="4" name="Hình ảnh 1">
            <a:extLst>
              <a:ext uri="{FF2B5EF4-FFF2-40B4-BE49-F238E27FC236}">
                <a16:creationId xmlns:a16="http://schemas.microsoft.com/office/drawing/2014/main" xmlns="" id="{7DDCA008-82B4-71CF-E1FA-85DDF80D9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379" y="3116673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632964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33BFBD1C-8C84-8AA6-7313-476D2BFE6E63}"/>
              </a:ext>
            </a:extLst>
          </p:cNvPr>
          <p:cNvSpPr txBox="1"/>
          <p:nvPr/>
        </p:nvSpPr>
        <p:spPr>
          <a:xfrm>
            <a:off x="1389459" y="2152947"/>
            <a:ext cx="988337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</a:t>
            </a: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Thực hiện nhiệm vụ</a:t>
            </a: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rgbClr val="FFFF0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Trong đội các em chia nhiệm vụ từng thành viên để thực hiện theo yêu cầu của GV.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Công bố số cờ mình nhận được sau 15 lượt chơi.</a:t>
            </a:r>
          </a:p>
        </p:txBody>
      </p:sp>
    </p:spTree>
    <p:extLst>
      <p:ext uri="{BB962C8B-B14F-4D97-AF65-F5344CB8AC3E}">
        <p14:creationId xmlns:p14="http://schemas.microsoft.com/office/powerpoint/2010/main" val="1503540254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B131FE48-5F87-EED4-C28F-E2F10C6895F8}"/>
              </a:ext>
            </a:extLst>
          </p:cNvPr>
          <p:cNvSpPr txBox="1"/>
          <p:nvPr/>
        </p:nvSpPr>
        <p:spPr>
          <a:xfrm>
            <a:off x="1567543" y="1834399"/>
            <a:ext cx="8948057" cy="2702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 </a:t>
            </a:r>
            <a:endParaRPr lang="en-US" sz="32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gọi HS bất kỳ dưới lớp nhận xét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HS cả lớp quan sát, lắng nghe, nhận xét.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</a:t>
            </a: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ậ</a:t>
            </a: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 định</a:t>
            </a:r>
            <a:endParaRPr lang="en-US" sz="32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tổng kết trò chơi sau 15 lượt</a:t>
            </a:r>
            <a:endParaRPr lang="en-US" sz="32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75578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C7F4CDBB-9F5A-9531-5441-D620B0074E21}"/>
              </a:ext>
            </a:extLst>
          </p:cNvPr>
          <p:cNvSpPr txBox="1"/>
          <p:nvPr/>
        </p:nvSpPr>
        <p:spPr>
          <a:xfrm>
            <a:off x="3373467" y="96487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Chia ra hai đội tham gia trò chơi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62A9985E-42BF-D7BD-D618-459ADCC4EC35}"/>
              </a:ext>
            </a:extLst>
          </p:cNvPr>
          <p:cNvSpPr txBox="1"/>
          <p:nvPr/>
        </p:nvSpPr>
        <p:spPr>
          <a:xfrm>
            <a:off x="1303735" y="594356"/>
            <a:ext cx="7061256" cy="313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ổ chức thực hiện: </a:t>
            </a: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Hoạt động theo đội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Giao nhiệm vụ 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     Thực hiện 15 lượt chơi như sau: Ở mỗi lượt chơi, mỗi đội sẽ cử ra một người đứng ở ô số 1. Chủ trò gieo hai con xúc xắc.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8EA4A8D1-7040-BB80-2FC0-CFED2C771B4C}"/>
              </a:ext>
            </a:extLst>
          </p:cNvPr>
          <p:cNvSpPr txBox="1"/>
          <p:nvPr/>
        </p:nvSpPr>
        <p:spPr>
          <a:xfrm>
            <a:off x="1303735" y="3983844"/>
            <a:ext cx="1058720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Nếu tổng số chấm xuất hiện lớn hơn 7, người chơi đội Chuột túi được nhảy lò cò lên phía trước 1 ô.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Nếu tổng số chấm xuất hiện nhỏ hơn hoặc bằng 7, người chơi đội Sóc sẽ nhảy lò cò lên phía trước 1 ô.</a:t>
            </a:r>
          </a:p>
          <a:p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Chủ trò tiếp tục gieo xúc xắc cho đến khi có một đội đến được ô trung tâm để lấy cờ.</a:t>
            </a:r>
            <a:endParaRPr lang="en-US" sz="280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59298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4D3F0ED3-962C-FA14-602C-4A368B67EE6D}"/>
              </a:ext>
            </a:extLst>
          </p:cNvPr>
          <p:cNvSpPr txBox="1"/>
          <p:nvPr/>
        </p:nvSpPr>
        <p:spPr>
          <a:xfrm>
            <a:off x="1518642" y="1535574"/>
            <a:ext cx="9997083" cy="410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</a:t>
            </a:r>
            <a:r>
              <a:rPr lang="en-US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Thực hiện nhiệm vụ</a:t>
            </a:r>
            <a:r>
              <a:rPr lang="en-US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Trong đội các em chia nhiệm vụ từng thành viên để thực hiện theo yêu cầu của GV. Công bố số cờ mình nhận được sau 15 lượt chơi.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gọi HS bất kỳ dưới lớp nhận xét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HS cả lớp quan sát, lắng nghe, nhận xét.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</a:t>
            </a: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ậ</a:t>
            </a: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 định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tổng kết trò chơi sau 15 lượt.</a:t>
            </a:r>
          </a:p>
        </p:txBody>
      </p:sp>
    </p:spTree>
    <p:extLst>
      <p:ext uri="{BB962C8B-B14F-4D97-AF65-F5344CB8AC3E}">
        <p14:creationId xmlns:p14="http://schemas.microsoft.com/office/powerpoint/2010/main" val="769488634"/>
      </p:ext>
    </p:extLst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InterweaveVTI">
  <a:themeElements>
    <a:clrScheme name="AnalogousFromLightSeedRightStep">
      <a:dk1>
        <a:srgbClr val="000000"/>
      </a:dk1>
      <a:lt1>
        <a:srgbClr val="FFFFFF"/>
      </a:lt1>
      <a:dk2>
        <a:srgbClr val="412A24"/>
      </a:dk2>
      <a:lt2>
        <a:srgbClr val="E2E7E8"/>
      </a:lt2>
      <a:accent1>
        <a:srgbClr val="C1988D"/>
      </a:accent1>
      <a:accent2>
        <a:srgbClr val="B6A17C"/>
      </a:accent2>
      <a:accent3>
        <a:srgbClr val="A4A67E"/>
      </a:accent3>
      <a:accent4>
        <a:srgbClr val="91A974"/>
      </a:accent4>
      <a:accent5>
        <a:srgbClr val="86AB81"/>
      </a:accent5>
      <a:accent6>
        <a:srgbClr val="77AF88"/>
      </a:accent6>
      <a:hlink>
        <a:srgbClr val="5B8B97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Avenir Next</vt:lpstr>
      <vt:lpstr>Neue Haas Grotesk Text Pro</vt:lpstr>
      <vt:lpstr>Palatino Linotype</vt:lpstr>
      <vt:lpstr>Times New Roman</vt:lpstr>
      <vt:lpstr>InterweaveVTI</vt:lpstr>
      <vt:lpstr>BÀI 3: HOẠT ĐỘNG TRẢI NGHIỆM HƯỚNG NGHIỆP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subject>thuvienhoclieu.com</dc:subject>
  <dc:creator/>
  <cp:keywords>thuvienhoclieu.com</cp:keywords>
  <dc:description>thuvienhoclieu.com</dc:description>
  <cp:lastModifiedBy/>
  <cp:revision>1</cp:revision>
  <dcterms:created xsi:type="dcterms:W3CDTF">2022-09-02T05:55:19Z</dcterms:created>
  <dcterms:modified xsi:type="dcterms:W3CDTF">2025-03-04T11:46:35Z</dcterms:modified>
  <cp:category>thuvienhoclieu.com</cp:category>
</cp:coreProperties>
</file>