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  <p:sldMasterId id="2147483732" r:id="rId2"/>
  </p:sldMasterIdLst>
  <p:notesMasterIdLst>
    <p:notesMasterId r:id="rId43"/>
  </p:notesMasterIdLst>
  <p:sldIdLst>
    <p:sldId id="262" r:id="rId3"/>
    <p:sldId id="263" r:id="rId4"/>
    <p:sldId id="284" r:id="rId5"/>
    <p:sldId id="283" r:id="rId6"/>
    <p:sldId id="289" r:id="rId7"/>
    <p:sldId id="282" r:id="rId8"/>
    <p:sldId id="309" r:id="rId9"/>
    <p:sldId id="310" r:id="rId10"/>
    <p:sldId id="306" r:id="rId11"/>
    <p:sldId id="307" r:id="rId12"/>
    <p:sldId id="308" r:id="rId13"/>
    <p:sldId id="305" r:id="rId14"/>
    <p:sldId id="312" r:id="rId15"/>
    <p:sldId id="313" r:id="rId16"/>
    <p:sldId id="311" r:id="rId17"/>
    <p:sldId id="315" r:id="rId18"/>
    <p:sldId id="288" r:id="rId19"/>
    <p:sldId id="343" r:id="rId20"/>
    <p:sldId id="317" r:id="rId21"/>
    <p:sldId id="321" r:id="rId22"/>
    <p:sldId id="320" r:id="rId23"/>
    <p:sldId id="319" r:id="rId24"/>
    <p:sldId id="322" r:id="rId25"/>
    <p:sldId id="318" r:id="rId26"/>
    <p:sldId id="323" r:id="rId27"/>
    <p:sldId id="272" r:id="rId28"/>
    <p:sldId id="324" r:id="rId29"/>
    <p:sldId id="314" r:id="rId30"/>
    <p:sldId id="325" r:id="rId31"/>
    <p:sldId id="328" r:id="rId32"/>
    <p:sldId id="336" r:id="rId33"/>
    <p:sldId id="327" r:id="rId34"/>
    <p:sldId id="337" r:id="rId35"/>
    <p:sldId id="332" r:id="rId36"/>
    <p:sldId id="333" r:id="rId37"/>
    <p:sldId id="341" r:id="rId38"/>
    <p:sldId id="342" r:id="rId39"/>
    <p:sldId id="340" r:id="rId40"/>
    <p:sldId id="293" r:id="rId41"/>
    <p:sldId id="273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93" d="100"/>
          <a:sy n="93" d="100"/>
        </p:scale>
        <p:origin x="66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39BCF-B1FB-4789-9000-3E647D10264A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5EA454-8540-448F-A136-AF4556563F96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KHỞI ĐỘNG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B36A6E8-0249-478B-8FE1-4F60700F1DAE}" type="parTrans" cxnId="{9F447EC0-C043-4CFD-9AC3-01F90890D5DA}">
      <dgm:prSet/>
      <dgm:spPr/>
      <dgm:t>
        <a:bodyPr/>
        <a:lstStyle/>
        <a:p>
          <a:endParaRPr lang="en-US"/>
        </a:p>
      </dgm:t>
    </dgm:pt>
    <dgm:pt modelId="{3E81BC66-2418-4931-BCFB-C213F6E4E220}" type="sibTrans" cxnId="{9F447EC0-C043-4CFD-9AC3-01F90890D5DA}">
      <dgm:prSet/>
      <dgm:spPr/>
      <dgm:t>
        <a:bodyPr/>
        <a:lstStyle/>
        <a:p>
          <a:endParaRPr lang="en-US"/>
        </a:p>
      </dgm:t>
    </dgm:pt>
    <dgm:pt modelId="{7FE4AABC-E250-4F59-B259-ED452873D42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THỰC HÀNH</a:t>
          </a:r>
        </a:p>
      </dgm:t>
    </dgm:pt>
    <dgm:pt modelId="{C8906776-FDF5-443D-A7FC-4745204A843B}" type="parTrans" cxnId="{D14BCA45-F463-4B09-9708-0215F0E09BB8}">
      <dgm:prSet/>
      <dgm:spPr/>
      <dgm:t>
        <a:bodyPr/>
        <a:lstStyle/>
        <a:p>
          <a:endParaRPr lang="en-US"/>
        </a:p>
      </dgm:t>
    </dgm:pt>
    <dgm:pt modelId="{9CF0A972-293D-4001-8B1B-70EA42967A38}" type="sibTrans" cxnId="{D14BCA45-F463-4B09-9708-0215F0E09BB8}">
      <dgm:prSet/>
      <dgm:spPr/>
      <dgm:t>
        <a:bodyPr/>
        <a:lstStyle/>
        <a:p>
          <a:endParaRPr lang="en-US"/>
        </a:p>
      </dgm:t>
    </dgm:pt>
    <dgm:pt modelId="{4BECB98B-DB9E-4E30-B18C-B10326890D9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VẬN DỤNG</a:t>
          </a:r>
        </a:p>
      </dgm:t>
    </dgm:pt>
    <dgm:pt modelId="{229777FA-F86E-45D4-A5E4-8F5E52542DE3}" type="parTrans" cxnId="{AC8ECE3F-46BD-4157-9FCA-E7EFAA228D3E}">
      <dgm:prSet/>
      <dgm:spPr/>
      <dgm:t>
        <a:bodyPr/>
        <a:lstStyle/>
        <a:p>
          <a:endParaRPr lang="en-US"/>
        </a:p>
      </dgm:t>
    </dgm:pt>
    <dgm:pt modelId="{D240F4C5-4CCE-46EF-9E71-AC8C1D497822}" type="sibTrans" cxnId="{AC8ECE3F-46BD-4157-9FCA-E7EFAA228D3E}">
      <dgm:prSet/>
      <dgm:spPr/>
      <dgm:t>
        <a:bodyPr/>
        <a:lstStyle/>
        <a:p>
          <a:endParaRPr lang="en-US"/>
        </a:p>
      </dgm:t>
    </dgm:pt>
    <dgm:pt modelId="{AA67CB7B-C88D-4577-832A-D9375666991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 THÀNH KIẾN THỨC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1E04531-64FD-493E-AC49-75686B0CA88A}" type="parTrans" cxnId="{BBD3FFB8-61E6-4BFE-9E62-F212B637EBDF}">
      <dgm:prSet/>
      <dgm:spPr/>
      <dgm:t>
        <a:bodyPr/>
        <a:lstStyle/>
        <a:p>
          <a:endParaRPr lang="en-US"/>
        </a:p>
      </dgm:t>
    </dgm:pt>
    <dgm:pt modelId="{94E22566-28AB-4A3F-BD0D-40F758A0C18F}" type="sibTrans" cxnId="{BBD3FFB8-61E6-4BFE-9E62-F212B637EBDF}">
      <dgm:prSet/>
      <dgm:spPr/>
      <dgm:t>
        <a:bodyPr/>
        <a:lstStyle/>
        <a:p>
          <a:endParaRPr lang="en-US"/>
        </a:p>
      </dgm:t>
    </dgm:pt>
    <dgm:pt modelId="{A8D0E6DE-8B63-4E3E-90F4-2432CCCDABE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GIAO VIỆC VỀ NHÀ</a:t>
          </a:r>
        </a:p>
      </dgm:t>
    </dgm:pt>
    <dgm:pt modelId="{6C7D8552-D28B-46E2-824C-75BF47E13113}" type="parTrans" cxnId="{37006B9E-8883-4824-B147-0749AEA2E89F}">
      <dgm:prSet/>
      <dgm:spPr/>
      <dgm:t>
        <a:bodyPr/>
        <a:lstStyle/>
        <a:p>
          <a:endParaRPr lang="en-US"/>
        </a:p>
      </dgm:t>
    </dgm:pt>
    <dgm:pt modelId="{40240042-780F-4B0F-9B89-D64C105FA70C}" type="sibTrans" cxnId="{37006B9E-8883-4824-B147-0749AEA2E89F}">
      <dgm:prSet/>
      <dgm:spPr/>
      <dgm:t>
        <a:bodyPr/>
        <a:lstStyle/>
        <a:p>
          <a:endParaRPr lang="en-US"/>
        </a:p>
      </dgm:t>
    </dgm:pt>
    <dgm:pt modelId="{3270D70F-D32D-4E35-AD12-585377ED721F}" type="pres">
      <dgm:prSet presAssocID="{92C39BCF-B1FB-4789-9000-3E647D1026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8B20C32-B55D-4C23-A910-BE9B9BE952B4}" type="pres">
      <dgm:prSet presAssocID="{92C39BCF-B1FB-4789-9000-3E647D10264A}" presName="Name1" presStyleCnt="0"/>
      <dgm:spPr/>
    </dgm:pt>
    <dgm:pt modelId="{0D136F13-736B-4D8B-A3FC-FEDF08BD0377}" type="pres">
      <dgm:prSet presAssocID="{92C39BCF-B1FB-4789-9000-3E647D10264A}" presName="cycle" presStyleCnt="0"/>
      <dgm:spPr/>
    </dgm:pt>
    <dgm:pt modelId="{F9A6F2BC-9C0A-4A4A-BAAE-553CEAAADDBC}" type="pres">
      <dgm:prSet presAssocID="{92C39BCF-B1FB-4789-9000-3E647D10264A}" presName="srcNode" presStyleLbl="node1" presStyleIdx="0" presStyleCnt="5"/>
      <dgm:spPr/>
    </dgm:pt>
    <dgm:pt modelId="{450BB49C-61FE-47F6-AA4F-7BDEF7767428}" type="pres">
      <dgm:prSet presAssocID="{92C39BCF-B1FB-4789-9000-3E647D10264A}" presName="conn" presStyleLbl="parChTrans1D2" presStyleIdx="0" presStyleCnt="1"/>
      <dgm:spPr/>
      <dgm:t>
        <a:bodyPr/>
        <a:lstStyle/>
        <a:p>
          <a:endParaRPr lang="en-US"/>
        </a:p>
      </dgm:t>
    </dgm:pt>
    <dgm:pt modelId="{8FE13EB1-6BFB-4409-96BC-8C1C697672C8}" type="pres">
      <dgm:prSet presAssocID="{92C39BCF-B1FB-4789-9000-3E647D10264A}" presName="extraNode" presStyleLbl="node1" presStyleIdx="0" presStyleCnt="5"/>
      <dgm:spPr/>
    </dgm:pt>
    <dgm:pt modelId="{29706986-1B61-4978-9AA2-BB83BA19ACE4}" type="pres">
      <dgm:prSet presAssocID="{92C39BCF-B1FB-4789-9000-3E647D10264A}" presName="dstNode" presStyleLbl="node1" presStyleIdx="0" presStyleCnt="5"/>
      <dgm:spPr/>
    </dgm:pt>
    <dgm:pt modelId="{EC29C81E-94FB-4D38-942C-94605C70D686}" type="pres">
      <dgm:prSet presAssocID="{685EA454-8540-448F-A136-AF4556563F96}" presName="text_1" presStyleLbl="node1" presStyleIdx="0" presStyleCnt="5" custScaleX="73323" custLinFactNeighborX="-7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6C86E-9F00-4550-8BE2-CEAB7313CE2F}" type="pres">
      <dgm:prSet presAssocID="{685EA454-8540-448F-A136-AF4556563F96}" presName="accent_1" presStyleCnt="0"/>
      <dgm:spPr/>
    </dgm:pt>
    <dgm:pt modelId="{34946D92-F11E-441D-A566-5C95C44942A5}" type="pres">
      <dgm:prSet presAssocID="{685EA454-8540-448F-A136-AF4556563F96}" presName="accentRepeatNode" presStyleLbl="solidFgAcc1" presStyleIdx="0" presStyleCnt="5"/>
      <dgm:spPr/>
    </dgm:pt>
    <dgm:pt modelId="{0B2C9E1E-009A-4CED-AEB8-C774F5D7F33A}" type="pres">
      <dgm:prSet presAssocID="{AA67CB7B-C88D-4577-832A-D9375666991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D19AF-CE0A-40AC-B891-B55E08C3297E}" type="pres">
      <dgm:prSet presAssocID="{AA67CB7B-C88D-4577-832A-D93756669910}" presName="accent_2" presStyleCnt="0"/>
      <dgm:spPr/>
    </dgm:pt>
    <dgm:pt modelId="{BCDEBD4A-B8DF-42B9-AAFE-B8D8B21F1EFD}" type="pres">
      <dgm:prSet presAssocID="{AA67CB7B-C88D-4577-832A-D93756669910}" presName="accentRepeatNode" presStyleLbl="solidFgAcc1" presStyleIdx="1" presStyleCnt="5"/>
      <dgm:spPr/>
    </dgm:pt>
    <dgm:pt modelId="{1A4F1780-85C6-4399-BE68-30EA075780AD}" type="pres">
      <dgm:prSet presAssocID="{7FE4AABC-E250-4F59-B259-ED452873D42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09C03-9973-4557-A404-3A10B6630348}" type="pres">
      <dgm:prSet presAssocID="{7FE4AABC-E250-4F59-B259-ED452873D42C}" presName="accent_3" presStyleCnt="0"/>
      <dgm:spPr/>
    </dgm:pt>
    <dgm:pt modelId="{174ECD8C-7EAA-4B4A-BDC6-46E760206C6B}" type="pres">
      <dgm:prSet presAssocID="{7FE4AABC-E250-4F59-B259-ED452873D42C}" presName="accentRepeatNode" presStyleLbl="solidFgAcc1" presStyleIdx="2" presStyleCnt="5"/>
      <dgm:spPr/>
    </dgm:pt>
    <dgm:pt modelId="{7FF1745A-2C87-4F8D-887C-AB405B9230EB}" type="pres">
      <dgm:prSet presAssocID="{4BECB98B-DB9E-4E30-B18C-B10326890D9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E4E9B-EF38-49C1-84A2-AC49B6D4811C}" type="pres">
      <dgm:prSet presAssocID="{4BECB98B-DB9E-4E30-B18C-B10326890D99}" presName="accent_4" presStyleCnt="0"/>
      <dgm:spPr/>
    </dgm:pt>
    <dgm:pt modelId="{5B39837B-3A34-45D5-969B-8B684828C440}" type="pres">
      <dgm:prSet presAssocID="{4BECB98B-DB9E-4E30-B18C-B10326890D99}" presName="accentRepeatNode" presStyleLbl="solidFgAcc1" presStyleIdx="3" presStyleCnt="5"/>
      <dgm:spPr/>
    </dgm:pt>
    <dgm:pt modelId="{5C7662B4-272C-42E6-A881-D64EEA9BF01A}" type="pres">
      <dgm:prSet presAssocID="{A8D0E6DE-8B63-4E3E-90F4-2432CCCDABE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89B43-AB9A-400C-9A11-D45EBB122BDE}" type="pres">
      <dgm:prSet presAssocID="{A8D0E6DE-8B63-4E3E-90F4-2432CCCDABE8}" presName="accent_5" presStyleCnt="0"/>
      <dgm:spPr/>
    </dgm:pt>
    <dgm:pt modelId="{5C8F0C0F-4D31-4412-9466-DEB1D70C4BE4}" type="pres">
      <dgm:prSet presAssocID="{A8D0E6DE-8B63-4E3E-90F4-2432CCCDABE8}" presName="accentRepeatNode" presStyleLbl="solidFgAcc1" presStyleIdx="4" presStyleCnt="5"/>
      <dgm:spPr/>
    </dgm:pt>
  </dgm:ptLst>
  <dgm:cxnLst>
    <dgm:cxn modelId="{9F447EC0-C043-4CFD-9AC3-01F90890D5DA}" srcId="{92C39BCF-B1FB-4789-9000-3E647D10264A}" destId="{685EA454-8540-448F-A136-AF4556563F96}" srcOrd="0" destOrd="0" parTransId="{8B36A6E8-0249-478B-8FE1-4F60700F1DAE}" sibTransId="{3E81BC66-2418-4931-BCFB-C213F6E4E220}"/>
    <dgm:cxn modelId="{A8B00A59-C3AE-48A5-BA0F-B46DB29FF965}" type="presOf" srcId="{7FE4AABC-E250-4F59-B259-ED452873D42C}" destId="{1A4F1780-85C6-4399-BE68-30EA075780AD}" srcOrd="0" destOrd="0" presId="urn:microsoft.com/office/officeart/2008/layout/VerticalCurvedList"/>
    <dgm:cxn modelId="{37006B9E-8883-4824-B147-0749AEA2E89F}" srcId="{92C39BCF-B1FB-4789-9000-3E647D10264A}" destId="{A8D0E6DE-8B63-4E3E-90F4-2432CCCDABE8}" srcOrd="4" destOrd="0" parTransId="{6C7D8552-D28B-46E2-824C-75BF47E13113}" sibTransId="{40240042-780F-4B0F-9B89-D64C105FA70C}"/>
    <dgm:cxn modelId="{1AFFFFF5-BCFF-4DAD-A3EA-CD2F7D284441}" type="presOf" srcId="{4BECB98B-DB9E-4E30-B18C-B10326890D99}" destId="{7FF1745A-2C87-4F8D-887C-AB405B9230EB}" srcOrd="0" destOrd="0" presId="urn:microsoft.com/office/officeart/2008/layout/VerticalCurvedList"/>
    <dgm:cxn modelId="{AC8ECE3F-46BD-4157-9FCA-E7EFAA228D3E}" srcId="{92C39BCF-B1FB-4789-9000-3E647D10264A}" destId="{4BECB98B-DB9E-4E30-B18C-B10326890D99}" srcOrd="3" destOrd="0" parTransId="{229777FA-F86E-45D4-A5E4-8F5E52542DE3}" sibTransId="{D240F4C5-4CCE-46EF-9E71-AC8C1D497822}"/>
    <dgm:cxn modelId="{BB12777B-C637-4507-AF54-2A33EEC8954A}" type="presOf" srcId="{AA67CB7B-C88D-4577-832A-D93756669910}" destId="{0B2C9E1E-009A-4CED-AEB8-C774F5D7F33A}" srcOrd="0" destOrd="0" presId="urn:microsoft.com/office/officeart/2008/layout/VerticalCurvedList"/>
    <dgm:cxn modelId="{BBD3FFB8-61E6-4BFE-9E62-F212B637EBDF}" srcId="{92C39BCF-B1FB-4789-9000-3E647D10264A}" destId="{AA67CB7B-C88D-4577-832A-D93756669910}" srcOrd="1" destOrd="0" parTransId="{51E04531-64FD-493E-AC49-75686B0CA88A}" sibTransId="{94E22566-28AB-4A3F-BD0D-40F758A0C18F}"/>
    <dgm:cxn modelId="{E5ADA014-0E4F-430A-AFC8-FAF37F94B0E5}" type="presOf" srcId="{3E81BC66-2418-4931-BCFB-C213F6E4E220}" destId="{450BB49C-61FE-47F6-AA4F-7BDEF7767428}" srcOrd="0" destOrd="0" presId="urn:microsoft.com/office/officeart/2008/layout/VerticalCurvedList"/>
    <dgm:cxn modelId="{0D3897C1-6AC0-49F5-AB8F-8A3ACCF4796E}" type="presOf" srcId="{92C39BCF-B1FB-4789-9000-3E647D10264A}" destId="{3270D70F-D32D-4E35-AD12-585377ED721F}" srcOrd="0" destOrd="0" presId="urn:microsoft.com/office/officeart/2008/layout/VerticalCurvedList"/>
    <dgm:cxn modelId="{0E6B39F2-94AF-4DFC-AA3E-A0AEF30DE5B1}" type="presOf" srcId="{685EA454-8540-448F-A136-AF4556563F96}" destId="{EC29C81E-94FB-4D38-942C-94605C70D686}" srcOrd="0" destOrd="0" presId="urn:microsoft.com/office/officeart/2008/layout/VerticalCurvedList"/>
    <dgm:cxn modelId="{D14BCA45-F463-4B09-9708-0215F0E09BB8}" srcId="{92C39BCF-B1FB-4789-9000-3E647D10264A}" destId="{7FE4AABC-E250-4F59-B259-ED452873D42C}" srcOrd="2" destOrd="0" parTransId="{C8906776-FDF5-443D-A7FC-4745204A843B}" sibTransId="{9CF0A972-293D-4001-8B1B-70EA42967A38}"/>
    <dgm:cxn modelId="{8615F51F-2179-4A9C-AF90-5C45D4728A4C}" type="presOf" srcId="{A8D0E6DE-8B63-4E3E-90F4-2432CCCDABE8}" destId="{5C7662B4-272C-42E6-A881-D64EEA9BF01A}" srcOrd="0" destOrd="0" presId="urn:microsoft.com/office/officeart/2008/layout/VerticalCurvedList"/>
    <dgm:cxn modelId="{E67E9F6B-37E7-4149-84CA-5F3BC407971D}" type="presParOf" srcId="{3270D70F-D32D-4E35-AD12-585377ED721F}" destId="{38B20C32-B55D-4C23-A910-BE9B9BE952B4}" srcOrd="0" destOrd="0" presId="urn:microsoft.com/office/officeart/2008/layout/VerticalCurvedList"/>
    <dgm:cxn modelId="{97C655BE-3466-4038-8ECB-9235EA3E6BB2}" type="presParOf" srcId="{38B20C32-B55D-4C23-A910-BE9B9BE952B4}" destId="{0D136F13-736B-4D8B-A3FC-FEDF08BD0377}" srcOrd="0" destOrd="0" presId="urn:microsoft.com/office/officeart/2008/layout/VerticalCurvedList"/>
    <dgm:cxn modelId="{A1EB3CD4-976F-46E5-8BE6-00B0F27AC426}" type="presParOf" srcId="{0D136F13-736B-4D8B-A3FC-FEDF08BD0377}" destId="{F9A6F2BC-9C0A-4A4A-BAAE-553CEAAADDBC}" srcOrd="0" destOrd="0" presId="urn:microsoft.com/office/officeart/2008/layout/VerticalCurvedList"/>
    <dgm:cxn modelId="{BAC9797D-845B-4DD2-9D35-21893EF0CD0C}" type="presParOf" srcId="{0D136F13-736B-4D8B-A3FC-FEDF08BD0377}" destId="{450BB49C-61FE-47F6-AA4F-7BDEF7767428}" srcOrd="1" destOrd="0" presId="urn:microsoft.com/office/officeart/2008/layout/VerticalCurvedList"/>
    <dgm:cxn modelId="{04CD6130-E61B-4ADA-8923-113CD123DF01}" type="presParOf" srcId="{0D136F13-736B-4D8B-A3FC-FEDF08BD0377}" destId="{8FE13EB1-6BFB-4409-96BC-8C1C697672C8}" srcOrd="2" destOrd="0" presId="urn:microsoft.com/office/officeart/2008/layout/VerticalCurvedList"/>
    <dgm:cxn modelId="{33499012-FFBF-4436-9F2E-A0086C7971AF}" type="presParOf" srcId="{0D136F13-736B-4D8B-A3FC-FEDF08BD0377}" destId="{29706986-1B61-4978-9AA2-BB83BA19ACE4}" srcOrd="3" destOrd="0" presId="urn:microsoft.com/office/officeart/2008/layout/VerticalCurvedList"/>
    <dgm:cxn modelId="{A450AF92-20E0-42AF-95AF-0F854B41E218}" type="presParOf" srcId="{38B20C32-B55D-4C23-A910-BE9B9BE952B4}" destId="{EC29C81E-94FB-4D38-942C-94605C70D686}" srcOrd="1" destOrd="0" presId="urn:microsoft.com/office/officeart/2008/layout/VerticalCurvedList"/>
    <dgm:cxn modelId="{15FD5CE4-FA07-41E0-97CF-D69CE3193537}" type="presParOf" srcId="{38B20C32-B55D-4C23-A910-BE9B9BE952B4}" destId="{58B6C86E-9F00-4550-8BE2-CEAB7313CE2F}" srcOrd="2" destOrd="0" presId="urn:microsoft.com/office/officeart/2008/layout/VerticalCurvedList"/>
    <dgm:cxn modelId="{9DDEC042-DECB-4773-A245-E77ADA2A7325}" type="presParOf" srcId="{58B6C86E-9F00-4550-8BE2-CEAB7313CE2F}" destId="{34946D92-F11E-441D-A566-5C95C44942A5}" srcOrd="0" destOrd="0" presId="urn:microsoft.com/office/officeart/2008/layout/VerticalCurvedList"/>
    <dgm:cxn modelId="{EC6F456F-2D1D-44C2-9952-16D7DDA6FD46}" type="presParOf" srcId="{38B20C32-B55D-4C23-A910-BE9B9BE952B4}" destId="{0B2C9E1E-009A-4CED-AEB8-C774F5D7F33A}" srcOrd="3" destOrd="0" presId="urn:microsoft.com/office/officeart/2008/layout/VerticalCurvedList"/>
    <dgm:cxn modelId="{8EB1DF80-7728-4104-BE9B-87FB792A7FB8}" type="presParOf" srcId="{38B20C32-B55D-4C23-A910-BE9B9BE952B4}" destId="{DB2D19AF-CE0A-40AC-B891-B55E08C3297E}" srcOrd="4" destOrd="0" presId="urn:microsoft.com/office/officeart/2008/layout/VerticalCurvedList"/>
    <dgm:cxn modelId="{4C336858-016B-4494-B632-084CCB5F852E}" type="presParOf" srcId="{DB2D19AF-CE0A-40AC-B891-B55E08C3297E}" destId="{BCDEBD4A-B8DF-42B9-AAFE-B8D8B21F1EFD}" srcOrd="0" destOrd="0" presId="urn:microsoft.com/office/officeart/2008/layout/VerticalCurvedList"/>
    <dgm:cxn modelId="{1CB8C667-3D8D-4CDC-882A-687AF20F861D}" type="presParOf" srcId="{38B20C32-B55D-4C23-A910-BE9B9BE952B4}" destId="{1A4F1780-85C6-4399-BE68-30EA075780AD}" srcOrd="5" destOrd="0" presId="urn:microsoft.com/office/officeart/2008/layout/VerticalCurvedList"/>
    <dgm:cxn modelId="{C2CB07EA-0D6C-4DCF-97C3-FE512CDED2C7}" type="presParOf" srcId="{38B20C32-B55D-4C23-A910-BE9B9BE952B4}" destId="{F8B09C03-9973-4557-A404-3A10B6630348}" srcOrd="6" destOrd="0" presId="urn:microsoft.com/office/officeart/2008/layout/VerticalCurvedList"/>
    <dgm:cxn modelId="{7212B510-3AFA-4438-AC93-C6BC48BDF88A}" type="presParOf" srcId="{F8B09C03-9973-4557-A404-3A10B6630348}" destId="{174ECD8C-7EAA-4B4A-BDC6-46E760206C6B}" srcOrd="0" destOrd="0" presId="urn:microsoft.com/office/officeart/2008/layout/VerticalCurvedList"/>
    <dgm:cxn modelId="{73F4D09E-3059-431C-B26E-362A815B4DB9}" type="presParOf" srcId="{38B20C32-B55D-4C23-A910-BE9B9BE952B4}" destId="{7FF1745A-2C87-4F8D-887C-AB405B9230EB}" srcOrd="7" destOrd="0" presId="urn:microsoft.com/office/officeart/2008/layout/VerticalCurvedList"/>
    <dgm:cxn modelId="{8B2A9DD5-4894-4390-86DD-3B33F0E123ED}" type="presParOf" srcId="{38B20C32-B55D-4C23-A910-BE9B9BE952B4}" destId="{8CFE4E9B-EF38-49C1-84A2-AC49B6D4811C}" srcOrd="8" destOrd="0" presId="urn:microsoft.com/office/officeart/2008/layout/VerticalCurvedList"/>
    <dgm:cxn modelId="{F9908F8D-090A-43A3-B5BB-9C38ACB9EA2F}" type="presParOf" srcId="{8CFE4E9B-EF38-49C1-84A2-AC49B6D4811C}" destId="{5B39837B-3A34-45D5-969B-8B684828C440}" srcOrd="0" destOrd="0" presId="urn:microsoft.com/office/officeart/2008/layout/VerticalCurvedList"/>
    <dgm:cxn modelId="{F366721A-99E5-4C71-993B-9605CFBE112B}" type="presParOf" srcId="{38B20C32-B55D-4C23-A910-BE9B9BE952B4}" destId="{5C7662B4-272C-42E6-A881-D64EEA9BF01A}" srcOrd="9" destOrd="0" presId="urn:microsoft.com/office/officeart/2008/layout/VerticalCurvedList"/>
    <dgm:cxn modelId="{92A3A2FD-8B4E-422F-BC30-483B54EC53A8}" type="presParOf" srcId="{38B20C32-B55D-4C23-A910-BE9B9BE952B4}" destId="{43289B43-AB9A-400C-9A11-D45EBB122BDE}" srcOrd="10" destOrd="0" presId="urn:microsoft.com/office/officeart/2008/layout/VerticalCurvedList"/>
    <dgm:cxn modelId="{E381AC13-B045-4207-B565-D8E73D5CCA42}" type="presParOf" srcId="{43289B43-AB9A-400C-9A11-D45EBB122BDE}" destId="{5C8F0C0F-4D31-4412-9466-DEB1D70C4B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BB49C-61FE-47F6-AA4F-7BDEF7767428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9C81E-94FB-4D38-942C-94605C70D686}">
      <dsp:nvSpPr>
        <dsp:cNvPr id="0" name=""/>
        <dsp:cNvSpPr/>
      </dsp:nvSpPr>
      <dsp:spPr>
        <a:xfrm>
          <a:off x="686950" y="253918"/>
          <a:ext cx="4091478" cy="508162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KHỞI ĐỘNG</a:t>
          </a:r>
        </a:p>
      </dsp:txBody>
      <dsp:txXfrm>
        <a:off x="686950" y="253918"/>
        <a:ext cx="4091478" cy="508162"/>
      </dsp:txXfrm>
    </dsp:sp>
    <dsp:sp modelId="{34946D92-F11E-441D-A566-5C95C44942A5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2C9E1E-009A-4CED-AEB8-C774F5D7F33A}">
      <dsp:nvSpPr>
        <dsp:cNvPr id="0" name=""/>
        <dsp:cNvSpPr/>
      </dsp:nvSpPr>
      <dsp:spPr>
        <a:xfrm>
          <a:off x="748672" y="1015918"/>
          <a:ext cx="5215940" cy="508162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 THÀNH KIẾN THỨC</a:t>
          </a:r>
        </a:p>
      </dsp:txBody>
      <dsp:txXfrm>
        <a:off x="748672" y="1015918"/>
        <a:ext cx="5215940" cy="508162"/>
      </dsp:txXfrm>
    </dsp:sp>
    <dsp:sp modelId="{BCDEBD4A-B8DF-42B9-AAFE-B8D8B21F1EFD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4F1780-85C6-4399-BE68-30EA075780AD}">
      <dsp:nvSpPr>
        <dsp:cNvPr id="0" name=""/>
        <dsp:cNvSpPr/>
      </dsp:nvSpPr>
      <dsp:spPr>
        <a:xfrm>
          <a:off x="860432" y="1777918"/>
          <a:ext cx="5104180" cy="508162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THỰC HÀNH</a:t>
          </a:r>
        </a:p>
      </dsp:txBody>
      <dsp:txXfrm>
        <a:off x="860432" y="1777918"/>
        <a:ext cx="5104180" cy="508162"/>
      </dsp:txXfrm>
    </dsp:sp>
    <dsp:sp modelId="{174ECD8C-7EAA-4B4A-BDC6-46E760206C6B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F1745A-2C87-4F8D-887C-AB405B9230EB}">
      <dsp:nvSpPr>
        <dsp:cNvPr id="0" name=""/>
        <dsp:cNvSpPr/>
      </dsp:nvSpPr>
      <dsp:spPr>
        <a:xfrm>
          <a:off x="748672" y="2539918"/>
          <a:ext cx="5215940" cy="508162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VẬN DỤNG</a:t>
          </a:r>
        </a:p>
      </dsp:txBody>
      <dsp:txXfrm>
        <a:off x="748672" y="2539918"/>
        <a:ext cx="5215940" cy="508162"/>
      </dsp:txXfrm>
    </dsp:sp>
    <dsp:sp modelId="{5B39837B-3A34-45D5-969B-8B684828C440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7662B4-272C-42E6-A881-D64EEA9BF01A}">
      <dsp:nvSpPr>
        <dsp:cNvPr id="0" name=""/>
        <dsp:cNvSpPr/>
      </dsp:nvSpPr>
      <dsp:spPr>
        <a:xfrm>
          <a:off x="384538" y="3301918"/>
          <a:ext cx="5580075" cy="508162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GIAO VIỆC VỀ NHÀ</a:t>
          </a:r>
        </a:p>
      </dsp:txBody>
      <dsp:txXfrm>
        <a:off x="384538" y="3301918"/>
        <a:ext cx="5580075" cy="508162"/>
      </dsp:txXfrm>
    </dsp:sp>
    <dsp:sp modelId="{5C8F0C0F-4D31-4412-9466-DEB1D70C4BE4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A20D5-1F01-485B-A57D-4029C91332E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744F0-AECB-48AF-B567-DE82D3072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3" name="Oval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4" name="Oval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315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400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99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Oval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Oval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800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A4D8E25-0E44-4025-96B9-F1F8358AC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E54D7158-9937-4DFF-955B-C46E4DD27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3AB616F-EF68-4B62-A0A4-8FCFDF99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5F95B23-803D-4405-B908-C86A93C6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D156BF7-2645-4653-A03B-E793AD55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81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D52E01B-CF6B-4AF8-BE9D-430DC74D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CDDDE66-38DB-49D5-B454-BEB6796EA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810BD9C-2613-4B7F-A980-351D9A86D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993EDA15-69FA-4F53-BF14-6FA76E04A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68F9FB8-3A54-4429-966F-DE45B79F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0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93A5930-D895-4574-A7BC-4F8760CE3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5DD4C110-730E-4224-8969-0539D4E78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3256D1B-D1D7-43E0-82A8-D0989842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771ACCF-BFDD-4678-9A92-CC194797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B28DAB9-9995-46A1-B9FE-F75C8245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71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F6589D4-AFFD-4DBA-A150-D38719D8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47535897-CE14-42C8-A544-BDA7C9DB0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5FFD6421-815F-4776-991E-F3A4AC26C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C5B1028-0134-403B-846B-2D04F026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90E8C0BC-5C1A-43A0-B003-02293B96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5F2B5D1-B88A-4F6C-9C87-3421D27C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53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23B6CD8-3B0B-455B-8C91-1CDBFB4C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DEC76501-EE34-4EB7-9050-A2548DE7B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B3B5131-77E8-4726-A1C1-ABE24856E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28B8B075-4963-4CE2-841D-2F111F51D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4F6A8670-31C4-465F-BA05-EF9996E92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DEAB48B9-44DA-4E93-8C8D-ABA885E7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4EB32D7A-9E8C-4D1E-A1AA-C763D3B0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6C3CC883-5CDD-4264-84E4-EECC5C3F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37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54EB25B-3C70-4ECF-89C5-4F4DD84D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379BAB1A-52C1-49DB-B885-500B11AB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720B0791-7E44-4DE6-9DB3-E6646E53E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5603A880-B228-48A0-ABF8-57BDBE6E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65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43C5297A-68D0-4375-99D1-CCF79776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2967D7A2-B625-4A4D-9718-102124AF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7033F8F3-D858-4A5D-B231-A5247144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07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7BF5D99-4CC5-4176-8292-22E53A42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1FE4725F-BE08-4AE8-A054-70C3F6A7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0D216F8A-9135-4535-8AEC-E4A7A8B31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50BD08B-971B-4DC9-9164-E7234721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595F16CE-89A6-449D-846D-8FC3FA48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1B60A36-ED96-4565-A009-466E9D65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1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5557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A2C144C-E544-4C27-A025-922F8AD4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9AD35311-ACC4-486E-83CD-8B972B2B6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45E69ADA-DC55-47EF-A149-9A3F68958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DE72651-AFD7-4276-9BF5-BE5E0CA0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E866AFF5-92CF-4F9B-AB05-F50FE0D15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5B0CAD32-6029-4558-8571-3B86974A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15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157886E-C30C-4790-B0A8-46BAA0EB0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C518B4A1-2CF9-4A22-8E4B-9113ABDB3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2F8C2E5-F8EA-4EC5-9F06-C842A4B0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2CEA418-51B1-4B5C-B4C7-B9F90F56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4E5A10E-E7FA-4849-8EDD-C0AAF8FFC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20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27D9C86F-0334-48FE-AFC9-70DB5207F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7A120CED-E807-4628-AC82-C88E4BAE6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AB43C7F-0B1A-4CAC-AE0C-5CE49F8F1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25F67BD-8F1D-42B9-B1C8-6845B308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3D45DA7-3750-480F-BE95-AFEAF4B8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Oval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Oval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315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2520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0194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1650" b="1" dirty="0" smtClean="0">
                <a:solidFill>
                  <a:srgbClr val="FFFFFF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1650" b="1"/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7" name="Oval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90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7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1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165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750"/>
              </a:spcAft>
              <a:buNone/>
              <a:defRPr sz="1200">
                <a:solidFill>
                  <a:srgbClr val="FFFFFF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Oval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6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2" name="Oval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Oval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750"/>
              </a:spcAft>
              <a:buFontTx/>
              <a:buNone/>
              <a:defRPr sz="1200">
                <a:solidFill>
                  <a:srgbClr val="FFFFFF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4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5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Oval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Oval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2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874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2475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20574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05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D4EF459F-F5A7-4A2C-92EC-027311E4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63A0204C-D9AE-4C58-BE28-0CA70B6B8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AE32C23-CB34-4780-9BC9-C5359D5D7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10DAA-43E9-41C4-AED2-9697F97DA1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56447FA-5839-4EF2-93BA-4354A0FF6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16C970B-9473-411E-BB92-D32482A28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6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4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4.bin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slide" Target="slide28.xml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slide" Target="slide26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slide" Target="slide31.xml"/><Relationship Id="rId18" Type="http://schemas.openxmlformats.org/officeDocument/2006/relationships/slide" Target="slide36.xml"/><Relationship Id="rId3" Type="http://schemas.openxmlformats.org/officeDocument/2006/relationships/image" Target="../media/image34.png"/><Relationship Id="rId21" Type="http://schemas.openxmlformats.org/officeDocument/2006/relationships/slide" Target="slide39.xml"/><Relationship Id="rId7" Type="http://schemas.openxmlformats.org/officeDocument/2006/relationships/image" Target="../media/image36.png"/><Relationship Id="rId12" Type="http://schemas.openxmlformats.org/officeDocument/2006/relationships/slide" Target="slide30.xml"/><Relationship Id="rId17" Type="http://schemas.openxmlformats.org/officeDocument/2006/relationships/slide" Target="slide35.xml"/><Relationship Id="rId2" Type="http://schemas.openxmlformats.org/officeDocument/2006/relationships/image" Target="../media/image33.jpeg"/><Relationship Id="rId16" Type="http://schemas.openxmlformats.org/officeDocument/2006/relationships/slide" Target="slide34.xml"/><Relationship Id="rId20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slide" Target="slide29.xml"/><Relationship Id="rId5" Type="http://schemas.openxmlformats.org/officeDocument/2006/relationships/image" Target="../media/image35.png"/><Relationship Id="rId15" Type="http://schemas.openxmlformats.org/officeDocument/2006/relationships/slide" Target="slide33.xml"/><Relationship Id="rId23" Type="http://schemas.openxmlformats.org/officeDocument/2006/relationships/slide" Target="slide38.xml"/><Relationship Id="rId10" Type="http://schemas.microsoft.com/office/2007/relationships/hdphoto" Target="../media/hdphoto10.wdp"/><Relationship Id="rId19" Type="http://schemas.openxmlformats.org/officeDocument/2006/relationships/image" Target="../media/image32.png"/><Relationship Id="rId4" Type="http://schemas.microsoft.com/office/2007/relationships/hdphoto" Target="../media/hdphoto7.wdp"/><Relationship Id="rId9" Type="http://schemas.openxmlformats.org/officeDocument/2006/relationships/image" Target="../media/image37.png"/><Relationship Id="rId14" Type="http://schemas.openxmlformats.org/officeDocument/2006/relationships/slide" Target="slide32.xml"/><Relationship Id="rId22" Type="http://schemas.openxmlformats.org/officeDocument/2006/relationships/slide" Target="slide3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microsoft.com/office/2007/relationships/hdphoto" Target="../media/hdphoto11.wdp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microsoft.com/office/2007/relationships/hdphoto" Target="../media/hdphoto11.wdp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microsoft.com/office/2007/relationships/hdphoto" Target="../media/hdphoto11.wdp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39.png"/><Relationship Id="rId10" Type="http://schemas.openxmlformats.org/officeDocument/2006/relationships/image" Target="../media/image4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microsoft.com/office/2007/relationships/hdphoto" Target="../media/hdphoto11.wdp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39.png"/><Relationship Id="rId10" Type="http://schemas.openxmlformats.org/officeDocument/2006/relationships/image" Target="../media/image4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microsoft.com/office/2007/relationships/hdphoto" Target="../media/hdphoto11.wdp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39.png"/><Relationship Id="rId10" Type="http://schemas.openxmlformats.org/officeDocument/2006/relationships/image" Target="../media/image4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0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oleObject" Target="../embeddings/oleObject24.bin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microsoft.com/office/2007/relationships/hdphoto" Target="../media/hdphoto11.wdp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39.png"/><Relationship Id="rId10" Type="http://schemas.openxmlformats.org/officeDocument/2006/relationships/image" Target="../media/image4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microsoft.com/office/2007/relationships/hdphoto" Target="../media/hdphoto11.wdp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39.png"/><Relationship Id="rId10" Type="http://schemas.openxmlformats.org/officeDocument/2006/relationships/image" Target="../media/image4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microsoft.com/office/2007/relationships/hdphoto" Target="../media/hdphoto11.wdp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39.png"/><Relationship Id="rId10" Type="http://schemas.openxmlformats.org/officeDocument/2006/relationships/image" Target="../media/image47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microsoft.com/office/2007/relationships/hdphoto" Target="../media/hdphoto11.wdp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39.png"/><Relationship Id="rId10" Type="http://schemas.openxmlformats.org/officeDocument/2006/relationships/image" Target="../media/image49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9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1236678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HỌC SINH</a:t>
            </a:r>
          </a:p>
        </p:txBody>
      </p:sp>
      <p:pic>
        <p:nvPicPr>
          <p:cNvPr id="3" name="Picture 2" descr="E:\hinh anh\hình động 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60" y="2102213"/>
            <a:ext cx="2786743" cy="14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1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113AC2F1-DB4B-41C3-8269-6F63F79370D2}"/>
              </a:ext>
            </a:extLst>
          </p:cNvPr>
          <p:cNvSpPr txBox="1"/>
          <p:nvPr/>
        </p:nvSpPr>
        <p:spPr>
          <a:xfrm>
            <a:off x="266700" y="2806578"/>
            <a:ext cx="8610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2992117A-0E81-4092-8131-B862EA6D7679}"/>
              </a:ext>
            </a:extLst>
          </p:cNvPr>
          <p:cNvSpPr txBox="1"/>
          <p:nvPr/>
        </p:nvSpPr>
        <p:spPr>
          <a:xfrm>
            <a:off x="2642374" y="81736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B0EC3ABB-8770-406B-80CC-245C730F4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69"/>
          <a:stretch/>
        </p:blipFill>
        <p:spPr>
          <a:xfrm>
            <a:off x="2814130" y="648263"/>
            <a:ext cx="3363339" cy="2246769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F912A177-F9F6-4615-B014-E7369639FB0D}"/>
              </a:ext>
            </a:extLst>
          </p:cNvPr>
          <p:cNvSpPr txBox="1"/>
          <p:nvPr/>
        </p:nvSpPr>
        <p:spPr>
          <a:xfrm>
            <a:off x="152400" y="648263"/>
            <a:ext cx="868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1: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6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8574" y="62681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499" y="591102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2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. 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 suất của biến cố trong trò chơi gieo xúc xắc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D657C0B1-897E-4F6B-9F9B-A7A188B05568}"/>
              </a:ext>
            </a:extLst>
          </p:cNvPr>
          <p:cNvGrpSpPr/>
          <p:nvPr/>
        </p:nvGrpSpPr>
        <p:grpSpPr>
          <a:xfrm>
            <a:off x="209547" y="2798157"/>
            <a:ext cx="8382000" cy="1409870"/>
            <a:chOff x="209547" y="2798157"/>
            <a:chExt cx="8382000" cy="1409870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xmlns="" id="{7EA8233E-76BB-4FC1-AAED-0A9A44C8F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47" y="2798157"/>
              <a:ext cx="8382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Khi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6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suất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Đối tượng 5">
              <a:extLst>
                <a:ext uri="{FF2B5EF4-FFF2-40B4-BE49-F238E27FC236}">
                  <a16:creationId xmlns:a16="http://schemas.microsoft.com/office/drawing/2014/main" xmlns="" id="{394768DD-94F4-4AC2-9394-3857397D97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2529852"/>
                </p:ext>
              </p:extLst>
            </p:nvPr>
          </p:nvGraphicFramePr>
          <p:xfrm>
            <a:off x="4304854" y="3486150"/>
            <a:ext cx="267146" cy="721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3" imgW="139639" imgH="393529" progId="Equation.DSMT4">
                    <p:embed/>
                  </p:oleObj>
                </mc:Choice>
                <mc:Fallback>
                  <p:oleObj name="Equation" r:id="rId3" imgW="139639" imgH="393529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4854" y="3486150"/>
                          <a:ext cx="267146" cy="72187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6D973C3E-F295-409F-A576-D555BFDE4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A62992D-E3C1-461A-9663-BA862468CFC4}"/>
              </a:ext>
            </a:extLst>
          </p:cNvPr>
          <p:cNvGrpSpPr/>
          <p:nvPr/>
        </p:nvGrpSpPr>
        <p:grpSpPr>
          <a:xfrm>
            <a:off x="190499" y="1074995"/>
            <a:ext cx="8401048" cy="1613541"/>
            <a:chOff x="190499" y="1074995"/>
            <a:chExt cx="8401048" cy="1613541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xmlns="" id="{7233E2F5-4B04-49FF-BE5B-ABBF1E4F5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r="93119" b="61095"/>
            <a:stretch/>
          </p:blipFill>
          <p:spPr>
            <a:xfrm>
              <a:off x="190499" y="1074995"/>
              <a:ext cx="606943" cy="591900"/>
            </a:xfrm>
            <a:prstGeom prst="rect">
              <a:avLst/>
            </a:prstGeom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xmlns="" id="{F20ED9A0-AA25-406E-8380-96D0C4B1C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670" y="1118876"/>
              <a:ext cx="7795877" cy="156966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xắc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so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suất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A: “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B: “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”.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537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5F6AE936-30C4-4F49-B23E-B8BF1A7EF1A3}"/>
              </a:ext>
            </a:extLst>
          </p:cNvPr>
          <p:cNvSpPr txBox="1"/>
          <p:nvPr/>
        </p:nvSpPr>
        <p:spPr>
          <a:xfrm>
            <a:off x="2489975" y="35885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AF8B2ACD-B986-4FBF-A8EF-53AA3B876491}"/>
              </a:ext>
            </a:extLst>
          </p:cNvPr>
          <p:cNvSpPr txBox="1"/>
          <p:nvPr/>
        </p:nvSpPr>
        <p:spPr>
          <a:xfrm flipH="1">
            <a:off x="153994" y="489541"/>
            <a:ext cx="8761406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96CB7FDB-6035-4E18-B66F-667F81E5CF0C}"/>
              </a:ext>
            </a:extLst>
          </p:cNvPr>
          <p:cNvSpPr txBox="1"/>
          <p:nvPr/>
        </p:nvSpPr>
        <p:spPr>
          <a:xfrm flipH="1">
            <a:off x="442756" y="2636928"/>
            <a:ext cx="8183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Do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P(A) =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3C20789C-4945-4C17-8BAF-89232816CDF6}"/>
              </a:ext>
            </a:extLst>
          </p:cNvPr>
          <p:cNvSpPr txBox="1"/>
          <p:nvPr/>
        </p:nvSpPr>
        <p:spPr>
          <a:xfrm flipH="1">
            <a:off x="480059" y="3757244"/>
            <a:ext cx="8183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P(B) = 0.</a:t>
            </a:r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xmlns="" id="{0398C086-637C-4D89-A703-D81CCC3293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450787"/>
              </p:ext>
            </p:extLst>
          </p:nvPr>
        </p:nvGraphicFramePr>
        <p:xfrm>
          <a:off x="7315200" y="2914661"/>
          <a:ext cx="247650" cy="6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139680" imgH="393480" progId="Equation.DSMT4">
                  <p:embed/>
                </p:oleObj>
              </mc:Choice>
              <mc:Fallback>
                <p:oleObj name="Equation" r:id="rId3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5200" y="2914661"/>
                        <a:ext cx="247650" cy="697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445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5F6AE936-30C4-4F49-B23E-B8BF1A7EF1A3}"/>
              </a:ext>
            </a:extLst>
          </p:cNvPr>
          <p:cNvSpPr txBox="1"/>
          <p:nvPr/>
        </p:nvSpPr>
        <p:spPr>
          <a:xfrm>
            <a:off x="2713958" y="72254"/>
            <a:ext cx="371608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8607A0A4-A312-41B2-839A-7D7AFC85E0EA}"/>
              </a:ext>
            </a:extLst>
          </p:cNvPr>
          <p:cNvSpPr/>
          <p:nvPr/>
        </p:nvSpPr>
        <p:spPr>
          <a:xfrm>
            <a:off x="190499" y="591102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noProof="0" dirty="0">
                <a:solidFill>
                  <a:srgbClr val="0000FF"/>
                </a:solidFill>
                <a:latin typeface="Times New Roman"/>
                <a:ea typeface="Times New Roman"/>
              </a:rPr>
              <a:t>3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.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Xác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suất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của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biến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cố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trong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trò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chơi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lấy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vật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từ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hộp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48ECE391-A74B-4DCA-968F-94E25C5CEE34}"/>
              </a:ext>
            </a:extLst>
          </p:cNvPr>
          <p:cNvSpPr txBox="1"/>
          <p:nvPr/>
        </p:nvSpPr>
        <p:spPr>
          <a:xfrm>
            <a:off x="391632" y="2926013"/>
            <a:ext cx="83607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ngẫu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ra.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697C2207-4AEB-4CCC-895A-B218AC0B393A}"/>
              </a:ext>
            </a:extLst>
          </p:cNvPr>
          <p:cNvGrpSpPr/>
          <p:nvPr/>
        </p:nvGrpSpPr>
        <p:grpSpPr>
          <a:xfrm>
            <a:off x="197147" y="1118876"/>
            <a:ext cx="8394400" cy="1569660"/>
            <a:chOff x="197147" y="1118876"/>
            <a:chExt cx="8394400" cy="156966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xmlns="" id="{A4B174EA-B1FE-49BB-BB5D-C2C36459E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r="92986" b="53361"/>
            <a:stretch/>
          </p:blipFill>
          <p:spPr>
            <a:xfrm>
              <a:off x="197147" y="1119987"/>
              <a:ext cx="598523" cy="537363"/>
            </a:xfrm>
            <a:prstGeom prst="rect">
              <a:avLst/>
            </a:prstGeom>
          </p:spPr>
        </p:pic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xmlns="" id="{9CFD6657-D7E9-4572-879D-E8A2CD3DD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670" y="1118876"/>
              <a:ext cx="7795877" cy="156966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kích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1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1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ngẫu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kê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xảy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ra.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289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5F6AE936-30C4-4F49-B23E-B8BF1A7EF1A3}"/>
              </a:ext>
            </a:extLst>
          </p:cNvPr>
          <p:cNvSpPr txBox="1"/>
          <p:nvPr/>
        </p:nvSpPr>
        <p:spPr>
          <a:xfrm>
            <a:off x="2514600" y="133350"/>
            <a:ext cx="371608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F7DE8E1F-278F-4514-8B09-D581CFE07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27607"/>
            <a:ext cx="8250865" cy="30310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xmlns="" id="{C62189BD-6A0F-47E1-B6EE-E5D7D4F2BD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130207"/>
              </p:ext>
            </p:extLst>
          </p:nvPr>
        </p:nvGraphicFramePr>
        <p:xfrm>
          <a:off x="6553200" y="2343150"/>
          <a:ext cx="3810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343150"/>
                        <a:ext cx="381000" cy="976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7312553-9FB8-4EE8-830A-442E29492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33251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88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5F6AE936-30C4-4F49-B23E-B8BF1A7EF1A3}"/>
              </a:ext>
            </a:extLst>
          </p:cNvPr>
          <p:cNvSpPr txBox="1"/>
          <p:nvPr/>
        </p:nvSpPr>
        <p:spPr>
          <a:xfrm>
            <a:off x="2718575" y="129406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9EBDFEBB-3B9E-443E-B0B4-5A5B9E6FBA52}"/>
              </a:ext>
            </a:extLst>
          </p:cNvPr>
          <p:cNvSpPr txBox="1"/>
          <p:nvPr/>
        </p:nvSpPr>
        <p:spPr>
          <a:xfrm>
            <a:off x="152400" y="553896"/>
            <a:ext cx="891540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1E3DAE3C-549A-4A6D-BD73-C617F44EB21F}"/>
              </a:ext>
            </a:extLst>
          </p:cNvPr>
          <p:cNvSpPr txBox="1"/>
          <p:nvPr/>
        </p:nvSpPr>
        <p:spPr>
          <a:xfrm>
            <a:off x="157716" y="2663458"/>
            <a:ext cx="8772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Do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xmlns="" id="{567D93D4-1B66-45C8-AE40-6E03446013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107490"/>
              </p:ext>
            </p:extLst>
          </p:nvPr>
        </p:nvGraphicFramePr>
        <p:xfrm>
          <a:off x="1828800" y="3408202"/>
          <a:ext cx="242383" cy="626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3408202"/>
                        <a:ext cx="242383" cy="626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5E51BD8F-1D86-4276-835B-C8DE958D43E9}"/>
              </a:ext>
            </a:extLst>
          </p:cNvPr>
          <p:cNvSpPr txBox="1"/>
          <p:nvPr/>
        </p:nvSpPr>
        <p:spPr>
          <a:xfrm>
            <a:off x="152400" y="4012391"/>
            <a:ext cx="855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80004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5F6AE936-30C4-4F49-B23E-B8BF1A7EF1A3}"/>
              </a:ext>
            </a:extLst>
          </p:cNvPr>
          <p:cNvSpPr txBox="1"/>
          <p:nvPr/>
        </p:nvSpPr>
        <p:spPr>
          <a:xfrm>
            <a:off x="2489975" y="62928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04424221-24FB-4E5B-9762-33B54FBB32D9}"/>
              </a:ext>
            </a:extLst>
          </p:cNvPr>
          <p:cNvSpPr txBox="1"/>
          <p:nvPr/>
        </p:nvSpPr>
        <p:spPr>
          <a:xfrm>
            <a:off x="152400" y="742950"/>
            <a:ext cx="85344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Thực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hành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3: </a:t>
            </a:r>
            <a:r>
              <a:rPr lang="vi-VN" sz="2800" dirty="0" err="1">
                <a:latin typeface="+mj-lt"/>
              </a:rPr>
              <a:t>Tính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xác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suất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giành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phần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thắng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bạn</a:t>
            </a:r>
            <a:r>
              <a:rPr lang="vi-VN" sz="2800" dirty="0">
                <a:latin typeface="+mj-lt"/>
              </a:rPr>
              <a:t> An </a:t>
            </a:r>
            <a:r>
              <a:rPr lang="vi-VN" sz="2800" dirty="0" err="1">
                <a:latin typeface="+mj-lt"/>
              </a:rPr>
              <a:t>và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bạn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Bình</a:t>
            </a:r>
            <a:r>
              <a:rPr lang="vi-VN" sz="2800" dirty="0">
                <a:latin typeface="+mj-lt"/>
              </a:rPr>
              <a:t> trong </a:t>
            </a:r>
            <a:r>
              <a:rPr lang="vi-VN" sz="2800" dirty="0" err="1">
                <a:latin typeface="+mj-lt"/>
              </a:rPr>
              <a:t>trò</a:t>
            </a:r>
            <a:r>
              <a:rPr lang="vi-VN" sz="2800" dirty="0">
                <a:latin typeface="+mj-lt"/>
              </a:rPr>
              <a:t> chơi ở trang 90.</a:t>
            </a:r>
            <a:endParaRPr lang="en-US" sz="2800" dirty="0">
              <a:latin typeface="+mj-lt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942227A-30F8-4B35-A39C-3C6A466B99C9}"/>
              </a:ext>
            </a:extLst>
          </p:cNvPr>
          <p:cNvSpPr txBox="1"/>
          <p:nvPr/>
        </p:nvSpPr>
        <p:spPr>
          <a:xfrm>
            <a:off x="228600" y="1833529"/>
            <a:ext cx="8229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sấp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ngửa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sấp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B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ngửa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P(A) = P(B) = 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xmlns="" id="{0085F8B5-9BCB-446D-B16D-2D99BB76BC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101683"/>
              </p:ext>
            </p:extLst>
          </p:nvPr>
        </p:nvGraphicFramePr>
        <p:xfrm>
          <a:off x="2092115" y="3523729"/>
          <a:ext cx="304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2115" y="3523729"/>
                        <a:ext cx="304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xmlns="" id="{86AC7D33-2A7A-48D7-A676-0FB77A5ACF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868493"/>
              </p:ext>
            </p:extLst>
          </p:nvPr>
        </p:nvGraphicFramePr>
        <p:xfrm>
          <a:off x="7467600" y="4279404"/>
          <a:ext cx="304799" cy="787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xmlns="" id="{0085F8B5-9BCB-446D-B16D-2D99BB76BC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67600" y="4279404"/>
                        <a:ext cx="304799" cy="787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01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13888" y="133350"/>
            <a:ext cx="208762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THỰC HÀNH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BF6FD1A7-708D-4696-8856-1E865303A98A}"/>
              </a:ext>
            </a:extLst>
          </p:cNvPr>
          <p:cNvSpPr txBox="1"/>
          <p:nvPr/>
        </p:nvSpPr>
        <p:spPr>
          <a:xfrm>
            <a:off x="152399" y="742950"/>
            <a:ext cx="3886199" cy="40934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000" b="1" dirty="0" err="1">
                <a:solidFill>
                  <a:srgbClr val="002060"/>
                </a:solidFill>
                <a:latin typeface="+mj-lt"/>
              </a:rPr>
              <a:t>Thực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rgbClr val="002060"/>
                </a:solidFill>
                <a:latin typeface="+mj-lt"/>
              </a:rPr>
              <a:t>hành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 4: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hộp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10 </a:t>
            </a:r>
            <a:r>
              <a:rPr lang="vi-VN" sz="2000" dirty="0" err="1">
                <a:latin typeface="+mj-lt"/>
              </a:rPr>
              <a:t>lá</a:t>
            </a:r>
            <a:r>
              <a:rPr lang="vi-VN" sz="2000" dirty="0">
                <a:latin typeface="+mj-lt"/>
              </a:rPr>
              <a:t> thăm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kích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thước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giống</a:t>
            </a:r>
            <a:r>
              <a:rPr lang="vi-VN" sz="2000" dirty="0">
                <a:latin typeface="+mj-lt"/>
              </a:rPr>
              <a:t> nhau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đánh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số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từ</a:t>
            </a:r>
            <a:r>
              <a:rPr lang="vi-VN" sz="2000" dirty="0">
                <a:latin typeface="+mj-lt"/>
              </a:rPr>
              <a:t> 1 </a:t>
            </a:r>
            <a:r>
              <a:rPr lang="vi-VN" sz="2000" dirty="0" err="1">
                <a:latin typeface="+mj-lt"/>
              </a:rPr>
              <a:t>đến</a:t>
            </a:r>
            <a:r>
              <a:rPr lang="vi-VN" sz="2000" dirty="0">
                <a:latin typeface="+mj-lt"/>
              </a:rPr>
              <a:t> 10. </a:t>
            </a:r>
            <a:r>
              <a:rPr lang="vi-VN" sz="2000" dirty="0" err="1">
                <a:latin typeface="+mj-lt"/>
              </a:rPr>
              <a:t>Lấy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ngẫu</a:t>
            </a:r>
            <a:r>
              <a:rPr lang="vi-VN" sz="2000" dirty="0">
                <a:latin typeface="+mj-lt"/>
              </a:rPr>
              <a:t> nhiên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lá</a:t>
            </a:r>
            <a:r>
              <a:rPr lang="vi-VN" sz="2000" dirty="0">
                <a:latin typeface="+mj-lt"/>
              </a:rPr>
              <a:t> thăm </a:t>
            </a:r>
            <a:r>
              <a:rPr lang="vi-VN" sz="2000" dirty="0" err="1">
                <a:latin typeface="+mj-lt"/>
              </a:rPr>
              <a:t>từ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hộp</a:t>
            </a:r>
            <a:r>
              <a:rPr lang="vi-VN" sz="2000" dirty="0">
                <a:latin typeface="+mj-lt"/>
              </a:rPr>
              <a:t>.</a:t>
            </a:r>
          </a:p>
          <a:p>
            <a:r>
              <a:rPr lang="vi-VN" sz="2000" dirty="0">
                <a:latin typeface="+mj-lt"/>
              </a:rPr>
              <a:t>a)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nêu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cần</a:t>
            </a:r>
            <a:r>
              <a:rPr lang="vi-VN" sz="2000" dirty="0">
                <a:latin typeface="+mj-lt"/>
              </a:rPr>
              <a:t> lưu ý khi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xác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suất</a:t>
            </a:r>
            <a:r>
              <a:rPr lang="vi-VN" sz="2000" dirty="0">
                <a:latin typeface="+mj-lt"/>
              </a:rPr>
              <a:t> liên quan </a:t>
            </a:r>
            <a:r>
              <a:rPr lang="vi-VN" sz="2000" dirty="0" err="1">
                <a:latin typeface="+mj-lt"/>
              </a:rPr>
              <a:t>đến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hoạt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động</a:t>
            </a:r>
            <a:r>
              <a:rPr lang="vi-VN" sz="2000" dirty="0">
                <a:latin typeface="+mj-lt"/>
              </a:rPr>
              <a:t> trên.</a:t>
            </a:r>
          </a:p>
          <a:p>
            <a:r>
              <a:rPr lang="vi-VN" sz="2000" dirty="0">
                <a:latin typeface="+mj-lt"/>
              </a:rPr>
              <a:t>b) </a:t>
            </a:r>
            <a:r>
              <a:rPr lang="vi-VN" sz="2000" dirty="0" err="1">
                <a:latin typeface="+mj-lt"/>
              </a:rPr>
              <a:t>Gọi</a:t>
            </a:r>
            <a:r>
              <a:rPr lang="vi-VN" sz="2000" dirty="0">
                <a:latin typeface="+mj-lt"/>
              </a:rPr>
              <a:t> A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cố</a:t>
            </a:r>
            <a:r>
              <a:rPr lang="vi-VN" sz="2000" dirty="0">
                <a:latin typeface="+mj-lt"/>
              </a:rPr>
              <a:t> :''</a:t>
            </a:r>
            <a:r>
              <a:rPr lang="vi-VN" sz="2000" dirty="0" err="1">
                <a:latin typeface="+mj-lt"/>
              </a:rPr>
              <a:t>Lấy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lá</a:t>
            </a:r>
            <a:r>
              <a:rPr lang="vi-VN" sz="2000" dirty="0">
                <a:latin typeface="+mj-lt"/>
              </a:rPr>
              <a:t> thăm ghi </a:t>
            </a:r>
            <a:r>
              <a:rPr lang="vi-VN" sz="2000" dirty="0" err="1">
                <a:latin typeface="+mj-lt"/>
              </a:rPr>
              <a:t>số</a:t>
            </a:r>
            <a:r>
              <a:rPr lang="vi-VN" sz="2000" dirty="0">
                <a:latin typeface="+mj-lt"/>
              </a:rPr>
              <a:t> 9''.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xác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suất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cố</a:t>
            </a:r>
            <a:r>
              <a:rPr lang="vi-VN" sz="2000" dirty="0">
                <a:latin typeface="+mj-lt"/>
              </a:rPr>
              <a:t> A.</a:t>
            </a:r>
          </a:p>
          <a:p>
            <a:r>
              <a:rPr lang="vi-VN" sz="2000" dirty="0">
                <a:latin typeface="+mj-lt"/>
              </a:rPr>
              <a:t>c) </a:t>
            </a:r>
            <a:r>
              <a:rPr lang="vi-VN" sz="2000" dirty="0" err="1">
                <a:latin typeface="+mj-lt"/>
              </a:rPr>
              <a:t>Gọi</a:t>
            </a:r>
            <a:r>
              <a:rPr lang="vi-VN" sz="2000" dirty="0">
                <a:latin typeface="+mj-lt"/>
              </a:rPr>
              <a:t> B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cố</a:t>
            </a:r>
            <a:r>
              <a:rPr lang="vi-VN" sz="2000" dirty="0">
                <a:latin typeface="+mj-lt"/>
              </a:rPr>
              <a:t> :''</a:t>
            </a:r>
            <a:r>
              <a:rPr lang="vi-VN" sz="2000" dirty="0" err="1">
                <a:latin typeface="+mj-lt"/>
              </a:rPr>
              <a:t>Lấy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lá</a:t>
            </a:r>
            <a:r>
              <a:rPr lang="vi-VN" sz="2000" dirty="0">
                <a:latin typeface="+mj-lt"/>
              </a:rPr>
              <a:t> thăm ghi </a:t>
            </a:r>
            <a:r>
              <a:rPr lang="vi-VN" sz="2000" dirty="0" err="1">
                <a:latin typeface="+mj-lt"/>
              </a:rPr>
              <a:t>số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nhỏ</a:t>
            </a:r>
            <a:r>
              <a:rPr lang="vi-VN" sz="2000" dirty="0">
                <a:latin typeface="+mj-lt"/>
              </a:rPr>
              <a:t> hơn 11''.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xác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suất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cố</a:t>
            </a:r>
            <a:r>
              <a:rPr lang="vi-VN" sz="2000" dirty="0">
                <a:latin typeface="+mj-lt"/>
              </a:rPr>
              <a:t> B.</a:t>
            </a:r>
            <a:endParaRPr lang="en-US" sz="2000" dirty="0">
              <a:latin typeface="+mj-lt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E71A5F7B-DEA7-468F-8A8E-410029E72014}"/>
              </a:ext>
            </a:extLst>
          </p:cNvPr>
          <p:cNvSpPr txBox="1"/>
          <p:nvPr/>
        </p:nvSpPr>
        <p:spPr>
          <a:xfrm>
            <a:off x="4438996" y="589061"/>
            <a:ext cx="39624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thăm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nên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Do 10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như nhau nên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P(A) =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nên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Nên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P(B) = 1.</a:t>
            </a:r>
          </a:p>
        </p:txBody>
      </p:sp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xmlns="" id="{DC522050-046C-4166-9464-47170EBA21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940913"/>
              </p:ext>
            </p:extLst>
          </p:nvPr>
        </p:nvGraphicFramePr>
        <p:xfrm>
          <a:off x="5715000" y="3028950"/>
          <a:ext cx="304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3" imgW="203040" imgH="393480" progId="Equation.DSMT4">
                  <p:embed/>
                </p:oleObj>
              </mc:Choice>
              <mc:Fallback>
                <p:oleObj name="Equation" r:id="rId3" imgW="203040" imgH="393480" progId="Equation.DSMT4">
                  <p:embed/>
                  <p:pic>
                    <p:nvPicPr>
                      <p:cNvPr id="3" name="Đối tượng 2">
                        <a:extLst>
                          <a:ext uri="{FF2B5EF4-FFF2-40B4-BE49-F238E27FC236}">
                            <a16:creationId xmlns:a16="http://schemas.microsoft.com/office/drawing/2014/main" xmlns="" id="{6A47D719-F683-4599-981E-65F80080B3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0" y="3028950"/>
                        <a:ext cx="304800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xmlns="" id="{3F767396-1361-4EDA-8E9D-7CAD745D41CF}"/>
              </a:ext>
            </a:extLst>
          </p:cNvPr>
          <p:cNvCxnSpPr/>
          <p:nvPr/>
        </p:nvCxnSpPr>
        <p:spPr>
          <a:xfrm>
            <a:off x="4191000" y="742949"/>
            <a:ext cx="0" cy="42473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7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2763" y="38040"/>
            <a:ext cx="1877437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4BDCC175-D68E-4760-B67A-66E396F26F64}"/>
              </a:ext>
            </a:extLst>
          </p:cNvPr>
          <p:cNvSpPr txBox="1"/>
          <p:nvPr/>
        </p:nvSpPr>
        <p:spPr>
          <a:xfrm>
            <a:off x="138112" y="471428"/>
            <a:ext cx="4129088" cy="2862322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Vận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dụng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tốt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sinh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7B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trong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tuần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cho ở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biểu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thẳng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sau.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ngẫu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nhiên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trong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tuần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rằng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khả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năng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5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đều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như nhau.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Tính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xác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suất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cố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''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sinh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7B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10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tốt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''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''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sinh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7B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ít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8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tốt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''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62874C7F-9637-4A28-B02B-4EC9D3178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4694" y="471428"/>
            <a:ext cx="4342106" cy="239404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432EDC8F-A4C9-4F58-8DCA-9F4E8E3C25FF}"/>
              </a:ext>
            </a:extLst>
          </p:cNvPr>
          <p:cNvSpPr txBox="1"/>
          <p:nvPr/>
        </p:nvSpPr>
        <p:spPr>
          <a:xfrm>
            <a:off x="138112" y="3359002"/>
            <a:ext cx="85486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dirty="0">
                <a:latin typeface="+mj-lt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sinh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7B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+mj-lt"/>
            </a:endParaRPr>
          </a:p>
          <a:p>
            <a:r>
              <a:rPr lang="vi-VN" dirty="0">
                <a:latin typeface="+mj-lt"/>
              </a:rPr>
              <a:t>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dirty="0">
                <a:latin typeface="+mj-lt"/>
              </a:rPr>
              <a:t>: "</a:t>
            </a:r>
            <a:r>
              <a:rPr lang="vi-VN" dirty="0" err="1">
                <a:latin typeface="+mj-lt"/>
              </a:rPr>
              <a:t>Vào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được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chọn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các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học</a:t>
            </a:r>
            <a:r>
              <a:rPr lang="vi-VN" dirty="0">
                <a:latin typeface="+mj-lt"/>
              </a:rPr>
              <a:t> sinh </a:t>
            </a:r>
            <a:r>
              <a:rPr lang="vi-VN" dirty="0" err="1">
                <a:latin typeface="+mj-lt"/>
              </a:rPr>
              <a:t>lớp</a:t>
            </a:r>
            <a:r>
              <a:rPr lang="vi-VN" dirty="0">
                <a:latin typeface="+mj-lt"/>
              </a:rPr>
              <a:t> 7B </a:t>
            </a:r>
            <a:r>
              <a:rPr lang="vi-VN" dirty="0" err="1">
                <a:latin typeface="+mj-lt"/>
              </a:rPr>
              <a:t>đạt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ít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nhất</a:t>
            </a:r>
            <a:r>
              <a:rPr lang="vi-VN" dirty="0">
                <a:latin typeface="+mj-lt"/>
              </a:rPr>
              <a:t> 8 </a:t>
            </a:r>
            <a:r>
              <a:rPr lang="vi-VN" dirty="0" err="1">
                <a:latin typeface="+mj-lt"/>
              </a:rPr>
              <a:t>điểm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tốt</a:t>
            </a:r>
            <a:r>
              <a:rPr lang="vi-VN" dirty="0">
                <a:latin typeface="+mj-lt"/>
              </a:rPr>
              <a:t>“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là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xmlns="" id="{1230224D-4581-4BB7-9688-954C89BEE0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090106"/>
              </p:ext>
            </p:extLst>
          </p:nvPr>
        </p:nvGraphicFramePr>
        <p:xfrm>
          <a:off x="8153400" y="3790950"/>
          <a:ext cx="2270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xmlns="" id="{99EB62E2-908D-4E45-9BFD-FD56ACC391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53400" y="3790950"/>
                        <a:ext cx="227012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797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9995" y="119348"/>
            <a:ext cx="1877437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44163DD-972E-4888-9C08-AE0D36B89F2E}"/>
              </a:ext>
            </a:extLst>
          </p:cNvPr>
          <p:cNvSpPr txBox="1"/>
          <p:nvPr/>
        </p:nvSpPr>
        <p:spPr>
          <a:xfrm>
            <a:off x="152400" y="644981"/>
            <a:ext cx="8534400" cy="2246769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vi-VN" sz="2000" b="1" dirty="0" err="1">
                <a:solidFill>
                  <a:srgbClr val="002060"/>
                </a:solidFill>
                <a:latin typeface="+mj-lt"/>
              </a:rPr>
              <a:t>Bài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 1 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SGK/ 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93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tấm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bìa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tròn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chia </a:t>
            </a:r>
            <a:r>
              <a:rPr lang="vi-VN" sz="2000" dirty="0" err="1">
                <a:latin typeface="+mj-lt"/>
              </a:rPr>
              <a:t>thành</a:t>
            </a:r>
            <a:r>
              <a:rPr lang="vi-VN" sz="2000" dirty="0">
                <a:latin typeface="+mj-lt"/>
              </a:rPr>
              <a:t> 6 </a:t>
            </a:r>
            <a:r>
              <a:rPr lang="vi-VN" sz="2000" dirty="0" err="1">
                <a:latin typeface="+mj-lt"/>
              </a:rPr>
              <a:t>phần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bằng</a:t>
            </a:r>
            <a:r>
              <a:rPr lang="vi-VN" sz="2000" dirty="0">
                <a:latin typeface="+mj-lt"/>
              </a:rPr>
              <a:t> nhau như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1. </a:t>
            </a:r>
            <a:r>
              <a:rPr lang="vi-VN" sz="2000" dirty="0" err="1">
                <a:latin typeface="+mj-lt"/>
              </a:rPr>
              <a:t>Bạn</a:t>
            </a:r>
            <a:r>
              <a:rPr lang="vi-VN" sz="2000" dirty="0">
                <a:latin typeface="+mj-lt"/>
              </a:rPr>
              <a:t> Minh </a:t>
            </a:r>
            <a:r>
              <a:rPr lang="vi-VN" sz="2000" dirty="0" err="1">
                <a:latin typeface="+mj-lt"/>
              </a:rPr>
              <a:t>đặt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tấm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bìa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nằm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thẳng</a:t>
            </a:r>
            <a:r>
              <a:rPr lang="vi-VN" sz="2000" dirty="0">
                <a:latin typeface="+mj-lt"/>
              </a:rPr>
              <a:t> trên </a:t>
            </a:r>
            <a:r>
              <a:rPr lang="vi-VN" sz="2000" dirty="0" err="1">
                <a:latin typeface="+mj-lt"/>
              </a:rPr>
              <a:t>bàn</a:t>
            </a:r>
            <a:r>
              <a:rPr lang="vi-VN" sz="2000" dirty="0">
                <a:latin typeface="+mj-lt"/>
              </a:rPr>
              <a:t>, quay </a:t>
            </a:r>
            <a:r>
              <a:rPr lang="vi-VN" sz="2000" dirty="0" err="1">
                <a:latin typeface="+mj-lt"/>
              </a:rPr>
              <a:t>mũi</a:t>
            </a:r>
            <a:r>
              <a:rPr lang="vi-VN" sz="2000" dirty="0">
                <a:latin typeface="+mj-lt"/>
              </a:rPr>
              <a:t> tên ở tâm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quan </a:t>
            </a:r>
            <a:r>
              <a:rPr lang="vi-VN" sz="2000" dirty="0" err="1">
                <a:latin typeface="+mj-lt"/>
              </a:rPr>
              <a:t>sát</a:t>
            </a:r>
            <a:r>
              <a:rPr lang="vi-VN" sz="2000" dirty="0">
                <a:latin typeface="+mj-lt"/>
              </a:rPr>
              <a:t> xem khi </a:t>
            </a:r>
            <a:r>
              <a:rPr lang="vi-VN" sz="2000" dirty="0" err="1">
                <a:latin typeface="+mj-lt"/>
              </a:rPr>
              <a:t>dừng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lại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thì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mũi</a:t>
            </a:r>
            <a:r>
              <a:rPr lang="vi-VN" sz="2000" dirty="0">
                <a:latin typeface="+mj-lt"/>
              </a:rPr>
              <a:t> tên </a:t>
            </a:r>
            <a:r>
              <a:rPr lang="vi-VN" sz="2000" dirty="0" err="1">
                <a:latin typeface="+mj-lt"/>
              </a:rPr>
              <a:t>chỉ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ô </a:t>
            </a:r>
            <a:r>
              <a:rPr lang="vi-VN" sz="2000" dirty="0" err="1">
                <a:latin typeface="+mj-lt"/>
              </a:rPr>
              <a:t>nào</a:t>
            </a:r>
            <a:r>
              <a:rPr lang="en-US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so </a:t>
            </a:r>
            <a:r>
              <a:rPr lang="vi-VN" sz="2000" dirty="0" err="1">
                <a:latin typeface="+mj-lt"/>
              </a:rPr>
              <a:t>sánh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xác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suất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xảy</a:t>
            </a:r>
            <a:r>
              <a:rPr lang="vi-VN" sz="2000" dirty="0">
                <a:latin typeface="+mj-lt"/>
              </a:rPr>
              <a:t> ra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cố</a:t>
            </a:r>
            <a:r>
              <a:rPr lang="vi-VN" sz="2000" dirty="0">
                <a:latin typeface="+mj-lt"/>
              </a:rPr>
              <a:t> sau:</a:t>
            </a:r>
          </a:p>
          <a:p>
            <a:r>
              <a:rPr lang="vi-VN" sz="2000" dirty="0">
                <a:latin typeface="+mj-lt"/>
              </a:rPr>
              <a:t>A:''Mũi tên </a:t>
            </a:r>
            <a:r>
              <a:rPr lang="vi-VN" sz="2000" dirty="0" err="1">
                <a:latin typeface="+mj-lt"/>
              </a:rPr>
              <a:t>chỉ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ô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màu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đỏ</a:t>
            </a:r>
            <a:r>
              <a:rPr lang="vi-VN" sz="2000" dirty="0">
                <a:latin typeface="+mj-lt"/>
              </a:rPr>
              <a:t>''</a:t>
            </a:r>
          </a:p>
          <a:p>
            <a:r>
              <a:rPr lang="vi-VN" sz="2000" dirty="0">
                <a:latin typeface="+mj-lt"/>
              </a:rPr>
              <a:t>B:''Mũi tên </a:t>
            </a:r>
            <a:r>
              <a:rPr lang="vi-VN" sz="2000" dirty="0" err="1">
                <a:latin typeface="+mj-lt"/>
              </a:rPr>
              <a:t>chỉ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ô ghi </a:t>
            </a:r>
            <a:r>
              <a:rPr lang="vi-VN" sz="2000" dirty="0" err="1">
                <a:latin typeface="+mj-lt"/>
              </a:rPr>
              <a:t>số</a:t>
            </a:r>
            <a:r>
              <a:rPr lang="vi-VN" sz="2000" dirty="0">
                <a:latin typeface="+mj-lt"/>
              </a:rPr>
              <a:t> 3''</a:t>
            </a:r>
          </a:p>
          <a:p>
            <a:r>
              <a:rPr lang="vi-VN" sz="2000" dirty="0">
                <a:latin typeface="+mj-lt"/>
              </a:rPr>
              <a:t>C:''Mũi tên </a:t>
            </a:r>
            <a:r>
              <a:rPr lang="vi-VN" sz="2000" dirty="0" err="1">
                <a:latin typeface="+mj-lt"/>
              </a:rPr>
              <a:t>chỉ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ô ghi </a:t>
            </a:r>
            <a:r>
              <a:rPr lang="vi-VN" sz="2000" dirty="0" err="1">
                <a:latin typeface="+mj-lt"/>
              </a:rPr>
              <a:t>số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lớn</a:t>
            </a:r>
            <a:r>
              <a:rPr lang="vi-VN" sz="2000" dirty="0">
                <a:latin typeface="+mj-lt"/>
              </a:rPr>
              <a:t> hơn 2''</a:t>
            </a:r>
            <a:endParaRPr lang="en-US" sz="2000" dirty="0"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2EDB855C-C888-4214-B8BC-8B6A974C1033}"/>
              </a:ext>
            </a:extLst>
          </p:cNvPr>
          <p:cNvSpPr txBox="1"/>
          <p:nvPr/>
        </p:nvSpPr>
        <p:spPr>
          <a:xfrm>
            <a:off x="281514" y="2885105"/>
            <a:ext cx="8534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nên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P(A) &gt; P(B)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 2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P(C) &gt; P(A).</a:t>
            </a:r>
          </a:p>
          <a:p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P(C) &gt; P(A) &gt; P(B).</a:t>
            </a:r>
          </a:p>
        </p:txBody>
      </p:sp>
    </p:spTree>
    <p:extLst>
      <p:ext uri="{BB962C8B-B14F-4D97-AF65-F5344CB8AC3E}">
        <p14:creationId xmlns:p14="http://schemas.microsoft.com/office/powerpoint/2010/main" val="179969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12395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§2: LÀM QUEN VỚI XÁC SUẤT CỦA BIẾN CỐ NGẪU NHIÊN</a:t>
            </a:r>
          </a:p>
        </p:txBody>
      </p:sp>
    </p:spTree>
    <p:extLst>
      <p:ext uri="{BB962C8B-B14F-4D97-AF65-F5344CB8AC3E}">
        <p14:creationId xmlns:p14="http://schemas.microsoft.com/office/powerpoint/2010/main" val="1132227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1290" y="115329"/>
            <a:ext cx="1872820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6E85E947-BB00-414D-A367-366042E83944}"/>
              </a:ext>
            </a:extLst>
          </p:cNvPr>
          <p:cNvSpPr txBox="1"/>
          <p:nvPr/>
        </p:nvSpPr>
        <p:spPr>
          <a:xfrm>
            <a:off x="304800" y="786007"/>
            <a:ext cx="8305800" cy="1200329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SGK/93.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B504D5FE-626D-4538-B498-462FFBC62DD5}"/>
              </a:ext>
            </a:extLst>
          </p:cNvPr>
          <p:cNvSpPr txBox="1"/>
          <p:nvPr/>
        </p:nvSpPr>
        <p:spPr>
          <a:xfrm>
            <a:off x="304800" y="2127363"/>
            <a:ext cx="838200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nhau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xmlns="" id="{DA47E6F5-B597-4ED1-AB92-5F0EE0ABFE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026427"/>
              </p:ext>
            </p:extLst>
          </p:nvPr>
        </p:nvGraphicFramePr>
        <p:xfrm>
          <a:off x="5943600" y="3244850"/>
          <a:ext cx="495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3" imgW="279360" imgH="393480" progId="Equation.DSMT4">
                  <p:embed/>
                </p:oleObj>
              </mc:Choice>
              <mc:Fallback>
                <p:oleObj name="Equation" r:id="rId3" imgW="279360" imgH="393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xmlns="" id="{3F082870-993A-4FD9-82A4-E1287AB8A7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3600" y="3244850"/>
                        <a:ext cx="4953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64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590" y="99611"/>
            <a:ext cx="1872820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BA357E9D-C320-436B-82C7-00703D7D568F}"/>
              </a:ext>
            </a:extLst>
          </p:cNvPr>
          <p:cNvSpPr txBox="1"/>
          <p:nvPr/>
        </p:nvSpPr>
        <p:spPr>
          <a:xfrm>
            <a:off x="242777" y="654017"/>
            <a:ext cx="8382000" cy="1938992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SGK/ 94.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A:''Gieo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4''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B:''Gieo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5''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C:''Gieo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''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A490105B-A8F3-4F62-99AF-58D7FD9D70E3}"/>
              </a:ext>
            </a:extLst>
          </p:cNvPr>
          <p:cNvSpPr txBox="1"/>
          <p:nvPr/>
        </p:nvSpPr>
        <p:spPr>
          <a:xfrm>
            <a:off x="204677" y="2547553"/>
            <a:ext cx="8458200" cy="2653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Do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P(A) =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P(B) =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P(C) = 0</a:t>
            </a: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xmlns="" id="{A91D8AC5-733E-4D33-AC7E-3DD51F4572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728698"/>
              </p:ext>
            </p:extLst>
          </p:nvPr>
        </p:nvGraphicFramePr>
        <p:xfrm>
          <a:off x="5162550" y="3301711"/>
          <a:ext cx="247650" cy="6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3" imgW="139680" imgH="393480" progId="Equation.DSMT4">
                  <p:embed/>
                </p:oleObj>
              </mc:Choice>
              <mc:Fallback>
                <p:oleObj name="Equation" r:id="rId3" imgW="139680" imgH="393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xmlns="" id="{3F082870-993A-4FD9-82A4-E1287AB8A7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62550" y="3301711"/>
                        <a:ext cx="247650" cy="697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xmlns="" id="{7A3DBE12-F089-40F7-84D2-685361E3D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987287"/>
              </p:ext>
            </p:extLst>
          </p:nvPr>
        </p:nvGraphicFramePr>
        <p:xfrm>
          <a:off x="6019800" y="4171950"/>
          <a:ext cx="247650" cy="6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xmlns="" id="{3F082870-993A-4FD9-82A4-E1287AB8A7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9800" y="4171950"/>
                        <a:ext cx="247650" cy="697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xmlns="" id="{B7A724CC-7321-4E65-929B-ECD3F6D40F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954749"/>
              </p:ext>
            </p:extLst>
          </p:nvPr>
        </p:nvGraphicFramePr>
        <p:xfrm>
          <a:off x="6636488" y="3714750"/>
          <a:ext cx="247650" cy="6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6" imgW="139680" imgH="393480" progId="Equation.DSMT4">
                  <p:embed/>
                </p:oleObj>
              </mc:Choice>
              <mc:Fallback>
                <p:oleObj name="Equation" r:id="rId6" imgW="139680" imgH="393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xmlns="" id="{3F082870-993A-4FD9-82A4-E1287AB8A7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36488" y="3714750"/>
                        <a:ext cx="247650" cy="697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46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07351"/>
            <a:ext cx="1877437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C0B44569-3DCA-4703-A5CB-0E59E60FBA64}"/>
              </a:ext>
            </a:extLst>
          </p:cNvPr>
          <p:cNvSpPr txBox="1"/>
          <p:nvPr/>
        </p:nvSpPr>
        <p:spPr>
          <a:xfrm>
            <a:off x="304800" y="677322"/>
            <a:ext cx="8382000" cy="1200329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SGK/94.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nhiên 1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BF5BB7D-9F72-42BA-953A-E77A47856F86}"/>
              </a:ext>
            </a:extLst>
          </p:cNvPr>
          <p:cNvSpPr txBox="1"/>
          <p:nvPr/>
        </p:nvSpPr>
        <p:spPr>
          <a:xfrm>
            <a:off x="304800" y="2265863"/>
            <a:ext cx="838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xmlns="" id="{3F082870-993A-4FD9-82A4-E1287AB8A7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357917"/>
              </p:ext>
            </p:extLst>
          </p:nvPr>
        </p:nvGraphicFramePr>
        <p:xfrm>
          <a:off x="3429000" y="2952750"/>
          <a:ext cx="247650" cy="6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3" imgW="139680" imgH="393480" progId="Equation.DSMT4">
                  <p:embed/>
                </p:oleObj>
              </mc:Choice>
              <mc:Fallback>
                <p:oleObj name="Equation" r:id="rId3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2952750"/>
                        <a:ext cx="247650" cy="697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937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2780" y="135849"/>
            <a:ext cx="1877437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5D0F6151-59AD-4CA1-8232-EC7ADEAAEB55}"/>
              </a:ext>
            </a:extLst>
          </p:cNvPr>
          <p:cNvSpPr txBox="1"/>
          <p:nvPr/>
        </p:nvSpPr>
        <p:spPr>
          <a:xfrm>
            <a:off x="152400" y="742950"/>
            <a:ext cx="8458200" cy="1569660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SGK/94.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tiêu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thụ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trong 5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9/2021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gia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cho ở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sau.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ngẫu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nhiên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trong 5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suất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''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gia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kWh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trong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''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4449C6BB-FEF6-4FFB-A51C-EF2833A3E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5437" y="2326482"/>
            <a:ext cx="5572125" cy="278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58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490" y="129417"/>
            <a:ext cx="1872820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5D0F6151-59AD-4CA1-8232-EC7ADEAAEB55}"/>
              </a:ext>
            </a:extLst>
          </p:cNvPr>
          <p:cNvSpPr txBox="1"/>
          <p:nvPr/>
        </p:nvSpPr>
        <p:spPr>
          <a:xfrm>
            <a:off x="152400" y="742950"/>
            <a:ext cx="8458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SGK/94.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4449C6BB-FEF6-4FFB-A51C-EF2833A3E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3477" y="895350"/>
            <a:ext cx="5066645" cy="252964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9D209E6-8B7C-4263-AFA7-DEDE6900B8CC}"/>
              </a:ext>
            </a:extLst>
          </p:cNvPr>
          <p:cNvSpPr txBox="1"/>
          <p:nvPr/>
        </p:nvSpPr>
        <p:spPr>
          <a:xfrm>
            <a:off x="304800" y="3738523"/>
            <a:ext cx="8458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trong 5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10kWh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10kWh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xmlns="" id="{F4BEE349-C6D2-4641-BD5D-BD693CD3A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135656"/>
              </p:ext>
            </p:extLst>
          </p:nvPr>
        </p:nvGraphicFramePr>
        <p:xfrm>
          <a:off x="4781550" y="2265363"/>
          <a:ext cx="13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1550" y="2265363"/>
                        <a:ext cx="139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xmlns="" id="{520655DF-EAB7-4D04-980F-DF4F24A0A0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464835"/>
              </p:ext>
            </p:extLst>
          </p:nvPr>
        </p:nvGraphicFramePr>
        <p:xfrm>
          <a:off x="6705600" y="4464627"/>
          <a:ext cx="247650" cy="6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7" imgW="139680" imgH="393480" progId="Equation.DSMT4">
                  <p:embed/>
                </p:oleObj>
              </mc:Choice>
              <mc:Fallback>
                <p:oleObj name="Equation" r:id="rId7" imgW="139680" imgH="393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xmlns="" id="{3F082870-993A-4FD9-82A4-E1287AB8A7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5600" y="4464627"/>
                        <a:ext cx="247650" cy="697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91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54" y="7677"/>
            <a:ext cx="6842646" cy="5135823"/>
          </a:xfrm>
          <a:prstGeom prst="rect">
            <a:avLst/>
          </a:prstGeom>
        </p:spPr>
      </p:pic>
      <p:pic>
        <p:nvPicPr>
          <p:cNvPr id="5" name="Ảnh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0" y="171450"/>
            <a:ext cx="2114550" cy="985151"/>
          </a:xfrm>
          <a:prstGeom prst="rect">
            <a:avLst/>
          </a:prstGeom>
        </p:spPr>
      </p:pic>
      <p:pic>
        <p:nvPicPr>
          <p:cNvPr id="6" name="Ảnh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4951" y="995423"/>
            <a:ext cx="2091059" cy="912410"/>
          </a:xfrm>
          <a:prstGeom prst="rect">
            <a:avLst/>
          </a:prstGeom>
        </p:spPr>
      </p:pic>
      <p:pic>
        <p:nvPicPr>
          <p:cNvPr id="7" name="Ảnh 6"/>
          <p:cNvPicPr>
            <a:picLocks noChangeAspect="1"/>
          </p:cNvPicPr>
          <p:nvPr/>
        </p:nvPicPr>
        <p:blipFill>
          <a:blip r:embed="rId7">
            <a:clrChange>
              <a:clrFrom>
                <a:srgbClr val="E8EFEF"/>
              </a:clrFrom>
              <a:clrTo>
                <a:srgbClr val="E8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4514850"/>
            <a:ext cx="1451337" cy="706264"/>
          </a:xfrm>
          <a:prstGeom prst="rect">
            <a:avLst/>
          </a:prstGeom>
        </p:spPr>
      </p:pic>
      <p:pic>
        <p:nvPicPr>
          <p:cNvPr id="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9813">
            <a:off x="2836981" y="3123828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740773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9813">
            <a:off x="3665222" y="601538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16" y="1905755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0" y="2317674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605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451733"/>
            <a:ext cx="6400800" cy="56921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THÁNH GIÓNG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364" y="1417588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Phù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Đổng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Thiên Vương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(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Hán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ja-JP" altLang="en-US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扶董天王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),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cũng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Sóc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Thiên vương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(</a:t>
            </a:r>
            <a:r>
              <a:rPr lang="ja-JP" altLang="en-US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朔天王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)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nhưng hay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Thánh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Gióng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(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Nôm: </a:t>
            </a:r>
            <a:r>
              <a:rPr lang="ja-JP" altLang="en-US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聖𢶢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),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nhân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vật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trong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truyền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thuyết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Việt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Nam,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trong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bốn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vị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thánh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Việt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Tứ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bất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tử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trong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tín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ngưỡng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dân gian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Việt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Nam. Ông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xem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tượng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trưng cho tinh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thần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chống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ngoại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xâm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sức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mạnh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tuổi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trẻ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" name="Ảnh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16" y="20472"/>
            <a:ext cx="1200150" cy="8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2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CÁCH CHƠI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7576" y="886769"/>
            <a:ext cx="8302752" cy="3429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Ảnh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16" y="20472"/>
            <a:ext cx="1200150" cy="8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37" y="-13553"/>
            <a:ext cx="6814759" cy="51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̉nh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90000">
                        <a14:backgroundMark x1="79375" y1="61806" x2="79375" y2="61806"/>
                        <a14:backgroundMark x1="74922" y1="69861" x2="74922" y2="69861"/>
                        <a14:backgroundMark x1="70938" y1="72500" x2="70938" y2="72500"/>
                        <a14:backgroundMark x1="65703" y1="74167" x2="65703" y2="74167"/>
                        <a14:backgroundMark x1="66484" y1="57778" x2="66484" y2="57778"/>
                        <a14:backgroundMark x1="69375" y1="57222" x2="69375" y2="57222"/>
                        <a14:backgroundMark x1="65234" y1="63333" x2="65234" y2="63333"/>
                        <a14:backgroundMark x1="66797" y1="72500" x2="66797" y2="72500"/>
                        <a14:backgroundMark x1="67969" y1="86389" x2="67969" y2="86389"/>
                        <a14:backgroundMark x1="75859" y1="82222" x2="75859" y2="82222"/>
                        <a14:backgroundMark x1="82031" y1="78472" x2="82031" y2="78472"/>
                        <a14:backgroundMark x1="85547" y1="74167" x2="85547" y2="74167"/>
                        <a14:backgroundMark x1="82031" y1="78472" x2="82031" y2="78472"/>
                        <a14:backgroundMark x1="79531" y1="61806" x2="79531" y2="61806"/>
                        <a14:backgroundMark x1="75547" y1="69028" x2="75547" y2="69028"/>
                        <a14:backgroundMark x1="75547" y1="69028" x2="75547" y2="69028"/>
                        <a14:backgroundMark x1="84688" y1="82917" x2="84688" y2="82917"/>
                        <a14:backgroundMark x1="86328" y1="72917" x2="86328" y2="72917"/>
                        <a14:backgroundMark x1="72031" y1="85417" x2="72031" y2="85417"/>
                        <a14:backgroundMark x1="61250" y1="80694" x2="61250" y2="80694"/>
                        <a14:backgroundMark x1="63047" y1="84167" x2="63047" y2="84167"/>
                        <a14:backgroundMark x1="66719" y1="85000" x2="66719" y2="85000"/>
                        <a14:backgroundMark x1="27578" y1="84861" x2="27578" y2="84861"/>
                        <a14:backgroundMark x1="27969" y1="90139" x2="27969" y2="90139"/>
                        <a14:backgroundMark x1="73906" y1="83472" x2="73906" y2="8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77">
            <a:off x="-401963" y="2237428"/>
            <a:ext cx="4964345" cy="293723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8" name="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28" y="3908202"/>
            <a:ext cx="1563902" cy="1285875"/>
          </a:xfrm>
          <a:prstGeom prst="rect">
            <a:avLst/>
          </a:prstGeom>
        </p:spPr>
      </p:pic>
      <p:pic>
        <p:nvPicPr>
          <p:cNvPr id="9" name="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66" y="3482340"/>
            <a:ext cx="1563902" cy="1285875"/>
          </a:xfrm>
          <a:prstGeom prst="rect">
            <a:avLst/>
          </a:prstGeom>
        </p:spPr>
      </p:pic>
      <p:pic>
        <p:nvPicPr>
          <p:cNvPr id="10" name="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61" y="3371654"/>
            <a:ext cx="1563902" cy="1285875"/>
          </a:xfrm>
          <a:prstGeom prst="rect">
            <a:avLst/>
          </a:prstGeom>
        </p:spPr>
      </p:pic>
      <p:pic>
        <p:nvPicPr>
          <p:cNvPr id="12" name="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84" y="3992275"/>
            <a:ext cx="1563902" cy="1285875"/>
          </a:xfrm>
          <a:prstGeom prst="rect">
            <a:avLst/>
          </a:prstGeom>
        </p:spPr>
      </p:pic>
      <p:pic>
        <p:nvPicPr>
          <p:cNvPr id="11" name="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136" y="3371654"/>
            <a:ext cx="1563902" cy="1285875"/>
          </a:xfrm>
          <a:prstGeom prst="rect">
            <a:avLst/>
          </a:prstGeom>
        </p:spPr>
      </p:pic>
      <p:pic>
        <p:nvPicPr>
          <p:cNvPr id="13" name="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28" y="3958779"/>
            <a:ext cx="1563902" cy="1285875"/>
          </a:xfrm>
          <a:prstGeom prst="rect">
            <a:avLst/>
          </a:prstGeom>
        </p:spPr>
      </p:pic>
      <p:pic>
        <p:nvPicPr>
          <p:cNvPr id="14" name="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22" y="2650018"/>
            <a:ext cx="1563902" cy="1285875"/>
          </a:xfrm>
          <a:prstGeom prst="rect">
            <a:avLst/>
          </a:prstGeom>
        </p:spPr>
      </p:pic>
      <p:pic>
        <p:nvPicPr>
          <p:cNvPr id="15" name="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550" y="3928889"/>
            <a:ext cx="1563902" cy="1285875"/>
          </a:xfrm>
          <a:prstGeom prst="rect">
            <a:avLst/>
          </a:prstGeom>
        </p:spPr>
      </p:pic>
      <p:pic>
        <p:nvPicPr>
          <p:cNvPr id="4102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61" y="4657530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96" y="4641608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62" y="4660947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83" y="4635213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74" y="4768215"/>
            <a:ext cx="454539" cy="34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1">
            <a:hlinkClick r:id="rId11" action="ppaction://hlinksldjump"/>
          </p:cNvPr>
          <p:cNvSpPr/>
          <p:nvPr/>
        </p:nvSpPr>
        <p:spPr>
          <a:xfrm>
            <a:off x="1888309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" name="a2">
            <a:hlinkClick r:id="rId12" action="ppaction://hlinksldjump"/>
          </p:cNvPr>
          <p:cNvSpPr/>
          <p:nvPr/>
        </p:nvSpPr>
        <p:spPr>
          <a:xfrm>
            <a:off x="2516055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5" name="a3">
            <a:hlinkClick r:id="rId13" action="ppaction://hlinksldjump"/>
          </p:cNvPr>
          <p:cNvSpPr/>
          <p:nvPr/>
        </p:nvSpPr>
        <p:spPr>
          <a:xfrm>
            <a:off x="3188070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6" name="a4">
            <a:hlinkClick r:id="rId14" action="ppaction://hlinksldjump"/>
          </p:cNvPr>
          <p:cNvSpPr/>
          <p:nvPr/>
        </p:nvSpPr>
        <p:spPr>
          <a:xfrm>
            <a:off x="3812328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7" name="a5">
            <a:hlinkClick r:id="rId15" action="ppaction://hlinksldjump"/>
          </p:cNvPr>
          <p:cNvSpPr/>
          <p:nvPr/>
        </p:nvSpPr>
        <p:spPr>
          <a:xfrm>
            <a:off x="4436586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8" name="a6">
            <a:hlinkClick r:id="rId16" action="ppaction://hlinksldjump"/>
          </p:cNvPr>
          <p:cNvSpPr/>
          <p:nvPr/>
        </p:nvSpPr>
        <p:spPr>
          <a:xfrm>
            <a:off x="5060844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9" name="a7">
            <a:hlinkClick r:id="rId17" action="ppaction://hlinksldjump"/>
          </p:cNvPr>
          <p:cNvSpPr/>
          <p:nvPr/>
        </p:nvSpPr>
        <p:spPr>
          <a:xfrm>
            <a:off x="5685102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0" name="a8">
            <a:hlinkClick r:id="rId18" action="ppaction://hlinksldjump"/>
          </p:cNvPr>
          <p:cNvSpPr/>
          <p:nvPr/>
        </p:nvSpPr>
        <p:spPr>
          <a:xfrm>
            <a:off x="6309360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31" name="Mode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0" y="112883"/>
            <a:ext cx="707591" cy="523617"/>
          </a:xfrm>
          <a:prstGeom prst="rect">
            <a:avLst/>
          </a:prstGeom>
        </p:spPr>
      </p:pic>
      <p:pic>
        <p:nvPicPr>
          <p:cNvPr id="4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24" y="114965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63" y="979282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234" y="180594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38" y="1661166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33" y="337185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1661166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10" y="1620883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17" y="304680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10" y="2895153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38" y="2287639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3" y="1633139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2287639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24" y="1657350"/>
            <a:ext cx="1157875" cy="13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Mode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22" y="143795"/>
            <a:ext cx="661688" cy="489649"/>
          </a:xfrm>
          <a:prstGeom prst="rect">
            <a:avLst/>
          </a:prstGeom>
        </p:spPr>
      </p:pic>
      <p:sp>
        <p:nvSpPr>
          <p:cNvPr id="54" name="a8">
            <a:hlinkClick r:id="rId22" action="ppaction://hlinksldjump"/>
            <a:extLst>
              <a:ext uri="{FF2B5EF4-FFF2-40B4-BE49-F238E27FC236}">
                <a16:creationId xmlns:a16="http://schemas.microsoft.com/office/drawing/2014/main" xmlns="" id="{2BDB128B-4BFA-4D68-AD54-76CD712B6B9A}"/>
              </a:ext>
            </a:extLst>
          </p:cNvPr>
          <p:cNvSpPr/>
          <p:nvPr/>
        </p:nvSpPr>
        <p:spPr>
          <a:xfrm>
            <a:off x="3211693" y="773625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9</a:t>
            </a:r>
            <a:endParaRPr lang="vi-VN" sz="2400" b="1" dirty="0">
              <a:solidFill>
                <a:srgbClr val="D16349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a8">
            <a:hlinkClick r:id="rId23" action="ppaction://hlinksldjump"/>
            <a:extLst>
              <a:ext uri="{FF2B5EF4-FFF2-40B4-BE49-F238E27FC236}">
                <a16:creationId xmlns:a16="http://schemas.microsoft.com/office/drawing/2014/main" xmlns="" id="{E07B9784-3DEB-4180-A467-1B57748A278E}"/>
              </a:ext>
            </a:extLst>
          </p:cNvPr>
          <p:cNvSpPr/>
          <p:nvPr/>
        </p:nvSpPr>
        <p:spPr>
          <a:xfrm>
            <a:off x="4367622" y="773624"/>
            <a:ext cx="693222" cy="5991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10</a:t>
            </a:r>
            <a:endParaRPr lang="vi-VN" sz="2400" b="1" dirty="0">
              <a:solidFill>
                <a:srgbClr val="D16349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56" name="8">
            <a:extLst>
              <a:ext uri="{FF2B5EF4-FFF2-40B4-BE49-F238E27FC236}">
                <a16:creationId xmlns:a16="http://schemas.microsoft.com/office/drawing/2014/main" xmlns="" id="{E1E996D5-4745-4ACE-9BF7-B0551155B4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53" y="2352075"/>
            <a:ext cx="1563902" cy="1285875"/>
          </a:xfrm>
          <a:prstGeom prst="rect">
            <a:avLst/>
          </a:prstGeom>
        </p:spPr>
      </p:pic>
      <p:pic>
        <p:nvPicPr>
          <p:cNvPr id="57" name="8">
            <a:extLst>
              <a:ext uri="{FF2B5EF4-FFF2-40B4-BE49-F238E27FC236}">
                <a16:creationId xmlns:a16="http://schemas.microsoft.com/office/drawing/2014/main" xmlns="" id="{D2D8AB97-6C01-41F9-A62C-D529952046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31" y="2386287"/>
            <a:ext cx="1563902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5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1.08837 -0.73125 " pathEditMode="relative" rAng="0" ptsTypes="AA">
                                      <p:cBhvr>
                                        <p:cTn id="1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10" y="-36574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54" grpId="0" animBg="1"/>
      <p:bldP spid="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5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486007" y="1262739"/>
              <a:ext cx="4943878" cy="254018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defTabSz="685800"/>
              <a:endParaRPr lang="en-US" sz="1400" dirty="0">
                <a:solidFill>
                  <a:prstClr val="black"/>
                </a:solidFill>
                <a:latin typeface="Georgia"/>
              </a:endParaRPr>
            </a:p>
            <a:p>
              <a:pPr marL="539750" indent="-539750">
                <a:lnSpc>
                  <a:spcPct val="120000"/>
                </a:lnSpc>
              </a:pPr>
              <a:r>
                <a:rPr lang="nl-NL" sz="32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1.  </a:t>
              </a:r>
              <a:r>
                <a:rPr lang="nl-NL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Biến cố không thể có xác suất bằng bao nhiêu?</a:t>
              </a:r>
              <a:endPara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vi-VN" sz="135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>
            <a:off x="1224645" y="341267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40973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572000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32382" y="4286250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4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-Point Star 2"/>
          <p:cNvSpPr/>
          <p:nvPr/>
        </p:nvSpPr>
        <p:spPr>
          <a:xfrm>
            <a:off x="304800" y="1123950"/>
            <a:ext cx="2819400" cy="28956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E59BEAC2-E958-4F95-9947-11371A80E98E}"/>
              </a:ext>
            </a:extLst>
          </p:cNvPr>
          <p:cNvGrpSpPr/>
          <p:nvPr/>
        </p:nvGrpSpPr>
        <p:grpSpPr>
          <a:xfrm>
            <a:off x="2743200" y="539751"/>
            <a:ext cx="6019800" cy="4064000"/>
            <a:chOff x="2743200" y="539751"/>
            <a:chExt cx="6096000" cy="4064000"/>
          </a:xfrm>
        </p:grpSpPr>
        <p:grpSp>
          <p:nvGrpSpPr>
            <p:cNvPr id="8" name="Group 7"/>
            <p:cNvGrpSpPr/>
            <p:nvPr/>
          </p:nvGrpSpPr>
          <p:grpSpPr>
            <a:xfrm>
              <a:off x="2743200" y="539751"/>
              <a:ext cx="6096000" cy="4064000"/>
              <a:chOff x="2743200" y="539750"/>
              <a:chExt cx="6096000" cy="4064000"/>
            </a:xfrm>
          </p:grpSpPr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1604732070"/>
                  </p:ext>
                </p:extLst>
              </p:nvPr>
            </p:nvGraphicFramePr>
            <p:xfrm>
              <a:off x="2743200" y="53975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5" name="TextBox 4"/>
              <p:cNvSpPr txBox="1"/>
              <p:nvPr/>
            </p:nvSpPr>
            <p:spPr>
              <a:xfrm>
                <a:off x="2988598" y="742949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flipH="1">
                <a:off x="3293398" y="1504949"/>
                <a:ext cx="364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425456" y="2310139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</p:grp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xmlns="" id="{51A14185-845E-4BE7-A039-884349F174A2}"/>
                </a:ext>
              </a:extLst>
            </p:cNvPr>
            <p:cNvSpPr txBox="1"/>
            <p:nvPr/>
          </p:nvSpPr>
          <p:spPr>
            <a:xfrm>
              <a:off x="3293398" y="302895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xmlns="" id="{1A1B988B-D05F-4AE4-81DE-D8FF233B88B0}"/>
                </a:ext>
              </a:extLst>
            </p:cNvPr>
            <p:cNvSpPr txBox="1"/>
            <p:nvPr/>
          </p:nvSpPr>
          <p:spPr>
            <a:xfrm>
              <a:off x="2988598" y="3816252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27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233910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vi-VN" sz="135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620986" y="3426485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24217" y="4286250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16F09536-A6E7-45BB-AEB4-1CCAAC62B95E}"/>
              </a:ext>
            </a:extLst>
          </p:cNvPr>
          <p:cNvSpPr txBox="1"/>
          <p:nvPr/>
        </p:nvSpPr>
        <p:spPr>
          <a:xfrm>
            <a:off x="2246571" y="797396"/>
            <a:ext cx="4572000" cy="1081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indent="-539750">
              <a:lnSpc>
                <a:spcPct val="120000"/>
              </a:lnSpc>
            </a:pPr>
            <a:r>
              <a:rPr lang="nl-NL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2. 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 cố chắc chắn có xác suất bằng bao nhiêu?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3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233910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vi-VN" sz="135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620986" y="3426485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P(A) &gt; P(B)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P(A) = P(B)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P(A) &lt; P(B) 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595037" y="430095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39750" indent="-539750" algn="just">
              <a:lnSpc>
                <a:spcPct val="120000"/>
              </a:lnSpc>
              <a:tabLst>
                <a:tab pos="629920" algn="l"/>
                <a:tab pos="1980565" algn="l"/>
                <a:tab pos="3420745" algn="l"/>
                <a:tab pos="4860925" algn="l"/>
              </a:tabLst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D.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16F09536-A6E7-45BB-AEB4-1CCAAC62B95E}"/>
              </a:ext>
            </a:extLst>
          </p:cNvPr>
          <p:cNvSpPr txBox="1"/>
          <p:nvPr/>
        </p:nvSpPr>
        <p:spPr>
          <a:xfrm>
            <a:off x="2228851" y="584281"/>
            <a:ext cx="5143499" cy="1906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indent="-539750">
              <a:lnSpc>
                <a:spcPct val="120000"/>
              </a:lnSpc>
            </a:pPr>
            <a:r>
              <a:rPr lang="nl-NL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3.  </a:t>
            </a: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Gieo hai đồng xu cân đối và đồng chất. Hãy so sánh xác suất xảy ra của các biến cố sau: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9750" indent="-539750">
              <a:lnSpc>
                <a:spcPct val="120000"/>
              </a:lnSpc>
            </a:pP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A: “Có không quá hai đồng sấp”; </a:t>
            </a:r>
          </a:p>
          <a:p>
            <a:pPr marL="539750" indent="-539750">
              <a:lnSpc>
                <a:spcPct val="120000"/>
              </a:lnSpc>
            </a:pP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B: “ Cả hai đồng đều sấp”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8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587203" y="24752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595871" y="1399660"/>
              <a:ext cx="4943878" cy="243528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indent="-539750">
                <a:lnSpc>
                  <a:spcPct val="120000"/>
                </a:lnSpc>
              </a:pPr>
              <a:r>
                <a:rPr lang="nl-NL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4.  </a:t>
              </a: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Gieo một con xúc xắc 4 mặt cân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đối và quan sát số ghi mỗi đỉnh nằm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phía trên của con xúc xắc. Tính xác suất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 biến cố “ Gieo được đỉnh số 2”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>
            <a:off x="1269705" y="425150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C.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57300" y="341267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endParaRPr lang="vi-VN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616054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vi-VN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59699" y="426316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xmlns="" id="{5B992557-B431-492A-8340-0B257B49D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241770"/>
              </p:ext>
            </p:extLst>
          </p:nvPr>
        </p:nvGraphicFramePr>
        <p:xfrm>
          <a:off x="3048000" y="4240710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0" y="4240710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xmlns="" id="{99EB62E2-908D-4E45-9BFD-FD56ACC391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392248"/>
              </p:ext>
            </p:extLst>
          </p:nvPr>
        </p:nvGraphicFramePr>
        <p:xfrm>
          <a:off x="6477000" y="4263165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xmlns="" id="{5B992557-B431-492A-8340-0B257B49D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77000" y="4263165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18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587203" y="24752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595871" y="1399660"/>
              <a:ext cx="4943878" cy="302621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Câu 5. 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Gieo một con xúc xắc 4 mặt cân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đối và quan sát số ghi mỗi đỉnh nằm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phía trên của con xúc xắc. Tính xác suất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của biến cố “ Gieo được đỉnh ghi số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chia hết cho 4”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>
            <a:off x="1269705" y="425150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B"/>
          <p:cNvSpPr/>
          <p:nvPr/>
        </p:nvSpPr>
        <p:spPr>
          <a:xfrm>
            <a:off x="1257300" y="341267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616054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B.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59699" y="426316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xmlns="" id="{5B992557-B431-492A-8340-0B257B49D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778571"/>
              </p:ext>
            </p:extLst>
          </p:nvPr>
        </p:nvGraphicFramePr>
        <p:xfrm>
          <a:off x="3048000" y="4240710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xmlns="" id="{5B992557-B431-492A-8340-0B257B49D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0" y="4240710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xmlns="" id="{99EB62E2-908D-4E45-9BFD-FD56ACC391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4263165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xmlns="" id="{99EB62E2-908D-4E45-9BFD-FD56ACC391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77000" y="4263165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689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5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578089" y="1222344"/>
              <a:ext cx="5281317" cy="302621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indent="-539750">
                <a:lnSpc>
                  <a:spcPct val="120000"/>
                </a:lnSpc>
              </a:pPr>
              <a:r>
                <a:rPr lang="nl-NL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6.  </a:t>
              </a: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Gieo một con xúc xắc 6 mặt cân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đối và quan sát số ghi mỗi đỉnh nằm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phía trên của con xúc xắc. Tính xác suất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 biến cố “ Gieo được đỉnh ghi số nhỏ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hơn 7”</a:t>
              </a:r>
              <a:r>
                <a:rPr lang="en-US" sz="1350" dirty="0">
                  <a:solidFill>
                    <a:prstClr val="black"/>
                  </a:solidFill>
                  <a:effectLst/>
                  <a:latin typeface="Georgia"/>
                  <a:ea typeface="Times New Roman" panose="02020603050405020304" pitchFamily="18" charset="0"/>
                </a:rPr>
                <a:t>.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620986" y="3426485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vi-VN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24217" y="4286250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xmlns="" id="{97853622-8E6B-4ECC-B30B-9BBB51EEC2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609637"/>
              </p:ext>
            </p:extLst>
          </p:nvPr>
        </p:nvGraphicFramePr>
        <p:xfrm>
          <a:off x="3048000" y="4293043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xmlns="" id="{5B992557-B431-492A-8340-0B257B49D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0" y="4293043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xmlns="" id="{57E0D9BF-E584-4FDB-87A9-DB43C5705F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61657"/>
              </p:ext>
            </p:extLst>
          </p:nvPr>
        </p:nvGraphicFramePr>
        <p:xfrm>
          <a:off x="6457506" y="4293043"/>
          <a:ext cx="248094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57506" y="4293043"/>
                        <a:ext cx="248094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36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5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453574" y="1307528"/>
              <a:ext cx="5360834" cy="302595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indent="-539750">
                <a:lnSpc>
                  <a:spcPct val="120000"/>
                </a:lnSpc>
              </a:pPr>
              <a:r>
                <a:rPr lang="nl-NL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7.  </a:t>
              </a: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Nhóm 1 gồm 6 bạn Xuân, Hạ, Thu, Đông, Hạnh, Phúc. Chọn ngẫu nhiên 1 bạn, biết mỗi bạn đều có cùng khả năng được chọn. Tính xác suất của biến cố: “Bạn được chọn tên Phúc”</a:t>
              </a:r>
              <a:endParaRPr lang="en-US" sz="2400" dirty="0">
                <a:solidFill>
                  <a:prstClr val="black"/>
                </a:solidFill>
                <a:latin typeface="Georgia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596494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dirty="0">
              <a:solidFill>
                <a:prstClr val="black"/>
              </a:solidFill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dirty="0">
              <a:solidFill>
                <a:prstClr val="black"/>
              </a:solidFill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1350" dirty="0">
              <a:solidFill>
                <a:prstClr val="black"/>
              </a:solidFill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589388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dirty="0">
              <a:solidFill>
                <a:prstClr val="black"/>
              </a:solidFill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xmlns="" id="{2F0068F2-3DD5-4187-A160-737FCB9C2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977428"/>
              </p:ext>
            </p:extLst>
          </p:nvPr>
        </p:nvGraphicFramePr>
        <p:xfrm>
          <a:off x="6400800" y="3444649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xmlns="" id="{97853622-8E6B-4ECC-B30B-9BBB51EEC2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00800" y="3444649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xmlns="" id="{71388571-48A5-4832-A735-0DF3F42DB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149823"/>
              </p:ext>
            </p:extLst>
          </p:nvPr>
        </p:nvGraphicFramePr>
        <p:xfrm>
          <a:off x="3048000" y="4247169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xmlns="" id="{2F0068F2-3DD5-4187-A160-737FCB9C2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8000" y="4247169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xmlns="" id="{A40FEB02-0B1A-4C45-AC56-151CE7F12D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240281"/>
              </p:ext>
            </p:extLst>
          </p:nvPr>
        </p:nvGraphicFramePr>
        <p:xfrm>
          <a:off x="6400800" y="4246563"/>
          <a:ext cx="2270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13" imgW="139680" imgH="393480" progId="Equation.DSMT4">
                  <p:embed/>
                </p:oleObj>
              </mc:Choice>
              <mc:Fallback>
                <p:oleObj name="Equation" r:id="rId13" imgW="1396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xmlns="" id="{2F0068F2-3DD5-4187-A160-737FCB9C2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00800" y="4246563"/>
                        <a:ext cx="227013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99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5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453574" y="1307528"/>
              <a:ext cx="5360834" cy="302595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Câu 8. 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Nhóm 1 gồm 6 bạn Xuân, Hạ, Thu,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Đông, Hạnh, Phúc. Chọn ngẫu nhiên 1 bạn,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biết mỗi bạn đều có cùng khả năng được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chọn. Tính xác suất của biến cố: “Bạn được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chọn có tên bắt đầu bằng chữ cái M”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559576" y="424716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D.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589388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xmlns="" id="{2F0068F2-3DD5-4187-A160-737FCB9C27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3444649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xmlns="" id="{2F0068F2-3DD5-4187-A160-737FCB9C2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00800" y="3444649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xmlns="" id="{71388571-48A5-4832-A735-0DF3F42DB0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247169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xmlns="" id="{71388571-48A5-4832-A735-0DF3F42DB0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8000" y="4247169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09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7" b="100000" l="0" r="100000">
                        <a14:foregroundMark x1="4799" y1="19582" x2="4799" y2="19582"/>
                        <a14:foregroundMark x1="12074" y1="6527" x2="12074" y2="6527"/>
                        <a14:foregroundMark x1="23220" y1="7050" x2="23220" y2="7050"/>
                        <a14:foregroundMark x1="42105" y1="5744" x2="42105" y2="5744"/>
                        <a14:foregroundMark x1="65325" y1="4961" x2="65325" y2="4961"/>
                        <a14:foregroundMark x1="93963" y1="26632" x2="93963" y2="26632"/>
                        <a14:foregroundMark x1="93344" y1="13838" x2="93344" y2="13838"/>
                        <a14:foregroundMark x1="93808" y1="18799" x2="93808" y2="18799"/>
                        <a14:foregroundMark x1="40712" y1="94778" x2="40712" y2="94778"/>
                        <a14:foregroundMark x1="50310" y1="94256" x2="50310" y2="94256"/>
                        <a14:foregroundMark x1="63622" y1="92167" x2="63622" y2="92167"/>
                        <a14:foregroundMark x1="83591" y1="95039" x2="83591" y2="95039"/>
                        <a14:foregroundMark x1="65635" y1="96606" x2="65635" y2="96606"/>
                        <a14:foregroundMark x1="54644" y1="95561" x2="54644" y2="95561"/>
                        <a14:foregroundMark x1="17647" y1="63708" x2="17647" y2="63708"/>
                        <a14:foregroundMark x1="13313" y1="72324" x2="13313" y2="72324"/>
                        <a14:foregroundMark x1="10991" y1="81984" x2="10991" y2="81984"/>
                        <a14:foregroundMark x1="12074" y1="85117" x2="12074" y2="85117"/>
                        <a14:foregroundMark x1="1238" y1="74413" x2="1238" y2="744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6570" y="29340"/>
            <a:ext cx="6400800" cy="2735715"/>
          </a:xfrm>
          <a:prstGeom prst="rect">
            <a:avLst/>
          </a:prstGeom>
          <a:ln>
            <a:noFill/>
          </a:ln>
        </p:spPr>
      </p:pic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559576" y="424716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D.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589388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xmlns="" id="{2F0068F2-3DD5-4187-A160-737FCB9C2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286544"/>
              </p:ext>
            </p:extLst>
          </p:nvPr>
        </p:nvGraphicFramePr>
        <p:xfrm>
          <a:off x="6359525" y="3444875"/>
          <a:ext cx="3302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9" imgW="203040" imgH="393480" progId="Equation.DSMT4">
                  <p:embed/>
                </p:oleObj>
              </mc:Choice>
              <mc:Fallback>
                <p:oleObj name="Equation" r:id="rId9" imgW="20304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xmlns="" id="{2F0068F2-3DD5-4187-A160-737FCB9C2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59525" y="3444875"/>
                        <a:ext cx="33020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xmlns="" id="{71388571-48A5-4832-A735-0DF3F42DB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815287"/>
              </p:ext>
            </p:extLst>
          </p:nvPr>
        </p:nvGraphicFramePr>
        <p:xfrm>
          <a:off x="3057525" y="4246563"/>
          <a:ext cx="2270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xmlns="" id="{71388571-48A5-4832-A735-0DF3F42DB0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57525" y="4246563"/>
                        <a:ext cx="227013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4422D864-22DF-43F0-8D11-D1F628E1503C}"/>
              </a:ext>
            </a:extLst>
          </p:cNvPr>
          <p:cNvSpPr txBox="1"/>
          <p:nvPr/>
        </p:nvSpPr>
        <p:spPr>
          <a:xfrm>
            <a:off x="2057159" y="246738"/>
            <a:ext cx="5691370" cy="22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 9. 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 hộp có 10 viên vi có kích</a:t>
            </a:r>
          </a:p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thước và trọng lượng bằng nhau gồm 1 viên</a:t>
            </a:r>
          </a:p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 màu xanh, 9 viên bi màu vàng. Lấy ngẫu</a:t>
            </a:r>
          </a:p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nhiên 1 viên bi từ hộp. Tính xác suất của</a:t>
            </a:r>
          </a:p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biên cố: “ Viên bi lấy ra có màu hồng”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53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587203" y="24752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595871" y="1576820"/>
              <a:ext cx="4943878" cy="243528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indent="-539750">
                <a:lnSpc>
                  <a:spcPct val="120000"/>
                </a:lnSpc>
              </a:pPr>
              <a:r>
                <a:rPr lang="nl-NL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10.  </a:t>
              </a: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 An rút ngẫu nhiên 1 quân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bài từ bộ bài tây 52 lá. Tính xác suất của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biến cố: “ Bạn An rút được quân bài Ba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cơ”.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>
            <a:off x="1269705" y="425150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B"/>
          <p:cNvSpPr/>
          <p:nvPr/>
        </p:nvSpPr>
        <p:spPr>
          <a:xfrm>
            <a:off x="1257300" y="341267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616054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B.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59699" y="426316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xmlns="" id="{5B992557-B431-492A-8340-0B257B49D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654601"/>
              </p:ext>
            </p:extLst>
          </p:nvPr>
        </p:nvGraphicFramePr>
        <p:xfrm>
          <a:off x="2997200" y="4240213"/>
          <a:ext cx="3508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9" imgW="215640" imgH="393480" progId="Equation.DSMT4">
                  <p:embed/>
                </p:oleObj>
              </mc:Choice>
              <mc:Fallback>
                <p:oleObj name="Equation" r:id="rId9" imgW="215640" imgH="3934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xmlns="" id="{5B992557-B431-492A-8340-0B257B49D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97200" y="4240213"/>
                        <a:ext cx="350838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xmlns="" id="{99EB62E2-908D-4E45-9BFD-FD56ACC391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487863"/>
              </p:ext>
            </p:extLst>
          </p:nvPr>
        </p:nvGraphicFramePr>
        <p:xfrm>
          <a:off x="6426200" y="4262438"/>
          <a:ext cx="3508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11" imgW="215640" imgH="393480" progId="Equation.DSMT4">
                  <p:embed/>
                </p:oleObj>
              </mc:Choice>
              <mc:Fallback>
                <p:oleObj name="Equation" r:id="rId11" imgW="21564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xmlns="" id="{99EB62E2-908D-4E45-9BFD-FD56ACC391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26200" y="4262438"/>
                        <a:ext cx="350838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771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5878" y="143530"/>
            <a:ext cx="3592522" cy="523220"/>
          </a:xfrm>
          <a:prstGeom prst="rect">
            <a:avLst/>
          </a:prstGeom>
          <a:solidFill>
            <a:srgbClr val="FF99FF"/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 VIỆC VỀ NHÀ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971550"/>
            <a:ext cx="769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Nắm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ngẫu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BTVN: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1;2;3;4 SBT/85;86.</a:t>
            </a:r>
          </a:p>
          <a:p>
            <a:pPr marL="457200" indent="-4572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49" y="3533777"/>
            <a:ext cx="28289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3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ảo Luận Nhóm Học Tập Vẽ Tay Tài Liệu Hoạt Hình Hình ảnh | Định dạng hình  ảnh PSD 611521576| vn.lovepik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05523"/>
            <a:ext cx="1330898" cy="133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1" y="209550"/>
            <a:ext cx="276710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KHỞI ĐỘNG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6927C663-C8BD-448B-8F75-04F68CF06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12" y="778448"/>
            <a:ext cx="8795238" cy="2402902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8B50E5A7-5CD8-4C46-B03C-AEFAAAA744E1}"/>
              </a:ext>
            </a:extLst>
          </p:cNvPr>
          <p:cNvSpPr/>
          <p:nvPr/>
        </p:nvSpPr>
        <p:spPr>
          <a:xfrm>
            <a:off x="311518" y="3283632"/>
            <a:ext cx="8410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7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27638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HỌC ĐẾN ĐÂY LÀ KẾT THÚC.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 GẶP LẠI CÁC BẠN</a:t>
            </a:r>
          </a:p>
        </p:txBody>
      </p:sp>
      <p:pic>
        <p:nvPicPr>
          <p:cNvPr id="17411" name="Picture 3" descr="E:\hinh anh\hình động 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3" y="2230463"/>
            <a:ext cx="3948303" cy="18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76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1795" y="26924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499" y="51435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1</a:t>
            </a:r>
            <a:r>
              <a:rPr lang="nl-NL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. Xác suất của biến cố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E4CF5AA8-BA0F-4A78-802A-5181FA99819B}"/>
              </a:ext>
            </a:extLst>
          </p:cNvPr>
          <p:cNvSpPr txBox="1"/>
          <p:nvPr/>
        </p:nvSpPr>
        <p:spPr>
          <a:xfrm>
            <a:off x="259488" y="3257550"/>
            <a:ext cx="82114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chẵn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B.</a:t>
            </a:r>
          </a:p>
          <a:p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chẵn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852014B6-C288-4D44-AC85-FCF4A3A61258}"/>
              </a:ext>
            </a:extLst>
          </p:cNvPr>
          <p:cNvGrpSpPr/>
          <p:nvPr/>
        </p:nvGrpSpPr>
        <p:grpSpPr>
          <a:xfrm>
            <a:off x="190499" y="971550"/>
            <a:ext cx="8572501" cy="2308324"/>
            <a:chOff x="190499" y="971550"/>
            <a:chExt cx="8572501" cy="2308324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xmlns="" id="{03EE13F5-ED3F-4EEC-8DDC-719DF6421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r="92312" b="70265"/>
            <a:stretch/>
          </p:blipFill>
          <p:spPr>
            <a:xfrm>
              <a:off x="190499" y="1078627"/>
              <a:ext cx="657685" cy="575481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16393AE0-EF04-4413-8C92-7734C5387D22}"/>
                </a:ext>
              </a:extLst>
            </p:cNvPr>
            <p:cNvSpPr txBox="1"/>
            <p:nvPr/>
          </p:nvSpPr>
          <p:spPr>
            <a:xfrm>
              <a:off x="859117" y="971550"/>
              <a:ext cx="7903883" cy="230832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hộp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5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chiếc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thẻ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cùng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loại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đánh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lần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lượt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đến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5.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ngẫu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nhiên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chiếc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thẻ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hộp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so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sánh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khả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năng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cố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</a:p>
            <a:p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A: “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Thẻ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ra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ghi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lẻ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”;</a:t>
              </a:r>
            </a:p>
            <a:p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B: “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ẻ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ra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ghi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chẵn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”;</a:t>
              </a:r>
            </a:p>
            <a:p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C: “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Thẻ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ra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ghi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2”.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87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113AC2F1-DB4B-41C3-8269-6F63F79370D2}"/>
              </a:ext>
            </a:extLst>
          </p:cNvPr>
          <p:cNvSpPr txBox="1"/>
          <p:nvPr/>
        </p:nvSpPr>
        <p:spPr>
          <a:xfrm>
            <a:off x="152400" y="666750"/>
            <a:ext cx="8534400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P(A).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2992117A-0E81-4092-8131-B862EA6D7679}"/>
              </a:ext>
            </a:extLst>
          </p:cNvPr>
          <p:cNvSpPr txBox="1"/>
          <p:nvPr/>
        </p:nvSpPr>
        <p:spPr>
          <a:xfrm>
            <a:off x="2718575" y="133350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38427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2992117A-0E81-4092-8131-B862EA6D7679}"/>
              </a:ext>
            </a:extLst>
          </p:cNvPr>
          <p:cNvSpPr txBox="1"/>
          <p:nvPr/>
        </p:nvSpPr>
        <p:spPr>
          <a:xfrm>
            <a:off x="2514600" y="57150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B77E0D1E-D909-469B-A3BE-6E0C7CF7B96B}"/>
              </a:ext>
            </a:extLst>
          </p:cNvPr>
          <p:cNvSpPr txBox="1"/>
          <p:nvPr/>
        </p:nvSpPr>
        <p:spPr>
          <a:xfrm>
            <a:off x="152400" y="457260"/>
            <a:ext cx="8839200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C604523E-0954-4A50-BE02-EC4C21D48B1A}"/>
              </a:ext>
            </a:extLst>
          </p:cNvPr>
          <p:cNvSpPr txBox="1"/>
          <p:nvPr/>
        </p:nvSpPr>
        <p:spPr>
          <a:xfrm>
            <a:off x="152400" y="3105233"/>
            <a:ext cx="88392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26437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2992117A-0E81-4092-8131-B862EA6D7679}"/>
              </a:ext>
            </a:extLst>
          </p:cNvPr>
          <p:cNvSpPr txBox="1"/>
          <p:nvPr/>
        </p:nvSpPr>
        <p:spPr>
          <a:xfrm>
            <a:off x="2819400" y="83728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450537E8-DDD1-4385-8092-9DBE093FD835}"/>
              </a:ext>
            </a:extLst>
          </p:cNvPr>
          <p:cNvSpPr txBox="1"/>
          <p:nvPr/>
        </p:nvSpPr>
        <p:spPr>
          <a:xfrm>
            <a:off x="76200" y="454890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CEC0895-26C5-4938-9B98-BF6399390257}"/>
              </a:ext>
            </a:extLst>
          </p:cNvPr>
          <p:cNvSpPr txBox="1"/>
          <p:nvPr/>
        </p:nvSpPr>
        <p:spPr>
          <a:xfrm>
            <a:off x="190359" y="685722"/>
            <a:ext cx="88774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-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P(A) = P(B)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P(A) &lt; P(C)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CCBEC686-76FA-401C-B099-B9D817E08950}"/>
              </a:ext>
            </a:extLst>
          </p:cNvPr>
          <p:cNvSpPr txBox="1"/>
          <p:nvPr/>
        </p:nvSpPr>
        <p:spPr>
          <a:xfrm>
            <a:off x="133279" y="4134612"/>
            <a:ext cx="5168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P(M) = 0.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P(N) = 1.</a:t>
            </a:r>
          </a:p>
        </p:txBody>
      </p:sp>
    </p:spTree>
    <p:extLst>
      <p:ext uri="{BB962C8B-B14F-4D97-AF65-F5344CB8AC3E}">
        <p14:creationId xmlns:p14="http://schemas.microsoft.com/office/powerpoint/2010/main" val="30779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2992117A-0E81-4092-8131-B862EA6D7679}"/>
              </a:ext>
            </a:extLst>
          </p:cNvPr>
          <p:cNvSpPr txBox="1"/>
          <p:nvPr/>
        </p:nvSpPr>
        <p:spPr>
          <a:xfrm>
            <a:off x="2709233" y="64261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B0EC3ABB-8770-406B-80CC-245C730F42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8069"/>
          <a:stretch/>
        </p:blipFill>
        <p:spPr>
          <a:xfrm>
            <a:off x="2133600" y="2257368"/>
            <a:ext cx="4303747" cy="2874978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F912A177-F9F6-4615-B014-E7369639FB0D}"/>
              </a:ext>
            </a:extLst>
          </p:cNvPr>
          <p:cNvSpPr txBox="1"/>
          <p:nvPr/>
        </p:nvSpPr>
        <p:spPr>
          <a:xfrm>
            <a:off x="152400" y="648263"/>
            <a:ext cx="85344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Thực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hành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cuối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1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sinh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7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cho ở </a:t>
            </a:r>
            <a:r>
              <a:rPr lang="vi-VN" sz="2400" dirty="0" err="1">
                <a:latin typeface="+mj-lt"/>
              </a:rPr>
              <a:t>biểu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đồ</a:t>
            </a:r>
            <a:r>
              <a:rPr lang="vi-VN" sz="2400" dirty="0">
                <a:latin typeface="+mj-lt"/>
              </a:rPr>
              <a:t> bên. </a:t>
            </a:r>
            <a:r>
              <a:rPr lang="vi-VN" sz="2400" dirty="0" err="1">
                <a:latin typeface="+mj-lt"/>
              </a:rPr>
              <a:t>Gặp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ngẫu</a:t>
            </a:r>
            <a:r>
              <a:rPr lang="vi-VN" sz="2400" dirty="0">
                <a:latin typeface="+mj-lt"/>
              </a:rPr>
              <a:t> nhiên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sinh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7</a:t>
            </a:r>
          </a:p>
          <a:p>
            <a:r>
              <a:rPr lang="vi-VN" sz="2400" dirty="0">
                <a:latin typeface="+mj-lt"/>
              </a:rPr>
              <a:t>a) </a:t>
            </a:r>
            <a:r>
              <a:rPr lang="vi-VN" sz="2400" dirty="0" err="1">
                <a:latin typeface="+mj-lt"/>
              </a:rPr>
              <a:t>Xác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xuất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sinh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cao </a:t>
            </a:r>
            <a:r>
              <a:rPr lang="vi-VN" sz="2400" dirty="0" err="1">
                <a:latin typeface="+mj-lt"/>
              </a:rPr>
              <a:t>nhất</a:t>
            </a:r>
            <a:r>
              <a:rPr lang="vi-VN" sz="2400" dirty="0">
                <a:latin typeface="+mj-lt"/>
              </a:rPr>
              <a:t> ?</a:t>
            </a:r>
          </a:p>
          <a:p>
            <a:r>
              <a:rPr lang="vi-VN" sz="2400" dirty="0">
                <a:latin typeface="+mj-lt"/>
              </a:rPr>
              <a:t>b) </a:t>
            </a:r>
            <a:r>
              <a:rPr lang="vi-VN" sz="2400" dirty="0" err="1">
                <a:latin typeface="+mj-lt"/>
              </a:rPr>
              <a:t>Xác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xuất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sinh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nhất</a:t>
            </a: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5346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2910</Words>
  <Application>Microsoft Office PowerPoint</Application>
  <PresentationFormat>On-screen Show (16:9)</PresentationFormat>
  <Paragraphs>261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ＭＳ Ｐ明朝</vt:lpstr>
      <vt:lpstr>Arial</vt:lpstr>
      <vt:lpstr>Calibri</vt:lpstr>
      <vt:lpstr>Calibri Light</vt:lpstr>
      <vt:lpstr>Century Schoolbook</vt:lpstr>
      <vt:lpstr>Georgia</vt:lpstr>
      <vt:lpstr>Times New Roman</vt:lpstr>
      <vt:lpstr>Wingdings</vt:lpstr>
      <vt:lpstr>Wingdings 2</vt:lpstr>
      <vt:lpstr>Civic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THÁNH GIÓNG</vt:lpstr>
      <vt:lpstr>CÁCH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subject>thuvienhoclieu.com</dc:subject>
  <dc:creator/>
  <cp:keywords>thuvienhoclieu.com</cp:keywords>
  <dc:description>thuvienhoclieu.com</dc:description>
  <cp:lastModifiedBy/>
  <cp:revision>1</cp:revision>
  <dcterms:created xsi:type="dcterms:W3CDTF">2022-09-02T05:54:36Z</dcterms:created>
  <dcterms:modified xsi:type="dcterms:W3CDTF">2025-03-04T11:46:06Z</dcterms:modified>
  <cp:category>thuvienhoclieu.com</cp:category>
</cp:coreProperties>
</file>