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sldIdLst>
    <p:sldId id="257" r:id="rId3"/>
    <p:sldId id="258" r:id="rId4"/>
    <p:sldId id="256" r:id="rId5"/>
    <p:sldId id="272" r:id="rId6"/>
    <p:sldId id="273" r:id="rId7"/>
    <p:sldId id="282" r:id="rId8"/>
    <p:sldId id="287" r:id="rId9"/>
    <p:sldId id="288" r:id="rId10"/>
    <p:sldId id="283" r:id="rId11"/>
    <p:sldId id="289" r:id="rId12"/>
    <p:sldId id="290" r:id="rId13"/>
    <p:sldId id="274" r:id="rId14"/>
    <p:sldId id="327" r:id="rId15"/>
    <p:sldId id="329" r:id="rId16"/>
    <p:sldId id="330" r:id="rId17"/>
    <p:sldId id="315" r:id="rId18"/>
    <p:sldId id="317" r:id="rId19"/>
    <p:sldId id="318" r:id="rId20"/>
    <p:sldId id="319" r:id="rId21"/>
    <p:sldId id="320" r:id="rId22"/>
    <p:sldId id="325"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1FEC91-B3A2-46E5-AD4D-7CCC14A12979}" v="703" dt="2021-07-10T15:58:47.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976E9-10D3-41C8-A987-0BB3DF23C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979798F-8A2A-47B0-BF74-58E84438F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BA1F552-D362-4EED-ABD4-E5E6C274E6E3}"/>
              </a:ext>
            </a:extLst>
          </p:cNvPr>
          <p:cNvSpPr>
            <a:spLocks noGrp="1"/>
          </p:cNvSpPr>
          <p:nvPr>
            <p:ph type="dt" sz="half" idx="10"/>
          </p:nvPr>
        </p:nvSpPr>
        <p:spPr/>
        <p:txBody>
          <a:bodyPr/>
          <a:lstStyle/>
          <a:p>
            <a:fld id="{307F1B57-E16A-4CA6-9FE6-844233FFA08F}" type="datetimeFigureOut">
              <a:rPr lang="en-US" smtClean="0"/>
              <a:t>4/3/2025</a:t>
            </a:fld>
            <a:endParaRPr lang="en-US"/>
          </a:p>
        </p:txBody>
      </p:sp>
      <p:sp>
        <p:nvSpPr>
          <p:cNvPr id="5" name="Footer Placeholder 4">
            <a:extLst>
              <a:ext uri="{FF2B5EF4-FFF2-40B4-BE49-F238E27FC236}">
                <a16:creationId xmlns:a16="http://schemas.microsoft.com/office/drawing/2014/main" xmlns="" id="{9081436C-AAEA-499C-9DDC-E2C696DE4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2198ED-95C7-402E-B63D-C29003B83296}"/>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59292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C78A79-2D71-4307-8876-1D38076E2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71CD348-AFDD-42D1-B450-04CC346944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3D926E-8E83-4E3E-B889-52365699D35A}"/>
              </a:ext>
            </a:extLst>
          </p:cNvPr>
          <p:cNvSpPr>
            <a:spLocks noGrp="1"/>
          </p:cNvSpPr>
          <p:nvPr>
            <p:ph type="dt" sz="half" idx="10"/>
          </p:nvPr>
        </p:nvSpPr>
        <p:spPr/>
        <p:txBody>
          <a:bodyPr/>
          <a:lstStyle/>
          <a:p>
            <a:fld id="{307F1B57-E16A-4CA6-9FE6-844233FFA08F}" type="datetimeFigureOut">
              <a:rPr lang="en-US" smtClean="0"/>
              <a:t>4/3/2025</a:t>
            </a:fld>
            <a:endParaRPr lang="en-US"/>
          </a:p>
        </p:txBody>
      </p:sp>
      <p:sp>
        <p:nvSpPr>
          <p:cNvPr id="5" name="Footer Placeholder 4">
            <a:extLst>
              <a:ext uri="{FF2B5EF4-FFF2-40B4-BE49-F238E27FC236}">
                <a16:creationId xmlns:a16="http://schemas.microsoft.com/office/drawing/2014/main" xmlns="" id="{5F713BCF-E579-4603-94A5-B422B33D8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1B0FFEF-48E0-437F-B53F-8EDF460A847B}"/>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60295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1E600E8-1582-41C3-951A-6EF812D578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2AFF3E-D20E-4129-921B-80DE449C7B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9E22B6-6EED-4B8D-9186-8CA63EDEBB58}"/>
              </a:ext>
            </a:extLst>
          </p:cNvPr>
          <p:cNvSpPr>
            <a:spLocks noGrp="1"/>
          </p:cNvSpPr>
          <p:nvPr>
            <p:ph type="dt" sz="half" idx="10"/>
          </p:nvPr>
        </p:nvSpPr>
        <p:spPr/>
        <p:txBody>
          <a:bodyPr/>
          <a:lstStyle/>
          <a:p>
            <a:fld id="{307F1B57-E16A-4CA6-9FE6-844233FFA08F}" type="datetimeFigureOut">
              <a:rPr lang="en-US" smtClean="0"/>
              <a:t>4/3/2025</a:t>
            </a:fld>
            <a:endParaRPr lang="en-US"/>
          </a:p>
        </p:txBody>
      </p:sp>
      <p:sp>
        <p:nvSpPr>
          <p:cNvPr id="5" name="Footer Placeholder 4">
            <a:extLst>
              <a:ext uri="{FF2B5EF4-FFF2-40B4-BE49-F238E27FC236}">
                <a16:creationId xmlns:a16="http://schemas.microsoft.com/office/drawing/2014/main" xmlns="" id="{06ED4018-FCA7-415A-9CF2-574744455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A16AA57-E47F-4827-B192-1D8A6ABEB871}"/>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078992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07F1B57-E16A-4CA6-9FE6-844233FFA08F}" type="datetimeFigureOut">
              <a:rPr lang="en-US" smtClean="0"/>
              <a:t>4/3/2025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464AD66-0911-4166-87A7-724A5C88CCD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2821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F1B57-E16A-4CA6-9FE6-844233FFA08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706080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50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7F1B57-E16A-4CA6-9FE6-844233FFA08F}"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704815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7F1B57-E16A-4CA6-9FE6-844233FFA08F}"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4AD66-0911-4166-87A7-724A5C88CCD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021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7F1B57-E16A-4CA6-9FE6-844233FFA08F}"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4AD66-0911-4166-87A7-724A5C88CCD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67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F1B57-E16A-4CA6-9FE6-844233FFA08F}"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269370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7F1B57-E16A-4CA6-9FE6-844233FFA08F}"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4AD66-0911-4166-87A7-724A5C88CCD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55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FC835B-6844-4843-9045-16276A713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92FD536-F4F2-46E8-B305-3B9D86CD49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EEA276-F946-43B5-89F6-44EEE4C51CFB}"/>
              </a:ext>
            </a:extLst>
          </p:cNvPr>
          <p:cNvSpPr>
            <a:spLocks noGrp="1"/>
          </p:cNvSpPr>
          <p:nvPr>
            <p:ph type="dt" sz="half" idx="10"/>
          </p:nvPr>
        </p:nvSpPr>
        <p:spPr/>
        <p:txBody>
          <a:bodyPr/>
          <a:lstStyle/>
          <a:p>
            <a:fld id="{307F1B57-E16A-4CA6-9FE6-844233FFA08F}" type="datetimeFigureOut">
              <a:rPr lang="en-US" smtClean="0"/>
              <a:t>4/3/2025</a:t>
            </a:fld>
            <a:endParaRPr lang="en-US"/>
          </a:p>
        </p:txBody>
      </p:sp>
      <p:sp>
        <p:nvSpPr>
          <p:cNvPr id="5" name="Footer Placeholder 4">
            <a:extLst>
              <a:ext uri="{FF2B5EF4-FFF2-40B4-BE49-F238E27FC236}">
                <a16:creationId xmlns:a16="http://schemas.microsoft.com/office/drawing/2014/main" xmlns="" id="{60409617-4921-44B8-B379-8B85FFD6F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0DBAC7-521F-4B17-A21D-29D003103B40}"/>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459759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7F1B57-E16A-4CA6-9FE6-844233FFA08F}"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13015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7F1B57-E16A-4CA6-9FE6-844233FFA08F}"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99264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0182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1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2685235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6155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7514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F1B57-E16A-4CA6-9FE6-844233FFA08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742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F1B57-E16A-4CA6-9FE6-844233FFA08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919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3CB997-020E-4D48-85C5-694A97750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10CF14E-8761-424B-98D2-8643AC57A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CB464A2-11B1-4E02-96DC-8BDD65FC0573}"/>
              </a:ext>
            </a:extLst>
          </p:cNvPr>
          <p:cNvSpPr>
            <a:spLocks noGrp="1"/>
          </p:cNvSpPr>
          <p:nvPr>
            <p:ph type="dt" sz="half" idx="10"/>
          </p:nvPr>
        </p:nvSpPr>
        <p:spPr/>
        <p:txBody>
          <a:bodyPr/>
          <a:lstStyle/>
          <a:p>
            <a:fld id="{307F1B57-E16A-4CA6-9FE6-844233FFA08F}" type="datetimeFigureOut">
              <a:rPr lang="en-US" smtClean="0"/>
              <a:t>4/3/2025</a:t>
            </a:fld>
            <a:endParaRPr lang="en-US"/>
          </a:p>
        </p:txBody>
      </p:sp>
      <p:sp>
        <p:nvSpPr>
          <p:cNvPr id="5" name="Footer Placeholder 4">
            <a:extLst>
              <a:ext uri="{FF2B5EF4-FFF2-40B4-BE49-F238E27FC236}">
                <a16:creationId xmlns:a16="http://schemas.microsoft.com/office/drawing/2014/main" xmlns="" id="{10ECE868-8821-4065-8541-7C1395E16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7C9449-C95D-427F-8C97-982E6FCE8151}"/>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372199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D0373-DCFE-472F-A7B1-C5E76E34C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1421F99-B5E5-4397-B837-F6FB4F0427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CEAA72E-8CF0-4AC0-B3D1-BD755BE1F8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DBEB9EC-7BD0-49BE-B146-38FFE41DBACE}"/>
              </a:ext>
            </a:extLst>
          </p:cNvPr>
          <p:cNvSpPr>
            <a:spLocks noGrp="1"/>
          </p:cNvSpPr>
          <p:nvPr>
            <p:ph type="dt" sz="half" idx="10"/>
          </p:nvPr>
        </p:nvSpPr>
        <p:spPr/>
        <p:txBody>
          <a:bodyPr/>
          <a:lstStyle/>
          <a:p>
            <a:fld id="{307F1B57-E16A-4CA6-9FE6-844233FFA08F}" type="datetimeFigureOut">
              <a:rPr lang="en-US" smtClean="0"/>
              <a:t>4/3/2025</a:t>
            </a:fld>
            <a:endParaRPr lang="en-US"/>
          </a:p>
        </p:txBody>
      </p:sp>
      <p:sp>
        <p:nvSpPr>
          <p:cNvPr id="6" name="Footer Placeholder 5">
            <a:extLst>
              <a:ext uri="{FF2B5EF4-FFF2-40B4-BE49-F238E27FC236}">
                <a16:creationId xmlns:a16="http://schemas.microsoft.com/office/drawing/2014/main" xmlns="" id="{18B0EE5A-941E-4455-B237-7693653B2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6DF740B-AF3F-411D-96DF-3A4CF846671A}"/>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391534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162B2F-535F-4891-9662-789CD28CD5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40721BD-9CFA-41E8-BDF1-BCF203DE5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F841AD7-5C04-486D-874F-015197885A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E33C5E7-7318-457E-A0BC-DDB1DFCC4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C9973B1-218F-45A5-8B6A-E03171FAD0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9151D6F-ADA8-4DF0-9CD3-7C7F88F372AD}"/>
              </a:ext>
            </a:extLst>
          </p:cNvPr>
          <p:cNvSpPr>
            <a:spLocks noGrp="1"/>
          </p:cNvSpPr>
          <p:nvPr>
            <p:ph type="dt" sz="half" idx="10"/>
          </p:nvPr>
        </p:nvSpPr>
        <p:spPr/>
        <p:txBody>
          <a:bodyPr/>
          <a:lstStyle/>
          <a:p>
            <a:fld id="{307F1B57-E16A-4CA6-9FE6-844233FFA08F}" type="datetimeFigureOut">
              <a:rPr lang="en-US" smtClean="0"/>
              <a:t>4/3/2025</a:t>
            </a:fld>
            <a:endParaRPr lang="en-US"/>
          </a:p>
        </p:txBody>
      </p:sp>
      <p:sp>
        <p:nvSpPr>
          <p:cNvPr id="8" name="Footer Placeholder 7">
            <a:extLst>
              <a:ext uri="{FF2B5EF4-FFF2-40B4-BE49-F238E27FC236}">
                <a16:creationId xmlns:a16="http://schemas.microsoft.com/office/drawing/2014/main" xmlns="" id="{4B28137D-C6BF-46B1-B164-C79793A399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5170D69-1739-4A86-A533-08BC54DFBB4F}"/>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52398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E87213-B7E1-4C72-B368-3DD764DD3C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2FFAA97-6DAC-464E-92C7-6D28E1D0B4CC}"/>
              </a:ext>
            </a:extLst>
          </p:cNvPr>
          <p:cNvSpPr>
            <a:spLocks noGrp="1"/>
          </p:cNvSpPr>
          <p:nvPr>
            <p:ph type="dt" sz="half" idx="10"/>
          </p:nvPr>
        </p:nvSpPr>
        <p:spPr/>
        <p:txBody>
          <a:bodyPr/>
          <a:lstStyle/>
          <a:p>
            <a:fld id="{307F1B57-E16A-4CA6-9FE6-844233FFA08F}" type="datetimeFigureOut">
              <a:rPr lang="en-US" smtClean="0"/>
              <a:t>4/3/2025</a:t>
            </a:fld>
            <a:endParaRPr lang="en-US"/>
          </a:p>
        </p:txBody>
      </p:sp>
      <p:sp>
        <p:nvSpPr>
          <p:cNvPr id="4" name="Footer Placeholder 3">
            <a:extLst>
              <a:ext uri="{FF2B5EF4-FFF2-40B4-BE49-F238E27FC236}">
                <a16:creationId xmlns:a16="http://schemas.microsoft.com/office/drawing/2014/main" xmlns="" id="{6C6458FE-5B95-4DBE-A694-208A4EDD1E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3FA0241-BD66-4263-A6E2-49F546C0CA64}"/>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24454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059E6A2-8363-4E80-B16D-25FE850E58D7}"/>
              </a:ext>
            </a:extLst>
          </p:cNvPr>
          <p:cNvSpPr>
            <a:spLocks noGrp="1"/>
          </p:cNvSpPr>
          <p:nvPr>
            <p:ph type="dt" sz="half" idx="10"/>
          </p:nvPr>
        </p:nvSpPr>
        <p:spPr/>
        <p:txBody>
          <a:bodyPr/>
          <a:lstStyle/>
          <a:p>
            <a:fld id="{307F1B57-E16A-4CA6-9FE6-844233FFA08F}" type="datetimeFigureOut">
              <a:rPr lang="en-US" smtClean="0"/>
              <a:t>4/3/2025</a:t>
            </a:fld>
            <a:endParaRPr lang="en-US"/>
          </a:p>
        </p:txBody>
      </p:sp>
      <p:sp>
        <p:nvSpPr>
          <p:cNvPr id="3" name="Footer Placeholder 2">
            <a:extLst>
              <a:ext uri="{FF2B5EF4-FFF2-40B4-BE49-F238E27FC236}">
                <a16:creationId xmlns:a16="http://schemas.microsoft.com/office/drawing/2014/main" xmlns="" id="{0BEFC577-8531-4FDC-B1C5-4442597746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D29A9B-60A2-48AC-905E-0CA404CEEE0C}"/>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63134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9B3610-212A-4ABB-A212-816384DB0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F2B7115-7AB9-4A77-AAC1-BF95EEC43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20AB89C-C6E5-45A8-B545-FA4FC3472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83B0C14-79A5-4658-9F35-F3678C2F740A}"/>
              </a:ext>
            </a:extLst>
          </p:cNvPr>
          <p:cNvSpPr>
            <a:spLocks noGrp="1"/>
          </p:cNvSpPr>
          <p:nvPr>
            <p:ph type="dt" sz="half" idx="10"/>
          </p:nvPr>
        </p:nvSpPr>
        <p:spPr/>
        <p:txBody>
          <a:bodyPr/>
          <a:lstStyle/>
          <a:p>
            <a:fld id="{307F1B57-E16A-4CA6-9FE6-844233FFA08F}" type="datetimeFigureOut">
              <a:rPr lang="en-US" smtClean="0"/>
              <a:t>4/3/2025</a:t>
            </a:fld>
            <a:endParaRPr lang="en-US"/>
          </a:p>
        </p:txBody>
      </p:sp>
      <p:sp>
        <p:nvSpPr>
          <p:cNvPr id="6" name="Footer Placeholder 5">
            <a:extLst>
              <a:ext uri="{FF2B5EF4-FFF2-40B4-BE49-F238E27FC236}">
                <a16:creationId xmlns:a16="http://schemas.microsoft.com/office/drawing/2014/main" xmlns="" id="{A0701E50-825D-4C2B-979C-FF68BB4C0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1E18C43-9A13-4C63-9D9E-0B9D868DD136}"/>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257511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ED767-3B6C-4807-BB32-2F6066406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CBCAD8D-96DC-494C-B0F4-86F77D126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E77DA7F-AABA-4FDA-A8B5-919FC6B87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FED14C7-4526-44DF-BEAA-EC6909069BA4}"/>
              </a:ext>
            </a:extLst>
          </p:cNvPr>
          <p:cNvSpPr>
            <a:spLocks noGrp="1"/>
          </p:cNvSpPr>
          <p:nvPr>
            <p:ph type="dt" sz="half" idx="10"/>
          </p:nvPr>
        </p:nvSpPr>
        <p:spPr/>
        <p:txBody>
          <a:bodyPr/>
          <a:lstStyle/>
          <a:p>
            <a:fld id="{307F1B57-E16A-4CA6-9FE6-844233FFA08F}" type="datetimeFigureOut">
              <a:rPr lang="en-US" smtClean="0"/>
              <a:t>4/3/2025</a:t>
            </a:fld>
            <a:endParaRPr lang="en-US"/>
          </a:p>
        </p:txBody>
      </p:sp>
      <p:sp>
        <p:nvSpPr>
          <p:cNvPr id="6" name="Footer Placeholder 5">
            <a:extLst>
              <a:ext uri="{FF2B5EF4-FFF2-40B4-BE49-F238E27FC236}">
                <a16:creationId xmlns:a16="http://schemas.microsoft.com/office/drawing/2014/main" xmlns="" id="{18EB9D58-D39D-4DD5-8F38-F626BF199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A1AF7F2-0CA5-4E09-A118-C3AA02703553}"/>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65451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E475F49-10B4-432C-94CA-12D59A560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7E516E9-8148-46B2-A07E-FB95C7769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A703C5-9373-4983-84A5-ABE93073D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F1B57-E16A-4CA6-9FE6-844233FFA08F}" type="datetimeFigureOut">
              <a:rPr lang="en-US" smtClean="0"/>
              <a:t>4/3/2025</a:t>
            </a:fld>
            <a:endParaRPr lang="en-US"/>
          </a:p>
        </p:txBody>
      </p:sp>
      <p:sp>
        <p:nvSpPr>
          <p:cNvPr id="5" name="Footer Placeholder 4">
            <a:extLst>
              <a:ext uri="{FF2B5EF4-FFF2-40B4-BE49-F238E27FC236}">
                <a16:creationId xmlns:a16="http://schemas.microsoft.com/office/drawing/2014/main" xmlns="" id="{F6E9D445-0E5E-4C08-A53D-E02295E5F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44957CA-E0C0-467A-9BB3-885989E46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4AD66-0911-4166-87A7-724A5C88CCD5}" type="slidenum">
              <a:rPr lang="en-US" smtClean="0"/>
              <a:t>‹#›</a:t>
            </a:fld>
            <a:endParaRPr lang="en-US"/>
          </a:p>
        </p:txBody>
      </p:sp>
    </p:spTree>
    <p:extLst>
      <p:ext uri="{BB962C8B-B14F-4D97-AF65-F5344CB8AC3E}">
        <p14:creationId xmlns:p14="http://schemas.microsoft.com/office/powerpoint/2010/main" val="2680266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7F1B57-E16A-4CA6-9FE6-844233FFA08F}" type="datetimeFigureOut">
              <a:rPr lang="en-US" smtClean="0"/>
              <a:t>4/3/2025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64AD66-0911-4166-87A7-724A5C88CCD5}" type="slidenum">
              <a:rPr lang="en-US" smtClean="0"/>
              <a:t>‹#›</a:t>
            </a:fld>
            <a:endParaRPr lang="en-US"/>
          </a:p>
        </p:txBody>
      </p:sp>
    </p:spTree>
    <p:extLst>
      <p:ext uri="{BB962C8B-B14F-4D97-AF65-F5344CB8AC3E}">
        <p14:creationId xmlns:p14="http://schemas.microsoft.com/office/powerpoint/2010/main" val="1706786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18.png"/><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22.png"/><Relationship Id="rId7" Type="http://schemas.openxmlformats.org/officeDocument/2006/relationships/slide" Target="slide18.xml"/><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slide" Target="slide17.xml"/><Relationship Id="rId11"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slide" Target="slide21.xml"/><Relationship Id="rId4" Type="http://schemas.openxmlformats.org/officeDocument/2006/relationships/image" Target="../media/image23.png"/><Relationship Id="rId9"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slide" Target="slide1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slide" Target="slide16.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slide" Target="slide1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6.jpe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slide" Target="slide1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FBDF858-01CB-4C0A-890F-DBEB2EF4B407}"/>
              </a:ext>
            </a:extLst>
          </p:cNvPr>
          <p:cNvSpPr/>
          <p:nvPr/>
        </p:nvSpPr>
        <p:spPr>
          <a:xfrm>
            <a:off x="64816" y="172615"/>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KHỞI ĐỘNG</a:t>
            </a:r>
          </a:p>
        </p:txBody>
      </p:sp>
      <p:pic>
        <p:nvPicPr>
          <p:cNvPr id="8" name="Picture 7" descr="A picture containing text, clipart&#10;&#10;Description automatically generated">
            <a:extLst>
              <a:ext uri="{FF2B5EF4-FFF2-40B4-BE49-F238E27FC236}">
                <a16:creationId xmlns:a16="http://schemas.microsoft.com/office/drawing/2014/main" xmlns="" id="{C455620F-BA64-4937-839C-9926FA231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41" y="1867211"/>
            <a:ext cx="10959982" cy="4389550"/>
          </a:xfrm>
          <a:prstGeom prst="rect">
            <a:avLst/>
          </a:prstGeom>
        </p:spPr>
      </p:pic>
    </p:spTree>
    <p:extLst>
      <p:ext uri="{BB962C8B-B14F-4D97-AF65-F5344CB8AC3E}">
        <p14:creationId xmlns:p14="http://schemas.microsoft.com/office/powerpoint/2010/main" val="11020293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68F24FE-C540-4F1C-B3FE-691227DFA69C}"/>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sp>
        <p:nvSpPr>
          <p:cNvPr id="16" name="Rectangle 15">
            <a:extLst>
              <a:ext uri="{FF2B5EF4-FFF2-40B4-BE49-F238E27FC236}">
                <a16:creationId xmlns:a16="http://schemas.microsoft.com/office/drawing/2014/main" xmlns="" id="{6180AFEE-2032-B857-CD57-7D5123A457F2}"/>
              </a:ext>
            </a:extLst>
          </p:cNvPr>
          <p:cNvSpPr/>
          <p:nvPr/>
        </p:nvSpPr>
        <p:spPr>
          <a:xfrm>
            <a:off x="657225" y="1514476"/>
            <a:ext cx="11072813" cy="4829174"/>
          </a:xfrm>
          <a:prstGeom prst="rect">
            <a:avLst/>
          </a:prstGeom>
          <a:solidFill>
            <a:schemeClr val="accent4">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Times New Roman" panose="02020603050405020304" pitchFamily="18" charset="0"/>
                <a:cs typeface="Times New Roman" panose="02020603050405020304" pitchFamily="18" charset="0"/>
              </a:rPr>
              <a:t>Ba </a:t>
            </a:r>
            <a:r>
              <a:rPr lang="en-US" sz="6000" b="1" dirty="0" err="1">
                <a:solidFill>
                  <a:schemeClr val="tx1"/>
                </a:solidFill>
                <a:latin typeface="Times New Roman" panose="02020603050405020304" pitchFamily="18" charset="0"/>
                <a:cs typeface="Times New Roman" panose="02020603050405020304" pitchFamily="18" charset="0"/>
              </a:rPr>
              <a:t>đường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trung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trực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của</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một</a:t>
            </a:r>
            <a:r>
              <a:rPr lang="en-US" sz="6000" b="1" dirty="0">
                <a:solidFill>
                  <a:schemeClr val="tx1"/>
                </a:solidFill>
                <a:latin typeface="Times New Roman" panose="02020603050405020304" pitchFamily="18" charset="0"/>
                <a:cs typeface="Times New Roman" panose="02020603050405020304" pitchFamily="18" charset="0"/>
              </a:rPr>
              <a:t> tam </a:t>
            </a:r>
            <a:r>
              <a:rPr lang="en-US" sz="6000" b="1" dirty="0" err="1">
                <a:solidFill>
                  <a:schemeClr val="tx1"/>
                </a:solidFill>
                <a:latin typeface="Times New Roman" panose="02020603050405020304" pitchFamily="18" charset="0"/>
                <a:cs typeface="Times New Roman" panose="02020603050405020304" pitchFamily="18" charset="0"/>
              </a:rPr>
              <a:t>giác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đi</a:t>
            </a:r>
            <a:r>
              <a:rPr lang="en-US" sz="6000" b="1" dirty="0">
                <a:solidFill>
                  <a:schemeClr val="tx1"/>
                </a:solidFill>
                <a:latin typeface="Times New Roman" panose="02020603050405020304" pitchFamily="18" charset="0"/>
                <a:cs typeface="Times New Roman" panose="02020603050405020304" pitchFamily="18" charset="0"/>
              </a:rPr>
              <a:t> qua </a:t>
            </a:r>
            <a:r>
              <a:rPr lang="en-US" sz="6000" b="1" dirty="0" err="1">
                <a:solidFill>
                  <a:schemeClr val="tx1"/>
                </a:solidFill>
                <a:latin typeface="Times New Roman" panose="02020603050405020304" pitchFamily="18" charset="0"/>
                <a:cs typeface="Times New Roman" panose="02020603050405020304" pitchFamily="18" charset="0"/>
              </a:rPr>
              <a:t>một</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điểm</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điểm</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này</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cách</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đều</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ba</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đỉnh</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của</a:t>
            </a:r>
            <a:r>
              <a:rPr lang="en-US" sz="6000" b="1" dirty="0">
                <a:solidFill>
                  <a:schemeClr val="tx1"/>
                </a:solidFill>
                <a:latin typeface="Times New Roman" panose="02020603050405020304" pitchFamily="18" charset="0"/>
                <a:cs typeface="Times New Roman" panose="02020603050405020304" pitchFamily="18" charset="0"/>
              </a:rPr>
              <a:t> tam </a:t>
            </a:r>
            <a:r>
              <a:rPr lang="en-US" sz="6000" b="1" dirty="0" err="1">
                <a:solidFill>
                  <a:schemeClr val="tx1"/>
                </a:solidFill>
                <a:latin typeface="Times New Roman" panose="02020603050405020304" pitchFamily="18" charset="0"/>
                <a:cs typeface="Times New Roman" panose="02020603050405020304" pitchFamily="18" charset="0"/>
              </a:rPr>
              <a:t>giác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đo</a:t>
            </a:r>
            <a:r>
              <a:rPr lang="en-US" sz="6000" b="1" dirty="0">
                <a:solidFill>
                  <a:schemeClr val="tx1"/>
                </a:solidFill>
                <a:latin typeface="Times New Roman" panose="02020603050405020304" pitchFamily="18" charset="0"/>
                <a:cs typeface="Times New Roman" panose="02020603050405020304" pitchFamily="18" charset="0"/>
              </a:rPr>
              <a:t>́.</a:t>
            </a:r>
            <a:endParaRPr lang="en-US" sz="5400" b="1"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A61F151E-217F-8ABB-89C6-14BCCF05A832}"/>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Tree>
    <p:extLst>
      <p:ext uri="{BB962C8B-B14F-4D97-AF65-F5344CB8AC3E}">
        <p14:creationId xmlns:p14="http://schemas.microsoft.com/office/powerpoint/2010/main" val="91471237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68F24FE-C540-4F1C-B3FE-691227DFA69C}"/>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sp>
        <p:nvSpPr>
          <p:cNvPr id="4" name="TextBox 3">
            <a:extLst>
              <a:ext uri="{FF2B5EF4-FFF2-40B4-BE49-F238E27FC236}">
                <a16:creationId xmlns:a16="http://schemas.microsoft.com/office/drawing/2014/main" xmlns="" id="{D4AB5271-327D-4B26-50F0-9E78F773B85D}"/>
              </a:ext>
            </a:extLst>
          </p:cNvPr>
          <p:cNvSpPr txBox="1"/>
          <p:nvPr/>
        </p:nvSpPr>
        <p:spPr>
          <a:xfrm>
            <a:off x="1212979" y="1266869"/>
            <a:ext cx="10331502" cy="4324261"/>
          </a:xfrm>
          <a:prstGeom prst="rect">
            <a:avLst/>
          </a:prstGeom>
          <a:noFill/>
        </p:spPr>
        <p:txBody>
          <a:bodyPr wrap="square" rtlCol="0">
            <a:spAutoFit/>
          </a:bodyPr>
          <a:lstStyle/>
          <a:p>
            <a:r>
              <a:rPr lang="en-US" sz="5500" dirty="0" err="1">
                <a:latin typeface="Times New Roman" panose="02020603050405020304" pitchFamily="18" charset="0"/>
                <a:cs typeface="Times New Roman" panose="02020603050405020304" pitchFamily="18" charset="0"/>
              </a:rPr>
              <a:t>Gọi</a:t>
            </a:r>
            <a:r>
              <a:rPr lang="en-US" sz="5500" dirty="0">
                <a:latin typeface="Times New Roman" panose="02020603050405020304" pitchFamily="18" charset="0"/>
                <a:cs typeface="Times New Roman" panose="02020603050405020304" pitchFamily="18" charset="0"/>
              </a:rPr>
              <a:t> O là </a:t>
            </a:r>
            <a:r>
              <a:rPr lang="en-US" sz="5500" dirty="0" err="1">
                <a:latin typeface="Times New Roman" panose="02020603050405020304" pitchFamily="18" charset="0"/>
                <a:cs typeface="Times New Roman" panose="02020603050405020304" pitchFamily="18" charset="0"/>
              </a:rPr>
              <a:t>giao</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điểm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của</a:t>
            </a:r>
            <a:r>
              <a:rPr lang="en-US" sz="5500" dirty="0">
                <a:latin typeface="Times New Roman" panose="02020603050405020304" pitchFamily="18" charset="0"/>
                <a:cs typeface="Times New Roman" panose="02020603050405020304" pitchFamily="18" charset="0"/>
              </a:rPr>
              <a:t> 3 </a:t>
            </a:r>
            <a:r>
              <a:rPr lang="en-US" sz="5500" dirty="0" err="1">
                <a:latin typeface="Times New Roman" panose="02020603050405020304" pitchFamily="18" charset="0"/>
                <a:cs typeface="Times New Roman" panose="02020603050405020304" pitchFamily="18" charset="0"/>
              </a:rPr>
              <a:t>đường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trung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trực</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của</a:t>
            </a:r>
            <a:r>
              <a:rPr lang="en-US" sz="5500" dirty="0">
                <a:latin typeface="Times New Roman" panose="02020603050405020304" pitchFamily="18" charset="0"/>
                <a:cs typeface="Times New Roman" panose="02020603050405020304" pitchFamily="18" charset="0"/>
              </a:rPr>
              <a:t> tam </a:t>
            </a:r>
            <a:r>
              <a:rPr lang="en-US" sz="5500" dirty="0" err="1">
                <a:latin typeface="Times New Roman" panose="02020603050405020304" pitchFamily="18" charset="0"/>
                <a:cs typeface="Times New Roman" panose="02020603050405020304" pitchFamily="18" charset="0"/>
              </a:rPr>
              <a:t>giác</a:t>
            </a:r>
            <a:r>
              <a:rPr lang="en-US" sz="5500" dirty="0">
                <a:latin typeface="Times New Roman" panose="02020603050405020304" pitchFamily="18" charset="0"/>
                <a:cs typeface="Times New Roman" panose="02020603050405020304" pitchFamily="18" charset="0"/>
              </a:rPr>
              <a:t> ABC, </a:t>
            </a:r>
            <a:r>
              <a:rPr lang="en-US" sz="5500" dirty="0" err="1">
                <a:latin typeface="Times New Roman" panose="02020603050405020304" pitchFamily="18" charset="0"/>
                <a:cs typeface="Times New Roman" panose="02020603050405020304" pitchFamily="18" charset="0"/>
              </a:rPr>
              <a:t>hãy</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dùng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compa</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ve</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tròn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tâm</a:t>
            </a:r>
            <a:r>
              <a:rPr lang="en-US" sz="5500" dirty="0">
                <a:latin typeface="Times New Roman" panose="02020603050405020304" pitchFamily="18" charset="0"/>
                <a:cs typeface="Times New Roman" panose="02020603050405020304" pitchFamily="18" charset="0"/>
              </a:rPr>
              <a:t> O </a:t>
            </a:r>
            <a:r>
              <a:rPr lang="en-US" sz="5500" dirty="0" err="1">
                <a:latin typeface="Times New Roman" panose="02020603050405020304" pitchFamily="18" charset="0"/>
                <a:cs typeface="Times New Roman" panose="02020603050405020304" pitchFamily="18" charset="0"/>
              </a:rPr>
              <a:t>bán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kính</a:t>
            </a:r>
            <a:r>
              <a:rPr lang="en-US" sz="5500" dirty="0">
                <a:latin typeface="Times New Roman" panose="02020603050405020304" pitchFamily="18" charset="0"/>
                <a:cs typeface="Times New Roman" panose="02020603050405020304" pitchFamily="18" charset="0"/>
              </a:rPr>
              <a:t> OA, </a:t>
            </a:r>
            <a:r>
              <a:rPr lang="en-US" sz="5500" dirty="0" err="1">
                <a:latin typeface="Times New Roman" panose="02020603050405020304" pitchFamily="18" charset="0"/>
                <a:cs typeface="Times New Roman" panose="02020603050405020304" pitchFamily="18" charset="0"/>
              </a:rPr>
              <a:t>cho</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biết</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tròn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này</a:t>
            </a:r>
            <a:r>
              <a:rPr lang="en-US" sz="5500" dirty="0">
                <a:latin typeface="Times New Roman" panose="02020603050405020304" pitchFamily="18" charset="0"/>
                <a:cs typeface="Times New Roman" panose="02020603050405020304" pitchFamily="18" charset="0"/>
              </a:rPr>
              <a:t> có </a:t>
            </a:r>
            <a:r>
              <a:rPr lang="en-US" sz="5500" dirty="0" err="1">
                <a:latin typeface="Times New Roman" panose="02020603050405020304" pitchFamily="18" charset="0"/>
                <a:cs typeface="Times New Roman" panose="02020603050405020304" pitchFamily="18" charset="0"/>
              </a:rPr>
              <a:t>đi</a:t>
            </a:r>
            <a:r>
              <a:rPr lang="en-US" sz="5500" dirty="0">
                <a:latin typeface="Times New Roman" panose="02020603050405020304" pitchFamily="18" charset="0"/>
                <a:cs typeface="Times New Roman" panose="02020603050405020304" pitchFamily="18" charset="0"/>
              </a:rPr>
              <a:t> qua B </a:t>
            </a:r>
            <a:r>
              <a:rPr lang="en-US" sz="5500" dirty="0" err="1">
                <a:latin typeface="Times New Roman" panose="02020603050405020304" pitchFamily="18" charset="0"/>
                <a:cs typeface="Times New Roman" panose="02020603050405020304" pitchFamily="18" charset="0"/>
              </a:rPr>
              <a:t>va</a:t>
            </a:r>
            <a:r>
              <a:rPr lang="en-US" sz="5500" dirty="0">
                <a:latin typeface="Times New Roman" panose="02020603050405020304" pitchFamily="18" charset="0"/>
                <a:cs typeface="Times New Roman" panose="02020603050405020304" pitchFamily="18" charset="0"/>
              </a:rPr>
              <a:t>̀ C hay </a:t>
            </a:r>
            <a:r>
              <a:rPr lang="en-US" sz="5500" dirty="0" err="1">
                <a:latin typeface="Times New Roman" panose="02020603050405020304" pitchFamily="18" charset="0"/>
                <a:cs typeface="Times New Roman" panose="02020603050405020304" pitchFamily="18" charset="0"/>
              </a:rPr>
              <a:t>không</a:t>
            </a:r>
            <a:r>
              <a:rPr lang="en-US" sz="5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1838077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F397D1B-4C65-F2DB-CD15-83C77110FC9C}"/>
              </a:ext>
            </a:extLst>
          </p:cNvPr>
          <p:cNvSpPr txBox="1"/>
          <p:nvPr/>
        </p:nvSpPr>
        <p:spPr>
          <a:xfrm>
            <a:off x="1212979" y="1266869"/>
            <a:ext cx="10331502" cy="4324261"/>
          </a:xfrm>
          <a:prstGeom prst="rect">
            <a:avLst/>
          </a:prstGeom>
          <a:noFill/>
        </p:spPr>
        <p:txBody>
          <a:bodyPr wrap="square" rtlCol="0">
            <a:spAutoFit/>
          </a:bodyPr>
          <a:lstStyle/>
          <a:p>
            <a:r>
              <a:rPr lang="en-US" sz="5500" dirty="0" err="1">
                <a:latin typeface="Times New Roman" panose="02020603050405020304" pitchFamily="18" charset="0"/>
                <a:cs typeface="Times New Roman" panose="02020603050405020304" pitchFamily="18" charset="0"/>
              </a:rPr>
              <a:t>Trên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bản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đô</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quy</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hoạch</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một</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khu</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dân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cư</a:t>
            </a:r>
            <a:r>
              <a:rPr lang="en-US" sz="5500" dirty="0">
                <a:latin typeface="Times New Roman" panose="02020603050405020304" pitchFamily="18" charset="0"/>
                <a:cs typeface="Times New Roman" panose="02020603050405020304" pitchFamily="18" charset="0"/>
              </a:rPr>
              <a:t> có 3 </a:t>
            </a:r>
            <a:r>
              <a:rPr lang="en-US" sz="5500" dirty="0" err="1">
                <a:latin typeface="Times New Roman" panose="02020603050405020304" pitchFamily="18" charset="0"/>
                <a:cs typeface="Times New Roman" panose="02020603050405020304" pitchFamily="18" charset="0"/>
              </a:rPr>
              <a:t>điểm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dân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cư</a:t>
            </a:r>
            <a:r>
              <a:rPr lang="en-US" sz="5500" dirty="0">
                <a:latin typeface="Times New Roman" panose="02020603050405020304" pitchFamily="18" charset="0"/>
                <a:cs typeface="Times New Roman" panose="02020603050405020304" pitchFamily="18" charset="0"/>
              </a:rPr>
              <a:t> A, B, C. </a:t>
            </a:r>
            <a:r>
              <a:rPr lang="en-US" sz="5500" dirty="0" err="1">
                <a:latin typeface="Times New Roman" panose="02020603050405020304" pitchFamily="18" charset="0"/>
                <a:cs typeface="Times New Roman" panose="02020603050405020304" pitchFamily="18" charset="0"/>
              </a:rPr>
              <a:t>Tìm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địa</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điểm</a:t>
            </a:r>
            <a:r>
              <a:rPr lang="en-US" sz="5500" dirty="0">
                <a:latin typeface="Times New Roman" panose="02020603050405020304" pitchFamily="18" charset="0"/>
                <a:cs typeface="Times New Roman" panose="02020603050405020304" pitchFamily="18" charset="0"/>
              </a:rPr>
              <a:t> M </a:t>
            </a:r>
            <a:r>
              <a:rPr lang="en-US" sz="5500" dirty="0" err="1">
                <a:latin typeface="Times New Roman" panose="02020603050405020304" pitchFamily="18" charset="0"/>
                <a:cs typeface="Times New Roman" panose="02020603050405020304" pitchFamily="18" charset="0"/>
              </a:rPr>
              <a:t>đê</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xây</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một</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học</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sao</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cho</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học</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này</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cách</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đều</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ba</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điểm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dân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cư</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đo</a:t>
            </a:r>
            <a:r>
              <a:rPr lang="en-US" sz="5500" dirty="0">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xmlns="" id="{44941619-5BFA-8512-3D23-5E35C9CDFEB4}"/>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VẬN DỤNG</a:t>
            </a:r>
          </a:p>
        </p:txBody>
      </p:sp>
    </p:spTree>
    <p:extLst>
      <p:ext uri="{BB962C8B-B14F-4D97-AF65-F5344CB8AC3E}">
        <p14:creationId xmlns:p14="http://schemas.microsoft.com/office/powerpoint/2010/main" val="102916042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êu đề 1">
            <a:extLst>
              <a:ext uri="{FF2B5EF4-FFF2-40B4-BE49-F238E27FC236}">
                <a16:creationId xmlns:a16="http://schemas.microsoft.com/office/drawing/2014/main" xmlns="" id="{AABCB53C-CDB4-1E6A-4557-E57173340EA9}"/>
              </a:ext>
            </a:extLst>
          </p:cNvPr>
          <p:cNvSpPr>
            <a:spLocks noGrp="1" noChangeArrowheads="1"/>
          </p:cNvSpPr>
          <p:nvPr>
            <p:ph type="title"/>
          </p:nvPr>
        </p:nvSpPr>
        <p:spPr/>
        <p:txBody>
          <a:bodyPr/>
          <a:lstStyle/>
          <a:p>
            <a:pPr eaLnBrk="1" hangingPunct="1"/>
            <a:r>
              <a:rPr lang="en-US" altLang="en-US"/>
              <a:t>-</a:t>
            </a:r>
            <a:endParaRPr lang="vi-VN" altLang="en-US"/>
          </a:p>
        </p:txBody>
      </p:sp>
      <p:sp>
        <p:nvSpPr>
          <p:cNvPr id="18435" name="Chỗ dành sẵn cho Nội dung 2">
            <a:extLst>
              <a:ext uri="{FF2B5EF4-FFF2-40B4-BE49-F238E27FC236}">
                <a16:creationId xmlns:a16="http://schemas.microsoft.com/office/drawing/2014/main" xmlns="" id="{021BF826-02D1-8F4B-08AC-D8B11E8A2D6D}"/>
              </a:ext>
            </a:extLst>
          </p:cNvPr>
          <p:cNvSpPr>
            <a:spLocks noGrp="1" noChangeArrowheads="1"/>
          </p:cNvSpPr>
          <p:nvPr>
            <p:ph sz="quarter" idx="1"/>
          </p:nvPr>
        </p:nvSpPr>
        <p:spPr/>
        <p:txBody>
          <a:bodyPr/>
          <a:lstStyle/>
          <a:p>
            <a:pPr eaLnBrk="1" hangingPunct="1"/>
            <a:endParaRPr lang="en-US" altLang="en-US">
              <a:latin typeface="Arial" panose="020B0604020202020204" pitchFamily="34" charset="0"/>
            </a:endParaRPr>
          </a:p>
        </p:txBody>
      </p:sp>
      <p:pic>
        <p:nvPicPr>
          <p:cNvPr id="18436" name="Ảnh 3">
            <a:extLst>
              <a:ext uri="{FF2B5EF4-FFF2-40B4-BE49-F238E27FC236}">
                <a16:creationId xmlns:a16="http://schemas.microsoft.com/office/drawing/2014/main" xmlns="" id="{C2CC8D8C-496C-4031-D58D-851307532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D:\GIAO AN\MAU POWER POINT DEP\ANH DONG PP\Phao hoa.gif">
            <a:extLst>
              <a:ext uri="{FF2B5EF4-FFF2-40B4-BE49-F238E27FC236}">
                <a16:creationId xmlns:a16="http://schemas.microsoft.com/office/drawing/2014/main" xmlns="" id="{F0BAD211-2C53-D15F-4DB5-568DE1A9D7C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49813">
            <a:off x="5440363" y="398462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D:\GIAO AN\MAU POWER POINT DEP\ANH DONG PP\Phao hoa.gif">
            <a:extLst>
              <a:ext uri="{FF2B5EF4-FFF2-40B4-BE49-F238E27FC236}">
                <a16:creationId xmlns:a16="http://schemas.microsoft.com/office/drawing/2014/main" xmlns="" id="{3E89FF46-E43B-4596-A92B-1F2BF09BB87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78200" y="438151"/>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descr="D:\GIAO AN\MAU POWER POINT DEP\ANH DONG PP\Phao hoa.gif">
            <a:extLst>
              <a:ext uri="{FF2B5EF4-FFF2-40B4-BE49-F238E27FC236}">
                <a16:creationId xmlns:a16="http://schemas.microsoft.com/office/drawing/2014/main" xmlns="" id="{B9FE17DC-052F-EF19-6F04-4D029EA2E9B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49813">
            <a:off x="5838825" y="825501"/>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descr="D:\GIAO AN\MAU POWER POINT DEP\ANH DONG PP\Phao hoa.gif">
            <a:extLst>
              <a:ext uri="{FF2B5EF4-FFF2-40B4-BE49-F238E27FC236}">
                <a16:creationId xmlns:a16="http://schemas.microsoft.com/office/drawing/2014/main" xmlns="" id="{F809DE15-C1A1-9476-6522-54498BC00CC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00938" y="265112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5" descr="D:\GIAO AN\MAU POWER POINT DEP\ANH DONG PP\Phao hoa.gif">
            <a:extLst>
              <a:ext uri="{FF2B5EF4-FFF2-40B4-BE49-F238E27FC236}">
                <a16:creationId xmlns:a16="http://schemas.microsoft.com/office/drawing/2014/main" xmlns="" id="{A13BD10D-E8CE-F41A-00B0-7AC504CBC9C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3090864"/>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Ảnh 9">
            <a:hlinkClick r:id="rId4" action="ppaction://hlinksldjump"/>
            <a:extLst>
              <a:ext uri="{FF2B5EF4-FFF2-40B4-BE49-F238E27FC236}">
                <a16:creationId xmlns:a16="http://schemas.microsoft.com/office/drawing/2014/main" xmlns="" id="{01C30344-1DCF-10EF-1D1D-95ABC7CEDBB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2639" y="855663"/>
            <a:ext cx="2287587"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Ảnh 10">
            <a:hlinkClick r:id="rId6" action="ppaction://hlinksldjump"/>
            <a:extLst>
              <a:ext uri="{FF2B5EF4-FFF2-40B4-BE49-F238E27FC236}">
                <a16:creationId xmlns:a16="http://schemas.microsoft.com/office/drawing/2014/main" xmlns="" id="{7DF15137-598E-17A1-13F7-61D2AFA93B2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0851" y="1550988"/>
            <a:ext cx="233521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xmlns="" id="{840A97AE-8A8B-C540-7694-F10CF6AE9A92}"/>
              </a:ext>
            </a:extLst>
          </p:cNvPr>
          <p:cNvSpPr txBox="1">
            <a:spLocks noChangeArrowheads="1"/>
          </p:cNvSpPr>
          <p:nvPr/>
        </p:nvSpPr>
        <p:spPr bwMode="auto">
          <a:xfrm>
            <a:off x="1219200" y="76201"/>
            <a:ext cx="4470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a:solidFill>
                  <a:srgbClr val="C00000"/>
                </a:solidFill>
                <a:latin typeface="Calibri Light" panose="020F0302020204030204" pitchFamily="34" charset="0"/>
              </a:rPr>
              <a:t>TRẢ GƯƠM RÙA THẦN</a:t>
            </a:r>
          </a:p>
        </p:txBody>
      </p:sp>
      <p:sp>
        <p:nvSpPr>
          <p:cNvPr id="13" name="TextBox 12">
            <a:extLst>
              <a:ext uri="{FF2B5EF4-FFF2-40B4-BE49-F238E27FC236}">
                <a16:creationId xmlns:a16="http://schemas.microsoft.com/office/drawing/2014/main" xmlns="" id="{5BE5DFF6-9644-CA37-84A9-4002E35299AD}"/>
              </a:ext>
            </a:extLst>
          </p:cNvPr>
          <p:cNvSpPr txBox="1">
            <a:spLocks noChangeArrowheads="1"/>
          </p:cNvSpPr>
          <p:nvPr/>
        </p:nvSpPr>
        <p:spPr bwMode="auto">
          <a:xfrm>
            <a:off x="1728788" y="-58738"/>
            <a:ext cx="4646612"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00"/>
                </a:solidFill>
                <a:latin typeface="Times New Roman" panose="02020603050405020304" pitchFamily="18" charset="0"/>
                <a:cs typeface="Calibri" panose="020F0502020204030204" pitchFamily="34" charset="0"/>
              </a:rPr>
              <a:t>HOẠT ĐỘNG VẬN DỤNG</a:t>
            </a:r>
            <a:endParaRPr lang="en-US"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2000" fill="hold"/>
                                        <p:tgtEl>
                                          <p:spTgt spid="1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xit" presetSubtype="10" fill="hold" grpId="0" nodeType="clickEffect">
                                  <p:stCondLst>
                                    <p:cond delay="0"/>
                                  </p:stCondLst>
                                  <p:childTnLst>
                                    <p:animEffect transition="out" filter="randombar(horizontal)">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98400-8041-43CA-89BF-403C4676A16A}"/>
              </a:ext>
            </a:extLst>
          </p:cNvPr>
          <p:cNvSpPr>
            <a:spLocks noGrp="1" noChangeArrowheads="1"/>
          </p:cNvSpPr>
          <p:nvPr>
            <p:ph type="title"/>
          </p:nvPr>
        </p:nvSpPr>
        <p:spPr>
          <a:xfrm>
            <a:off x="2152651" y="365125"/>
            <a:ext cx="5483225" cy="876300"/>
          </a:xfrm>
        </p:spPr>
        <p:txBody>
          <a:bodyPr/>
          <a:lstStyle/>
          <a:p>
            <a:pPr eaLnBrk="1" hangingPunct="1"/>
            <a:r>
              <a:rPr lang="en-US" altLang="en-US" sz="2800" b="1">
                <a:solidFill>
                  <a:srgbClr val="C00000"/>
                </a:solidFill>
                <a:latin typeface="Times New Roman" panose="02020603050405020304" pitchFamily="18" charset="0"/>
                <a:cs typeface="Times New Roman" panose="02020603050405020304" pitchFamily="18" charset="0"/>
              </a:rPr>
              <a:t>LÊ LỢI – SỰ TÍCH HỒ GƯƠM</a:t>
            </a:r>
          </a:p>
        </p:txBody>
      </p:sp>
      <p:sp>
        <p:nvSpPr>
          <p:cNvPr id="4" name="TextBox 3">
            <a:extLst>
              <a:ext uri="{FF2B5EF4-FFF2-40B4-BE49-F238E27FC236}">
                <a16:creationId xmlns:a16="http://schemas.microsoft.com/office/drawing/2014/main" xmlns="" id="{7DC25CF2-BDA3-6DCD-A8E2-BE66B6887364}"/>
              </a:ext>
            </a:extLst>
          </p:cNvPr>
          <p:cNvSpPr txBox="1"/>
          <p:nvPr/>
        </p:nvSpPr>
        <p:spPr>
          <a:xfrm>
            <a:off x="1752600" y="1539876"/>
            <a:ext cx="8686800" cy="3108325"/>
          </a:xfrm>
          <a:prstGeom prst="rect">
            <a:avLst/>
          </a:prstGeom>
          <a:noFill/>
        </p:spPr>
        <p:txBody>
          <a:bodyPr>
            <a:spAutoFit/>
          </a:bodyPr>
          <a:lstStyle/>
          <a:p>
            <a:pPr algn="just">
              <a:defRPr/>
            </a:pPr>
            <a:r>
              <a:rPr lang="vi-VN" sz="2800" b="1">
                <a:latin typeface="+mj-lt"/>
              </a:rPr>
              <a:t>Lê Thái Tổ</a:t>
            </a:r>
            <a:r>
              <a:rPr lang="vi-VN" sz="2800">
                <a:latin typeface="+mj-lt"/>
              </a:rPr>
              <a:t> (chữ Hán: </a:t>
            </a:r>
            <a:r>
              <a:rPr lang="ja-JP" altLang="en-US" sz="2800">
                <a:latin typeface="+mj-lt"/>
              </a:rPr>
              <a:t>黎太祖 </a:t>
            </a:r>
            <a:r>
              <a:rPr lang="en-US" altLang="ja-JP" sz="2800">
                <a:latin typeface="+mj-lt"/>
              </a:rPr>
              <a:t>10 </a:t>
            </a:r>
            <a:r>
              <a:rPr lang="vi-VN" sz="2800">
                <a:latin typeface="+mj-lt"/>
              </a:rPr>
              <a:t>tháng 9, 1385 – 5 tháng 10, 1433) tên thật là </a:t>
            </a:r>
            <a:r>
              <a:rPr lang="vi-VN" sz="2800" b="1">
                <a:latin typeface="+mj-lt"/>
              </a:rPr>
              <a:t>Lê Lợi</a:t>
            </a:r>
            <a:r>
              <a:rPr lang="vi-VN" sz="2800">
                <a:latin typeface="+mj-lt"/>
              </a:rPr>
              <a:t> (</a:t>
            </a:r>
            <a:r>
              <a:rPr lang="ja-JP" altLang="en-US" sz="2800">
                <a:latin typeface="+mj-lt"/>
              </a:rPr>
              <a:t>黎利</a:t>
            </a:r>
            <a:r>
              <a:rPr lang="en-US" altLang="ja-JP" sz="2800">
                <a:latin typeface="+mj-lt"/>
              </a:rPr>
              <a:t>), </a:t>
            </a:r>
            <a:r>
              <a:rPr lang="vi-VN" sz="2800">
                <a:latin typeface="+mj-lt"/>
              </a:rPr>
              <a:t>là một nhà chính trị, nhà lãnh đạo quân sự, người đã thành lập một đội quân người Việt và lãnh đạo đội quân này chiến đấu chống lại sự chiếm đóng của quân đội nhà Minh (Trung Quốc) từ năm 1418 cho đến lúc đánh đuổi hoàn toàn quân Minh ra khỏi Đại Việt vào năm 1428.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F1AC3-87AB-D4CD-CA21-F59DEEFCD5F3}"/>
              </a:ext>
            </a:extLst>
          </p:cNvPr>
          <p:cNvSpPr>
            <a:spLocks noGrp="1" noChangeArrowheads="1"/>
          </p:cNvSpPr>
          <p:nvPr>
            <p:ph type="title"/>
          </p:nvPr>
        </p:nvSpPr>
        <p:spPr>
          <a:xfrm>
            <a:off x="4308475" y="762001"/>
            <a:ext cx="2889250" cy="665163"/>
          </a:xfrm>
        </p:spPr>
        <p:txBody>
          <a:bodyPr/>
          <a:lstStyle/>
          <a:p>
            <a:pPr eaLnBrk="1" hangingPunct="1"/>
            <a:r>
              <a:rPr lang="en-US" altLang="en-US" sz="2800" b="1">
                <a:solidFill>
                  <a:srgbClr val="C00000"/>
                </a:solidFill>
                <a:latin typeface="Times New Roman" panose="02020603050405020304" pitchFamily="18" charset="0"/>
                <a:cs typeface="Times New Roman" panose="02020603050405020304" pitchFamily="18" charset="0"/>
              </a:rPr>
              <a:t>CÁCH CHƠI</a:t>
            </a:r>
          </a:p>
        </p:txBody>
      </p:sp>
      <p:sp>
        <p:nvSpPr>
          <p:cNvPr id="3" name="Content Placeholder 2">
            <a:extLst>
              <a:ext uri="{FF2B5EF4-FFF2-40B4-BE49-F238E27FC236}">
                <a16:creationId xmlns:a16="http://schemas.microsoft.com/office/drawing/2014/main" xmlns="" id="{DA3657B9-71C1-0B5C-B842-EDA824504E13}"/>
              </a:ext>
            </a:extLst>
          </p:cNvPr>
          <p:cNvSpPr>
            <a:spLocks noGrp="1" noChangeArrowheads="1"/>
          </p:cNvSpPr>
          <p:nvPr>
            <p:ph idx="1"/>
          </p:nvPr>
        </p:nvSpPr>
        <p:spPr>
          <a:xfrm>
            <a:off x="2209801" y="1931988"/>
            <a:ext cx="7927975" cy="2462212"/>
          </a:xfrm>
        </p:spPr>
        <p:txBody>
          <a:bodyPr/>
          <a:lstStyle/>
          <a:p>
            <a:pPr marL="0" indent="0" algn="just">
              <a:buNone/>
            </a:pPr>
            <a:r>
              <a:rPr lang="en-US" altLang="en-US">
                <a:latin typeface="Times New Roman" panose="02020603050405020304" pitchFamily="18" charset="0"/>
                <a:cs typeface="Times New Roman" panose="02020603050405020304" pitchFamily="18" charset="0"/>
              </a:rPr>
              <a:t>Trước khi trả gươm cho Rùa Vàng. Rùa Vàng muốn thử tài Lê Thái Tổ nên đã đưa ra </a:t>
            </a:r>
            <a:r>
              <a:rPr lang="en-US" altLang="en-US" b="1" i="1">
                <a:solidFill>
                  <a:srgbClr val="FF0000"/>
                </a:solidFill>
                <a:latin typeface="Times New Roman" panose="02020603050405020304" pitchFamily="18" charset="0"/>
                <a:cs typeface="Times New Roman" panose="02020603050405020304" pitchFamily="18" charset="0"/>
              </a:rPr>
              <a:t>4 </a:t>
            </a:r>
            <a:r>
              <a:rPr lang="en-US" altLang="en-US">
                <a:latin typeface="Times New Roman" panose="02020603050405020304" pitchFamily="18" charset="0"/>
                <a:cs typeface="Times New Roman" panose="02020603050405020304" pitchFamily="18" charset="0"/>
              </a:rPr>
              <a:t>câu hỏi.</a:t>
            </a:r>
          </a:p>
          <a:p>
            <a:pPr marL="0" indent="0" algn="just">
              <a:buNone/>
            </a:pPr>
            <a:r>
              <a:rPr lang="en-US" altLang="en-US">
                <a:latin typeface="Times New Roman" panose="02020603050405020304" pitchFamily="18" charset="0"/>
                <a:cs typeface="Times New Roman" panose="02020603050405020304" pitchFamily="18" charset="0"/>
              </a:rPr>
              <a:t>Em hãy giúp vua Lê Thái Tổ trả lời các câu hỏi của Rùa Vàng nhé!</a:t>
            </a:r>
          </a:p>
        </p:txBody>
      </p:sp>
      <p:pic>
        <p:nvPicPr>
          <p:cNvPr id="4" name="Ảnh 3">
            <a:hlinkClick r:id="rId2" action="ppaction://hlinksldjump"/>
            <a:extLst>
              <a:ext uri="{FF2B5EF4-FFF2-40B4-BE49-F238E27FC236}">
                <a16:creationId xmlns:a16="http://schemas.microsoft.com/office/drawing/2014/main" xmlns="" id="{67257A1C-6EF6-3E3C-B864-C9FB2B061075}"/>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2">
                <a:lumMod val="40000"/>
                <a:lumOff val="60000"/>
                <a:tint val="45000"/>
                <a:satMod val="400000"/>
              </a:schemeClr>
            </a:duotone>
          </a:blip>
          <a:stretch>
            <a:fillRect/>
          </a:stretch>
        </p:blipFill>
        <p:spPr>
          <a:xfrm>
            <a:off x="2133600" y="609601"/>
            <a:ext cx="1849160" cy="1316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áº¿t quáº£ hÃ¬nh áº£nh cho máº·t nÆ°á»c hoáº¡t hÃ¬nh">
            <a:extLst>
              <a:ext uri="{FF2B5EF4-FFF2-40B4-BE49-F238E27FC236}">
                <a16:creationId xmlns:a16="http://schemas.microsoft.com/office/drawing/2014/main" xmlns="" id="{15772B1C-9DBC-33C5-7976-29402B4ED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65"/>
            <a:ext cx="121920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nh 5">
            <a:extLst>
              <a:ext uri="{FF2B5EF4-FFF2-40B4-BE49-F238E27FC236}">
                <a16:creationId xmlns:a16="http://schemas.microsoft.com/office/drawing/2014/main" xmlns="" id="{4343BF9F-03C4-8B99-762E-790CB3E16D1C}"/>
              </a:ext>
            </a:extLst>
          </p:cNvPr>
          <p:cNvPicPr>
            <a:picLocks noChangeAspect="1" noChangeArrowheads="1"/>
          </p:cNvPicPr>
          <p:nvPr/>
        </p:nvPicPr>
        <p:blipFill>
          <a:blip r:embed="rId3">
            <a:clrChange>
              <a:clrFrom>
                <a:srgbClr val="7FB9F9"/>
              </a:clrFrom>
              <a:clrTo>
                <a:srgbClr val="7FB9F9">
                  <a:alpha val="0"/>
                </a:srgbClr>
              </a:clrTo>
            </a:clrChange>
            <a:extLst>
              <a:ext uri="{28A0092B-C50C-407E-A947-70E740481C1C}">
                <a14:useLocalDpi xmlns:a14="http://schemas.microsoft.com/office/drawing/2010/main" val="0"/>
              </a:ext>
            </a:extLst>
          </a:blip>
          <a:srcRect/>
          <a:stretch>
            <a:fillRect/>
          </a:stretch>
        </p:blipFill>
        <p:spPr bwMode="auto">
          <a:xfrm>
            <a:off x="1533525" y="817563"/>
            <a:ext cx="77724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nh 6">
            <a:extLst>
              <a:ext uri="{FF2B5EF4-FFF2-40B4-BE49-F238E27FC236}">
                <a16:creationId xmlns:a16="http://schemas.microsoft.com/office/drawing/2014/main" xmlns="" id="{E72CE796-6AFE-4C02-78EF-AA01039C46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325" y="3657600"/>
            <a:ext cx="36195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Káº¿t quáº£ hÃ¬nh áº£nh cho sÃ³ng nÆ°á»c hoáº¡t hÃ¬nh">
            <a:extLst>
              <a:ext uri="{FF2B5EF4-FFF2-40B4-BE49-F238E27FC236}">
                <a16:creationId xmlns:a16="http://schemas.microsoft.com/office/drawing/2014/main" xmlns="" id="{C78D04CA-050E-627E-88B0-269C4B249AE4}"/>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2">
                <a:tint val="45000"/>
                <a:satMod val="400000"/>
              </a:schemeClr>
            </a:duotone>
          </a:blip>
          <a:srcRect/>
          <a:stretch>
            <a:fillRect/>
          </a:stretch>
        </p:blipFill>
        <p:spPr bwMode="auto">
          <a:xfrm rot="20302753">
            <a:off x="6263034" y="5035766"/>
            <a:ext cx="2717749" cy="2949292"/>
          </a:xfrm>
          <a:prstGeom prst="rect">
            <a:avLst/>
          </a:prstGeom>
          <a:noFill/>
        </p:spPr>
      </p:pic>
      <p:pic>
        <p:nvPicPr>
          <p:cNvPr id="9" name="Picture 2" descr="Káº¿t quáº£ hÃ¬nh áº£nh cho sÃ³ng nÆ°á»c hoáº¡t hÃ¬nh">
            <a:extLst>
              <a:ext uri="{FF2B5EF4-FFF2-40B4-BE49-F238E27FC236}">
                <a16:creationId xmlns:a16="http://schemas.microsoft.com/office/drawing/2014/main" xmlns="" id="{6413FBC7-635E-FD56-BC91-FDC3E536F111}"/>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2">
                <a:tint val="45000"/>
                <a:satMod val="400000"/>
              </a:schemeClr>
            </a:duotone>
          </a:blip>
          <a:srcRect/>
          <a:stretch>
            <a:fillRect/>
          </a:stretch>
        </p:blipFill>
        <p:spPr bwMode="auto">
          <a:xfrm rot="20302753">
            <a:off x="8569307" y="4654766"/>
            <a:ext cx="2717749" cy="2949292"/>
          </a:xfrm>
          <a:prstGeom prst="rect">
            <a:avLst/>
          </a:prstGeom>
          <a:noFill/>
        </p:spPr>
      </p:pic>
      <p:pic>
        <p:nvPicPr>
          <p:cNvPr id="10" name="Picture 2" descr="Káº¿t quáº£ hÃ¬nh áº£nh cho sÃ³ng nÆ°á»c hoáº¡t hÃ¬nh">
            <a:extLst>
              <a:ext uri="{FF2B5EF4-FFF2-40B4-BE49-F238E27FC236}">
                <a16:creationId xmlns:a16="http://schemas.microsoft.com/office/drawing/2014/main" xmlns="" id="{EA5E3C29-F6B1-99DC-CA83-2F75D864EE1E}"/>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3">
                <a:tint val="45000"/>
                <a:satMod val="400000"/>
              </a:schemeClr>
            </a:duotone>
          </a:blip>
          <a:srcRect/>
          <a:stretch>
            <a:fillRect/>
          </a:stretch>
        </p:blipFill>
        <p:spPr bwMode="auto">
          <a:xfrm rot="19930248">
            <a:off x="3108037" y="3928302"/>
            <a:ext cx="2717749" cy="2717750"/>
          </a:xfrm>
          <a:prstGeom prst="rect">
            <a:avLst/>
          </a:prstGeom>
          <a:noFill/>
        </p:spPr>
      </p:pic>
      <p:pic>
        <p:nvPicPr>
          <p:cNvPr id="11" name="Picture 2" descr="Káº¿t quáº£ hÃ¬nh áº£nh cho sÃ³ng nÆ°á»c hoáº¡t hÃ¬nh">
            <a:extLst>
              <a:ext uri="{FF2B5EF4-FFF2-40B4-BE49-F238E27FC236}">
                <a16:creationId xmlns:a16="http://schemas.microsoft.com/office/drawing/2014/main" xmlns="" id="{CEAD311D-C895-F94A-07D1-C838054BB40E}"/>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3">
                <a:tint val="45000"/>
                <a:satMod val="400000"/>
              </a:schemeClr>
            </a:duotone>
          </a:blip>
          <a:srcRect/>
          <a:stretch>
            <a:fillRect/>
          </a:stretch>
        </p:blipFill>
        <p:spPr bwMode="auto">
          <a:xfrm rot="19930248">
            <a:off x="5574050" y="3329300"/>
            <a:ext cx="2717749" cy="2839513"/>
          </a:xfrm>
          <a:prstGeom prst="rect">
            <a:avLst/>
          </a:prstGeom>
          <a:noFill/>
        </p:spPr>
      </p:pic>
      <p:pic>
        <p:nvPicPr>
          <p:cNvPr id="12" name="Picture 2" descr="Káº¿t quáº£ hÃ¬nh áº£nh cho sÃ³ng nÆ°á»c hoáº¡t hÃ¬nh">
            <a:extLst>
              <a:ext uri="{FF2B5EF4-FFF2-40B4-BE49-F238E27FC236}">
                <a16:creationId xmlns:a16="http://schemas.microsoft.com/office/drawing/2014/main" xmlns="" id="{E445235E-2865-5566-8DC9-ACB15902E57A}"/>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3">
                <a:tint val="45000"/>
                <a:satMod val="400000"/>
              </a:schemeClr>
            </a:duotone>
          </a:blip>
          <a:srcRect/>
          <a:stretch>
            <a:fillRect/>
          </a:stretch>
        </p:blipFill>
        <p:spPr bwMode="auto">
          <a:xfrm rot="19930248">
            <a:off x="4456413" y="3929860"/>
            <a:ext cx="2717749" cy="2791433"/>
          </a:xfrm>
          <a:prstGeom prst="rect">
            <a:avLst/>
          </a:prstGeom>
          <a:noFill/>
        </p:spPr>
      </p:pic>
      <p:pic>
        <p:nvPicPr>
          <p:cNvPr id="13" name="Picture 2" descr="Káº¿t quáº£ hÃ¬nh áº£nh cho sÃ³ng nÆ°á»c hoáº¡t hÃ¬nh">
            <a:extLst>
              <a:ext uri="{FF2B5EF4-FFF2-40B4-BE49-F238E27FC236}">
                <a16:creationId xmlns:a16="http://schemas.microsoft.com/office/drawing/2014/main" xmlns="" id="{8211F16A-EF0F-43A3-AE2E-748C5F53CF85}"/>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2">
                <a:tint val="45000"/>
                <a:satMod val="400000"/>
              </a:schemeClr>
            </a:duotone>
          </a:blip>
          <a:srcRect/>
          <a:stretch>
            <a:fillRect/>
          </a:stretch>
        </p:blipFill>
        <p:spPr bwMode="auto">
          <a:xfrm rot="20302753">
            <a:off x="7610546" y="4964254"/>
            <a:ext cx="2717749" cy="2949292"/>
          </a:xfrm>
          <a:prstGeom prst="rect">
            <a:avLst/>
          </a:prstGeom>
          <a:noFill/>
        </p:spPr>
      </p:pic>
      <p:sp>
        <p:nvSpPr>
          <p:cNvPr id="4" name="1">
            <a:hlinkClick r:id="rId6" action="ppaction://hlinksldjump"/>
            <a:extLst>
              <a:ext uri="{FF2B5EF4-FFF2-40B4-BE49-F238E27FC236}">
                <a16:creationId xmlns:a16="http://schemas.microsoft.com/office/drawing/2014/main" xmlns="" id="{687655CB-5007-741B-109F-577154FCBC6E}"/>
              </a:ext>
            </a:extLst>
          </p:cNvPr>
          <p:cNvSpPr/>
          <p:nvPr/>
        </p:nvSpPr>
        <p:spPr>
          <a:xfrm>
            <a:off x="2122488" y="487363"/>
            <a:ext cx="646112" cy="639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t>1</a:t>
            </a:r>
            <a:endParaRPr lang="vi-VN" sz="4000" b="1"/>
          </a:p>
        </p:txBody>
      </p:sp>
      <p:sp>
        <p:nvSpPr>
          <p:cNvPr id="16" name="2">
            <a:hlinkClick r:id="rId7" action="ppaction://hlinksldjump"/>
            <a:extLst>
              <a:ext uri="{FF2B5EF4-FFF2-40B4-BE49-F238E27FC236}">
                <a16:creationId xmlns:a16="http://schemas.microsoft.com/office/drawing/2014/main" xmlns="" id="{F3F3F386-DE52-676D-6729-BB04D7CAAFE6}"/>
              </a:ext>
            </a:extLst>
          </p:cNvPr>
          <p:cNvSpPr/>
          <p:nvPr/>
        </p:nvSpPr>
        <p:spPr>
          <a:xfrm>
            <a:off x="3035301" y="441326"/>
            <a:ext cx="646113" cy="6397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t>2</a:t>
            </a:r>
            <a:endParaRPr lang="vi-VN" sz="4000" b="1"/>
          </a:p>
        </p:txBody>
      </p:sp>
      <p:sp>
        <p:nvSpPr>
          <p:cNvPr id="17" name="3">
            <a:hlinkClick r:id="rId8" action="ppaction://hlinksldjump"/>
            <a:extLst>
              <a:ext uri="{FF2B5EF4-FFF2-40B4-BE49-F238E27FC236}">
                <a16:creationId xmlns:a16="http://schemas.microsoft.com/office/drawing/2014/main" xmlns="" id="{D59E4EEE-F940-2E5F-593F-74725C9FBC97}"/>
              </a:ext>
            </a:extLst>
          </p:cNvPr>
          <p:cNvSpPr/>
          <p:nvPr/>
        </p:nvSpPr>
        <p:spPr>
          <a:xfrm>
            <a:off x="3925888" y="487363"/>
            <a:ext cx="646112" cy="639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t>3</a:t>
            </a:r>
            <a:endParaRPr lang="vi-VN" sz="4000" b="1"/>
          </a:p>
        </p:txBody>
      </p:sp>
      <p:sp>
        <p:nvSpPr>
          <p:cNvPr id="18" name="4">
            <a:hlinkClick r:id="rId9" action="ppaction://hlinksldjump"/>
            <a:extLst>
              <a:ext uri="{FF2B5EF4-FFF2-40B4-BE49-F238E27FC236}">
                <a16:creationId xmlns:a16="http://schemas.microsoft.com/office/drawing/2014/main" xmlns="" id="{6B60A69A-83F6-23D1-8CF1-8C2FF1D2BA8A}"/>
              </a:ext>
            </a:extLst>
          </p:cNvPr>
          <p:cNvSpPr/>
          <p:nvPr/>
        </p:nvSpPr>
        <p:spPr>
          <a:xfrm>
            <a:off x="4840288" y="487363"/>
            <a:ext cx="646112" cy="639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t>4</a:t>
            </a:r>
            <a:endParaRPr lang="vi-VN" sz="4000" b="1"/>
          </a:p>
        </p:txBody>
      </p:sp>
      <p:pic>
        <p:nvPicPr>
          <p:cNvPr id="21519" name="Ảnh 23">
            <a:hlinkClick r:id="rId10" action="ppaction://hlinksldjump"/>
            <a:extLst>
              <a:ext uri="{FF2B5EF4-FFF2-40B4-BE49-F238E27FC236}">
                <a16:creationId xmlns:a16="http://schemas.microsoft.com/office/drawing/2014/main" xmlns="" id="{649CF264-7AB3-3FFE-CA68-2A6B19CC2A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02675" y="-74613"/>
            <a:ext cx="2019300" cy="62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40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42" presetClass="exit" presetSubtype="0" fill="hold" grpId="0" nodeType="clickEffect">
                                  <p:stCondLst>
                                    <p:cond delay="0"/>
                                  </p:stCondLst>
                                  <p:childTnLst>
                                    <p:animEffect transition="out" filter="fade">
                                      <p:cBhvr>
                                        <p:cTn id="21" dur="1000"/>
                                        <p:tgtEl>
                                          <p:spTgt spid="4"/>
                                        </p:tgtEl>
                                      </p:cBhvr>
                                    </p:animEffect>
                                    <p:anim calcmode="lin" valueType="num">
                                      <p:cBhvr>
                                        <p:cTn id="22" dur="1000"/>
                                        <p:tgtEl>
                                          <p:spTgt spid="4"/>
                                        </p:tgtEl>
                                        <p:attrNameLst>
                                          <p:attrName>ppt_x</p:attrName>
                                        </p:attrNameLst>
                                      </p:cBhvr>
                                      <p:tavLst>
                                        <p:tav tm="0">
                                          <p:val>
                                            <p:strVal val="ppt_x"/>
                                          </p:val>
                                        </p:tav>
                                        <p:tav tm="100000">
                                          <p:val>
                                            <p:strVal val="ppt_x"/>
                                          </p:val>
                                        </p:tav>
                                      </p:tavLst>
                                    </p:anim>
                                    <p:anim calcmode="lin" valueType="num">
                                      <p:cBhvr>
                                        <p:cTn id="23" dur="1000"/>
                                        <p:tgtEl>
                                          <p:spTgt spid="4"/>
                                        </p:tgtEl>
                                        <p:attrNameLst>
                                          <p:attrName>ppt_y</p:attrName>
                                        </p:attrNameLst>
                                      </p:cBhvr>
                                      <p:tavLst>
                                        <p:tav tm="0">
                                          <p:val>
                                            <p:strVal val="ppt_y"/>
                                          </p:val>
                                        </p:tav>
                                        <p:tav tm="100000">
                                          <p:val>
                                            <p:strVal val="ppt_y+.1"/>
                                          </p:val>
                                        </p:tav>
                                      </p:tavLst>
                                    </p:anim>
                                    <p:set>
                                      <p:cBhvr>
                                        <p:cTn id="24"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42" presetClass="exit" presetSubtype="0" fill="hold" grpId="0" nodeType="clickEffect">
                                  <p:stCondLst>
                                    <p:cond delay="0"/>
                                  </p:stCondLst>
                                  <p:childTnLst>
                                    <p:animEffect transition="out" filter="fade">
                                      <p:cBhvr>
                                        <p:cTn id="29" dur="1000"/>
                                        <p:tgtEl>
                                          <p:spTgt spid="16"/>
                                        </p:tgtEl>
                                      </p:cBhvr>
                                    </p:animEffect>
                                    <p:anim calcmode="lin" valueType="num">
                                      <p:cBhvr>
                                        <p:cTn id="30" dur="1000"/>
                                        <p:tgtEl>
                                          <p:spTgt spid="16"/>
                                        </p:tgtEl>
                                        <p:attrNameLst>
                                          <p:attrName>ppt_x</p:attrName>
                                        </p:attrNameLst>
                                      </p:cBhvr>
                                      <p:tavLst>
                                        <p:tav tm="0">
                                          <p:val>
                                            <p:strVal val="ppt_x"/>
                                          </p:val>
                                        </p:tav>
                                        <p:tav tm="100000">
                                          <p:val>
                                            <p:strVal val="ppt_x"/>
                                          </p:val>
                                        </p:tav>
                                      </p:tavLst>
                                    </p:anim>
                                    <p:anim calcmode="lin" valueType="num">
                                      <p:cBhvr>
                                        <p:cTn id="31" dur="1000"/>
                                        <p:tgtEl>
                                          <p:spTgt spid="16"/>
                                        </p:tgtEl>
                                        <p:attrNameLst>
                                          <p:attrName>ppt_y</p:attrName>
                                        </p:attrNameLst>
                                      </p:cBhvr>
                                      <p:tavLst>
                                        <p:tav tm="0">
                                          <p:val>
                                            <p:strVal val="ppt_y"/>
                                          </p:val>
                                        </p:tav>
                                        <p:tav tm="100000">
                                          <p:val>
                                            <p:strVal val="ppt_y+.1"/>
                                          </p:val>
                                        </p:tav>
                                      </p:tavLst>
                                    </p:anim>
                                    <p:set>
                                      <p:cBhvr>
                                        <p:cTn id="32"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17"/>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42" presetClass="exit" presetSubtype="0" fill="hold" grpId="0" nodeType="clickEffect">
                                  <p:stCondLst>
                                    <p:cond delay="0"/>
                                  </p:stCondLst>
                                  <p:childTnLst>
                                    <p:animEffect transition="out" filter="fade">
                                      <p:cBhvr>
                                        <p:cTn id="37" dur="1000"/>
                                        <p:tgtEl>
                                          <p:spTgt spid="17"/>
                                        </p:tgtEl>
                                      </p:cBhvr>
                                    </p:animEffect>
                                    <p:anim calcmode="lin" valueType="num">
                                      <p:cBhvr>
                                        <p:cTn id="38" dur="1000"/>
                                        <p:tgtEl>
                                          <p:spTgt spid="17"/>
                                        </p:tgtEl>
                                        <p:attrNameLst>
                                          <p:attrName>ppt_x</p:attrName>
                                        </p:attrNameLst>
                                      </p:cBhvr>
                                      <p:tavLst>
                                        <p:tav tm="0">
                                          <p:val>
                                            <p:strVal val="ppt_x"/>
                                          </p:val>
                                        </p:tav>
                                        <p:tav tm="100000">
                                          <p:val>
                                            <p:strVal val="ppt_x"/>
                                          </p:val>
                                        </p:tav>
                                      </p:tavLst>
                                    </p:anim>
                                    <p:anim calcmode="lin" valueType="num">
                                      <p:cBhvr>
                                        <p:cTn id="39" dur="1000"/>
                                        <p:tgtEl>
                                          <p:spTgt spid="17"/>
                                        </p:tgtEl>
                                        <p:attrNameLst>
                                          <p:attrName>ppt_y</p:attrName>
                                        </p:attrNameLst>
                                      </p:cBhvr>
                                      <p:tavLst>
                                        <p:tav tm="0">
                                          <p:val>
                                            <p:strVal val="ppt_y"/>
                                          </p:val>
                                        </p:tav>
                                        <p:tav tm="100000">
                                          <p:val>
                                            <p:strVal val="ppt_y+.1"/>
                                          </p:val>
                                        </p:tav>
                                      </p:tavLst>
                                    </p:anim>
                                    <p:set>
                                      <p:cBhvr>
                                        <p:cTn id="40"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42" presetClass="exit" presetSubtype="0" fill="hold" grpId="0" nodeType="clickEffect">
                                  <p:stCondLst>
                                    <p:cond delay="0"/>
                                  </p:stCondLst>
                                  <p:childTnLst>
                                    <p:animEffect transition="out" filter="fade">
                                      <p:cBhvr>
                                        <p:cTn id="45" dur="1000"/>
                                        <p:tgtEl>
                                          <p:spTgt spid="18"/>
                                        </p:tgtEl>
                                      </p:cBhvr>
                                    </p:animEffect>
                                    <p:anim calcmode="lin" valueType="num">
                                      <p:cBhvr>
                                        <p:cTn id="46" dur="1000"/>
                                        <p:tgtEl>
                                          <p:spTgt spid="18"/>
                                        </p:tgtEl>
                                        <p:attrNameLst>
                                          <p:attrName>ppt_x</p:attrName>
                                        </p:attrNameLst>
                                      </p:cBhvr>
                                      <p:tavLst>
                                        <p:tav tm="0">
                                          <p:val>
                                            <p:strVal val="ppt_x"/>
                                          </p:val>
                                        </p:tav>
                                        <p:tav tm="100000">
                                          <p:val>
                                            <p:strVal val="ppt_x"/>
                                          </p:val>
                                        </p:tav>
                                      </p:tavLst>
                                    </p:anim>
                                    <p:anim calcmode="lin" valueType="num">
                                      <p:cBhvr>
                                        <p:cTn id="47" dur="1000"/>
                                        <p:tgtEl>
                                          <p:spTgt spid="18"/>
                                        </p:tgtEl>
                                        <p:attrNameLst>
                                          <p:attrName>ppt_y</p:attrName>
                                        </p:attrNameLst>
                                      </p:cBhvr>
                                      <p:tavLst>
                                        <p:tav tm="0">
                                          <p:val>
                                            <p:strVal val="ppt_y"/>
                                          </p:val>
                                        </p:tav>
                                        <p:tav tm="100000">
                                          <p:val>
                                            <p:strVal val="ppt_y+.1"/>
                                          </p:val>
                                        </p:tav>
                                      </p:tavLst>
                                    </p:anim>
                                    <p:set>
                                      <p:cBhvr>
                                        <p:cTn id="48"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xmlns="" id="{7FF42155-084A-B2D3-977B-0F4C1C24E72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a16="http://schemas.microsoft.com/office/drawing/2014/main" xmlns="" id="{E99F2F0E-2EC5-2E99-FBD8-9104834C3C0A}"/>
              </a:ext>
            </a:extLst>
          </p:cNvPr>
          <p:cNvGrpSpPr>
            <a:grpSpLocks/>
          </p:cNvGrpSpPr>
          <p:nvPr/>
        </p:nvGrpSpPr>
        <p:grpSpPr bwMode="auto">
          <a:xfrm>
            <a:off x="1115079" y="0"/>
            <a:ext cx="9256059" cy="3111501"/>
            <a:chOff x="-484000" y="-63445"/>
            <a:chExt cx="8949765" cy="3111445"/>
          </a:xfrm>
        </p:grpSpPr>
        <p:sp>
          <p:nvSpPr>
            <p:cNvPr id="13" name="Hình chữ nhật 12">
              <a:extLst>
                <a:ext uri="{FF2B5EF4-FFF2-40B4-BE49-F238E27FC236}">
                  <a16:creationId xmlns:a16="http://schemas.microsoft.com/office/drawing/2014/main" xmlns="" id="{9534C361-7071-C5EB-534B-E2C9F8F11588}"/>
                </a:ext>
              </a:extLst>
            </p:cNvPr>
            <p:cNvSpPr/>
            <p:nvPr/>
          </p:nvSpPr>
          <p:spPr>
            <a:xfrm>
              <a:off x="609800" y="533445"/>
              <a:ext cx="7855965" cy="2514555"/>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9750" marR="0" indent="-539750">
                <a:lnSpc>
                  <a:spcPct val="120000"/>
                </a:lnSpc>
                <a:spcBef>
                  <a:spcPts val="0"/>
                </a:spcBef>
                <a:spcAft>
                  <a:spcPts val="0"/>
                </a:spcAft>
              </a:pP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1:</a:t>
              </a:r>
              <a:r>
                <a:rPr lang="en-US" sz="3500" dirty="0">
                  <a:solidFill>
                    <a:schemeClr val="tx1"/>
                  </a:solidFill>
                  <a:effectLst/>
                  <a:latin typeface="Times New Roman" panose="02020603050405020304" pitchFamily="18" charset="0"/>
                  <a:ea typeface="Times New Roman" panose="02020603050405020304" pitchFamily="18" charset="0"/>
                </a:rPr>
                <a:t>Cho tam </a:t>
              </a:r>
              <a:r>
                <a:rPr lang="en-US" sz="3500" dirty="0" err="1">
                  <a:solidFill>
                    <a:schemeClr val="tx1"/>
                  </a:solidFill>
                  <a:effectLst/>
                  <a:latin typeface="Times New Roman" panose="02020603050405020304" pitchFamily="18" charset="0"/>
                  <a:ea typeface="Times New Roman" panose="02020603050405020304" pitchFamily="18" charset="0"/>
                </a:rPr>
                <a:t>giác</a:t>
              </a:r>
              <a:r>
                <a:rPr lang="en-US" sz="3500" dirty="0">
                  <a:solidFill>
                    <a:schemeClr val="tx1"/>
                  </a:solidFill>
                  <a:effectLst/>
                  <a:latin typeface="Times New Roman" panose="02020603050405020304" pitchFamily="18" charset="0"/>
                  <a:ea typeface="Times New Roman" panose="02020603050405020304" pitchFamily="18" charset="0"/>
                </a:rPr>
                <a:t> ABC, d </a:t>
              </a:r>
              <a:r>
                <a:rPr lang="en-US" sz="3500" dirty="0" err="1">
                  <a:solidFill>
                    <a:schemeClr val="tx1"/>
                  </a:solidFill>
                  <a:effectLst/>
                  <a:latin typeface="Times New Roman" panose="02020603050405020304" pitchFamily="18" charset="0"/>
                  <a:ea typeface="Times New Roman" panose="02020603050405020304" pitchFamily="18" charset="0"/>
                </a:rPr>
                <a:t>là</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đường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trung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trực</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của</a:t>
              </a:r>
              <a:r>
                <a:rPr lang="en-US" sz="3500" dirty="0">
                  <a:solidFill>
                    <a:schemeClr val="tx1"/>
                  </a:solidFill>
                  <a:effectLst/>
                  <a:latin typeface="Times New Roman" panose="02020603050405020304" pitchFamily="18" charset="0"/>
                  <a:ea typeface="Times New Roman" panose="02020603050405020304" pitchFamily="18" charset="0"/>
                </a:rPr>
                <a:t> AB. </a:t>
              </a:r>
              <a:r>
                <a:rPr lang="en-US" sz="3500" dirty="0" err="1">
                  <a:solidFill>
                    <a:schemeClr val="tx1"/>
                  </a:solidFill>
                  <a:effectLst/>
                  <a:latin typeface="Times New Roman" panose="02020603050405020304" pitchFamily="18" charset="0"/>
                  <a:ea typeface="Times New Roman" panose="02020603050405020304" pitchFamily="18" charset="0"/>
                </a:rPr>
                <a:t>Vậy</a:t>
              </a:r>
              <a:r>
                <a:rPr lang="en-US" sz="3500" dirty="0">
                  <a:solidFill>
                    <a:schemeClr val="tx1"/>
                  </a:solidFill>
                  <a:effectLst/>
                  <a:latin typeface="Times New Roman" panose="02020603050405020304" pitchFamily="18" charset="0"/>
                  <a:ea typeface="Times New Roman" panose="02020603050405020304" pitchFamily="18" charset="0"/>
                </a:rPr>
                <a:t> d </a:t>
              </a:r>
              <a:r>
                <a:rPr lang="en-US" sz="3500" dirty="0" err="1">
                  <a:solidFill>
                    <a:schemeClr val="tx1"/>
                  </a:solidFill>
                  <a:effectLst/>
                  <a:latin typeface="Times New Roman" panose="02020603050405020304" pitchFamily="18" charset="0"/>
                  <a:ea typeface="Times New Roman" panose="02020603050405020304" pitchFamily="18" charset="0"/>
                </a:rPr>
                <a:t>có</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là</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đường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trung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trực</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của</a:t>
              </a:r>
              <a:r>
                <a:rPr lang="en-US" sz="3500" dirty="0">
                  <a:solidFill>
                    <a:schemeClr val="tx1"/>
                  </a:solidFill>
                  <a:effectLst/>
                  <a:latin typeface="Times New Roman" panose="02020603050405020304" pitchFamily="18" charset="0"/>
                  <a:ea typeface="Times New Roman" panose="02020603050405020304" pitchFamily="18" charset="0"/>
                </a:rPr>
                <a:t> tam </a:t>
              </a:r>
              <a:r>
                <a:rPr lang="en-US" sz="3500" dirty="0" err="1">
                  <a:solidFill>
                    <a:schemeClr val="tx1"/>
                  </a:solidFill>
                  <a:effectLst/>
                  <a:latin typeface="Times New Roman" panose="02020603050405020304" pitchFamily="18" charset="0"/>
                  <a:ea typeface="Times New Roman" panose="02020603050405020304" pitchFamily="18" charset="0"/>
                </a:rPr>
                <a:t>giác</a:t>
              </a:r>
              <a:r>
                <a:rPr lang="en-US" sz="3500" dirty="0">
                  <a:solidFill>
                    <a:schemeClr val="tx1"/>
                  </a:solidFill>
                  <a:effectLst/>
                  <a:latin typeface="Times New Roman" panose="02020603050405020304" pitchFamily="18" charset="0"/>
                  <a:ea typeface="Times New Roman" panose="02020603050405020304" pitchFamily="18" charset="0"/>
                </a:rPr>
                <a:t> ABC </a:t>
              </a:r>
              <a:r>
                <a:rPr lang="en-US" sz="3500" dirty="0" err="1">
                  <a:solidFill>
                    <a:schemeClr val="tx1"/>
                  </a:solidFill>
                  <a:effectLst/>
                  <a:latin typeface="Times New Roman" panose="02020603050405020304" pitchFamily="18" charset="0"/>
                  <a:ea typeface="Times New Roman" panose="02020603050405020304" pitchFamily="18" charset="0"/>
                </a:rPr>
                <a:t>không</a:t>
              </a:r>
              <a:r>
                <a:rPr lang="en-US" sz="3500" dirty="0">
                  <a:solidFill>
                    <a:schemeClr val="tx1"/>
                  </a:solidFill>
                  <a:effectLst/>
                  <a:latin typeface="Times New Roman" panose="02020603050405020304" pitchFamily="18" charset="0"/>
                  <a:ea typeface="Times New Roman" panose="02020603050405020304" pitchFamily="18" charset="0"/>
                </a:rPr>
                <a:t>?</a:t>
              </a:r>
            </a:p>
            <a:p>
              <a:pPr marR="0" lvl="0">
                <a:lnSpc>
                  <a:spcPct val="120000"/>
                </a:lnSpc>
                <a:spcBef>
                  <a:spcPts val="0"/>
                </a:spcBef>
                <a:spcAft>
                  <a:spcPts val="0"/>
                </a:spcAft>
                <a:buClr>
                  <a:srgbClr val="0000FF"/>
                </a:buClr>
              </a:pPr>
              <a:r>
                <a:rPr lang="en-US" sz="3500" dirty="0">
                  <a:solidFill>
                    <a:schemeClr val="tx1"/>
                  </a:solidFill>
                  <a:effectLst/>
                  <a:latin typeface="Times New Roman" panose="02020603050405020304" pitchFamily="18" charset="0"/>
                  <a:ea typeface="Times New Roman" panose="02020603050405020304" pitchFamily="18" charset="0"/>
                </a:rPr>
                <a:t>A. Có				B. </a:t>
              </a:r>
              <a:r>
                <a:rPr lang="en-US" sz="3500" dirty="0" err="1">
                  <a:solidFill>
                    <a:schemeClr val="tx1"/>
                  </a:solidFill>
                  <a:effectLst/>
                  <a:latin typeface="Times New Roman" panose="02020603050405020304" pitchFamily="18" charset="0"/>
                  <a:ea typeface="Times New Roman" panose="02020603050405020304" pitchFamily="18" charset="0"/>
                </a:rPr>
                <a:t>Không</a:t>
              </a:r>
              <a:r>
                <a:rPr lang="en-US" sz="3500" dirty="0">
                  <a:solidFill>
                    <a:schemeClr val="tx1"/>
                  </a:solidFill>
                  <a:effectLst/>
                  <a:latin typeface="Times New Roman" panose="02020603050405020304" pitchFamily="18" charset="0"/>
                  <a:ea typeface="Times New Roman" panose="02020603050405020304" pitchFamily="18" charset="0"/>
                </a:rPr>
                <a:t>. </a:t>
              </a:r>
            </a:p>
          </p:txBody>
        </p:sp>
        <p:pic>
          <p:nvPicPr>
            <p:cNvPr id="14" name="Ảnh 13">
              <a:extLst>
                <a:ext uri="{FF2B5EF4-FFF2-40B4-BE49-F238E27FC236}">
                  <a16:creationId xmlns:a16="http://schemas.microsoft.com/office/drawing/2014/main" xmlns="" id="{1AD8452F-5E9A-C00A-EFCE-E54DD76809DF}"/>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484000" y="-63445"/>
              <a:ext cx="1704762" cy="866667"/>
            </a:xfrm>
            <a:prstGeom prst="rect">
              <a:avLst/>
            </a:prstGeom>
          </p:spPr>
        </p:pic>
      </p:grpSp>
      <p:grpSp>
        <p:nvGrpSpPr>
          <p:cNvPr id="3" name="Nhóm 14">
            <a:extLst>
              <a:ext uri="{FF2B5EF4-FFF2-40B4-BE49-F238E27FC236}">
                <a16:creationId xmlns:a16="http://schemas.microsoft.com/office/drawing/2014/main" xmlns="" id="{A0C6686C-54A9-956D-864F-5EB6DE343E31}"/>
              </a:ext>
            </a:extLst>
          </p:cNvPr>
          <p:cNvGrpSpPr>
            <a:grpSpLocks/>
          </p:cNvGrpSpPr>
          <p:nvPr/>
        </p:nvGrpSpPr>
        <p:grpSpPr bwMode="auto">
          <a:xfrm>
            <a:off x="1752600" y="3757614"/>
            <a:ext cx="8763000" cy="2947987"/>
            <a:chOff x="-7257" y="100066"/>
            <a:chExt cx="8473022" cy="2947934"/>
          </a:xfrm>
        </p:grpSpPr>
        <p:sp>
          <p:nvSpPr>
            <p:cNvPr id="16" name="Hình chữ nhật 15">
              <a:extLst>
                <a:ext uri="{FF2B5EF4-FFF2-40B4-BE49-F238E27FC236}">
                  <a16:creationId xmlns:a16="http://schemas.microsoft.com/office/drawing/2014/main" xmlns="" id="{EDB90C80-86CD-3135-2B14-630399741B1A}"/>
                </a:ext>
              </a:extLst>
            </p:cNvPr>
            <p:cNvSpPr/>
            <p:nvPr/>
          </p:nvSpPr>
          <p:spPr>
            <a:xfrm>
              <a:off x="609800" y="533445"/>
              <a:ext cx="7855965" cy="2514555"/>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just">
                <a:lnSpc>
                  <a:spcPct val="115000"/>
                </a:lnSpc>
                <a:buFont typeface="Times New Roman" panose="02020603050405020304" pitchFamily="18" charset="0"/>
                <a:buChar char="-"/>
                <a:defRPr/>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 vì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là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7" name="Ảnh 16">
              <a:extLst>
                <a:ext uri="{FF2B5EF4-FFF2-40B4-BE49-F238E27FC236}">
                  <a16:creationId xmlns:a16="http://schemas.microsoft.com/office/drawing/2014/main" xmlns="" id="{FD7E23A5-82DA-8C51-E129-13D087056770}"/>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257" y="100066"/>
              <a:ext cx="1704762" cy="866667"/>
            </a:xfrm>
            <a:prstGeom prst="rect">
              <a:avLst/>
            </a:prstGeom>
          </p:spPr>
        </p:pic>
      </p:grpSp>
      <p:sp>
        <p:nvSpPr>
          <p:cNvPr id="18" name="Rounded Rectangle 23">
            <a:extLst>
              <a:ext uri="{FF2B5EF4-FFF2-40B4-BE49-F238E27FC236}">
                <a16:creationId xmlns:a16="http://schemas.microsoft.com/office/drawing/2014/main" xmlns="" id="{CB84CE73-AE48-6025-EF94-8A2A0040FAB1}"/>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00:10</a:t>
            </a:r>
          </a:p>
        </p:txBody>
      </p:sp>
      <p:sp>
        <p:nvSpPr>
          <p:cNvPr id="19" name="Rounded Rectangle 24">
            <a:extLst>
              <a:ext uri="{FF2B5EF4-FFF2-40B4-BE49-F238E27FC236}">
                <a16:creationId xmlns:a16="http://schemas.microsoft.com/office/drawing/2014/main" xmlns="" id="{B22E5E85-7E52-AFD5-F905-AAACDCF619B9}"/>
              </a:ext>
            </a:extLst>
          </p:cNvPr>
          <p:cNvSpPr/>
          <p:nvPr/>
        </p:nvSpPr>
        <p:spPr>
          <a:xfrm>
            <a:off x="7924800" y="32781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00:09</a:t>
            </a:r>
          </a:p>
        </p:txBody>
      </p:sp>
      <p:sp>
        <p:nvSpPr>
          <p:cNvPr id="20" name="Rounded Rectangle 25">
            <a:extLst>
              <a:ext uri="{FF2B5EF4-FFF2-40B4-BE49-F238E27FC236}">
                <a16:creationId xmlns:a16="http://schemas.microsoft.com/office/drawing/2014/main" xmlns="" id="{6DAE5A17-8B25-4463-A77E-B26FFA039876}"/>
              </a:ext>
            </a:extLst>
          </p:cNvPr>
          <p:cNvSpPr/>
          <p:nvPr/>
        </p:nvSpPr>
        <p:spPr>
          <a:xfrm>
            <a:off x="7924800" y="32893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00:08</a:t>
            </a:r>
          </a:p>
        </p:txBody>
      </p:sp>
      <p:sp>
        <p:nvSpPr>
          <p:cNvPr id="21" name="Rounded Rectangle 26">
            <a:extLst>
              <a:ext uri="{FF2B5EF4-FFF2-40B4-BE49-F238E27FC236}">
                <a16:creationId xmlns:a16="http://schemas.microsoft.com/office/drawing/2014/main" xmlns="" id="{C5F2671A-77ED-0055-DE42-1E0F74AC1E53}"/>
              </a:ext>
            </a:extLst>
          </p:cNvPr>
          <p:cNvSpPr/>
          <p:nvPr/>
        </p:nvSpPr>
        <p:spPr>
          <a:xfrm>
            <a:off x="7924800" y="32781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00:07</a:t>
            </a:r>
          </a:p>
        </p:txBody>
      </p:sp>
      <p:sp>
        <p:nvSpPr>
          <p:cNvPr id="22" name="Rounded Rectangle 27">
            <a:extLst>
              <a:ext uri="{FF2B5EF4-FFF2-40B4-BE49-F238E27FC236}">
                <a16:creationId xmlns:a16="http://schemas.microsoft.com/office/drawing/2014/main" xmlns="" id="{C0795459-6089-B291-445A-78C8B7B9BD0D}"/>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00:06</a:t>
            </a:r>
          </a:p>
        </p:txBody>
      </p:sp>
      <p:sp>
        <p:nvSpPr>
          <p:cNvPr id="23" name="Rounded Rectangle 28">
            <a:extLst>
              <a:ext uri="{FF2B5EF4-FFF2-40B4-BE49-F238E27FC236}">
                <a16:creationId xmlns:a16="http://schemas.microsoft.com/office/drawing/2014/main" xmlns="" id="{C0695D38-036F-4299-2FBC-90E4B6868CA3}"/>
              </a:ext>
            </a:extLst>
          </p:cNvPr>
          <p:cNvSpPr/>
          <p:nvPr/>
        </p:nvSpPr>
        <p:spPr>
          <a:xfrm>
            <a:off x="7924800" y="328453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00:05</a:t>
            </a:r>
          </a:p>
        </p:txBody>
      </p:sp>
      <p:sp>
        <p:nvSpPr>
          <p:cNvPr id="24" name="Rounded Rectangle 29">
            <a:extLst>
              <a:ext uri="{FF2B5EF4-FFF2-40B4-BE49-F238E27FC236}">
                <a16:creationId xmlns:a16="http://schemas.microsoft.com/office/drawing/2014/main" xmlns="" id="{2CF73A71-10D3-2E3A-E229-D3C8A46DB1EB}"/>
              </a:ext>
            </a:extLst>
          </p:cNvPr>
          <p:cNvSpPr/>
          <p:nvPr/>
        </p:nvSpPr>
        <p:spPr>
          <a:xfrm>
            <a:off x="7924800" y="327342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00:04</a:t>
            </a:r>
          </a:p>
        </p:txBody>
      </p:sp>
      <p:sp>
        <p:nvSpPr>
          <p:cNvPr id="25" name="Rounded Rectangle 30">
            <a:extLst>
              <a:ext uri="{FF2B5EF4-FFF2-40B4-BE49-F238E27FC236}">
                <a16:creationId xmlns:a16="http://schemas.microsoft.com/office/drawing/2014/main" xmlns="" id="{0CF4FBF8-82A4-A25C-FF52-E774714E04E8}"/>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00:03</a:t>
            </a:r>
          </a:p>
        </p:txBody>
      </p:sp>
      <p:sp>
        <p:nvSpPr>
          <p:cNvPr id="26" name="Rounded Rectangle 31">
            <a:extLst>
              <a:ext uri="{FF2B5EF4-FFF2-40B4-BE49-F238E27FC236}">
                <a16:creationId xmlns:a16="http://schemas.microsoft.com/office/drawing/2014/main" xmlns="" id="{A8B4EC8C-4431-E41C-E2D1-92F110599301}"/>
              </a:ext>
            </a:extLst>
          </p:cNvPr>
          <p:cNvSpPr/>
          <p:nvPr/>
        </p:nvSpPr>
        <p:spPr>
          <a:xfrm>
            <a:off x="7924800" y="32432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00:02</a:t>
            </a:r>
          </a:p>
        </p:txBody>
      </p:sp>
      <p:sp>
        <p:nvSpPr>
          <p:cNvPr id="27" name="Rounded Rectangle 32">
            <a:extLst>
              <a:ext uri="{FF2B5EF4-FFF2-40B4-BE49-F238E27FC236}">
                <a16:creationId xmlns:a16="http://schemas.microsoft.com/office/drawing/2014/main" xmlns="" id="{9062816D-23AD-E676-A765-D763CA5376C7}"/>
              </a:ext>
            </a:extLst>
          </p:cNvPr>
          <p:cNvSpPr/>
          <p:nvPr/>
        </p:nvSpPr>
        <p:spPr>
          <a:xfrm>
            <a:off x="7924800" y="3254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00:01</a:t>
            </a:r>
          </a:p>
        </p:txBody>
      </p:sp>
      <p:sp>
        <p:nvSpPr>
          <p:cNvPr id="28" name="Rounded Rectangle 33">
            <a:extLst>
              <a:ext uri="{FF2B5EF4-FFF2-40B4-BE49-F238E27FC236}">
                <a16:creationId xmlns:a16="http://schemas.microsoft.com/office/drawing/2014/main" xmlns="" id="{22C03A02-81DC-3778-8425-9DD70769FADF}"/>
              </a:ext>
            </a:extLst>
          </p:cNvPr>
          <p:cNvSpPr/>
          <p:nvPr/>
        </p:nvSpPr>
        <p:spPr>
          <a:xfrm>
            <a:off x="7924800" y="3254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00:00</a:t>
            </a:r>
          </a:p>
        </p:txBody>
      </p:sp>
      <p:pic>
        <p:nvPicPr>
          <p:cNvPr id="29" name="Picture 2" descr="Káº¿t quáº£ hÃ¬nh áº£nh cho icon Äá»ng há»">
            <a:extLst>
              <a:ext uri="{FF2B5EF4-FFF2-40B4-BE49-F238E27FC236}">
                <a16:creationId xmlns:a16="http://schemas.microsoft.com/office/drawing/2014/main" xmlns="" id="{97D60FB2-5DEE-31D6-7E0C-D9316D4C7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3225801"/>
            <a:ext cx="7810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Ảnh 29">
            <a:hlinkClick r:id="rId5" action="ppaction://hlinksldjump"/>
            <a:extLst>
              <a:ext uri="{FF2B5EF4-FFF2-40B4-BE49-F238E27FC236}">
                <a16:creationId xmlns:a16="http://schemas.microsoft.com/office/drawing/2014/main" xmlns="" id="{F2EB09B3-0A7B-EAF7-390A-922CDD57241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98062" y="482601"/>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nodeType="afterGroup">
                            <p:stCondLst>
                              <p:cond delay="1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nodeType="afterGroup">
                            <p:stCondLst>
                              <p:cond delay="2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nodeType="afterGroup">
                            <p:stCondLst>
                              <p:cond delay="3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nodeType="afterGroup">
                            <p:stCondLst>
                              <p:cond delay="4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nodeType="afterGroup">
                            <p:stCondLst>
                              <p:cond delay="5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nodeType="afterGroup">
                            <p:stCondLst>
                              <p:cond delay="6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nodeType="afterGroup">
                            <p:stCondLst>
                              <p:cond delay="7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nodeType="afterGroup">
                            <p:stCondLst>
                              <p:cond delay="8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nodeType="afterGroup">
                            <p:stCondLst>
                              <p:cond delay="9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nodeType="afterGroup">
                            <p:stCondLst>
                              <p:cond delay="10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xmlns="" id="{11491D95-ED22-1F14-BCC4-E5818B16DE4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a16="http://schemas.microsoft.com/office/drawing/2014/main" xmlns="" id="{CAFC9699-2FEB-A580-90FA-0379C3E2067A}"/>
              </a:ext>
            </a:extLst>
          </p:cNvPr>
          <p:cNvGrpSpPr>
            <a:grpSpLocks/>
          </p:cNvGrpSpPr>
          <p:nvPr/>
        </p:nvGrpSpPr>
        <p:grpSpPr bwMode="auto">
          <a:xfrm>
            <a:off x="1676400" y="152400"/>
            <a:ext cx="8763000" cy="2947988"/>
            <a:chOff x="-7257" y="100066"/>
            <a:chExt cx="8473022" cy="2947934"/>
          </a:xfrm>
        </p:grpSpPr>
        <p:sp>
          <p:nvSpPr>
            <p:cNvPr id="13" name="Hình chữ nhật 12">
              <a:extLst>
                <a:ext uri="{FF2B5EF4-FFF2-40B4-BE49-F238E27FC236}">
                  <a16:creationId xmlns:a16="http://schemas.microsoft.com/office/drawing/2014/main" xmlns="" id="{5AD3A9A5-C54B-6A54-9C79-B3EE8A846C95}"/>
                </a:ext>
              </a:extLst>
            </p:cNvPr>
            <p:cNvSpPr/>
            <p:nvPr/>
          </p:nvSpPr>
          <p:spPr>
            <a:xfrm>
              <a:off x="609800" y="533446"/>
              <a:ext cx="7855965" cy="2514554"/>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2:</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a:solidFill>
                    <a:schemeClr val="tx1"/>
                  </a:solidFill>
                  <a:effectLst/>
                  <a:latin typeface="Times New Roman" panose="02020603050405020304" pitchFamily="18" charset="0"/>
                  <a:ea typeface="Times New Roman" panose="02020603050405020304" pitchFamily="18" charset="0"/>
                </a:rPr>
                <a:t>Cho tam </a:t>
              </a:r>
              <a:r>
                <a:rPr lang="en-US" sz="3500" dirty="0" err="1">
                  <a:solidFill>
                    <a:schemeClr val="tx1"/>
                  </a:solidFill>
                  <a:effectLst/>
                  <a:latin typeface="Times New Roman" panose="02020603050405020304" pitchFamily="18" charset="0"/>
                  <a:ea typeface="Times New Roman" panose="02020603050405020304" pitchFamily="18" charset="0"/>
                </a:rPr>
                <a:t>giác</a:t>
              </a:r>
              <a:r>
                <a:rPr lang="en-US" sz="3500" dirty="0">
                  <a:solidFill>
                    <a:schemeClr val="tx1"/>
                  </a:solidFill>
                  <a:effectLst/>
                  <a:latin typeface="Times New Roman" panose="02020603050405020304" pitchFamily="18" charset="0"/>
                  <a:ea typeface="Times New Roman" panose="02020603050405020304" pitchFamily="18" charset="0"/>
                </a:rPr>
                <a:t> ABC, d </a:t>
              </a:r>
              <a:r>
                <a:rPr lang="en-US" sz="3500" dirty="0" err="1">
                  <a:solidFill>
                    <a:schemeClr val="tx1"/>
                  </a:solidFill>
                  <a:effectLst/>
                  <a:latin typeface="Times New Roman" panose="02020603050405020304" pitchFamily="18" charset="0"/>
                  <a:ea typeface="Times New Roman" panose="02020603050405020304" pitchFamily="18" charset="0"/>
                </a:rPr>
                <a:t>là</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đường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trung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trực</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của</a:t>
              </a:r>
              <a:r>
                <a:rPr lang="en-US" sz="3500" dirty="0">
                  <a:solidFill>
                    <a:schemeClr val="tx1"/>
                  </a:solidFill>
                  <a:effectLst/>
                  <a:latin typeface="Times New Roman" panose="02020603050405020304" pitchFamily="18" charset="0"/>
                  <a:ea typeface="Times New Roman" panose="02020603050405020304" pitchFamily="18" charset="0"/>
                </a:rPr>
                <a:t> AC. </a:t>
              </a:r>
              <a:r>
                <a:rPr lang="en-US" sz="3500" dirty="0" err="1">
                  <a:solidFill>
                    <a:schemeClr val="tx1"/>
                  </a:solidFill>
                  <a:effectLst/>
                  <a:latin typeface="Times New Roman" panose="02020603050405020304" pitchFamily="18" charset="0"/>
                  <a:ea typeface="Times New Roman" panose="02020603050405020304" pitchFamily="18" charset="0"/>
                </a:rPr>
                <a:t>Lấy</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điểm</a:t>
              </a:r>
              <a:r>
                <a:rPr lang="en-US" sz="3500" dirty="0">
                  <a:solidFill>
                    <a:schemeClr val="tx1"/>
                  </a:solidFill>
                  <a:effectLst/>
                  <a:latin typeface="Times New Roman" panose="02020603050405020304" pitchFamily="18" charset="0"/>
                  <a:ea typeface="Times New Roman" panose="02020603050405020304" pitchFamily="18" charset="0"/>
                </a:rPr>
                <a:t> M </a:t>
              </a:r>
              <a:r>
                <a:rPr lang="en-US" sz="3500" dirty="0" err="1">
                  <a:solidFill>
                    <a:schemeClr val="tx1"/>
                  </a:solidFill>
                  <a:effectLst/>
                  <a:latin typeface="Times New Roman" panose="02020603050405020304" pitchFamily="18" charset="0"/>
                  <a:ea typeface="Times New Roman" panose="02020603050405020304" pitchFamily="18" charset="0"/>
                </a:rPr>
                <a:t>trên</a:t>
              </a:r>
              <a:r>
                <a:rPr lang="en-US" sz="3500" dirty="0">
                  <a:solidFill>
                    <a:schemeClr val="tx1"/>
                  </a:solidFill>
                  <a:effectLst/>
                  <a:latin typeface="Times New Roman" panose="02020603050405020304" pitchFamily="18" charset="0"/>
                  <a:ea typeface="Times New Roman" panose="02020603050405020304" pitchFamily="18" charset="0"/>
                </a:rPr>
                <a:t> d </a:t>
              </a:r>
              <a:r>
                <a:rPr lang="en-US" sz="3500" dirty="0" err="1">
                  <a:solidFill>
                    <a:schemeClr val="tx1"/>
                  </a:solidFill>
                  <a:effectLst/>
                  <a:latin typeface="Times New Roman" panose="02020603050405020304" pitchFamily="18" charset="0"/>
                  <a:ea typeface="Times New Roman" panose="02020603050405020304" pitchFamily="18" charset="0"/>
                </a:rPr>
                <a:t>thì</a:t>
              </a:r>
              <a:r>
                <a:rPr lang="en-US" sz="3500" dirty="0">
                  <a:solidFill>
                    <a:schemeClr val="tx1"/>
                  </a:solidFill>
                  <a:effectLst/>
                  <a:latin typeface="Times New Roman" panose="02020603050405020304" pitchFamily="18" charset="0"/>
                  <a:ea typeface="Times New Roman" panose="02020603050405020304" pitchFamily="18" charset="0"/>
                </a:rPr>
                <a:t>:</a:t>
              </a:r>
            </a:p>
            <a:p>
              <a:pPr marL="514350" indent="-514350">
                <a:buAutoNum type="alphaUcPeriod"/>
              </a:pPr>
              <a:r>
                <a:rPr lang="en-US" sz="35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MA = MB	</a:t>
              </a:r>
              <a:r>
                <a:rPr lang="nl-NL" sz="3500" dirty="0">
                  <a:solidFill>
                    <a:schemeClr val="tx1"/>
                  </a:solidFill>
                  <a:effectLst/>
                  <a:latin typeface="Times New Roman" panose="02020603050405020304" pitchFamily="18" charset="0"/>
                  <a:ea typeface="Times New Roman" panose="02020603050405020304" pitchFamily="18" charset="0"/>
                </a:rPr>
                <a:t>.</a:t>
              </a:r>
              <a:r>
                <a:rPr lang="nl-NL" sz="3500" b="1" dirty="0">
                  <a:solidFill>
                    <a:schemeClr val="tx1"/>
                  </a:solidFill>
                  <a:effectLst/>
                  <a:latin typeface="Times New Roman" panose="02020603050405020304" pitchFamily="18" charset="0"/>
                  <a:ea typeface="Times New Roman" panose="02020603050405020304" pitchFamily="18" charset="0"/>
                </a:rPr>
                <a:t>	B.</a:t>
              </a:r>
              <a:r>
                <a:rPr lang="nl-NL" sz="3500" dirty="0">
                  <a:solidFill>
                    <a:schemeClr val="tx1"/>
                  </a:solidFill>
                  <a:effectLst/>
                  <a:latin typeface="Times New Roman" panose="02020603050405020304" pitchFamily="18" charset="0"/>
                  <a:ea typeface="Times New Roman" panose="02020603050405020304" pitchFamily="18" charset="0"/>
                </a:rPr>
                <a:t> </a:t>
              </a:r>
              <a:r>
                <a:rPr lang="en-US" sz="35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MB = MC</a:t>
              </a:r>
              <a:r>
                <a:rPr lang="nl-NL" sz="3500" dirty="0">
                  <a:solidFill>
                    <a:schemeClr val="tx1"/>
                  </a:solidFill>
                  <a:effectLst/>
                  <a:latin typeface="Times New Roman" panose="02020603050405020304" pitchFamily="18" charset="0"/>
                  <a:ea typeface="Times New Roman" panose="02020603050405020304" pitchFamily="18" charset="0"/>
                </a:rPr>
                <a:t>.</a:t>
              </a:r>
              <a:r>
                <a:rPr lang="nl-NL" sz="3500" b="1" dirty="0">
                  <a:solidFill>
                    <a:schemeClr val="tx1"/>
                  </a:solidFill>
                  <a:effectLst/>
                  <a:latin typeface="Times New Roman" panose="02020603050405020304" pitchFamily="18" charset="0"/>
                  <a:ea typeface="Times New Roman" panose="02020603050405020304" pitchFamily="18" charset="0"/>
                </a:rPr>
                <a:t>		</a:t>
              </a:r>
            </a:p>
            <a:p>
              <a:r>
                <a:rPr lang="nl-NL" sz="3500" b="1" dirty="0">
                  <a:solidFill>
                    <a:schemeClr val="tx1"/>
                  </a:solidFill>
                  <a:effectLst/>
                  <a:latin typeface="Times New Roman" panose="02020603050405020304" pitchFamily="18" charset="0"/>
                  <a:ea typeface="Times New Roman" panose="02020603050405020304" pitchFamily="18" charset="0"/>
                </a:rPr>
                <a:t>C.</a:t>
              </a:r>
              <a:r>
                <a:rPr lang="nl-NL" sz="3500" dirty="0">
                  <a:solidFill>
                    <a:schemeClr val="tx1"/>
                  </a:solidFill>
                  <a:effectLst/>
                  <a:latin typeface="Times New Roman" panose="02020603050405020304" pitchFamily="18" charset="0"/>
                  <a:ea typeface="Times New Roman" panose="02020603050405020304" pitchFamily="18" charset="0"/>
                </a:rPr>
                <a:t> </a:t>
              </a:r>
              <a:r>
                <a:rPr lang="en-US" sz="35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MA = MC</a:t>
              </a:r>
              <a:r>
                <a:rPr lang="nl-NL" sz="3500" dirty="0">
                  <a:solidFill>
                    <a:schemeClr val="tx1"/>
                  </a:solidFill>
                  <a:effectLst/>
                  <a:latin typeface="Times New Roman" panose="02020603050405020304" pitchFamily="18" charset="0"/>
                  <a:ea typeface="Times New Roman" panose="02020603050405020304" pitchFamily="18" charset="0"/>
                </a:rPr>
                <a:t>.</a:t>
              </a:r>
              <a:r>
                <a:rPr lang="nl-NL" sz="3500" b="1" dirty="0">
                  <a:solidFill>
                    <a:schemeClr val="tx1"/>
                  </a:solidFill>
                  <a:effectLst/>
                  <a:latin typeface="Times New Roman" panose="02020603050405020304" pitchFamily="18" charset="0"/>
                  <a:ea typeface="Times New Roman" panose="02020603050405020304" pitchFamily="18" charset="0"/>
                </a:rPr>
                <a:t>	D.</a:t>
              </a:r>
              <a:r>
                <a:rPr lang="nl-NL" sz="3500" dirty="0">
                  <a:solidFill>
                    <a:schemeClr val="tx1"/>
                  </a:solidFill>
                  <a:effectLst/>
                  <a:latin typeface="Times New Roman" panose="02020603050405020304" pitchFamily="18" charset="0"/>
                  <a:ea typeface="Times New Roman" panose="02020603050405020304" pitchFamily="18" charset="0"/>
                </a:rPr>
                <a:t> </a:t>
              </a:r>
              <a:r>
                <a:rPr lang="en-US" sz="35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MA = MB = MC</a:t>
              </a:r>
              <a:r>
                <a:rPr lang="nl-NL" sz="3500" dirty="0">
                  <a:solidFill>
                    <a:schemeClr val="tx1"/>
                  </a:solidFill>
                  <a:effectLst/>
                  <a:latin typeface="Times New Roman" panose="02020603050405020304" pitchFamily="18" charset="0"/>
                  <a:ea typeface="Times New Roman" panose="02020603050405020304" pitchFamily="18" charset="0"/>
                </a:rPr>
                <a:t>.</a:t>
              </a:r>
              <a:endParaRPr lang="vi-VN" sz="3500" dirty="0">
                <a:solidFill>
                  <a:schemeClr val="tx1"/>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a16="http://schemas.microsoft.com/office/drawing/2014/main" xmlns="" id="{CFBA039F-DBF9-3359-BA46-96C9813A2575}"/>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pSp>
        <p:nvGrpSpPr>
          <p:cNvPr id="3" name="Nhóm 14">
            <a:extLst>
              <a:ext uri="{FF2B5EF4-FFF2-40B4-BE49-F238E27FC236}">
                <a16:creationId xmlns:a16="http://schemas.microsoft.com/office/drawing/2014/main" xmlns="" id="{012B196D-88AA-EA74-7E19-A092B1A11E49}"/>
              </a:ext>
            </a:extLst>
          </p:cNvPr>
          <p:cNvGrpSpPr>
            <a:grpSpLocks/>
          </p:cNvGrpSpPr>
          <p:nvPr/>
        </p:nvGrpSpPr>
        <p:grpSpPr bwMode="auto">
          <a:xfrm>
            <a:off x="1752600" y="3757614"/>
            <a:ext cx="8763000" cy="2947987"/>
            <a:chOff x="-7257" y="100066"/>
            <a:chExt cx="8473022" cy="2947934"/>
          </a:xfrm>
        </p:grpSpPr>
        <p:sp>
          <p:nvSpPr>
            <p:cNvPr id="16" name="Hình chữ nhật 15">
              <a:extLst>
                <a:ext uri="{FF2B5EF4-FFF2-40B4-BE49-F238E27FC236}">
                  <a16:creationId xmlns:a16="http://schemas.microsoft.com/office/drawing/2014/main" xmlns="" id="{D7BE8D7C-0049-C85E-25BF-B058E1770CF7}"/>
                </a:ext>
              </a:extLst>
            </p:cNvPr>
            <p:cNvSpPr/>
            <p:nvPr/>
          </p:nvSpPr>
          <p:spPr>
            <a:xfrm>
              <a:off x="609800" y="533445"/>
              <a:ext cx="7855965" cy="2514555"/>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defRPr/>
              </a:pP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p>
          </p:txBody>
        </p:sp>
        <p:pic>
          <p:nvPicPr>
            <p:cNvPr id="17" name="Ảnh 16">
              <a:extLst>
                <a:ext uri="{FF2B5EF4-FFF2-40B4-BE49-F238E27FC236}">
                  <a16:creationId xmlns:a16="http://schemas.microsoft.com/office/drawing/2014/main" xmlns="" id="{9E76A6F9-69E1-DE16-F42E-57CFF3192F53}"/>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257" y="100066"/>
              <a:ext cx="1704762" cy="866667"/>
            </a:xfrm>
            <a:prstGeom prst="rect">
              <a:avLst/>
            </a:prstGeom>
          </p:spPr>
        </p:pic>
      </p:grpSp>
      <p:sp>
        <p:nvSpPr>
          <p:cNvPr id="18" name="Rounded Rectangle 23">
            <a:extLst>
              <a:ext uri="{FF2B5EF4-FFF2-40B4-BE49-F238E27FC236}">
                <a16:creationId xmlns:a16="http://schemas.microsoft.com/office/drawing/2014/main" xmlns="" id="{636EA6A0-5ACB-31F6-80B3-36D8FFEEAC31}"/>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00:10</a:t>
            </a:r>
          </a:p>
        </p:txBody>
      </p:sp>
      <p:sp>
        <p:nvSpPr>
          <p:cNvPr id="19" name="Rounded Rectangle 24">
            <a:extLst>
              <a:ext uri="{FF2B5EF4-FFF2-40B4-BE49-F238E27FC236}">
                <a16:creationId xmlns:a16="http://schemas.microsoft.com/office/drawing/2014/main" xmlns="" id="{2E869D4E-3B47-4B33-D3C6-7813D47BA517}"/>
              </a:ext>
            </a:extLst>
          </p:cNvPr>
          <p:cNvSpPr/>
          <p:nvPr/>
        </p:nvSpPr>
        <p:spPr>
          <a:xfrm>
            <a:off x="7924800" y="32781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00:09</a:t>
            </a:r>
          </a:p>
        </p:txBody>
      </p:sp>
      <p:sp>
        <p:nvSpPr>
          <p:cNvPr id="20" name="Rounded Rectangle 25">
            <a:extLst>
              <a:ext uri="{FF2B5EF4-FFF2-40B4-BE49-F238E27FC236}">
                <a16:creationId xmlns:a16="http://schemas.microsoft.com/office/drawing/2014/main" xmlns="" id="{50414A33-7388-2C7F-C720-B979979EF665}"/>
              </a:ext>
            </a:extLst>
          </p:cNvPr>
          <p:cNvSpPr/>
          <p:nvPr/>
        </p:nvSpPr>
        <p:spPr>
          <a:xfrm>
            <a:off x="7924800" y="32893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00:08</a:t>
            </a:r>
          </a:p>
        </p:txBody>
      </p:sp>
      <p:sp>
        <p:nvSpPr>
          <p:cNvPr id="21" name="Rounded Rectangle 26">
            <a:extLst>
              <a:ext uri="{FF2B5EF4-FFF2-40B4-BE49-F238E27FC236}">
                <a16:creationId xmlns:a16="http://schemas.microsoft.com/office/drawing/2014/main" xmlns="" id="{D392EBB8-F34E-20E9-62C8-7AAF9A9D933F}"/>
              </a:ext>
            </a:extLst>
          </p:cNvPr>
          <p:cNvSpPr/>
          <p:nvPr/>
        </p:nvSpPr>
        <p:spPr>
          <a:xfrm>
            <a:off x="7924800" y="32781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00:07</a:t>
            </a:r>
          </a:p>
        </p:txBody>
      </p:sp>
      <p:sp>
        <p:nvSpPr>
          <p:cNvPr id="22" name="Rounded Rectangle 27">
            <a:extLst>
              <a:ext uri="{FF2B5EF4-FFF2-40B4-BE49-F238E27FC236}">
                <a16:creationId xmlns:a16="http://schemas.microsoft.com/office/drawing/2014/main" xmlns="" id="{8B3E961B-4D43-6595-F7CC-7B65C92FB578}"/>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00:06</a:t>
            </a:r>
          </a:p>
        </p:txBody>
      </p:sp>
      <p:sp>
        <p:nvSpPr>
          <p:cNvPr id="23" name="Rounded Rectangle 28">
            <a:extLst>
              <a:ext uri="{FF2B5EF4-FFF2-40B4-BE49-F238E27FC236}">
                <a16:creationId xmlns:a16="http://schemas.microsoft.com/office/drawing/2014/main" xmlns="" id="{F7EAE1D5-AB0D-8FE5-7453-D85F36E897D6}"/>
              </a:ext>
            </a:extLst>
          </p:cNvPr>
          <p:cNvSpPr/>
          <p:nvPr/>
        </p:nvSpPr>
        <p:spPr>
          <a:xfrm>
            <a:off x="7924800" y="328453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00:05</a:t>
            </a:r>
          </a:p>
        </p:txBody>
      </p:sp>
      <p:sp>
        <p:nvSpPr>
          <p:cNvPr id="24" name="Rounded Rectangle 29">
            <a:extLst>
              <a:ext uri="{FF2B5EF4-FFF2-40B4-BE49-F238E27FC236}">
                <a16:creationId xmlns:a16="http://schemas.microsoft.com/office/drawing/2014/main" xmlns="" id="{199D51EC-1A38-28A3-A9E6-418088086766}"/>
              </a:ext>
            </a:extLst>
          </p:cNvPr>
          <p:cNvSpPr/>
          <p:nvPr/>
        </p:nvSpPr>
        <p:spPr>
          <a:xfrm>
            <a:off x="7924800" y="327342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00:04</a:t>
            </a:r>
          </a:p>
        </p:txBody>
      </p:sp>
      <p:sp>
        <p:nvSpPr>
          <p:cNvPr id="25" name="Rounded Rectangle 30">
            <a:extLst>
              <a:ext uri="{FF2B5EF4-FFF2-40B4-BE49-F238E27FC236}">
                <a16:creationId xmlns:a16="http://schemas.microsoft.com/office/drawing/2014/main" xmlns="" id="{8DA52EED-D262-DEAE-7BC7-045099335E36}"/>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00:03</a:t>
            </a:r>
          </a:p>
        </p:txBody>
      </p:sp>
      <p:sp>
        <p:nvSpPr>
          <p:cNvPr id="26" name="Rounded Rectangle 31">
            <a:extLst>
              <a:ext uri="{FF2B5EF4-FFF2-40B4-BE49-F238E27FC236}">
                <a16:creationId xmlns:a16="http://schemas.microsoft.com/office/drawing/2014/main" xmlns="" id="{1D85D239-7E91-1582-5395-A45D59388AEA}"/>
              </a:ext>
            </a:extLst>
          </p:cNvPr>
          <p:cNvSpPr/>
          <p:nvPr/>
        </p:nvSpPr>
        <p:spPr>
          <a:xfrm>
            <a:off x="7924800" y="32432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00:02</a:t>
            </a:r>
          </a:p>
        </p:txBody>
      </p:sp>
      <p:sp>
        <p:nvSpPr>
          <p:cNvPr id="27" name="Rounded Rectangle 32">
            <a:extLst>
              <a:ext uri="{FF2B5EF4-FFF2-40B4-BE49-F238E27FC236}">
                <a16:creationId xmlns:a16="http://schemas.microsoft.com/office/drawing/2014/main" xmlns="" id="{EC8474D1-737D-FFCD-3035-882BDBF8868A}"/>
              </a:ext>
            </a:extLst>
          </p:cNvPr>
          <p:cNvSpPr/>
          <p:nvPr/>
        </p:nvSpPr>
        <p:spPr>
          <a:xfrm>
            <a:off x="7924800" y="3254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00:01</a:t>
            </a:r>
          </a:p>
        </p:txBody>
      </p:sp>
      <p:sp>
        <p:nvSpPr>
          <p:cNvPr id="28" name="Rounded Rectangle 33">
            <a:extLst>
              <a:ext uri="{FF2B5EF4-FFF2-40B4-BE49-F238E27FC236}">
                <a16:creationId xmlns:a16="http://schemas.microsoft.com/office/drawing/2014/main" xmlns="" id="{97E8140A-DFC6-FCBD-87BC-0EC1B37EF060}"/>
              </a:ext>
            </a:extLst>
          </p:cNvPr>
          <p:cNvSpPr/>
          <p:nvPr/>
        </p:nvSpPr>
        <p:spPr>
          <a:xfrm>
            <a:off x="7924800" y="3254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00:00</a:t>
            </a:r>
          </a:p>
        </p:txBody>
      </p:sp>
      <p:pic>
        <p:nvPicPr>
          <p:cNvPr id="29" name="Picture 2" descr="Káº¿t quáº£ hÃ¬nh áº£nh cho icon Äá»ng há»">
            <a:extLst>
              <a:ext uri="{FF2B5EF4-FFF2-40B4-BE49-F238E27FC236}">
                <a16:creationId xmlns:a16="http://schemas.microsoft.com/office/drawing/2014/main" xmlns="" id="{CB121AC4-BF09-0854-1143-0D349AE892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3225801"/>
            <a:ext cx="7810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Ảnh 30">
            <a:hlinkClick r:id="rId5" action="ppaction://hlinksldjump"/>
            <a:extLst>
              <a:ext uri="{FF2B5EF4-FFF2-40B4-BE49-F238E27FC236}">
                <a16:creationId xmlns:a16="http://schemas.microsoft.com/office/drawing/2014/main" xmlns="" id="{B76A5A1E-4556-3777-D8D1-E34B932FD31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3600" y="68263"/>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nodeType="afterGroup">
                            <p:stCondLst>
                              <p:cond delay="1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nodeType="afterGroup">
                            <p:stCondLst>
                              <p:cond delay="2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nodeType="afterGroup">
                            <p:stCondLst>
                              <p:cond delay="3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nodeType="afterGroup">
                            <p:stCondLst>
                              <p:cond delay="4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nodeType="afterGroup">
                            <p:stCondLst>
                              <p:cond delay="5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nodeType="afterGroup">
                            <p:stCondLst>
                              <p:cond delay="6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nodeType="afterGroup">
                            <p:stCondLst>
                              <p:cond delay="7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nodeType="afterGroup">
                            <p:stCondLst>
                              <p:cond delay="8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nodeType="afterGroup">
                            <p:stCondLst>
                              <p:cond delay="9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nodeType="afterGroup">
                            <p:stCondLst>
                              <p:cond delay="10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xmlns="" id="{EA793646-EE11-30A0-DE34-E582A5105878}"/>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4" name="Nhóm 11">
            <a:extLst>
              <a:ext uri="{FF2B5EF4-FFF2-40B4-BE49-F238E27FC236}">
                <a16:creationId xmlns:a16="http://schemas.microsoft.com/office/drawing/2014/main" xmlns="" id="{BE20F5DA-D030-6AE4-3A59-EDF568BB0583}"/>
              </a:ext>
            </a:extLst>
          </p:cNvPr>
          <p:cNvGrpSpPr>
            <a:grpSpLocks/>
          </p:cNvGrpSpPr>
          <p:nvPr/>
        </p:nvGrpSpPr>
        <p:grpSpPr bwMode="auto">
          <a:xfrm>
            <a:off x="358588" y="-292261"/>
            <a:ext cx="10109387" cy="5675475"/>
            <a:chOff x="-1335360" y="-55810"/>
            <a:chExt cx="9774342" cy="3026980"/>
          </a:xfrm>
        </p:grpSpPr>
        <p:sp>
          <p:nvSpPr>
            <p:cNvPr id="13" name="Hình chữ nhật 12">
              <a:extLst>
                <a:ext uri="{FF2B5EF4-FFF2-40B4-BE49-F238E27FC236}">
                  <a16:creationId xmlns:a16="http://schemas.microsoft.com/office/drawing/2014/main" xmlns="" id="{EE5C8230-7BC4-2FB9-8C4C-032B981892D8}"/>
                </a:ext>
              </a:extLst>
            </p:cNvPr>
            <p:cNvSpPr/>
            <p:nvPr/>
          </p:nvSpPr>
          <p:spPr>
            <a:xfrm>
              <a:off x="-271503" y="456520"/>
              <a:ext cx="8710485" cy="251465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spcBef>
                  <a:spcPts val="0"/>
                </a:spcBef>
                <a:spcAft>
                  <a:spcPts val="0"/>
                </a:spcAft>
              </a:pPr>
              <a:r>
                <a:rPr lang="nl-NL" sz="4000" b="1" dirty="0">
                  <a:solidFill>
                    <a:srgbClr val="0000FF"/>
                  </a:solidFill>
                  <a:effectLst/>
                  <a:latin typeface="Times New Roman" panose="02020603050405020304" pitchFamily="18" charset="0"/>
                  <a:ea typeface="Times New Roman" panose="02020603050405020304" pitchFamily="18" charset="0"/>
                </a:rPr>
                <a:t>Câu 3.	 </a:t>
              </a:r>
              <a:r>
                <a:rPr lang="nl-NL" sz="4000" b="1" dirty="0">
                  <a:solidFill>
                    <a:schemeClr val="tx1"/>
                  </a:solidFill>
                  <a:effectLst/>
                  <a:latin typeface="Times New Roman" panose="02020603050405020304" pitchFamily="18" charset="0"/>
                  <a:ea typeface="Times New Roman" panose="02020603050405020304" pitchFamily="18" charset="0"/>
                </a:rPr>
                <a:t>Chọn câu sai:</a:t>
              </a:r>
              <a:endParaRPr lang="en-US" sz="4000" dirty="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4000" dirty="0">
                  <a:solidFill>
                    <a:schemeClr val="tx1"/>
                  </a:solidFill>
                  <a:effectLst/>
                  <a:latin typeface="Times New Roman" panose="02020603050405020304" pitchFamily="18" charset="0"/>
                  <a:ea typeface="Times New Roman" panose="02020603050405020304" pitchFamily="18" charset="0"/>
                </a:rPr>
                <a:t>Cho tam </a:t>
              </a:r>
              <a:r>
                <a:rPr lang="en-US" sz="4000" dirty="0" err="1">
                  <a:solidFill>
                    <a:schemeClr val="tx1"/>
                  </a:solidFill>
                  <a:effectLst/>
                  <a:latin typeface="Times New Roman" panose="02020603050405020304" pitchFamily="18" charset="0"/>
                  <a:ea typeface="Times New Roman" panose="02020603050405020304" pitchFamily="18" charset="0"/>
                </a:rPr>
                <a:t>giác</a:t>
              </a:r>
              <a:r>
                <a:rPr lang="en-US" sz="4000" dirty="0">
                  <a:solidFill>
                    <a:schemeClr val="tx1"/>
                  </a:solidFill>
                  <a:effectLst/>
                  <a:latin typeface="Times New Roman" panose="02020603050405020304" pitchFamily="18" charset="0"/>
                  <a:ea typeface="Times New Roman" panose="02020603050405020304" pitchFamily="18" charset="0"/>
                </a:rPr>
                <a:t> ABC </a:t>
              </a:r>
              <a:r>
                <a:rPr lang="en-US" sz="4000" dirty="0" err="1">
                  <a:solidFill>
                    <a:schemeClr val="tx1"/>
                  </a:solidFill>
                  <a:effectLst/>
                  <a:latin typeface="Times New Roman" panose="02020603050405020304" pitchFamily="18" charset="0"/>
                  <a:ea typeface="Times New Roman" panose="02020603050405020304" pitchFamily="18" charset="0"/>
                </a:rPr>
                <a:t>vuông</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tại</a:t>
              </a:r>
              <a:r>
                <a:rPr lang="en-US" sz="4000" dirty="0">
                  <a:solidFill>
                    <a:schemeClr val="tx1"/>
                  </a:solidFill>
                  <a:effectLst/>
                  <a:latin typeface="Times New Roman" panose="02020603050405020304" pitchFamily="18" charset="0"/>
                  <a:ea typeface="Times New Roman" panose="02020603050405020304" pitchFamily="18" charset="0"/>
                </a:rPr>
                <a:t> A, O </a:t>
              </a:r>
              <a:r>
                <a:rPr lang="en-US" sz="4000" dirty="0" err="1">
                  <a:solidFill>
                    <a:schemeClr val="tx1"/>
                  </a:solidFill>
                  <a:effectLst/>
                  <a:latin typeface="Times New Roman" panose="02020603050405020304" pitchFamily="18" charset="0"/>
                  <a:ea typeface="Times New Roman" panose="02020603050405020304" pitchFamily="18" charset="0"/>
                </a:rPr>
                <a:t>là</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giao</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điểm</a:t>
              </a:r>
              <a:r>
                <a:rPr lang="en-US" sz="4000" dirty="0">
                  <a:solidFill>
                    <a:schemeClr val="tx1"/>
                  </a:solidFill>
                  <a:effectLst/>
                  <a:latin typeface="Times New Roman" panose="02020603050405020304" pitchFamily="18" charset="0"/>
                  <a:ea typeface="Times New Roman" panose="02020603050405020304" pitchFamily="18" charset="0"/>
                </a:rPr>
                <a:t> 3 </a:t>
              </a:r>
              <a:r>
                <a:rPr lang="en-US" sz="4000" dirty="0" err="1">
                  <a:solidFill>
                    <a:schemeClr val="tx1"/>
                  </a:solidFill>
                  <a:effectLst/>
                  <a:latin typeface="Times New Roman" panose="02020603050405020304" pitchFamily="18" charset="0"/>
                  <a:ea typeface="Times New Roman" panose="02020603050405020304" pitchFamily="18" charset="0"/>
                </a:rPr>
                <a:t>đường</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trung</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trực</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của</a:t>
              </a:r>
              <a:r>
                <a:rPr lang="en-US" sz="4000" dirty="0">
                  <a:solidFill>
                    <a:schemeClr val="tx1"/>
                  </a:solidFill>
                  <a:effectLst/>
                  <a:latin typeface="Times New Roman" panose="02020603050405020304" pitchFamily="18" charset="0"/>
                  <a:ea typeface="Times New Roman" panose="02020603050405020304" pitchFamily="18" charset="0"/>
                </a:rPr>
                <a:t> tam </a:t>
              </a:r>
              <a:r>
                <a:rPr lang="en-US" sz="4000" dirty="0" err="1">
                  <a:solidFill>
                    <a:schemeClr val="tx1"/>
                  </a:solidFill>
                  <a:effectLst/>
                  <a:latin typeface="Times New Roman" panose="02020603050405020304" pitchFamily="18" charset="0"/>
                  <a:ea typeface="Times New Roman" panose="02020603050405020304" pitchFamily="18" charset="0"/>
                </a:rPr>
                <a:t>giác</a:t>
              </a:r>
              <a:r>
                <a:rPr lang="en-US" sz="4000" dirty="0">
                  <a:solidFill>
                    <a:schemeClr val="tx1"/>
                  </a:solidFill>
                  <a:effectLst/>
                  <a:latin typeface="Times New Roman" panose="02020603050405020304" pitchFamily="18" charset="0"/>
                  <a:ea typeface="Times New Roman" panose="02020603050405020304" pitchFamily="18" charset="0"/>
                </a:rPr>
                <a:t>, BC = 10cm </a:t>
              </a:r>
              <a:r>
                <a:rPr lang="en-US" sz="4000" dirty="0" err="1">
                  <a:solidFill>
                    <a:schemeClr val="tx1"/>
                  </a:solidFill>
                  <a:effectLst/>
                  <a:latin typeface="Times New Roman" panose="02020603050405020304" pitchFamily="18" charset="0"/>
                  <a:ea typeface="Times New Roman" panose="02020603050405020304" pitchFamily="18" charset="0"/>
                </a:rPr>
                <a:t>thì</a:t>
              </a:r>
              <a:r>
                <a:rPr lang="en-US" sz="4000" dirty="0">
                  <a:solidFill>
                    <a:schemeClr val="tx1"/>
                  </a:solidFill>
                  <a:effectLst/>
                  <a:latin typeface="Times New Roman" panose="02020603050405020304" pitchFamily="18" charset="0"/>
                  <a:ea typeface="Times New Roman" panose="02020603050405020304" pitchFamily="18" charset="0"/>
                </a:rPr>
                <a:t>:</a:t>
              </a:r>
            </a:p>
            <a:p>
              <a:pPr marL="742950" marR="0" indent="-742950" algn="just">
                <a:lnSpc>
                  <a:spcPct val="120000"/>
                </a:lnSpc>
                <a:spcBef>
                  <a:spcPts val="0"/>
                </a:spcBef>
                <a:spcAft>
                  <a:spcPts val="0"/>
                </a:spcAft>
                <a:buAutoNum type="alphaUcPeriod"/>
                <a:tabLst>
                  <a:tab pos="540385" algn="l"/>
                  <a:tab pos="1980565" algn="l"/>
                  <a:tab pos="3420745" algn="l"/>
                  <a:tab pos="4860925" algn="l"/>
                </a:tabLst>
              </a:pPr>
              <a:r>
                <a:rPr lang="en-US"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OA = 10cm</a:t>
              </a:r>
              <a:r>
                <a:rPr lang="nl-NL" sz="4000" b="1" dirty="0">
                  <a:solidFill>
                    <a:schemeClr val="tx1"/>
                  </a:solidFill>
                  <a:effectLst/>
                  <a:latin typeface="Times New Roman" panose="02020603050405020304" pitchFamily="18" charset="0"/>
                  <a:ea typeface="Times New Roman" panose="02020603050405020304" pitchFamily="18" charset="0"/>
                </a:rPr>
                <a:t>		B.</a:t>
              </a:r>
              <a:r>
                <a:rPr lang="nl-NL"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OA = 5cm</a:t>
              </a:r>
              <a:r>
                <a:rPr lang="nl-NL" sz="4000" dirty="0">
                  <a:solidFill>
                    <a:schemeClr val="tx1"/>
                  </a:solidFill>
                  <a:effectLst/>
                  <a:latin typeface="Times New Roman" panose="02020603050405020304" pitchFamily="18" charset="0"/>
                  <a:ea typeface="Times New Roman" panose="02020603050405020304" pitchFamily="18" charset="0"/>
                </a:rPr>
                <a:t>.</a:t>
              </a:r>
              <a:r>
                <a:rPr lang="nl-NL" sz="4000" b="1" dirty="0">
                  <a:solidFill>
                    <a:schemeClr val="tx1"/>
                  </a:solidFill>
                  <a:effectLst/>
                  <a:latin typeface="Times New Roman" panose="02020603050405020304" pitchFamily="18" charset="0"/>
                  <a:ea typeface="Times New Roman" panose="02020603050405020304" pitchFamily="18" charset="0"/>
                </a:rPr>
                <a:t>	</a:t>
              </a:r>
            </a:p>
            <a:p>
              <a:pPr marR="0" algn="just">
                <a:lnSpc>
                  <a:spcPct val="120000"/>
                </a:lnSpc>
                <a:spcBef>
                  <a:spcPts val="0"/>
                </a:spcBef>
                <a:spcAft>
                  <a:spcPts val="0"/>
                </a:spcAft>
                <a:tabLst>
                  <a:tab pos="540385" algn="l"/>
                  <a:tab pos="1980565" algn="l"/>
                  <a:tab pos="3420745" algn="l"/>
                  <a:tab pos="4860925" algn="l"/>
                </a:tabLst>
              </a:pPr>
              <a:r>
                <a:rPr lang="nl-NL" sz="4000" b="1" dirty="0">
                  <a:solidFill>
                    <a:schemeClr val="tx1"/>
                  </a:solidFill>
                  <a:effectLst/>
                  <a:latin typeface="Times New Roman" panose="02020603050405020304" pitchFamily="18" charset="0"/>
                  <a:ea typeface="Times New Roman" panose="02020603050405020304" pitchFamily="18" charset="0"/>
                </a:rPr>
                <a:t>C.</a:t>
              </a:r>
              <a:r>
                <a:rPr lang="nl-NL"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OA = OB = OC</a:t>
              </a:r>
              <a:r>
                <a:rPr lang="nl-NL" sz="4000" dirty="0">
                  <a:solidFill>
                    <a:schemeClr val="tx1"/>
                  </a:solidFill>
                  <a:effectLst/>
                  <a:latin typeface="Times New Roman" panose="02020603050405020304" pitchFamily="18" charset="0"/>
                  <a:ea typeface="Times New Roman" panose="02020603050405020304" pitchFamily="18" charset="0"/>
                </a:rPr>
                <a:t>.</a:t>
              </a:r>
              <a:r>
                <a:rPr lang="nl-NL" sz="4000" b="1" dirty="0">
                  <a:solidFill>
                    <a:schemeClr val="tx1"/>
                  </a:solidFill>
                  <a:effectLst/>
                  <a:latin typeface="Times New Roman" panose="02020603050405020304" pitchFamily="18" charset="0"/>
                  <a:ea typeface="Times New Roman" panose="02020603050405020304" pitchFamily="18" charset="0"/>
                </a:rPr>
                <a:t>	D.</a:t>
              </a:r>
              <a:r>
                <a:rPr lang="nl-NL"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OA = ½ BC</a:t>
              </a:r>
              <a:r>
                <a:rPr lang="nl-NL" sz="4000" dirty="0">
                  <a:solidFill>
                    <a:schemeClr val="tx1"/>
                  </a:solidFill>
                  <a:effectLst/>
                  <a:latin typeface="Times New Roman" panose="02020603050405020304" pitchFamily="18" charset="0"/>
                  <a:ea typeface="Times New Roman" panose="02020603050405020304" pitchFamily="18" charset="0"/>
                </a:rPr>
                <a:t>.</a:t>
              </a:r>
              <a:endParaRPr lang="en-US" sz="4000" dirty="0">
                <a:solidFill>
                  <a:schemeClr val="tx1"/>
                </a:solidFill>
                <a:effectLst/>
                <a:latin typeface="Times New Roman" panose="02020603050405020304" pitchFamily="18" charset="0"/>
                <a:ea typeface="Times New Roman" panose="02020603050405020304" pitchFamily="18" charset="0"/>
              </a:endParaRPr>
            </a:p>
            <a:p>
              <a:pPr algn="ctr">
                <a:defRPr/>
              </a:pPr>
              <a:r>
                <a:rPr lang="en-US" sz="2800" dirty="0">
                  <a:solidFill>
                    <a:srgbClr val="002060"/>
                  </a:solidFill>
                  <a:latin typeface="Times New Roman" panose="02020603050405020304" pitchFamily="18" charset="0"/>
                  <a:cs typeface="Times New Roman" panose="02020603050405020304" pitchFamily="18" charset="0"/>
                </a:rPr>
                <a:t> </a:t>
              </a:r>
            </a:p>
          </p:txBody>
        </p:sp>
        <p:pic>
          <p:nvPicPr>
            <p:cNvPr id="14" name="Ảnh 13">
              <a:extLst>
                <a:ext uri="{FF2B5EF4-FFF2-40B4-BE49-F238E27FC236}">
                  <a16:creationId xmlns:a16="http://schemas.microsoft.com/office/drawing/2014/main" xmlns="" id="{D74F67DC-37A3-CCFA-09FE-E30489CFA72F}"/>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1335360" y="-55810"/>
              <a:ext cx="2322916" cy="720065"/>
            </a:xfrm>
            <a:prstGeom prst="rect">
              <a:avLst/>
            </a:prstGeom>
          </p:spPr>
        </p:pic>
      </p:grpSp>
      <p:sp>
        <p:nvSpPr>
          <p:cNvPr id="18" name="Rounded Rectangle 23">
            <a:extLst>
              <a:ext uri="{FF2B5EF4-FFF2-40B4-BE49-F238E27FC236}">
                <a16:creationId xmlns:a16="http://schemas.microsoft.com/office/drawing/2014/main" xmlns="" id="{B529EF5A-D948-54A1-CB3C-A82E49E86850}"/>
              </a:ext>
            </a:extLst>
          </p:cNvPr>
          <p:cNvSpPr/>
          <p:nvPr/>
        </p:nvSpPr>
        <p:spPr>
          <a:xfrm>
            <a:off x="7924800" y="57546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00:10</a:t>
            </a:r>
          </a:p>
        </p:txBody>
      </p:sp>
      <p:sp>
        <p:nvSpPr>
          <p:cNvPr id="19" name="Rounded Rectangle 24">
            <a:extLst>
              <a:ext uri="{FF2B5EF4-FFF2-40B4-BE49-F238E27FC236}">
                <a16:creationId xmlns:a16="http://schemas.microsoft.com/office/drawing/2014/main" xmlns="" id="{9DC7322E-AA29-0824-B1E7-2C293A859E2B}"/>
              </a:ext>
            </a:extLst>
          </p:cNvPr>
          <p:cNvSpPr/>
          <p:nvPr/>
        </p:nvSpPr>
        <p:spPr>
          <a:xfrm>
            <a:off x="7924800" y="57705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00:09</a:t>
            </a:r>
          </a:p>
        </p:txBody>
      </p:sp>
      <p:sp>
        <p:nvSpPr>
          <p:cNvPr id="20" name="Rounded Rectangle 25">
            <a:extLst>
              <a:ext uri="{FF2B5EF4-FFF2-40B4-BE49-F238E27FC236}">
                <a16:creationId xmlns:a16="http://schemas.microsoft.com/office/drawing/2014/main" xmlns="" id="{6DB51B95-C548-AD0C-0F1E-CE2E94377A21}"/>
              </a:ext>
            </a:extLst>
          </p:cNvPr>
          <p:cNvSpPr/>
          <p:nvPr/>
        </p:nvSpPr>
        <p:spPr>
          <a:xfrm>
            <a:off x="7924800" y="57800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00:08</a:t>
            </a:r>
          </a:p>
        </p:txBody>
      </p:sp>
      <p:sp>
        <p:nvSpPr>
          <p:cNvPr id="21" name="Rounded Rectangle 26">
            <a:extLst>
              <a:ext uri="{FF2B5EF4-FFF2-40B4-BE49-F238E27FC236}">
                <a16:creationId xmlns:a16="http://schemas.microsoft.com/office/drawing/2014/main" xmlns="" id="{1B345C4F-8D7A-FB52-8A70-9604BC9D723B}"/>
              </a:ext>
            </a:extLst>
          </p:cNvPr>
          <p:cNvSpPr/>
          <p:nvPr/>
        </p:nvSpPr>
        <p:spPr>
          <a:xfrm>
            <a:off x="7924800" y="57705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00:07</a:t>
            </a:r>
          </a:p>
        </p:txBody>
      </p:sp>
      <p:sp>
        <p:nvSpPr>
          <p:cNvPr id="22" name="Rounded Rectangle 27">
            <a:extLst>
              <a:ext uri="{FF2B5EF4-FFF2-40B4-BE49-F238E27FC236}">
                <a16:creationId xmlns:a16="http://schemas.microsoft.com/office/drawing/2014/main" xmlns="" id="{D4771E6D-BA37-2CB7-6397-B74766B6564F}"/>
              </a:ext>
            </a:extLst>
          </p:cNvPr>
          <p:cNvSpPr/>
          <p:nvPr/>
        </p:nvSpPr>
        <p:spPr>
          <a:xfrm>
            <a:off x="7924800" y="57546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00:06</a:t>
            </a:r>
          </a:p>
        </p:txBody>
      </p:sp>
      <p:sp>
        <p:nvSpPr>
          <p:cNvPr id="23" name="Rounded Rectangle 28">
            <a:extLst>
              <a:ext uri="{FF2B5EF4-FFF2-40B4-BE49-F238E27FC236}">
                <a16:creationId xmlns:a16="http://schemas.microsoft.com/office/drawing/2014/main" xmlns="" id="{6FD3DD1C-5CB7-ACB2-B719-06549FEDAD21}"/>
              </a:ext>
            </a:extLst>
          </p:cNvPr>
          <p:cNvSpPr/>
          <p:nvPr/>
        </p:nvSpPr>
        <p:spPr>
          <a:xfrm>
            <a:off x="7924800" y="577532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00:05</a:t>
            </a:r>
          </a:p>
        </p:txBody>
      </p:sp>
      <p:sp>
        <p:nvSpPr>
          <p:cNvPr id="24" name="Rounded Rectangle 29">
            <a:extLst>
              <a:ext uri="{FF2B5EF4-FFF2-40B4-BE49-F238E27FC236}">
                <a16:creationId xmlns:a16="http://schemas.microsoft.com/office/drawing/2014/main" xmlns="" id="{E0E6C4A2-B866-06CF-376B-60026B4A850C}"/>
              </a:ext>
            </a:extLst>
          </p:cNvPr>
          <p:cNvSpPr/>
          <p:nvPr/>
        </p:nvSpPr>
        <p:spPr>
          <a:xfrm>
            <a:off x="7924800" y="57658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00:04</a:t>
            </a:r>
          </a:p>
        </p:txBody>
      </p:sp>
      <p:sp>
        <p:nvSpPr>
          <p:cNvPr id="25" name="Rounded Rectangle 30">
            <a:extLst>
              <a:ext uri="{FF2B5EF4-FFF2-40B4-BE49-F238E27FC236}">
                <a16:creationId xmlns:a16="http://schemas.microsoft.com/office/drawing/2014/main" xmlns="" id="{69AD4E24-B3E7-770E-32C7-B25F98B03D06}"/>
              </a:ext>
            </a:extLst>
          </p:cNvPr>
          <p:cNvSpPr/>
          <p:nvPr/>
        </p:nvSpPr>
        <p:spPr>
          <a:xfrm>
            <a:off x="7924800" y="57546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00:03</a:t>
            </a:r>
          </a:p>
        </p:txBody>
      </p:sp>
      <p:sp>
        <p:nvSpPr>
          <p:cNvPr id="26" name="Rounded Rectangle 31">
            <a:extLst>
              <a:ext uri="{FF2B5EF4-FFF2-40B4-BE49-F238E27FC236}">
                <a16:creationId xmlns:a16="http://schemas.microsoft.com/office/drawing/2014/main" xmlns="" id="{7B60D765-5992-BDCB-4F58-9837949DA17D}"/>
              </a:ext>
            </a:extLst>
          </p:cNvPr>
          <p:cNvSpPr/>
          <p:nvPr/>
        </p:nvSpPr>
        <p:spPr>
          <a:xfrm>
            <a:off x="7924800" y="573563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00:02</a:t>
            </a:r>
          </a:p>
        </p:txBody>
      </p:sp>
      <p:sp>
        <p:nvSpPr>
          <p:cNvPr id="27" name="Rounded Rectangle 32">
            <a:extLst>
              <a:ext uri="{FF2B5EF4-FFF2-40B4-BE49-F238E27FC236}">
                <a16:creationId xmlns:a16="http://schemas.microsoft.com/office/drawing/2014/main" xmlns="" id="{64212242-E568-DE4A-2DDF-DCA1F1C01BE2}"/>
              </a:ext>
            </a:extLst>
          </p:cNvPr>
          <p:cNvSpPr/>
          <p:nvPr/>
        </p:nvSpPr>
        <p:spPr>
          <a:xfrm>
            <a:off x="7924800" y="57451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00:01</a:t>
            </a:r>
          </a:p>
        </p:txBody>
      </p:sp>
      <p:sp>
        <p:nvSpPr>
          <p:cNvPr id="28" name="Rounded Rectangle 33">
            <a:extLst>
              <a:ext uri="{FF2B5EF4-FFF2-40B4-BE49-F238E27FC236}">
                <a16:creationId xmlns:a16="http://schemas.microsoft.com/office/drawing/2014/main" xmlns="" id="{29E8451E-4C5D-0E61-D232-FB5854E1D539}"/>
              </a:ext>
            </a:extLst>
          </p:cNvPr>
          <p:cNvSpPr/>
          <p:nvPr/>
        </p:nvSpPr>
        <p:spPr>
          <a:xfrm>
            <a:off x="7924800" y="57451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00:00</a:t>
            </a:r>
          </a:p>
        </p:txBody>
      </p:sp>
      <p:pic>
        <p:nvPicPr>
          <p:cNvPr id="29" name="Picture 2" descr="Káº¿t quáº£ hÃ¬nh áº£nh cho icon Äá»ng há»">
            <a:extLst>
              <a:ext uri="{FF2B5EF4-FFF2-40B4-BE49-F238E27FC236}">
                <a16:creationId xmlns:a16="http://schemas.microsoft.com/office/drawing/2014/main" xmlns="" id="{6E5D64B4-8957-5EC4-29A7-C19CC719A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5718176"/>
            <a:ext cx="7810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Ảnh 30">
            <a:hlinkClick r:id="rId5" action="ppaction://hlinksldjump"/>
            <a:extLst>
              <a:ext uri="{FF2B5EF4-FFF2-40B4-BE49-F238E27FC236}">
                <a16:creationId xmlns:a16="http://schemas.microsoft.com/office/drawing/2014/main" xmlns="" id="{C67429D9-7048-4096-845C-CB50D86D1D1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9156" y="845298"/>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1" presetClass="entr" presetSubtype="0" fill="hold" grpId="0" nodeType="afterEffect">
                                  <p:stCondLst>
                                    <p:cond delay="0"/>
                                  </p:stCondLst>
                                  <p:childTnLst>
                                    <p:set>
                                      <p:cBhvr>
                                        <p:cTn id="12" dur="1000">
                                          <p:stCondLst>
                                            <p:cond delay="0"/>
                                          </p:stCondLst>
                                        </p:cTn>
                                        <p:tgtEl>
                                          <p:spTgt spid="18"/>
                                        </p:tgtEl>
                                        <p:attrNameLst>
                                          <p:attrName>style.visibility</p:attrName>
                                        </p:attrNameLst>
                                      </p:cBhvr>
                                      <p:to>
                                        <p:strVal val="visible"/>
                                      </p:to>
                                    </p:set>
                                  </p:childTnLst>
                                </p:cTn>
                              </p:par>
                            </p:childTnLst>
                          </p:cTn>
                        </p:par>
                        <p:par>
                          <p:cTn id="13" fill="hold" nodeType="afterGroup">
                            <p:stCondLst>
                              <p:cond delay="1000"/>
                            </p:stCondLst>
                            <p:childTnLst>
                              <p:par>
                                <p:cTn id="14" presetID="11" presetClass="entr" presetSubtype="0" fill="hold" grpId="0" nodeType="afterEffect">
                                  <p:stCondLst>
                                    <p:cond delay="0"/>
                                  </p:stCondLst>
                                  <p:childTnLst>
                                    <p:set>
                                      <p:cBhvr>
                                        <p:cTn id="15" dur="1000">
                                          <p:stCondLst>
                                            <p:cond delay="0"/>
                                          </p:stCondLst>
                                        </p:cTn>
                                        <p:tgtEl>
                                          <p:spTgt spid="19"/>
                                        </p:tgtEl>
                                        <p:attrNameLst>
                                          <p:attrName>style.visibility</p:attrName>
                                        </p:attrNameLst>
                                      </p:cBhvr>
                                      <p:to>
                                        <p:strVal val="visible"/>
                                      </p:to>
                                    </p:set>
                                  </p:childTnLst>
                                </p:cTn>
                              </p:par>
                            </p:childTnLst>
                          </p:cTn>
                        </p:par>
                        <p:par>
                          <p:cTn id="16" fill="hold" nodeType="afterGroup">
                            <p:stCondLst>
                              <p:cond delay="2000"/>
                            </p:stCondLst>
                            <p:childTnLst>
                              <p:par>
                                <p:cTn id="17" presetID="11" presetClass="entr" presetSubtype="0" fill="hold" grpId="0" nodeType="afterEffect">
                                  <p:stCondLst>
                                    <p:cond delay="0"/>
                                  </p:stCondLst>
                                  <p:childTnLst>
                                    <p:set>
                                      <p:cBhvr>
                                        <p:cTn id="18" dur="1000">
                                          <p:stCondLst>
                                            <p:cond delay="0"/>
                                          </p:stCondLst>
                                        </p:cTn>
                                        <p:tgtEl>
                                          <p:spTgt spid="20"/>
                                        </p:tgtEl>
                                        <p:attrNameLst>
                                          <p:attrName>style.visibility</p:attrName>
                                        </p:attrNameLst>
                                      </p:cBhvr>
                                      <p:to>
                                        <p:strVal val="visible"/>
                                      </p:to>
                                    </p:set>
                                  </p:childTnLst>
                                </p:cTn>
                              </p:par>
                            </p:childTnLst>
                          </p:cTn>
                        </p:par>
                        <p:par>
                          <p:cTn id="19" fill="hold" nodeType="afterGroup">
                            <p:stCondLst>
                              <p:cond delay="3000"/>
                            </p:stCondLst>
                            <p:childTnLst>
                              <p:par>
                                <p:cTn id="20" presetID="11" presetClass="entr" presetSubtype="0" fill="hold" grpId="0" nodeType="afterEffect">
                                  <p:stCondLst>
                                    <p:cond delay="0"/>
                                  </p:stCondLst>
                                  <p:childTnLst>
                                    <p:set>
                                      <p:cBhvr>
                                        <p:cTn id="21" dur="1000">
                                          <p:stCondLst>
                                            <p:cond delay="0"/>
                                          </p:stCondLst>
                                        </p:cTn>
                                        <p:tgtEl>
                                          <p:spTgt spid="21"/>
                                        </p:tgtEl>
                                        <p:attrNameLst>
                                          <p:attrName>style.visibility</p:attrName>
                                        </p:attrNameLst>
                                      </p:cBhvr>
                                      <p:to>
                                        <p:strVal val="visible"/>
                                      </p:to>
                                    </p:set>
                                  </p:childTnLst>
                                </p:cTn>
                              </p:par>
                            </p:childTnLst>
                          </p:cTn>
                        </p:par>
                        <p:par>
                          <p:cTn id="22" fill="hold" nodeType="afterGroup">
                            <p:stCondLst>
                              <p:cond delay="4000"/>
                            </p:stCondLst>
                            <p:childTnLst>
                              <p:par>
                                <p:cTn id="23" presetID="11" presetClass="entr" presetSubtype="0" fill="hold" grpId="0" nodeType="afterEffect">
                                  <p:stCondLst>
                                    <p:cond delay="0"/>
                                  </p:stCondLst>
                                  <p:childTnLst>
                                    <p:set>
                                      <p:cBhvr>
                                        <p:cTn id="24" dur="1000">
                                          <p:stCondLst>
                                            <p:cond delay="0"/>
                                          </p:stCondLst>
                                        </p:cTn>
                                        <p:tgtEl>
                                          <p:spTgt spid="22"/>
                                        </p:tgtEl>
                                        <p:attrNameLst>
                                          <p:attrName>style.visibility</p:attrName>
                                        </p:attrNameLst>
                                      </p:cBhvr>
                                      <p:to>
                                        <p:strVal val="visible"/>
                                      </p:to>
                                    </p:set>
                                  </p:childTnLst>
                                </p:cTn>
                              </p:par>
                            </p:childTnLst>
                          </p:cTn>
                        </p:par>
                        <p:par>
                          <p:cTn id="25" fill="hold" nodeType="afterGroup">
                            <p:stCondLst>
                              <p:cond delay="5000"/>
                            </p:stCondLst>
                            <p:childTnLst>
                              <p:par>
                                <p:cTn id="26" presetID="11" presetClass="entr" presetSubtype="0" fill="hold" grpId="0" nodeType="afterEffect">
                                  <p:stCondLst>
                                    <p:cond delay="0"/>
                                  </p:stCondLst>
                                  <p:childTnLst>
                                    <p:set>
                                      <p:cBhvr>
                                        <p:cTn id="27" dur="1000">
                                          <p:stCondLst>
                                            <p:cond delay="0"/>
                                          </p:stCondLst>
                                        </p:cTn>
                                        <p:tgtEl>
                                          <p:spTgt spid="23"/>
                                        </p:tgtEl>
                                        <p:attrNameLst>
                                          <p:attrName>style.visibility</p:attrName>
                                        </p:attrNameLst>
                                      </p:cBhvr>
                                      <p:to>
                                        <p:strVal val="visible"/>
                                      </p:to>
                                    </p:set>
                                  </p:childTnLst>
                                </p:cTn>
                              </p:par>
                            </p:childTnLst>
                          </p:cTn>
                        </p:par>
                        <p:par>
                          <p:cTn id="28" fill="hold" nodeType="afterGroup">
                            <p:stCondLst>
                              <p:cond delay="6000"/>
                            </p:stCondLst>
                            <p:childTnLst>
                              <p:par>
                                <p:cTn id="29" presetID="11" presetClass="entr" presetSubtype="0" fill="hold" grpId="0" nodeType="afterEffect">
                                  <p:stCondLst>
                                    <p:cond delay="0"/>
                                  </p:stCondLst>
                                  <p:childTnLst>
                                    <p:set>
                                      <p:cBhvr>
                                        <p:cTn id="30" dur="1000">
                                          <p:stCondLst>
                                            <p:cond delay="0"/>
                                          </p:stCondLst>
                                        </p:cTn>
                                        <p:tgtEl>
                                          <p:spTgt spid="24"/>
                                        </p:tgtEl>
                                        <p:attrNameLst>
                                          <p:attrName>style.visibility</p:attrName>
                                        </p:attrNameLst>
                                      </p:cBhvr>
                                      <p:to>
                                        <p:strVal val="visible"/>
                                      </p:to>
                                    </p:set>
                                  </p:childTnLst>
                                </p:cTn>
                              </p:par>
                            </p:childTnLst>
                          </p:cTn>
                        </p:par>
                        <p:par>
                          <p:cTn id="31" fill="hold" nodeType="afterGroup">
                            <p:stCondLst>
                              <p:cond delay="7000"/>
                            </p:stCondLst>
                            <p:childTnLst>
                              <p:par>
                                <p:cTn id="32" presetID="11" presetClass="entr" presetSubtype="0" fill="hold" grpId="0" nodeType="afterEffect">
                                  <p:stCondLst>
                                    <p:cond delay="0"/>
                                  </p:stCondLst>
                                  <p:childTnLst>
                                    <p:set>
                                      <p:cBhvr>
                                        <p:cTn id="33" dur="1000">
                                          <p:stCondLst>
                                            <p:cond delay="0"/>
                                          </p:stCondLst>
                                        </p:cTn>
                                        <p:tgtEl>
                                          <p:spTgt spid="25"/>
                                        </p:tgtEl>
                                        <p:attrNameLst>
                                          <p:attrName>style.visibility</p:attrName>
                                        </p:attrNameLst>
                                      </p:cBhvr>
                                      <p:to>
                                        <p:strVal val="visible"/>
                                      </p:to>
                                    </p:set>
                                  </p:childTnLst>
                                </p:cTn>
                              </p:par>
                            </p:childTnLst>
                          </p:cTn>
                        </p:par>
                        <p:par>
                          <p:cTn id="34" fill="hold" nodeType="afterGroup">
                            <p:stCondLst>
                              <p:cond delay="8000"/>
                            </p:stCondLst>
                            <p:childTnLst>
                              <p:par>
                                <p:cTn id="35" presetID="11" presetClass="entr" presetSubtype="0" fill="hold" grpId="0" nodeType="afterEffect">
                                  <p:stCondLst>
                                    <p:cond delay="0"/>
                                  </p:stCondLst>
                                  <p:childTnLst>
                                    <p:set>
                                      <p:cBhvr>
                                        <p:cTn id="36" dur="1000">
                                          <p:stCondLst>
                                            <p:cond delay="0"/>
                                          </p:stCondLst>
                                        </p:cTn>
                                        <p:tgtEl>
                                          <p:spTgt spid="26"/>
                                        </p:tgtEl>
                                        <p:attrNameLst>
                                          <p:attrName>style.visibility</p:attrName>
                                        </p:attrNameLst>
                                      </p:cBhvr>
                                      <p:to>
                                        <p:strVal val="visible"/>
                                      </p:to>
                                    </p:set>
                                  </p:childTnLst>
                                </p:cTn>
                              </p:par>
                            </p:childTnLst>
                          </p:cTn>
                        </p:par>
                        <p:par>
                          <p:cTn id="37" fill="hold" nodeType="afterGroup">
                            <p:stCondLst>
                              <p:cond delay="9000"/>
                            </p:stCondLst>
                            <p:childTnLst>
                              <p:par>
                                <p:cTn id="38" presetID="11" presetClass="entr" presetSubtype="0" fill="hold" grpId="0" nodeType="afterEffect">
                                  <p:stCondLst>
                                    <p:cond delay="0"/>
                                  </p:stCondLst>
                                  <p:childTnLst>
                                    <p:set>
                                      <p:cBhvr>
                                        <p:cTn id="39" dur="1000">
                                          <p:stCondLst>
                                            <p:cond delay="0"/>
                                          </p:stCondLst>
                                        </p:cTn>
                                        <p:tgtEl>
                                          <p:spTgt spid="27"/>
                                        </p:tgtEl>
                                        <p:attrNameLst>
                                          <p:attrName>style.visibility</p:attrName>
                                        </p:attrNameLst>
                                      </p:cBhvr>
                                      <p:to>
                                        <p:strVal val="visible"/>
                                      </p:to>
                                    </p:set>
                                  </p:childTnLst>
                                </p:cTn>
                              </p:par>
                            </p:childTnLst>
                          </p:cTn>
                        </p:par>
                        <p:par>
                          <p:cTn id="40" fill="hold" nodeType="afterGroup">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5AC8E03-E4F8-419D-9C34-65F3CAACF523}"/>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KHỞI ĐỘNG</a:t>
            </a:r>
          </a:p>
        </p:txBody>
      </p:sp>
      <p:pic>
        <p:nvPicPr>
          <p:cNvPr id="12" name="Picture 11" descr="A picture containing toy, doll&#10;&#10;Description automatically generated">
            <a:extLst>
              <a:ext uri="{FF2B5EF4-FFF2-40B4-BE49-F238E27FC236}">
                <a16:creationId xmlns:a16="http://schemas.microsoft.com/office/drawing/2014/main" xmlns="" id="{8D05195C-074A-4338-9E08-4CFD4C5C1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974" y="1454660"/>
            <a:ext cx="7634962" cy="4722223"/>
          </a:xfrm>
          <a:prstGeom prst="rect">
            <a:avLst/>
          </a:prstGeom>
        </p:spPr>
      </p:pic>
      <p:sp>
        <p:nvSpPr>
          <p:cNvPr id="26" name="Rectangle 25">
            <a:extLst>
              <a:ext uri="{FF2B5EF4-FFF2-40B4-BE49-F238E27FC236}">
                <a16:creationId xmlns:a16="http://schemas.microsoft.com/office/drawing/2014/main" xmlns="" id="{4C0133A9-327A-424F-8229-F57F61578AA6}"/>
              </a:ext>
            </a:extLst>
          </p:cNvPr>
          <p:cNvSpPr/>
          <p:nvPr/>
        </p:nvSpPr>
        <p:spPr>
          <a:xfrm>
            <a:off x="2860935" y="199254"/>
            <a:ext cx="7518571" cy="2510813"/>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latin typeface="Times New Roman" panose="02020603050405020304" pitchFamily="18" charset="0"/>
                <a:cs typeface="Times New Roman" panose="02020603050405020304" pitchFamily="18" charset="0"/>
              </a:rPr>
              <a:t>Tìm điểm cách đều 3 đỉnh của tam giác ABC?</a:t>
            </a:r>
            <a:endParaRPr lang="en-US" sz="5400" b="1"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xmlns="" id="{E3619BAD-92AF-42CF-89C0-3E280B149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9306" y="385762"/>
            <a:ext cx="4394855" cy="4394855"/>
          </a:xfrm>
          <a:prstGeom prst="rect">
            <a:avLst/>
          </a:prstGeom>
        </p:spPr>
      </p:pic>
      <p:pic>
        <p:nvPicPr>
          <p:cNvPr id="2050" name="Picture 2">
            <a:extLst>
              <a:ext uri="{FF2B5EF4-FFF2-40B4-BE49-F238E27FC236}">
                <a16:creationId xmlns:a16="http://schemas.microsoft.com/office/drawing/2014/main" xmlns="" id="{4F102BCB-5880-F6A3-86D8-A367DD3E1B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1550" y="3090823"/>
            <a:ext cx="4057956" cy="270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43229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xmlns="" id="{8BC4AD51-8768-15B3-2946-73F31D9BAAD0}"/>
              </a:ext>
            </a:extLst>
          </p:cNvPr>
          <p:cNvPicPr>
            <a:picLocks noChangeAspect="1"/>
          </p:cNvPicPr>
          <p:nvPr/>
        </p:nvPicPr>
        <p:blipFill>
          <a:blip r:embed="rId3">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a16="http://schemas.microsoft.com/office/drawing/2014/main" xmlns="" id="{2D0FD314-50F6-929C-A763-14F3E2CFDCFD}"/>
              </a:ext>
            </a:extLst>
          </p:cNvPr>
          <p:cNvGrpSpPr>
            <a:grpSpLocks/>
          </p:cNvGrpSpPr>
          <p:nvPr/>
        </p:nvGrpSpPr>
        <p:grpSpPr bwMode="auto">
          <a:xfrm>
            <a:off x="1367631" y="-1"/>
            <a:ext cx="8763000" cy="3334871"/>
            <a:chOff x="-7257" y="100066"/>
            <a:chExt cx="8473022" cy="2947934"/>
          </a:xfrm>
        </p:grpSpPr>
        <p:sp>
          <p:nvSpPr>
            <p:cNvPr id="13" name="Hình chữ nhật 12">
              <a:extLst>
                <a:ext uri="{FF2B5EF4-FFF2-40B4-BE49-F238E27FC236}">
                  <a16:creationId xmlns:a16="http://schemas.microsoft.com/office/drawing/2014/main" xmlns="" id="{E1338FE5-3031-14D9-4D31-F016AF73CC40}"/>
                </a:ext>
              </a:extLst>
            </p:cNvPr>
            <p:cNvSpPr/>
            <p:nvPr/>
          </p:nvSpPr>
          <p:spPr>
            <a:xfrm>
              <a:off x="609800" y="533446"/>
              <a:ext cx="7855965" cy="2514554"/>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5: </a:t>
              </a:r>
              <a:r>
                <a:rPr lang="en-US" sz="3000" b="1" dirty="0">
                  <a:solidFill>
                    <a:srgbClr val="002060"/>
                  </a:solidFill>
                  <a:latin typeface="Times New Roman" panose="02020603050405020304" pitchFamily="18" charset="0"/>
                  <a:cs typeface="Times New Roman" panose="02020603050405020304" pitchFamily="18" charset="0"/>
                </a:rPr>
                <a:t>Cho tam </a:t>
              </a:r>
              <a:r>
                <a:rPr lang="en-US" sz="3000" b="1" dirty="0" err="1">
                  <a:solidFill>
                    <a:srgbClr val="002060"/>
                  </a:solidFill>
                  <a:latin typeface="Times New Roman" panose="02020603050405020304" pitchFamily="18" charset="0"/>
                  <a:cs typeface="Times New Roman" panose="02020603050405020304" pitchFamily="18" charset="0"/>
                </a:rPr>
                <a:t>giác</a:t>
              </a:r>
              <a:r>
                <a:rPr lang="en-US" sz="3000" b="1" dirty="0">
                  <a:solidFill>
                    <a:srgbClr val="002060"/>
                  </a:solidFill>
                  <a:latin typeface="Times New Roman" panose="02020603050405020304" pitchFamily="18" charset="0"/>
                  <a:cs typeface="Times New Roman" panose="02020603050405020304" pitchFamily="18" charset="0"/>
                </a:rPr>
                <a:t> ABC có            ,</a:t>
              </a:r>
              <a:r>
                <a:rPr lang="en-US" sz="3000" b="1"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Các</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đường</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trung</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trực</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của</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AB, AC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cắt</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BC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tại</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M, N.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Số</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đo</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góc</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MAN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bằng</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3000" b="1"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 </a:t>
              </a:r>
            </a:p>
            <a:p>
              <a:pPr>
                <a:defRPr/>
              </a:pPr>
              <a:r>
                <a:rPr lang="en-US" sz="2800" b="1" dirty="0">
                  <a:solidFill>
                    <a:srgbClr val="002060"/>
                  </a:solidFill>
                  <a:latin typeface="Times New Roman" panose="02020603050405020304" pitchFamily="18" charset="0"/>
                  <a:cs typeface="Times New Roman" panose="02020603050405020304" pitchFamily="18" charset="0"/>
                </a:rPr>
                <a:t>A. 100	B. 40		C. 20			D. 60  </a:t>
              </a:r>
              <a:endParaRPr lang="vi-VN" sz="2800" dirty="0">
                <a:solidFill>
                  <a:srgbClr val="002060"/>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a16="http://schemas.microsoft.com/office/drawing/2014/main" xmlns="" id="{53EC54F7-FCD7-ABD6-A84C-17E08EC3841E}"/>
                </a:ext>
              </a:extLst>
            </p:cNvPr>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pSp>
        <p:nvGrpSpPr>
          <p:cNvPr id="3" name="Nhóm 14">
            <a:extLst>
              <a:ext uri="{FF2B5EF4-FFF2-40B4-BE49-F238E27FC236}">
                <a16:creationId xmlns:a16="http://schemas.microsoft.com/office/drawing/2014/main" xmlns="" id="{FC3448C0-D08E-7CCE-05C5-5910BE7C4788}"/>
              </a:ext>
            </a:extLst>
          </p:cNvPr>
          <p:cNvGrpSpPr>
            <a:grpSpLocks/>
          </p:cNvGrpSpPr>
          <p:nvPr/>
        </p:nvGrpSpPr>
        <p:grpSpPr bwMode="auto">
          <a:xfrm>
            <a:off x="1676400" y="3757660"/>
            <a:ext cx="8839200" cy="2947941"/>
            <a:chOff x="-80936" y="100112"/>
            <a:chExt cx="8546701" cy="2947888"/>
          </a:xfrm>
        </p:grpSpPr>
        <p:sp>
          <p:nvSpPr>
            <p:cNvPr id="16" name="Hình chữ nhật 15">
              <a:extLst>
                <a:ext uri="{FF2B5EF4-FFF2-40B4-BE49-F238E27FC236}">
                  <a16:creationId xmlns:a16="http://schemas.microsoft.com/office/drawing/2014/main" xmlns="" id="{712E2D94-FAA2-1D0A-EFDC-06C9DBEF4A75}"/>
                </a:ext>
              </a:extLst>
            </p:cNvPr>
            <p:cNvSpPr/>
            <p:nvPr/>
          </p:nvSpPr>
          <p:spPr>
            <a:xfrm>
              <a:off x="609800" y="533445"/>
              <a:ext cx="7855965" cy="2514555"/>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a:t>
              </a:r>
              <a:endParaRPr lang="en-US" sz="2800" dirty="0">
                <a:solidFill>
                  <a:srgbClr val="FF0000"/>
                </a:solidFill>
                <a:ea typeface="Calibri" panose="020F0502020204030204" pitchFamily="34" charset="0"/>
                <a:cs typeface="Times New Roman" panose="02020603050405020304" pitchFamily="18" charset="0"/>
              </a:endParaRPr>
            </a:p>
          </p:txBody>
        </p:sp>
        <p:pic>
          <p:nvPicPr>
            <p:cNvPr id="17" name="Ảnh 16">
              <a:extLst>
                <a:ext uri="{FF2B5EF4-FFF2-40B4-BE49-F238E27FC236}">
                  <a16:creationId xmlns:a16="http://schemas.microsoft.com/office/drawing/2014/main" xmlns="" id="{D041F5C2-FAD5-C42E-B430-80E9258FD535}"/>
                </a:ext>
              </a:extLst>
            </p:cNvPr>
            <p:cNvPicPr>
              <a:picLocks noChangeAspect="1"/>
            </p:cNvPicPr>
            <p:nvPr/>
          </p:nvPicPr>
          <p:blipFill>
            <a:blip r:embed="rId4">
              <a:clrChange>
                <a:clrFrom>
                  <a:srgbClr val="FFFFFF"/>
                </a:clrFrom>
                <a:clrTo>
                  <a:srgbClr val="FFFFFF">
                    <a:alpha val="0"/>
                  </a:srgbClr>
                </a:clrTo>
              </a:clrChange>
              <a:duotone>
                <a:prstClr val="black"/>
                <a:schemeClr val="accent6">
                  <a:tint val="45000"/>
                  <a:satMod val="400000"/>
                </a:schemeClr>
              </a:duotone>
            </a:blip>
            <a:stretch>
              <a:fillRect/>
            </a:stretch>
          </p:blipFill>
          <p:spPr>
            <a:xfrm>
              <a:off x="-80936" y="100112"/>
              <a:ext cx="1704762" cy="866667"/>
            </a:xfrm>
            <a:prstGeom prst="rect">
              <a:avLst/>
            </a:prstGeom>
          </p:spPr>
        </p:pic>
      </p:grpSp>
      <p:pic>
        <p:nvPicPr>
          <p:cNvPr id="25605" name="Ảnh 30">
            <a:hlinkClick r:id="rId5" action="ppaction://hlinksldjump"/>
            <a:extLst>
              <a:ext uri="{FF2B5EF4-FFF2-40B4-BE49-F238E27FC236}">
                <a16:creationId xmlns:a16="http://schemas.microsoft.com/office/drawing/2014/main" xmlns="" id="{C06B5535-124B-60E2-583D-18A0B0C2DAC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1862" y="498569"/>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24" name="Object 25623">
            <a:extLst>
              <a:ext uri="{FF2B5EF4-FFF2-40B4-BE49-F238E27FC236}">
                <a16:creationId xmlns:a16="http://schemas.microsoft.com/office/drawing/2014/main" xmlns="" id="{A1F18365-C6BF-D186-8A85-7FFCB9AAE5AB}"/>
              </a:ext>
            </a:extLst>
          </p:cNvPr>
          <p:cNvGraphicFramePr>
            <a:graphicFrameLocks noChangeAspect="1"/>
          </p:cNvGraphicFramePr>
          <p:nvPr>
            <p:extLst>
              <p:ext uri="{D42A27DB-BD31-4B8C-83A1-F6EECF244321}">
                <p14:modId xmlns:p14="http://schemas.microsoft.com/office/powerpoint/2010/main" val="1361047794"/>
              </p:ext>
            </p:extLst>
          </p:nvPr>
        </p:nvGraphicFramePr>
        <p:xfrm>
          <a:off x="6722409" y="1093881"/>
          <a:ext cx="922469" cy="384362"/>
        </p:xfrm>
        <a:graphic>
          <a:graphicData uri="http://schemas.openxmlformats.org/presentationml/2006/ole">
            <mc:AlternateContent xmlns:mc="http://schemas.openxmlformats.org/markup-compatibility/2006">
              <mc:Choice xmlns:v="urn:schemas-microsoft-com:vml" Requires="v">
                <p:oleObj spid="_x0000_s1027" name="Equation" r:id="rId7" imgW="571146" imgH="237836" progId="Equation.DSMT4">
                  <p:embed/>
                </p:oleObj>
              </mc:Choice>
              <mc:Fallback>
                <p:oleObj name="Equation" r:id="rId7" imgW="571146" imgH="237836" progId="Equation.DSMT4">
                  <p:embed/>
                  <p:pic>
                    <p:nvPicPr>
                      <p:cNvPr id="0" name=""/>
                      <p:cNvPicPr/>
                      <p:nvPr/>
                    </p:nvPicPr>
                    <p:blipFill>
                      <a:blip r:embed="rId8"/>
                      <a:stretch>
                        <a:fillRect/>
                      </a:stretch>
                    </p:blipFill>
                    <p:spPr>
                      <a:xfrm>
                        <a:off x="6722409" y="1093881"/>
                        <a:ext cx="922469" cy="38436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Ảnh 3">
            <a:extLst>
              <a:ext uri="{FF2B5EF4-FFF2-40B4-BE49-F238E27FC236}">
                <a16:creationId xmlns:a16="http://schemas.microsoft.com/office/drawing/2014/main" xmlns="" id="{BCA9EA09-ED16-8058-7897-52B7F221F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ADMIN\Desktop\Tai nguyen thiet ke tro choi\Bảng gỗ\49f1b87228eb6bdb68e300357ebeb9ca (2).jpg">
            <a:extLst>
              <a:ext uri="{FF2B5EF4-FFF2-40B4-BE49-F238E27FC236}">
                <a16:creationId xmlns:a16="http://schemas.microsoft.com/office/drawing/2014/main" xmlns="" id="{503739E6-C400-AB76-A2F6-2DBBFE591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3430588"/>
            <a:ext cx="3886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16A93F8A-F2E0-7EE4-6173-F188A40DE227}"/>
              </a:ext>
            </a:extLst>
          </p:cNvPr>
          <p:cNvSpPr/>
          <p:nvPr/>
        </p:nvSpPr>
        <p:spPr>
          <a:xfrm rot="20861924">
            <a:off x="7441009" y="3675546"/>
            <a:ext cx="2828383" cy="631884"/>
          </a:xfrm>
          <a:prstGeom prst="rect">
            <a:avLst/>
          </a:prstGeom>
          <a:solidFill>
            <a:schemeClr val="accent2">
              <a:lumMod val="40000"/>
              <a:lumOff val="60000"/>
            </a:schemeClr>
          </a:solidFill>
          <a:ln w="57150">
            <a:solidFill>
              <a:srgbClr val="FF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THE END</a:t>
            </a:r>
          </a:p>
        </p:txBody>
      </p:sp>
      <p:pic>
        <p:nvPicPr>
          <p:cNvPr id="26631" name="Picture 5" descr="D:\GIAO AN\MAU POWER POINT DEP\ANH DONG PP\Phao hoa.gif">
            <a:extLst>
              <a:ext uri="{FF2B5EF4-FFF2-40B4-BE49-F238E27FC236}">
                <a16:creationId xmlns:a16="http://schemas.microsoft.com/office/drawing/2014/main" xmlns="" id="{4244459B-9B6A-59BD-9F0D-654C675DD84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31938" y="1"/>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5" descr="D:\GIAO AN\MAU POWER POINT DEP\ANH DONG PP\Phao hoa.gif">
            <a:extLst>
              <a:ext uri="{FF2B5EF4-FFF2-40B4-BE49-F238E27FC236}">
                <a16:creationId xmlns:a16="http://schemas.microsoft.com/office/drawing/2014/main" xmlns="" id="{B05DF5C3-AE36-4C34-81B8-39AD4339927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056688" y="-1393825"/>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5" descr="D:\GIAO AN\MAU POWER POINT DEP\ANH DONG PP\Phao hoa.gif">
            <a:extLst>
              <a:ext uri="{FF2B5EF4-FFF2-40B4-BE49-F238E27FC236}">
                <a16:creationId xmlns:a16="http://schemas.microsoft.com/office/drawing/2014/main" xmlns="" id="{A4155F0F-9120-7C22-055E-6AC5440C4A2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10188" y="2408239"/>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5" descr="D:\GIAO AN\MAU POWER POINT DEP\ANH DONG PP\Phao hoa.gif">
            <a:extLst>
              <a:ext uri="{FF2B5EF4-FFF2-40B4-BE49-F238E27FC236}">
                <a16:creationId xmlns:a16="http://schemas.microsoft.com/office/drawing/2014/main" xmlns="" id="{863BAD0A-770D-4234-D69D-2EDF78F7551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2214563"/>
            <a:ext cx="22098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5" descr="D:\GIAO AN\MAU POWER POINT DEP\ANH DONG PP\Phao hoa.gif">
            <a:extLst>
              <a:ext uri="{FF2B5EF4-FFF2-40B4-BE49-F238E27FC236}">
                <a16:creationId xmlns:a16="http://schemas.microsoft.com/office/drawing/2014/main" xmlns="" id="{068842DB-F97B-D626-5926-77E28E7DEC4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406901"/>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5" descr="D:\GIAO AN\MAU POWER POINT DEP\ANH DONG PP\Phao hoa.gif">
            <a:extLst>
              <a:ext uri="{FF2B5EF4-FFF2-40B4-BE49-F238E27FC236}">
                <a16:creationId xmlns:a16="http://schemas.microsoft.com/office/drawing/2014/main" xmlns="" id="{2F7C7BB5-F70D-90A0-6B32-0B67D16A0B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17750" y="779464"/>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5" descr="D:\GIAO AN\MAU POWER POINT DEP\ANH DONG PP\Phao hoa.gif">
            <a:extLst>
              <a:ext uri="{FF2B5EF4-FFF2-40B4-BE49-F238E27FC236}">
                <a16:creationId xmlns:a16="http://schemas.microsoft.com/office/drawing/2014/main" xmlns="" id="{62C64503-3E48-EA27-0F5C-D65342FD60D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2170113"/>
            <a:ext cx="22098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5" descr="D:\GIAO AN\MAU POWER POINT DEP\ANH DONG PP\Phao hoa.gif">
            <a:extLst>
              <a:ext uri="{FF2B5EF4-FFF2-40B4-BE49-F238E27FC236}">
                <a16:creationId xmlns:a16="http://schemas.microsoft.com/office/drawing/2014/main" xmlns="" id="{8165C83E-9ABD-0C82-C822-745FE25C715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38613" y="4062414"/>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5" descr="D:\GIAO AN\MAU POWER POINT DEP\ANH DONG PP\Phao hoa.gif">
            <a:extLst>
              <a:ext uri="{FF2B5EF4-FFF2-40B4-BE49-F238E27FC236}">
                <a16:creationId xmlns:a16="http://schemas.microsoft.com/office/drawing/2014/main" xmlns="" id="{A3042B13-FD9F-A0B2-7D19-EC4668D78CE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83313" y="382587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5" descr="D:\GIAO AN\MAU POWER POINT DEP\ANH DONG PP\Phao hoa.gif">
            <a:extLst>
              <a:ext uri="{FF2B5EF4-FFF2-40B4-BE49-F238E27FC236}">
                <a16:creationId xmlns:a16="http://schemas.microsoft.com/office/drawing/2014/main" xmlns="" id="{D25BAB8A-6D0B-C60D-F059-ADE48C2014B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3049588"/>
            <a:ext cx="22098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5" descr="D:\GIAO AN\MAU POWER POINT DEP\ANH DONG PP\Phao hoa.gif">
            <a:extLst>
              <a:ext uri="{FF2B5EF4-FFF2-40B4-BE49-F238E27FC236}">
                <a16:creationId xmlns:a16="http://schemas.microsoft.com/office/drawing/2014/main" xmlns="" id="{40201184-5EB6-4D42-FF54-41A68F67C06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57363" y="101917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5" descr="D:\GIAO AN\MAU POWER POINT DEP\ANH DONG PP\Phao hoa.gif">
            <a:extLst>
              <a:ext uri="{FF2B5EF4-FFF2-40B4-BE49-F238E27FC236}">
                <a16:creationId xmlns:a16="http://schemas.microsoft.com/office/drawing/2014/main" xmlns="" id="{EBE97048-EB1A-8256-09B5-D5D25E686C2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762126"/>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5" descr="D:\GIAO AN\MAU POWER POINT DEP\ANH DONG PP\Phao hoa.gif">
            <a:extLst>
              <a:ext uri="{FF2B5EF4-FFF2-40B4-BE49-F238E27FC236}">
                <a16:creationId xmlns:a16="http://schemas.microsoft.com/office/drawing/2014/main" xmlns="" id="{FE95A38D-3C22-405A-C914-726EFD0AE09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15075" y="1730376"/>
            <a:ext cx="154305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5" descr="D:\GIAO AN\MAU POWER POINT DEP\ANH DONG PP\Phao hoa.gif">
            <a:extLst>
              <a:ext uri="{FF2B5EF4-FFF2-40B4-BE49-F238E27FC236}">
                <a16:creationId xmlns:a16="http://schemas.microsoft.com/office/drawing/2014/main" xmlns="" id="{1E02F6EC-5555-29F9-42F2-21374A0E9C0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31263" y="3057526"/>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5" descr="D:\GIAO AN\MAU POWER POINT DEP\ANH DONG PP\Phao hoa.gif">
            <a:extLst>
              <a:ext uri="{FF2B5EF4-FFF2-40B4-BE49-F238E27FC236}">
                <a16:creationId xmlns:a16="http://schemas.microsoft.com/office/drawing/2014/main" xmlns="" id="{976C839E-F0F8-9E32-8A41-E6E60090FB1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53163" y="228282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5" descr="D:\GIAO AN\MAU POWER POINT DEP\ANH DONG PP\Phao hoa.gif">
            <a:extLst>
              <a:ext uri="{FF2B5EF4-FFF2-40B4-BE49-F238E27FC236}">
                <a16:creationId xmlns:a16="http://schemas.microsoft.com/office/drawing/2014/main" xmlns="" id="{688E7302-D104-8F23-CBBA-37D7BE7E215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68938" y="995364"/>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5" descr="D:\GIAO AN\MAU POWER POINT DEP\ANH DONG PP\Phao hoa.gif">
            <a:extLst>
              <a:ext uri="{FF2B5EF4-FFF2-40B4-BE49-F238E27FC236}">
                <a16:creationId xmlns:a16="http://schemas.microsoft.com/office/drawing/2014/main" xmlns="" id="{D4626778-6F24-0455-BDF7-D855FB34F11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63025" y="963613"/>
            <a:ext cx="1544638"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C98B94E-FDB3-430D-B792-86ACC1C33079}"/>
              </a:ext>
            </a:extLst>
          </p:cNvPr>
          <p:cNvSpPr/>
          <p:nvPr/>
        </p:nvSpPr>
        <p:spPr>
          <a:xfrm>
            <a:off x="3341271" y="0"/>
            <a:ext cx="5509458" cy="923330"/>
          </a:xfrm>
          <a:prstGeom prst="rect">
            <a:avLst/>
          </a:prstGeom>
          <a:noFill/>
        </p:spPr>
        <p:txBody>
          <a:bodyPr wrap="none" lIns="91440" tIns="45720" rIns="91440" bIns="45720">
            <a:spAutoFit/>
          </a:bodyPr>
          <a:lstStyle/>
          <a:p>
            <a:pPr algn="ctr"/>
            <a:r>
              <a:rPr lang="en-US" sz="5400" b="1" cap="none" spc="0">
                <a:ln w="12700" cmpd="sng">
                  <a:noFill/>
                  <a:prstDash val="solid"/>
                </a:ln>
                <a:solidFill>
                  <a:srgbClr val="FF0000"/>
                </a:solidFill>
                <a:effectLst/>
              </a:rPr>
              <a:t>GIAO VIỆC VỀ NHÀ</a:t>
            </a:r>
          </a:p>
        </p:txBody>
      </p:sp>
      <p:pic>
        <p:nvPicPr>
          <p:cNvPr id="4" name="Picture 3" descr="A picture containing text&#10;&#10;Description automatically generated">
            <a:extLst>
              <a:ext uri="{FF2B5EF4-FFF2-40B4-BE49-F238E27FC236}">
                <a16:creationId xmlns:a16="http://schemas.microsoft.com/office/drawing/2014/main" xmlns="" id="{877E50C2-4C9A-4CD9-8EF8-0B8157F53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343" y="3220556"/>
            <a:ext cx="6923314" cy="3637444"/>
          </a:xfrm>
          <a:prstGeom prst="rect">
            <a:avLst/>
          </a:prstGeom>
        </p:spPr>
      </p:pic>
      <p:sp>
        <p:nvSpPr>
          <p:cNvPr id="5" name="TextBox 4">
            <a:extLst>
              <a:ext uri="{FF2B5EF4-FFF2-40B4-BE49-F238E27FC236}">
                <a16:creationId xmlns:a16="http://schemas.microsoft.com/office/drawing/2014/main" xmlns="" id="{F5D09BC4-470D-49E4-BBD7-7FAE826151CA}"/>
              </a:ext>
            </a:extLst>
          </p:cNvPr>
          <p:cNvSpPr txBox="1"/>
          <p:nvPr/>
        </p:nvSpPr>
        <p:spPr>
          <a:xfrm>
            <a:off x="531846" y="914400"/>
            <a:ext cx="11551297" cy="1754326"/>
          </a:xfrm>
          <a:prstGeom prst="rect">
            <a:avLst/>
          </a:prstGeom>
          <a:noFill/>
        </p:spPr>
        <p:txBody>
          <a:bodyPr wrap="square" rtlCol="0">
            <a:spAutoFit/>
          </a:bodyPr>
          <a:lstStyle/>
          <a:p>
            <a:pPr marL="571500" indent="-571500">
              <a:buFontTx/>
              <a:buChar char="-"/>
            </a:pPr>
            <a:r>
              <a:rPr lang="en-US" sz="3600" b="1" dirty="0" err="1"/>
              <a:t>Ôn</a:t>
            </a:r>
            <a:r>
              <a:rPr lang="en-US" sz="3600" b="1" dirty="0"/>
              <a:t> </a:t>
            </a:r>
            <a:r>
              <a:rPr lang="en-US" sz="3600" b="1" dirty="0" err="1"/>
              <a:t>lại</a:t>
            </a:r>
            <a:r>
              <a:rPr lang="en-US" sz="3600" b="1" dirty="0"/>
              <a:t> </a:t>
            </a:r>
            <a:r>
              <a:rPr lang="en-US" sz="3600" b="1" dirty="0" err="1"/>
              <a:t>các</a:t>
            </a:r>
            <a:r>
              <a:rPr lang="en-US" sz="3600" b="1" dirty="0"/>
              <a:t> </a:t>
            </a:r>
            <a:r>
              <a:rPr lang="en-US" sz="3600" b="1" dirty="0" err="1"/>
              <a:t>kiến</a:t>
            </a:r>
            <a:r>
              <a:rPr lang="en-US" sz="3600" b="1" dirty="0"/>
              <a:t> </a:t>
            </a:r>
            <a:r>
              <a:rPr lang="en-US" sz="3600" b="1" dirty="0" err="1"/>
              <a:t>thức</a:t>
            </a:r>
            <a:r>
              <a:rPr lang="en-US" sz="3600" b="1" dirty="0"/>
              <a:t> </a:t>
            </a:r>
            <a:r>
              <a:rPr lang="en-US" sz="3600" b="1" dirty="0" err="1"/>
              <a:t>đa</a:t>
            </a:r>
            <a:r>
              <a:rPr lang="en-US" sz="3600" b="1" dirty="0"/>
              <a:t>̃ </a:t>
            </a:r>
            <a:r>
              <a:rPr lang="en-US" sz="3600" b="1" dirty="0" err="1"/>
              <a:t>học</a:t>
            </a:r>
            <a:r>
              <a:rPr lang="en-US" sz="3600" b="1" dirty="0"/>
              <a:t> </a:t>
            </a:r>
            <a:r>
              <a:rPr lang="en-US" sz="3600" b="1" dirty="0" err="1"/>
              <a:t>trong</a:t>
            </a:r>
            <a:r>
              <a:rPr lang="en-US" sz="3600" b="1" dirty="0"/>
              <a:t> </a:t>
            </a:r>
            <a:r>
              <a:rPr lang="en-US" sz="3600" b="1" dirty="0" err="1"/>
              <a:t>bài</a:t>
            </a:r>
            <a:r>
              <a:rPr lang="en-US" sz="3600" b="1" dirty="0"/>
              <a:t>, </a:t>
            </a:r>
            <a:r>
              <a:rPr lang="en-US" sz="3600" b="1" dirty="0" err="1"/>
              <a:t>nắm</a:t>
            </a:r>
            <a:r>
              <a:rPr lang="en-US" sz="3600" b="1" dirty="0"/>
              <a:t> </a:t>
            </a:r>
            <a:r>
              <a:rPr lang="en-US" sz="3600" b="1" dirty="0" err="1"/>
              <a:t>đuwọc</a:t>
            </a:r>
            <a:r>
              <a:rPr lang="en-US" sz="3600" b="1" dirty="0"/>
              <a:t> </a:t>
            </a:r>
            <a:r>
              <a:rPr lang="en-US" sz="3600" b="1" dirty="0" err="1"/>
              <a:t>định</a:t>
            </a:r>
            <a:r>
              <a:rPr lang="en-US" sz="3600" b="1" dirty="0"/>
              <a:t> </a:t>
            </a:r>
            <a:r>
              <a:rPr lang="en-US" sz="3600" b="1" dirty="0" err="1"/>
              <a:t>nghĩa</a:t>
            </a:r>
            <a:r>
              <a:rPr lang="en-US" sz="3600" b="1" dirty="0"/>
              <a:t>, </a:t>
            </a:r>
            <a:r>
              <a:rPr lang="en-US" sz="3600" b="1" dirty="0" err="1"/>
              <a:t>tính</a:t>
            </a:r>
            <a:r>
              <a:rPr lang="en-US" sz="3600" b="1" dirty="0"/>
              <a:t> </a:t>
            </a:r>
            <a:r>
              <a:rPr lang="en-US" sz="3600" b="1" dirty="0" err="1"/>
              <a:t>chất</a:t>
            </a:r>
            <a:r>
              <a:rPr lang="en-US" sz="3600" b="1" dirty="0"/>
              <a:t> </a:t>
            </a:r>
            <a:r>
              <a:rPr lang="en-US" sz="3600" b="1" dirty="0" err="1"/>
              <a:t>đường</a:t>
            </a:r>
            <a:r>
              <a:rPr lang="en-US" sz="3600" b="1" dirty="0"/>
              <a:t> </a:t>
            </a:r>
            <a:r>
              <a:rPr lang="en-US" sz="3600" b="1" dirty="0" err="1"/>
              <a:t>trung</a:t>
            </a:r>
            <a:r>
              <a:rPr lang="en-US" sz="3600" b="1" dirty="0"/>
              <a:t> </a:t>
            </a:r>
            <a:r>
              <a:rPr lang="en-US" sz="3600" b="1" dirty="0" err="1"/>
              <a:t>trực</a:t>
            </a:r>
            <a:r>
              <a:rPr lang="en-US" sz="3600" b="1" dirty="0"/>
              <a:t> </a:t>
            </a:r>
            <a:r>
              <a:rPr lang="en-US" sz="3600" b="1" dirty="0" err="1"/>
              <a:t>của</a:t>
            </a:r>
            <a:r>
              <a:rPr lang="en-US" sz="3600" b="1" dirty="0"/>
              <a:t> tam </a:t>
            </a:r>
            <a:r>
              <a:rPr lang="en-US" sz="3600" b="1" dirty="0" err="1"/>
              <a:t>giác</a:t>
            </a:r>
            <a:r>
              <a:rPr lang="en-US" sz="3600" b="1" dirty="0"/>
              <a:t>.</a:t>
            </a:r>
          </a:p>
          <a:p>
            <a:pPr marL="571500" indent="-571500">
              <a:buFontTx/>
              <a:buChar char="-"/>
            </a:pPr>
            <a:r>
              <a:rPr lang="en-US" sz="3600" b="1" dirty="0" err="1"/>
              <a:t>Làm</a:t>
            </a:r>
            <a:r>
              <a:rPr lang="en-US" sz="3600" b="1" dirty="0"/>
              <a:t> </a:t>
            </a:r>
            <a:r>
              <a:rPr lang="en-US" sz="3600" b="1" dirty="0" err="1"/>
              <a:t>bài</a:t>
            </a:r>
            <a:r>
              <a:rPr lang="en-US" sz="3600" b="1" dirty="0"/>
              <a:t> </a:t>
            </a:r>
            <a:r>
              <a:rPr lang="en-US" sz="3600" b="1" dirty="0" err="1"/>
              <a:t>tập</a:t>
            </a:r>
            <a:r>
              <a:rPr lang="en-US" sz="3600" b="1" dirty="0"/>
              <a:t> 1, 2, 3 (SGK T72) </a:t>
            </a:r>
            <a:r>
              <a:rPr lang="en-US" sz="3600" b="1" dirty="0" err="1"/>
              <a:t>và</a:t>
            </a:r>
            <a:r>
              <a:rPr lang="en-US" sz="3600" b="1" dirty="0"/>
              <a:t> </a:t>
            </a:r>
            <a:r>
              <a:rPr lang="en-US" sz="3600" b="1" dirty="0" err="1"/>
              <a:t>chuẩn</a:t>
            </a:r>
            <a:r>
              <a:rPr lang="en-US" sz="3600" b="1" dirty="0"/>
              <a:t> </a:t>
            </a:r>
            <a:r>
              <a:rPr lang="en-US" sz="3600" b="1" dirty="0" err="1"/>
              <a:t>bị</a:t>
            </a:r>
            <a:r>
              <a:rPr lang="en-US" sz="3600" b="1" dirty="0"/>
              <a:t> </a:t>
            </a:r>
            <a:r>
              <a:rPr lang="en-US" sz="3600" b="1" dirty="0" err="1"/>
              <a:t>bài</a:t>
            </a:r>
            <a:r>
              <a:rPr lang="en-US" sz="3600" b="1" dirty="0"/>
              <a:t> </a:t>
            </a:r>
            <a:r>
              <a:rPr lang="en-US" sz="3600" b="1" dirty="0" err="1"/>
              <a:t>tiết</a:t>
            </a:r>
            <a:r>
              <a:rPr lang="en-US" sz="3600" b="1" dirty="0"/>
              <a:t> </a:t>
            </a:r>
            <a:r>
              <a:rPr lang="en-US" sz="3600" b="1" dirty="0" err="1"/>
              <a:t>sau</a:t>
            </a:r>
            <a:r>
              <a:rPr lang="en-US" sz="3600" b="1" dirty="0"/>
              <a:t>.</a:t>
            </a:r>
          </a:p>
        </p:txBody>
      </p:sp>
    </p:spTree>
    <p:extLst>
      <p:ext uri="{BB962C8B-B14F-4D97-AF65-F5344CB8AC3E}">
        <p14:creationId xmlns:p14="http://schemas.microsoft.com/office/powerpoint/2010/main" val="252507392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046C2DA-46A9-4686-A3F8-4D7CFBB3E629}"/>
              </a:ext>
            </a:extLst>
          </p:cNvPr>
          <p:cNvSpPr/>
          <p:nvPr/>
        </p:nvSpPr>
        <p:spPr>
          <a:xfrm>
            <a:off x="269822" y="471948"/>
            <a:ext cx="11388777" cy="1631216"/>
          </a:xfrm>
          <a:prstGeom prst="rect">
            <a:avLst/>
          </a:prstGeom>
          <a:noFill/>
        </p:spPr>
        <p:txBody>
          <a:bodyPr wrap="square" lIns="91440" tIns="45720" rIns="91440" bIns="45720">
            <a:spAutoFit/>
          </a:bodyPr>
          <a:lstStyle/>
          <a:p>
            <a:pPr algn="ctr"/>
            <a:r>
              <a:rPr lang="en-US" sz="5000" b="1" cap="none" spc="0" dirty="0" err="1">
                <a:ln w="0"/>
                <a:solidFill>
                  <a:srgbClr val="FF0000"/>
                </a:solidFill>
                <a:effectLst>
                  <a:reflection blurRad="6350" stA="53000" endA="300" endPos="35500" dir="5400000" sy="-90000" algn="bl" rotWithShape="0"/>
                </a:effectLst>
              </a:rPr>
              <a:t>Bài</a:t>
            </a:r>
            <a:r>
              <a:rPr lang="en-US" sz="5000" b="1" cap="none" spc="0" dirty="0">
                <a:ln w="0"/>
                <a:solidFill>
                  <a:srgbClr val="FF0000"/>
                </a:solidFill>
                <a:effectLst>
                  <a:reflection blurRad="6350" stA="53000" endA="300" endPos="35500" dir="5400000" sy="-90000" algn="bl" rotWithShape="0"/>
                </a:effectLst>
              </a:rPr>
              <a:t> </a:t>
            </a:r>
            <a:r>
              <a:rPr lang="vi-VN" sz="5000" b="1" cap="none" spc="0" dirty="0">
                <a:ln w="0"/>
                <a:solidFill>
                  <a:srgbClr val="FF0000"/>
                </a:solidFill>
                <a:effectLst>
                  <a:reflection blurRad="6350" stA="53000" endA="300" endPos="35500" dir="5400000" sy="-90000" algn="bl" rotWithShape="0"/>
                </a:effectLst>
              </a:rPr>
              <a:t>6</a:t>
            </a:r>
            <a:r>
              <a:rPr lang="en-US" sz="5000" b="1" cap="none" spc="0" dirty="0">
                <a:ln w="0"/>
                <a:solidFill>
                  <a:srgbClr val="FF0000"/>
                </a:solidFill>
                <a:effectLst>
                  <a:reflection blurRad="6350" stA="53000" endA="300" endPos="35500" dir="5400000" sy="-90000" algn="bl" rotWithShape="0"/>
                </a:effectLst>
              </a:rPr>
              <a:t>. </a:t>
            </a:r>
            <a:r>
              <a:rPr lang="vi-VN" sz="5000" b="1" cap="none" spc="0" dirty="0">
                <a:ln w="0"/>
                <a:solidFill>
                  <a:schemeClr val="accent6">
                    <a:lumMod val="75000"/>
                  </a:schemeClr>
                </a:solidFill>
                <a:effectLst>
                  <a:reflection blurRad="6350" stA="53000" endA="300" endPos="35500" dir="5400000" sy="-90000" algn="bl" rotWithShape="0"/>
                </a:effectLst>
              </a:rPr>
              <a:t>TÍNH CHẤT BA ĐƯỜNG TRUNGTRỰC CỦA TAM GIÁC</a:t>
            </a:r>
            <a:endParaRPr lang="en-US" sz="5000" b="1" cap="none" spc="0" dirty="0">
              <a:ln w="0"/>
              <a:solidFill>
                <a:schemeClr val="accent6">
                  <a:lumMod val="75000"/>
                </a:schemeClr>
              </a:solidFill>
              <a:effectLst>
                <a:reflection blurRad="6350" stA="53000" endA="300" endPos="35500" dir="5400000" sy="-90000" algn="bl" rotWithShape="0"/>
              </a:effectLst>
            </a:endParaRPr>
          </a:p>
        </p:txBody>
      </p:sp>
      <p:pic>
        <p:nvPicPr>
          <p:cNvPr id="1026" name="Picture 2" descr="Chọn câu đúng bán kính của đường tròn ngoại tiếp tam giác vuông">
            <a:extLst>
              <a:ext uri="{FF2B5EF4-FFF2-40B4-BE49-F238E27FC236}">
                <a16:creationId xmlns:a16="http://schemas.microsoft.com/office/drawing/2014/main" xmlns="" id="{39996530-992C-3B23-3DFB-06092A15A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943" y="2022838"/>
            <a:ext cx="7758114" cy="483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67436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1AD92A5-BFA4-4400-BC2C-95E03344873D}"/>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HÌNH THÀNH KIẾN THỨC</a:t>
            </a:r>
          </a:p>
        </p:txBody>
      </p:sp>
      <p:sp>
        <p:nvSpPr>
          <p:cNvPr id="5" name="Rectangle 4">
            <a:extLst>
              <a:ext uri="{FF2B5EF4-FFF2-40B4-BE49-F238E27FC236}">
                <a16:creationId xmlns:a16="http://schemas.microsoft.com/office/drawing/2014/main" xmlns="" id="{ADF53FDF-1BBA-4221-B424-668101FB3DDC}"/>
              </a:ext>
            </a:extLst>
          </p:cNvPr>
          <p:cNvSpPr/>
          <p:nvPr/>
        </p:nvSpPr>
        <p:spPr>
          <a:xfrm>
            <a:off x="157162" y="1120676"/>
            <a:ext cx="11172825" cy="1785104"/>
          </a:xfrm>
          <a:prstGeom prst="rect">
            <a:avLst/>
          </a:prstGeom>
          <a:noFill/>
        </p:spPr>
        <p:txBody>
          <a:bodyPr wrap="square" lIns="91440" tIns="45720" rIns="91440" bIns="45720">
            <a:spAutoFit/>
          </a:bodyPr>
          <a:lstStyle/>
          <a:p>
            <a:pPr algn="ctr"/>
            <a:r>
              <a:rPr lang="en-US" sz="5500" b="1" dirty="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 ĐƯỜNG TRUNG TRỰC CỦA TAM GIÁC:</a:t>
            </a:r>
            <a:endParaRPr lang="en-US" sz="5500" b="1" cap="none" spc="0" dirty="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E4397D0C-3804-E19F-19A6-7EEA427D0C92}"/>
              </a:ext>
            </a:extLst>
          </p:cNvPr>
          <p:cNvSpPr txBox="1"/>
          <p:nvPr/>
        </p:nvSpPr>
        <p:spPr>
          <a:xfrm>
            <a:off x="1042987" y="3429000"/>
            <a:ext cx="10415587" cy="2400657"/>
          </a:xfrm>
          <a:prstGeom prst="rect">
            <a:avLst/>
          </a:prstGeom>
          <a:noFill/>
        </p:spPr>
        <p:txBody>
          <a:bodyPr wrap="square">
            <a:spAutoFit/>
          </a:bodyPr>
          <a:lstStyle/>
          <a:p>
            <a:r>
              <a:rPr lang="en-US" sz="5000" dirty="0">
                <a:effectLst/>
                <a:latin typeface="Times New Roman" panose="02020603050405020304" pitchFamily="18" charset="0"/>
                <a:ea typeface="Times New Roman" panose="02020603050405020304" pitchFamily="18" charset="0"/>
              </a:rPr>
              <a:t>?. Cho tam </a:t>
            </a:r>
            <a:r>
              <a:rPr lang="en-US" sz="5000" dirty="0" err="1">
                <a:effectLst/>
                <a:latin typeface="Times New Roman" panose="02020603050405020304" pitchFamily="18" charset="0"/>
                <a:ea typeface="Times New Roman" panose="02020603050405020304" pitchFamily="18" charset="0"/>
              </a:rPr>
              <a:t>giác</a:t>
            </a:r>
            <a:r>
              <a:rPr lang="en-US" sz="5000" dirty="0">
                <a:effectLst/>
                <a:latin typeface="Times New Roman" panose="02020603050405020304" pitchFamily="18" charset="0"/>
                <a:ea typeface="Times New Roman" panose="02020603050405020304" pitchFamily="18" charset="0"/>
              </a:rPr>
              <a:t> ABC, </a:t>
            </a:r>
            <a:r>
              <a:rPr lang="en-US" sz="5000" dirty="0" err="1">
                <a:effectLst/>
                <a:latin typeface="Times New Roman" panose="02020603050405020304" pitchFamily="18" charset="0"/>
                <a:ea typeface="Times New Roman" panose="02020603050405020304" pitchFamily="18" charset="0"/>
              </a:rPr>
              <a:t>em</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hãy</a:t>
            </a:r>
            <a:r>
              <a:rPr lang="en-US" sz="5000" dirty="0">
                <a:effectLst/>
                <a:latin typeface="Times New Roman" panose="02020603050405020304" pitchFamily="18" charset="0"/>
                <a:ea typeface="Times New Roman" panose="02020603050405020304" pitchFamily="18" charset="0"/>
              </a:rPr>
              <a:t> d</a:t>
            </a:r>
            <a:r>
              <a:rPr lang="vi-VN" sz="5000" dirty="0">
                <a:effectLst/>
                <a:latin typeface="Times New Roman" panose="02020603050405020304" pitchFamily="18" charset="0"/>
                <a:ea typeface="Times New Roman" panose="02020603050405020304" pitchFamily="18" charset="0"/>
              </a:rPr>
              <a:t>ù</a:t>
            </a:r>
            <a:r>
              <a:rPr lang="en-US" sz="5000" dirty="0">
                <a:effectLst/>
                <a:latin typeface="Times New Roman" panose="02020603050405020304" pitchFamily="18" charset="0"/>
                <a:ea typeface="Times New Roman" panose="02020603050405020304" pitchFamily="18" charset="0"/>
              </a:rPr>
              <a:t>ng </a:t>
            </a:r>
            <a:r>
              <a:rPr lang="en-US" sz="5000" dirty="0" err="1">
                <a:effectLst/>
                <a:latin typeface="Times New Roman" panose="02020603050405020304" pitchFamily="18" charset="0"/>
                <a:ea typeface="Times New Roman" panose="02020603050405020304" pitchFamily="18" charset="0"/>
              </a:rPr>
              <a:t>thước</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kẻ</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và</a:t>
            </a:r>
            <a:r>
              <a:rPr lang="en-US" sz="5000" dirty="0">
                <a:effectLst/>
                <a:latin typeface="Times New Roman" panose="02020603050405020304" pitchFamily="18" charset="0"/>
                <a:ea typeface="Times New Roman" panose="02020603050405020304" pitchFamily="18" charset="0"/>
              </a:rPr>
              <a:t> com pa </a:t>
            </a:r>
            <a:r>
              <a:rPr lang="en-US" sz="5000" dirty="0" err="1">
                <a:effectLst/>
                <a:latin typeface="Times New Roman" panose="02020603050405020304" pitchFamily="18" charset="0"/>
                <a:ea typeface="Times New Roman" panose="02020603050405020304" pitchFamily="18" charset="0"/>
              </a:rPr>
              <a:t>vẽ</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đường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trung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trực</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xy</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của</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cạnh</a:t>
            </a:r>
            <a:r>
              <a:rPr lang="en-US" sz="5000" dirty="0">
                <a:effectLst/>
                <a:latin typeface="Times New Roman" panose="02020603050405020304" pitchFamily="18" charset="0"/>
                <a:ea typeface="Times New Roman" panose="02020603050405020304" pitchFamily="18" charset="0"/>
              </a:rPr>
              <a:t> BC.</a:t>
            </a:r>
            <a:endParaRPr lang="en-US" sz="5000" dirty="0"/>
          </a:p>
        </p:txBody>
      </p:sp>
    </p:spTree>
    <p:extLst>
      <p:ext uri="{BB962C8B-B14F-4D97-AF65-F5344CB8AC3E}">
        <p14:creationId xmlns:p14="http://schemas.microsoft.com/office/powerpoint/2010/main" val="157553453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1AD92A5-BFA4-4400-BC2C-95E03344873D}"/>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
        <p:nvSpPr>
          <p:cNvPr id="5" name="Rectangle 4">
            <a:extLst>
              <a:ext uri="{FF2B5EF4-FFF2-40B4-BE49-F238E27FC236}">
                <a16:creationId xmlns:a16="http://schemas.microsoft.com/office/drawing/2014/main" xmlns="" id="{5DFFE868-FAB1-4164-A184-45B19F54C80E}"/>
              </a:ext>
            </a:extLst>
          </p:cNvPr>
          <p:cNvSpPr/>
          <p:nvPr/>
        </p:nvSpPr>
        <p:spPr>
          <a:xfrm>
            <a:off x="657225" y="1514476"/>
            <a:ext cx="11072813" cy="4829174"/>
          </a:xfrm>
          <a:prstGeom prst="rect">
            <a:avLst/>
          </a:prstGeom>
          <a:solidFill>
            <a:schemeClr val="accent4">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tx1"/>
                </a:solidFill>
                <a:latin typeface="Times New Roman" panose="02020603050405020304" pitchFamily="18" charset="0"/>
                <a:cs typeface="Times New Roman" panose="02020603050405020304" pitchFamily="18" charset="0"/>
              </a:rPr>
              <a:t>Trong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một</a:t>
            </a:r>
            <a:r>
              <a:rPr lang="en-US" sz="6000" b="1" dirty="0">
                <a:solidFill>
                  <a:schemeClr val="tx1"/>
                </a:solidFill>
                <a:latin typeface="Times New Roman" panose="02020603050405020304" pitchFamily="18" charset="0"/>
                <a:cs typeface="Times New Roman" panose="02020603050405020304" pitchFamily="18" charset="0"/>
              </a:rPr>
              <a:t> tam </a:t>
            </a:r>
            <a:r>
              <a:rPr lang="en-US" sz="6000" b="1" dirty="0" err="1">
                <a:solidFill>
                  <a:schemeClr val="tx1"/>
                </a:solidFill>
                <a:latin typeface="Times New Roman" panose="02020603050405020304" pitchFamily="18" charset="0"/>
                <a:cs typeface="Times New Roman" panose="02020603050405020304" pitchFamily="18" charset="0"/>
              </a:rPr>
              <a:t>giác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đường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trung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trực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của</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mỗi</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cạnh</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gọi</a:t>
            </a:r>
            <a:r>
              <a:rPr lang="en-US" sz="6000" b="1" dirty="0">
                <a:solidFill>
                  <a:schemeClr val="tx1"/>
                </a:solidFill>
                <a:latin typeface="Times New Roman" panose="02020603050405020304" pitchFamily="18" charset="0"/>
                <a:cs typeface="Times New Roman" panose="02020603050405020304" pitchFamily="18" charset="0"/>
              </a:rPr>
              <a:t> là </a:t>
            </a:r>
            <a:r>
              <a:rPr lang="en-US" sz="6000" b="1" dirty="0" err="1">
                <a:solidFill>
                  <a:schemeClr val="tx1"/>
                </a:solidFill>
                <a:latin typeface="Times New Roman" panose="02020603050405020304" pitchFamily="18" charset="0"/>
                <a:cs typeface="Times New Roman" panose="02020603050405020304" pitchFamily="18" charset="0"/>
              </a:rPr>
              <a:t>đường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trung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trực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của</a:t>
            </a:r>
            <a:r>
              <a:rPr lang="en-US" sz="6000" b="1" dirty="0">
                <a:solidFill>
                  <a:schemeClr val="tx1"/>
                </a:solidFill>
                <a:latin typeface="Times New Roman" panose="02020603050405020304" pitchFamily="18" charset="0"/>
                <a:cs typeface="Times New Roman" panose="02020603050405020304" pitchFamily="18" charset="0"/>
              </a:rPr>
              <a:t> tam </a:t>
            </a:r>
            <a:r>
              <a:rPr lang="en-US" sz="6000" b="1" dirty="0" err="1">
                <a:solidFill>
                  <a:schemeClr val="tx1"/>
                </a:solidFill>
                <a:latin typeface="Times New Roman" panose="02020603050405020304" pitchFamily="18" charset="0"/>
                <a:cs typeface="Times New Roman" panose="02020603050405020304" pitchFamily="18" charset="0"/>
              </a:rPr>
              <a:t>giác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đo</a:t>
            </a:r>
            <a:r>
              <a:rPr lang="en-US" sz="6000" b="1" dirty="0">
                <a:solidFill>
                  <a:schemeClr val="tx1"/>
                </a:solidFill>
                <a:latin typeface="Times New Roman" panose="02020603050405020304" pitchFamily="18" charset="0"/>
                <a:cs typeface="Times New Roman" panose="02020603050405020304" pitchFamily="18" charset="0"/>
              </a:rPr>
              <a:t>́.</a:t>
            </a:r>
            <a:endParaRPr lang="en-US" sz="5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56081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85C86F8A-A0AB-51C2-A2AF-B4E7D31F6FE5}"/>
              </a:ext>
            </a:extLst>
          </p:cNvPr>
          <p:cNvSpPr txBox="1"/>
          <p:nvPr/>
        </p:nvSpPr>
        <p:spPr>
          <a:xfrm>
            <a:off x="445294" y="1312753"/>
            <a:ext cx="11301411" cy="3785652"/>
          </a:xfrm>
          <a:prstGeom prst="rect">
            <a:avLst/>
          </a:prstGeom>
          <a:noFill/>
        </p:spPr>
        <p:txBody>
          <a:bodyPr wrap="square">
            <a:spAutoFit/>
          </a:bodyPr>
          <a:lstStyle/>
          <a:p>
            <a:r>
              <a:rPr lang="en-US" sz="6000" dirty="0">
                <a:effectLst/>
                <a:latin typeface="Times New Roman" panose="02020603050405020304" pitchFamily="18" charset="0"/>
                <a:ea typeface="Times New Roman" panose="02020603050405020304" pitchFamily="18" charset="0"/>
              </a:rPr>
              <a:t>Cho tam </a:t>
            </a:r>
            <a:r>
              <a:rPr lang="en-US" sz="6000" dirty="0" err="1">
                <a:effectLst/>
                <a:latin typeface="Times New Roman" panose="02020603050405020304" pitchFamily="18" charset="0"/>
                <a:ea typeface="Times New Roman" panose="02020603050405020304" pitchFamily="18" charset="0"/>
              </a:rPr>
              <a:t>giác</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nhọn</a:t>
            </a:r>
            <a:r>
              <a:rPr lang="en-US" sz="6000" dirty="0">
                <a:effectLst/>
                <a:latin typeface="Times New Roman" panose="02020603050405020304" pitchFamily="18" charset="0"/>
                <a:ea typeface="Times New Roman" panose="02020603050405020304" pitchFamily="18" charset="0"/>
              </a:rPr>
              <a:t> ABC, M,N,P </a:t>
            </a:r>
            <a:r>
              <a:rPr lang="en-US" sz="6000" dirty="0" err="1">
                <a:effectLst/>
                <a:latin typeface="Times New Roman" panose="02020603050405020304" pitchFamily="18" charset="0"/>
                <a:ea typeface="Times New Roman" panose="02020603050405020304" pitchFamily="18" charset="0"/>
              </a:rPr>
              <a:t>lần</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lượt</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là</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trung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điểm</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các</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cạnh</a:t>
            </a:r>
            <a:r>
              <a:rPr lang="en-US" sz="6000" dirty="0">
                <a:effectLst/>
                <a:latin typeface="Times New Roman" panose="02020603050405020304" pitchFamily="18" charset="0"/>
                <a:ea typeface="Times New Roman" panose="02020603050405020304" pitchFamily="18" charset="0"/>
              </a:rPr>
              <a:t> AB, BC,CA. </a:t>
            </a:r>
            <a:r>
              <a:rPr lang="en-US" sz="6000" dirty="0" err="1">
                <a:effectLst/>
                <a:latin typeface="Times New Roman" panose="02020603050405020304" pitchFamily="18" charset="0"/>
                <a:ea typeface="Times New Roman" panose="02020603050405020304" pitchFamily="18" charset="0"/>
              </a:rPr>
              <a:t>Vẽ</a:t>
            </a:r>
            <a:r>
              <a:rPr lang="en-US" sz="6000" dirty="0">
                <a:effectLst/>
                <a:latin typeface="Times New Roman" panose="02020603050405020304" pitchFamily="18" charset="0"/>
                <a:ea typeface="Times New Roman" panose="02020603050405020304" pitchFamily="18" charset="0"/>
              </a:rPr>
              <a:t> 3 </a:t>
            </a:r>
            <a:r>
              <a:rPr lang="en-US" sz="6000" dirty="0" err="1">
                <a:effectLst/>
                <a:latin typeface="Times New Roman" panose="02020603050405020304" pitchFamily="18" charset="0"/>
                <a:ea typeface="Times New Roman" panose="02020603050405020304" pitchFamily="18" charset="0"/>
              </a:rPr>
              <a:t>đường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trung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trực</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của</a:t>
            </a:r>
            <a:r>
              <a:rPr lang="en-US" sz="6000" dirty="0">
                <a:effectLst/>
                <a:latin typeface="Times New Roman" panose="02020603050405020304" pitchFamily="18" charset="0"/>
                <a:ea typeface="Times New Roman" panose="02020603050405020304" pitchFamily="18" charset="0"/>
              </a:rPr>
              <a:t> tam </a:t>
            </a:r>
            <a:r>
              <a:rPr lang="en-US" sz="6000" dirty="0" err="1">
                <a:effectLst/>
                <a:latin typeface="Times New Roman" panose="02020603050405020304" pitchFamily="18" charset="0"/>
                <a:ea typeface="Times New Roman" panose="02020603050405020304" pitchFamily="18" charset="0"/>
              </a:rPr>
              <a:t>giác</a:t>
            </a:r>
            <a:r>
              <a:rPr lang="en-US" sz="6000" dirty="0">
                <a:effectLst/>
                <a:latin typeface="Times New Roman" panose="02020603050405020304" pitchFamily="18" charset="0"/>
                <a:ea typeface="Times New Roman" panose="02020603050405020304" pitchFamily="18" charset="0"/>
              </a:rPr>
              <a:t> ABC</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13" name="Rectangle: Rounded Corners 12">
            <a:extLst>
              <a:ext uri="{FF2B5EF4-FFF2-40B4-BE49-F238E27FC236}">
                <a16:creationId xmlns:a16="http://schemas.microsoft.com/office/drawing/2014/main" xmlns="" id="{06CC85F6-45C0-D688-A533-A5B672CB3A28}"/>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spTree>
    <p:extLst>
      <p:ext uri="{BB962C8B-B14F-4D97-AF65-F5344CB8AC3E}">
        <p14:creationId xmlns:p14="http://schemas.microsoft.com/office/powerpoint/2010/main" val="391161196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7378AFC6-7346-03B3-FF04-E19A951875D7}"/>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
        <p:nvSpPr>
          <p:cNvPr id="12" name="Rectangle 11">
            <a:extLst>
              <a:ext uri="{FF2B5EF4-FFF2-40B4-BE49-F238E27FC236}">
                <a16:creationId xmlns:a16="http://schemas.microsoft.com/office/drawing/2014/main" xmlns="" id="{DB15552E-A622-F190-8ED8-AD3593FF2BBE}"/>
              </a:ext>
            </a:extLst>
          </p:cNvPr>
          <p:cNvSpPr/>
          <p:nvPr/>
        </p:nvSpPr>
        <p:spPr>
          <a:xfrm>
            <a:off x="214312" y="1306414"/>
            <a:ext cx="11172825" cy="1785104"/>
          </a:xfrm>
          <a:prstGeom prst="rect">
            <a:avLst/>
          </a:prstGeom>
          <a:noFill/>
        </p:spPr>
        <p:txBody>
          <a:bodyPr wrap="square" lIns="91440" tIns="45720" rIns="91440" bIns="45720">
            <a:spAutoFit/>
          </a:bodyPr>
          <a:lstStyle/>
          <a:p>
            <a:pPr algn="ctr"/>
            <a:r>
              <a:rPr lang="en-US" sz="5500" b="1" dirty="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2. TÍNH CHẤT BA ĐƯỜNG TRUNG TRỰC CỦA TAM GIÁC:</a:t>
            </a:r>
            <a:endParaRPr lang="en-US" sz="5500" b="1" cap="none" spc="0" dirty="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4740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68F24FE-C540-4F1C-B3FE-691227DFA69C}"/>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sp>
        <p:nvSpPr>
          <p:cNvPr id="17" name="TextBox 16">
            <a:extLst>
              <a:ext uri="{FF2B5EF4-FFF2-40B4-BE49-F238E27FC236}">
                <a16:creationId xmlns:a16="http://schemas.microsoft.com/office/drawing/2014/main" xmlns="" id="{ED786206-04F0-30A8-ECBA-2AE3A29D685F}"/>
              </a:ext>
            </a:extLst>
          </p:cNvPr>
          <p:cNvSpPr txBox="1"/>
          <p:nvPr/>
        </p:nvSpPr>
        <p:spPr>
          <a:xfrm>
            <a:off x="395287" y="779488"/>
            <a:ext cx="11401425" cy="6001643"/>
          </a:xfrm>
          <a:prstGeom prst="rect">
            <a:avLst/>
          </a:prstGeom>
          <a:noFill/>
        </p:spPr>
        <p:txBody>
          <a:bodyPr wrap="square">
            <a:spAutoFit/>
          </a:bodyPr>
          <a:lstStyle/>
          <a:p>
            <a:pPr marL="0" marR="0" algn="just">
              <a:spcBef>
                <a:spcPts val="0"/>
              </a:spcBef>
              <a:spcAft>
                <a:spcPts val="0"/>
              </a:spcAft>
            </a:pPr>
            <a:r>
              <a:rPr lang="en-US" sz="4800" dirty="0">
                <a:effectLst/>
                <a:latin typeface="Times New Roman" panose="02020603050405020304" pitchFamily="18" charset="0"/>
                <a:ea typeface="Times New Roman" panose="02020603050405020304" pitchFamily="18" charset="0"/>
              </a:rPr>
              <a:t>+ Cho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 ABC, </a:t>
            </a:r>
            <a:r>
              <a:rPr lang="en-US" sz="4800" dirty="0" err="1">
                <a:effectLst/>
                <a:latin typeface="Times New Roman" panose="02020603050405020304" pitchFamily="18" charset="0"/>
                <a:ea typeface="Times New Roman" panose="02020603050405020304" pitchFamily="18" charset="0"/>
              </a:rPr>
              <a:t>vẽ</a:t>
            </a:r>
            <a:r>
              <a:rPr lang="en-US" sz="4800" dirty="0">
                <a:effectLst/>
                <a:latin typeface="Times New Roman" panose="02020603050405020304" pitchFamily="18" charset="0"/>
                <a:ea typeface="Times New Roman" panose="02020603050405020304" pitchFamily="18" charset="0"/>
              </a:rPr>
              <a:t> 3 </a:t>
            </a:r>
            <a:r>
              <a:rPr lang="en-US" sz="4800" dirty="0" err="1">
                <a:effectLst/>
                <a:latin typeface="Times New Roman" panose="02020603050405020304" pitchFamily="18" charset="0"/>
                <a:ea typeface="Times New Roman" panose="02020603050405020304" pitchFamily="18" charset="0"/>
              </a:rPr>
              <a:t>đường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trung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trực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của</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Nhận</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xét</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về</a:t>
            </a:r>
            <a:r>
              <a:rPr lang="en-US" sz="4800" dirty="0">
                <a:effectLst/>
                <a:latin typeface="Times New Roman" panose="02020603050405020304" pitchFamily="18" charset="0"/>
                <a:ea typeface="Times New Roman" panose="02020603050405020304" pitchFamily="18" charset="0"/>
              </a:rPr>
              <a:t> 3 </a:t>
            </a:r>
            <a:r>
              <a:rPr lang="en-US" sz="4800" dirty="0" err="1">
                <a:effectLst/>
                <a:latin typeface="Times New Roman" panose="02020603050405020304" pitchFamily="18" charset="0"/>
                <a:ea typeface="Times New Roman" panose="02020603050405020304" pitchFamily="18" charset="0"/>
              </a:rPr>
              <a:t>đường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trung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trực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của</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Gọi</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giao</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điểm</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là</a:t>
            </a:r>
            <a:r>
              <a:rPr lang="en-US" sz="4800" dirty="0">
                <a:effectLst/>
                <a:latin typeface="Times New Roman" panose="02020603050405020304" pitchFamily="18" charset="0"/>
                <a:ea typeface="Times New Roman" panose="02020603050405020304" pitchFamily="18" charset="0"/>
              </a:rPr>
              <a:t> O, </a:t>
            </a:r>
            <a:r>
              <a:rPr lang="en-US" sz="4800" dirty="0" err="1">
                <a:effectLst/>
                <a:latin typeface="Times New Roman" panose="02020603050405020304" pitchFamily="18" charset="0"/>
                <a:ea typeface="Times New Roman" panose="02020603050405020304" pitchFamily="18" charset="0"/>
              </a:rPr>
              <a:t>nêu</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tính</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chất</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của</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điểm</a:t>
            </a:r>
            <a:r>
              <a:rPr lang="en-US" sz="4800" dirty="0">
                <a:effectLst/>
                <a:latin typeface="Times New Roman" panose="02020603050405020304" pitchFamily="18" charset="0"/>
                <a:ea typeface="Times New Roman" panose="02020603050405020304" pitchFamily="18" charset="0"/>
              </a:rPr>
              <a:t> O </a:t>
            </a:r>
            <a:r>
              <a:rPr lang="en-US" sz="4800" dirty="0" err="1">
                <a:effectLst/>
                <a:latin typeface="Times New Roman" panose="02020603050405020304" pitchFamily="18" charset="0"/>
                <a:ea typeface="Times New Roman" panose="02020603050405020304" pitchFamily="18" charset="0"/>
              </a:rPr>
              <a:t>mà</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em</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biết</a:t>
            </a:r>
            <a:r>
              <a:rPr lang="en-US" sz="4800" dirty="0">
                <a:effectLst/>
                <a:latin typeface="Times New Roman" panose="02020603050405020304" pitchFamily="18" charset="0"/>
                <a:ea typeface="Times New Roman" panose="02020603050405020304" pitchFamily="18" charset="0"/>
              </a:rPr>
              <a:t>?</a:t>
            </a:r>
          </a:p>
          <a:p>
            <a:r>
              <a:rPr lang="en-US" sz="4800" dirty="0" err="1">
                <a:effectLst/>
                <a:latin typeface="Times New Roman" panose="02020603050405020304" pitchFamily="18" charset="0"/>
                <a:ea typeface="Times New Roman" panose="02020603050405020304" pitchFamily="18" charset="0"/>
              </a:rPr>
              <a:t>nhóm</a:t>
            </a:r>
            <a:r>
              <a:rPr lang="en-US" sz="4800" dirty="0">
                <a:effectLst/>
                <a:latin typeface="Times New Roman" panose="02020603050405020304" pitchFamily="18" charset="0"/>
                <a:ea typeface="Times New Roman" panose="02020603050405020304" pitchFamily="18" charset="0"/>
              </a:rPr>
              <a:t> 1, 4: </a:t>
            </a:r>
            <a:r>
              <a:rPr lang="en-US" sz="4800" dirty="0" err="1">
                <a:effectLst/>
                <a:latin typeface="Times New Roman" panose="02020603050405020304" pitchFamily="18" charset="0"/>
                <a:ea typeface="Times New Roman" panose="02020603050405020304" pitchFamily="18" charset="0"/>
              </a:rPr>
              <a:t>vẽ</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nhọn</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nhóm</a:t>
            </a:r>
            <a:r>
              <a:rPr lang="en-US" sz="4800" dirty="0">
                <a:effectLst/>
                <a:latin typeface="Times New Roman" panose="02020603050405020304" pitchFamily="18" charset="0"/>
                <a:ea typeface="Times New Roman" panose="02020603050405020304" pitchFamily="18" charset="0"/>
              </a:rPr>
              <a:t> 2, 5: </a:t>
            </a:r>
            <a:r>
              <a:rPr lang="en-US" sz="4800" dirty="0" err="1">
                <a:effectLst/>
                <a:latin typeface="Times New Roman" panose="02020603050405020304" pitchFamily="18" charset="0"/>
                <a:ea typeface="Times New Roman" panose="02020603050405020304" pitchFamily="18" charset="0"/>
              </a:rPr>
              <a:t>vẽ</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vuông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nhóm</a:t>
            </a:r>
            <a:r>
              <a:rPr lang="en-US" sz="4800" dirty="0">
                <a:effectLst/>
                <a:latin typeface="Times New Roman" panose="02020603050405020304" pitchFamily="18" charset="0"/>
                <a:ea typeface="Times New Roman" panose="02020603050405020304" pitchFamily="18" charset="0"/>
              </a:rPr>
              <a:t> 3, 6 : </a:t>
            </a:r>
            <a:r>
              <a:rPr lang="en-US" sz="4800" dirty="0" err="1">
                <a:effectLst/>
                <a:latin typeface="Times New Roman" panose="02020603050405020304" pitchFamily="18" charset="0"/>
                <a:ea typeface="Times New Roman" panose="02020603050405020304" pitchFamily="18" charset="0"/>
              </a:rPr>
              <a:t>vẽ</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tù</a:t>
            </a:r>
            <a:r>
              <a:rPr lang="en-US" sz="4800" dirty="0">
                <a:effectLst/>
                <a:latin typeface="Times New Roman" panose="02020603050405020304" pitchFamily="18" charset="0"/>
                <a:ea typeface="Times New Roman" panose="02020603050405020304" pitchFamily="18" charset="0"/>
              </a:rPr>
              <a:t>.</a:t>
            </a:r>
            <a:endParaRPr lang="en-US" sz="4800" dirty="0"/>
          </a:p>
        </p:txBody>
      </p:sp>
      <p:sp>
        <p:nvSpPr>
          <p:cNvPr id="4" name="Rectangle: Rounded Corners 3">
            <a:extLst>
              <a:ext uri="{FF2B5EF4-FFF2-40B4-BE49-F238E27FC236}">
                <a16:creationId xmlns:a16="http://schemas.microsoft.com/office/drawing/2014/main" xmlns="" id="{FA48563C-6A10-0C11-9540-73337DEC7F96}"/>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Tree>
    <p:extLst>
      <p:ext uri="{BB962C8B-B14F-4D97-AF65-F5344CB8AC3E}">
        <p14:creationId xmlns:p14="http://schemas.microsoft.com/office/powerpoint/2010/main" val="75600130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68F24FE-C540-4F1C-B3FE-691227DFA69C}"/>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pic>
        <p:nvPicPr>
          <p:cNvPr id="2050" name="Picture 2">
            <a:extLst>
              <a:ext uri="{FF2B5EF4-FFF2-40B4-BE49-F238E27FC236}">
                <a16:creationId xmlns:a16="http://schemas.microsoft.com/office/drawing/2014/main" xmlns="" id="{32518BBD-F402-8AE2-6D42-10F2144E51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19133"/>
            <a:ext cx="4659547" cy="371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xmlns="" id="{501BDC1A-535A-05CE-90A4-085CCCEE55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3751" y="3429000"/>
            <a:ext cx="4572768" cy="355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xmlns="" id="{A211F09E-8E77-9001-F62F-F60D2B11F7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9738" y="24880"/>
            <a:ext cx="4153774" cy="355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xmlns="" id="{E4C211F0-9094-1784-24E1-5998E2AAEC04}"/>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Tree>
    <p:extLst>
      <p:ext uri="{BB962C8B-B14F-4D97-AF65-F5344CB8AC3E}">
        <p14:creationId xmlns:p14="http://schemas.microsoft.com/office/powerpoint/2010/main" val="2619630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ox(in)">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ox(in)">
                                      <p:cBhvr>
                                        <p:cTn id="1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604</Words>
  <Application>Microsoft Office PowerPoint</Application>
  <PresentationFormat>Widescreen</PresentationFormat>
  <Paragraphs>92</Paragraphs>
  <Slides>22</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2" baseType="lpstr">
      <vt:lpstr>ＭＳ Ｐ明朝</vt:lpstr>
      <vt:lpstr>Arial</vt:lpstr>
      <vt:lpstr>Calibri</vt:lpstr>
      <vt:lpstr>Calibri Light</vt:lpstr>
      <vt:lpstr>Cambria Math</vt:lpstr>
      <vt:lpstr>Garamond</vt:lpstr>
      <vt:lpstr>Times New Roman</vt:lpstr>
      <vt:lpstr>Office Theme</vt:lpstr>
      <vt:lpstr>Organic</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LÊ LỢI – SỰ TÍCH HỒ GƯƠM</vt:lpstr>
      <vt:lpstr>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2022-09-02T03:19:27Z</dcterms:created>
  <dcterms:modified xsi:type="dcterms:W3CDTF">2025-03-04T10:06:08Z</dcterms:modified>
</cp:coreProperties>
</file>