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8" r:id="rId1"/>
    <p:sldMasterId id="2147483669" r:id="rId2"/>
    <p:sldMasterId id="2147483670" r:id="rId3"/>
    <p:sldMasterId id="2147483684" r:id="rId4"/>
  </p:sldMasterIdLst>
  <p:notesMasterIdLst>
    <p:notesMasterId r:id="rId42"/>
  </p:notesMasterIdLst>
  <p:sldIdLst>
    <p:sldId id="256" r:id="rId5"/>
    <p:sldId id="258" r:id="rId6"/>
    <p:sldId id="259" r:id="rId7"/>
    <p:sldId id="260" r:id="rId8"/>
    <p:sldId id="299" r:id="rId9"/>
    <p:sldId id="265" r:id="rId10"/>
    <p:sldId id="261" r:id="rId11"/>
    <p:sldId id="293" r:id="rId12"/>
    <p:sldId id="294" r:id="rId13"/>
    <p:sldId id="298" r:id="rId14"/>
    <p:sldId id="296" r:id="rId15"/>
    <p:sldId id="300" r:id="rId16"/>
    <p:sldId id="301" r:id="rId17"/>
    <p:sldId id="264" r:id="rId18"/>
    <p:sldId id="302" r:id="rId19"/>
    <p:sldId id="303" r:id="rId20"/>
    <p:sldId id="304" r:id="rId21"/>
    <p:sldId id="274" r:id="rId22"/>
    <p:sldId id="268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</p:sldIdLst>
  <p:sldSz cx="9144000" cy="5143500" type="screen16x9"/>
  <p:notesSz cx="6858000" cy="9144000"/>
  <p:embeddedFontLst>
    <p:embeddedFont>
      <p:font typeface="Proxima Nova" panose="020B0604020202020204" charset="0"/>
      <p:regular r:id="rId43"/>
      <p:bold r:id="rId44"/>
      <p:italic r:id="rId45"/>
      <p:boldItalic r:id="rId46"/>
    </p:embeddedFont>
    <p:embeddedFont>
      <p:font typeface="Palatino Linotype" panose="02040502050505030304" pitchFamily="18" charset="0"/>
      <p:regular r:id="rId47"/>
      <p:bold r:id="rId48"/>
      <p:italic r:id="rId49"/>
      <p:boldItalic r:id="rId50"/>
    </p:embeddedFont>
    <p:embeddedFont>
      <p:font typeface="Passion One" panose="020B0604020202020204" charset="0"/>
      <p:regular r:id="rId51"/>
      <p:bold r:id="rId52"/>
    </p:embeddedFont>
    <p:embeddedFont>
      <p:font typeface="Abel" panose="020B0604020202020204" charset="0"/>
      <p:regular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Cambria Math" panose="02040503050406030204" pitchFamily="18" charset="0"/>
      <p:regular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Oswald Regular" panose="020B0604020202020204" charset="0"/>
      <p:regular r:id="rId61"/>
    </p:embeddedFont>
    <p:embeddedFont>
      <p:font typeface="Proxima Nova Semibold" panose="020B0604020202020204" charset="0"/>
      <p:regular r:id="rId62"/>
      <p:bold r:id="rId63"/>
      <p:italic r:id="rId64"/>
      <p:boldItalic r:id="rId65"/>
    </p:embeddedFont>
    <p:embeddedFont>
      <p:font typeface="Arvo" panose="020B060402020202020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B3"/>
    <a:srgbClr val="FDE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D88139-4557-4F90-ACE3-FCAEA2E97E14}">
  <a:tblStyle styleId="{79D88139-4557-4F90-ACE3-FCAEA2E97E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3" autoAdjust="0"/>
    <p:restoredTop sz="94676"/>
  </p:normalViewPr>
  <p:slideViewPr>
    <p:cSldViewPr snapToGrid="0" snapToObjects="1">
      <p:cViewPr varScale="1">
        <p:scale>
          <a:sx n="88" d="100"/>
          <a:sy n="88" d="100"/>
        </p:scale>
        <p:origin x="102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font" Target="fonts/font21.fntdata"/><Relationship Id="rId68" Type="http://schemas.openxmlformats.org/officeDocument/2006/relationships/font" Target="fonts/font26.fntdata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font" Target="fonts/font2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font" Target="fonts/font23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schemas.openxmlformats.org/officeDocument/2006/relationships/font" Target="fonts/font27.fntdata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font" Target="fonts/font25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7521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a6db7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a6db7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500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40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241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463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7cfa33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57cfa334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445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7c365f9a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7c365f9a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098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a6db7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a6db7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934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988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350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520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14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528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148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7c365f9a0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7c365f9a0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554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377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400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241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463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7cfa33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57cfa334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427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7c365f9a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7c365f9a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65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549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7b68ffdf2_2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7b68ffdf2_2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68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52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0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802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7c365f9a0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7c365f9a0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554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37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186712" y="2164600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B72B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73440" y="154175"/>
            <a:ext cx="682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Passion One"/>
              <a:buNone/>
              <a:defRPr sz="60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6434598" y="3106975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2"/>
          </p:nvPr>
        </p:nvSpPr>
        <p:spPr>
          <a:xfrm>
            <a:off x="4342088" y="3118300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>
            <a:off x="2249600" y="3118300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4"/>
          </p:nvPr>
        </p:nvSpPr>
        <p:spPr>
          <a:xfrm>
            <a:off x="4342075" y="3368138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>
            <a:off x="2249563" y="3368138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6"/>
          </p:nvPr>
        </p:nvSpPr>
        <p:spPr>
          <a:xfrm>
            <a:off x="6434588" y="3368150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6230150" y="817500"/>
            <a:ext cx="2021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83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884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17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51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04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878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31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4822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037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812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 flipH="1">
            <a:off x="2300175" y="2241350"/>
            <a:ext cx="45438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420950" y="1707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072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777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3242800" y="2605400"/>
            <a:ext cx="367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ctrTitle"/>
          </p:nvPr>
        </p:nvSpPr>
        <p:spPr>
          <a:xfrm>
            <a:off x="3242800" y="2087600"/>
            <a:ext cx="456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38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60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35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8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65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69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14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3829951" y="3067325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21100" y="2696375"/>
            <a:ext cx="450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63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6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8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87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3242800" y="2605400"/>
            <a:ext cx="367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ctrTitle"/>
          </p:nvPr>
        </p:nvSpPr>
        <p:spPr>
          <a:xfrm>
            <a:off x="3242800" y="2087600"/>
            <a:ext cx="456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92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6434598" y="3106975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2"/>
          </p:nvPr>
        </p:nvSpPr>
        <p:spPr>
          <a:xfrm>
            <a:off x="4342088" y="3118300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>
            <a:off x="2249600" y="3118300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4"/>
          </p:nvPr>
        </p:nvSpPr>
        <p:spPr>
          <a:xfrm>
            <a:off x="4342075" y="3368138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>
            <a:off x="2249563" y="3368138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6"/>
          </p:nvPr>
        </p:nvSpPr>
        <p:spPr>
          <a:xfrm>
            <a:off x="6434588" y="3368150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6230150" y="817500"/>
            <a:ext cx="2021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82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3772150" y="156662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3771873" y="208117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5465045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2"/>
          </p:nvPr>
        </p:nvSpPr>
        <p:spPr>
          <a:xfrm>
            <a:off x="3069563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674038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4"/>
          </p:nvPr>
        </p:nvSpPr>
        <p:spPr>
          <a:xfrm>
            <a:off x="3617650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5"/>
          </p:nvPr>
        </p:nvSpPr>
        <p:spPr>
          <a:xfrm>
            <a:off x="1222163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6013138" y="2716175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 userDrawn="1">
  <p:cSld name="TITLE_1_1_1_2_1_1">
    <p:bg>
      <p:bgPr>
        <a:blipFill dpi="0" rotWithShape="1">
          <a:blip r:embed="rId2">
            <a:alphaModFix/>
            <a:lum/>
          </a:blip>
          <a:srcRect/>
          <a:stretch>
            <a:fillRect t="-20000" r="-34000"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">
    <p:bg>
      <p:bgPr>
        <a:blipFill dpi="0" rotWithShape="1">
          <a:blip r:embed="rId2">
            <a:lum/>
          </a:blip>
          <a:srcRect/>
          <a:stretch>
            <a:fillRect l="-20000"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4899825" y="2480450"/>
            <a:ext cx="275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_1_1_1_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2189400" y="3800650"/>
            <a:ext cx="4765200" cy="3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400"/>
              <a:buNone/>
              <a:defRPr sz="2400">
                <a:solidFill>
                  <a:srgbClr val="5B72B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0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0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6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132D-452A-49E5-B8CD-EA0C46A12A5F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85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https://hamchoi.vn/storage/uploads/images/9/1-1629559692.png" TargetMode="External"/><Relationship Id="rId10" Type="http://schemas.microsoft.com/office/2007/relationships/hdphoto" Target="../media/hdphoto8.wdp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microsoft.com/office/2007/relationships/hdphoto" Target="../media/hdphoto8.wdp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0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6.emf"/><Relationship Id="rId10" Type="http://schemas.openxmlformats.org/officeDocument/2006/relationships/image" Target="../media/image38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microsoft.com/office/2007/relationships/hdphoto" Target="../media/hdphoto8.wdp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30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320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11" Type="http://schemas.openxmlformats.org/officeDocument/2006/relationships/image" Target="../media/image310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microsoft.com/office/2007/relationships/hdphoto" Target="../media/hdphoto8.wdp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3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3430869" y="427839"/>
            <a:ext cx="5042011" cy="20385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TRỰC CỦA MỘT ĐOẠN THẲNG</a:t>
            </a:r>
            <a:b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sz="3200" b="1" dirty="0">
              <a:solidFill>
                <a:srgbClr val="5B72B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assion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C. HOẠT ĐỘNG THỰC HÀNH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737E5E-564E-F74D-8026-F403FE4E82CE}"/>
              </a:ext>
            </a:extLst>
          </p:cNvPr>
          <p:cNvSpPr txBox="1"/>
          <p:nvPr/>
        </p:nvSpPr>
        <p:spPr>
          <a:xfrm>
            <a:off x="318976" y="255859"/>
            <a:ext cx="5369442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2C46D7-32CD-DF45-9E75-A2265FF219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1" y="1499191"/>
            <a:ext cx="3424924" cy="25305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C12D1D-358E-F444-8FE4-4A63A1B24583}"/>
              </a:ext>
            </a:extLst>
          </p:cNvPr>
          <p:cNvSpPr txBox="1"/>
          <p:nvPr/>
        </p:nvSpPr>
        <p:spPr>
          <a:xfrm>
            <a:off x="4233004" y="1576426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CD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x-none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dirty="0">
              <a:solidFill>
                <a:srgbClr val="003C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C. HOẠT ĐỘNG VẬN DỤNG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737E5E-564E-F74D-8026-F403FE4E82CE}"/>
              </a:ext>
            </a:extLst>
          </p:cNvPr>
          <p:cNvSpPr txBox="1"/>
          <p:nvPr/>
        </p:nvSpPr>
        <p:spPr>
          <a:xfrm>
            <a:off x="318976" y="138896"/>
            <a:ext cx="80275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70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nhoè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C12D1D-358E-F444-8FE4-4A63A1B24583}"/>
              </a:ext>
            </a:extLst>
          </p:cNvPr>
          <p:cNvSpPr txBox="1"/>
          <p:nvPr/>
        </p:nvSpPr>
        <p:spPr>
          <a:xfrm>
            <a:off x="3051544" y="1576426"/>
            <a:ext cx="57534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x-none" sz="2400" dirty="0">
                <a:solidFill>
                  <a:srgbClr val="003CB3"/>
                </a:solidFill>
              </a:rPr>
              <a:t>              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AB.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AB.</a:t>
            </a:r>
            <a:endParaRPr lang="x-none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99C839EC-23BC-6749-AA55-0211044CFAC7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0" y="2123011"/>
            <a:ext cx="1942569" cy="19389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A73C8BA-B2B4-3242-8401-16D5C9BF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627" y="2353783"/>
            <a:ext cx="1968300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8D458EC1-B49B-6B4D-ADB5-0BBD7A95B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003299"/>
              </p:ext>
            </p:extLst>
          </p:nvPr>
        </p:nvGraphicFramePr>
        <p:xfrm>
          <a:off x="3659134" y="2375720"/>
          <a:ext cx="1122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6" imgW="571500" imgH="203200" progId="Equation.DSMT4">
                  <p:embed/>
                </p:oleObj>
              </mc:Choice>
              <mc:Fallback>
                <p:oleObj r:id="rId6" imgW="5715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34" y="2375720"/>
                        <a:ext cx="1122000" cy="3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0A37BA-0A19-0442-BDA4-A95C22F8F564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63" y="3146087"/>
            <a:ext cx="2360784" cy="1831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7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2485" y="1114425"/>
            <a:ext cx="62295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405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 NGHIỆM CỦNG CỐ</a:t>
            </a:r>
            <a:endParaRPr lang="vi-VN" sz="405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013" y="1462009"/>
            <a:ext cx="3789751" cy="1056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4637" y="1465150"/>
            <a:ext cx="3789751" cy="1056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3013" y="2628627"/>
            <a:ext cx="3789751" cy="9939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631768"/>
            <a:ext cx="3786427" cy="9939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736302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362" y="2908839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917537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751280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01938089-DC7B-0F43-03A1-433BFFD59E9D}"/>
              </a:ext>
            </a:extLst>
          </p:cNvPr>
          <p:cNvSpPr txBox="1"/>
          <p:nvPr/>
        </p:nvSpPr>
        <p:spPr>
          <a:xfrm>
            <a:off x="865939" y="3938556"/>
            <a:ext cx="3240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Đầu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dòng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viết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hoa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84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316022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Hình vẽ nào dưới đây biểu diễn đường trung trực của một đoạn thẳng</a:t>
            </a: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5052" y="3628029"/>
            <a:ext cx="1905647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Hình 2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8120" y="3613796"/>
            <a:ext cx="1905648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Hình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6986" y="3630427"/>
            <a:ext cx="1900101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Hình 3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92" y="3685889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7984" y="3670652"/>
            <a:ext cx="603402" cy="5280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2" y="3636323"/>
            <a:ext cx="603557" cy="482845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3908472" y="443062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4EF6EC0-2C96-3E42-8232-563D06F71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663" y="1462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5121" name="Picture 1" descr="VietJack">
            <a:extLst>
              <a:ext uri="{FF2B5EF4-FFF2-40B4-BE49-F238E27FC236}">
                <a16:creationId xmlns:a16="http://schemas.microsoft.com/office/drawing/2014/main" xmlns="" id="{39A20654-B1BB-D045-8941-18B8393D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3" y="968099"/>
            <a:ext cx="6440850" cy="23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2FF0F4F7-FE31-9D2B-0FF8-8BA7DF1D64BC}"/>
              </a:ext>
            </a:extLst>
          </p:cNvPr>
          <p:cNvSpPr txBox="1"/>
          <p:nvPr/>
        </p:nvSpPr>
        <p:spPr>
          <a:xfrm>
            <a:off x="648531" y="4470378"/>
            <a:ext cx="692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Bổ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xung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thêm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câu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hỏi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số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mấy</a:t>
            </a:r>
            <a:r>
              <a:rPr lang="en-US" sz="2800" dirty="0">
                <a:highlight>
                  <a:srgbClr val="FFFF00"/>
                </a:highligh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24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Cho d là đường trung trực của đoạn thẳng AB. Khẳng định nào sau đây là đúng?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09"/>
            <a:ext cx="3680099" cy="8285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vi-VN" sz="2400" kern="1200" dirty="0">
                <a:solidFill>
                  <a:prstClr val="black"/>
                </a:solidFill>
              </a:rPr>
              <a:t>. d // AB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0"/>
            <a:ext cx="3680099" cy="8285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vi-VN" sz="2400" kern="1200" dirty="0">
                <a:solidFill>
                  <a:prstClr val="black"/>
                </a:solidFill>
              </a:rPr>
              <a:t>AB là đường trung trực của d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421497"/>
            <a:ext cx="3680099" cy="8285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vi-VN" sz="2400" kern="1200" dirty="0">
                <a:solidFill>
                  <a:prstClr val="black"/>
                </a:solidFill>
              </a:rPr>
              <a:t>AB vuông góc với d tại trung điểm của d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424638"/>
            <a:ext cx="3680099" cy="8285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vi-VN" sz="2400" kern="1200" dirty="0">
                <a:solidFill>
                  <a:prstClr val="black"/>
                </a:solidFill>
              </a:rPr>
              <a:t>d vuông góc với AB tại trung điểm của AB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654852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614547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600573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08" y="1675195"/>
            <a:ext cx="549444" cy="482845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81CF936E-D29D-FA8E-9EED-2692381DF70A}"/>
              </a:ext>
            </a:extLst>
          </p:cNvPr>
          <p:cNvSpPr txBox="1"/>
          <p:nvPr/>
        </p:nvSpPr>
        <p:spPr>
          <a:xfrm>
            <a:off x="624151" y="3798647"/>
            <a:ext cx="692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Bổ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xung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thêm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câu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hỏi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số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mấy</a:t>
            </a:r>
            <a:r>
              <a:rPr lang="en-US" sz="2800" dirty="0">
                <a:highlight>
                  <a:srgbClr val="FFFF00"/>
                </a:highligh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48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1"/>
          <p:cNvSpPr txBox="1">
            <a:spLocks noGrp="1"/>
          </p:cNvSpPr>
          <p:nvPr>
            <p:ph type="subTitle" idx="1"/>
          </p:nvPr>
        </p:nvSpPr>
        <p:spPr>
          <a:xfrm>
            <a:off x="1255708" y="3052061"/>
            <a:ext cx="7334061" cy="1888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Google Shape;550;p41"/>
          <p:cNvSpPr txBox="1">
            <a:spLocks noGrp="1"/>
          </p:cNvSpPr>
          <p:nvPr>
            <p:ph type="ctrTitle"/>
          </p:nvPr>
        </p:nvSpPr>
        <p:spPr>
          <a:xfrm>
            <a:off x="451654" y="250251"/>
            <a:ext cx="368143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rgbClr val="003CB3"/>
                </a:solidFill>
                <a:latin typeface="Palatino Linotype" panose="02040502050505030304" pitchFamily="18" charset="0"/>
              </a:rPr>
              <a:t>GIAO VIỆC VỀ NHÀ</a:t>
            </a:r>
          </a:p>
        </p:txBody>
      </p:sp>
      <p:grpSp>
        <p:nvGrpSpPr>
          <p:cNvPr id="4" name="Google Shape;8370;p56">
            <a:extLst>
              <a:ext uri="{FF2B5EF4-FFF2-40B4-BE49-F238E27FC236}">
                <a16:creationId xmlns:a16="http://schemas.microsoft.com/office/drawing/2014/main" xmlns="" id="{83FF6206-3856-CF4B-8DE4-E186CAE040B3}"/>
              </a:ext>
            </a:extLst>
          </p:cNvPr>
          <p:cNvGrpSpPr/>
          <p:nvPr/>
        </p:nvGrpSpPr>
        <p:grpSpPr>
          <a:xfrm>
            <a:off x="839089" y="1897593"/>
            <a:ext cx="833238" cy="798596"/>
            <a:chOff x="1049375" y="2318350"/>
            <a:chExt cx="298525" cy="295400"/>
          </a:xfrm>
        </p:grpSpPr>
        <p:sp>
          <p:nvSpPr>
            <p:cNvPr id="5" name="Google Shape;8371;p56">
              <a:extLst>
                <a:ext uri="{FF2B5EF4-FFF2-40B4-BE49-F238E27FC236}">
                  <a16:creationId xmlns:a16="http://schemas.microsoft.com/office/drawing/2014/main" xmlns="" id="{E36ED40E-86B1-E046-B81B-C3EEF67C5756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372;p56">
              <a:extLst>
                <a:ext uri="{FF2B5EF4-FFF2-40B4-BE49-F238E27FC236}">
                  <a16:creationId xmlns:a16="http://schemas.microsoft.com/office/drawing/2014/main" xmlns="" id="{255AF765-77B2-0D4C-9B27-C34C99AA7E8F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373;p56">
              <a:extLst>
                <a:ext uri="{FF2B5EF4-FFF2-40B4-BE49-F238E27FC236}">
                  <a16:creationId xmlns:a16="http://schemas.microsoft.com/office/drawing/2014/main" xmlns="" id="{14A88EAD-6990-7641-B095-A5E5FEAD5B2A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374;p56">
              <a:extLst>
                <a:ext uri="{FF2B5EF4-FFF2-40B4-BE49-F238E27FC236}">
                  <a16:creationId xmlns:a16="http://schemas.microsoft.com/office/drawing/2014/main" xmlns="" id="{0FE741A4-D452-8F47-8921-75BC9D09F864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169;p50">
            <a:extLst>
              <a:ext uri="{FF2B5EF4-FFF2-40B4-BE49-F238E27FC236}">
                <a16:creationId xmlns:a16="http://schemas.microsoft.com/office/drawing/2014/main" xmlns="" id="{8D70F126-8F1B-3A42-958F-F96FD257CCA0}"/>
              </a:ext>
            </a:extLst>
          </p:cNvPr>
          <p:cNvGrpSpPr/>
          <p:nvPr/>
        </p:nvGrpSpPr>
        <p:grpSpPr>
          <a:xfrm>
            <a:off x="2271803" y="1200406"/>
            <a:ext cx="833238" cy="590153"/>
            <a:chOff x="-41526450" y="3653375"/>
            <a:chExt cx="315875" cy="247350"/>
          </a:xfrm>
        </p:grpSpPr>
        <p:sp>
          <p:nvSpPr>
            <p:cNvPr id="10" name="Google Shape;6170;p50">
              <a:extLst>
                <a:ext uri="{FF2B5EF4-FFF2-40B4-BE49-F238E27FC236}">
                  <a16:creationId xmlns:a16="http://schemas.microsoft.com/office/drawing/2014/main" xmlns="" id="{EE4DB896-ADF9-3045-BF9B-DCD3AE69BC31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71;p50">
              <a:extLst>
                <a:ext uri="{FF2B5EF4-FFF2-40B4-BE49-F238E27FC236}">
                  <a16:creationId xmlns:a16="http://schemas.microsoft.com/office/drawing/2014/main" xmlns="" id="{0E4AEF8B-DFBC-7242-9F41-B868CD69D0A2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7420B7F-088F-F44F-A445-9EBC22AD6ED1}"/>
              </a:ext>
            </a:extLst>
          </p:cNvPr>
          <p:cNvSpPr txBox="1"/>
          <p:nvPr/>
        </p:nvSpPr>
        <p:spPr>
          <a:xfrm>
            <a:off x="1649666" y="954992"/>
            <a:ext cx="6826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800" b="1" dirty="0">
                <a:solidFill>
                  <a:srgbClr val="FDEAD9"/>
                </a:solidFill>
                <a:latin typeface="Palatino Linotype" panose="02040502050505030304" pitchFamily="18" charset="0"/>
              </a:rPr>
              <a:t>CẢM ƠN CÁC EM ĐÃ CHÚ Ý LẮNG NGHE !!!</a:t>
            </a:r>
          </a:p>
        </p:txBody>
      </p:sp>
      <p:sp>
        <p:nvSpPr>
          <p:cNvPr id="77" name="Google Shape;5965;p50">
            <a:extLst>
              <a:ext uri="{FF2B5EF4-FFF2-40B4-BE49-F238E27FC236}">
                <a16:creationId xmlns:a16="http://schemas.microsoft.com/office/drawing/2014/main" xmlns="" id="{70A22508-72B7-FF4B-AF12-A6BFFE0A9798}"/>
              </a:ext>
            </a:extLst>
          </p:cNvPr>
          <p:cNvSpPr/>
          <p:nvPr/>
        </p:nvSpPr>
        <p:spPr>
          <a:xfrm>
            <a:off x="235422" y="168557"/>
            <a:ext cx="344701" cy="345568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" name="Google Shape;6098;p50">
            <a:extLst>
              <a:ext uri="{FF2B5EF4-FFF2-40B4-BE49-F238E27FC236}">
                <a16:creationId xmlns:a16="http://schemas.microsoft.com/office/drawing/2014/main" xmlns="" id="{E60F53C4-7CF2-2648-A2A3-E28F738B6D3D}"/>
              </a:ext>
            </a:extLst>
          </p:cNvPr>
          <p:cNvGrpSpPr/>
          <p:nvPr/>
        </p:nvGrpSpPr>
        <p:grpSpPr>
          <a:xfrm>
            <a:off x="1386300" y="4157736"/>
            <a:ext cx="640311" cy="814090"/>
            <a:chOff x="-37370925" y="3551975"/>
            <a:chExt cx="248900" cy="316450"/>
          </a:xfrm>
        </p:grpSpPr>
        <p:sp>
          <p:nvSpPr>
            <p:cNvPr id="79" name="Google Shape;6099;p50">
              <a:extLst>
                <a:ext uri="{FF2B5EF4-FFF2-40B4-BE49-F238E27FC236}">
                  <a16:creationId xmlns:a16="http://schemas.microsoft.com/office/drawing/2014/main" xmlns="" id="{A8DF5FBF-2A0A-784F-9FE6-A2894C65C534}"/>
                </a:ext>
              </a:extLst>
            </p:cNvPr>
            <p:cNvSpPr/>
            <p:nvPr/>
          </p:nvSpPr>
          <p:spPr>
            <a:xfrm>
              <a:off x="-37268550" y="364392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00;p50">
              <a:extLst>
                <a:ext uri="{FF2B5EF4-FFF2-40B4-BE49-F238E27FC236}">
                  <a16:creationId xmlns:a16="http://schemas.microsoft.com/office/drawing/2014/main" xmlns="" id="{96FB7061-0FC5-AA40-9FE5-46E5E28ED246}"/>
                </a:ext>
              </a:extLst>
            </p:cNvPr>
            <p:cNvSpPr/>
            <p:nvPr/>
          </p:nvSpPr>
          <p:spPr>
            <a:xfrm>
              <a:off x="-37370925" y="355197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1" name="Google Shape;6142;p50">
            <a:extLst>
              <a:ext uri="{FF2B5EF4-FFF2-40B4-BE49-F238E27FC236}">
                <a16:creationId xmlns:a16="http://schemas.microsoft.com/office/drawing/2014/main" xmlns="" id="{7A21D3B6-78E0-C34D-8DD5-90C76EFB4E4E}"/>
              </a:ext>
            </a:extLst>
          </p:cNvPr>
          <p:cNvSpPr/>
          <p:nvPr/>
        </p:nvSpPr>
        <p:spPr>
          <a:xfrm>
            <a:off x="235422" y="2259133"/>
            <a:ext cx="1011014" cy="1004183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5;p24">
            <a:extLst>
              <a:ext uri="{FF2B5EF4-FFF2-40B4-BE49-F238E27FC236}">
                <a16:creationId xmlns:a16="http://schemas.microsoft.com/office/drawing/2014/main" xmlns="" id="{DF65EAEE-6985-1340-B22F-BC338771EB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315" y="81626"/>
            <a:ext cx="9101690" cy="32163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nl-NL" sz="2800" b="1" dirty="0">
                <a:latin typeface="Palatino Linotype" panose="02040502050505030304" pitchFamily="18" charset="0"/>
              </a:rPr>
              <a:t>       QUA BÀI HỌC NÀY CÁC EM SẼ</a:t>
            </a:r>
            <a:br>
              <a:rPr lang="nl-NL" sz="2800" b="1" dirty="0">
                <a:latin typeface="Palatino Linotype" panose="02040502050505030304" pitchFamily="18" charset="0"/>
              </a:rPr>
            </a:b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Nhận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biết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một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đoạn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thẳng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Vẽ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một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đoạn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thẳng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bằng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dụng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cụ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học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tập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Nhận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biết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tính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chất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cơ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bản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br>
              <a:rPr lang="nl-NL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						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endParaRPr lang="x-none" sz="2800" dirty="0">
              <a:latin typeface="Palatino Linotype" panose="02040502050505030304" pitchFamily="18" charset="0"/>
            </a:endParaRPr>
          </a:p>
        </p:txBody>
      </p:sp>
      <p:sp>
        <p:nvSpPr>
          <p:cNvPr id="3" name="Google Shape;4403;p47">
            <a:extLst>
              <a:ext uri="{FF2B5EF4-FFF2-40B4-BE49-F238E27FC236}">
                <a16:creationId xmlns:a16="http://schemas.microsoft.com/office/drawing/2014/main" xmlns="" id="{9EE73777-E24E-C24E-8520-61B9ACD82461}"/>
              </a:ext>
            </a:extLst>
          </p:cNvPr>
          <p:cNvSpPr/>
          <p:nvPr/>
        </p:nvSpPr>
        <p:spPr>
          <a:xfrm>
            <a:off x="6439598" y="4186105"/>
            <a:ext cx="816880" cy="798003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3430869" y="427838"/>
            <a:ext cx="5042011" cy="21439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TRỰC CỦA MỘT ĐOẠN THẲNG</a:t>
            </a:r>
            <a:b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sz="3200" b="1" dirty="0">
              <a:solidFill>
                <a:srgbClr val="5B72B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assion One"/>
            </a:endParaRPr>
          </a:p>
        </p:txBody>
      </p:sp>
    </p:spTree>
    <p:extLst>
      <p:ext uri="{BB962C8B-B14F-4D97-AF65-F5344CB8AC3E}">
        <p14:creationId xmlns:p14="http://schemas.microsoft.com/office/powerpoint/2010/main" val="349107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5;p24">
            <a:extLst>
              <a:ext uri="{FF2B5EF4-FFF2-40B4-BE49-F238E27FC236}">
                <a16:creationId xmlns:a16="http://schemas.microsoft.com/office/drawing/2014/main" xmlns="" id="{DF65EAEE-6985-1340-B22F-BC338771EB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4589" y="276837"/>
            <a:ext cx="9101690" cy="26509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nl-NL" sz="2800" b="1" dirty="0">
                <a:latin typeface="Palatino Linotype" panose="02040502050505030304" pitchFamily="18" charset="0"/>
              </a:rPr>
              <a:t>       QUA BÀI HỌC NÀY CÁC EM SẼ</a:t>
            </a: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Nhận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biết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một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đoạn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thẳng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Vẽ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một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đoạn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thẳng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bằng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dụng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cụ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học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tập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Nhận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biết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tính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chất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cơ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bản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br>
              <a:rPr lang="nl-NL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						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endParaRPr lang="x-none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06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nl-NL" sz="3200" b="1" dirty="0">
                <a:latin typeface="Palatino Linotype" panose="02040502050505030304" pitchFamily="18" charset="0"/>
              </a:rPr>
              <a:t>A. HOẠT ĐỘNG  KHỞI ĐỘNG</a:t>
            </a:r>
            <a:r>
              <a:rPr lang="x-none" sz="3200" dirty="0">
                <a:latin typeface="Palatino Linotype" panose="02040502050505030304" pitchFamily="18" charset="0"/>
              </a:rPr>
              <a:t> 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04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1574186" y="1728298"/>
            <a:ext cx="7091349" cy="16869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B. HOẠT ĐỘNG </a:t>
            </a:r>
          </a:p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HÌNH THÀNH KIẾN THỨC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85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5B6407E-0037-B04B-BE64-539DF5DC644B}"/>
              </a:ext>
            </a:extLst>
          </p:cNvPr>
          <p:cNvSpPr txBox="1"/>
          <p:nvPr/>
        </p:nvSpPr>
        <p:spPr>
          <a:xfrm>
            <a:off x="197140" y="60031"/>
            <a:ext cx="7034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121F64B-39D3-D34E-A92E-5153C6F38BC7}"/>
              </a:ext>
            </a:extLst>
          </p:cNvPr>
          <p:cNvSpPr txBox="1"/>
          <p:nvPr/>
        </p:nvSpPr>
        <p:spPr>
          <a:xfrm>
            <a:off x="369116" y="521696"/>
            <a:ext cx="8439325" cy="1230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đoạn thẳng AB có O là trung điểm và d là đường trung trực. Lấy điểm M tuỳ ý thuộc d. Chứng minh rằng hai tam giác MOA và MOB bằng nhau, từ đó suy ra MA=MB.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1CD4FC-A087-0D47-8B31-2655CBB4B89D}"/>
              </a:ext>
            </a:extLst>
          </p:cNvPr>
          <p:cNvPicPr/>
          <p:nvPr/>
        </p:nvPicPr>
        <p:blipFill>
          <a:blip r:embed="rId4"/>
          <a:srcRect/>
          <a:stretch/>
        </p:blipFill>
        <p:spPr bwMode="auto">
          <a:xfrm>
            <a:off x="812660" y="2210227"/>
            <a:ext cx="2304523" cy="21658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6586A3E-2A24-E440-BC28-3979C188E184}"/>
                  </a:ext>
                </a:extLst>
              </p:cNvPr>
              <p:cNvSpPr txBox="1"/>
              <p:nvPr/>
            </p:nvSpPr>
            <p:spPr>
              <a:xfrm>
                <a:off x="3918824" y="1860704"/>
                <a:ext cx="5200009" cy="268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u="sng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△MOA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△MOB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endParaRPr lang="en-US" sz="2400" dirty="0">
                  <a:solidFill>
                    <a:srgbClr val="003CB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3CB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solidFill>
                                <a:srgbClr val="003CB3"/>
                              </a:solidFill>
                              <a:latin typeface="Cambria Math" panose="02040503050406030204" pitchFamily="18" charset="0"/>
                            </a:rPr>
                            <m:t>𝑀𝑂𝐴</m:t>
                          </m:r>
                        </m:e>
                      </m:acc>
                      <m:r>
                        <a:rPr lang="en-US" sz="2400" i="1" smtClean="0">
                          <a:solidFill>
                            <a:srgbClr val="003CB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3CB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solidFill>
                                <a:srgbClr val="003CB3"/>
                              </a:solidFill>
                              <a:latin typeface="Cambria Math" panose="02040503050406030204" pitchFamily="18" charset="0"/>
                            </a:rPr>
                            <m:t>𝑀𝑂𝐵</m:t>
                          </m:r>
                        </m:e>
                      </m:acc>
                      <m:r>
                        <a:rPr lang="en-US" sz="2400" smtClean="0">
                          <a:solidFill>
                            <a:srgbClr val="003CB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3CB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3CB3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rgbClr val="003CB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3CB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OA = OB (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gt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MO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endParaRPr lang="en-US" sz="2400" dirty="0">
                  <a:solidFill>
                    <a:srgbClr val="003CB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△MOA = △MOB (c-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g.c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MA = MB (Hai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586A3E-2A24-E440-BC28-3979C188E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24" y="1860704"/>
                <a:ext cx="5200009" cy="2689967"/>
              </a:xfrm>
              <a:prstGeom prst="rect">
                <a:avLst/>
              </a:prstGeom>
              <a:blipFill>
                <a:blip r:embed="rId5"/>
                <a:stretch>
                  <a:fillRect l="-1946" t="-1878" r="-243" b="-422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5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430975" y="302006"/>
            <a:ext cx="8282100" cy="9563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vi-VN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ĐL1: Điểm nằm trên trung trực của một đoạn thẳng thì cách đều hai đầu mút của đoạn thẳng đó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D333D2E-BB96-C94B-8B68-5F6ADC8F269F}"/>
              </a:ext>
            </a:extLst>
          </p:cNvPr>
          <p:cNvSpPr/>
          <p:nvPr/>
        </p:nvSpPr>
        <p:spPr>
          <a:xfrm>
            <a:off x="436228" y="352338"/>
            <a:ext cx="8254766" cy="9060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913226-1437-D249-A951-37178C64371E}"/>
              </a:ext>
            </a:extLst>
          </p:cNvPr>
          <p:cNvSpPr/>
          <p:nvPr/>
        </p:nvSpPr>
        <p:spPr>
          <a:xfrm>
            <a:off x="430925" y="1468072"/>
            <a:ext cx="8254766" cy="9060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C4FA6A-35BD-5F4B-8008-E3BA5C0258C9}"/>
              </a:ext>
            </a:extLst>
          </p:cNvPr>
          <p:cNvSpPr txBox="1"/>
          <p:nvPr/>
        </p:nvSpPr>
        <p:spPr>
          <a:xfrm>
            <a:off x="430925" y="1468071"/>
            <a:ext cx="8254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ĐL2: Điểm cách đều hai đầu mút của một đoạn thẳng thì nằm trên đường trung trực của đoạn thẳng đó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6672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" grpId="0" animBg="1"/>
      <p:bldP spid="5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ctrTitle"/>
          </p:nvPr>
        </p:nvSpPr>
        <p:spPr>
          <a:xfrm>
            <a:off x="2926" y="0"/>
            <a:ext cx="262331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THỰC HÀNH 2</a:t>
            </a:r>
            <a:endParaRPr b="1" dirty="0">
              <a:solidFill>
                <a:schemeClr val="accent4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C018BE4-DF32-A14A-BA99-8438D5CBC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492" y="11483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975A4F-6A75-D847-89ED-BD0EFB2A281E}"/>
              </a:ext>
            </a:extLst>
          </p:cNvPr>
          <p:cNvSpPr txBox="1"/>
          <p:nvPr/>
        </p:nvSpPr>
        <p:spPr>
          <a:xfrm>
            <a:off x="255181" y="3412150"/>
            <a:ext cx="4742121" cy="1618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hình 8, cho biết d là đường trung trực của đoạn thẳng AB, điểm M thuộc đường thẳng d, MA = x + 2 và MB = 7. Tính 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20942C-273C-F24D-A046-CFA6A3596408}"/>
              </a:ext>
            </a:extLst>
          </p:cNvPr>
          <p:cNvSpPr txBox="1"/>
          <p:nvPr/>
        </p:nvSpPr>
        <p:spPr>
          <a:xfrm>
            <a:off x="5126840" y="769797"/>
            <a:ext cx="43593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điểm M thuộc đường trung trực của đoạn thẳng AB nên 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 = MB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+ 2 = 7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= 7 – 2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=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BBD0C8-B003-3A4D-94B7-6AC2C52D2C5E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758609" y="878432"/>
            <a:ext cx="2243963" cy="24603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9296AF7F-F2FE-2B46-8C34-CA7DF7B37247}"/>
              </a:ext>
            </a:extLst>
          </p:cNvPr>
          <p:cNvSpPr/>
          <p:nvPr/>
        </p:nvSpPr>
        <p:spPr>
          <a:xfrm>
            <a:off x="4997302" y="1513378"/>
            <a:ext cx="4040372" cy="2275368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003C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grpSp>
        <p:nvGrpSpPr>
          <p:cNvPr id="11" name="Google Shape;3234;p45">
            <a:extLst>
              <a:ext uri="{FF2B5EF4-FFF2-40B4-BE49-F238E27FC236}">
                <a16:creationId xmlns:a16="http://schemas.microsoft.com/office/drawing/2014/main" xmlns="" id="{3063CB72-A1B4-F546-9BC5-776215EA97AB}"/>
              </a:ext>
            </a:extLst>
          </p:cNvPr>
          <p:cNvGrpSpPr/>
          <p:nvPr/>
        </p:nvGrpSpPr>
        <p:grpSpPr>
          <a:xfrm>
            <a:off x="8049062" y="2156251"/>
            <a:ext cx="885307" cy="830997"/>
            <a:chOff x="3179914" y="2889488"/>
            <a:chExt cx="422876" cy="404911"/>
          </a:xfrm>
        </p:grpSpPr>
        <p:sp>
          <p:nvSpPr>
            <p:cNvPr id="12" name="Google Shape;3235;p45">
              <a:extLst>
                <a:ext uri="{FF2B5EF4-FFF2-40B4-BE49-F238E27FC236}">
                  <a16:creationId xmlns:a16="http://schemas.microsoft.com/office/drawing/2014/main" xmlns="" id="{4DADEA79-F238-6040-B57A-876253B7D864}"/>
                </a:ext>
              </a:extLst>
            </p:cNvPr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3236;p45">
              <a:extLst>
                <a:ext uri="{FF2B5EF4-FFF2-40B4-BE49-F238E27FC236}">
                  <a16:creationId xmlns:a16="http://schemas.microsoft.com/office/drawing/2014/main" xmlns="" id="{1E10212D-6024-9E48-A991-5312522A15D4}"/>
                </a:ext>
              </a:extLst>
            </p:cNvPr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3237;p45">
              <a:extLst>
                <a:ext uri="{FF2B5EF4-FFF2-40B4-BE49-F238E27FC236}">
                  <a16:creationId xmlns:a16="http://schemas.microsoft.com/office/drawing/2014/main" xmlns="" id="{4B82CEF3-402E-EA40-9A41-395C4F348EFF}"/>
                </a:ext>
              </a:extLst>
            </p:cNvPr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3238;p45">
              <a:extLst>
                <a:ext uri="{FF2B5EF4-FFF2-40B4-BE49-F238E27FC236}">
                  <a16:creationId xmlns:a16="http://schemas.microsoft.com/office/drawing/2014/main" xmlns="" id="{E46C0704-D3C4-C242-A040-32F5A18A8981}"/>
                </a:ext>
              </a:extLst>
            </p:cNvPr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3239;p45">
              <a:extLst>
                <a:ext uri="{FF2B5EF4-FFF2-40B4-BE49-F238E27FC236}">
                  <a16:creationId xmlns:a16="http://schemas.microsoft.com/office/drawing/2014/main" xmlns="" id="{1518B126-DD42-9A4F-AF2E-6A91C29AAF3E}"/>
                </a:ext>
              </a:extLst>
            </p:cNvPr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3240;p45">
              <a:extLst>
                <a:ext uri="{FF2B5EF4-FFF2-40B4-BE49-F238E27FC236}">
                  <a16:creationId xmlns:a16="http://schemas.microsoft.com/office/drawing/2014/main" xmlns="" id="{E65AAB1F-13EA-C941-B066-A63C3F526293}"/>
                </a:ext>
              </a:extLst>
            </p:cNvPr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148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8" grpId="0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;p31">
            <a:extLst>
              <a:ext uri="{FF2B5EF4-FFF2-40B4-BE49-F238E27FC236}">
                <a16:creationId xmlns:a16="http://schemas.microsoft.com/office/drawing/2014/main" xmlns="" id="{4D0A7C98-BE07-C043-8CD3-439F246F3AA6}"/>
              </a:ext>
            </a:extLst>
          </p:cNvPr>
          <p:cNvSpPr txBox="1">
            <a:spLocks/>
          </p:cNvSpPr>
          <p:nvPr/>
        </p:nvSpPr>
        <p:spPr>
          <a:xfrm>
            <a:off x="6520684" y="4316818"/>
            <a:ext cx="245319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FFAB40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VẬN DỤNG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2D7D4B0-1F82-134F-9C0F-6C0774D1D1D8}"/>
                  </a:ext>
                </a:extLst>
              </p:cNvPr>
              <p:cNvSpPr txBox="1"/>
              <p:nvPr/>
            </p:nvSpPr>
            <p:spPr>
              <a:xfrm>
                <a:off x="241206" y="248882"/>
                <a:ext cx="8441400" cy="3717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Dựng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compa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dẫn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Lấy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x-none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(Hình 9a)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Lấy B làm tâm vẽ cung tròn có bán kính bằng bán kính ở trên (Hình 9b)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 cung tròn này cắt nhau tại M và N (Hình 9c). Dùng thước vẽ đường thẳng MN.</a:t>
                </a:r>
              </a:p>
              <a:p>
                <a:pPr algn="just">
                  <a:lnSpc>
                    <a:spcPct val="105000"/>
                  </a:lnSpc>
                </a:pPr>
                <a:r>
                  <a:rPr lang="x-non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Hãy chứng minh đường thẳng MN chính là đường trung trực của đoạn thẳng AB.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D7D4B0-1F82-134F-9C0F-6C0774D1D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06" y="248882"/>
                <a:ext cx="8441400" cy="3717556"/>
              </a:xfrm>
              <a:prstGeom prst="rect">
                <a:avLst/>
              </a:prstGeom>
              <a:blipFill>
                <a:blip r:embed="rId2"/>
                <a:stretch>
                  <a:fillRect l="-1203" t="-1361" r="-1203" b="-306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78E61A-5A3F-7942-BDBF-91CF028D7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79" y="3229761"/>
            <a:ext cx="1570435" cy="1913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5EA58D-6088-2D48-8FAC-CB6A589D1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614" y="3229761"/>
            <a:ext cx="1604597" cy="1913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542C63-1D21-0741-BEDE-02A1A4268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211" y="3229760"/>
            <a:ext cx="1575379" cy="19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1823 -0.54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2740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C. HOẠT ĐỘNG THỰC HÀNH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03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737E5E-564E-F74D-8026-F403FE4E82CE}"/>
              </a:ext>
            </a:extLst>
          </p:cNvPr>
          <p:cNvSpPr txBox="1"/>
          <p:nvPr/>
        </p:nvSpPr>
        <p:spPr>
          <a:xfrm>
            <a:off x="318976" y="255859"/>
            <a:ext cx="5369442" cy="1230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11,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BC, 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 = 10cm.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C12D1D-358E-F444-8FE4-4A63A1B24583}"/>
              </a:ext>
            </a:extLst>
          </p:cNvPr>
          <p:cNvSpPr txBox="1"/>
          <p:nvPr/>
        </p:nvSpPr>
        <p:spPr>
          <a:xfrm>
            <a:off x="4233004" y="1576426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 là trung điểm của BC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AM vuông góc với BC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 AM là đường trung trực của đoạn BC.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 AB = AC (theo định lí 1)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AC = 10cm. </a:t>
            </a:r>
            <a:endParaRPr lang="x-none" sz="2400" dirty="0">
              <a:solidFill>
                <a:srgbClr val="003C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A4A7B8-3138-1F48-8803-198C52F7F2B4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558122" y="1853722"/>
            <a:ext cx="2503578" cy="2091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5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nl-NL" sz="3200" b="1" dirty="0">
                <a:latin typeface="Palatino Linotype" panose="02040502050505030304" pitchFamily="18" charset="0"/>
              </a:rPr>
              <a:t>A. HOẠT ĐỘNG  KHỞI ĐỘNG</a:t>
            </a:r>
            <a:r>
              <a:rPr lang="x-none" sz="3200" dirty="0">
                <a:latin typeface="Palatino Linotype" panose="02040502050505030304" pitchFamily="18" charset="0"/>
              </a:rPr>
              <a:t> 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3" name="Google Shape;3789;p46">
            <a:extLst>
              <a:ext uri="{FF2B5EF4-FFF2-40B4-BE49-F238E27FC236}">
                <a16:creationId xmlns:a16="http://schemas.microsoft.com/office/drawing/2014/main" xmlns="" id="{75DAE9F5-BC15-6E46-A593-034F727F51B1}"/>
              </a:ext>
            </a:extLst>
          </p:cNvPr>
          <p:cNvGrpSpPr/>
          <p:nvPr/>
        </p:nvGrpSpPr>
        <p:grpSpPr>
          <a:xfrm>
            <a:off x="7590904" y="464887"/>
            <a:ext cx="974255" cy="1019963"/>
            <a:chOff x="3858100" y="1435075"/>
            <a:chExt cx="487775" cy="481875"/>
          </a:xfrm>
        </p:grpSpPr>
        <p:sp>
          <p:nvSpPr>
            <p:cNvPr id="4" name="Google Shape;3790;p46">
              <a:extLst>
                <a:ext uri="{FF2B5EF4-FFF2-40B4-BE49-F238E27FC236}">
                  <a16:creationId xmlns:a16="http://schemas.microsoft.com/office/drawing/2014/main" xmlns="" id="{E35DD641-45FA-2F43-8021-29F97A00B392}"/>
                </a:ext>
              </a:extLst>
            </p:cNvPr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3791;p46">
              <a:extLst>
                <a:ext uri="{FF2B5EF4-FFF2-40B4-BE49-F238E27FC236}">
                  <a16:creationId xmlns:a16="http://schemas.microsoft.com/office/drawing/2014/main" xmlns="" id="{ED8B14D5-9DC4-4E4F-820B-611350B17923}"/>
                </a:ext>
              </a:extLst>
            </p:cNvPr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3792;p46">
              <a:extLst>
                <a:ext uri="{FF2B5EF4-FFF2-40B4-BE49-F238E27FC236}">
                  <a16:creationId xmlns:a16="http://schemas.microsoft.com/office/drawing/2014/main" xmlns="" id="{2C367C3F-F132-4744-AD60-A697169782D1}"/>
                </a:ext>
              </a:extLst>
            </p:cNvPr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3793;p46">
              <a:extLst>
                <a:ext uri="{FF2B5EF4-FFF2-40B4-BE49-F238E27FC236}">
                  <a16:creationId xmlns:a16="http://schemas.microsoft.com/office/drawing/2014/main" xmlns="" id="{44AD1675-2F40-2043-87C4-9ADA959FDA61}"/>
                </a:ext>
              </a:extLst>
            </p:cNvPr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3794;p46">
              <a:extLst>
                <a:ext uri="{FF2B5EF4-FFF2-40B4-BE49-F238E27FC236}">
                  <a16:creationId xmlns:a16="http://schemas.microsoft.com/office/drawing/2014/main" xmlns="" id="{7ED1160C-BBD4-BF45-8D5C-A4F19F38CD8F}"/>
                </a:ext>
              </a:extLst>
            </p:cNvPr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" name="Google Shape;5386;p49">
            <a:extLst>
              <a:ext uri="{FF2B5EF4-FFF2-40B4-BE49-F238E27FC236}">
                <a16:creationId xmlns:a16="http://schemas.microsoft.com/office/drawing/2014/main" xmlns="" id="{E2766C00-4145-2640-A784-2B87FDB52437}"/>
              </a:ext>
            </a:extLst>
          </p:cNvPr>
          <p:cNvGrpSpPr/>
          <p:nvPr/>
        </p:nvGrpSpPr>
        <p:grpSpPr>
          <a:xfrm>
            <a:off x="1447874" y="3877147"/>
            <a:ext cx="909432" cy="788028"/>
            <a:chOff x="-50524250" y="2686150"/>
            <a:chExt cx="301675" cy="299350"/>
          </a:xfrm>
        </p:grpSpPr>
        <p:sp>
          <p:nvSpPr>
            <p:cNvPr id="10" name="Google Shape;5387;p49">
              <a:extLst>
                <a:ext uri="{FF2B5EF4-FFF2-40B4-BE49-F238E27FC236}">
                  <a16:creationId xmlns:a16="http://schemas.microsoft.com/office/drawing/2014/main" xmlns="" id="{E8EA1248-4DB1-E143-8E82-C309502199A8}"/>
                </a:ext>
              </a:extLst>
            </p:cNvPr>
            <p:cNvSpPr/>
            <p:nvPr/>
          </p:nvSpPr>
          <p:spPr>
            <a:xfrm>
              <a:off x="-50488025" y="279250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88;p49">
              <a:extLst>
                <a:ext uri="{FF2B5EF4-FFF2-40B4-BE49-F238E27FC236}">
                  <a16:creationId xmlns:a16="http://schemas.microsoft.com/office/drawing/2014/main" xmlns="" id="{19E6F2CD-9851-C644-9FB0-07EE6A5363B0}"/>
                </a:ext>
              </a:extLst>
            </p:cNvPr>
            <p:cNvSpPr/>
            <p:nvPr/>
          </p:nvSpPr>
          <p:spPr>
            <a:xfrm>
              <a:off x="-50488025" y="2897250"/>
              <a:ext cx="18150" cy="53600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89;p49">
              <a:extLst>
                <a:ext uri="{FF2B5EF4-FFF2-40B4-BE49-F238E27FC236}">
                  <a16:creationId xmlns:a16="http://schemas.microsoft.com/office/drawing/2014/main" xmlns="" id="{F4D7B28D-4333-D547-98F5-CC5D7E65E629}"/>
                </a:ext>
              </a:extLst>
            </p:cNvPr>
            <p:cNvSpPr/>
            <p:nvPr/>
          </p:nvSpPr>
          <p:spPr>
            <a:xfrm>
              <a:off x="-50488025" y="28618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90;p49">
              <a:extLst>
                <a:ext uri="{FF2B5EF4-FFF2-40B4-BE49-F238E27FC236}">
                  <a16:creationId xmlns:a16="http://schemas.microsoft.com/office/drawing/2014/main" xmlns="" id="{C347C82D-E48B-6948-9CA4-C3F6CE239DCF}"/>
                </a:ext>
              </a:extLst>
            </p:cNvPr>
            <p:cNvSpPr/>
            <p:nvPr/>
          </p:nvSpPr>
          <p:spPr>
            <a:xfrm>
              <a:off x="-50524250" y="2686150"/>
              <a:ext cx="301675" cy="52825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91;p49">
              <a:extLst>
                <a:ext uri="{FF2B5EF4-FFF2-40B4-BE49-F238E27FC236}">
                  <a16:creationId xmlns:a16="http://schemas.microsoft.com/office/drawing/2014/main" xmlns="" id="{746EE5C0-E574-B048-BB5E-BE89760E2E11}"/>
                </a:ext>
              </a:extLst>
            </p:cNvPr>
            <p:cNvSpPr/>
            <p:nvPr/>
          </p:nvSpPr>
          <p:spPr>
            <a:xfrm>
              <a:off x="-50523475" y="2757075"/>
              <a:ext cx="300900" cy="228425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92;p49">
              <a:extLst>
                <a:ext uri="{FF2B5EF4-FFF2-40B4-BE49-F238E27FC236}">
                  <a16:creationId xmlns:a16="http://schemas.microsoft.com/office/drawing/2014/main" xmlns="" id="{9929087D-CBC1-A544-A5B5-8BFB0F772CDC}"/>
                </a:ext>
              </a:extLst>
            </p:cNvPr>
            <p:cNvSpPr/>
            <p:nvPr/>
          </p:nvSpPr>
          <p:spPr>
            <a:xfrm>
              <a:off x="-50453375" y="2792500"/>
              <a:ext cx="194575" cy="158350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C. HOẠT ĐỘNG VẬN DỤNG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92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737E5E-564E-F74D-8026-F403FE4E82CE}"/>
              </a:ext>
            </a:extLst>
          </p:cNvPr>
          <p:cNvSpPr txBox="1"/>
          <p:nvPr/>
        </p:nvSpPr>
        <p:spPr>
          <a:xfrm>
            <a:off x="318976" y="138896"/>
            <a:ext cx="8027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hai điểm M và N nằm trên đường trung trực d của đoạn thẳng EF. Chứng minh rằng 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C12D1D-358E-F444-8FE4-4A63A1B24583}"/>
              </a:ext>
            </a:extLst>
          </p:cNvPr>
          <p:cNvSpPr txBox="1"/>
          <p:nvPr/>
        </p:nvSpPr>
        <p:spPr>
          <a:xfrm>
            <a:off x="3051544" y="1576426"/>
            <a:ext cx="57534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M và N nằm trên đường trung trực của EF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 ra ME = MF, NE = NF</a:t>
            </a:r>
            <a:endParaRPr lang="en-US" sz="2400" i="1" u="sng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 = MF (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cmt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x-none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 = NF (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cmt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x-none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MN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x-none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                             (c – c – c) </a:t>
            </a:r>
            <a:endParaRPr lang="vi-VN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A73C8BA-B2B4-3242-8401-16D5C9BF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627" y="2353783"/>
            <a:ext cx="1968300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D4F11DD1-C46D-B842-A846-254B78A35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620690"/>
              </p:ext>
            </p:extLst>
          </p:nvPr>
        </p:nvGraphicFramePr>
        <p:xfrm>
          <a:off x="3873357" y="554394"/>
          <a:ext cx="2404152" cy="40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24574500" imgH="4102100" progId="Equation.DSMT4">
                  <p:embed/>
                </p:oleObj>
              </mc:Choice>
              <mc:Fallback>
                <p:oleObj r:id="rId4" imgW="24574500" imgH="410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357" y="554394"/>
                        <a:ext cx="2404152" cy="400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D3839E4-925B-694C-9B9D-93517D6CB37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9" y="1446080"/>
            <a:ext cx="2086195" cy="2704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855B69DF-BC3D-6047-9C33-6A8C23CD0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107205"/>
              </p:ext>
            </p:extLst>
          </p:nvPr>
        </p:nvGraphicFramePr>
        <p:xfrm>
          <a:off x="3625392" y="2715932"/>
          <a:ext cx="108005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7" imgW="482600" imgH="165100" progId="Equation.DSMT4">
                  <p:embed/>
                </p:oleObj>
              </mc:Choice>
              <mc:Fallback>
                <p:oleObj r:id="rId7" imgW="482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392" y="2715932"/>
                        <a:ext cx="108005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C69407A7-0032-0049-B005-F38AC08E1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493755"/>
              </p:ext>
            </p:extLst>
          </p:nvPr>
        </p:nvGraphicFramePr>
        <p:xfrm>
          <a:off x="5131267" y="2723367"/>
          <a:ext cx="936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9" imgW="482600" imgH="165100" progId="Equation.DSMT4">
                  <p:embed/>
                </p:oleObj>
              </mc:Choice>
              <mc:Fallback>
                <p:oleObj r:id="rId9" imgW="482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267" y="2723367"/>
                        <a:ext cx="93600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13647A5C-1318-BF49-8F10-FF2ABC588A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97385"/>
              </p:ext>
            </p:extLst>
          </p:nvPr>
        </p:nvGraphicFramePr>
        <p:xfrm>
          <a:off x="3985089" y="4161034"/>
          <a:ext cx="216014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11" imgW="1066800" imgH="165100" progId="Equation.DSMT4">
                  <p:embed/>
                </p:oleObj>
              </mc:Choice>
              <mc:Fallback>
                <p:oleObj r:id="rId11" imgW="1066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089" y="4161034"/>
                        <a:ext cx="216014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6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2485" y="1114425"/>
            <a:ext cx="62295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405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 NGHIỆM CỦNG CỐ</a:t>
            </a:r>
            <a:endParaRPr lang="vi-VN" sz="405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a là đường trung trực của đoạn thẳng MN. D là điểm nằm trên a. Khẳng định nào sau đây là đúng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3013" y="1462009"/>
            <a:ext cx="3789751" cy="1056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DM = DN</a:t>
            </a:r>
            <a:endParaRPr lang="x-none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4637" y="1465150"/>
            <a:ext cx="3789751" cy="1056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 DM &gt; DN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23013" y="2628627"/>
            <a:ext cx="3789751" cy="9939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D là trung điểm của đoạn thẳng MN </a:t>
            </a:r>
            <a:endParaRPr lang="x-none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631768"/>
            <a:ext cx="3786427" cy="9939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 DM &lt; DN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736302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362" y="2908839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917537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751280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C00000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49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điểm C thuộc đường trung trực của đoạn thẳng AB. Biết CA = 12cm. Độ dài đoạn thẳng CB là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A. 24cm 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B. 12cm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C. 36cm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D. không tính được CB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C00000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446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b="1" kern="1200" dirty="0">
                <a:solidFill>
                  <a:prstClr val="black"/>
                </a:solidFill>
                <a:latin typeface="Times New Roman"/>
              </a:rPr>
              <a:t>Câu 3: </a:t>
            </a:r>
            <a:r>
              <a:rPr lang="vi-VN" sz="2400" kern="1200" dirty="0">
                <a:solidFill>
                  <a:prstClr val="black"/>
                </a:solidFill>
                <a:latin typeface="Times New Roman"/>
              </a:rPr>
              <a:t>Hãy chọn phương án sai.</a:t>
            </a:r>
          </a:p>
          <a:p>
            <a:pPr algn="ctr"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Times New Roman"/>
              </a:rPr>
              <a:t>Cho C và D thuộc đường trung trực của đoạn thẳng AB. </a:t>
            </a:r>
          </a:p>
          <a:p>
            <a:pPr algn="ctr"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Times New Roman"/>
              </a:rPr>
              <a:t>Khi đó ta có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  <a:defRPr/>
                </a:pPr>
                <a:r>
                  <a:rPr lang="vi-VN" sz="2400" kern="1200" dirty="0">
                    <a:solidFill>
                      <a:prstClr val="black"/>
                    </a:solidFill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𝐷𝐶𝐴</m:t>
                        </m:r>
                      </m:e>
                    </m:acc>
                    <m:r>
                      <a:rPr lang="en-US" sz="240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𝐷𝐶𝐵</m:t>
                        </m:r>
                      </m:e>
                    </m:acc>
                  </m:oMath>
                </a14:m>
                <a:endParaRPr lang="vi-VN" sz="2400" kern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2405" b="-1304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  <a:defRPr/>
                </a:pPr>
                <a:r>
                  <a:rPr lang="vi-VN" sz="2400" kern="1200" dirty="0">
                    <a:solidFill>
                      <a:prstClr val="black"/>
                    </a:solidFill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en-US" sz="24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endParaRPr lang="vi-VN" sz="2400" kern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2405" b="-1521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593266" y="2151844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  <a:defRPr/>
                </a:pPr>
                <a:r>
                  <a:rPr lang="vi-VN" sz="2400" kern="1200" dirty="0">
                    <a:solidFill>
                      <a:prstClr val="black"/>
                    </a:solidFill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en-US" sz="24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endParaRPr lang="vi-VN" sz="2400" kern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66" y="2151844"/>
                <a:ext cx="3680099" cy="578112"/>
              </a:xfrm>
              <a:prstGeom prst="rect">
                <a:avLst/>
              </a:prstGeom>
              <a:blipFill>
                <a:blip r:embed="rId13"/>
                <a:stretch>
                  <a:fillRect l="-2405" b="-1276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2665" y="2151844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  <a:defRPr/>
                </a:pPr>
                <a:r>
                  <a:rPr lang="vi-VN" sz="2400" kern="1200" dirty="0">
                    <a:solidFill>
                      <a:prstClr val="black"/>
                    </a:solidFill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en-US" sz="24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vi-VN" sz="2400" kern="12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51844"/>
                <a:ext cx="3680099" cy="578112"/>
              </a:xfrm>
              <a:prstGeom prst="rect">
                <a:avLst/>
              </a:prstGeom>
              <a:blipFill>
                <a:blip r:embed="rId14"/>
                <a:stretch>
                  <a:fillRect l="-2405" b="-1276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97" y="2199539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07" y="2182424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C00000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362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1"/>
          <p:cNvSpPr txBox="1">
            <a:spLocks noGrp="1"/>
          </p:cNvSpPr>
          <p:nvPr>
            <p:ph type="subTitle" idx="1"/>
          </p:nvPr>
        </p:nvSpPr>
        <p:spPr>
          <a:xfrm>
            <a:off x="3850052" y="1143310"/>
            <a:ext cx="7334061" cy="2493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Học thuộc định lí 1 và định lí 2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Xem lại các bài tập đã làm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Làm bài tập 3,4,6 sgk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Xem trước bài mới</a:t>
            </a:r>
          </a:p>
        </p:txBody>
      </p:sp>
      <p:sp>
        <p:nvSpPr>
          <p:cNvPr id="550" name="Google Shape;550;p41"/>
          <p:cNvSpPr txBox="1">
            <a:spLocks noGrp="1"/>
          </p:cNvSpPr>
          <p:nvPr>
            <p:ph type="ctrTitle"/>
          </p:nvPr>
        </p:nvSpPr>
        <p:spPr>
          <a:xfrm>
            <a:off x="451654" y="250251"/>
            <a:ext cx="368143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rgbClr val="003CB3"/>
                </a:solidFill>
                <a:latin typeface="Palatino Linotype" panose="02040502050505030304" pitchFamily="18" charset="0"/>
              </a:rPr>
              <a:t>GIAO VIỆC VỀ NHÀ</a:t>
            </a:r>
          </a:p>
        </p:txBody>
      </p:sp>
      <p:grpSp>
        <p:nvGrpSpPr>
          <p:cNvPr id="4" name="Google Shape;8370;p56">
            <a:extLst>
              <a:ext uri="{FF2B5EF4-FFF2-40B4-BE49-F238E27FC236}">
                <a16:creationId xmlns:a16="http://schemas.microsoft.com/office/drawing/2014/main" xmlns="" id="{83FF6206-3856-CF4B-8DE4-E186CAE040B3}"/>
              </a:ext>
            </a:extLst>
          </p:cNvPr>
          <p:cNvGrpSpPr/>
          <p:nvPr/>
        </p:nvGrpSpPr>
        <p:grpSpPr>
          <a:xfrm>
            <a:off x="839089" y="1897593"/>
            <a:ext cx="833238" cy="798596"/>
            <a:chOff x="1049375" y="2318350"/>
            <a:chExt cx="298525" cy="295400"/>
          </a:xfrm>
        </p:grpSpPr>
        <p:sp>
          <p:nvSpPr>
            <p:cNvPr id="5" name="Google Shape;8371;p56">
              <a:extLst>
                <a:ext uri="{FF2B5EF4-FFF2-40B4-BE49-F238E27FC236}">
                  <a16:creationId xmlns:a16="http://schemas.microsoft.com/office/drawing/2014/main" xmlns="" id="{E36ED40E-86B1-E046-B81B-C3EEF67C5756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8372;p56">
              <a:extLst>
                <a:ext uri="{FF2B5EF4-FFF2-40B4-BE49-F238E27FC236}">
                  <a16:creationId xmlns:a16="http://schemas.microsoft.com/office/drawing/2014/main" xmlns="" id="{255AF765-77B2-0D4C-9B27-C34C99AA7E8F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8373;p56">
              <a:extLst>
                <a:ext uri="{FF2B5EF4-FFF2-40B4-BE49-F238E27FC236}">
                  <a16:creationId xmlns:a16="http://schemas.microsoft.com/office/drawing/2014/main" xmlns="" id="{14A88EAD-6990-7641-B095-A5E5FEAD5B2A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8374;p56">
              <a:extLst>
                <a:ext uri="{FF2B5EF4-FFF2-40B4-BE49-F238E27FC236}">
                  <a16:creationId xmlns:a16="http://schemas.microsoft.com/office/drawing/2014/main" xmlns="" id="{0FE741A4-D452-8F47-8921-75BC9D09F864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" name="Google Shape;6169;p50">
            <a:extLst>
              <a:ext uri="{FF2B5EF4-FFF2-40B4-BE49-F238E27FC236}">
                <a16:creationId xmlns:a16="http://schemas.microsoft.com/office/drawing/2014/main" xmlns="" id="{8D70F126-8F1B-3A42-958F-F96FD257CCA0}"/>
              </a:ext>
            </a:extLst>
          </p:cNvPr>
          <p:cNvGrpSpPr/>
          <p:nvPr/>
        </p:nvGrpSpPr>
        <p:grpSpPr>
          <a:xfrm>
            <a:off x="2271803" y="1200406"/>
            <a:ext cx="833238" cy="590153"/>
            <a:chOff x="-41526450" y="3653375"/>
            <a:chExt cx="315875" cy="247350"/>
          </a:xfrm>
        </p:grpSpPr>
        <p:sp>
          <p:nvSpPr>
            <p:cNvPr id="10" name="Google Shape;6170;p50">
              <a:extLst>
                <a:ext uri="{FF2B5EF4-FFF2-40B4-BE49-F238E27FC236}">
                  <a16:creationId xmlns:a16="http://schemas.microsoft.com/office/drawing/2014/main" xmlns="" id="{EE4DB896-ADF9-3045-BF9B-DCD3AE69BC31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6171;p50">
              <a:extLst>
                <a:ext uri="{FF2B5EF4-FFF2-40B4-BE49-F238E27FC236}">
                  <a16:creationId xmlns:a16="http://schemas.microsoft.com/office/drawing/2014/main" xmlns="" id="{0E4AEF8B-DFBC-7242-9F41-B868CD69D0A2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942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7420B7F-088F-F44F-A445-9EBC22AD6ED1}"/>
              </a:ext>
            </a:extLst>
          </p:cNvPr>
          <p:cNvSpPr txBox="1"/>
          <p:nvPr/>
        </p:nvSpPr>
        <p:spPr>
          <a:xfrm>
            <a:off x="1649666" y="954992"/>
            <a:ext cx="6826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800" b="1" dirty="0">
                <a:solidFill>
                  <a:srgbClr val="FDEAD9"/>
                </a:solidFill>
                <a:latin typeface="Palatino Linotype" panose="02040502050505030304" pitchFamily="18" charset="0"/>
              </a:rPr>
              <a:t>CẢM ƠN CÁC EM ĐÃ CHÚ Ý LẮNG NGHE !!!</a:t>
            </a:r>
          </a:p>
        </p:txBody>
      </p:sp>
      <p:sp>
        <p:nvSpPr>
          <p:cNvPr id="77" name="Google Shape;5965;p50">
            <a:extLst>
              <a:ext uri="{FF2B5EF4-FFF2-40B4-BE49-F238E27FC236}">
                <a16:creationId xmlns:a16="http://schemas.microsoft.com/office/drawing/2014/main" xmlns="" id="{70A22508-72B7-FF4B-AF12-A6BFFE0A9798}"/>
              </a:ext>
            </a:extLst>
          </p:cNvPr>
          <p:cNvSpPr/>
          <p:nvPr/>
        </p:nvSpPr>
        <p:spPr>
          <a:xfrm>
            <a:off x="235422" y="168557"/>
            <a:ext cx="344701" cy="345568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78" name="Google Shape;6098;p50">
            <a:extLst>
              <a:ext uri="{FF2B5EF4-FFF2-40B4-BE49-F238E27FC236}">
                <a16:creationId xmlns:a16="http://schemas.microsoft.com/office/drawing/2014/main" xmlns="" id="{E60F53C4-7CF2-2648-A2A3-E28F738B6D3D}"/>
              </a:ext>
            </a:extLst>
          </p:cNvPr>
          <p:cNvGrpSpPr/>
          <p:nvPr/>
        </p:nvGrpSpPr>
        <p:grpSpPr>
          <a:xfrm>
            <a:off x="1386300" y="4157736"/>
            <a:ext cx="640311" cy="814090"/>
            <a:chOff x="-37370925" y="3551975"/>
            <a:chExt cx="248900" cy="316450"/>
          </a:xfrm>
        </p:grpSpPr>
        <p:sp>
          <p:nvSpPr>
            <p:cNvPr id="79" name="Google Shape;6099;p50">
              <a:extLst>
                <a:ext uri="{FF2B5EF4-FFF2-40B4-BE49-F238E27FC236}">
                  <a16:creationId xmlns:a16="http://schemas.microsoft.com/office/drawing/2014/main" xmlns="" id="{A8DF5FBF-2A0A-784F-9FE6-A2894C65C534}"/>
                </a:ext>
              </a:extLst>
            </p:cNvPr>
            <p:cNvSpPr/>
            <p:nvPr/>
          </p:nvSpPr>
          <p:spPr>
            <a:xfrm>
              <a:off x="-37268550" y="364392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6100;p50">
              <a:extLst>
                <a:ext uri="{FF2B5EF4-FFF2-40B4-BE49-F238E27FC236}">
                  <a16:creationId xmlns:a16="http://schemas.microsoft.com/office/drawing/2014/main" xmlns="" id="{96FB7061-0FC5-AA40-9FE5-46E5E28ED246}"/>
                </a:ext>
              </a:extLst>
            </p:cNvPr>
            <p:cNvSpPr/>
            <p:nvPr/>
          </p:nvSpPr>
          <p:spPr>
            <a:xfrm>
              <a:off x="-37370925" y="355197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81" name="Google Shape;6142;p50">
            <a:extLst>
              <a:ext uri="{FF2B5EF4-FFF2-40B4-BE49-F238E27FC236}">
                <a16:creationId xmlns:a16="http://schemas.microsoft.com/office/drawing/2014/main" xmlns="" id="{7A21D3B6-78E0-C34D-8DD5-90C76EFB4E4E}"/>
              </a:ext>
            </a:extLst>
          </p:cNvPr>
          <p:cNvSpPr/>
          <p:nvPr/>
        </p:nvSpPr>
        <p:spPr>
          <a:xfrm>
            <a:off x="235422" y="2259133"/>
            <a:ext cx="1011014" cy="1004183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7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2751589" y="2375469"/>
            <a:ext cx="479011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AB?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8EB94D-1444-984F-823C-3CA4D170745D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89" y="208777"/>
            <a:ext cx="3049495" cy="21612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F4E28F-F841-BF4B-AC55-C72444DD5EF3}"/>
              </a:ext>
            </a:extLst>
          </p:cNvPr>
          <p:cNvSpPr txBox="1"/>
          <p:nvPr/>
        </p:nvSpPr>
        <p:spPr>
          <a:xfrm>
            <a:off x="828316" y="4411503"/>
            <a:ext cx="5515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5386;p49">
            <a:extLst>
              <a:ext uri="{FF2B5EF4-FFF2-40B4-BE49-F238E27FC236}">
                <a16:creationId xmlns:a16="http://schemas.microsoft.com/office/drawing/2014/main" xmlns="" id="{96C1C9BE-6790-5D4D-A011-C4B4A79C234D}"/>
              </a:ext>
            </a:extLst>
          </p:cNvPr>
          <p:cNvGrpSpPr/>
          <p:nvPr/>
        </p:nvGrpSpPr>
        <p:grpSpPr>
          <a:xfrm>
            <a:off x="7871443" y="208777"/>
            <a:ext cx="333562" cy="330991"/>
            <a:chOff x="-50524250" y="2686150"/>
            <a:chExt cx="301675" cy="299350"/>
          </a:xfrm>
        </p:grpSpPr>
        <p:sp>
          <p:nvSpPr>
            <p:cNvPr id="6" name="Google Shape;5387;p49">
              <a:extLst>
                <a:ext uri="{FF2B5EF4-FFF2-40B4-BE49-F238E27FC236}">
                  <a16:creationId xmlns:a16="http://schemas.microsoft.com/office/drawing/2014/main" xmlns="" id="{741E9693-C396-3D4D-95ED-8113B266527C}"/>
                </a:ext>
              </a:extLst>
            </p:cNvPr>
            <p:cNvSpPr/>
            <p:nvPr/>
          </p:nvSpPr>
          <p:spPr>
            <a:xfrm>
              <a:off x="-50488025" y="279250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88;p49">
              <a:extLst>
                <a:ext uri="{FF2B5EF4-FFF2-40B4-BE49-F238E27FC236}">
                  <a16:creationId xmlns:a16="http://schemas.microsoft.com/office/drawing/2014/main" xmlns="" id="{28F610C4-CFFF-5841-986E-68499CF9D0B0}"/>
                </a:ext>
              </a:extLst>
            </p:cNvPr>
            <p:cNvSpPr/>
            <p:nvPr/>
          </p:nvSpPr>
          <p:spPr>
            <a:xfrm>
              <a:off x="-50488025" y="2897250"/>
              <a:ext cx="18150" cy="53600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89;p49">
              <a:extLst>
                <a:ext uri="{FF2B5EF4-FFF2-40B4-BE49-F238E27FC236}">
                  <a16:creationId xmlns:a16="http://schemas.microsoft.com/office/drawing/2014/main" xmlns="" id="{55580297-A196-0042-9BE2-68BACF10AB10}"/>
                </a:ext>
              </a:extLst>
            </p:cNvPr>
            <p:cNvSpPr/>
            <p:nvPr/>
          </p:nvSpPr>
          <p:spPr>
            <a:xfrm>
              <a:off x="-50488025" y="28618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90;p49">
              <a:extLst>
                <a:ext uri="{FF2B5EF4-FFF2-40B4-BE49-F238E27FC236}">
                  <a16:creationId xmlns:a16="http://schemas.microsoft.com/office/drawing/2014/main" xmlns="" id="{12249C4B-F7A5-EF43-868C-95401BC6D492}"/>
                </a:ext>
              </a:extLst>
            </p:cNvPr>
            <p:cNvSpPr/>
            <p:nvPr/>
          </p:nvSpPr>
          <p:spPr>
            <a:xfrm>
              <a:off x="-50524250" y="2686150"/>
              <a:ext cx="301675" cy="52825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91;p49">
              <a:extLst>
                <a:ext uri="{FF2B5EF4-FFF2-40B4-BE49-F238E27FC236}">
                  <a16:creationId xmlns:a16="http://schemas.microsoft.com/office/drawing/2014/main" xmlns="" id="{9A45E537-0CC5-8C46-8A8E-C3EDAC37EEFC}"/>
                </a:ext>
              </a:extLst>
            </p:cNvPr>
            <p:cNvSpPr/>
            <p:nvPr/>
          </p:nvSpPr>
          <p:spPr>
            <a:xfrm>
              <a:off x="-50523475" y="2757075"/>
              <a:ext cx="300900" cy="228425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92;p49">
              <a:extLst>
                <a:ext uri="{FF2B5EF4-FFF2-40B4-BE49-F238E27FC236}">
                  <a16:creationId xmlns:a16="http://schemas.microsoft.com/office/drawing/2014/main" xmlns="" id="{529F4C3C-025F-D94B-8FEE-06FB15786C05}"/>
                </a:ext>
              </a:extLst>
            </p:cNvPr>
            <p:cNvSpPr/>
            <p:nvPr/>
          </p:nvSpPr>
          <p:spPr>
            <a:xfrm>
              <a:off x="-50453375" y="2792500"/>
              <a:ext cx="194575" cy="158350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1574186" y="1728298"/>
            <a:ext cx="7091349" cy="16869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B. HOẠT ĐỘNG </a:t>
            </a:r>
          </a:p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HÌNH THÀNH KIẾN THỨC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Google Shape;8369;p56">
            <a:extLst>
              <a:ext uri="{FF2B5EF4-FFF2-40B4-BE49-F238E27FC236}">
                <a16:creationId xmlns:a16="http://schemas.microsoft.com/office/drawing/2014/main" xmlns="" id="{7F14FF12-21B0-ED42-8CD6-12F049192631}"/>
              </a:ext>
            </a:extLst>
          </p:cNvPr>
          <p:cNvSpPr/>
          <p:nvPr/>
        </p:nvSpPr>
        <p:spPr>
          <a:xfrm>
            <a:off x="7678316" y="444616"/>
            <a:ext cx="895232" cy="911133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7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5B6407E-0037-B04B-BE64-539DF5DC644B}"/>
              </a:ext>
            </a:extLst>
          </p:cNvPr>
          <p:cNvSpPr txBox="1"/>
          <p:nvPr/>
        </p:nvSpPr>
        <p:spPr>
          <a:xfrm>
            <a:off x="197140" y="60031"/>
            <a:ext cx="7034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121F64B-39D3-D34E-A92E-5153C6F38BC7}"/>
              </a:ext>
            </a:extLst>
          </p:cNvPr>
          <p:cNvSpPr txBox="1"/>
          <p:nvPr/>
        </p:nvSpPr>
        <p:spPr>
          <a:xfrm>
            <a:off x="369116" y="521696"/>
            <a:ext cx="8439325" cy="433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1a,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AB. Sau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1b)</a:t>
            </a:r>
          </a:p>
          <a:p>
            <a:pPr algn="just">
              <a:lnSpc>
                <a:spcPct val="105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55E24-ADA2-BF43-8447-4D131CC9B6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1351"/>
          <a:stretch/>
        </p:blipFill>
        <p:spPr>
          <a:xfrm>
            <a:off x="1971137" y="1478705"/>
            <a:ext cx="4689722" cy="2506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430975" y="302005"/>
            <a:ext cx="8282100" cy="1023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Đường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thẳng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vuông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góc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với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một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đoạn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thẳng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tại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trung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điểm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của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nó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được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gọi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là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đường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trung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trực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của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đoạn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thẳng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.</a:t>
            </a:r>
            <a:endParaRPr lang="x-none" dirty="0">
              <a:solidFill>
                <a:srgbClr val="FDEAD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D333D2E-BB96-C94B-8B68-5F6ADC8F269F}"/>
              </a:ext>
            </a:extLst>
          </p:cNvPr>
          <p:cNvSpPr/>
          <p:nvPr/>
        </p:nvSpPr>
        <p:spPr>
          <a:xfrm>
            <a:off x="436228" y="419450"/>
            <a:ext cx="8254766" cy="9060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54F8FC4-2A9F-7E4B-9F81-E86BEF883447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88" y="2997736"/>
            <a:ext cx="2037302" cy="1934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8F42C2-9790-234F-BD9B-B43B1081A35A}"/>
              </a:ext>
            </a:extLst>
          </p:cNvPr>
          <p:cNvSpPr/>
          <p:nvPr/>
        </p:nvSpPr>
        <p:spPr>
          <a:xfrm>
            <a:off x="430975" y="1863370"/>
            <a:ext cx="8538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VD: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đường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thẳng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xy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là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đường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trung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trực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của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đoạn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thẳng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AB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vì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xy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vuông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góc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với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AB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tại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trung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điểm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O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của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AB.</a:t>
            </a:r>
            <a:endParaRPr lang="x-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ctrTitle"/>
          </p:nvPr>
        </p:nvSpPr>
        <p:spPr>
          <a:xfrm>
            <a:off x="2926" y="0"/>
            <a:ext cx="262331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THỰC HÀNH 1</a:t>
            </a:r>
            <a:endParaRPr b="1" dirty="0">
              <a:solidFill>
                <a:schemeClr val="accent4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C018BE4-DF32-A14A-BA99-8438D5CBC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492" y="11483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1025" name="Picture 50">
            <a:extLst>
              <a:ext uri="{FF2B5EF4-FFF2-40B4-BE49-F238E27FC236}">
                <a16:creationId xmlns:a16="http://schemas.microsoft.com/office/drawing/2014/main" xmlns="" id="{0868E60A-0010-1340-8E4D-2FA8D3EA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220658" y="1244014"/>
            <a:ext cx="2963742" cy="24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975A4F-6A75-D847-89ED-BD0EFB2A281E}"/>
              </a:ext>
            </a:extLst>
          </p:cNvPr>
          <p:cNvSpPr txBox="1"/>
          <p:nvPr/>
        </p:nvSpPr>
        <p:spPr>
          <a:xfrm>
            <a:off x="382772" y="3805427"/>
            <a:ext cx="4742121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AB, AN, NB.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20942C-273C-F24D-A046-CFA6A3596408}"/>
              </a:ext>
            </a:extLst>
          </p:cNvPr>
          <p:cNvSpPr txBox="1"/>
          <p:nvPr/>
        </p:nvSpPr>
        <p:spPr>
          <a:xfrm>
            <a:off x="4657056" y="1860704"/>
            <a:ext cx="43593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NN’</a:t>
            </a:r>
            <a:endParaRPr lang="x-none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MM’</a:t>
            </a:r>
            <a:endParaRPr lang="x-none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NB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PP’</a:t>
            </a:r>
            <a:endParaRPr lang="x-none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xmlns="" id="{8D7C4353-4F00-254D-A720-43DF8EA11F7A}"/>
              </a:ext>
            </a:extLst>
          </p:cNvPr>
          <p:cNvSpPr/>
          <p:nvPr/>
        </p:nvSpPr>
        <p:spPr>
          <a:xfrm>
            <a:off x="4284921" y="542260"/>
            <a:ext cx="4040372" cy="2275368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003C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2" name="Google Shape;191;p31">
            <a:extLst>
              <a:ext uri="{FF2B5EF4-FFF2-40B4-BE49-F238E27FC236}">
                <a16:creationId xmlns:a16="http://schemas.microsoft.com/office/drawing/2014/main" xmlns="" id="{4D0A7C98-BE07-C043-8CD3-439F246F3AA6}"/>
              </a:ext>
            </a:extLst>
          </p:cNvPr>
          <p:cNvSpPr txBox="1">
            <a:spLocks/>
          </p:cNvSpPr>
          <p:nvPr/>
        </p:nvSpPr>
        <p:spPr>
          <a:xfrm>
            <a:off x="6520684" y="4316818"/>
            <a:ext cx="245319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VẬN DỤNG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1A0C38-9459-2842-91A7-4DEF85D72777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460212" y="544023"/>
            <a:ext cx="2134132" cy="22336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D7D4B0-1F82-134F-9C0F-6C0774D1D1D8}"/>
              </a:ext>
            </a:extLst>
          </p:cNvPr>
          <p:cNvSpPr txBox="1"/>
          <p:nvPr/>
        </p:nvSpPr>
        <p:spPr>
          <a:xfrm>
            <a:off x="1527278" y="3374804"/>
            <a:ext cx="4572000" cy="1230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3DCB63DD-F0D5-5243-BF25-AF9E1980B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816" y="801835"/>
            <a:ext cx="50407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0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x-none" sz="2400" b="0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x-none" sz="3600" b="0" i="0" u="none" strike="noStrike" cap="none" normalizeH="0" baseline="0" dirty="0">
              <a:ln>
                <a:noFill/>
              </a:ln>
              <a:solidFill>
                <a:srgbClr val="003CB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B84653C-B74C-B04C-B967-9DCA71F48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10299"/>
              </p:ext>
            </p:extLst>
          </p:nvPr>
        </p:nvGraphicFramePr>
        <p:xfrm>
          <a:off x="4480290" y="1684111"/>
          <a:ext cx="130501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647700" imgH="165100" progId="Equation.DSMT4">
                  <p:embed/>
                </p:oleObj>
              </mc:Choice>
              <mc:Fallback>
                <p:oleObj r:id="rId4" imgW="647700" imgH="165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290" y="1684111"/>
                        <a:ext cx="1305010" cy="36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77C30B2-5BE2-7A43-AE87-4498BE59DAE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714856" y="1633278"/>
            <a:ext cx="1956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 = PC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0" name="Google Shape;3234;p45">
            <a:extLst>
              <a:ext uri="{FF2B5EF4-FFF2-40B4-BE49-F238E27FC236}">
                <a16:creationId xmlns:a16="http://schemas.microsoft.com/office/drawing/2014/main" xmlns="" id="{0E4936F3-DED7-C845-BCF2-BC6EE009F450}"/>
              </a:ext>
            </a:extLst>
          </p:cNvPr>
          <p:cNvGrpSpPr/>
          <p:nvPr/>
        </p:nvGrpSpPr>
        <p:grpSpPr>
          <a:xfrm>
            <a:off x="7248088" y="1205222"/>
            <a:ext cx="885307" cy="830997"/>
            <a:chOff x="3179914" y="2889488"/>
            <a:chExt cx="422876" cy="404911"/>
          </a:xfrm>
        </p:grpSpPr>
        <p:sp>
          <p:nvSpPr>
            <p:cNvPr id="11" name="Google Shape;3235;p45">
              <a:extLst>
                <a:ext uri="{FF2B5EF4-FFF2-40B4-BE49-F238E27FC236}">
                  <a16:creationId xmlns:a16="http://schemas.microsoft.com/office/drawing/2014/main" xmlns="" id="{8722D7F2-0963-194A-BEEA-4E05F906E190}"/>
                </a:ext>
              </a:extLst>
            </p:cNvPr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36;p45">
              <a:extLst>
                <a:ext uri="{FF2B5EF4-FFF2-40B4-BE49-F238E27FC236}">
                  <a16:creationId xmlns:a16="http://schemas.microsoft.com/office/drawing/2014/main" xmlns="" id="{1BEE9A66-A37A-5D49-B8B4-C4B7EB0BFFC3}"/>
                </a:ext>
              </a:extLst>
            </p:cNvPr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37;p45">
              <a:extLst>
                <a:ext uri="{FF2B5EF4-FFF2-40B4-BE49-F238E27FC236}">
                  <a16:creationId xmlns:a16="http://schemas.microsoft.com/office/drawing/2014/main" xmlns="" id="{1C17615B-DF8D-0248-BC24-8F674082D68F}"/>
                </a:ext>
              </a:extLst>
            </p:cNvPr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38;p45">
              <a:extLst>
                <a:ext uri="{FF2B5EF4-FFF2-40B4-BE49-F238E27FC236}">
                  <a16:creationId xmlns:a16="http://schemas.microsoft.com/office/drawing/2014/main" xmlns="" id="{00606322-0E26-5F4F-83A6-BD28EB829985}"/>
                </a:ext>
              </a:extLst>
            </p:cNvPr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39;p45">
              <a:extLst>
                <a:ext uri="{FF2B5EF4-FFF2-40B4-BE49-F238E27FC236}">
                  <a16:creationId xmlns:a16="http://schemas.microsoft.com/office/drawing/2014/main" xmlns="" id="{46370E21-3CDA-7C4A-B62C-C7ADA7DF39E7}"/>
                </a:ext>
              </a:extLst>
            </p:cNvPr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40;p45">
              <a:extLst>
                <a:ext uri="{FF2B5EF4-FFF2-40B4-BE49-F238E27FC236}">
                  <a16:creationId xmlns:a16="http://schemas.microsoft.com/office/drawing/2014/main" xmlns="" id="{AEA9ADD4-F346-E445-B606-9B9EFEF7B7CE}"/>
                </a:ext>
              </a:extLst>
            </p:cNvPr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42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/>
      <p:bldP spid="8" grpId="0"/>
    </p:bld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Microsoft Office PowerPoint</Application>
  <PresentationFormat>On-screen Show (16:9)</PresentationFormat>
  <Paragraphs>146</Paragraphs>
  <Slides>37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Proxima Nova</vt:lpstr>
      <vt:lpstr>Palatino Linotype</vt:lpstr>
      <vt:lpstr>Passion One</vt:lpstr>
      <vt:lpstr>Abel</vt:lpstr>
      <vt:lpstr>Calibri Light</vt:lpstr>
      <vt:lpstr>Cambria Math</vt:lpstr>
      <vt:lpstr>Calibri</vt:lpstr>
      <vt:lpstr>Oswald Regular</vt:lpstr>
      <vt:lpstr>Times New Roman</vt:lpstr>
      <vt:lpstr>Arial</vt:lpstr>
      <vt:lpstr>Proxima Nova Semibold</vt:lpstr>
      <vt:lpstr>Arvo</vt:lpstr>
      <vt:lpstr>Math Lesson by Slidesgo</vt:lpstr>
      <vt:lpstr>SlidesGo Final Pages</vt:lpstr>
      <vt:lpstr>Office Theme</vt:lpstr>
      <vt:lpstr>1_Office Theme</vt:lpstr>
      <vt:lpstr>Equation.DSMT4</vt:lpstr>
      <vt:lpstr>BÀI 5:  ĐƯỜNG TRUNG TRỰC CỦA MỘT ĐOẠN THẲNG (Tiết 1)</vt:lpstr>
      <vt:lpstr>       QUA BÀI HỌC NÀY CÁC EM SẼ  - Nhận biết được đường trung trực của một đoạn thẳng. - Vẽ được đường trung trực của một đoạn thẳng bằng dụng cụ học tập. - Nhận biết được tính chất cơ bản của đường        trung trực.</vt:lpstr>
      <vt:lpstr>PowerPoint Presentation</vt:lpstr>
      <vt:lpstr>PowerPoint Presentation</vt:lpstr>
      <vt:lpstr>PowerPoint Presentation</vt:lpstr>
      <vt:lpstr>PowerPoint Presentation</vt:lpstr>
      <vt:lpstr>Đường thẳng vuông góc với một đoạn thẳng tại trung điểm của nó được gọi là đường trung trực của đoạn thẳng.</vt:lpstr>
      <vt:lpstr>THỰC HÀNH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GIAO VIỆC VỀ NHÀ</vt:lpstr>
      <vt:lpstr>PowerPoint Presentation</vt:lpstr>
      <vt:lpstr>BÀI 5:  ĐƯỜNG TRUNG TRỰC CỦA MỘT ĐOẠN THẲNG (Tiết 2)</vt:lpstr>
      <vt:lpstr>       QUA BÀI HỌC NÀY CÁC EM SẼ - Nhận biết được đường trung trực của một đoạn thẳng. - Vẽ được đường trung trực của một đoạn thẳng bằng dụng cụ học tập. - Nhận biết được tính chất cơ bản của đường        trung trực.</vt:lpstr>
      <vt:lpstr>PowerPoint Presentation</vt:lpstr>
      <vt:lpstr>PowerPoint Presentation</vt:lpstr>
      <vt:lpstr>PowerPoint Presentation</vt:lpstr>
      <vt:lpstr>ĐL1: Điểm nằm trên trung trực của một đoạn thẳng thì cách đều hai đầu mút của đoạn thẳng đó</vt:lpstr>
      <vt:lpstr>THỰC HÀNH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GIAO VIỆC VỀ NHÀ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modified xsi:type="dcterms:W3CDTF">2025-03-04T10:05:36Z</dcterms:modified>
</cp:coreProperties>
</file>