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  <p:sldMasterId id="2147483674" r:id="rId3"/>
    <p:sldMasterId id="2147483687" r:id="rId4"/>
    <p:sldMasterId id="2147483701" r:id="rId5"/>
  </p:sldMasterIdLst>
  <p:notesMasterIdLst>
    <p:notesMasterId r:id="rId79"/>
  </p:notesMasterIdLst>
  <p:sldIdLst>
    <p:sldId id="371" r:id="rId6"/>
    <p:sldId id="346" r:id="rId7"/>
    <p:sldId id="292" r:id="rId8"/>
    <p:sldId id="380" r:id="rId9"/>
    <p:sldId id="372" r:id="rId10"/>
    <p:sldId id="381" r:id="rId11"/>
    <p:sldId id="382" r:id="rId12"/>
    <p:sldId id="383" r:id="rId13"/>
    <p:sldId id="384" r:id="rId14"/>
    <p:sldId id="385" r:id="rId15"/>
    <p:sldId id="386" r:id="rId16"/>
    <p:sldId id="360" r:id="rId17"/>
    <p:sldId id="361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421" r:id="rId53"/>
    <p:sldId id="422" r:id="rId54"/>
    <p:sldId id="423" r:id="rId55"/>
    <p:sldId id="424" r:id="rId56"/>
    <p:sldId id="425" r:id="rId57"/>
    <p:sldId id="426" r:id="rId58"/>
    <p:sldId id="427" r:id="rId59"/>
    <p:sldId id="428" r:id="rId60"/>
    <p:sldId id="429" r:id="rId61"/>
    <p:sldId id="430" r:id="rId62"/>
    <p:sldId id="431" r:id="rId63"/>
    <p:sldId id="432" r:id="rId64"/>
    <p:sldId id="433" r:id="rId65"/>
    <p:sldId id="434" r:id="rId66"/>
    <p:sldId id="435" r:id="rId67"/>
    <p:sldId id="436" r:id="rId68"/>
    <p:sldId id="437" r:id="rId69"/>
    <p:sldId id="438" r:id="rId70"/>
    <p:sldId id="439" r:id="rId71"/>
    <p:sldId id="440" r:id="rId72"/>
    <p:sldId id="441" r:id="rId73"/>
    <p:sldId id="442" r:id="rId74"/>
    <p:sldId id="443" r:id="rId75"/>
    <p:sldId id="444" r:id="rId76"/>
    <p:sldId id="445" r:id="rId77"/>
    <p:sldId id="446" r:id="rId7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00"/>
    <a:srgbClr val="FF0066"/>
    <a:srgbClr val="3399FF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7" autoAdjust="0"/>
    <p:restoredTop sz="94660"/>
  </p:normalViewPr>
  <p:slideViewPr>
    <p:cSldViewPr>
      <p:cViewPr varScale="1">
        <p:scale>
          <a:sx n="70" d="100"/>
          <a:sy n="70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42.wmf"/><Relationship Id="rId4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Relationship Id="rId9" Type="http://schemas.openxmlformats.org/officeDocument/2006/relationships/image" Target="../media/image8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../media/image118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1.emf"/><Relationship Id="rId7" Type="http://schemas.openxmlformats.org/officeDocument/2006/relationships/image" Target="../media/image125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Relationship Id="rId6" Type="http://schemas.openxmlformats.org/officeDocument/2006/relationships/image" Target="../media/image124.emf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4" Type="http://schemas.openxmlformats.org/officeDocument/2006/relationships/image" Target="../media/image1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520E57D-1956-4595-AA7D-249BDECFEC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6E9ABC-F5C4-4BB7-8DA0-BD8EE9EFC5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AD2518-3A26-46D1-A5BC-676EA7D50333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0DD5F8A8-9EAD-4BF6-B8F4-67999D08B5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7A2176DE-4C65-4264-9543-FEE18A657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7B53E8-DC6F-4D21-B471-3588D0089C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7C4252-5021-4A65-A3C7-D73625123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66468D-423E-4B9E-A787-863CCFAB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79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7488E9-A190-49F7-8BB0-4915F1F1AC6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27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729D-7798-4E90-9A9F-834A3C889B8B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7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729D-7798-4E90-9A9F-834A3C889B8B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7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vi-VN"/>
          </a:p>
        </p:txBody>
      </p:sp>
      <p:sp>
        <p:nvSpPr>
          <p:cNvPr id="163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1469C5-18AF-4B02-8B7E-B41895028331}" type="slidenum">
              <a:rPr lang="vi-VN">
                <a:solidFill>
                  <a:prstClr val="black"/>
                </a:solidFill>
              </a:rPr>
              <a:pPr/>
              <a:t>24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29AD98-47D3-44BF-87B4-7C176EAC698C}" type="slidenum">
              <a:rPr lang="en-US" altLang="vi-VN">
                <a:solidFill>
                  <a:prstClr val="black"/>
                </a:solidFill>
              </a:rPr>
              <a:pPr/>
              <a:t>30</a:t>
            </a:fld>
            <a:endParaRPr lang="en-US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4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729D-7798-4E90-9A9F-834A3C889B8B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89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729D-7798-4E90-9A9F-834A3C889B8B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7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729D-7798-4E90-9A9F-834A3C889B8B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7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729D-7798-4E90-9A9F-834A3C889B8B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7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729D-7798-4E90-9A9F-834A3C889B8B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7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B729D-7798-4E90-9A9F-834A3C889B8B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7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4D1F6-7F83-442A-B861-4D543C881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84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928BA-EB7A-4A8C-B9D0-F23DCF453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89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B953-D92F-40E2-A6B9-B384C7F94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234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A3AFB-F08D-404A-9D91-5ADCA67C7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42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41E31-F488-43A5-A294-1BED17C4FB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42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84E39-1947-4613-B686-894414EFED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54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AB051-A3E6-4903-AFC0-BA84E5BFE6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86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189F0-48A9-497C-AE41-D8E2BF3C21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61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E0BFB-2694-49B4-804E-6762A54846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53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FEC86-478E-4212-98D6-B7A1083E6C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17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924C9-F34F-48FB-ADD4-AA653D826F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0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CA83F-6432-4E53-AD6D-0B7CF52B62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894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1563E-441B-4509-96C3-347B667787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74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1FDF7-32C7-47AF-A53E-A35A41B71A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37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DF275-7BF5-4790-A5FD-F226255019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0FC61-A16E-4280-9EF5-F1A5F36C87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73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EC3F1-9CBA-4CB2-A6F5-C0907A4A1C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89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" y="2438409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vi-VN" altLang="vi-VN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vi-VN" altLang="vi-VN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vi-VN" altLang="vi-VN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vi-VN" altLang="vi-VN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/>
              <a:endParaRPr lang="vi-VN" altLang="vi-VN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/>
              <a:endParaRPr lang="vi-VN" altLang="vi-VN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/>
              <a:endParaRPr lang="vi-VN" altLang="vi-VN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338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A3A656-2BC6-49A6-8AAD-AC7EEC5FE29C}" type="slidenum">
              <a:rPr lang="en-US" altLang="en-US">
                <a:solidFill>
                  <a:srgbClr val="1C1C1C"/>
                </a:solidFill>
              </a:rPr>
              <a:pPr/>
              <a:t>‹#›</a:t>
            </a:fld>
            <a:endParaRPr lang="en-US" alt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69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46E43-D68F-4A35-ADE0-7C30FEFC03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92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A89A6-C85A-44BC-9B5D-3157B0DCFF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27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44525-9BB1-457F-8F41-898BDF07F8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17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1EA90-9DC7-44F6-8F44-94B36E701D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FEADC-3837-49A2-A554-21FEBD9B6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77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C7173-FFD0-4A13-8D50-486A2F9A8E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94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D859C-0EB1-4D72-9F27-703CD8CAAD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71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7EE8A-3FED-4101-A094-1006ED7B7C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08E5C-0522-4717-AF46-CEA9856DB3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29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8FC20-2CD2-433E-91E3-3765C2C823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66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76BEE-5A2F-47EB-9211-3E19B59CFB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70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1154A-5B70-4E8D-BF8B-6ABC39B262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98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33F3D-1267-4050-93E2-758FB1F2D5F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3353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3E469-8DBA-4BF9-B73D-43F34E13F02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089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1709F-4305-4D11-AC85-978EFB0D5B9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995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42B69-E96F-48A4-AD66-7285E02BC6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389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E86D0-F0DB-4C85-A7FC-DFB4C4ED6C1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3083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A3888-BDCF-4BF0-B0F0-FC4FEA3186B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6950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2E9C9-29FE-471B-8FE0-B84F7BF4C8F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0559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FA128-8AE4-4DDA-AEF8-5BC36A34E0C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4067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BEB9A-ADDA-4F88-B6F2-B7B534F5F011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2763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29544-6374-43D8-85AA-CB56EB8388F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6668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BCC30-6967-40D5-9C74-92736A6485B1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0865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C1549-8793-475F-90A7-2D9605763DF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484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2BBE8-F158-4F1E-ADA7-D9D9D9FDD42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1296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997F5-67E4-4341-9A7E-5F675EDA35B3}" type="slidenum">
              <a:rPr lang="vi-VN" altLang="vi-VN">
                <a:solidFill>
                  <a:srgbClr val="000000"/>
                </a:solidFill>
              </a:rPr>
              <a:pPr/>
              <a:t>‹#›</a:t>
            </a:fld>
            <a:endParaRPr lang="vi-VN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558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62899-651A-452D-A1B2-B672D9BD0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8938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701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61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48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63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732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460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120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806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786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6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41CF0-38D9-40BF-9933-FD1E5DA6A9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0562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55BD7-245F-490C-A859-8AB02C8D4E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56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D9A57-341D-4806-93E5-320BAB687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8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51AB5-9472-43D0-BF66-DCBCAA9C6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58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7A8427B-8A27-4A96-AE3A-32C1653903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3AE520F-1B3F-4EDF-BDA1-35DEAF765F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76CD7AD3-FE1B-400F-8570-D948C48042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EDEBD967-844B-4A62-8E25-21A789585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83B1C07-7F1F-4486-8C9A-72D681845B6F}" type="slidenum">
              <a:rPr lang="en-US" altLang="en-US" smtClean="0">
                <a:solidFill>
                  <a:srgbClr val="000000"/>
                </a:solidFill>
                <a:latin typeface="Arial" charset="0"/>
                <a:cs typeface="+mn-cs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77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556684" y="1098559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1066806" y="1098559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721790" y="1520832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1214969" y="1520832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69333" y="1447809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016000" y="990609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590557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7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itchFamily="34" charset="0"/>
              </a:defRPr>
            </a:lvl1pPr>
          </a:lstStyle>
          <a:p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pitchFamily="34" charset="0"/>
              </a:defRPr>
            </a:lvl1pPr>
          </a:lstStyle>
          <a:p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itchFamily="34" charset="0"/>
              </a:defRPr>
            </a:lvl1pPr>
          </a:lstStyle>
          <a:p>
            <a:fld id="{D7E85179-D7CF-45B9-959B-AA8FF1D14194}" type="slidenum">
              <a:rPr lang="en-US" alt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23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660DF55-6164-42FD-8A58-57380CAD12F8}" type="slidenum">
              <a:rPr lang="en-US" altLang="vi-VN" smtClean="0">
                <a:solidFill>
                  <a:srgbClr val="000000"/>
                </a:solidFill>
                <a:latin typeface="Arial" charset="0"/>
                <a:cs typeface="+mn-cs"/>
              </a:rPr>
              <a:pPr/>
              <a:t>‹#›</a:t>
            </a:fld>
            <a:endParaRPr lang="en-US" altLang="vi-VN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24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FA0DAA-EE78-4F07-B36E-C9FB50C9DD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4F6A087-F305-43D7-92A8-D3A7FD645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13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23.bin"/><Relationship Id="rId3" Type="http://schemas.openxmlformats.org/officeDocument/2006/relationships/image" Target="../media/image51.pn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9.wmf"/><Relationship Id="rId4" Type="http://schemas.openxmlformats.org/officeDocument/2006/relationships/image" Target="../media/image52.jpe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58.emf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65.w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66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3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70.gif"/><Relationship Id="rId4" Type="http://schemas.openxmlformats.org/officeDocument/2006/relationships/image" Target="../media/image6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4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4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88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84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81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8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9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9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0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7.gi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0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0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03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0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0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03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0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05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107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0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0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7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76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112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8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126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123.emf"/><Relationship Id="rId17" Type="http://schemas.openxmlformats.org/officeDocument/2006/relationships/oleObject" Target="../embeddings/oleObject91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125.e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0.e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122.emf"/><Relationship Id="rId4" Type="http://schemas.openxmlformats.org/officeDocument/2006/relationships/image" Target="../media/image119.e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124.e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5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31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9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5.png"/><Relationship Id="rId4" Type="http://schemas.openxmlformats.org/officeDocument/2006/relationships/image" Target="../media/image22.wmf"/><Relationship Id="rId9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7">
              <a:extLst>
                <a:ext uri="{FF2B5EF4-FFF2-40B4-BE49-F238E27FC236}">
                  <a16:creationId xmlns:a16="http://schemas.microsoft.com/office/drawing/2014/main" xmlns="" id="{AF2BF313-F9AE-42F2-A984-561B8BC12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altLang="en-US"/>
            </a:p>
          </p:txBody>
        </p:sp>
        <p:pic>
          <p:nvPicPr>
            <p:cNvPr id="6" name="Picture 13" descr="CHIP010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4225" cy="245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9408300" y="57150"/>
              <a:ext cx="2718225" cy="2411217"/>
              <a:chOff x="9408300" y="57150"/>
              <a:chExt cx="2718225" cy="2411217"/>
            </a:xfrm>
          </p:grpSpPr>
          <p:pic>
            <p:nvPicPr>
              <p:cNvPr id="11" name="Picture 4" descr="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1755050" y="296667"/>
                <a:ext cx="371475" cy="2171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" descr="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67" r="45732"/>
              <a:stretch>
                <a:fillRect/>
              </a:stretch>
            </p:blipFill>
            <p:spPr bwMode="auto">
              <a:xfrm>
                <a:off x="9408300" y="57150"/>
                <a:ext cx="25431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9469438" y="4556832"/>
              <a:ext cx="2667775" cy="2203313"/>
              <a:chOff x="9469438" y="4556832"/>
              <a:chExt cx="2667775" cy="2203313"/>
            </a:xfrm>
          </p:grpSpPr>
          <p:pic>
            <p:nvPicPr>
              <p:cNvPr id="9" name="Picture 3" descr="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67" r="45732"/>
              <a:stretch>
                <a:fillRect/>
              </a:stretch>
            </p:blipFill>
            <p:spPr bwMode="auto">
              <a:xfrm>
                <a:off x="9469438" y="6360095"/>
                <a:ext cx="25431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 descr="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4281">
                <a:off x="11765738" y="4556832"/>
                <a:ext cx="371475" cy="2171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8A378C8-E210-4965-95B8-44F982113B2A}"/>
              </a:ext>
            </a:extLst>
          </p:cNvPr>
          <p:cNvSpPr/>
          <p:nvPr/>
        </p:nvSpPr>
        <p:spPr>
          <a:xfrm>
            <a:off x="2514603" y="1339999"/>
            <a:ext cx="6893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  <a:r>
              <a:rPr lang="en-US" sz="3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QUÝ</a:t>
            </a:r>
            <a:r>
              <a:rPr lang="vi-VN" sz="3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THẦY CÔ</a:t>
            </a:r>
          </a:p>
          <a:p>
            <a:pPr algn="ctr">
              <a:defRPr/>
            </a:pPr>
            <a:r>
              <a:rPr lang="vi-VN" sz="3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DỰ GIỜ THĂM LỚP </a:t>
            </a:r>
            <a:endParaRPr lang="en-US" sz="3000" b="1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34012" y="2653816"/>
            <a:ext cx="8323976" cy="145424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45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TAM GIÁC BẰNG NHAU</a:t>
            </a:r>
            <a:endParaRPr lang="vi-VN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6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8" name="Rectangle 7"/>
          <p:cNvSpPr/>
          <p:nvPr/>
        </p:nvSpPr>
        <p:spPr>
          <a:xfrm>
            <a:off x="4039026" y="13855"/>
            <a:ext cx="411394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NHÓM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ECF62EB4-03CD-373A-4D39-FAA80F945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" y="797317"/>
            <a:ext cx="7265703" cy="1107691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99DCBB7A-9C92-8C15-B36A-FC16852AD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180" y="2971800"/>
            <a:ext cx="5807640" cy="34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8" name="Rectangle 7"/>
          <p:cNvSpPr/>
          <p:nvPr/>
        </p:nvSpPr>
        <p:spPr>
          <a:xfrm>
            <a:off x="4039026" y="13855"/>
            <a:ext cx="411394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NHÓM</a:t>
            </a:r>
          </a:p>
        </p:txBody>
      </p:sp>
      <p:pic>
        <p:nvPicPr>
          <p:cNvPr id="16386" name="Hình ảnh 1">
            <a:extLst>
              <a:ext uri="{FF2B5EF4-FFF2-40B4-BE49-F238E27FC236}">
                <a16:creationId xmlns:a16="http://schemas.microsoft.com/office/drawing/2014/main" xmlns="" id="{8AEBA5E1-9590-D491-1685-31F68363E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8" y="822094"/>
            <a:ext cx="831159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CC2ADD54-CE7E-E8DE-79FE-ECB2187DA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452" y="2944193"/>
            <a:ext cx="4827901" cy="3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7">
            <a:extLst>
              <a:ext uri="{FF2B5EF4-FFF2-40B4-BE49-F238E27FC236}">
                <a16:creationId xmlns:a16="http://schemas.microsoft.com/office/drawing/2014/main" xmlns="" id="{E5630A5E-709B-4C42-95D3-5493D24FF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57200" y="1502076"/>
            <a:ext cx="102108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7175" indent="-2571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b="1" dirty="0"/>
              <a:t>- </a:t>
            </a:r>
            <a:r>
              <a:rPr lang="nl-NL" sz="4400" dirty="0"/>
              <a:t>Nắm vững khái niệm hai tam giác bằng nhau</a:t>
            </a:r>
            <a:endParaRPr lang="en-US" sz="4400" dirty="0"/>
          </a:p>
          <a:p>
            <a:r>
              <a:rPr lang="nl-NL" sz="4400" dirty="0"/>
              <a:t>- Viết đúng ký hiệu hai tam giác bằng nhau</a:t>
            </a:r>
            <a:endParaRPr lang="en-US" sz="4400" dirty="0"/>
          </a:p>
          <a:p>
            <a:r>
              <a:rPr lang="nl-NL" sz="4400" dirty="0"/>
              <a:t>- Xác định đúng các cạnh, các góc tương ứng của hai tam giác bằng nhau</a:t>
            </a:r>
            <a:endParaRPr lang="en-US" sz="4400" dirty="0"/>
          </a:p>
          <a:p>
            <a:r>
              <a:rPr lang="nl-NL" sz="4400" dirty="0"/>
              <a:t>- Xem lại các bài tập đã làm.</a:t>
            </a:r>
            <a:endParaRPr lang="en-US" alt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5774" y="342098"/>
            <a:ext cx="5260094" cy="65402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  <a:r>
              <a:rPr lang="vi-VN" sz="3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HỌC</a:t>
            </a:r>
            <a:endParaRPr lang="en-US" sz="3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ha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49" y="1600211"/>
            <a:ext cx="343693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51125"/>
            <a:ext cx="22860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8F831D4C86504E53A1502B3F9E6393B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8" y="1200150"/>
            <a:ext cx="7143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952749" y="4572011"/>
            <a:ext cx="61150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0000FF"/>
                </a:solidFill>
              </a:rPr>
              <a:t>Kính chúc quý thầy cô sức khỏe, các em học sinh mạnh giỏi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8"/>
          <p:cNvSpPr>
            <a:spLocks noChangeShapeType="1"/>
          </p:cNvSpPr>
          <p:nvPr/>
        </p:nvSpPr>
        <p:spPr bwMode="auto">
          <a:xfrm>
            <a:off x="787400" y="5910263"/>
            <a:ext cx="2438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123" name="Line 9"/>
          <p:cNvSpPr>
            <a:spLocks noChangeShapeType="1"/>
          </p:cNvSpPr>
          <p:nvPr/>
        </p:nvSpPr>
        <p:spPr bwMode="auto">
          <a:xfrm>
            <a:off x="1498600" y="5986463"/>
            <a:ext cx="23368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124" name="Line 10"/>
          <p:cNvSpPr>
            <a:spLocks noChangeShapeType="1"/>
          </p:cNvSpPr>
          <p:nvPr/>
        </p:nvSpPr>
        <p:spPr bwMode="auto">
          <a:xfrm>
            <a:off x="5554133" y="5965825"/>
            <a:ext cx="5080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5125" name="Picture 19" descr="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191000"/>
            <a:ext cx="3759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descr="ani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029084"/>
            <a:ext cx="1270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1" descr="ani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62284"/>
            <a:ext cx="1270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2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828800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6" name="WordArt 24"/>
          <p:cNvSpPr>
            <a:spLocks noChangeArrowheads="1" noChangeShapeType="1" noTextEdit="1"/>
          </p:cNvSpPr>
          <p:nvPr/>
        </p:nvSpPr>
        <p:spPr bwMode="auto">
          <a:xfrm>
            <a:off x="2540000" y="1447800"/>
            <a:ext cx="7315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 7</a:t>
            </a:r>
          </a:p>
        </p:txBody>
      </p:sp>
      <p:sp>
        <p:nvSpPr>
          <p:cNvPr id="3097" name="WordArt 25"/>
          <p:cNvSpPr>
            <a:spLocks noChangeArrowheads="1" noChangeShapeType="1" noTextEdit="1"/>
          </p:cNvSpPr>
          <p:nvPr/>
        </p:nvSpPr>
        <p:spPr bwMode="auto">
          <a:xfrm>
            <a:off x="3556000" y="2971800"/>
            <a:ext cx="5486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MÔN: HÌNH HỌC</a:t>
            </a:r>
          </a:p>
        </p:txBody>
      </p:sp>
    </p:spTree>
    <p:extLst>
      <p:ext uri="{BB962C8B-B14F-4D97-AF65-F5344CB8AC3E}">
        <p14:creationId xmlns:p14="http://schemas.microsoft.com/office/powerpoint/2010/main" val="34351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6" grpId="0" animBg="1"/>
      <p:bldP spid="30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916518" y="2133601"/>
            <a:ext cx="82109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 biểu trường hợp bằng nhau thứ nhất của tam giác ?</a:t>
            </a:r>
          </a:p>
        </p:txBody>
      </p: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2133600" y="609600"/>
            <a:ext cx="8229600" cy="762000"/>
            <a:chOff x="720" y="384"/>
            <a:chExt cx="3312" cy="672"/>
          </a:xfrm>
        </p:grpSpPr>
        <p:sp>
          <p:nvSpPr>
            <p:cNvPr id="6161" name="AutoShape 16"/>
            <p:cNvSpPr>
              <a:spLocks noChangeArrowheads="1"/>
            </p:cNvSpPr>
            <p:nvPr/>
          </p:nvSpPr>
          <p:spPr bwMode="auto">
            <a:xfrm>
              <a:off x="720" y="384"/>
              <a:ext cx="3312" cy="672"/>
            </a:xfrm>
            <a:prstGeom prst="star8">
              <a:avLst>
                <a:gd name="adj" fmla="val 38250"/>
              </a:avLst>
            </a:prstGeom>
            <a:solidFill>
              <a:srgbClr val="33CC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2" name="Text Box 17"/>
            <p:cNvSpPr txBox="1">
              <a:spLocks noChangeArrowheads="1"/>
            </p:cNvSpPr>
            <p:nvPr/>
          </p:nvSpPr>
          <p:spPr bwMode="auto">
            <a:xfrm>
              <a:off x="1236" y="539"/>
              <a:ext cx="2304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KIỂM TRA BÀI CŨ:</a:t>
              </a:r>
            </a:p>
          </p:txBody>
        </p:sp>
      </p:grpSp>
      <p:grpSp>
        <p:nvGrpSpPr>
          <p:cNvPr id="5178" name="Group 58"/>
          <p:cNvGrpSpPr>
            <a:grpSpLocks/>
          </p:cNvGrpSpPr>
          <p:nvPr/>
        </p:nvGrpSpPr>
        <p:grpSpPr bwMode="auto">
          <a:xfrm>
            <a:off x="1727200" y="2819400"/>
            <a:ext cx="7518400" cy="457200"/>
            <a:chOff x="1056" y="1728"/>
            <a:chExt cx="3552" cy="288"/>
          </a:xfrm>
        </p:grpSpPr>
        <p:sp>
          <p:nvSpPr>
            <p:cNvPr id="6158" name="Text Box 19"/>
            <p:cNvSpPr txBox="1">
              <a:spLocks noChangeArrowheads="1"/>
            </p:cNvSpPr>
            <p:nvPr/>
          </p:nvSpPr>
          <p:spPr bwMode="auto">
            <a:xfrm>
              <a:off x="1056" y="1728"/>
              <a:ext cx="35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                   =                 (c. c. c) khi nào?</a:t>
              </a:r>
            </a:p>
          </p:txBody>
        </p:sp>
        <p:graphicFrame>
          <p:nvGraphicFramePr>
            <p:cNvPr id="6159" name="Object 20"/>
            <p:cNvGraphicFramePr>
              <a:graphicFrameLocks noChangeAspect="1"/>
            </p:cNvGraphicFramePr>
            <p:nvPr/>
          </p:nvGraphicFramePr>
          <p:xfrm>
            <a:off x="2160" y="1750"/>
            <a:ext cx="787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Equation" r:id="rId3" imgW="596641" imgH="177723" progId="Equation.DSMT4">
                    <p:embed/>
                  </p:oleObj>
                </mc:Choice>
                <mc:Fallback>
                  <p:oleObj name="Equation" r:id="rId3" imgW="596641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750"/>
                          <a:ext cx="787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0" name="Object 21"/>
            <p:cNvGraphicFramePr>
              <a:graphicFrameLocks noChangeAspect="1"/>
            </p:cNvGraphicFramePr>
            <p:nvPr/>
          </p:nvGraphicFramePr>
          <p:xfrm>
            <a:off x="1488" y="1776"/>
            <a:ext cx="515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Equation" r:id="rId5" imgW="431425" imgH="177646" progId="Equation.DSMT4">
                    <p:embed/>
                  </p:oleObj>
                </mc:Choice>
                <mc:Fallback>
                  <p:oleObj name="Equation" r:id="rId5" imgW="431425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776"/>
                          <a:ext cx="515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80" name="Group 60"/>
          <p:cNvGrpSpPr>
            <a:grpSpLocks/>
          </p:cNvGrpSpPr>
          <p:nvPr/>
        </p:nvGrpSpPr>
        <p:grpSpPr bwMode="auto">
          <a:xfrm>
            <a:off x="2260600" y="3733800"/>
            <a:ext cx="8001000" cy="2222500"/>
            <a:chOff x="1068" y="2776"/>
            <a:chExt cx="3780" cy="1400"/>
          </a:xfrm>
        </p:grpSpPr>
        <p:sp>
          <p:nvSpPr>
            <p:cNvPr id="6150" name="AutoShape 26"/>
            <p:cNvSpPr>
              <a:spLocks noChangeArrowheads="1"/>
            </p:cNvSpPr>
            <p:nvPr/>
          </p:nvSpPr>
          <p:spPr bwMode="auto">
            <a:xfrm>
              <a:off x="1293" y="3026"/>
              <a:ext cx="1404" cy="891"/>
            </a:xfrm>
            <a:prstGeom prst="triangle">
              <a:avLst>
                <a:gd name="adj" fmla="val 19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1" name="AutoShape 40"/>
            <p:cNvSpPr>
              <a:spLocks noChangeArrowheads="1"/>
            </p:cNvSpPr>
            <p:nvPr/>
          </p:nvSpPr>
          <p:spPr bwMode="auto">
            <a:xfrm flipH="1">
              <a:off x="3064" y="3026"/>
              <a:ext cx="1404" cy="891"/>
            </a:xfrm>
            <a:prstGeom prst="triangle">
              <a:avLst>
                <a:gd name="adj" fmla="val 19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2" name="Text Box 52"/>
            <p:cNvSpPr txBox="1">
              <a:spLocks noChangeArrowheads="1"/>
            </p:cNvSpPr>
            <p:nvPr/>
          </p:nvSpPr>
          <p:spPr bwMode="auto">
            <a:xfrm>
              <a:off x="1268" y="2856"/>
              <a:ext cx="2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6153" name="Text Box 53"/>
            <p:cNvSpPr txBox="1">
              <a:spLocks noChangeArrowheads="1"/>
            </p:cNvSpPr>
            <p:nvPr/>
          </p:nvSpPr>
          <p:spPr bwMode="auto">
            <a:xfrm>
              <a:off x="4149" y="2776"/>
              <a:ext cx="4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A’</a:t>
              </a:r>
            </a:p>
          </p:txBody>
        </p:sp>
        <p:sp>
          <p:nvSpPr>
            <p:cNvPr id="6154" name="Text Box 54"/>
            <p:cNvSpPr txBox="1">
              <a:spLocks noChangeArrowheads="1"/>
            </p:cNvSpPr>
            <p:nvPr/>
          </p:nvSpPr>
          <p:spPr bwMode="auto">
            <a:xfrm>
              <a:off x="1068" y="3832"/>
              <a:ext cx="2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6155" name="Text Box 55"/>
            <p:cNvSpPr txBox="1">
              <a:spLocks noChangeArrowheads="1"/>
            </p:cNvSpPr>
            <p:nvPr/>
          </p:nvSpPr>
          <p:spPr bwMode="auto">
            <a:xfrm>
              <a:off x="2540" y="3888"/>
              <a:ext cx="2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6156" name="Text Box 56"/>
            <p:cNvSpPr txBox="1">
              <a:spLocks noChangeArrowheads="1"/>
            </p:cNvSpPr>
            <p:nvPr/>
          </p:nvSpPr>
          <p:spPr bwMode="auto">
            <a:xfrm>
              <a:off x="2964" y="3888"/>
              <a:ext cx="3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C’</a:t>
              </a:r>
            </a:p>
          </p:txBody>
        </p:sp>
        <p:sp>
          <p:nvSpPr>
            <p:cNvPr id="6157" name="Text Box 57"/>
            <p:cNvSpPr txBox="1">
              <a:spLocks noChangeArrowheads="1"/>
            </p:cNvSpPr>
            <p:nvPr/>
          </p:nvSpPr>
          <p:spPr bwMode="auto">
            <a:xfrm>
              <a:off x="4449" y="3845"/>
              <a:ext cx="3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B’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019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828800" y="1219200"/>
            <a:ext cx="30480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 lời: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08000" y="3216278"/>
            <a:ext cx="11176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Nếu ba cạnh của tam giác này bằng ba cạnh của tam giác kia thì hai tam giác đó bằng nhau.</a:t>
            </a:r>
          </a:p>
        </p:txBody>
      </p:sp>
      <p:grpSp>
        <p:nvGrpSpPr>
          <p:cNvPr id="35933" name="Group 93"/>
          <p:cNvGrpSpPr>
            <a:grpSpLocks/>
          </p:cNvGrpSpPr>
          <p:nvPr/>
        </p:nvGrpSpPr>
        <p:grpSpPr bwMode="auto">
          <a:xfrm>
            <a:off x="5283200" y="977900"/>
            <a:ext cx="7010400" cy="2222500"/>
            <a:chOff x="2496" y="616"/>
            <a:chExt cx="3312" cy="1400"/>
          </a:xfrm>
        </p:grpSpPr>
        <p:grpSp>
          <p:nvGrpSpPr>
            <p:cNvPr id="7185" name="Group 92"/>
            <p:cNvGrpSpPr>
              <a:grpSpLocks/>
            </p:cNvGrpSpPr>
            <p:nvPr/>
          </p:nvGrpSpPr>
          <p:grpSpPr bwMode="auto">
            <a:xfrm>
              <a:off x="2496" y="616"/>
              <a:ext cx="3050" cy="1400"/>
              <a:chOff x="2496" y="616"/>
              <a:chExt cx="3050" cy="1400"/>
            </a:xfrm>
          </p:grpSpPr>
          <p:sp>
            <p:nvSpPr>
              <p:cNvPr id="7187" name="AutoShape 48"/>
              <p:cNvSpPr>
                <a:spLocks noChangeArrowheads="1"/>
              </p:cNvSpPr>
              <p:nvPr/>
            </p:nvSpPr>
            <p:spPr bwMode="auto">
              <a:xfrm>
                <a:off x="2693" y="866"/>
                <a:ext cx="1230" cy="891"/>
              </a:xfrm>
              <a:prstGeom prst="triangle">
                <a:avLst>
                  <a:gd name="adj" fmla="val 1959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88" name="Line 54"/>
              <p:cNvSpPr>
                <a:spLocks noChangeShapeType="1"/>
              </p:cNvSpPr>
              <p:nvPr/>
            </p:nvSpPr>
            <p:spPr bwMode="auto">
              <a:xfrm>
                <a:off x="2781" y="1248"/>
                <a:ext cx="88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89" name="Line 55"/>
              <p:cNvSpPr>
                <a:spLocks noChangeShapeType="1"/>
              </p:cNvSpPr>
              <p:nvPr/>
            </p:nvSpPr>
            <p:spPr bwMode="auto">
              <a:xfrm flipH="1">
                <a:off x="3337" y="1216"/>
                <a:ext cx="59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90" name="Line 56"/>
              <p:cNvSpPr>
                <a:spLocks noChangeShapeType="1"/>
              </p:cNvSpPr>
              <p:nvPr/>
            </p:nvSpPr>
            <p:spPr bwMode="auto">
              <a:xfrm flipH="1">
                <a:off x="3367" y="1248"/>
                <a:ext cx="58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91" name="Line 57"/>
              <p:cNvSpPr>
                <a:spLocks noChangeShapeType="1"/>
              </p:cNvSpPr>
              <p:nvPr/>
            </p:nvSpPr>
            <p:spPr bwMode="auto">
              <a:xfrm flipH="1">
                <a:off x="3249" y="1694"/>
                <a:ext cx="30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92" name="Line 58"/>
              <p:cNvSpPr>
                <a:spLocks noChangeShapeType="1"/>
              </p:cNvSpPr>
              <p:nvPr/>
            </p:nvSpPr>
            <p:spPr bwMode="auto">
              <a:xfrm flipH="1">
                <a:off x="3279" y="1694"/>
                <a:ext cx="29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93" name="Line 59"/>
              <p:cNvSpPr>
                <a:spLocks noChangeShapeType="1"/>
              </p:cNvSpPr>
              <p:nvPr/>
            </p:nvSpPr>
            <p:spPr bwMode="auto">
              <a:xfrm flipH="1">
                <a:off x="3220" y="1694"/>
                <a:ext cx="29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94" name="AutoShape 62"/>
              <p:cNvSpPr>
                <a:spLocks noChangeArrowheads="1"/>
              </p:cNvSpPr>
              <p:nvPr/>
            </p:nvSpPr>
            <p:spPr bwMode="auto">
              <a:xfrm flipH="1">
                <a:off x="4245" y="866"/>
                <a:ext cx="1230" cy="891"/>
              </a:xfrm>
              <a:prstGeom prst="triangle">
                <a:avLst>
                  <a:gd name="adj" fmla="val 1959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95" name="Line 68"/>
              <p:cNvSpPr>
                <a:spLocks noChangeShapeType="1"/>
              </p:cNvSpPr>
              <p:nvPr/>
            </p:nvSpPr>
            <p:spPr bwMode="auto">
              <a:xfrm flipH="1">
                <a:off x="5299" y="1248"/>
                <a:ext cx="88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96" name="Line 69"/>
              <p:cNvSpPr>
                <a:spLocks noChangeShapeType="1"/>
              </p:cNvSpPr>
              <p:nvPr/>
            </p:nvSpPr>
            <p:spPr bwMode="auto">
              <a:xfrm>
                <a:off x="4772" y="1216"/>
                <a:ext cx="59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97" name="Line 70"/>
              <p:cNvSpPr>
                <a:spLocks noChangeShapeType="1"/>
              </p:cNvSpPr>
              <p:nvPr/>
            </p:nvSpPr>
            <p:spPr bwMode="auto">
              <a:xfrm>
                <a:off x="4743" y="1248"/>
                <a:ext cx="58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98" name="Line 71"/>
              <p:cNvSpPr>
                <a:spLocks noChangeShapeType="1"/>
              </p:cNvSpPr>
              <p:nvPr/>
            </p:nvSpPr>
            <p:spPr bwMode="auto">
              <a:xfrm>
                <a:off x="4889" y="1694"/>
                <a:ext cx="30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199" name="Line 72"/>
              <p:cNvSpPr>
                <a:spLocks noChangeShapeType="1"/>
              </p:cNvSpPr>
              <p:nvPr/>
            </p:nvSpPr>
            <p:spPr bwMode="auto">
              <a:xfrm>
                <a:off x="4860" y="1694"/>
                <a:ext cx="29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200" name="Line 73"/>
              <p:cNvSpPr>
                <a:spLocks noChangeShapeType="1"/>
              </p:cNvSpPr>
              <p:nvPr/>
            </p:nvSpPr>
            <p:spPr bwMode="auto">
              <a:xfrm>
                <a:off x="4919" y="1694"/>
                <a:ext cx="29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7201" name="Text Box 74"/>
              <p:cNvSpPr txBox="1">
                <a:spLocks noChangeArrowheads="1"/>
              </p:cNvSpPr>
              <p:nvPr/>
            </p:nvSpPr>
            <p:spPr bwMode="auto">
              <a:xfrm>
                <a:off x="2671" y="696"/>
                <a:ext cx="20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7202" name="Text Box 75"/>
              <p:cNvSpPr txBox="1">
                <a:spLocks noChangeArrowheads="1"/>
              </p:cNvSpPr>
              <p:nvPr/>
            </p:nvSpPr>
            <p:spPr bwMode="auto">
              <a:xfrm>
                <a:off x="5196" y="616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A’</a:t>
                </a:r>
              </a:p>
            </p:txBody>
          </p:sp>
          <p:sp>
            <p:nvSpPr>
              <p:cNvPr id="7203" name="Text Box 76"/>
              <p:cNvSpPr txBox="1">
                <a:spLocks noChangeArrowheads="1"/>
              </p:cNvSpPr>
              <p:nvPr/>
            </p:nvSpPr>
            <p:spPr bwMode="auto">
              <a:xfrm>
                <a:off x="2496" y="1672"/>
                <a:ext cx="20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7204" name="Text Box 77"/>
              <p:cNvSpPr txBox="1">
                <a:spLocks noChangeArrowheads="1"/>
              </p:cNvSpPr>
              <p:nvPr/>
            </p:nvSpPr>
            <p:spPr bwMode="auto">
              <a:xfrm>
                <a:off x="3786" y="1728"/>
                <a:ext cx="20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7205" name="Text Box 78"/>
              <p:cNvSpPr txBox="1">
                <a:spLocks noChangeArrowheads="1"/>
              </p:cNvSpPr>
              <p:nvPr/>
            </p:nvSpPr>
            <p:spPr bwMode="auto">
              <a:xfrm>
                <a:off x="4157" y="1728"/>
                <a:ext cx="3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C’</a:t>
                </a:r>
              </a:p>
            </p:txBody>
          </p:sp>
        </p:grpSp>
        <p:sp>
          <p:nvSpPr>
            <p:cNvPr id="7186" name="Text Box 79"/>
            <p:cNvSpPr txBox="1">
              <a:spLocks noChangeArrowheads="1"/>
            </p:cNvSpPr>
            <p:nvPr/>
          </p:nvSpPr>
          <p:spPr bwMode="auto">
            <a:xfrm>
              <a:off x="5458" y="1685"/>
              <a:ext cx="3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B’  </a:t>
              </a:r>
            </a:p>
          </p:txBody>
        </p:sp>
      </p:grpSp>
      <p:grpSp>
        <p:nvGrpSpPr>
          <p:cNvPr id="35920" name="Group 80"/>
          <p:cNvGrpSpPr>
            <a:grpSpLocks/>
          </p:cNvGrpSpPr>
          <p:nvPr/>
        </p:nvGrpSpPr>
        <p:grpSpPr bwMode="auto">
          <a:xfrm>
            <a:off x="1930400" y="4114800"/>
            <a:ext cx="6705600" cy="457200"/>
            <a:chOff x="576" y="1152"/>
            <a:chExt cx="3168" cy="288"/>
          </a:xfrm>
        </p:grpSpPr>
        <p:sp>
          <p:nvSpPr>
            <p:cNvPr id="7182" name="Text Box 81"/>
            <p:cNvSpPr txBox="1">
              <a:spLocks noChangeArrowheads="1"/>
            </p:cNvSpPr>
            <p:nvPr/>
          </p:nvSpPr>
          <p:spPr bwMode="auto">
            <a:xfrm>
              <a:off x="576" y="1152"/>
              <a:ext cx="31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Nếu   </a:t>
              </a:r>
              <a:r>
                <a:rPr lang="en-US" altLang="en-US" sz="1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và </a:t>
              </a:r>
              <a:r>
                <a:rPr lang="en-US" altLang="en-US" sz="1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          </a:t>
              </a: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có:</a:t>
              </a:r>
              <a:r>
                <a:rPr lang="en-US" altLang="en-US" sz="1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</a:p>
          </p:txBody>
        </p:sp>
        <p:graphicFrame>
          <p:nvGraphicFramePr>
            <p:cNvPr id="7183" name="Object 82"/>
            <p:cNvGraphicFramePr>
              <a:graphicFrameLocks noChangeAspect="1"/>
            </p:cNvGraphicFramePr>
            <p:nvPr/>
          </p:nvGraphicFramePr>
          <p:xfrm>
            <a:off x="1056" y="1200"/>
            <a:ext cx="480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Equation" r:id="rId3" imgW="431425" imgH="177646" progId="Equation.3">
                    <p:embed/>
                  </p:oleObj>
                </mc:Choice>
                <mc:Fallback>
                  <p:oleObj name="Equation" r:id="rId3" imgW="431425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200"/>
                          <a:ext cx="480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4" name="Object 83"/>
            <p:cNvGraphicFramePr>
              <a:graphicFrameLocks noChangeAspect="1"/>
            </p:cNvGraphicFramePr>
            <p:nvPr/>
          </p:nvGraphicFramePr>
          <p:xfrm>
            <a:off x="1872" y="1187"/>
            <a:ext cx="720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Equation" r:id="rId5" imgW="545626" imgH="177646" progId="Equation.3">
                    <p:embed/>
                  </p:oleObj>
                </mc:Choice>
                <mc:Fallback>
                  <p:oleObj name="Equation" r:id="rId5" imgW="545626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187"/>
                          <a:ext cx="720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924" name="Text Box 84"/>
          <p:cNvSpPr txBox="1">
            <a:spLocks noChangeArrowheads="1"/>
          </p:cNvSpPr>
          <p:nvPr/>
        </p:nvSpPr>
        <p:spPr bwMode="auto">
          <a:xfrm>
            <a:off x="3657600" y="4543425"/>
            <a:ext cx="2540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 = A’B’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 = A’C’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BC = B’C’ </a:t>
            </a:r>
          </a:p>
        </p:txBody>
      </p:sp>
      <p:grpSp>
        <p:nvGrpSpPr>
          <p:cNvPr id="35925" name="Group 85"/>
          <p:cNvGrpSpPr>
            <a:grpSpLocks/>
          </p:cNvGrpSpPr>
          <p:nvPr/>
        </p:nvGrpSpPr>
        <p:grpSpPr bwMode="auto">
          <a:xfrm>
            <a:off x="2743200" y="6096000"/>
            <a:ext cx="7518400" cy="457200"/>
            <a:chOff x="912" y="2784"/>
            <a:chExt cx="3552" cy="288"/>
          </a:xfrm>
        </p:grpSpPr>
        <p:sp>
          <p:nvSpPr>
            <p:cNvPr id="7179" name="Text Box 86"/>
            <p:cNvSpPr txBox="1">
              <a:spLocks noChangeArrowheads="1"/>
            </p:cNvSpPr>
            <p:nvPr/>
          </p:nvSpPr>
          <p:spPr bwMode="auto">
            <a:xfrm>
              <a:off x="912" y="2784"/>
              <a:ext cx="35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Thì               =                (c. c. c) </a:t>
              </a:r>
            </a:p>
          </p:txBody>
        </p:sp>
        <p:graphicFrame>
          <p:nvGraphicFramePr>
            <p:cNvPr id="7180" name="Object 87"/>
            <p:cNvGraphicFramePr>
              <a:graphicFrameLocks noChangeAspect="1"/>
            </p:cNvGraphicFramePr>
            <p:nvPr/>
          </p:nvGraphicFramePr>
          <p:xfrm>
            <a:off x="2082" y="2784"/>
            <a:ext cx="720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Equation" r:id="rId7" imgW="545626" imgH="177646" progId="Equation.DSMT4">
                    <p:embed/>
                  </p:oleObj>
                </mc:Choice>
                <mc:Fallback>
                  <p:oleObj name="Equation" r:id="rId7" imgW="545626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2" y="2784"/>
                          <a:ext cx="720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1" name="Object 88"/>
            <p:cNvGraphicFramePr>
              <a:graphicFrameLocks noChangeAspect="1"/>
            </p:cNvGraphicFramePr>
            <p:nvPr/>
          </p:nvGraphicFramePr>
          <p:xfrm>
            <a:off x="1283" y="2804"/>
            <a:ext cx="546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1" name="Equation" r:id="rId9" imgW="431425" imgH="177646" progId="Equation.3">
                    <p:embed/>
                  </p:oleObj>
                </mc:Choice>
                <mc:Fallback>
                  <p:oleObj name="Equation" r:id="rId9" imgW="431425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3" y="2804"/>
                          <a:ext cx="546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76" name="Group 89"/>
          <p:cNvGrpSpPr>
            <a:grpSpLocks/>
          </p:cNvGrpSpPr>
          <p:nvPr/>
        </p:nvGrpSpPr>
        <p:grpSpPr bwMode="auto">
          <a:xfrm>
            <a:off x="2133600" y="304800"/>
            <a:ext cx="8229600" cy="762000"/>
            <a:chOff x="720" y="384"/>
            <a:chExt cx="3312" cy="672"/>
          </a:xfrm>
        </p:grpSpPr>
        <p:sp>
          <p:nvSpPr>
            <p:cNvPr id="7177" name="AutoShape 90"/>
            <p:cNvSpPr>
              <a:spLocks noChangeArrowheads="1"/>
            </p:cNvSpPr>
            <p:nvPr/>
          </p:nvSpPr>
          <p:spPr bwMode="auto">
            <a:xfrm>
              <a:off x="720" y="384"/>
              <a:ext cx="3312" cy="672"/>
            </a:xfrm>
            <a:prstGeom prst="star8">
              <a:avLst>
                <a:gd name="adj" fmla="val 38250"/>
              </a:avLst>
            </a:prstGeom>
            <a:solidFill>
              <a:srgbClr val="33CC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78" name="Text Box 91"/>
            <p:cNvSpPr txBox="1">
              <a:spLocks noChangeArrowheads="1"/>
            </p:cNvSpPr>
            <p:nvPr/>
          </p:nvSpPr>
          <p:spPr bwMode="auto">
            <a:xfrm>
              <a:off x="1236" y="539"/>
              <a:ext cx="2304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KIỂM TRA BÀI CŨ: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68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5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5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5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8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autoUpdateAnimBg="0"/>
      <p:bldP spid="359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22" name="Group 58"/>
          <p:cNvGrpSpPr>
            <a:grpSpLocks/>
          </p:cNvGrpSpPr>
          <p:nvPr/>
        </p:nvGrpSpPr>
        <p:grpSpPr bwMode="auto">
          <a:xfrm>
            <a:off x="5181600" y="3668713"/>
            <a:ext cx="7086600" cy="1974850"/>
            <a:chOff x="1068" y="2514"/>
            <a:chExt cx="3780" cy="1451"/>
          </a:xfrm>
        </p:grpSpPr>
        <p:sp>
          <p:nvSpPr>
            <p:cNvPr id="8211" name="AutoShape 26"/>
            <p:cNvSpPr>
              <a:spLocks noChangeArrowheads="1"/>
            </p:cNvSpPr>
            <p:nvPr/>
          </p:nvSpPr>
          <p:spPr bwMode="auto">
            <a:xfrm>
              <a:off x="1293" y="2764"/>
              <a:ext cx="1404" cy="891"/>
            </a:xfrm>
            <a:prstGeom prst="triangle">
              <a:avLst>
                <a:gd name="adj" fmla="val 19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2" name="Arc 28"/>
            <p:cNvSpPr>
              <a:spLocks/>
            </p:cNvSpPr>
            <p:nvPr/>
          </p:nvSpPr>
          <p:spPr bwMode="auto">
            <a:xfrm>
              <a:off x="1326" y="3528"/>
              <a:ext cx="101" cy="1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13" name="Line 32"/>
            <p:cNvSpPr>
              <a:spLocks noChangeShapeType="1"/>
            </p:cNvSpPr>
            <p:nvPr/>
          </p:nvSpPr>
          <p:spPr bwMode="auto">
            <a:xfrm>
              <a:off x="1393" y="3146"/>
              <a:ext cx="101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14" name="Line 35"/>
            <p:cNvSpPr>
              <a:spLocks noChangeShapeType="1"/>
            </p:cNvSpPr>
            <p:nvPr/>
          </p:nvSpPr>
          <p:spPr bwMode="auto">
            <a:xfrm flipH="1">
              <a:off x="1928" y="3592"/>
              <a:ext cx="34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15" name="Line 37"/>
            <p:cNvSpPr>
              <a:spLocks noChangeShapeType="1"/>
            </p:cNvSpPr>
            <p:nvPr/>
          </p:nvSpPr>
          <p:spPr bwMode="auto">
            <a:xfrm flipH="1">
              <a:off x="1895" y="3592"/>
              <a:ext cx="33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16" name="AutoShape 40"/>
            <p:cNvSpPr>
              <a:spLocks noChangeArrowheads="1"/>
            </p:cNvSpPr>
            <p:nvPr/>
          </p:nvSpPr>
          <p:spPr bwMode="auto">
            <a:xfrm flipH="1">
              <a:off x="3064" y="2764"/>
              <a:ext cx="1404" cy="891"/>
            </a:xfrm>
            <a:prstGeom prst="triangle">
              <a:avLst>
                <a:gd name="adj" fmla="val 19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7" name="Arc 42"/>
            <p:cNvSpPr>
              <a:spLocks/>
            </p:cNvSpPr>
            <p:nvPr/>
          </p:nvSpPr>
          <p:spPr bwMode="auto">
            <a:xfrm flipH="1">
              <a:off x="4334" y="3528"/>
              <a:ext cx="101" cy="1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18" name="Line 46"/>
            <p:cNvSpPr>
              <a:spLocks noChangeShapeType="1"/>
            </p:cNvSpPr>
            <p:nvPr/>
          </p:nvSpPr>
          <p:spPr bwMode="auto">
            <a:xfrm flipH="1">
              <a:off x="4267" y="3146"/>
              <a:ext cx="101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19" name="Line 49"/>
            <p:cNvSpPr>
              <a:spLocks noChangeShapeType="1"/>
            </p:cNvSpPr>
            <p:nvPr/>
          </p:nvSpPr>
          <p:spPr bwMode="auto">
            <a:xfrm>
              <a:off x="3799" y="3592"/>
              <a:ext cx="34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20" name="Line 50"/>
            <p:cNvSpPr>
              <a:spLocks noChangeShapeType="1"/>
            </p:cNvSpPr>
            <p:nvPr/>
          </p:nvSpPr>
          <p:spPr bwMode="auto">
            <a:xfrm>
              <a:off x="3766" y="3592"/>
              <a:ext cx="33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21" name="Text Box 52"/>
            <p:cNvSpPr txBox="1">
              <a:spLocks noChangeArrowheads="1"/>
            </p:cNvSpPr>
            <p:nvPr/>
          </p:nvSpPr>
          <p:spPr bwMode="auto">
            <a:xfrm>
              <a:off x="1268" y="2595"/>
              <a:ext cx="234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8222" name="Text Box 53"/>
            <p:cNvSpPr txBox="1">
              <a:spLocks noChangeArrowheads="1"/>
            </p:cNvSpPr>
            <p:nvPr/>
          </p:nvSpPr>
          <p:spPr bwMode="auto">
            <a:xfrm>
              <a:off x="4149" y="2514"/>
              <a:ext cx="400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A’</a:t>
              </a:r>
            </a:p>
          </p:txBody>
        </p:sp>
        <p:sp>
          <p:nvSpPr>
            <p:cNvPr id="8223" name="Text Box 54"/>
            <p:cNvSpPr txBox="1">
              <a:spLocks noChangeArrowheads="1"/>
            </p:cNvSpPr>
            <p:nvPr/>
          </p:nvSpPr>
          <p:spPr bwMode="auto">
            <a:xfrm>
              <a:off x="1068" y="3570"/>
              <a:ext cx="234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8224" name="Text Box 55"/>
            <p:cNvSpPr txBox="1">
              <a:spLocks noChangeArrowheads="1"/>
            </p:cNvSpPr>
            <p:nvPr/>
          </p:nvSpPr>
          <p:spPr bwMode="auto">
            <a:xfrm>
              <a:off x="2540" y="3626"/>
              <a:ext cx="234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8225" name="Text Box 56"/>
            <p:cNvSpPr txBox="1">
              <a:spLocks noChangeArrowheads="1"/>
            </p:cNvSpPr>
            <p:nvPr/>
          </p:nvSpPr>
          <p:spPr bwMode="auto">
            <a:xfrm>
              <a:off x="2964" y="3626"/>
              <a:ext cx="358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C’</a:t>
              </a:r>
            </a:p>
          </p:txBody>
        </p:sp>
        <p:sp>
          <p:nvSpPr>
            <p:cNvPr id="8226" name="Text Box 57"/>
            <p:cNvSpPr txBox="1">
              <a:spLocks noChangeArrowheads="1"/>
            </p:cNvSpPr>
            <p:nvPr/>
          </p:nvSpPr>
          <p:spPr bwMode="auto">
            <a:xfrm>
              <a:off x="4449" y="3583"/>
              <a:ext cx="399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B’  </a:t>
              </a:r>
            </a:p>
          </p:txBody>
        </p:sp>
      </p:grp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3556000" y="533411"/>
            <a:ext cx="5384800" cy="523875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8196" name="Text Box 61"/>
          <p:cNvSpPr txBox="1">
            <a:spLocks noChangeArrowheads="1"/>
          </p:cNvSpPr>
          <p:nvPr/>
        </p:nvSpPr>
        <p:spPr bwMode="auto">
          <a:xfrm>
            <a:off x="1828800" y="2514611"/>
            <a:ext cx="894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26" name="Text Box 62"/>
          <p:cNvSpPr txBox="1">
            <a:spLocks noChangeArrowheads="1"/>
          </p:cNvSpPr>
          <p:nvPr/>
        </p:nvSpPr>
        <p:spPr bwMode="auto">
          <a:xfrm>
            <a:off x="1930400" y="1727211"/>
            <a:ext cx="9855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 vậy, ở trường hợp thứ nhất ta chỉ cần xét 3 cạnh là có thể biết hai tam giác bằng nhau.</a:t>
            </a:r>
          </a:p>
        </p:txBody>
      </p:sp>
      <p:sp>
        <p:nvSpPr>
          <p:cNvPr id="36927" name="Text Box 63"/>
          <p:cNvSpPr txBox="1">
            <a:spLocks noChangeArrowheads="1"/>
          </p:cNvSpPr>
          <p:nvPr/>
        </p:nvSpPr>
        <p:spPr bwMode="auto">
          <a:xfrm>
            <a:off x="2032000" y="2590810"/>
            <a:ext cx="944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Tương tự, trong trường hợp nếu ta chỉ xét hai cạnh và góc xen giữa  thì có nhận biết được hai tam giác bằng nhau hay không?</a:t>
            </a:r>
          </a:p>
        </p:txBody>
      </p: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1524000" y="4419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AB = A’B’</a:t>
            </a:r>
          </a:p>
        </p:txBody>
      </p: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508000" y="5715000"/>
            <a:ext cx="955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thì hai tam giác ABC và A’B’C’ bằng nhau???</a:t>
            </a:r>
          </a:p>
        </p:txBody>
      </p:sp>
      <p:sp>
        <p:nvSpPr>
          <p:cNvPr id="36930" name="Text Box 66"/>
          <p:cNvSpPr txBox="1">
            <a:spLocks noChangeArrowheads="1"/>
          </p:cNvSpPr>
          <p:nvPr/>
        </p:nvSpPr>
        <p:spPr bwMode="auto">
          <a:xfrm>
            <a:off x="609600" y="4419600"/>
            <a:ext cx="233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Nếu</a:t>
            </a:r>
          </a:p>
        </p:txBody>
      </p:sp>
      <p:graphicFrame>
        <p:nvGraphicFramePr>
          <p:cNvPr id="36931" name="Object 67"/>
          <p:cNvGraphicFramePr>
            <a:graphicFrameLocks noGrp="1" noChangeAspect="1"/>
          </p:cNvGraphicFramePr>
          <p:nvPr>
            <p:ph/>
          </p:nvPr>
        </p:nvGraphicFramePr>
        <p:xfrm>
          <a:off x="1727200" y="4779963"/>
          <a:ext cx="172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3" imgW="444307" imgH="203112" progId="Equation.DSMT4">
                  <p:embed/>
                </p:oleObj>
              </mc:Choice>
              <mc:Fallback>
                <p:oleObj name="Equation" r:id="rId3" imgW="44430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4779963"/>
                        <a:ext cx="172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1524000" y="5257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BC = B’C’</a:t>
            </a:r>
          </a:p>
        </p:txBody>
      </p:sp>
      <p:grpSp>
        <p:nvGrpSpPr>
          <p:cNvPr id="36934" name="Group 70"/>
          <p:cNvGrpSpPr>
            <a:grpSpLocks/>
          </p:cNvGrpSpPr>
          <p:nvPr/>
        </p:nvGrpSpPr>
        <p:grpSpPr bwMode="auto">
          <a:xfrm>
            <a:off x="10769603" y="5486400"/>
            <a:ext cx="1013884" cy="381000"/>
            <a:chOff x="2400" y="1776"/>
            <a:chExt cx="1597" cy="1178"/>
          </a:xfrm>
        </p:grpSpPr>
        <p:sp>
          <p:nvSpPr>
            <p:cNvPr id="8206" name="AutoShape 71"/>
            <p:cNvSpPr>
              <a:spLocks noChangeAspect="1" noChangeArrowheads="1" noTextEdit="1"/>
            </p:cNvSpPr>
            <p:nvPr/>
          </p:nvSpPr>
          <p:spPr bwMode="auto">
            <a:xfrm>
              <a:off x="2400" y="1776"/>
              <a:ext cx="1597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07" name="Freeform 72"/>
            <p:cNvSpPr>
              <a:spLocks/>
            </p:cNvSpPr>
            <p:nvPr/>
          </p:nvSpPr>
          <p:spPr bwMode="auto">
            <a:xfrm>
              <a:off x="2400" y="1776"/>
              <a:ext cx="1597" cy="1094"/>
            </a:xfrm>
            <a:custGeom>
              <a:avLst/>
              <a:gdLst>
                <a:gd name="T0" fmla="*/ 87 w 3194"/>
                <a:gd name="T1" fmla="*/ 52 h 2188"/>
                <a:gd name="T2" fmla="*/ 91 w 3194"/>
                <a:gd name="T3" fmla="*/ 44 h 2188"/>
                <a:gd name="T4" fmla="*/ 92 w 3194"/>
                <a:gd name="T5" fmla="*/ 35 h 2188"/>
                <a:gd name="T6" fmla="*/ 91 w 3194"/>
                <a:gd name="T7" fmla="*/ 25 h 2188"/>
                <a:gd name="T8" fmla="*/ 86 w 3194"/>
                <a:gd name="T9" fmla="*/ 16 h 2188"/>
                <a:gd name="T10" fmla="*/ 80 w 3194"/>
                <a:gd name="T11" fmla="*/ 8 h 2188"/>
                <a:gd name="T12" fmla="*/ 71 w 3194"/>
                <a:gd name="T13" fmla="*/ 3 h 2188"/>
                <a:gd name="T14" fmla="*/ 61 w 3194"/>
                <a:gd name="T15" fmla="*/ 1 h 2188"/>
                <a:gd name="T16" fmla="*/ 61 w 3194"/>
                <a:gd name="T17" fmla="*/ 3 h 2188"/>
                <a:gd name="T18" fmla="*/ 70 w 3194"/>
                <a:gd name="T19" fmla="*/ 5 h 2188"/>
                <a:gd name="T20" fmla="*/ 78 w 3194"/>
                <a:gd name="T21" fmla="*/ 10 h 2188"/>
                <a:gd name="T22" fmla="*/ 84 w 3194"/>
                <a:gd name="T23" fmla="*/ 17 h 2188"/>
                <a:gd name="T24" fmla="*/ 89 w 3194"/>
                <a:gd name="T25" fmla="*/ 25 h 2188"/>
                <a:gd name="T26" fmla="*/ 90 w 3194"/>
                <a:gd name="T27" fmla="*/ 35 h 2188"/>
                <a:gd name="T28" fmla="*/ 89 w 3194"/>
                <a:gd name="T29" fmla="*/ 44 h 2188"/>
                <a:gd name="T30" fmla="*/ 85 w 3194"/>
                <a:gd name="T31" fmla="*/ 52 h 2188"/>
                <a:gd name="T32" fmla="*/ 79 w 3194"/>
                <a:gd name="T33" fmla="*/ 59 h 2188"/>
                <a:gd name="T34" fmla="*/ 72 w 3194"/>
                <a:gd name="T35" fmla="*/ 64 h 2188"/>
                <a:gd name="T36" fmla="*/ 63 w 3194"/>
                <a:gd name="T37" fmla="*/ 66 h 2188"/>
                <a:gd name="T38" fmla="*/ 56 w 3194"/>
                <a:gd name="T39" fmla="*/ 67 h 2188"/>
                <a:gd name="T40" fmla="*/ 49 w 3194"/>
                <a:gd name="T41" fmla="*/ 66 h 2188"/>
                <a:gd name="T42" fmla="*/ 43 w 3194"/>
                <a:gd name="T43" fmla="*/ 63 h 2188"/>
                <a:gd name="T44" fmla="*/ 38 w 3194"/>
                <a:gd name="T45" fmla="*/ 60 h 2188"/>
                <a:gd name="T46" fmla="*/ 33 w 3194"/>
                <a:gd name="T47" fmla="*/ 55 h 2188"/>
                <a:gd name="T48" fmla="*/ 29 w 3194"/>
                <a:gd name="T49" fmla="*/ 49 h 2188"/>
                <a:gd name="T50" fmla="*/ 27 w 3194"/>
                <a:gd name="T51" fmla="*/ 49 h 2188"/>
                <a:gd name="T52" fmla="*/ 29 w 3194"/>
                <a:gd name="T53" fmla="*/ 53 h 2188"/>
                <a:gd name="T54" fmla="*/ 31 w 3194"/>
                <a:gd name="T55" fmla="*/ 56 h 2188"/>
                <a:gd name="T56" fmla="*/ 10 w 3194"/>
                <a:gd name="T57" fmla="*/ 59 h 2188"/>
                <a:gd name="T58" fmla="*/ 34 w 3194"/>
                <a:gd name="T59" fmla="*/ 59 h 2188"/>
                <a:gd name="T60" fmla="*/ 35 w 3194"/>
                <a:gd name="T61" fmla="*/ 60 h 2188"/>
                <a:gd name="T62" fmla="*/ 37 w 3194"/>
                <a:gd name="T63" fmla="*/ 62 h 2188"/>
                <a:gd name="T64" fmla="*/ 40 w 3194"/>
                <a:gd name="T65" fmla="*/ 64 h 2188"/>
                <a:gd name="T66" fmla="*/ 43 w 3194"/>
                <a:gd name="T67" fmla="*/ 65 h 2188"/>
                <a:gd name="T68" fmla="*/ 46 w 3194"/>
                <a:gd name="T69" fmla="*/ 67 h 2188"/>
                <a:gd name="T70" fmla="*/ 49 w 3194"/>
                <a:gd name="T71" fmla="*/ 68 h 2188"/>
                <a:gd name="T72" fmla="*/ 53 w 3194"/>
                <a:gd name="T73" fmla="*/ 69 h 2188"/>
                <a:gd name="T74" fmla="*/ 57 w 3194"/>
                <a:gd name="T75" fmla="*/ 69 h 2188"/>
                <a:gd name="T76" fmla="*/ 58 w 3194"/>
                <a:gd name="T77" fmla="*/ 69 h 2188"/>
                <a:gd name="T78" fmla="*/ 59 w 3194"/>
                <a:gd name="T79" fmla="*/ 69 h 2188"/>
                <a:gd name="T80" fmla="*/ 60 w 3194"/>
                <a:gd name="T81" fmla="*/ 69 h 2188"/>
                <a:gd name="T82" fmla="*/ 70 w 3194"/>
                <a:gd name="T83" fmla="*/ 67 h 2188"/>
                <a:gd name="T84" fmla="*/ 72 w 3194"/>
                <a:gd name="T85" fmla="*/ 66 h 2188"/>
                <a:gd name="T86" fmla="*/ 75 w 3194"/>
                <a:gd name="T87" fmla="*/ 64 h 2188"/>
                <a:gd name="T88" fmla="*/ 77 w 3194"/>
                <a:gd name="T89" fmla="*/ 63 h 2188"/>
                <a:gd name="T90" fmla="*/ 79 w 3194"/>
                <a:gd name="T91" fmla="*/ 61 h 2188"/>
                <a:gd name="T92" fmla="*/ 81 w 3194"/>
                <a:gd name="T93" fmla="*/ 59 h 2188"/>
                <a:gd name="T94" fmla="*/ 100 w 3194"/>
                <a:gd name="T95" fmla="*/ 59 h 21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194" h="2188">
                  <a:moveTo>
                    <a:pt x="2662" y="1808"/>
                  </a:moveTo>
                  <a:lnTo>
                    <a:pt x="2722" y="1733"/>
                  </a:lnTo>
                  <a:lnTo>
                    <a:pt x="2774" y="1653"/>
                  </a:lnTo>
                  <a:lnTo>
                    <a:pt x="2819" y="1569"/>
                  </a:lnTo>
                  <a:lnTo>
                    <a:pt x="2858" y="1481"/>
                  </a:lnTo>
                  <a:lnTo>
                    <a:pt x="2888" y="1388"/>
                  </a:lnTo>
                  <a:lnTo>
                    <a:pt x="2910" y="1293"/>
                  </a:lnTo>
                  <a:lnTo>
                    <a:pt x="2925" y="1196"/>
                  </a:lnTo>
                  <a:lnTo>
                    <a:pt x="2929" y="1095"/>
                  </a:lnTo>
                  <a:lnTo>
                    <a:pt x="2923" y="983"/>
                  </a:lnTo>
                  <a:lnTo>
                    <a:pt x="2907" y="875"/>
                  </a:lnTo>
                  <a:lnTo>
                    <a:pt x="2881" y="770"/>
                  </a:lnTo>
                  <a:lnTo>
                    <a:pt x="2843" y="670"/>
                  </a:lnTo>
                  <a:lnTo>
                    <a:pt x="2797" y="573"/>
                  </a:lnTo>
                  <a:lnTo>
                    <a:pt x="2743" y="483"/>
                  </a:lnTo>
                  <a:lnTo>
                    <a:pt x="2679" y="399"/>
                  </a:lnTo>
                  <a:lnTo>
                    <a:pt x="2608" y="321"/>
                  </a:lnTo>
                  <a:lnTo>
                    <a:pt x="2530" y="250"/>
                  </a:lnTo>
                  <a:lnTo>
                    <a:pt x="2446" y="187"/>
                  </a:lnTo>
                  <a:lnTo>
                    <a:pt x="2356" y="132"/>
                  </a:lnTo>
                  <a:lnTo>
                    <a:pt x="2259" y="86"/>
                  </a:lnTo>
                  <a:lnTo>
                    <a:pt x="2159" y="49"/>
                  </a:lnTo>
                  <a:lnTo>
                    <a:pt x="2054" y="22"/>
                  </a:lnTo>
                  <a:lnTo>
                    <a:pt x="1946" y="6"/>
                  </a:lnTo>
                  <a:lnTo>
                    <a:pt x="1834" y="0"/>
                  </a:lnTo>
                  <a:lnTo>
                    <a:pt x="1834" y="63"/>
                  </a:lnTo>
                  <a:lnTo>
                    <a:pt x="1938" y="69"/>
                  </a:lnTo>
                  <a:lnTo>
                    <a:pt x="2041" y="84"/>
                  </a:lnTo>
                  <a:lnTo>
                    <a:pt x="2140" y="110"/>
                  </a:lnTo>
                  <a:lnTo>
                    <a:pt x="2235" y="146"/>
                  </a:lnTo>
                  <a:lnTo>
                    <a:pt x="2325" y="188"/>
                  </a:lnTo>
                  <a:lnTo>
                    <a:pt x="2410" y="241"/>
                  </a:lnTo>
                  <a:lnTo>
                    <a:pt x="2489" y="298"/>
                  </a:lnTo>
                  <a:lnTo>
                    <a:pt x="2562" y="366"/>
                  </a:lnTo>
                  <a:lnTo>
                    <a:pt x="2629" y="438"/>
                  </a:lnTo>
                  <a:lnTo>
                    <a:pt x="2688" y="519"/>
                  </a:lnTo>
                  <a:lnTo>
                    <a:pt x="2739" y="604"/>
                  </a:lnTo>
                  <a:lnTo>
                    <a:pt x="2784" y="694"/>
                  </a:lnTo>
                  <a:lnTo>
                    <a:pt x="2817" y="789"/>
                  </a:lnTo>
                  <a:lnTo>
                    <a:pt x="2843" y="888"/>
                  </a:lnTo>
                  <a:lnTo>
                    <a:pt x="2858" y="991"/>
                  </a:lnTo>
                  <a:lnTo>
                    <a:pt x="2864" y="1095"/>
                  </a:lnTo>
                  <a:lnTo>
                    <a:pt x="2858" y="1196"/>
                  </a:lnTo>
                  <a:lnTo>
                    <a:pt x="2845" y="1293"/>
                  </a:lnTo>
                  <a:lnTo>
                    <a:pt x="2821" y="1386"/>
                  </a:lnTo>
                  <a:lnTo>
                    <a:pt x="2789" y="1477"/>
                  </a:lnTo>
                  <a:lnTo>
                    <a:pt x="2750" y="1563"/>
                  </a:lnTo>
                  <a:lnTo>
                    <a:pt x="2703" y="1645"/>
                  </a:lnTo>
                  <a:lnTo>
                    <a:pt x="2649" y="1724"/>
                  </a:lnTo>
                  <a:lnTo>
                    <a:pt x="2588" y="1795"/>
                  </a:lnTo>
                  <a:lnTo>
                    <a:pt x="2520" y="1860"/>
                  </a:lnTo>
                  <a:lnTo>
                    <a:pt x="2448" y="1919"/>
                  </a:lnTo>
                  <a:lnTo>
                    <a:pt x="2369" y="1974"/>
                  </a:lnTo>
                  <a:lnTo>
                    <a:pt x="2285" y="2018"/>
                  </a:lnTo>
                  <a:lnTo>
                    <a:pt x="2198" y="2056"/>
                  </a:lnTo>
                  <a:lnTo>
                    <a:pt x="2106" y="2086"/>
                  </a:lnTo>
                  <a:lnTo>
                    <a:pt x="2011" y="2108"/>
                  </a:lnTo>
                  <a:lnTo>
                    <a:pt x="1912" y="2119"/>
                  </a:lnTo>
                  <a:lnTo>
                    <a:pt x="1778" y="2119"/>
                  </a:lnTo>
                  <a:lnTo>
                    <a:pt x="1778" y="2121"/>
                  </a:lnTo>
                  <a:lnTo>
                    <a:pt x="1705" y="2113"/>
                  </a:lnTo>
                  <a:lnTo>
                    <a:pt x="1634" y="2102"/>
                  </a:lnTo>
                  <a:lnTo>
                    <a:pt x="1563" y="2086"/>
                  </a:lnTo>
                  <a:lnTo>
                    <a:pt x="1496" y="2065"/>
                  </a:lnTo>
                  <a:lnTo>
                    <a:pt x="1429" y="2039"/>
                  </a:lnTo>
                  <a:lnTo>
                    <a:pt x="1366" y="2009"/>
                  </a:lnTo>
                  <a:lnTo>
                    <a:pt x="1304" y="1974"/>
                  </a:lnTo>
                  <a:lnTo>
                    <a:pt x="1244" y="1936"/>
                  </a:lnTo>
                  <a:lnTo>
                    <a:pt x="1187" y="1893"/>
                  </a:lnTo>
                  <a:lnTo>
                    <a:pt x="1134" y="1847"/>
                  </a:lnTo>
                  <a:lnTo>
                    <a:pt x="1084" y="1796"/>
                  </a:lnTo>
                  <a:lnTo>
                    <a:pt x="1035" y="1742"/>
                  </a:lnTo>
                  <a:lnTo>
                    <a:pt x="993" y="1684"/>
                  </a:lnTo>
                  <a:lnTo>
                    <a:pt x="953" y="1625"/>
                  </a:lnTo>
                  <a:lnTo>
                    <a:pt x="918" y="1561"/>
                  </a:lnTo>
                  <a:lnTo>
                    <a:pt x="886" y="1494"/>
                  </a:lnTo>
                  <a:lnTo>
                    <a:pt x="826" y="1518"/>
                  </a:lnTo>
                  <a:lnTo>
                    <a:pt x="845" y="1558"/>
                  </a:lnTo>
                  <a:lnTo>
                    <a:pt x="864" y="1597"/>
                  </a:lnTo>
                  <a:lnTo>
                    <a:pt x="884" y="1634"/>
                  </a:lnTo>
                  <a:lnTo>
                    <a:pt x="907" y="1671"/>
                  </a:lnTo>
                  <a:lnTo>
                    <a:pt x="929" y="1707"/>
                  </a:lnTo>
                  <a:lnTo>
                    <a:pt x="953" y="1740"/>
                  </a:lnTo>
                  <a:lnTo>
                    <a:pt x="979" y="1774"/>
                  </a:lnTo>
                  <a:lnTo>
                    <a:pt x="1006" y="1808"/>
                  </a:lnTo>
                  <a:lnTo>
                    <a:pt x="312" y="1808"/>
                  </a:lnTo>
                  <a:lnTo>
                    <a:pt x="312" y="1871"/>
                  </a:lnTo>
                  <a:lnTo>
                    <a:pt x="1045" y="1871"/>
                  </a:lnTo>
                  <a:lnTo>
                    <a:pt x="1048" y="1873"/>
                  </a:lnTo>
                  <a:lnTo>
                    <a:pt x="1058" y="1880"/>
                  </a:lnTo>
                  <a:lnTo>
                    <a:pt x="1071" y="1890"/>
                  </a:lnTo>
                  <a:lnTo>
                    <a:pt x="1088" y="1901"/>
                  </a:lnTo>
                  <a:lnTo>
                    <a:pt x="1106" y="1914"/>
                  </a:lnTo>
                  <a:lnTo>
                    <a:pt x="1125" y="1929"/>
                  </a:lnTo>
                  <a:lnTo>
                    <a:pt x="1144" y="1942"/>
                  </a:lnTo>
                  <a:lnTo>
                    <a:pt x="1160" y="1955"/>
                  </a:lnTo>
                  <a:lnTo>
                    <a:pt x="0" y="1955"/>
                  </a:lnTo>
                  <a:lnTo>
                    <a:pt x="0" y="2018"/>
                  </a:lnTo>
                  <a:lnTo>
                    <a:pt x="1252" y="2018"/>
                  </a:lnTo>
                  <a:lnTo>
                    <a:pt x="1284" y="2039"/>
                  </a:lnTo>
                  <a:lnTo>
                    <a:pt x="1317" y="2058"/>
                  </a:lnTo>
                  <a:lnTo>
                    <a:pt x="1351" y="2074"/>
                  </a:lnTo>
                  <a:lnTo>
                    <a:pt x="1386" y="2091"/>
                  </a:lnTo>
                  <a:lnTo>
                    <a:pt x="1420" y="2106"/>
                  </a:lnTo>
                  <a:lnTo>
                    <a:pt x="1455" y="2119"/>
                  </a:lnTo>
                  <a:lnTo>
                    <a:pt x="1493" y="2132"/>
                  </a:lnTo>
                  <a:lnTo>
                    <a:pt x="1528" y="2143"/>
                  </a:lnTo>
                  <a:lnTo>
                    <a:pt x="1565" y="2155"/>
                  </a:lnTo>
                  <a:lnTo>
                    <a:pt x="1603" y="2162"/>
                  </a:lnTo>
                  <a:lnTo>
                    <a:pt x="1640" y="2171"/>
                  </a:lnTo>
                  <a:lnTo>
                    <a:pt x="1679" y="2177"/>
                  </a:lnTo>
                  <a:lnTo>
                    <a:pt x="1716" y="2183"/>
                  </a:lnTo>
                  <a:lnTo>
                    <a:pt x="1756" y="2184"/>
                  </a:lnTo>
                  <a:lnTo>
                    <a:pt x="1795" y="2188"/>
                  </a:lnTo>
                  <a:lnTo>
                    <a:pt x="1834" y="2188"/>
                  </a:lnTo>
                  <a:lnTo>
                    <a:pt x="1845" y="2188"/>
                  </a:lnTo>
                  <a:lnTo>
                    <a:pt x="1854" y="2188"/>
                  </a:lnTo>
                  <a:lnTo>
                    <a:pt x="1866" y="2188"/>
                  </a:lnTo>
                  <a:lnTo>
                    <a:pt x="1875" y="2186"/>
                  </a:lnTo>
                  <a:lnTo>
                    <a:pt x="1884" y="2186"/>
                  </a:lnTo>
                  <a:lnTo>
                    <a:pt x="1894" y="2186"/>
                  </a:lnTo>
                  <a:lnTo>
                    <a:pt x="1905" y="2184"/>
                  </a:lnTo>
                  <a:lnTo>
                    <a:pt x="1914" y="2184"/>
                  </a:lnTo>
                  <a:lnTo>
                    <a:pt x="2866" y="2184"/>
                  </a:lnTo>
                  <a:lnTo>
                    <a:pt x="2866" y="2119"/>
                  </a:lnTo>
                  <a:lnTo>
                    <a:pt x="2215" y="2119"/>
                  </a:lnTo>
                  <a:lnTo>
                    <a:pt x="2243" y="2108"/>
                  </a:lnTo>
                  <a:lnTo>
                    <a:pt x="2271" y="2097"/>
                  </a:lnTo>
                  <a:lnTo>
                    <a:pt x="2298" y="2084"/>
                  </a:lnTo>
                  <a:lnTo>
                    <a:pt x="2325" y="2071"/>
                  </a:lnTo>
                  <a:lnTo>
                    <a:pt x="2351" y="2058"/>
                  </a:lnTo>
                  <a:lnTo>
                    <a:pt x="2377" y="2043"/>
                  </a:lnTo>
                  <a:lnTo>
                    <a:pt x="2403" y="2028"/>
                  </a:lnTo>
                  <a:lnTo>
                    <a:pt x="2427" y="2013"/>
                  </a:lnTo>
                  <a:lnTo>
                    <a:pt x="2453" y="1996"/>
                  </a:lnTo>
                  <a:lnTo>
                    <a:pt x="2478" y="1979"/>
                  </a:lnTo>
                  <a:lnTo>
                    <a:pt x="2500" y="1961"/>
                  </a:lnTo>
                  <a:lnTo>
                    <a:pt x="2524" y="1942"/>
                  </a:lnTo>
                  <a:lnTo>
                    <a:pt x="2547" y="1923"/>
                  </a:lnTo>
                  <a:lnTo>
                    <a:pt x="2569" y="1903"/>
                  </a:lnTo>
                  <a:lnTo>
                    <a:pt x="2591" y="1882"/>
                  </a:lnTo>
                  <a:lnTo>
                    <a:pt x="2612" y="1862"/>
                  </a:lnTo>
                  <a:lnTo>
                    <a:pt x="2612" y="1871"/>
                  </a:lnTo>
                  <a:lnTo>
                    <a:pt x="3194" y="1871"/>
                  </a:lnTo>
                  <a:lnTo>
                    <a:pt x="3194" y="1808"/>
                  </a:lnTo>
                  <a:lnTo>
                    <a:pt x="2662" y="18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08" name="Rectangle 73"/>
            <p:cNvSpPr>
              <a:spLocks noChangeArrowheads="1"/>
            </p:cNvSpPr>
            <p:nvPr/>
          </p:nvSpPr>
          <p:spPr bwMode="auto">
            <a:xfrm>
              <a:off x="2922" y="2922"/>
              <a:ext cx="635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vi-VN" altLang="vi-VN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9" name="Oval 74"/>
            <p:cNvSpPr>
              <a:spLocks noChangeArrowheads="1"/>
            </p:cNvSpPr>
            <p:nvPr/>
          </p:nvSpPr>
          <p:spPr bwMode="auto">
            <a:xfrm>
              <a:off x="2880" y="1872"/>
              <a:ext cx="912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altLang="vi-VN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0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3144" y="2000"/>
              <a:ext cx="384" cy="6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Times New Roman"/>
                  <a:cs typeface="Times New Roman"/>
                </a:rPr>
                <a:t>?</a:t>
              </a:r>
            </a:p>
          </p:txBody>
        </p:sp>
      </p:grpSp>
      <p:pic>
        <p:nvPicPr>
          <p:cNvPr id="36940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2852">
            <a:off x="9944103" y="5618163"/>
            <a:ext cx="18415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5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2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8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6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6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1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62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62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23" grpId="0" animBg="1"/>
      <p:bldP spid="36926" grpId="0"/>
      <p:bldP spid="36927" grpId="0"/>
      <p:bldP spid="36928" grpId="0"/>
      <p:bldP spid="36929" grpId="0"/>
      <p:bldP spid="36930" grpId="0"/>
      <p:bldP spid="369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946400" y="2743200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8" name="WordArt 30"/>
          <p:cNvSpPr>
            <a:spLocks noChangeArrowheads="1" noChangeShapeType="1" noTextEdit="1"/>
          </p:cNvSpPr>
          <p:nvPr/>
        </p:nvSpPr>
        <p:spPr bwMode="auto">
          <a:xfrm>
            <a:off x="711200" y="682636"/>
            <a:ext cx="10566400" cy="12985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222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TRƯỜNG HỢP BẰNG NHAU THỨ HAI CỦA TAM GIÁC</a:t>
            </a:r>
          </a:p>
          <a:p>
            <a:pPr algn="ctr"/>
            <a:r>
              <a:rPr lang="vi-VN" sz="3600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CẠNH - GÓC - CẠNH ( c.g.c )</a:t>
            </a:r>
            <a:endParaRPr lang="en-US" sz="3600" kern="1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/>
              <a:cs typeface="Times New Roman"/>
            </a:endParaRP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914400" y="152411"/>
            <a:ext cx="1005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 HAI TAM GIÁC BẰNG NHAU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47800"/>
            <a:ext cx="10566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49"/>
          <p:cNvSpPr txBox="1">
            <a:spLocks noChangeArrowheads="1"/>
          </p:cNvSpPr>
          <p:nvPr/>
        </p:nvSpPr>
        <p:spPr bwMode="auto">
          <a:xfrm>
            <a:off x="203200" y="6045200"/>
            <a:ext cx="1198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 em hai tam giác trên có bằng nhau hay không ?</a:t>
            </a:r>
          </a:p>
        </p:txBody>
      </p:sp>
    </p:spTree>
    <p:extLst>
      <p:ext uri="{BB962C8B-B14F-4D97-AF65-F5344CB8AC3E}">
        <p14:creationId xmlns:p14="http://schemas.microsoft.com/office/powerpoint/2010/main" val="147114956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" grpId="0" animBg="1"/>
      <p:bldP spid="7199" grpId="0"/>
      <p:bldP spid="81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Where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7336"/>
            <a:ext cx="21336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 rot="5400000">
            <a:off x="3898900" y="2501900"/>
            <a:ext cx="2057400" cy="13208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5588000" y="2133600"/>
            <a:ext cx="2946400" cy="20574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267200" y="4191000"/>
            <a:ext cx="42672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5384800" y="1674815"/>
            <a:ext cx="3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3657600" y="403384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</a:t>
            </a:r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8737603" y="3957646"/>
            <a:ext cx="348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</a:t>
            </a:r>
          </a:p>
        </p:txBody>
      </p:sp>
      <p:sp>
        <p:nvSpPr>
          <p:cNvPr id="11" name="Rounded Rectangular Callout 10"/>
          <p:cNvSpPr>
            <a:spLocks noChangeArrowheads="1"/>
          </p:cNvSpPr>
          <p:nvPr/>
        </p:nvSpPr>
        <p:spPr bwMode="auto">
          <a:xfrm>
            <a:off x="609600" y="2286000"/>
            <a:ext cx="3251200" cy="1447800"/>
          </a:xfrm>
          <a:prstGeom prst="wedgeRoundRectCallout">
            <a:avLst>
              <a:gd name="adj1" fmla="val -21616"/>
              <a:gd name="adj2" fmla="val 88375"/>
              <a:gd name="adj3" fmla="val 16667"/>
            </a:avLst>
          </a:prstGeom>
          <a:solidFill>
            <a:schemeClr val="accent2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altLang="vi-VN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Góc A xen giữa hai cạnh nào?</a:t>
            </a:r>
          </a:p>
        </p:txBody>
      </p:sp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8534400" y="990600"/>
            <a:ext cx="3352800" cy="1600200"/>
          </a:xfrm>
          <a:prstGeom prst="wedgeRoundRectCallout">
            <a:avLst>
              <a:gd name="adj1" fmla="val -4292"/>
              <a:gd name="adj2" fmla="val 97319"/>
              <a:gd name="adj3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 A xen giữa hai cạnh AB và AC</a:t>
            </a:r>
          </a:p>
        </p:txBody>
      </p:sp>
      <p:sp>
        <p:nvSpPr>
          <p:cNvPr id="13" name="Rounded Rectangular Callout 12"/>
          <p:cNvSpPr>
            <a:spLocks noChangeArrowheads="1"/>
          </p:cNvSpPr>
          <p:nvPr/>
        </p:nvSpPr>
        <p:spPr bwMode="auto">
          <a:xfrm>
            <a:off x="711200" y="2133600"/>
            <a:ext cx="3251200" cy="1600200"/>
          </a:xfrm>
          <a:prstGeom prst="wedgeRoundRectCallout">
            <a:avLst>
              <a:gd name="adj1" fmla="val -28190"/>
              <a:gd name="adj2" fmla="val 72421"/>
              <a:gd name="adj3" fmla="val 16667"/>
            </a:avLst>
          </a:prstGeom>
          <a:solidFill>
            <a:srgbClr val="8064A2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altLang="vi-VN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Góc nào xen giữa hai cạnh AC và BC</a:t>
            </a:r>
          </a:p>
        </p:txBody>
      </p:sp>
      <p:sp>
        <p:nvSpPr>
          <p:cNvPr id="14" name="Rounded Rectangular Callout 13"/>
          <p:cNvSpPr>
            <a:spLocks noChangeArrowheads="1"/>
          </p:cNvSpPr>
          <p:nvPr/>
        </p:nvSpPr>
        <p:spPr bwMode="auto">
          <a:xfrm>
            <a:off x="8534400" y="838200"/>
            <a:ext cx="3251200" cy="1752600"/>
          </a:xfrm>
          <a:prstGeom prst="wedgeRoundRectCallout">
            <a:avLst>
              <a:gd name="adj1" fmla="val -7810"/>
              <a:gd name="adj2" fmla="val 93116"/>
              <a:gd name="adj3" fmla="val 16667"/>
            </a:avLst>
          </a:prstGeom>
          <a:solidFill>
            <a:srgbClr val="F79646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altLang="vi-VN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Xen giữa hai cạnh AC và BC là góc C</a:t>
            </a:r>
          </a:p>
        </p:txBody>
      </p:sp>
      <p:pic>
        <p:nvPicPr>
          <p:cNvPr id="10253" name="Picture 15" descr="WhereY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2286011"/>
            <a:ext cx="28448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18"/>
          <p:cNvSpPr/>
          <p:nvPr/>
        </p:nvSpPr>
        <p:spPr>
          <a:xfrm>
            <a:off x="5384801" y="2362211"/>
            <a:ext cx="516467" cy="176213"/>
          </a:xfrm>
          <a:custGeom>
            <a:avLst/>
            <a:gdLst>
              <a:gd name="connsiteX0" fmla="*/ 0 w 386366"/>
              <a:gd name="connsiteY0" fmla="*/ 51516 h 176012"/>
              <a:gd name="connsiteX1" fmla="*/ 154547 w 386366"/>
              <a:gd name="connsiteY1" fmla="*/ 167426 h 176012"/>
              <a:gd name="connsiteX2" fmla="*/ 386366 w 386366"/>
              <a:gd name="connsiteY2" fmla="*/ 0 h 176012"/>
              <a:gd name="connsiteX3" fmla="*/ 386366 w 386366"/>
              <a:gd name="connsiteY3" fmla="*/ 0 h 17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366" h="176012">
                <a:moveTo>
                  <a:pt x="0" y="51516"/>
                </a:moveTo>
                <a:cubicBezTo>
                  <a:pt x="45076" y="113764"/>
                  <a:pt x="90153" y="176012"/>
                  <a:pt x="154547" y="167426"/>
                </a:cubicBezTo>
                <a:cubicBezTo>
                  <a:pt x="218941" y="158840"/>
                  <a:pt x="386366" y="0"/>
                  <a:pt x="386366" y="0"/>
                </a:cubicBezTo>
                <a:lnTo>
                  <a:pt x="386366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7846491" y="3863977"/>
            <a:ext cx="173567" cy="309563"/>
          </a:xfrm>
          <a:custGeom>
            <a:avLst/>
            <a:gdLst>
              <a:gd name="connsiteX0" fmla="*/ 128789 w 128789"/>
              <a:gd name="connsiteY0" fmla="*/ 0 h 309093"/>
              <a:gd name="connsiteX1" fmla="*/ 12879 w 128789"/>
              <a:gd name="connsiteY1" fmla="*/ 128789 h 309093"/>
              <a:gd name="connsiteX2" fmla="*/ 51516 w 128789"/>
              <a:gd name="connsiteY2" fmla="*/ 309093 h 30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789" h="309093">
                <a:moveTo>
                  <a:pt x="128789" y="0"/>
                </a:moveTo>
                <a:cubicBezTo>
                  <a:pt x="77273" y="38637"/>
                  <a:pt x="25758" y="77274"/>
                  <a:pt x="12879" y="128789"/>
                </a:cubicBezTo>
                <a:cubicBezTo>
                  <a:pt x="0" y="180304"/>
                  <a:pt x="25758" y="244698"/>
                  <a:pt x="51516" y="30909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740653" y="3786188"/>
            <a:ext cx="175683" cy="400050"/>
          </a:xfrm>
          <a:custGeom>
            <a:avLst/>
            <a:gdLst>
              <a:gd name="connsiteX0" fmla="*/ 130935 w 130935"/>
              <a:gd name="connsiteY0" fmla="*/ 0 h 399245"/>
              <a:gd name="connsiteX1" fmla="*/ 15025 w 130935"/>
              <a:gd name="connsiteY1" fmla="*/ 141667 h 399245"/>
              <a:gd name="connsiteX2" fmla="*/ 40782 w 130935"/>
              <a:gd name="connsiteY2" fmla="*/ 399245 h 3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935" h="399245">
                <a:moveTo>
                  <a:pt x="130935" y="0"/>
                </a:moveTo>
                <a:cubicBezTo>
                  <a:pt x="80492" y="37563"/>
                  <a:pt x="30050" y="75126"/>
                  <a:pt x="15025" y="141667"/>
                </a:cubicBezTo>
                <a:cubicBezTo>
                  <a:pt x="0" y="208208"/>
                  <a:pt x="20391" y="303726"/>
                  <a:pt x="40782" y="39924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2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xmlns="" id="{6134D109-5F98-4B01-86DB-56CCF640C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5000" y="122006"/>
            <a:ext cx="5227008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pic>
        <p:nvPicPr>
          <p:cNvPr id="10242" name="Hình ảnh 1">
            <a:extLst>
              <a:ext uri="{FF2B5EF4-FFF2-40B4-BE49-F238E27FC236}">
                <a16:creationId xmlns:a16="http://schemas.microsoft.com/office/drawing/2014/main" xmlns="" id="{5E4EB2D8-96AA-287E-3CE8-F998A6A1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9220200" cy="447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75%"/>
          <p:cNvSpPr>
            <a:spLocks noChangeArrowheads="1"/>
          </p:cNvSpPr>
          <p:nvPr/>
        </p:nvSpPr>
        <p:spPr bwMode="auto">
          <a:xfrm>
            <a:off x="0" y="3124200"/>
            <a:ext cx="7620000" cy="3733800"/>
          </a:xfrm>
          <a:prstGeom prst="cloudCallout">
            <a:avLst>
              <a:gd name="adj1" fmla="val 44167"/>
              <a:gd name="adj2" fmla="val -6505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AutoShape 4" descr="Papyrus"/>
          <p:cNvSpPr>
            <a:spLocks noChangeArrowheads="1"/>
          </p:cNvSpPr>
          <p:nvPr/>
        </p:nvSpPr>
        <p:spPr bwMode="auto">
          <a:xfrm>
            <a:off x="914400" y="990600"/>
            <a:ext cx="10972800" cy="1676400"/>
          </a:xfrm>
          <a:prstGeom prst="horizontalScroll">
            <a:avLst>
              <a:gd name="adj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altLang="en-US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559985" y="1274771"/>
            <a:ext cx="100054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Nếu hai cạnh và góc xen giữa của tam giác này bằng hai cạnh và góc xen giữa của tam giác kia thì hai tam giác đó bằng nhau</a:t>
            </a:r>
          </a:p>
        </p:txBody>
      </p:sp>
      <p:grpSp>
        <p:nvGrpSpPr>
          <p:cNvPr id="38918" name="Group 6"/>
          <p:cNvGrpSpPr>
            <a:grpSpLocks/>
          </p:cNvGrpSpPr>
          <p:nvPr/>
        </p:nvGrpSpPr>
        <p:grpSpPr bwMode="auto">
          <a:xfrm>
            <a:off x="1348317" y="3657600"/>
            <a:ext cx="6705600" cy="457200"/>
            <a:chOff x="637" y="2269"/>
            <a:chExt cx="3168" cy="288"/>
          </a:xfrm>
        </p:grpSpPr>
        <p:sp>
          <p:nvSpPr>
            <p:cNvPr id="11297" name="Text Box 7"/>
            <p:cNvSpPr txBox="1">
              <a:spLocks noChangeArrowheads="1"/>
            </p:cNvSpPr>
            <p:nvPr/>
          </p:nvSpPr>
          <p:spPr bwMode="auto">
            <a:xfrm>
              <a:off x="637" y="2269"/>
              <a:ext cx="31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Nếu   </a:t>
              </a:r>
              <a:r>
                <a:rPr lang="en-US" altLang="en-US" sz="180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              </a:t>
              </a:r>
              <a:r>
                <a:rPr lang="en-US" altLang="en-US" sz="240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và </a:t>
              </a:r>
              <a:r>
                <a:rPr lang="en-US" altLang="en-US" sz="180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en-US" altLang="en-US" sz="240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có:</a:t>
              </a:r>
              <a:r>
                <a:rPr lang="en-US" altLang="en-US" sz="180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</a:p>
          </p:txBody>
        </p:sp>
        <p:graphicFrame>
          <p:nvGraphicFramePr>
            <p:cNvPr id="11298" name="Object 8"/>
            <p:cNvGraphicFramePr>
              <a:graphicFrameLocks noChangeAspect="1"/>
            </p:cNvGraphicFramePr>
            <p:nvPr/>
          </p:nvGraphicFramePr>
          <p:xfrm>
            <a:off x="1056" y="2317"/>
            <a:ext cx="733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" name="Equation" r:id="rId5" imgW="431425" imgH="177646" progId="Equation.DSMT4">
                    <p:embed/>
                  </p:oleObj>
                </mc:Choice>
                <mc:Fallback>
                  <p:oleObj name="Equation" r:id="rId5" imgW="431425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317"/>
                          <a:ext cx="733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99" name="Object 9"/>
            <p:cNvGraphicFramePr>
              <a:graphicFrameLocks noChangeAspect="1"/>
            </p:cNvGraphicFramePr>
            <p:nvPr/>
          </p:nvGraphicFramePr>
          <p:xfrm>
            <a:off x="2031" y="2310"/>
            <a:ext cx="705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" name="Equation" r:id="rId7" imgW="596641" imgH="177723" progId="Equation.DSMT4">
                    <p:embed/>
                  </p:oleObj>
                </mc:Choice>
                <mc:Fallback>
                  <p:oleObj name="Equation" r:id="rId7" imgW="596641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1" y="2310"/>
                          <a:ext cx="705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669117" y="4191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AB = A’B’ </a:t>
            </a:r>
          </a:p>
        </p:txBody>
      </p:sp>
      <p:grpSp>
        <p:nvGrpSpPr>
          <p:cNvPr id="38923" name="Group 11"/>
          <p:cNvGrpSpPr>
            <a:grpSpLocks/>
          </p:cNvGrpSpPr>
          <p:nvPr/>
        </p:nvGrpSpPr>
        <p:grpSpPr bwMode="auto">
          <a:xfrm>
            <a:off x="1016000" y="5638800"/>
            <a:ext cx="8636000" cy="457200"/>
            <a:chOff x="480" y="3600"/>
            <a:chExt cx="4080" cy="288"/>
          </a:xfrm>
        </p:grpSpPr>
        <p:grpSp>
          <p:nvGrpSpPr>
            <p:cNvPr id="11293" name="Group 12"/>
            <p:cNvGrpSpPr>
              <a:grpSpLocks/>
            </p:cNvGrpSpPr>
            <p:nvPr/>
          </p:nvGrpSpPr>
          <p:grpSpPr bwMode="auto">
            <a:xfrm>
              <a:off x="864" y="3622"/>
              <a:ext cx="2061" cy="241"/>
              <a:chOff x="576" y="3600"/>
              <a:chExt cx="2061" cy="289"/>
            </a:xfrm>
          </p:grpSpPr>
          <p:graphicFrame>
            <p:nvGraphicFramePr>
              <p:cNvPr id="11295" name="Object 13"/>
              <p:cNvGraphicFramePr>
                <a:graphicFrameLocks noChangeAspect="1"/>
              </p:cNvGraphicFramePr>
              <p:nvPr/>
            </p:nvGraphicFramePr>
            <p:xfrm>
              <a:off x="576" y="3600"/>
              <a:ext cx="768" cy="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49" name="Equation" r:id="rId9" imgW="431425" imgH="177646" progId="Equation.DSMT4">
                      <p:embed/>
                    </p:oleObj>
                  </mc:Choice>
                  <mc:Fallback>
                    <p:oleObj name="Equation" r:id="rId9" imgW="431425" imgH="177646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6" y="3600"/>
                            <a:ext cx="768" cy="2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96" name="Object 14"/>
              <p:cNvGraphicFramePr>
                <a:graphicFrameLocks noChangeAspect="1"/>
              </p:cNvGraphicFramePr>
              <p:nvPr/>
            </p:nvGraphicFramePr>
            <p:xfrm>
              <a:off x="1588" y="3600"/>
              <a:ext cx="1049" cy="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50" name="Equation" r:id="rId11" imgW="596641" imgH="177723" progId="Equation.DSMT4">
                      <p:embed/>
                    </p:oleObj>
                  </mc:Choice>
                  <mc:Fallback>
                    <p:oleObj name="Equation" r:id="rId11" imgW="596641" imgH="177723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8" y="3600"/>
                            <a:ext cx="1049" cy="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294" name="Text Box 15"/>
            <p:cNvSpPr txBox="1">
              <a:spLocks noChangeArrowheads="1"/>
            </p:cNvSpPr>
            <p:nvPr/>
          </p:nvSpPr>
          <p:spPr bwMode="auto">
            <a:xfrm>
              <a:off x="480" y="3600"/>
              <a:ext cx="4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Thì                 = </a:t>
              </a:r>
            </a:p>
          </p:txBody>
        </p:sp>
      </p:grp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1625600" y="533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Ta thừa nhận tính chất cơ bản sau:</a:t>
            </a:r>
          </a:p>
        </p:txBody>
      </p:sp>
      <p:grpSp>
        <p:nvGrpSpPr>
          <p:cNvPr id="38978" name="Group 66"/>
          <p:cNvGrpSpPr>
            <a:grpSpLocks/>
          </p:cNvGrpSpPr>
          <p:nvPr/>
        </p:nvGrpSpPr>
        <p:grpSpPr bwMode="auto">
          <a:xfrm>
            <a:off x="8534400" y="2590800"/>
            <a:ext cx="3454400" cy="1981200"/>
            <a:chOff x="4032" y="1632"/>
            <a:chExt cx="1632" cy="1248"/>
          </a:xfrm>
        </p:grpSpPr>
        <p:sp>
          <p:nvSpPr>
            <p:cNvPr id="11285" name="AutoShape 47"/>
            <p:cNvSpPr>
              <a:spLocks noChangeArrowheads="1"/>
            </p:cNvSpPr>
            <p:nvPr/>
          </p:nvSpPr>
          <p:spPr bwMode="auto">
            <a:xfrm>
              <a:off x="4276" y="1872"/>
              <a:ext cx="1244" cy="764"/>
            </a:xfrm>
            <a:prstGeom prst="triangle">
              <a:avLst>
                <a:gd name="adj" fmla="val 1959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6" name="Arc 48"/>
            <p:cNvSpPr>
              <a:spLocks/>
            </p:cNvSpPr>
            <p:nvPr/>
          </p:nvSpPr>
          <p:spPr bwMode="auto">
            <a:xfrm>
              <a:off x="4320" y="2531"/>
              <a:ext cx="89" cy="1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87" name="Line 49"/>
            <p:cNvSpPr>
              <a:spLocks noChangeShapeType="1"/>
            </p:cNvSpPr>
            <p:nvPr/>
          </p:nvSpPr>
          <p:spPr bwMode="auto">
            <a:xfrm>
              <a:off x="4355" y="2160"/>
              <a:ext cx="89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88" name="Line 50"/>
            <p:cNvSpPr>
              <a:spLocks noChangeShapeType="1"/>
            </p:cNvSpPr>
            <p:nvPr/>
          </p:nvSpPr>
          <p:spPr bwMode="auto">
            <a:xfrm flipH="1">
              <a:off x="4866" y="2579"/>
              <a:ext cx="3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89" name="Line 51"/>
            <p:cNvSpPr>
              <a:spLocks noChangeShapeType="1"/>
            </p:cNvSpPr>
            <p:nvPr/>
          </p:nvSpPr>
          <p:spPr bwMode="auto">
            <a:xfrm flipH="1">
              <a:off x="4896" y="2592"/>
              <a:ext cx="3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90" name="Text Box 57"/>
            <p:cNvSpPr txBox="1">
              <a:spLocks noChangeArrowheads="1"/>
            </p:cNvSpPr>
            <p:nvPr/>
          </p:nvSpPr>
          <p:spPr bwMode="auto">
            <a:xfrm>
              <a:off x="4305" y="1632"/>
              <a:ext cx="2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1291" name="Text Box 59"/>
            <p:cNvSpPr txBox="1">
              <a:spLocks noChangeArrowheads="1"/>
            </p:cNvSpPr>
            <p:nvPr/>
          </p:nvSpPr>
          <p:spPr bwMode="auto">
            <a:xfrm>
              <a:off x="4032" y="2544"/>
              <a:ext cx="2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1292" name="Text Box 60"/>
            <p:cNvSpPr txBox="1">
              <a:spLocks noChangeArrowheads="1"/>
            </p:cNvSpPr>
            <p:nvPr/>
          </p:nvSpPr>
          <p:spPr bwMode="auto">
            <a:xfrm>
              <a:off x="5457" y="2592"/>
              <a:ext cx="2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38979" name="Group 67"/>
          <p:cNvGrpSpPr>
            <a:grpSpLocks/>
          </p:cNvGrpSpPr>
          <p:nvPr/>
        </p:nvGrpSpPr>
        <p:grpSpPr bwMode="auto">
          <a:xfrm>
            <a:off x="8252887" y="4648200"/>
            <a:ext cx="3532716" cy="1970088"/>
            <a:chOff x="3899" y="2928"/>
            <a:chExt cx="1669" cy="1241"/>
          </a:xfrm>
        </p:grpSpPr>
        <p:sp>
          <p:nvSpPr>
            <p:cNvPr id="11277" name="AutoShape 52"/>
            <p:cNvSpPr>
              <a:spLocks noChangeArrowheads="1"/>
            </p:cNvSpPr>
            <p:nvPr/>
          </p:nvSpPr>
          <p:spPr bwMode="auto">
            <a:xfrm flipH="1">
              <a:off x="3988" y="3142"/>
              <a:ext cx="1243" cy="764"/>
            </a:xfrm>
            <a:prstGeom prst="triangle">
              <a:avLst>
                <a:gd name="adj" fmla="val 1959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8" name="Arc 53"/>
            <p:cNvSpPr>
              <a:spLocks/>
            </p:cNvSpPr>
            <p:nvPr/>
          </p:nvSpPr>
          <p:spPr bwMode="auto">
            <a:xfrm flipH="1">
              <a:off x="5113" y="3797"/>
              <a:ext cx="89" cy="1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79" name="Line 54"/>
            <p:cNvSpPr>
              <a:spLocks noChangeShapeType="1"/>
            </p:cNvSpPr>
            <p:nvPr/>
          </p:nvSpPr>
          <p:spPr bwMode="auto">
            <a:xfrm flipH="1">
              <a:off x="5053" y="3470"/>
              <a:ext cx="9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80" name="Line 55"/>
            <p:cNvSpPr>
              <a:spLocks noChangeShapeType="1"/>
            </p:cNvSpPr>
            <p:nvPr/>
          </p:nvSpPr>
          <p:spPr bwMode="auto">
            <a:xfrm>
              <a:off x="4639" y="3852"/>
              <a:ext cx="3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81" name="Line 56"/>
            <p:cNvSpPr>
              <a:spLocks noChangeShapeType="1"/>
            </p:cNvSpPr>
            <p:nvPr/>
          </p:nvSpPr>
          <p:spPr bwMode="auto">
            <a:xfrm>
              <a:off x="4610" y="3852"/>
              <a:ext cx="29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82" name="Text Box 58"/>
            <p:cNvSpPr txBox="1">
              <a:spLocks noChangeArrowheads="1"/>
            </p:cNvSpPr>
            <p:nvPr/>
          </p:nvSpPr>
          <p:spPr bwMode="auto">
            <a:xfrm>
              <a:off x="4949" y="2928"/>
              <a:ext cx="3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A’</a:t>
              </a:r>
            </a:p>
          </p:txBody>
        </p:sp>
        <p:sp>
          <p:nvSpPr>
            <p:cNvPr id="11283" name="Text Box 61"/>
            <p:cNvSpPr txBox="1">
              <a:spLocks noChangeArrowheads="1"/>
            </p:cNvSpPr>
            <p:nvPr/>
          </p:nvSpPr>
          <p:spPr bwMode="auto">
            <a:xfrm>
              <a:off x="3899" y="3881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C’</a:t>
              </a:r>
            </a:p>
          </p:txBody>
        </p:sp>
        <p:sp>
          <p:nvSpPr>
            <p:cNvPr id="11284" name="Text Box 62"/>
            <p:cNvSpPr txBox="1">
              <a:spLocks noChangeArrowheads="1"/>
            </p:cNvSpPr>
            <p:nvPr/>
          </p:nvSpPr>
          <p:spPr bwMode="auto">
            <a:xfrm>
              <a:off x="5215" y="3844"/>
              <a:ext cx="3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B’  </a:t>
              </a:r>
            </a:p>
          </p:txBody>
        </p:sp>
      </p:grpSp>
      <p:graphicFrame>
        <p:nvGraphicFramePr>
          <p:cNvPr id="38975" name="Object 63"/>
          <p:cNvGraphicFramePr>
            <a:graphicFrameLocks noGrp="1" noChangeAspect="1"/>
          </p:cNvGraphicFramePr>
          <p:nvPr>
            <p:ph/>
          </p:nvPr>
        </p:nvGraphicFramePr>
        <p:xfrm>
          <a:off x="2844800" y="4572000"/>
          <a:ext cx="162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13" imgW="444307" imgH="203112" progId="Equation.DSMT4">
                  <p:embed/>
                </p:oleObj>
              </mc:Choice>
              <mc:Fallback>
                <p:oleObj name="Equation" r:id="rId13" imgW="44430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4572000"/>
                        <a:ext cx="162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77" name="Text Box 65"/>
          <p:cNvSpPr txBox="1">
            <a:spLocks noChangeArrowheads="1"/>
          </p:cNvSpPr>
          <p:nvPr/>
        </p:nvSpPr>
        <p:spPr bwMode="auto">
          <a:xfrm>
            <a:off x="2641600" y="5105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BC = B’C’ </a:t>
            </a:r>
          </a:p>
        </p:txBody>
      </p:sp>
    </p:spTree>
    <p:extLst>
      <p:ext uri="{BB962C8B-B14F-4D97-AF65-F5344CB8AC3E}">
        <p14:creationId xmlns:p14="http://schemas.microsoft.com/office/powerpoint/2010/main" val="38560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6" grpId="0" animBg="1"/>
      <p:bldP spid="38917" grpId="0"/>
      <p:bldP spid="38922" grpId="0"/>
      <p:bldP spid="38957" grpId="0"/>
      <p:bldP spid="389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2" name="Group 46"/>
          <p:cNvGrpSpPr>
            <a:grpSpLocks/>
          </p:cNvGrpSpPr>
          <p:nvPr/>
        </p:nvGrpSpPr>
        <p:grpSpPr bwMode="auto">
          <a:xfrm>
            <a:off x="6462184" y="1433524"/>
            <a:ext cx="4917016" cy="3138487"/>
            <a:chOff x="2832" y="912"/>
            <a:chExt cx="2323" cy="1977"/>
          </a:xfrm>
        </p:grpSpPr>
        <p:sp>
          <p:nvSpPr>
            <p:cNvPr id="12304" name="Line 12"/>
            <p:cNvSpPr>
              <a:spLocks noChangeShapeType="1"/>
            </p:cNvSpPr>
            <p:nvPr/>
          </p:nvSpPr>
          <p:spPr bwMode="auto">
            <a:xfrm>
              <a:off x="3061" y="1853"/>
              <a:ext cx="19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5" name="Line 13"/>
            <p:cNvSpPr>
              <a:spLocks noChangeShapeType="1"/>
            </p:cNvSpPr>
            <p:nvPr/>
          </p:nvSpPr>
          <p:spPr bwMode="auto">
            <a:xfrm flipV="1">
              <a:off x="3061" y="1170"/>
              <a:ext cx="1241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6" name="Line 14"/>
            <p:cNvSpPr>
              <a:spLocks noChangeShapeType="1"/>
            </p:cNvSpPr>
            <p:nvPr/>
          </p:nvSpPr>
          <p:spPr bwMode="auto">
            <a:xfrm>
              <a:off x="4302" y="1170"/>
              <a:ext cx="686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7" name="Line 15"/>
            <p:cNvSpPr>
              <a:spLocks noChangeShapeType="1"/>
            </p:cNvSpPr>
            <p:nvPr/>
          </p:nvSpPr>
          <p:spPr bwMode="auto">
            <a:xfrm>
              <a:off x="3085" y="1853"/>
              <a:ext cx="1274" cy="6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8" name="Line 16"/>
            <p:cNvSpPr>
              <a:spLocks noChangeShapeType="1"/>
            </p:cNvSpPr>
            <p:nvPr/>
          </p:nvSpPr>
          <p:spPr bwMode="auto">
            <a:xfrm flipH="1">
              <a:off x="4367" y="1843"/>
              <a:ext cx="606" cy="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09" name="Line 17"/>
            <p:cNvSpPr>
              <a:spLocks noChangeShapeType="1"/>
            </p:cNvSpPr>
            <p:nvPr/>
          </p:nvSpPr>
          <p:spPr bwMode="auto">
            <a:xfrm flipV="1">
              <a:off x="4596" y="1457"/>
              <a:ext cx="131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10" name="Line 18"/>
            <p:cNvSpPr>
              <a:spLocks noChangeShapeType="1"/>
            </p:cNvSpPr>
            <p:nvPr/>
          </p:nvSpPr>
          <p:spPr bwMode="auto">
            <a:xfrm>
              <a:off x="4629" y="2140"/>
              <a:ext cx="98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11" name="Freeform 19"/>
            <p:cNvSpPr>
              <a:spLocks/>
            </p:cNvSpPr>
            <p:nvPr/>
          </p:nvSpPr>
          <p:spPr bwMode="auto">
            <a:xfrm>
              <a:off x="4754" y="1709"/>
              <a:ext cx="71" cy="144"/>
            </a:xfrm>
            <a:custGeom>
              <a:avLst/>
              <a:gdLst>
                <a:gd name="T0" fmla="*/ 16 w 104"/>
                <a:gd name="T1" fmla="*/ 0 h 192"/>
                <a:gd name="T2" fmla="*/ 1 w 104"/>
                <a:gd name="T3" fmla="*/ 11 h 192"/>
                <a:gd name="T4" fmla="*/ 8 w 104"/>
                <a:gd name="T5" fmla="*/ 46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92">
                  <a:moveTo>
                    <a:pt x="104" y="0"/>
                  </a:moveTo>
                  <a:cubicBezTo>
                    <a:pt x="60" y="8"/>
                    <a:pt x="16" y="16"/>
                    <a:pt x="8" y="48"/>
                  </a:cubicBezTo>
                  <a:cubicBezTo>
                    <a:pt x="0" y="80"/>
                    <a:pt x="48" y="168"/>
                    <a:pt x="56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12" name="Freeform 20"/>
            <p:cNvSpPr>
              <a:spLocks/>
            </p:cNvSpPr>
            <p:nvPr/>
          </p:nvSpPr>
          <p:spPr bwMode="auto">
            <a:xfrm>
              <a:off x="4792" y="1853"/>
              <a:ext cx="71" cy="143"/>
            </a:xfrm>
            <a:custGeom>
              <a:avLst/>
              <a:gdLst>
                <a:gd name="T0" fmla="*/ 16 w 104"/>
                <a:gd name="T1" fmla="*/ 0 h 192"/>
                <a:gd name="T2" fmla="*/ 1 w 104"/>
                <a:gd name="T3" fmla="*/ 11 h 192"/>
                <a:gd name="T4" fmla="*/ 8 w 104"/>
                <a:gd name="T5" fmla="*/ 45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192">
                  <a:moveTo>
                    <a:pt x="104" y="0"/>
                  </a:moveTo>
                  <a:cubicBezTo>
                    <a:pt x="60" y="8"/>
                    <a:pt x="16" y="16"/>
                    <a:pt x="8" y="48"/>
                  </a:cubicBezTo>
                  <a:cubicBezTo>
                    <a:pt x="0" y="80"/>
                    <a:pt x="48" y="168"/>
                    <a:pt x="56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313" name="Text Box 21"/>
            <p:cNvSpPr txBox="1">
              <a:spLocks noChangeArrowheads="1"/>
            </p:cNvSpPr>
            <p:nvPr/>
          </p:nvSpPr>
          <p:spPr bwMode="auto">
            <a:xfrm>
              <a:off x="2832" y="1632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2314" name="Text Box 22"/>
            <p:cNvSpPr txBox="1">
              <a:spLocks noChangeArrowheads="1"/>
            </p:cNvSpPr>
            <p:nvPr/>
          </p:nvSpPr>
          <p:spPr bwMode="auto">
            <a:xfrm>
              <a:off x="4224" y="91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2315" name="Text Box 23"/>
            <p:cNvSpPr txBox="1">
              <a:spLocks noChangeArrowheads="1"/>
            </p:cNvSpPr>
            <p:nvPr/>
          </p:nvSpPr>
          <p:spPr bwMode="auto">
            <a:xfrm>
              <a:off x="4269" y="2428"/>
              <a:ext cx="164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altLang="en-US" sz="1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2316" name="Text Box 24"/>
            <p:cNvSpPr txBox="1">
              <a:spLocks noChangeArrowheads="1"/>
            </p:cNvSpPr>
            <p:nvPr/>
          </p:nvSpPr>
          <p:spPr bwMode="auto">
            <a:xfrm>
              <a:off x="4992" y="1745"/>
              <a:ext cx="1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711200" y="685800"/>
            <a:ext cx="1097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Chứng minh hai tam giác trong hình vẽ đã cho bằng nhau .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133600" y="37719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BC = DC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032000" y="4762500"/>
            <a:ext cx="294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 cạnh chung</a:t>
            </a:r>
          </a:p>
        </p:txBody>
      </p:sp>
      <p:grpSp>
        <p:nvGrpSpPr>
          <p:cNvPr id="14383" name="Group 47"/>
          <p:cNvGrpSpPr>
            <a:grpSpLocks/>
          </p:cNvGrpSpPr>
          <p:nvPr/>
        </p:nvGrpSpPr>
        <p:grpSpPr bwMode="auto">
          <a:xfrm>
            <a:off x="1727200" y="4343400"/>
            <a:ext cx="2641600" cy="457200"/>
            <a:chOff x="816" y="2712"/>
            <a:chExt cx="1248" cy="288"/>
          </a:xfrm>
        </p:grpSpPr>
        <p:sp>
          <p:nvSpPr>
            <p:cNvPr id="12297" name="Text Box 40"/>
            <p:cNvSpPr txBox="1">
              <a:spLocks noChangeArrowheads="1"/>
            </p:cNvSpPr>
            <p:nvPr/>
          </p:nvSpPr>
          <p:spPr bwMode="auto">
            <a:xfrm>
              <a:off x="816" y="2712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BCA  =  DCA </a:t>
              </a:r>
            </a:p>
          </p:txBody>
        </p:sp>
        <p:grpSp>
          <p:nvGrpSpPr>
            <p:cNvPr id="12298" name="Group 34"/>
            <p:cNvGrpSpPr>
              <a:grpSpLocks/>
            </p:cNvGrpSpPr>
            <p:nvPr/>
          </p:nvGrpSpPr>
          <p:grpSpPr bwMode="auto">
            <a:xfrm>
              <a:off x="925" y="2712"/>
              <a:ext cx="288" cy="47"/>
              <a:chOff x="2256" y="576"/>
              <a:chExt cx="432" cy="144"/>
            </a:xfrm>
          </p:grpSpPr>
          <p:sp>
            <p:nvSpPr>
              <p:cNvPr id="12302" name="Line 35"/>
              <p:cNvSpPr>
                <a:spLocks noChangeShapeType="1"/>
              </p:cNvSpPr>
              <p:nvPr/>
            </p:nvSpPr>
            <p:spPr bwMode="auto">
              <a:xfrm flipV="1">
                <a:off x="2256" y="576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2303" name="Line 36"/>
              <p:cNvSpPr>
                <a:spLocks noChangeShapeType="1"/>
              </p:cNvSpPr>
              <p:nvPr/>
            </p:nvSpPr>
            <p:spPr bwMode="auto">
              <a:xfrm>
                <a:off x="2496" y="57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2299" name="Group 37"/>
            <p:cNvGrpSpPr>
              <a:grpSpLocks/>
            </p:cNvGrpSpPr>
            <p:nvPr/>
          </p:nvGrpSpPr>
          <p:grpSpPr bwMode="auto">
            <a:xfrm>
              <a:off x="1645" y="2712"/>
              <a:ext cx="288" cy="47"/>
              <a:chOff x="2256" y="576"/>
              <a:chExt cx="432" cy="144"/>
            </a:xfrm>
          </p:grpSpPr>
          <p:sp>
            <p:nvSpPr>
              <p:cNvPr id="12300" name="Line 38"/>
              <p:cNvSpPr>
                <a:spLocks noChangeShapeType="1"/>
              </p:cNvSpPr>
              <p:nvPr/>
            </p:nvSpPr>
            <p:spPr bwMode="auto">
              <a:xfrm flipV="1">
                <a:off x="2256" y="576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2301" name="Line 39"/>
              <p:cNvSpPr>
                <a:spLocks noChangeShapeType="1"/>
              </p:cNvSpPr>
              <p:nvPr/>
            </p:nvSpPr>
            <p:spPr bwMode="auto">
              <a:xfrm>
                <a:off x="2496" y="57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</p:grpSp>
      <p:graphicFrame>
        <p:nvGraphicFramePr>
          <p:cNvPr id="14377" name="Object 41"/>
          <p:cNvGraphicFramePr>
            <a:graphicFrameLocks noChangeAspect="1"/>
          </p:cNvGraphicFramePr>
          <p:nvPr/>
        </p:nvGraphicFramePr>
        <p:xfrm>
          <a:off x="1219208" y="3184536"/>
          <a:ext cx="404283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3" imgW="1384300" imgH="203200" progId="Equation.DSMT4">
                  <p:embed/>
                </p:oleObj>
              </mc:Choice>
              <mc:Fallback>
                <p:oleObj name="Equation" r:id="rId3" imgW="1384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8" y="3184536"/>
                        <a:ext cx="404283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711200" y="3771900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Vì:</a:t>
            </a:r>
          </a:p>
        </p:txBody>
      </p:sp>
    </p:spTree>
    <p:extLst>
      <p:ext uri="{BB962C8B-B14F-4D97-AF65-F5344CB8AC3E}">
        <p14:creationId xmlns:p14="http://schemas.microsoft.com/office/powerpoint/2010/main" val="22204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2" grpId="0"/>
      <p:bldP spid="14368" grpId="0"/>
      <p:bldP spid="14369" grpId="0"/>
      <p:bldP spid="143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04800" y="228605"/>
            <a:ext cx="11480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 indent="-6286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vi-VN" sz="4000">
                <a:solidFill>
                  <a:srgbClr val="FF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Câu 1 Cho hình vẽ sau, nhận xét nào là đúng?</a:t>
            </a:r>
            <a:endParaRPr lang="vi-VN" sz="4000">
              <a:solidFill>
                <a:srgbClr val="FF0000"/>
              </a:solidFill>
              <a:latin typeface="Calibri" pitchFamily="34" charset="0"/>
              <a:ea typeface="Yu Mincho" pitchFamily="18" charset="-128"/>
              <a:cs typeface="Times New Roman" pitchFamily="18" charset="0"/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7" y="1366838"/>
            <a:ext cx="5340351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117600" y="4641850"/>
          <a:ext cx="4445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4" imgW="1117440" imgH="177480" progId="Equation.DSMT4">
                  <p:embed/>
                </p:oleObj>
              </mc:Choice>
              <mc:Fallback>
                <p:oleObj name="Equation" r:id="rId4" imgW="1117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641850"/>
                        <a:ext cx="4445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12"/>
          <p:cNvSpPr>
            <a:spLocks noChangeArrowheads="1"/>
          </p:cNvSpPr>
          <p:nvPr/>
        </p:nvSpPr>
        <p:spPr bwMode="auto">
          <a:xfrm>
            <a:off x="0" y="491981"/>
            <a:ext cx="26802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vi-VN" altLang="vi-VN" sz="13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vi-VN" altLang="vi-VN" sz="13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vi-VN" altLang="vi-VN">
              <a:solidFill>
                <a:srgbClr val="00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460068" y="4670436"/>
          <a:ext cx="573193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6" imgW="1130040" imgH="177480" progId="Equation.DSMT4">
                  <p:embed/>
                </p:oleObj>
              </mc:Choice>
              <mc:Fallback>
                <p:oleObj name="Equation" r:id="rId6" imgW="1130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0068" y="4670436"/>
                        <a:ext cx="573193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117600" y="5784850"/>
          <a:ext cx="458046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8" imgW="1130040" imgH="177480" progId="Equation.DSMT4">
                  <p:embed/>
                </p:oleObj>
              </mc:Choice>
              <mc:Fallback>
                <p:oleObj name="Equation" r:id="rId8" imgW="1130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5784850"/>
                        <a:ext cx="458046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629400" y="5784850"/>
          <a:ext cx="4445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10" imgW="1117440" imgH="177480" progId="Equation.DSMT4">
                  <p:embed/>
                </p:oleObj>
              </mc:Choice>
              <mc:Fallback>
                <p:oleObj name="Equation" r:id="rId10" imgW="1117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784850"/>
                        <a:ext cx="4445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92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06400" y="476258"/>
            <a:ext cx="11582400" cy="313932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vi-VN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	 </a:t>
            </a:r>
            <a:endParaRPr lang="vi-VN" sz="3600">
              <a:solidFill>
                <a:srgbClr val="FF0000"/>
              </a:solidFill>
              <a:latin typeface="Calibri" pitchFamily="34" charset="0"/>
              <a:ea typeface="Yu Mincho" pitchFamily="18" charset="-128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vi-VN" sz="3600">
                <a:solidFill>
                  <a:srgbClr val="FF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Cho tam giác ABC  có  AB=AC. Trên các cạnh AB và  AC lấy các điểm D,E  sao cho  AD=AE. Gọi K là giao điểm của BE   và CD. Chọn câu </a:t>
            </a:r>
            <a:r>
              <a:rPr lang="vi-VN" sz="3600" b="1" u="sng">
                <a:solidFill>
                  <a:srgbClr val="FF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sai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.</a:t>
            </a:r>
            <a:endParaRPr lang="vi-VN" sz="3600">
              <a:solidFill>
                <a:srgbClr val="FF0000"/>
              </a:solidFill>
              <a:latin typeface="Calibri" pitchFamily="34" charset="0"/>
              <a:ea typeface="Yu Mincho" pitchFamily="18" charset="-128"/>
              <a:cs typeface="Times New Roman" pitchFamily="18" charset="0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vi-VN" sz="3600">
                <a:solidFill>
                  <a:srgbClr val="FF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 </a:t>
            </a:r>
            <a:endParaRPr lang="vi-VN" sz="3600">
              <a:solidFill>
                <a:srgbClr val="FF0000"/>
              </a:solidFill>
              <a:latin typeface="Calibri" pitchFamily="34" charset="0"/>
              <a:ea typeface="Yu Mincho" pitchFamily="18" charset="-128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2800" y="3810001"/>
            <a:ext cx="11785600" cy="117570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buFont typeface="Arial" charset="0"/>
              <a:buAutoNum type="alphaUcPeriod"/>
            </a:pPr>
            <a:r>
              <a:rPr lang="vi-VN" sz="3200">
                <a:solidFill>
                  <a:srgbClr val="0000FF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BE=CD                                         B. BK= KC            </a:t>
            </a:r>
          </a:p>
          <a:p>
            <a:pPr>
              <a:lnSpc>
                <a:spcPct val="110000"/>
              </a:lnSpc>
            </a:pPr>
            <a:r>
              <a:rPr lang="vi-VN" sz="3200">
                <a:solidFill>
                  <a:srgbClr val="333399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C. </a:t>
            </a:r>
            <a:r>
              <a:rPr lang="vi-VN" sz="3200">
                <a:solidFill>
                  <a:srgbClr val="0000FF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BD= CE                                        D .DK =KC</a:t>
            </a:r>
            <a:endParaRPr lang="vi-VN" sz="3200">
              <a:solidFill>
                <a:srgbClr val="0000FF"/>
              </a:solidFill>
              <a:latin typeface="Calibri" pitchFamily="34" charset="0"/>
              <a:ea typeface="Yu Mincho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30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502400" y="712788"/>
          <a:ext cx="11176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4" imgW="355138" imgH="177569" progId="Equation.DSMT4">
                  <p:embed/>
                </p:oleObj>
              </mc:Choice>
              <mc:Fallback>
                <p:oleObj name="Equation" r:id="rId4" imgW="35513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712788"/>
                        <a:ext cx="11176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636000" y="722313"/>
          <a:ext cx="1051984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6" imgW="368140" imgH="165028" progId="Equation.DSMT4">
                  <p:embed/>
                </p:oleObj>
              </mc:Choice>
              <mc:Fallback>
                <p:oleObj name="Equation" r:id="rId6" imgW="368140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0" y="722313"/>
                        <a:ext cx="1051984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1" y="1392238"/>
          <a:ext cx="4768851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8" imgW="1562100" imgH="254000" progId="Equation.DSMT4">
                  <p:embed/>
                </p:oleObj>
              </mc:Choice>
              <mc:Fallback>
                <p:oleObj name="Equation" r:id="rId8" imgW="1562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1392238"/>
                        <a:ext cx="4768851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08603" y="1414474"/>
          <a:ext cx="4976284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10" imgW="1523880" imgH="203040" progId="Equation.DSMT4">
                  <p:embed/>
                </p:oleObj>
              </mc:Choice>
              <mc:Fallback>
                <p:oleObj name="Equation" r:id="rId10" imgW="1523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3" y="1414474"/>
                        <a:ext cx="4976284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12853" y="3587750"/>
          <a:ext cx="371686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12" imgW="1117440" imgH="177480" progId="Equation.DSMT4">
                  <p:embed/>
                </p:oleObj>
              </mc:Choice>
              <mc:Fallback>
                <p:oleObj name="Equation" r:id="rId12" imgW="1117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3" y="3587750"/>
                        <a:ext cx="371686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368120" y="3692529"/>
          <a:ext cx="400473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14" imgW="1117440" imgH="177480" progId="Equation.DSMT4">
                  <p:embed/>
                </p:oleObj>
              </mc:Choice>
              <mc:Fallback>
                <p:oleObj name="Equation" r:id="rId14" imgW="1117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8120" y="3692529"/>
                        <a:ext cx="400473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454907" y="4225936"/>
          <a:ext cx="355176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16" imgW="1143000" imgH="177480" progId="Equation.DSMT4">
                  <p:embed/>
                </p:oleObj>
              </mc:Choice>
              <mc:Fallback>
                <p:oleObj name="Equation" r:id="rId16" imgW="1143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7" y="4225936"/>
                        <a:ext cx="355176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55600" y="725488"/>
            <a:ext cx="6350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vi-VN" sz="36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 3 </a:t>
            </a:r>
            <a:r>
              <a:rPr lang="en-US" altLang="vi-VN" sz="3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hai tam giác</a:t>
            </a:r>
            <a:endParaRPr lang="en-US" altLang="vi-VN" sz="3600">
              <a:solidFill>
                <a:srgbClr val="00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11208" y="1944688"/>
            <a:ext cx="983403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vi-VN" sz="3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Khẳng định nào sau đây là đúng?</a:t>
            </a:r>
            <a:r>
              <a:rPr lang="en-US" altLang="vi-VN" sz="3600" b="1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.</a:t>
            </a:r>
            <a:r>
              <a:rPr lang="en-US" altLang="vi-VN" sz="360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 </a:t>
            </a:r>
            <a:endParaRPr lang="en-US" altLang="vi-VN" sz="3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1" name="Rectangle 17"/>
          <p:cNvSpPr>
            <a:spLocks noChangeArrowheads="1"/>
          </p:cNvSpPr>
          <p:nvPr/>
        </p:nvSpPr>
        <p:spPr bwMode="auto">
          <a:xfrm>
            <a:off x="840317" y="3282806"/>
            <a:ext cx="22634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vi-VN" sz="1300">
                <a:solidFill>
                  <a:srgbClr val="000000"/>
                </a:solidFill>
                <a:latin typeface="Calibri" pitchFamily="34" charset="0"/>
                <a:ea typeface="Yu Mincho" pitchFamily="18" charset="-128"/>
                <a:cs typeface="Times New Roman" pitchFamily="18" charset="0"/>
              </a:rPr>
              <a:t>.</a:t>
            </a:r>
            <a:endParaRPr lang="pl-PL" altLang="vi-VN">
              <a:solidFill>
                <a:srgbClr val="000000"/>
              </a:solidFill>
              <a:latin typeface="Arial" charset="0"/>
              <a:ea typeface="Yu Mincho" pitchFamily="18" charset="-128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219207" y="4378336"/>
          <a:ext cx="350096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18" imgW="1130040" imgH="177480" progId="Equation.DSMT4">
                  <p:embed/>
                </p:oleObj>
              </mc:Choice>
              <mc:Fallback>
                <p:oleObj name="Equation" r:id="rId18" imgW="1130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7" y="4378336"/>
                        <a:ext cx="350096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620000" y="573088"/>
            <a:ext cx="97578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endParaRPr lang="vi-VN" sz="3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753600" y="573088"/>
            <a:ext cx="97578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altLang="vi-VN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vi-VN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6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2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 descr="5%"/>
          <p:cNvSpPr>
            <a:spLocks noChangeArrowheads="1"/>
          </p:cNvSpPr>
          <p:nvPr/>
        </p:nvSpPr>
        <p:spPr bwMode="auto">
          <a:xfrm>
            <a:off x="304801" y="2743200"/>
            <a:ext cx="6409267" cy="522288"/>
          </a:xfrm>
          <a:prstGeom prst="wedgeRoundRectCallout">
            <a:avLst>
              <a:gd name="adj1" fmla="val -44347"/>
              <a:gd name="adj2" fmla="val 65347"/>
              <a:gd name="adj3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FF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vi-VN" altLang="vi-VN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2 tam giác như hình vẽ</a:t>
            </a:r>
            <a:r>
              <a:rPr lang="en-US" altLang="vi-VN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có</a:t>
            </a: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endParaRPr lang="en-US" altLang="en-US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11" name="Group 39"/>
          <p:cNvGrpSpPr>
            <a:grpSpLocks/>
          </p:cNvGrpSpPr>
          <p:nvPr/>
        </p:nvGrpSpPr>
        <p:grpSpPr bwMode="auto">
          <a:xfrm>
            <a:off x="1098558" y="727086"/>
            <a:ext cx="4286249" cy="1939925"/>
            <a:chOff x="519" y="336"/>
            <a:chExt cx="2025" cy="1222"/>
          </a:xfrm>
        </p:grpSpPr>
        <p:grpSp>
          <p:nvGrpSpPr>
            <p:cNvPr id="17432" name="Group 26"/>
            <p:cNvGrpSpPr>
              <a:grpSpLocks/>
            </p:cNvGrpSpPr>
            <p:nvPr/>
          </p:nvGrpSpPr>
          <p:grpSpPr bwMode="auto">
            <a:xfrm>
              <a:off x="720" y="576"/>
              <a:ext cx="1632" cy="720"/>
              <a:chOff x="720" y="960"/>
              <a:chExt cx="1632" cy="720"/>
            </a:xfrm>
          </p:grpSpPr>
          <p:sp>
            <p:nvSpPr>
              <p:cNvPr id="17440" name="Line 11"/>
              <p:cNvSpPr>
                <a:spLocks noChangeShapeType="1"/>
              </p:cNvSpPr>
              <p:nvPr/>
            </p:nvSpPr>
            <p:spPr bwMode="auto">
              <a:xfrm flipV="1">
                <a:off x="720" y="960"/>
                <a:ext cx="72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7441" name="Line 12"/>
              <p:cNvSpPr>
                <a:spLocks noChangeShapeType="1"/>
              </p:cNvSpPr>
              <p:nvPr/>
            </p:nvSpPr>
            <p:spPr bwMode="auto">
              <a:xfrm>
                <a:off x="1440" y="960"/>
                <a:ext cx="912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7442" name="Line 14"/>
              <p:cNvSpPr>
                <a:spLocks noChangeShapeType="1"/>
              </p:cNvSpPr>
              <p:nvPr/>
            </p:nvSpPr>
            <p:spPr bwMode="auto">
              <a:xfrm>
                <a:off x="720" y="1680"/>
                <a:ext cx="16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  <p:sp>
          <p:nvSpPr>
            <p:cNvPr id="17433" name="Line 17"/>
            <p:cNvSpPr>
              <a:spLocks noChangeShapeType="1"/>
            </p:cNvSpPr>
            <p:nvPr/>
          </p:nvSpPr>
          <p:spPr bwMode="auto">
            <a:xfrm>
              <a:off x="1008" y="912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pic>
          <p:nvPicPr>
            <p:cNvPr id="17434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" y="973"/>
              <a:ext cx="454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35" name="Line 21"/>
            <p:cNvSpPr>
              <a:spLocks noChangeShapeType="1"/>
            </p:cNvSpPr>
            <p:nvPr/>
          </p:nvSpPr>
          <p:spPr bwMode="auto">
            <a:xfrm>
              <a:off x="1584" y="12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436" name="Line 22"/>
            <p:cNvSpPr>
              <a:spLocks noChangeShapeType="1"/>
            </p:cNvSpPr>
            <p:nvPr/>
          </p:nvSpPr>
          <p:spPr bwMode="auto">
            <a:xfrm>
              <a:off x="1619" y="122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437" name="Text Box 27"/>
            <p:cNvSpPr txBox="1">
              <a:spLocks noChangeArrowheads="1"/>
            </p:cNvSpPr>
            <p:nvPr/>
          </p:nvSpPr>
          <p:spPr bwMode="auto">
            <a:xfrm>
              <a:off x="519" y="124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7438" name="Text Box 28"/>
            <p:cNvSpPr txBox="1">
              <a:spLocks noChangeArrowheads="1"/>
            </p:cNvSpPr>
            <p:nvPr/>
          </p:nvSpPr>
          <p:spPr bwMode="auto">
            <a:xfrm>
              <a:off x="2256" y="127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7439" name="Text Box 29"/>
            <p:cNvSpPr txBox="1">
              <a:spLocks noChangeArrowheads="1"/>
            </p:cNvSpPr>
            <p:nvPr/>
          </p:nvSpPr>
          <p:spPr bwMode="auto">
            <a:xfrm>
              <a:off x="1200" y="3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48171" name="Group 43"/>
          <p:cNvGrpSpPr>
            <a:grpSpLocks/>
          </p:cNvGrpSpPr>
          <p:nvPr/>
        </p:nvGrpSpPr>
        <p:grpSpPr bwMode="auto">
          <a:xfrm>
            <a:off x="6151041" y="685800"/>
            <a:ext cx="5329767" cy="1981200"/>
            <a:chOff x="3002" y="336"/>
            <a:chExt cx="2518" cy="1248"/>
          </a:xfrm>
        </p:grpSpPr>
        <p:grpSp>
          <p:nvGrpSpPr>
            <p:cNvPr id="17419" name="Group 42"/>
            <p:cNvGrpSpPr>
              <a:grpSpLocks/>
            </p:cNvGrpSpPr>
            <p:nvPr/>
          </p:nvGrpSpPr>
          <p:grpSpPr bwMode="auto">
            <a:xfrm>
              <a:off x="3002" y="611"/>
              <a:ext cx="2518" cy="973"/>
              <a:chOff x="3050" y="611"/>
              <a:chExt cx="2518" cy="973"/>
            </a:xfrm>
          </p:grpSpPr>
          <p:sp>
            <p:nvSpPr>
              <p:cNvPr id="17421" name="Line 16"/>
              <p:cNvSpPr>
                <a:spLocks noChangeShapeType="1"/>
              </p:cNvSpPr>
              <p:nvPr/>
            </p:nvSpPr>
            <p:spPr bwMode="auto">
              <a:xfrm>
                <a:off x="3552" y="93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7422" name="Group 41"/>
              <p:cNvGrpSpPr>
                <a:grpSpLocks/>
              </p:cNvGrpSpPr>
              <p:nvPr/>
            </p:nvGrpSpPr>
            <p:grpSpPr bwMode="auto">
              <a:xfrm>
                <a:off x="3216" y="611"/>
                <a:ext cx="2112" cy="912"/>
                <a:chOff x="3264" y="576"/>
                <a:chExt cx="2112" cy="912"/>
              </a:xfrm>
            </p:grpSpPr>
            <p:grpSp>
              <p:nvGrpSpPr>
                <p:cNvPr id="17427" name="Group 40"/>
                <p:cNvGrpSpPr>
                  <a:grpSpLocks/>
                </p:cNvGrpSpPr>
                <p:nvPr/>
              </p:nvGrpSpPr>
              <p:grpSpPr bwMode="auto">
                <a:xfrm>
                  <a:off x="3312" y="576"/>
                  <a:ext cx="2064" cy="720"/>
                  <a:chOff x="3264" y="596"/>
                  <a:chExt cx="2064" cy="720"/>
                </a:xfrm>
              </p:grpSpPr>
              <p:sp>
                <p:nvSpPr>
                  <p:cNvPr id="1742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596"/>
                    <a:ext cx="1344" cy="7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7430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64" y="596"/>
                    <a:ext cx="720" cy="72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1743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1316"/>
                    <a:ext cx="20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latin typeface="Arial" charset="0"/>
                      <a:cs typeface="+mn-cs"/>
                    </a:endParaRPr>
                  </a:p>
                </p:txBody>
              </p:sp>
            </p:grpSp>
            <p:pic>
              <p:nvPicPr>
                <p:cNvPr id="17428" name="Picture 2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93"/>
                  <a:ext cx="454" cy="4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7423" name="Line 24"/>
              <p:cNvSpPr>
                <a:spLocks noChangeShapeType="1"/>
              </p:cNvSpPr>
              <p:nvPr/>
            </p:nvSpPr>
            <p:spPr bwMode="auto">
              <a:xfrm flipH="1">
                <a:off x="4416" y="788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7424" name="Line 25"/>
              <p:cNvSpPr>
                <a:spLocks noChangeShapeType="1"/>
              </p:cNvSpPr>
              <p:nvPr/>
            </p:nvSpPr>
            <p:spPr bwMode="auto">
              <a:xfrm flipH="1">
                <a:off x="4464" y="801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7425" name="Text Box 30"/>
              <p:cNvSpPr txBox="1">
                <a:spLocks noChangeArrowheads="1"/>
              </p:cNvSpPr>
              <p:nvPr/>
            </p:nvSpPr>
            <p:spPr bwMode="auto">
              <a:xfrm>
                <a:off x="3050" y="1296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A’</a:t>
                </a:r>
              </a:p>
            </p:txBody>
          </p:sp>
          <p:sp>
            <p:nvSpPr>
              <p:cNvPr id="17426" name="Text Box 31"/>
              <p:cNvSpPr txBox="1">
                <a:spLocks noChangeArrowheads="1"/>
              </p:cNvSpPr>
              <p:nvPr/>
            </p:nvSpPr>
            <p:spPr bwMode="auto">
              <a:xfrm>
                <a:off x="5232" y="1296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B’</a:t>
                </a:r>
              </a:p>
            </p:txBody>
          </p:sp>
        </p:grpSp>
        <p:sp>
          <p:nvSpPr>
            <p:cNvPr id="17420" name="Text Box 32"/>
            <p:cNvSpPr txBox="1">
              <a:spLocks noChangeArrowheads="1"/>
            </p:cNvSpPr>
            <p:nvPr/>
          </p:nvSpPr>
          <p:spPr bwMode="auto">
            <a:xfrm>
              <a:off x="3792" y="33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C’</a:t>
              </a:r>
            </a:p>
          </p:txBody>
        </p:sp>
      </p:grp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812800" y="5730886"/>
            <a:ext cx="1036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 ý: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 trường hợp bằng nhau thứ hai, góc bằng nhau phải là góc xen giữa.</a:t>
            </a:r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7721600" y="3765550"/>
            <a:ext cx="3962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Góc A’ có phải là góc xen giữa hai cạnh A’C’ và B’C’ không?</a:t>
            </a:r>
          </a:p>
        </p:txBody>
      </p:sp>
      <p:pic>
        <p:nvPicPr>
          <p:cNvPr id="48172" name="Picture 44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8862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38"/>
          <p:cNvSpPr txBox="1">
            <a:spLocks noChangeArrowheads="1"/>
          </p:cNvSpPr>
          <p:nvPr/>
        </p:nvSpPr>
        <p:spPr bwMode="auto">
          <a:xfrm>
            <a:off x="4470400" y="381011"/>
            <a:ext cx="2438400" cy="523875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tập 1: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16000" y="5151438"/>
            <a:ext cx="975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alt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 tam giác đó có bằng nhau không?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2336801" y="3354392"/>
          <a:ext cx="2015067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685800" imgH="749300" progId="Equation.DSMT4">
                  <p:embed/>
                </p:oleObj>
              </mc:Choice>
              <mc:Fallback>
                <p:oleObj name="Equation" r:id="rId6" imgW="685800" imgH="749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1" y="3354392"/>
                        <a:ext cx="2015067" cy="165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47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2 5.55556E-6 L -0.00486 5.55556E-6 " pathEditMode="relative" ptsTypes="AA">
                                      <p:cBhvr>
                                        <p:cTn id="21" dur="20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1111 L -0.41319 -1.1111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4" grpId="0"/>
      <p:bldP spid="48165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17600" y="854086"/>
            <a:ext cx="8331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Trên mỗi hình H1, H2, H3 có các tam giác nào bằng nhau? Vì sao?</a:t>
            </a:r>
            <a:r>
              <a:rPr lang="en-US" altLang="en-US" sz="2400" i="1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12700000" y="7696200"/>
            <a:ext cx="406400" cy="228600"/>
          </a:xfrm>
          <a:prstGeom prst="flowChartExtra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78" name="Group 46"/>
          <p:cNvGrpSpPr>
            <a:grpSpLocks/>
          </p:cNvGrpSpPr>
          <p:nvPr/>
        </p:nvGrpSpPr>
        <p:grpSpPr bwMode="auto">
          <a:xfrm>
            <a:off x="4690533" y="1890713"/>
            <a:ext cx="2827867" cy="2609850"/>
            <a:chOff x="26" y="720"/>
            <a:chExt cx="1336" cy="2041"/>
          </a:xfrm>
        </p:grpSpPr>
        <p:sp>
          <p:nvSpPr>
            <p:cNvPr id="18497" name="Text Box 47"/>
            <p:cNvSpPr txBox="1">
              <a:spLocks noChangeArrowheads="1"/>
            </p:cNvSpPr>
            <p:nvPr/>
          </p:nvSpPr>
          <p:spPr bwMode="auto">
            <a:xfrm>
              <a:off x="26" y="2067"/>
              <a:ext cx="24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8498" name="AutoShape 48"/>
            <p:cNvSpPr>
              <a:spLocks noChangeArrowheads="1"/>
            </p:cNvSpPr>
            <p:nvPr/>
          </p:nvSpPr>
          <p:spPr bwMode="auto">
            <a:xfrm>
              <a:off x="240" y="864"/>
              <a:ext cx="672" cy="1344"/>
            </a:xfrm>
            <a:prstGeom prst="triangle">
              <a:avLst>
                <a:gd name="adj" fmla="val 20074"/>
              </a:avLst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99" name="Text Box 49"/>
            <p:cNvSpPr txBox="1">
              <a:spLocks noChangeArrowheads="1"/>
            </p:cNvSpPr>
            <p:nvPr/>
          </p:nvSpPr>
          <p:spPr bwMode="auto">
            <a:xfrm>
              <a:off x="384" y="2400"/>
              <a:ext cx="48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(H2)</a:t>
              </a:r>
            </a:p>
          </p:txBody>
        </p:sp>
        <p:sp>
          <p:nvSpPr>
            <p:cNvPr id="18500" name="Text Box 50"/>
            <p:cNvSpPr txBox="1">
              <a:spLocks noChangeArrowheads="1"/>
            </p:cNvSpPr>
            <p:nvPr/>
          </p:nvSpPr>
          <p:spPr bwMode="auto">
            <a:xfrm>
              <a:off x="144" y="720"/>
              <a:ext cx="240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18501" name="Text Box 51"/>
            <p:cNvSpPr txBox="1">
              <a:spLocks noChangeArrowheads="1"/>
            </p:cNvSpPr>
            <p:nvPr/>
          </p:nvSpPr>
          <p:spPr bwMode="auto">
            <a:xfrm>
              <a:off x="904" y="2068"/>
              <a:ext cx="336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18502" name="Text Box 52"/>
            <p:cNvSpPr txBox="1">
              <a:spLocks noChangeArrowheads="1"/>
            </p:cNvSpPr>
            <p:nvPr/>
          </p:nvSpPr>
          <p:spPr bwMode="auto">
            <a:xfrm>
              <a:off x="1026" y="720"/>
              <a:ext cx="336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" name="AutoShape 53"/>
            <p:cNvSpPr>
              <a:spLocks noChangeArrowheads="1"/>
            </p:cNvSpPr>
            <p:nvPr/>
          </p:nvSpPr>
          <p:spPr bwMode="auto">
            <a:xfrm rot="10800000">
              <a:off x="384" y="864"/>
              <a:ext cx="672" cy="1344"/>
            </a:xfrm>
            <a:prstGeom prst="triangle">
              <a:avLst>
                <a:gd name="adj" fmla="val 20074"/>
              </a:avLst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Arc 54"/>
            <p:cNvSpPr>
              <a:spLocks/>
            </p:cNvSpPr>
            <p:nvPr/>
          </p:nvSpPr>
          <p:spPr bwMode="auto">
            <a:xfrm flipV="1">
              <a:off x="325" y="1152"/>
              <a:ext cx="195" cy="96"/>
            </a:xfrm>
            <a:custGeom>
              <a:avLst/>
              <a:gdLst>
                <a:gd name="T0" fmla="*/ 0 w 29120"/>
                <a:gd name="T1" fmla="*/ 0 h 21600"/>
                <a:gd name="T2" fmla="*/ 0 w 29120"/>
                <a:gd name="T3" fmla="*/ 0 h 21600"/>
                <a:gd name="T4" fmla="*/ 0 w 291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20" h="21600" fill="none" extrusionOk="0">
                  <a:moveTo>
                    <a:pt x="-1" y="1925"/>
                  </a:moveTo>
                  <a:cubicBezTo>
                    <a:pt x="2800" y="656"/>
                    <a:pt x="5840" y="-1"/>
                    <a:pt x="8915" y="0"/>
                  </a:cubicBezTo>
                  <a:cubicBezTo>
                    <a:pt x="17898" y="0"/>
                    <a:pt x="25944" y="5560"/>
                    <a:pt x="29120" y="13964"/>
                  </a:cubicBezTo>
                </a:path>
                <a:path w="29120" h="21600" stroke="0" extrusionOk="0">
                  <a:moveTo>
                    <a:pt x="-1" y="1925"/>
                  </a:moveTo>
                  <a:cubicBezTo>
                    <a:pt x="2800" y="656"/>
                    <a:pt x="5840" y="-1"/>
                    <a:pt x="8915" y="0"/>
                  </a:cubicBezTo>
                  <a:cubicBezTo>
                    <a:pt x="17898" y="0"/>
                    <a:pt x="25944" y="5560"/>
                    <a:pt x="29120" y="13964"/>
                  </a:cubicBezTo>
                  <a:lnTo>
                    <a:pt x="8915" y="21600"/>
                  </a:lnTo>
                  <a:lnTo>
                    <a:pt x="-1" y="192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" name="Arc 55"/>
            <p:cNvSpPr>
              <a:spLocks/>
            </p:cNvSpPr>
            <p:nvPr/>
          </p:nvSpPr>
          <p:spPr bwMode="auto">
            <a:xfrm>
              <a:off x="768" y="1776"/>
              <a:ext cx="195" cy="96"/>
            </a:xfrm>
            <a:custGeom>
              <a:avLst/>
              <a:gdLst>
                <a:gd name="T0" fmla="*/ 0 w 29120"/>
                <a:gd name="T1" fmla="*/ 0 h 21600"/>
                <a:gd name="T2" fmla="*/ 0 w 29120"/>
                <a:gd name="T3" fmla="*/ 0 h 21600"/>
                <a:gd name="T4" fmla="*/ 0 w 291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120" h="21600" fill="none" extrusionOk="0">
                  <a:moveTo>
                    <a:pt x="-1" y="1925"/>
                  </a:moveTo>
                  <a:cubicBezTo>
                    <a:pt x="2800" y="656"/>
                    <a:pt x="5840" y="-1"/>
                    <a:pt x="8915" y="0"/>
                  </a:cubicBezTo>
                  <a:cubicBezTo>
                    <a:pt x="17898" y="0"/>
                    <a:pt x="25944" y="5560"/>
                    <a:pt x="29120" y="13964"/>
                  </a:cubicBezTo>
                </a:path>
                <a:path w="29120" h="21600" stroke="0" extrusionOk="0">
                  <a:moveTo>
                    <a:pt x="-1" y="1925"/>
                  </a:moveTo>
                  <a:cubicBezTo>
                    <a:pt x="2800" y="656"/>
                    <a:pt x="5840" y="-1"/>
                    <a:pt x="8915" y="0"/>
                  </a:cubicBezTo>
                  <a:cubicBezTo>
                    <a:pt x="17898" y="0"/>
                    <a:pt x="25944" y="5560"/>
                    <a:pt x="29120" y="13964"/>
                  </a:cubicBezTo>
                  <a:lnTo>
                    <a:pt x="8915" y="21600"/>
                  </a:lnTo>
                  <a:lnTo>
                    <a:pt x="-1" y="192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506" name="Line 56"/>
            <p:cNvSpPr>
              <a:spLocks noChangeShapeType="1"/>
            </p:cNvSpPr>
            <p:nvPr/>
          </p:nvSpPr>
          <p:spPr bwMode="auto">
            <a:xfrm>
              <a:off x="912" y="1344"/>
              <a:ext cx="192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507" name="Line 57"/>
            <p:cNvSpPr>
              <a:spLocks noChangeShapeType="1"/>
            </p:cNvSpPr>
            <p:nvPr/>
          </p:nvSpPr>
          <p:spPr bwMode="auto">
            <a:xfrm>
              <a:off x="192" y="1488"/>
              <a:ext cx="240" cy="0"/>
            </a:xfrm>
            <a:prstGeom prst="line">
              <a:avLst/>
            </a:prstGeom>
            <a:noFill/>
            <a:ln w="19050">
              <a:solidFill>
                <a:srgbClr val="FF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8494" name="Text Box 62"/>
          <p:cNvSpPr txBox="1">
            <a:spLocks noChangeArrowheads="1"/>
          </p:cNvSpPr>
          <p:nvPr/>
        </p:nvSpPr>
        <p:spPr bwMode="auto">
          <a:xfrm>
            <a:off x="4470400" y="152411"/>
            <a:ext cx="2743200" cy="523875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tập:</a:t>
            </a:r>
          </a:p>
        </p:txBody>
      </p:sp>
      <p:grpSp>
        <p:nvGrpSpPr>
          <p:cNvPr id="18503" name="Group 71"/>
          <p:cNvGrpSpPr>
            <a:grpSpLocks/>
          </p:cNvGrpSpPr>
          <p:nvPr/>
        </p:nvGrpSpPr>
        <p:grpSpPr bwMode="auto">
          <a:xfrm>
            <a:off x="203200" y="1676400"/>
            <a:ext cx="4368800" cy="2819400"/>
            <a:chOff x="96" y="1056"/>
            <a:chExt cx="2064" cy="1776"/>
          </a:xfrm>
        </p:grpSpPr>
        <p:sp>
          <p:nvSpPr>
            <p:cNvPr id="18482" name="Text Box 21"/>
            <p:cNvSpPr txBox="1">
              <a:spLocks noChangeArrowheads="1"/>
            </p:cNvSpPr>
            <p:nvPr/>
          </p:nvSpPr>
          <p:spPr bwMode="auto">
            <a:xfrm>
              <a:off x="768" y="2544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(H1)</a:t>
              </a:r>
            </a:p>
          </p:txBody>
        </p:sp>
        <p:sp>
          <p:nvSpPr>
            <p:cNvPr id="18483" name="AutoShape 20"/>
            <p:cNvSpPr>
              <a:spLocks noChangeArrowheads="1"/>
            </p:cNvSpPr>
            <p:nvPr/>
          </p:nvSpPr>
          <p:spPr bwMode="auto">
            <a:xfrm>
              <a:off x="316" y="1296"/>
              <a:ext cx="1537" cy="1056"/>
            </a:xfrm>
            <a:prstGeom prst="triangle">
              <a:avLst>
                <a:gd name="adj" fmla="val 14583"/>
              </a:avLst>
            </a:prstGeom>
            <a:solidFill>
              <a:schemeClr val="bg1"/>
            </a:solidFill>
            <a:ln w="1905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4" name="Line 23"/>
            <p:cNvSpPr>
              <a:spLocks noChangeShapeType="1"/>
            </p:cNvSpPr>
            <p:nvPr/>
          </p:nvSpPr>
          <p:spPr bwMode="auto">
            <a:xfrm>
              <a:off x="535" y="1296"/>
              <a:ext cx="351" cy="1056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485" name="Line 24"/>
            <p:cNvSpPr>
              <a:spLocks noChangeShapeType="1"/>
            </p:cNvSpPr>
            <p:nvPr/>
          </p:nvSpPr>
          <p:spPr bwMode="auto">
            <a:xfrm flipH="1">
              <a:off x="886" y="1920"/>
              <a:ext cx="396" cy="432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486" name="AutoShape 25"/>
            <p:cNvSpPr>
              <a:spLocks/>
            </p:cNvSpPr>
            <p:nvPr/>
          </p:nvSpPr>
          <p:spPr bwMode="auto">
            <a:xfrm rot="2611090">
              <a:off x="667" y="1428"/>
              <a:ext cx="55" cy="156"/>
            </a:xfrm>
            <a:prstGeom prst="rightBracket">
              <a:avLst>
                <a:gd name="adj" fmla="val 9903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7" name="Text Box 27"/>
            <p:cNvSpPr txBox="1">
              <a:spLocks noChangeArrowheads="1"/>
            </p:cNvSpPr>
            <p:nvPr/>
          </p:nvSpPr>
          <p:spPr bwMode="auto">
            <a:xfrm>
              <a:off x="316" y="1056"/>
              <a:ext cx="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8488" name="Text Box 28"/>
            <p:cNvSpPr txBox="1">
              <a:spLocks noChangeArrowheads="1"/>
            </p:cNvSpPr>
            <p:nvPr/>
          </p:nvSpPr>
          <p:spPr bwMode="auto">
            <a:xfrm>
              <a:off x="96" y="2208"/>
              <a:ext cx="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8489" name="Text Box 29"/>
            <p:cNvSpPr txBox="1">
              <a:spLocks noChangeArrowheads="1"/>
            </p:cNvSpPr>
            <p:nvPr/>
          </p:nvSpPr>
          <p:spPr bwMode="auto">
            <a:xfrm>
              <a:off x="1853" y="2304"/>
              <a:ext cx="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8490" name="Text Box 30"/>
            <p:cNvSpPr txBox="1">
              <a:spLocks noChangeArrowheads="1"/>
            </p:cNvSpPr>
            <p:nvPr/>
          </p:nvSpPr>
          <p:spPr bwMode="auto">
            <a:xfrm>
              <a:off x="755" y="2304"/>
              <a:ext cx="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8491" name="Text Box 31"/>
            <p:cNvSpPr txBox="1">
              <a:spLocks noChangeArrowheads="1"/>
            </p:cNvSpPr>
            <p:nvPr/>
          </p:nvSpPr>
          <p:spPr bwMode="auto">
            <a:xfrm>
              <a:off x="1238" y="1632"/>
              <a:ext cx="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18492" name="Line 32"/>
            <p:cNvSpPr>
              <a:spLocks noChangeShapeType="1"/>
            </p:cNvSpPr>
            <p:nvPr/>
          </p:nvSpPr>
          <p:spPr bwMode="auto">
            <a:xfrm>
              <a:off x="316" y="1920"/>
              <a:ext cx="1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493" name="Line 33"/>
            <p:cNvSpPr>
              <a:spLocks noChangeShapeType="1"/>
            </p:cNvSpPr>
            <p:nvPr/>
          </p:nvSpPr>
          <p:spPr bwMode="auto">
            <a:xfrm flipV="1">
              <a:off x="930" y="1584"/>
              <a:ext cx="13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" name="AutoShape 43"/>
            <p:cNvSpPr>
              <a:spLocks/>
            </p:cNvSpPr>
            <p:nvPr/>
          </p:nvSpPr>
          <p:spPr bwMode="auto">
            <a:xfrm rot="4590997">
              <a:off x="521" y="1597"/>
              <a:ext cx="100" cy="170"/>
            </a:xfrm>
            <a:prstGeom prst="rightBracket">
              <a:avLst>
                <a:gd name="adj" fmla="val 6866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95" name="Text Box 66"/>
            <p:cNvSpPr txBox="1">
              <a:spLocks noChangeArrowheads="1"/>
            </p:cNvSpPr>
            <p:nvPr/>
          </p:nvSpPr>
          <p:spPr bwMode="auto">
            <a:xfrm>
              <a:off x="480" y="1728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8496" name="Text Box 67"/>
            <p:cNvSpPr txBox="1">
              <a:spLocks noChangeArrowheads="1"/>
            </p:cNvSpPr>
            <p:nvPr/>
          </p:nvSpPr>
          <p:spPr bwMode="auto">
            <a:xfrm>
              <a:off x="672" y="1536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8538" name="Group 106"/>
          <p:cNvGrpSpPr>
            <a:grpSpLocks/>
          </p:cNvGrpSpPr>
          <p:nvPr/>
        </p:nvGrpSpPr>
        <p:grpSpPr bwMode="auto">
          <a:xfrm>
            <a:off x="7842252" y="1752600"/>
            <a:ext cx="4146549" cy="2743200"/>
            <a:chOff x="3657" y="1104"/>
            <a:chExt cx="1959" cy="1728"/>
          </a:xfrm>
        </p:grpSpPr>
        <p:sp>
          <p:nvSpPr>
            <p:cNvPr id="18469" name="AutoShape 34"/>
            <p:cNvSpPr>
              <a:spLocks noChangeArrowheads="1"/>
            </p:cNvSpPr>
            <p:nvPr/>
          </p:nvSpPr>
          <p:spPr bwMode="auto">
            <a:xfrm flipV="1">
              <a:off x="3884" y="2024"/>
              <a:ext cx="1440" cy="395"/>
            </a:xfrm>
            <a:prstGeom prst="triangle">
              <a:avLst>
                <a:gd name="adj" fmla="val 55343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0" name="Text Box 22"/>
            <p:cNvSpPr txBox="1">
              <a:spLocks noChangeArrowheads="1"/>
            </p:cNvSpPr>
            <p:nvPr/>
          </p:nvSpPr>
          <p:spPr bwMode="auto">
            <a:xfrm>
              <a:off x="4224" y="2544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(H3)</a:t>
              </a:r>
            </a:p>
          </p:txBody>
        </p:sp>
        <p:sp>
          <p:nvSpPr>
            <p:cNvPr id="18471" name="Text Box 19"/>
            <p:cNvSpPr txBox="1">
              <a:spLocks noChangeArrowheads="1"/>
            </p:cNvSpPr>
            <p:nvPr/>
          </p:nvSpPr>
          <p:spPr bwMode="auto">
            <a:xfrm>
              <a:off x="5280" y="1849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8472" name="AutoShape 35"/>
            <p:cNvSpPr>
              <a:spLocks noChangeArrowheads="1"/>
            </p:cNvSpPr>
            <p:nvPr/>
          </p:nvSpPr>
          <p:spPr bwMode="auto">
            <a:xfrm>
              <a:off x="3884" y="1323"/>
              <a:ext cx="1440" cy="701"/>
            </a:xfrm>
            <a:prstGeom prst="triangle">
              <a:avLst>
                <a:gd name="adj" fmla="val 85347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3" name="Line 36"/>
            <p:cNvSpPr>
              <a:spLocks noChangeShapeType="1"/>
            </p:cNvSpPr>
            <p:nvPr/>
          </p:nvSpPr>
          <p:spPr bwMode="auto">
            <a:xfrm>
              <a:off x="5184" y="1674"/>
              <a:ext cx="144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474" name="Line 37"/>
            <p:cNvSpPr>
              <a:spLocks noChangeShapeType="1"/>
            </p:cNvSpPr>
            <p:nvPr/>
          </p:nvSpPr>
          <p:spPr bwMode="auto">
            <a:xfrm>
              <a:off x="4992" y="2200"/>
              <a:ext cx="96" cy="87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475" name="Text Box 39"/>
            <p:cNvSpPr txBox="1">
              <a:spLocks noChangeArrowheads="1"/>
            </p:cNvSpPr>
            <p:nvPr/>
          </p:nvSpPr>
          <p:spPr bwMode="auto">
            <a:xfrm>
              <a:off x="3657" y="1881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18476" name="Text Box 40"/>
            <p:cNvSpPr txBox="1">
              <a:spLocks noChangeArrowheads="1"/>
            </p:cNvSpPr>
            <p:nvPr/>
          </p:nvSpPr>
          <p:spPr bwMode="auto">
            <a:xfrm>
              <a:off x="4944" y="11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18477" name="Text Box 41"/>
            <p:cNvSpPr txBox="1">
              <a:spLocks noChangeArrowheads="1"/>
            </p:cNvSpPr>
            <p:nvPr/>
          </p:nvSpPr>
          <p:spPr bwMode="auto">
            <a:xfrm>
              <a:off x="4639" y="2351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6" name="AutoShape 44"/>
            <p:cNvSpPr>
              <a:spLocks/>
            </p:cNvSpPr>
            <p:nvPr/>
          </p:nvSpPr>
          <p:spPr bwMode="auto">
            <a:xfrm rot="-1630377">
              <a:off x="4176" y="1872"/>
              <a:ext cx="47" cy="146"/>
            </a:xfrm>
            <a:prstGeom prst="rightBracket">
              <a:avLst>
                <a:gd name="adj" fmla="val 12520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9" name="AutoShape 45"/>
            <p:cNvSpPr>
              <a:spLocks/>
            </p:cNvSpPr>
            <p:nvPr/>
          </p:nvSpPr>
          <p:spPr bwMode="auto">
            <a:xfrm rot="2839463">
              <a:off x="4191" y="2001"/>
              <a:ext cx="46" cy="171"/>
            </a:xfrm>
            <a:prstGeom prst="rightBracket">
              <a:avLst>
                <a:gd name="adj" fmla="val 15354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0" name="Text Box 68"/>
            <p:cNvSpPr txBox="1">
              <a:spLocks noChangeArrowheads="1"/>
            </p:cNvSpPr>
            <p:nvPr/>
          </p:nvSpPr>
          <p:spPr bwMode="auto">
            <a:xfrm>
              <a:off x="4211" y="1785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8481" name="Text Box 69"/>
            <p:cNvSpPr txBox="1">
              <a:spLocks noChangeArrowheads="1"/>
            </p:cNvSpPr>
            <p:nvPr/>
          </p:nvSpPr>
          <p:spPr bwMode="auto">
            <a:xfrm>
              <a:off x="4224" y="2021"/>
              <a:ext cx="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aphicFrame>
        <p:nvGraphicFramePr>
          <p:cNvPr id="18504" name="Object 72"/>
          <p:cNvGraphicFramePr>
            <a:graphicFrameLocks noChangeAspect="1"/>
          </p:cNvGraphicFramePr>
          <p:nvPr/>
        </p:nvGraphicFramePr>
        <p:xfrm>
          <a:off x="304800" y="4572000"/>
          <a:ext cx="3454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3" imgW="1384300" imgH="203200" progId="Equation.DSMT4">
                  <p:embed/>
                </p:oleObj>
              </mc:Choice>
              <mc:Fallback>
                <p:oleObj name="Equation" r:id="rId3" imgW="1384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0"/>
                        <a:ext cx="3454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05" name="Text Box 73"/>
          <p:cNvSpPr txBox="1">
            <a:spLocks noChangeArrowheads="1"/>
          </p:cNvSpPr>
          <p:nvPr/>
        </p:nvSpPr>
        <p:spPr bwMode="auto">
          <a:xfrm>
            <a:off x="397933" y="4953000"/>
            <a:ext cx="294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Vì:  AB = AE</a:t>
            </a:r>
          </a:p>
        </p:txBody>
      </p:sp>
      <p:grpSp>
        <p:nvGrpSpPr>
          <p:cNvPr id="18539" name="Group 107"/>
          <p:cNvGrpSpPr>
            <a:grpSpLocks/>
          </p:cNvGrpSpPr>
          <p:nvPr/>
        </p:nvGrpSpPr>
        <p:grpSpPr bwMode="auto">
          <a:xfrm>
            <a:off x="1422400" y="5410200"/>
            <a:ext cx="1930400" cy="477838"/>
            <a:chOff x="672" y="3408"/>
            <a:chExt cx="912" cy="301"/>
          </a:xfrm>
        </p:grpSpPr>
        <p:sp>
          <p:nvSpPr>
            <p:cNvPr id="18462" name="Text Box 78"/>
            <p:cNvSpPr txBox="1">
              <a:spLocks noChangeArrowheads="1"/>
            </p:cNvSpPr>
            <p:nvPr/>
          </p:nvSpPr>
          <p:spPr bwMode="auto">
            <a:xfrm>
              <a:off x="672" y="3421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en-US" sz="2400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altLang="en-US" sz="2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A</a:t>
              </a:r>
              <a:r>
                <a:rPr lang="en-US" altLang="en-US" sz="2400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463" name="Group 75"/>
            <p:cNvGrpSpPr>
              <a:grpSpLocks/>
            </p:cNvGrpSpPr>
            <p:nvPr/>
          </p:nvGrpSpPr>
          <p:grpSpPr bwMode="auto">
            <a:xfrm>
              <a:off x="672" y="3408"/>
              <a:ext cx="192" cy="96"/>
              <a:chOff x="2256" y="576"/>
              <a:chExt cx="432" cy="144"/>
            </a:xfrm>
          </p:grpSpPr>
          <p:sp>
            <p:nvSpPr>
              <p:cNvPr id="18467" name="Line 76"/>
              <p:cNvSpPr>
                <a:spLocks noChangeShapeType="1"/>
              </p:cNvSpPr>
              <p:nvPr/>
            </p:nvSpPr>
            <p:spPr bwMode="auto">
              <a:xfrm flipV="1">
                <a:off x="2256" y="576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8468" name="Line 77"/>
              <p:cNvSpPr>
                <a:spLocks noChangeShapeType="1"/>
              </p:cNvSpPr>
              <p:nvPr/>
            </p:nvSpPr>
            <p:spPr bwMode="auto">
              <a:xfrm>
                <a:off x="2496" y="57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8464" name="Group 79"/>
            <p:cNvGrpSpPr>
              <a:grpSpLocks/>
            </p:cNvGrpSpPr>
            <p:nvPr/>
          </p:nvGrpSpPr>
          <p:grpSpPr bwMode="auto">
            <a:xfrm>
              <a:off x="1069" y="3408"/>
              <a:ext cx="192" cy="96"/>
              <a:chOff x="2256" y="576"/>
              <a:chExt cx="432" cy="144"/>
            </a:xfrm>
          </p:grpSpPr>
          <p:sp>
            <p:nvSpPr>
              <p:cNvPr id="18465" name="Line 80"/>
              <p:cNvSpPr>
                <a:spLocks noChangeShapeType="1"/>
              </p:cNvSpPr>
              <p:nvPr/>
            </p:nvSpPr>
            <p:spPr bwMode="auto">
              <a:xfrm flipV="1">
                <a:off x="2256" y="576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8466" name="Line 81"/>
              <p:cNvSpPr>
                <a:spLocks noChangeShapeType="1"/>
              </p:cNvSpPr>
              <p:nvPr/>
            </p:nvSpPr>
            <p:spPr bwMode="auto">
              <a:xfrm>
                <a:off x="2496" y="57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18514" name="Text Box 82"/>
          <p:cNvSpPr txBox="1">
            <a:spLocks noChangeArrowheads="1"/>
          </p:cNvSpPr>
          <p:nvPr/>
        </p:nvSpPr>
        <p:spPr bwMode="auto">
          <a:xfrm>
            <a:off x="1016000" y="5943600"/>
            <a:ext cx="325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 cạnh chung</a:t>
            </a:r>
          </a:p>
        </p:txBody>
      </p:sp>
      <p:graphicFrame>
        <p:nvGraphicFramePr>
          <p:cNvPr id="18515" name="Object 83"/>
          <p:cNvGraphicFramePr>
            <a:graphicFrameLocks noChangeAspect="1"/>
          </p:cNvGraphicFramePr>
          <p:nvPr/>
        </p:nvGraphicFramePr>
        <p:xfrm>
          <a:off x="4267200" y="4572000"/>
          <a:ext cx="3454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5" imgW="1384300" imgH="203200" progId="Equation.DSMT4">
                  <p:embed/>
                </p:oleObj>
              </mc:Choice>
              <mc:Fallback>
                <p:oleObj name="Equation" r:id="rId5" imgW="1384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572000"/>
                        <a:ext cx="3454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16" name="Text Box 84"/>
          <p:cNvSpPr txBox="1">
            <a:spLocks noChangeArrowheads="1"/>
          </p:cNvSpPr>
          <p:nvPr/>
        </p:nvSpPr>
        <p:spPr bwMode="auto">
          <a:xfrm>
            <a:off x="4267200" y="4953000"/>
            <a:ext cx="294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Vì:  GH = KI</a:t>
            </a:r>
          </a:p>
        </p:txBody>
      </p:sp>
      <p:grpSp>
        <p:nvGrpSpPr>
          <p:cNvPr id="18540" name="Group 108"/>
          <p:cNvGrpSpPr>
            <a:grpSpLocks/>
          </p:cNvGrpSpPr>
          <p:nvPr/>
        </p:nvGrpSpPr>
        <p:grpSpPr bwMode="auto">
          <a:xfrm>
            <a:off x="4876800" y="5411799"/>
            <a:ext cx="2641600" cy="511175"/>
            <a:chOff x="2304" y="3409"/>
            <a:chExt cx="1248" cy="322"/>
          </a:xfrm>
        </p:grpSpPr>
        <p:sp>
          <p:nvSpPr>
            <p:cNvPr id="18455" name="Text Box 85"/>
            <p:cNvSpPr txBox="1">
              <a:spLocks noChangeArrowheads="1"/>
            </p:cNvSpPr>
            <p:nvPr/>
          </p:nvSpPr>
          <p:spPr bwMode="auto">
            <a:xfrm>
              <a:off x="2304" y="3443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HGK</a:t>
              </a:r>
              <a:r>
                <a:rPr lang="en-US" altLang="en-US" sz="2400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 GKI</a:t>
              </a:r>
            </a:p>
          </p:txBody>
        </p:sp>
        <p:grpSp>
          <p:nvGrpSpPr>
            <p:cNvPr id="18456" name="Group 92"/>
            <p:cNvGrpSpPr>
              <a:grpSpLocks/>
            </p:cNvGrpSpPr>
            <p:nvPr/>
          </p:nvGrpSpPr>
          <p:grpSpPr bwMode="auto">
            <a:xfrm>
              <a:off x="2400" y="3409"/>
              <a:ext cx="288" cy="47"/>
              <a:chOff x="2256" y="576"/>
              <a:chExt cx="432" cy="144"/>
            </a:xfrm>
          </p:grpSpPr>
          <p:sp>
            <p:nvSpPr>
              <p:cNvPr id="18460" name="Line 93"/>
              <p:cNvSpPr>
                <a:spLocks noChangeShapeType="1"/>
              </p:cNvSpPr>
              <p:nvPr/>
            </p:nvSpPr>
            <p:spPr bwMode="auto">
              <a:xfrm flipV="1">
                <a:off x="2256" y="576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8461" name="Line 94"/>
              <p:cNvSpPr>
                <a:spLocks noChangeShapeType="1"/>
              </p:cNvSpPr>
              <p:nvPr/>
            </p:nvSpPr>
            <p:spPr bwMode="auto">
              <a:xfrm>
                <a:off x="2496" y="57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8457" name="Group 95"/>
            <p:cNvGrpSpPr>
              <a:grpSpLocks/>
            </p:cNvGrpSpPr>
            <p:nvPr/>
          </p:nvGrpSpPr>
          <p:grpSpPr bwMode="auto">
            <a:xfrm>
              <a:off x="2963" y="3409"/>
              <a:ext cx="288" cy="47"/>
              <a:chOff x="2256" y="576"/>
              <a:chExt cx="432" cy="144"/>
            </a:xfrm>
          </p:grpSpPr>
          <p:sp>
            <p:nvSpPr>
              <p:cNvPr id="18458" name="Line 96"/>
              <p:cNvSpPr>
                <a:spLocks noChangeShapeType="1"/>
              </p:cNvSpPr>
              <p:nvPr/>
            </p:nvSpPr>
            <p:spPr bwMode="auto">
              <a:xfrm flipV="1">
                <a:off x="2256" y="576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8459" name="Line 97"/>
              <p:cNvSpPr>
                <a:spLocks noChangeShapeType="1"/>
              </p:cNvSpPr>
              <p:nvPr/>
            </p:nvSpPr>
            <p:spPr bwMode="auto">
              <a:xfrm>
                <a:off x="2496" y="57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18530" name="Text Box 98"/>
          <p:cNvSpPr txBox="1">
            <a:spLocks noChangeArrowheads="1"/>
          </p:cNvSpPr>
          <p:nvPr/>
        </p:nvSpPr>
        <p:spPr bwMode="auto">
          <a:xfrm>
            <a:off x="4470400" y="5943600"/>
            <a:ext cx="325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GK cạnh chung</a:t>
            </a:r>
          </a:p>
        </p:txBody>
      </p:sp>
      <p:grpSp>
        <p:nvGrpSpPr>
          <p:cNvPr id="18541" name="Group 109"/>
          <p:cNvGrpSpPr>
            <a:grpSpLocks/>
          </p:cNvGrpSpPr>
          <p:nvPr/>
        </p:nvGrpSpPr>
        <p:grpSpPr bwMode="auto">
          <a:xfrm>
            <a:off x="8377769" y="4495800"/>
            <a:ext cx="3056467" cy="457200"/>
            <a:chOff x="3958" y="2832"/>
            <a:chExt cx="1444" cy="288"/>
          </a:xfrm>
        </p:grpSpPr>
        <p:graphicFrame>
          <p:nvGraphicFramePr>
            <p:cNvPr id="18452" name="Object 99"/>
            <p:cNvGraphicFramePr>
              <a:graphicFrameLocks noChangeAspect="1"/>
            </p:cNvGraphicFramePr>
            <p:nvPr/>
          </p:nvGraphicFramePr>
          <p:xfrm>
            <a:off x="3958" y="2880"/>
            <a:ext cx="554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8" name="Equation" r:id="rId7" imgW="469696" imgH="177723" progId="Equation.DSMT4">
                    <p:embed/>
                  </p:oleObj>
                </mc:Choice>
                <mc:Fallback>
                  <p:oleObj name="Equation" r:id="rId7" imgW="469696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8" y="2880"/>
                          <a:ext cx="554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3" name="Object 100"/>
            <p:cNvGraphicFramePr>
              <a:graphicFrameLocks noChangeAspect="1"/>
            </p:cNvGraphicFramePr>
            <p:nvPr/>
          </p:nvGraphicFramePr>
          <p:xfrm>
            <a:off x="4848" y="2865"/>
            <a:ext cx="55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9" name="Equation" r:id="rId9" imgW="469696" imgH="203112" progId="Equation.DSMT4">
                    <p:embed/>
                  </p:oleObj>
                </mc:Choice>
                <mc:Fallback>
                  <p:oleObj name="Equation" r:id="rId9" imgW="469696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" y="2865"/>
                          <a:ext cx="55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4" name="Text Box 102"/>
            <p:cNvSpPr txBox="1">
              <a:spLocks noChangeArrowheads="1"/>
            </p:cNvSpPr>
            <p:nvPr/>
          </p:nvSpPr>
          <p:spPr bwMode="auto">
            <a:xfrm>
              <a:off x="4512" y="2832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</a:p>
          </p:txBody>
        </p:sp>
      </p:grpSp>
      <p:sp>
        <p:nvSpPr>
          <p:cNvPr id="18535" name="Text Box 103"/>
          <p:cNvSpPr txBox="1">
            <a:spLocks noChangeArrowheads="1"/>
          </p:cNvSpPr>
          <p:nvPr/>
        </p:nvSpPr>
        <p:spPr bwMode="auto">
          <a:xfrm>
            <a:off x="9042400" y="5289560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có góc xen giữa bằng nhau</a:t>
            </a:r>
          </a:p>
        </p:txBody>
      </p:sp>
      <p:sp>
        <p:nvSpPr>
          <p:cNvPr id="18536" name="Text Box 104"/>
          <p:cNvSpPr txBox="1">
            <a:spLocks noChangeArrowheads="1"/>
          </p:cNvSpPr>
          <p:nvPr/>
        </p:nvSpPr>
        <p:spPr bwMode="auto">
          <a:xfrm>
            <a:off x="8128000" y="5334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Vì:</a:t>
            </a:r>
          </a:p>
        </p:txBody>
      </p:sp>
      <p:sp>
        <p:nvSpPr>
          <p:cNvPr id="18537" name="Text Box 105"/>
          <p:cNvSpPr txBox="1">
            <a:spLocks noChangeArrowheads="1"/>
          </p:cNvSpPr>
          <p:nvPr/>
        </p:nvSpPr>
        <p:spPr bwMode="auto">
          <a:xfrm>
            <a:off x="8229600" y="4876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bằng nhau</a:t>
            </a:r>
          </a:p>
        </p:txBody>
      </p:sp>
    </p:spTree>
    <p:extLst>
      <p:ext uri="{BB962C8B-B14F-4D97-AF65-F5344CB8AC3E}">
        <p14:creationId xmlns:p14="http://schemas.microsoft.com/office/powerpoint/2010/main" val="3699015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94" grpId="0" animBg="1"/>
      <p:bldP spid="18505" grpId="0"/>
      <p:bldP spid="18514" grpId="0"/>
      <p:bldP spid="18516" grpId="0"/>
      <p:bldP spid="18530" grpId="0"/>
      <p:bldP spid="18535" grpId="0"/>
      <p:bldP spid="18536" grpId="0"/>
      <p:bldP spid="185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219200" y="1981206"/>
            <a:ext cx="9855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Nắm trường hợp bằng nhau thứ hai của tam giác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 bị thường hợp bằng nhau góc cạnh góc của hai tam giác 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alt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2235200" y="609600"/>
            <a:ext cx="7010400" cy="7620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hlink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90309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1" name="Picture 27" descr="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935" y="2636838"/>
            <a:ext cx="182033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2" name="AutoShape 28"/>
          <p:cNvSpPr>
            <a:spLocks noChangeArrowheads="1"/>
          </p:cNvSpPr>
          <p:nvPr/>
        </p:nvSpPr>
        <p:spPr bwMode="auto">
          <a:xfrm>
            <a:off x="5706536" y="0"/>
            <a:ext cx="5958417" cy="2954338"/>
          </a:xfrm>
          <a:prstGeom prst="cloudCallout">
            <a:avLst>
              <a:gd name="adj1" fmla="val 33014"/>
              <a:gd name="adj2" fmla="val 55278"/>
            </a:avLst>
          </a:prstGeom>
          <a:noFill/>
          <a:ln w="9525">
            <a:solidFill>
              <a:srgbClr val="000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tam giác có bằng nhau không? Chúng có rơi vào 2 Trường Hợp bằng nhau của tam giác đã học không </a:t>
            </a:r>
            <a:r>
              <a:rPr lang="vi-VN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nhỉ?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287868" y="1376365"/>
            <a:ext cx="56155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sz="28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DEF và MPQ như hình vẽ :</a:t>
            </a:r>
          </a:p>
        </p:txBody>
      </p:sp>
      <p:sp>
        <p:nvSpPr>
          <p:cNvPr id="4101" name="Rectangle 78"/>
          <p:cNvSpPr>
            <a:spLocks noChangeArrowheads="1"/>
          </p:cNvSpPr>
          <p:nvPr/>
        </p:nvSpPr>
        <p:spPr bwMode="auto">
          <a:xfrm>
            <a:off x="383117" y="0"/>
            <a:ext cx="11808883" cy="6553200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03" name="Text Box 79"/>
          <p:cNvSpPr txBox="1">
            <a:spLocks noChangeArrowheads="1"/>
          </p:cNvSpPr>
          <p:nvPr/>
        </p:nvSpPr>
        <p:spPr bwMode="auto">
          <a:xfrm>
            <a:off x="287869" y="296863"/>
            <a:ext cx="3790951" cy="584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FF99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Freeform 42"/>
          <p:cNvSpPr>
            <a:spLocks/>
          </p:cNvSpPr>
          <p:nvPr/>
        </p:nvSpPr>
        <p:spPr bwMode="auto">
          <a:xfrm>
            <a:off x="1054102" y="3897316"/>
            <a:ext cx="3409951" cy="1620837"/>
          </a:xfrm>
          <a:custGeom>
            <a:avLst/>
            <a:gdLst>
              <a:gd name="T0" fmla="*/ 0 w 1611"/>
              <a:gd name="T1" fmla="*/ 2147483646 h 1021"/>
              <a:gd name="T2" fmla="*/ 2147483646 w 1611"/>
              <a:gd name="T3" fmla="*/ 0 h 1021"/>
              <a:gd name="T4" fmla="*/ 2147483646 w 1611"/>
              <a:gd name="T5" fmla="*/ 2147483646 h 1021"/>
              <a:gd name="T6" fmla="*/ 0 w 1611"/>
              <a:gd name="T7" fmla="*/ 2147483646 h 1021"/>
              <a:gd name="T8" fmla="*/ 0 60000 65536"/>
              <a:gd name="T9" fmla="*/ 0 60000 65536"/>
              <a:gd name="T10" fmla="*/ 0 60000 65536"/>
              <a:gd name="T11" fmla="*/ 0 60000 65536"/>
              <a:gd name="T12" fmla="*/ 0 w 1611"/>
              <a:gd name="T13" fmla="*/ 0 h 1021"/>
              <a:gd name="T14" fmla="*/ 1611 w 1611"/>
              <a:gd name="T15" fmla="*/ 1021 h 10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1" h="1021">
                <a:moveTo>
                  <a:pt x="0" y="1021"/>
                </a:moveTo>
                <a:lnTo>
                  <a:pt x="386" y="0"/>
                </a:lnTo>
                <a:lnTo>
                  <a:pt x="1611" y="1021"/>
                </a:lnTo>
                <a:lnTo>
                  <a:pt x="0" y="1021"/>
                </a:lnTo>
                <a:close/>
              </a:path>
            </a:pathLst>
          </a:custGeom>
          <a:noFill/>
          <a:ln w="28575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04" name="Text Box 43"/>
          <p:cNvSpPr txBox="1">
            <a:spLocks noChangeArrowheads="1"/>
          </p:cNvSpPr>
          <p:nvPr/>
        </p:nvSpPr>
        <p:spPr bwMode="auto">
          <a:xfrm>
            <a:off x="1581151" y="3392488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105" name="Text Box 44"/>
          <p:cNvSpPr txBox="1">
            <a:spLocks noChangeArrowheads="1"/>
          </p:cNvSpPr>
          <p:nvPr/>
        </p:nvSpPr>
        <p:spPr bwMode="auto">
          <a:xfrm>
            <a:off x="478367" y="5291138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106" name="Text Box 45"/>
          <p:cNvSpPr txBox="1">
            <a:spLocks noChangeArrowheads="1"/>
          </p:cNvSpPr>
          <p:nvPr/>
        </p:nvSpPr>
        <p:spPr bwMode="auto">
          <a:xfrm>
            <a:off x="4415367" y="5291138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4107" name="Text Box 47"/>
          <p:cNvSpPr txBox="1">
            <a:spLocks noChangeArrowheads="1"/>
          </p:cNvSpPr>
          <p:nvPr/>
        </p:nvSpPr>
        <p:spPr bwMode="auto">
          <a:xfrm>
            <a:off x="2400302" y="5456238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Freeform 48"/>
          <p:cNvSpPr>
            <a:spLocks/>
          </p:cNvSpPr>
          <p:nvPr/>
        </p:nvSpPr>
        <p:spPr bwMode="auto">
          <a:xfrm rot="-598911">
            <a:off x="6381752" y="3789366"/>
            <a:ext cx="3409949" cy="1620837"/>
          </a:xfrm>
          <a:custGeom>
            <a:avLst/>
            <a:gdLst>
              <a:gd name="T0" fmla="*/ 0 w 1611"/>
              <a:gd name="T1" fmla="*/ 2147483646 h 1021"/>
              <a:gd name="T2" fmla="*/ 2147483646 w 1611"/>
              <a:gd name="T3" fmla="*/ 0 h 1021"/>
              <a:gd name="T4" fmla="*/ 2147483646 w 1611"/>
              <a:gd name="T5" fmla="*/ 2147483646 h 1021"/>
              <a:gd name="T6" fmla="*/ 0 w 1611"/>
              <a:gd name="T7" fmla="*/ 2147483646 h 1021"/>
              <a:gd name="T8" fmla="*/ 0 60000 65536"/>
              <a:gd name="T9" fmla="*/ 0 60000 65536"/>
              <a:gd name="T10" fmla="*/ 0 60000 65536"/>
              <a:gd name="T11" fmla="*/ 0 60000 65536"/>
              <a:gd name="T12" fmla="*/ 0 w 1611"/>
              <a:gd name="T13" fmla="*/ 0 h 1021"/>
              <a:gd name="T14" fmla="*/ 1611 w 1611"/>
              <a:gd name="T15" fmla="*/ 1021 h 10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1" h="1021">
                <a:moveTo>
                  <a:pt x="0" y="1021"/>
                </a:moveTo>
                <a:lnTo>
                  <a:pt x="386" y="0"/>
                </a:lnTo>
                <a:lnTo>
                  <a:pt x="1611" y="1021"/>
                </a:lnTo>
                <a:lnTo>
                  <a:pt x="0" y="1021"/>
                </a:lnTo>
                <a:close/>
              </a:path>
            </a:pathLst>
          </a:custGeom>
          <a:noFill/>
          <a:ln w="28575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09" name="Text Box 49"/>
          <p:cNvSpPr txBox="1">
            <a:spLocks noChangeArrowheads="1"/>
          </p:cNvSpPr>
          <p:nvPr/>
        </p:nvSpPr>
        <p:spPr bwMode="auto">
          <a:xfrm>
            <a:off x="1631951" y="4113213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altLang="en-US" sz="2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0" name="Text Box 50"/>
          <p:cNvSpPr txBox="1">
            <a:spLocks noChangeArrowheads="1"/>
          </p:cNvSpPr>
          <p:nvPr/>
        </p:nvSpPr>
        <p:spPr bwMode="auto">
          <a:xfrm>
            <a:off x="6144686" y="5472113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4111" name="Text Box 51"/>
          <p:cNvSpPr txBox="1">
            <a:spLocks noChangeArrowheads="1"/>
          </p:cNvSpPr>
          <p:nvPr/>
        </p:nvSpPr>
        <p:spPr bwMode="auto">
          <a:xfrm>
            <a:off x="6671735" y="3419475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4112" name="Text Box 52"/>
          <p:cNvSpPr txBox="1">
            <a:spLocks noChangeArrowheads="1"/>
          </p:cNvSpPr>
          <p:nvPr/>
        </p:nvSpPr>
        <p:spPr bwMode="auto">
          <a:xfrm>
            <a:off x="9838267" y="5048250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4113" name="Text Box 54"/>
          <p:cNvSpPr txBox="1">
            <a:spLocks noChangeArrowheads="1"/>
          </p:cNvSpPr>
          <p:nvPr/>
        </p:nvSpPr>
        <p:spPr bwMode="auto">
          <a:xfrm>
            <a:off x="8161867" y="5337175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4" name="Text Box 55"/>
          <p:cNvSpPr txBox="1">
            <a:spLocks noChangeArrowheads="1"/>
          </p:cNvSpPr>
          <p:nvPr/>
        </p:nvSpPr>
        <p:spPr bwMode="auto">
          <a:xfrm>
            <a:off x="6864351" y="4113213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altLang="en-US" sz="2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5" name="Text Box 85"/>
          <p:cNvSpPr txBox="1">
            <a:spLocks noChangeArrowheads="1"/>
          </p:cNvSpPr>
          <p:nvPr/>
        </p:nvSpPr>
        <p:spPr bwMode="auto">
          <a:xfrm>
            <a:off x="3263902" y="5084763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altLang="en-US" sz="2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6" name="Text Box 86"/>
          <p:cNvSpPr txBox="1">
            <a:spLocks noChangeArrowheads="1"/>
          </p:cNvSpPr>
          <p:nvPr/>
        </p:nvSpPr>
        <p:spPr bwMode="auto">
          <a:xfrm>
            <a:off x="8737602" y="4879975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altLang="en-US" sz="2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7" name="Text Box 87"/>
          <p:cNvSpPr txBox="1">
            <a:spLocks noChangeArrowheads="1"/>
          </p:cNvSpPr>
          <p:nvPr/>
        </p:nvSpPr>
        <p:spPr bwMode="auto">
          <a:xfrm>
            <a:off x="3071286" y="4292600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18" name="Text Box 88"/>
          <p:cNvSpPr txBox="1">
            <a:spLocks noChangeArrowheads="1"/>
          </p:cNvSpPr>
          <p:nvPr/>
        </p:nvSpPr>
        <p:spPr bwMode="auto">
          <a:xfrm>
            <a:off x="8257119" y="4076700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9691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TOP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2" grpId="0" animBg="1"/>
      <p:bldP spid="26663" grpId="0"/>
      <p:bldP spid="2670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guestani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67" y="4611688"/>
            <a:ext cx="25400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04800" y="1905000"/>
            <a:ext cx="11379200" cy="2743200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57150" cmpd="thickThin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422400" y="2286003"/>
            <a:ext cx="10160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HỢP BẰNG NHAU THỨ BA CỦA TAM GIÁC </a:t>
            </a:r>
          </a:p>
          <a:p>
            <a:pPr algn="ctr">
              <a:spcBef>
                <a:spcPct val="50000"/>
              </a:spcBef>
            </a:pPr>
            <a:r>
              <a:rPr lang="vi-VN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vi-VN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- CẠNH - G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vi-VN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(G-C-G)</a:t>
            </a:r>
          </a:p>
        </p:txBody>
      </p:sp>
      <p:pic>
        <p:nvPicPr>
          <p:cNvPr id="5125" name="Picture 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492125"/>
            <a:ext cx="914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143935" y="188913"/>
            <a:ext cx="11808884" cy="6335712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1422400" y="492125"/>
            <a:ext cx="1016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 HAI TAM GIÁC BẰNG NHAU</a:t>
            </a:r>
          </a:p>
        </p:txBody>
      </p:sp>
    </p:spTree>
    <p:extLst>
      <p:ext uri="{BB962C8B-B14F-4D97-AF65-F5344CB8AC3E}">
        <p14:creationId xmlns:p14="http://schemas.microsoft.com/office/powerpoint/2010/main" val="1257951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7">
            <a:extLst>
              <a:ext uri="{FF2B5EF4-FFF2-40B4-BE49-F238E27FC236}">
                <a16:creationId xmlns:a16="http://schemas.microsoft.com/office/drawing/2014/main" xmlns="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197" name="Rectangle 196"/>
          <p:cNvSpPr/>
          <p:nvPr/>
        </p:nvSpPr>
        <p:spPr>
          <a:xfrm>
            <a:off x="3106053" y="195359"/>
            <a:ext cx="597400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TAM GIÁC BẰNG NHAU</a:t>
            </a:r>
          </a:p>
        </p:txBody>
      </p:sp>
      <p:sp>
        <p:nvSpPr>
          <p:cNvPr id="198" name="Text Box 7"/>
          <p:cNvSpPr txBox="1"/>
          <p:nvPr/>
        </p:nvSpPr>
        <p:spPr>
          <a:xfrm>
            <a:off x="381000" y="1438634"/>
            <a:ext cx="2514600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sz="3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sz="3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460065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Hai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tương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tương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3" y="981433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tam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435" y="5367029"/>
            <a:ext cx="896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" name="Picture 54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16" y="195359"/>
            <a:ext cx="1080685" cy="8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6" name="Hình ảnh 1">
            <a:extLst>
              <a:ext uri="{FF2B5EF4-FFF2-40B4-BE49-F238E27FC236}">
                <a16:creationId xmlns:a16="http://schemas.microsoft.com/office/drawing/2014/main" xmlns="" id="{AF02438D-0643-44B8-71B1-98089627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5" y="3044709"/>
            <a:ext cx="4932839" cy="187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xmlns="" id="{5C9D874B-1110-2574-6FA4-107BA72DBF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579173"/>
              </p:ext>
            </p:extLst>
          </p:nvPr>
        </p:nvGraphicFramePr>
        <p:xfrm>
          <a:off x="2209801" y="5419367"/>
          <a:ext cx="2651555" cy="47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990360" imgH="177480" progId="Equation.DSMT4">
                  <p:embed/>
                </p:oleObj>
              </mc:Choice>
              <mc:Fallback>
                <p:oleObj name="Equation" r:id="rId5" imgW="990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801" y="5419367"/>
                        <a:ext cx="2651555" cy="475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2" grpId="0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149600" y="76203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TRƯỜNG HỢP BẰNG NHAU THỨ BA </a:t>
            </a:r>
          </a:p>
          <a:p>
            <a:pPr eaLnBrk="1" hangingPunct="1"/>
            <a:r>
              <a:rPr lang="en-US" alt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 TAM GIÁC GÓC - CẠNH - GÓC </a:t>
            </a:r>
          </a:p>
        </p:txBody>
      </p:sp>
      <p:sp>
        <p:nvSpPr>
          <p:cNvPr id="6147" name="Text Box 147"/>
          <p:cNvSpPr txBox="1">
            <a:spLocks noChangeArrowheads="1"/>
          </p:cNvSpPr>
          <p:nvPr/>
        </p:nvSpPr>
        <p:spPr bwMode="auto">
          <a:xfrm>
            <a:off x="101600" y="152403"/>
            <a:ext cx="2438400" cy="588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Tiết 26</a:t>
            </a:r>
          </a:p>
        </p:txBody>
      </p:sp>
      <p:sp>
        <p:nvSpPr>
          <p:cNvPr id="6148" name="Text Box 1076"/>
          <p:cNvSpPr txBox="1">
            <a:spLocks noChangeArrowheads="1"/>
          </p:cNvSpPr>
          <p:nvPr/>
        </p:nvSpPr>
        <p:spPr bwMode="auto">
          <a:xfrm>
            <a:off x="80435" y="484346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8" y="741363"/>
            <a:ext cx="12321117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55692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ANd9GcRSUanYXxsLSCBeJzFm2H-SyYrolt9wbnQZ1f4k0Qe0XTs2RW6O"/>
          <p:cNvPicPr>
            <a:picLocks noChangeAspect="1" noChangeArrowheads="1"/>
          </p:cNvPicPr>
          <p:nvPr/>
        </p:nvPicPr>
        <p:blipFill>
          <a:blip r:embed="rId2">
            <a:lum bright="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49" y="157166"/>
            <a:ext cx="12192001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-1" y="296652"/>
            <a:ext cx="11879921" cy="21417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defRPr/>
            </a:pPr>
            <a:r>
              <a:rPr lang="vi-VN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bằng nhau thứ ba của </a:t>
            </a:r>
          </a:p>
          <a:p>
            <a:pPr eaLnBrk="1" hangingPunct="1">
              <a:defRPr/>
            </a:pPr>
            <a:r>
              <a:rPr lang="vi-VN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góc-cạnh-góc ( g-c-g )</a:t>
            </a:r>
          </a:p>
          <a:p>
            <a:pPr eaLnBrk="1" hangingPunct="1">
              <a:defRPr/>
            </a:pPr>
            <a:r>
              <a:rPr lang="vi-VN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2A2EE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2A2EE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0" y="1981200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ta chứng minh được tính chất</a:t>
            </a:r>
          </a:p>
        </p:txBody>
      </p:sp>
      <p:sp>
        <p:nvSpPr>
          <p:cNvPr id="57354" name="Form"/>
          <p:cNvSpPr>
            <a:spLocks noEditPoints="1" noChangeArrowheads="1"/>
          </p:cNvSpPr>
          <p:nvPr/>
        </p:nvSpPr>
        <p:spPr bwMode="auto">
          <a:xfrm>
            <a:off x="304800" y="2889250"/>
            <a:ext cx="11887200" cy="34353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4740 w 21600"/>
              <a:gd name="T22" fmla="*/ 1309 h 21600"/>
              <a:gd name="T23" fmla="*/ 19410 w 21600"/>
              <a:gd name="T24" fmla="*/ 16331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CCECFF"/>
          </a:solidFill>
          <a:ln w="9525">
            <a:solidFill>
              <a:srgbClr val="32A2EE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hangingPunct="1"/>
            <a:r>
              <a:rPr lang="en-US" altLang="vi-VN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một cạnh và hai góc kề của tam giác này bằng một cạnh và hai góc kề của tam giác kia thì hai tam giác đó bằng nhau</a:t>
            </a:r>
          </a:p>
        </p:txBody>
      </p:sp>
    </p:spTree>
    <p:extLst>
      <p:ext uri="{BB962C8B-B14F-4D97-AF65-F5344CB8AC3E}">
        <p14:creationId xmlns:p14="http://schemas.microsoft.com/office/powerpoint/2010/main" val="139128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d9GcRSUanYXxsLSCBeJzFm2H-SyYrolt9wbnQZ1f4k0Qe0XTs2RW6O"/>
          <p:cNvPicPr>
            <a:picLocks noChangeAspect="1" noChangeArrowheads="1"/>
          </p:cNvPicPr>
          <p:nvPr/>
        </p:nvPicPr>
        <p:blipFill>
          <a:blip r:embed="rId3">
            <a:lum bright="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8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4237038"/>
            <a:ext cx="10972800" cy="2620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Nếu    ABC và   A’B’C’ có:</a:t>
            </a:r>
          </a:p>
        </p:txBody>
      </p:sp>
      <p:sp>
        <p:nvSpPr>
          <p:cNvPr id="9220" name="WordArt 5"/>
          <p:cNvSpPr>
            <a:spLocks noChangeArrowheads="1" noChangeShapeType="1" noTextEdit="1"/>
          </p:cNvSpPr>
          <p:nvPr/>
        </p:nvSpPr>
        <p:spPr bwMode="auto">
          <a:xfrm>
            <a:off x="203200" y="284166"/>
            <a:ext cx="12420600" cy="2154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hợp bằng nhau thứ ba của </a:t>
            </a:r>
          </a:p>
          <a:p>
            <a:r>
              <a:rPr lang="vi-VN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tam giác góc-cạnh-góc ( g-c-g )</a:t>
            </a:r>
          </a:p>
          <a:p>
            <a:r>
              <a:rPr lang="vi-VN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endParaRPr lang="en-US" sz="3600" b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203200" y="36576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 flipV="1">
            <a:off x="203200" y="2209800"/>
            <a:ext cx="11176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 flipH="1" flipV="1">
            <a:off x="1320800" y="2209800"/>
            <a:ext cx="22352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24" name="WordArt 10"/>
          <p:cNvSpPr>
            <a:spLocks noChangeArrowheads="1" noChangeShapeType="1" noTextEdit="1"/>
          </p:cNvSpPr>
          <p:nvPr/>
        </p:nvSpPr>
        <p:spPr bwMode="auto">
          <a:xfrm>
            <a:off x="1117600" y="1752600"/>
            <a:ext cx="304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A'</a:t>
            </a:r>
          </a:p>
        </p:txBody>
      </p:sp>
      <p:sp>
        <p:nvSpPr>
          <p:cNvPr id="9225" name="WordArt 11"/>
          <p:cNvSpPr>
            <a:spLocks noChangeArrowheads="1" noChangeShapeType="1" noTextEdit="1"/>
          </p:cNvSpPr>
          <p:nvPr/>
        </p:nvSpPr>
        <p:spPr bwMode="auto">
          <a:xfrm>
            <a:off x="4775200" y="3733800"/>
            <a:ext cx="203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9226" name="WordArt 12"/>
          <p:cNvSpPr>
            <a:spLocks noChangeArrowheads="1" noChangeShapeType="1" noTextEdit="1"/>
          </p:cNvSpPr>
          <p:nvPr/>
        </p:nvSpPr>
        <p:spPr bwMode="auto">
          <a:xfrm>
            <a:off x="8128000" y="3733800"/>
            <a:ext cx="203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4978400" y="36576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28" name="Line 14"/>
          <p:cNvSpPr>
            <a:spLocks noChangeShapeType="1"/>
          </p:cNvSpPr>
          <p:nvPr/>
        </p:nvSpPr>
        <p:spPr bwMode="auto">
          <a:xfrm flipV="1">
            <a:off x="4978400" y="2209800"/>
            <a:ext cx="11176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29" name="Line 15"/>
          <p:cNvSpPr>
            <a:spLocks noChangeShapeType="1"/>
          </p:cNvSpPr>
          <p:nvPr/>
        </p:nvSpPr>
        <p:spPr bwMode="auto">
          <a:xfrm flipH="1" flipV="1">
            <a:off x="6096000" y="2209800"/>
            <a:ext cx="22352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30" name="WordArt 16"/>
          <p:cNvSpPr>
            <a:spLocks noChangeArrowheads="1" noChangeShapeType="1" noTextEdit="1"/>
          </p:cNvSpPr>
          <p:nvPr/>
        </p:nvSpPr>
        <p:spPr bwMode="auto">
          <a:xfrm>
            <a:off x="5892800" y="1752600"/>
            <a:ext cx="304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231" name="WordArt 17"/>
          <p:cNvSpPr>
            <a:spLocks noChangeArrowheads="1" noChangeShapeType="1" noTextEdit="1"/>
          </p:cNvSpPr>
          <p:nvPr/>
        </p:nvSpPr>
        <p:spPr bwMode="auto">
          <a:xfrm>
            <a:off x="0" y="3733800"/>
            <a:ext cx="203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B'</a:t>
            </a:r>
          </a:p>
        </p:txBody>
      </p:sp>
      <p:sp>
        <p:nvSpPr>
          <p:cNvPr id="9232" name="WordArt 18"/>
          <p:cNvSpPr>
            <a:spLocks noChangeArrowheads="1" noChangeShapeType="1" noTextEdit="1"/>
          </p:cNvSpPr>
          <p:nvPr/>
        </p:nvSpPr>
        <p:spPr bwMode="auto">
          <a:xfrm>
            <a:off x="3352800" y="3733800"/>
            <a:ext cx="203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C'</a:t>
            </a:r>
          </a:p>
        </p:txBody>
      </p:sp>
      <p:sp>
        <p:nvSpPr>
          <p:cNvPr id="9233" name="Line 26"/>
          <p:cNvSpPr>
            <a:spLocks noChangeShapeType="1"/>
          </p:cNvSpPr>
          <p:nvPr/>
        </p:nvSpPr>
        <p:spPr bwMode="auto">
          <a:xfrm>
            <a:off x="6502400" y="35052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34" name="Line 27"/>
          <p:cNvSpPr>
            <a:spLocks noChangeShapeType="1"/>
          </p:cNvSpPr>
          <p:nvPr/>
        </p:nvSpPr>
        <p:spPr bwMode="auto">
          <a:xfrm>
            <a:off x="1727200" y="35814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35" name="Arc 28"/>
          <p:cNvSpPr>
            <a:spLocks/>
          </p:cNvSpPr>
          <p:nvPr/>
        </p:nvSpPr>
        <p:spPr bwMode="auto">
          <a:xfrm>
            <a:off x="406400" y="3352800"/>
            <a:ext cx="304800" cy="3810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32A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36" name="Arc 29"/>
          <p:cNvSpPr>
            <a:spLocks/>
          </p:cNvSpPr>
          <p:nvPr/>
        </p:nvSpPr>
        <p:spPr bwMode="auto">
          <a:xfrm>
            <a:off x="5181600" y="3352800"/>
            <a:ext cx="304800" cy="3810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32A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37" name="Arc 30"/>
          <p:cNvSpPr>
            <a:spLocks/>
          </p:cNvSpPr>
          <p:nvPr/>
        </p:nvSpPr>
        <p:spPr bwMode="auto">
          <a:xfrm flipH="1">
            <a:off x="2946400" y="3352800"/>
            <a:ext cx="101600" cy="3048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9238" name="Arc 31"/>
          <p:cNvSpPr>
            <a:spLocks/>
          </p:cNvSpPr>
          <p:nvPr/>
        </p:nvSpPr>
        <p:spPr bwMode="auto">
          <a:xfrm flipH="1">
            <a:off x="7823200" y="3352800"/>
            <a:ext cx="101600" cy="3048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8643" name="AutoShape 35"/>
          <p:cNvSpPr>
            <a:spLocks noChangeArrowheads="1"/>
          </p:cNvSpPr>
          <p:nvPr/>
        </p:nvSpPr>
        <p:spPr bwMode="auto">
          <a:xfrm>
            <a:off x="1200151" y="4343400"/>
            <a:ext cx="406400" cy="304800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78369" y="4765678"/>
          <a:ext cx="8642351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4" imgW="2654300" imgH="838200" progId="Equation.DSMT4">
                  <p:embed/>
                </p:oleObj>
              </mc:Choice>
              <mc:Fallback>
                <p:oleObj name="Equation" r:id="rId4" imgW="26543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69" y="4765678"/>
                        <a:ext cx="8642351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3488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/>
      <p:bldP spid="686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76035" y="82553"/>
          <a:ext cx="146896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3" imgW="431640" imgH="177480" progId="Equation.DSMT4">
                  <p:embed/>
                </p:oleObj>
              </mc:Choice>
              <mc:Fallback>
                <p:oleObj name="Equation" r:id="rId3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035" y="82553"/>
                        <a:ext cx="146896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259920" y="109538"/>
          <a:ext cx="1644649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5" imgW="469800" imgH="177480" progId="Equation.DSMT4">
                  <p:embed/>
                </p:oleObj>
              </mc:Choice>
              <mc:Fallback>
                <p:oleObj name="Equation" r:id="rId5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920" y="109538"/>
                        <a:ext cx="1644649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19669" y="657225"/>
          <a:ext cx="317923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7" imgW="825480" imgH="253800" progId="Equation.DSMT4">
                  <p:embed/>
                </p:oleObj>
              </mc:Choice>
              <mc:Fallback>
                <p:oleObj name="Equation" r:id="rId7" imgW="825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69" y="657225"/>
                        <a:ext cx="317923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91469" y="825500"/>
          <a:ext cx="2241551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9" imgW="672840" imgH="203040" progId="Equation.DSMT4">
                  <p:embed/>
                </p:oleObj>
              </mc:Choice>
              <mc:Fallback>
                <p:oleObj name="Equation" r:id="rId9" imgW="672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469" y="825500"/>
                        <a:ext cx="2241551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117167" y="566741"/>
          <a:ext cx="1966384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11" imgW="457200" imgH="228600" progId="Equation.DSMT4">
                  <p:embed/>
                </p:oleObj>
              </mc:Choice>
              <mc:Fallback>
                <p:oleObj name="Equation" r:id="rId11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167" y="566741"/>
                        <a:ext cx="1966384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5535" y="2268538"/>
          <a:ext cx="499533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13" imgW="1155600" imgH="177480" progId="Equation.DSMT4">
                  <p:embed/>
                </p:oleObj>
              </mc:Choice>
              <mc:Fallback>
                <p:oleObj name="Equation" r:id="rId13" imgW="1155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35" y="2268538"/>
                        <a:ext cx="499533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566833" y="2243138"/>
          <a:ext cx="4946651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15" imgW="1143000" imgH="177480" progId="Equation.DSMT4">
                  <p:embed/>
                </p:oleObj>
              </mc:Choice>
              <mc:Fallback>
                <p:oleObj name="Equation" r:id="rId15" imgW="1143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6833" y="2243138"/>
                        <a:ext cx="4946651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57719" y="2911478"/>
          <a:ext cx="4955116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17" imgW="1143000" imgH="177480" progId="Equation.DSMT4">
                  <p:embed/>
                </p:oleObj>
              </mc:Choice>
              <mc:Fallback>
                <p:oleObj name="Equation" r:id="rId17" imgW="1143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19" y="2911478"/>
                        <a:ext cx="4955116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461002" y="2827338"/>
          <a:ext cx="5238751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19" imgW="1180800" imgH="177480" progId="Equation.DSMT4">
                  <p:embed/>
                </p:oleObj>
              </mc:Choice>
              <mc:Fallback>
                <p:oleObj name="Equation" r:id="rId19" imgW="1180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2" y="2827338"/>
                        <a:ext cx="5238751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" y="50800"/>
            <a:ext cx="3031067" cy="6477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sv-SE" altLang="vi-VN" sz="3600" b="1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Câu 1</a:t>
            </a:r>
            <a:r>
              <a:rPr lang="sv-SE" altLang="vi-VN" sz="360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.</a:t>
            </a:r>
            <a:r>
              <a:rPr lang="pl-PL" altLang="vi-VN" sz="360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Ch</a:t>
            </a:r>
            <a:r>
              <a:rPr lang="en-US" altLang="vi-VN" sz="360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o</a:t>
            </a:r>
            <a:endParaRPr lang="pl-PL" altLang="vi-VN" sz="3600">
              <a:solidFill>
                <a:srgbClr val="000000"/>
              </a:solidFill>
              <a:latin typeface="Times New Roman" pitchFamily="18" charset="0"/>
              <a:ea typeface="Yu Mincho" pitchFamily="18" charset="-128"/>
              <a:cs typeface="Times New Roman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296835" y="82553"/>
            <a:ext cx="1750484" cy="646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l-PL" altLang="vi-VN" sz="3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vi-VN" sz="3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</a:t>
            </a:r>
            <a:r>
              <a:rPr lang="pl-PL" altLang="vi-VN" sz="3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à  </a:t>
            </a:r>
            <a:endParaRPr lang="pl-PL" altLang="vi-VN" sz="36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925735" y="44453"/>
            <a:ext cx="1377951" cy="646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vi-VN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l-PL" altLang="vi-VN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altLang="vi-VN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l-PL" altLang="vi-VN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48217" y="1450978"/>
            <a:ext cx="7755467" cy="646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630238" algn="l"/>
              </a:tabLst>
            </a:pPr>
            <a:r>
              <a:rPr lang="pl-PL" altLang="vi-VN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Phát biểu nào sau</a:t>
            </a:r>
            <a:r>
              <a:rPr lang="en-US" altLang="vi-VN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vi-VN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 đúng?</a:t>
            </a:r>
            <a:endParaRPr lang="vi-VN" altLang="vi-VN" sz="3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61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75733" y="2463803"/>
          <a:ext cx="770466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3" imgW="1130040" imgH="177480" progId="Equation.DSMT4">
                  <p:embed/>
                </p:oleObj>
              </mc:Choice>
              <mc:Fallback>
                <p:oleObj name="Equation" r:id="rId3" imgW="1130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33" y="2463803"/>
                        <a:ext cx="7704667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68869" y="4506913"/>
          <a:ext cx="6836833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5" imgW="1117440" imgH="177480" progId="Equation.DSMT4">
                  <p:embed/>
                </p:oleObj>
              </mc:Choice>
              <mc:Fallback>
                <p:oleObj name="Equation" r:id="rId5" imgW="1117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69" y="4506913"/>
                        <a:ext cx="6836833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1502" y="3606803"/>
          <a:ext cx="6838951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7" imgW="1117440" imgH="177480" progId="Equation.DSMT4">
                  <p:embed/>
                </p:oleObj>
              </mc:Choice>
              <mc:Fallback>
                <p:oleObj name="Equation" r:id="rId7" imgW="1117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2" y="3606803"/>
                        <a:ext cx="6838951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83633" y="353150"/>
            <a:ext cx="10661651" cy="175432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630238" algn="l"/>
              </a:tabLst>
            </a:pPr>
            <a:r>
              <a:rPr lang="pl-PL" altLang="vi-VN" sz="3600">
                <a:solidFill>
                  <a:srgbClr val="FF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Câu </a:t>
            </a:r>
            <a:r>
              <a:rPr lang="vi-VN" altLang="vi-VN" sz="3600">
                <a:solidFill>
                  <a:srgbClr val="FF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2</a:t>
            </a:r>
            <a:r>
              <a:rPr lang="pl-PL" altLang="vi-VN" sz="3600">
                <a:solidFill>
                  <a:srgbClr val="FF0000"/>
                </a:solidFill>
                <a:latin typeface="Calibri" pitchFamily="34" charset="0"/>
                <a:ea typeface="Yu Mincho" pitchFamily="18" charset="-128"/>
                <a:cs typeface="Times New Roman" pitchFamily="18" charset="0"/>
              </a:rPr>
              <a:t> </a:t>
            </a:r>
            <a:r>
              <a:rPr lang="vi-VN" altLang="vi-VN" sz="3600">
                <a:solidFill>
                  <a:srgbClr val="FF0000"/>
                </a:solidFill>
                <a:latin typeface="Calibri" pitchFamily="34" charset="0"/>
                <a:ea typeface="Yu Mincho" pitchFamily="18" charset="-128"/>
                <a:cs typeface="Times New Roman" pitchFamily="18" charset="0"/>
              </a:rPr>
              <a:t>Cho tam giác ABC, D là trung điểm của AB. Đường thẳng qua D và song song với BC cắt AC ở E, đường thẳng qua E và song song với AB cắt BC ở F. Khi đó:</a:t>
            </a:r>
            <a:endParaRPr lang="vi-VN" altLang="vi-VN" sz="3600">
              <a:solidFill>
                <a:srgbClr val="FF0000"/>
              </a:solidFill>
              <a:latin typeface="Arial" charset="0"/>
              <a:ea typeface="Yu Mincho" pitchFamily="18" charset="-128"/>
              <a:cs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82653" y="5227638"/>
            <a:ext cx="7757583" cy="10461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3600450" algn="l"/>
                <a:tab pos="5040313" algn="l"/>
              </a:tabLst>
            </a:pPr>
            <a:r>
              <a:rPr lang="en-US" altLang="vi-VN" sz="130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.</a:t>
            </a:r>
            <a:r>
              <a:rPr lang="vi-VN" altLang="vi-VN" sz="130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		</a:t>
            </a:r>
          </a:p>
          <a:p>
            <a:pPr>
              <a:tabLst>
                <a:tab pos="3600450" algn="l"/>
                <a:tab pos="5040313" algn="l"/>
              </a:tabLst>
            </a:pPr>
            <a:endParaRPr lang="vi-VN" altLang="vi-VN" sz="1300">
              <a:solidFill>
                <a:srgbClr val="000000"/>
              </a:solidFill>
              <a:latin typeface="Times New Roman" pitchFamily="18" charset="0"/>
              <a:ea typeface="Yu Mincho" pitchFamily="18" charset="-128"/>
              <a:cs typeface="Times New Roman" pitchFamily="18" charset="0"/>
            </a:endParaRPr>
          </a:p>
          <a:p>
            <a:pPr>
              <a:tabLst>
                <a:tab pos="3600450" algn="l"/>
                <a:tab pos="5040313" algn="l"/>
              </a:tabLst>
            </a:pPr>
            <a:r>
              <a:rPr lang="vi-VN" altLang="vi-VN" sz="360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D. </a:t>
            </a:r>
            <a:r>
              <a:rPr lang="en-US" altLang="vi-VN" sz="360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Cả A, B, C đều đ</a:t>
            </a:r>
            <a:r>
              <a:rPr lang="en-US" altLang="vi-VN" sz="3600">
                <a:solidFill>
                  <a:srgbClr val="000000"/>
                </a:solidFill>
                <a:latin typeface="Calibri" pitchFamily="34" charset="0"/>
                <a:ea typeface="Yu Mincho" pitchFamily="18" charset="-128"/>
                <a:cs typeface="Times New Roman" pitchFamily="18" charset="0"/>
              </a:rPr>
              <a:t>ú</a:t>
            </a:r>
            <a:r>
              <a:rPr lang="en-US" altLang="vi-VN" sz="360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ng</a:t>
            </a:r>
            <a:r>
              <a:rPr lang="en-US" altLang="vi-VN" sz="130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.</a:t>
            </a:r>
            <a:endParaRPr lang="en-US" altLang="vi-VN">
              <a:solidFill>
                <a:srgbClr val="000000"/>
              </a:solidFill>
              <a:latin typeface="Arial" charset="0"/>
              <a:ea typeface="Yu Mincho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51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072468" y="441328"/>
          <a:ext cx="159173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3" imgW="457002" imgH="165028" progId="Equation.DSMT4">
                  <p:embed/>
                </p:oleObj>
              </mc:Choice>
              <mc:Fallback>
                <p:oleObj name="Equation" r:id="rId3" imgW="457002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2468" y="441328"/>
                        <a:ext cx="159173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64869" y="188913"/>
          <a:ext cx="1682751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5" imgW="418918" imgH="215806" progId="Equation.DSMT4">
                  <p:embed/>
                </p:oleObj>
              </mc:Choice>
              <mc:Fallback>
                <p:oleObj name="Equation" r:id="rId5" imgW="418918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869" y="188913"/>
                        <a:ext cx="1682751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70000" y="2687638"/>
          <a:ext cx="3769784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7" imgW="876240" imgH="228600" progId="Equation.DSMT4">
                  <p:embed/>
                </p:oleObj>
              </mc:Choice>
              <mc:Fallback>
                <p:oleObj name="Equation" r:id="rId7" imgW="876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2687638"/>
                        <a:ext cx="3769784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19767" y="1982791"/>
          <a:ext cx="4049184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9" imgW="1041120" imgH="177480" progId="Equation.DSMT4">
                  <p:embed/>
                </p:oleObj>
              </mc:Choice>
              <mc:Fallback>
                <p:oleObj name="Equation" r:id="rId9" imgW="1041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767" y="1982791"/>
                        <a:ext cx="4049184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60968" y="298453"/>
            <a:ext cx="3117851" cy="646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vi-VN" altLang="vi-VN" sz="360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Câu 3.</a:t>
            </a:r>
            <a:r>
              <a:rPr lang="vi-VN" altLang="vi-VN" sz="3600">
                <a:solidFill>
                  <a:srgbClr val="000000"/>
                </a:solidFill>
                <a:latin typeface="Calibri" pitchFamily="34" charset="0"/>
                <a:ea typeface="Yu Mincho" pitchFamily="18" charset="-128"/>
                <a:cs typeface="Times New Roman" pitchFamily="18" charset="0"/>
              </a:rPr>
              <a:t>Cho </a:t>
            </a:r>
            <a:endParaRPr lang="vi-VN" altLang="vi-VN" sz="3600">
              <a:solidFill>
                <a:srgbClr val="000000"/>
              </a:solidFill>
              <a:latin typeface="Arial" charset="0"/>
              <a:ea typeface="Yu Mincho" pitchFamily="18" charset="-128"/>
              <a:cs typeface="Times New Roman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496986" y="296863"/>
            <a:ext cx="1367367" cy="6461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vi-VN" altLang="vi-VN" sz="130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 </a:t>
            </a:r>
            <a:r>
              <a:rPr lang="vi-VN" altLang="vi-VN" sz="360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c</a:t>
            </a:r>
            <a:r>
              <a:rPr lang="vi-VN" altLang="vi-VN" sz="3600">
                <a:solidFill>
                  <a:srgbClr val="000000"/>
                </a:solidFill>
                <a:latin typeface="Calibri" pitchFamily="34" charset="0"/>
                <a:ea typeface="Yu Mincho" pitchFamily="18" charset="-128"/>
                <a:cs typeface="Times New Roman" pitchFamily="18" charset="0"/>
              </a:rPr>
              <a:t>ó</a:t>
            </a:r>
            <a:r>
              <a:rPr lang="vi-VN" altLang="vi-VN" sz="1300">
                <a:solidFill>
                  <a:srgbClr val="000000"/>
                </a:solidFill>
                <a:latin typeface="Times New Roman" pitchFamily="18" charset="0"/>
                <a:ea typeface="Yu Mincho" pitchFamily="18" charset="-128"/>
                <a:cs typeface="Times New Roman" pitchFamily="18" charset="0"/>
              </a:rPr>
              <a:t> </a:t>
            </a:r>
            <a:endParaRPr lang="vi-VN" altLang="vi-VN">
              <a:solidFill>
                <a:srgbClr val="000000"/>
              </a:solidFill>
              <a:latin typeface="Arial" charset="0"/>
              <a:ea typeface="Yu Mincho" pitchFamily="18" charset="-128"/>
              <a:cs typeface="Times New Roman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40319" y="1019178"/>
            <a:ext cx="9383183" cy="646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vi-VN" altLang="vi-VN" sz="13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vi-VN" altLang="vi-VN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Tia phân giác của góc  D cắt EF tại I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473200" y="3827463"/>
          <a:ext cx="3769784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11" imgW="876240" imgH="228600" progId="Equation.DSMT4">
                  <p:embed/>
                </p:oleObj>
              </mc:Choice>
              <mc:Fallback>
                <p:oleObj name="Equation" r:id="rId11" imgW="876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827463"/>
                        <a:ext cx="3769784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422401" y="5006975"/>
          <a:ext cx="414866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13" imgW="1066680" imgH="177480" progId="Equation.DSMT4">
                  <p:embed/>
                </p:oleObj>
              </mc:Choice>
              <mc:Fallback>
                <p:oleObj name="Equation" r:id="rId13" imgW="1066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1" y="5006975"/>
                        <a:ext cx="4148667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1179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3200" y="152400"/>
            <a:ext cx="11785600" cy="6477000"/>
          </a:xfrm>
          <a:prstGeom prst="rect">
            <a:avLst/>
          </a:prstGeom>
          <a:noFill/>
          <a:ln w="57150" cmpd="thickThin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32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2" y="4419600"/>
            <a:ext cx="95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 rot="-1938854">
            <a:off x="6096000" y="2362200"/>
            <a:ext cx="4673600" cy="1905000"/>
          </a:xfrm>
          <a:custGeom>
            <a:avLst/>
            <a:gdLst>
              <a:gd name="T0" fmla="*/ 0 w 2204"/>
              <a:gd name="T1" fmla="*/ 2147483646 h 1161"/>
              <a:gd name="T2" fmla="*/ 2147483646 w 2204"/>
              <a:gd name="T3" fmla="*/ 2147483646 h 1161"/>
              <a:gd name="T4" fmla="*/ 2147483646 w 2204"/>
              <a:gd name="T5" fmla="*/ 0 h 1161"/>
              <a:gd name="T6" fmla="*/ 0 w 2204"/>
              <a:gd name="T7" fmla="*/ 2147483646 h 1161"/>
              <a:gd name="T8" fmla="*/ 0 60000 65536"/>
              <a:gd name="T9" fmla="*/ 0 60000 65536"/>
              <a:gd name="T10" fmla="*/ 0 60000 65536"/>
              <a:gd name="T11" fmla="*/ 0 60000 65536"/>
              <a:gd name="T12" fmla="*/ 0 w 2204"/>
              <a:gd name="T13" fmla="*/ 0 h 1161"/>
              <a:gd name="T14" fmla="*/ 2204 w 2204"/>
              <a:gd name="T15" fmla="*/ 1161 h 1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4" h="1161">
                <a:moveTo>
                  <a:pt x="0" y="1161"/>
                </a:moveTo>
                <a:lnTo>
                  <a:pt x="2204" y="1161"/>
                </a:lnTo>
                <a:lnTo>
                  <a:pt x="512" y="0"/>
                </a:lnTo>
                <a:lnTo>
                  <a:pt x="0" y="1161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727200" y="2133600"/>
            <a:ext cx="9503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5283202" y="4419600"/>
            <a:ext cx="95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7288158">
            <a:off x="2117198" y="2566459"/>
            <a:ext cx="339725" cy="518584"/>
            <a:chOff x="420" y="3136"/>
            <a:chExt cx="193" cy="301"/>
          </a:xfrm>
        </p:grpSpPr>
        <p:sp>
          <p:nvSpPr>
            <p:cNvPr id="13337" name="Arc 9"/>
            <p:cNvSpPr>
              <a:spLocks/>
            </p:cNvSpPr>
            <p:nvPr/>
          </p:nvSpPr>
          <p:spPr bwMode="auto">
            <a:xfrm>
              <a:off x="420" y="3227"/>
              <a:ext cx="102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8" name="Arc 10"/>
            <p:cNvSpPr>
              <a:spLocks/>
            </p:cNvSpPr>
            <p:nvPr/>
          </p:nvSpPr>
          <p:spPr bwMode="auto">
            <a:xfrm>
              <a:off x="448" y="3136"/>
              <a:ext cx="165" cy="272"/>
            </a:xfrm>
            <a:custGeom>
              <a:avLst/>
              <a:gdLst>
                <a:gd name="T0" fmla="*/ 0 w 21600"/>
                <a:gd name="T1" fmla="*/ 0 h 27072"/>
                <a:gd name="T2" fmla="*/ 0 w 21600"/>
                <a:gd name="T3" fmla="*/ 0 h 27072"/>
                <a:gd name="T4" fmla="*/ 0 w 21600"/>
                <a:gd name="T5" fmla="*/ 0 h 270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72"/>
                <a:gd name="T11" fmla="*/ 21600 w 21600"/>
                <a:gd name="T12" fmla="*/ 27072 h 270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7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446"/>
                    <a:pt x="21363" y="25285"/>
                    <a:pt x="20895" y="27072"/>
                  </a:cubicBezTo>
                </a:path>
                <a:path w="21600" h="2707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446"/>
                    <a:pt x="21363" y="25285"/>
                    <a:pt x="20895" y="2707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3320" name="Group 17"/>
          <p:cNvGrpSpPr>
            <a:grpSpLocks/>
          </p:cNvGrpSpPr>
          <p:nvPr/>
        </p:nvGrpSpPr>
        <p:grpSpPr bwMode="auto">
          <a:xfrm rot="5400000">
            <a:off x="3569231" y="3234799"/>
            <a:ext cx="333375" cy="359833"/>
            <a:chOff x="1253" y="3694"/>
            <a:chExt cx="210" cy="128"/>
          </a:xfrm>
        </p:grpSpPr>
        <p:sp>
          <p:nvSpPr>
            <p:cNvPr id="13335" name="Line 18"/>
            <p:cNvSpPr>
              <a:spLocks noChangeShapeType="1"/>
            </p:cNvSpPr>
            <p:nvPr/>
          </p:nvSpPr>
          <p:spPr bwMode="auto">
            <a:xfrm>
              <a:off x="1253" y="3694"/>
              <a:ext cx="137" cy="1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6" name="Line 19"/>
            <p:cNvSpPr>
              <a:spLocks noChangeShapeType="1"/>
            </p:cNvSpPr>
            <p:nvPr/>
          </p:nvSpPr>
          <p:spPr bwMode="auto">
            <a:xfrm>
              <a:off x="1326" y="3694"/>
              <a:ext cx="137" cy="1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3321" name="Freeform 24"/>
          <p:cNvSpPr>
            <a:spLocks/>
          </p:cNvSpPr>
          <p:nvPr/>
        </p:nvSpPr>
        <p:spPr bwMode="auto">
          <a:xfrm>
            <a:off x="1073152" y="2576516"/>
            <a:ext cx="4679949" cy="1876425"/>
          </a:xfrm>
          <a:custGeom>
            <a:avLst/>
            <a:gdLst>
              <a:gd name="T0" fmla="*/ 0 w 2204"/>
              <a:gd name="T1" fmla="*/ 2147483646 h 1161"/>
              <a:gd name="T2" fmla="*/ 2147483646 w 2204"/>
              <a:gd name="T3" fmla="*/ 2147483646 h 1161"/>
              <a:gd name="T4" fmla="*/ 2147483646 w 2204"/>
              <a:gd name="T5" fmla="*/ 0 h 1161"/>
              <a:gd name="T6" fmla="*/ 0 w 2204"/>
              <a:gd name="T7" fmla="*/ 2147483646 h 1161"/>
              <a:gd name="T8" fmla="*/ 0 60000 65536"/>
              <a:gd name="T9" fmla="*/ 0 60000 65536"/>
              <a:gd name="T10" fmla="*/ 0 60000 65536"/>
              <a:gd name="T11" fmla="*/ 0 60000 65536"/>
              <a:gd name="T12" fmla="*/ 0 w 2204"/>
              <a:gd name="T13" fmla="*/ 0 h 1161"/>
              <a:gd name="T14" fmla="*/ 2204 w 2204"/>
              <a:gd name="T15" fmla="*/ 1161 h 1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4" h="1161">
                <a:moveTo>
                  <a:pt x="0" y="1161"/>
                </a:moveTo>
                <a:lnTo>
                  <a:pt x="2204" y="1161"/>
                </a:lnTo>
                <a:lnTo>
                  <a:pt x="512" y="0"/>
                </a:lnTo>
                <a:lnTo>
                  <a:pt x="0" y="1161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322" name="Text Box 25"/>
          <p:cNvSpPr txBox="1">
            <a:spLocks noChangeArrowheads="1"/>
          </p:cNvSpPr>
          <p:nvPr/>
        </p:nvSpPr>
        <p:spPr bwMode="auto">
          <a:xfrm>
            <a:off x="6096000" y="2590800"/>
            <a:ext cx="9503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 rot="5400000">
            <a:off x="6807731" y="2925234"/>
            <a:ext cx="339725" cy="518584"/>
            <a:chOff x="420" y="3136"/>
            <a:chExt cx="193" cy="301"/>
          </a:xfrm>
        </p:grpSpPr>
        <p:sp>
          <p:nvSpPr>
            <p:cNvPr id="13333" name="Arc 28"/>
            <p:cNvSpPr>
              <a:spLocks/>
            </p:cNvSpPr>
            <p:nvPr/>
          </p:nvSpPr>
          <p:spPr bwMode="auto">
            <a:xfrm>
              <a:off x="420" y="3227"/>
              <a:ext cx="102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4" name="Arc 29"/>
            <p:cNvSpPr>
              <a:spLocks/>
            </p:cNvSpPr>
            <p:nvPr/>
          </p:nvSpPr>
          <p:spPr bwMode="auto">
            <a:xfrm>
              <a:off x="448" y="3136"/>
              <a:ext cx="165" cy="272"/>
            </a:xfrm>
            <a:custGeom>
              <a:avLst/>
              <a:gdLst>
                <a:gd name="T0" fmla="*/ 0 w 21600"/>
                <a:gd name="T1" fmla="*/ 0 h 27072"/>
                <a:gd name="T2" fmla="*/ 0 w 21600"/>
                <a:gd name="T3" fmla="*/ 0 h 27072"/>
                <a:gd name="T4" fmla="*/ 0 w 21600"/>
                <a:gd name="T5" fmla="*/ 0 h 270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72"/>
                <a:gd name="T11" fmla="*/ 21600 w 21600"/>
                <a:gd name="T12" fmla="*/ 27072 h 270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7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446"/>
                    <a:pt x="21363" y="25285"/>
                    <a:pt x="20895" y="27072"/>
                  </a:cubicBezTo>
                </a:path>
                <a:path w="21600" h="2707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446"/>
                    <a:pt x="21363" y="25285"/>
                    <a:pt x="20895" y="2707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3324" name="Group 30"/>
          <p:cNvGrpSpPr>
            <a:grpSpLocks/>
          </p:cNvGrpSpPr>
          <p:nvPr/>
        </p:nvGrpSpPr>
        <p:grpSpPr bwMode="auto">
          <a:xfrm rot="3431139">
            <a:off x="8344431" y="2882374"/>
            <a:ext cx="333375" cy="359833"/>
            <a:chOff x="1253" y="3694"/>
            <a:chExt cx="210" cy="128"/>
          </a:xfrm>
        </p:grpSpPr>
        <p:sp>
          <p:nvSpPr>
            <p:cNvPr id="13331" name="Line 31"/>
            <p:cNvSpPr>
              <a:spLocks noChangeShapeType="1"/>
            </p:cNvSpPr>
            <p:nvPr/>
          </p:nvSpPr>
          <p:spPr bwMode="auto">
            <a:xfrm>
              <a:off x="1253" y="3694"/>
              <a:ext cx="137" cy="1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2" name="Line 32"/>
            <p:cNvSpPr>
              <a:spLocks noChangeShapeType="1"/>
            </p:cNvSpPr>
            <p:nvPr/>
          </p:nvSpPr>
          <p:spPr bwMode="auto">
            <a:xfrm>
              <a:off x="1326" y="3694"/>
              <a:ext cx="137" cy="1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3325" name="Text Box 33"/>
          <p:cNvSpPr txBox="1">
            <a:spLocks noChangeArrowheads="1"/>
          </p:cNvSpPr>
          <p:nvPr/>
        </p:nvSpPr>
        <p:spPr bwMode="auto">
          <a:xfrm>
            <a:off x="10835219" y="2819400"/>
            <a:ext cx="950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3326" name="Text Box 34"/>
          <p:cNvSpPr txBox="1">
            <a:spLocks noChangeArrowheads="1"/>
          </p:cNvSpPr>
          <p:nvPr/>
        </p:nvSpPr>
        <p:spPr bwMode="auto">
          <a:xfrm>
            <a:off x="6604000" y="5029200"/>
            <a:ext cx="9503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3327" name="Text Box 39"/>
          <p:cNvSpPr txBox="1">
            <a:spLocks noChangeArrowheads="1"/>
          </p:cNvSpPr>
          <p:nvPr/>
        </p:nvSpPr>
        <p:spPr bwMode="auto">
          <a:xfrm>
            <a:off x="711200" y="457201"/>
            <a:ext cx="10972800" cy="1077218"/>
          </a:xfrm>
          <a:prstGeom prst="rect">
            <a:avLst/>
          </a:prstGeom>
          <a:solidFill>
            <a:srgbClr val="006600"/>
          </a:solidFill>
          <a:ln w="38100" cmpd="dbl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65300" indent="-17653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tập 1:</a:t>
            </a:r>
            <a:r>
              <a:rPr lang="en-US" altLang="en-US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Nêu thêm điều kiện để hai tam giác dưới đây bằng nhau theo trường hợp (g.c.g)</a:t>
            </a:r>
          </a:p>
        </p:txBody>
      </p:sp>
      <p:sp>
        <p:nvSpPr>
          <p:cNvPr id="13328" name="Arc 40"/>
          <p:cNvSpPr>
            <a:spLocks/>
          </p:cNvSpPr>
          <p:nvPr/>
        </p:nvSpPr>
        <p:spPr bwMode="auto">
          <a:xfrm flipH="1">
            <a:off x="5113867" y="4191000"/>
            <a:ext cx="101600" cy="2286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329" name="Arc 41"/>
          <p:cNvSpPr>
            <a:spLocks/>
          </p:cNvSpPr>
          <p:nvPr/>
        </p:nvSpPr>
        <p:spPr bwMode="auto">
          <a:xfrm flipH="1">
            <a:off x="10532533" y="3200400"/>
            <a:ext cx="101600" cy="2286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3330" name="Text Box 42"/>
          <p:cNvSpPr txBox="1">
            <a:spLocks noChangeArrowheads="1"/>
          </p:cNvSpPr>
          <p:nvPr/>
        </p:nvSpPr>
        <p:spPr bwMode="auto">
          <a:xfrm>
            <a:off x="406400" y="2209803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a,</a:t>
            </a:r>
          </a:p>
        </p:txBody>
      </p:sp>
    </p:spTree>
    <p:extLst>
      <p:ext uri="{BB962C8B-B14F-4D97-AF65-F5344CB8AC3E}">
        <p14:creationId xmlns:p14="http://schemas.microsoft.com/office/powerpoint/2010/main" val="2822123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351619" y="163516"/>
            <a:ext cx="984038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527051" y="1455741"/>
            <a:ext cx="11664949" cy="1552575"/>
            <a:chOff x="1836" y="2296"/>
            <a:chExt cx="4083" cy="862"/>
          </a:xfrm>
        </p:grpSpPr>
        <p:sp>
          <p:nvSpPr>
            <p:cNvPr id="14343" name="Oval 84"/>
            <p:cNvSpPr>
              <a:spLocks noChangeArrowheads="1"/>
            </p:cNvSpPr>
            <p:nvPr/>
          </p:nvSpPr>
          <p:spPr bwMode="auto">
            <a:xfrm>
              <a:off x="1836" y="2296"/>
              <a:ext cx="3924" cy="86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44" name="Text Box 5"/>
            <p:cNvSpPr txBox="1">
              <a:spLocks noChangeArrowheads="1"/>
            </p:cNvSpPr>
            <p:nvPr/>
          </p:nvSpPr>
          <p:spPr bwMode="auto">
            <a:xfrm>
              <a:off x="2132" y="2478"/>
              <a:ext cx="378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 các tam giác bằng nhau ở mỗi hình sau:</a:t>
              </a:r>
            </a:p>
          </p:txBody>
        </p:sp>
      </p:grpSp>
      <p:pic>
        <p:nvPicPr>
          <p:cNvPr id="14340" name="Picture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1" y="3246441"/>
            <a:ext cx="42037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1" y="3300416"/>
            <a:ext cx="5461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2" y="-26988"/>
            <a:ext cx="11664949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980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8"/>
          <p:cNvSpPr>
            <a:spLocks noChangeShapeType="1"/>
          </p:cNvSpPr>
          <p:nvPr/>
        </p:nvSpPr>
        <p:spPr bwMode="auto">
          <a:xfrm flipH="1" flipV="1">
            <a:off x="2032000" y="2819400"/>
            <a:ext cx="3048000" cy="2438400"/>
          </a:xfrm>
          <a:prstGeom prst="line">
            <a:avLst/>
          </a:prstGeom>
          <a:noFill/>
          <a:ln w="38100">
            <a:solidFill>
              <a:srgbClr val="000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63" name="Line 9"/>
          <p:cNvSpPr>
            <a:spLocks noChangeShapeType="1"/>
          </p:cNvSpPr>
          <p:nvPr/>
        </p:nvSpPr>
        <p:spPr bwMode="auto">
          <a:xfrm flipH="1">
            <a:off x="914400" y="2819400"/>
            <a:ext cx="1117600" cy="2463800"/>
          </a:xfrm>
          <a:prstGeom prst="line">
            <a:avLst/>
          </a:prstGeom>
          <a:noFill/>
          <a:ln w="38100">
            <a:solidFill>
              <a:srgbClr val="000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64" name="Line 10"/>
          <p:cNvSpPr>
            <a:spLocks noChangeShapeType="1"/>
          </p:cNvSpPr>
          <p:nvPr/>
        </p:nvSpPr>
        <p:spPr bwMode="auto">
          <a:xfrm>
            <a:off x="914400" y="5257800"/>
            <a:ext cx="4165600" cy="0"/>
          </a:xfrm>
          <a:prstGeom prst="line">
            <a:avLst/>
          </a:prstGeom>
          <a:noFill/>
          <a:ln w="38100">
            <a:solidFill>
              <a:srgbClr val="000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 flipH="1">
            <a:off x="6197600" y="1981200"/>
            <a:ext cx="2734733" cy="2514600"/>
          </a:xfrm>
          <a:prstGeom prst="line">
            <a:avLst/>
          </a:prstGeom>
          <a:noFill/>
          <a:ln w="38100">
            <a:solidFill>
              <a:srgbClr val="000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66" name="Line 12"/>
          <p:cNvSpPr>
            <a:spLocks noChangeShapeType="1"/>
          </p:cNvSpPr>
          <p:nvPr/>
        </p:nvSpPr>
        <p:spPr bwMode="auto">
          <a:xfrm>
            <a:off x="8902700" y="1981200"/>
            <a:ext cx="2438400" cy="2362200"/>
          </a:xfrm>
          <a:prstGeom prst="line">
            <a:avLst/>
          </a:prstGeom>
          <a:noFill/>
          <a:ln w="38100">
            <a:solidFill>
              <a:srgbClr val="000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67" name="Line 13"/>
          <p:cNvSpPr>
            <a:spLocks noChangeShapeType="1"/>
          </p:cNvSpPr>
          <p:nvPr/>
        </p:nvSpPr>
        <p:spPr bwMode="auto">
          <a:xfrm flipH="1">
            <a:off x="6184900" y="4343403"/>
            <a:ext cx="5130800" cy="176213"/>
          </a:xfrm>
          <a:prstGeom prst="line">
            <a:avLst/>
          </a:prstGeom>
          <a:noFill/>
          <a:ln w="38100">
            <a:solidFill>
              <a:srgbClr val="0000C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68" name="Line 14"/>
          <p:cNvSpPr>
            <a:spLocks noChangeShapeType="1"/>
          </p:cNvSpPr>
          <p:nvPr/>
        </p:nvSpPr>
        <p:spPr bwMode="auto">
          <a:xfrm flipH="1">
            <a:off x="3740153" y="4033838"/>
            <a:ext cx="46567" cy="303212"/>
          </a:xfrm>
          <a:prstGeom prst="line">
            <a:avLst/>
          </a:prstGeom>
          <a:noFill/>
          <a:ln w="22225">
            <a:solidFill>
              <a:srgbClr val="C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69" name="Line 15"/>
          <p:cNvSpPr>
            <a:spLocks noChangeShapeType="1"/>
          </p:cNvSpPr>
          <p:nvPr/>
        </p:nvSpPr>
        <p:spPr bwMode="auto">
          <a:xfrm flipH="1">
            <a:off x="3594102" y="3990975"/>
            <a:ext cx="63500" cy="314325"/>
          </a:xfrm>
          <a:prstGeom prst="line">
            <a:avLst/>
          </a:prstGeom>
          <a:noFill/>
          <a:ln w="22225">
            <a:solidFill>
              <a:srgbClr val="C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auto">
          <a:xfrm flipH="1">
            <a:off x="9918700" y="3048000"/>
            <a:ext cx="203200" cy="152400"/>
          </a:xfrm>
          <a:prstGeom prst="line">
            <a:avLst/>
          </a:prstGeom>
          <a:noFill/>
          <a:ln w="22225">
            <a:solidFill>
              <a:srgbClr val="C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71" name="Line 17"/>
          <p:cNvSpPr>
            <a:spLocks noChangeShapeType="1"/>
          </p:cNvSpPr>
          <p:nvPr/>
        </p:nvSpPr>
        <p:spPr bwMode="auto">
          <a:xfrm flipH="1">
            <a:off x="10020300" y="3124200"/>
            <a:ext cx="203200" cy="152400"/>
          </a:xfrm>
          <a:prstGeom prst="line">
            <a:avLst/>
          </a:prstGeom>
          <a:noFill/>
          <a:ln w="22225">
            <a:solidFill>
              <a:srgbClr val="C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72" name="Rectangle 18"/>
          <p:cNvSpPr>
            <a:spLocks noChangeArrowheads="1"/>
          </p:cNvSpPr>
          <p:nvPr/>
        </p:nvSpPr>
        <p:spPr bwMode="auto">
          <a:xfrm>
            <a:off x="4978400" y="5257802"/>
            <a:ext cx="2388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373" name="Rectangle 19"/>
          <p:cNvSpPr>
            <a:spLocks noChangeArrowheads="1"/>
          </p:cNvSpPr>
          <p:nvPr/>
        </p:nvSpPr>
        <p:spPr bwMode="auto">
          <a:xfrm>
            <a:off x="1930401" y="2286002"/>
            <a:ext cx="259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374" name="Rectangle 20"/>
          <p:cNvSpPr>
            <a:spLocks noChangeArrowheads="1"/>
          </p:cNvSpPr>
          <p:nvPr/>
        </p:nvSpPr>
        <p:spPr bwMode="auto">
          <a:xfrm>
            <a:off x="508001" y="5105402"/>
            <a:ext cx="259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375" name="Rectangle 21"/>
          <p:cNvSpPr>
            <a:spLocks noChangeArrowheads="1"/>
          </p:cNvSpPr>
          <p:nvPr/>
        </p:nvSpPr>
        <p:spPr bwMode="auto">
          <a:xfrm>
            <a:off x="8902700" y="1600202"/>
            <a:ext cx="2196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5376" name="Rectangle 22"/>
          <p:cNvSpPr>
            <a:spLocks noChangeArrowheads="1"/>
          </p:cNvSpPr>
          <p:nvPr/>
        </p:nvSpPr>
        <p:spPr bwMode="auto">
          <a:xfrm>
            <a:off x="6057900" y="4572002"/>
            <a:ext cx="2388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5377" name="Rectangle 23"/>
          <p:cNvSpPr>
            <a:spLocks noChangeArrowheads="1"/>
          </p:cNvSpPr>
          <p:nvPr/>
        </p:nvSpPr>
        <p:spPr bwMode="auto">
          <a:xfrm>
            <a:off x="11341101" y="4343402"/>
            <a:ext cx="259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378" name="Rectangle 25"/>
          <p:cNvSpPr>
            <a:spLocks noChangeArrowheads="1"/>
          </p:cNvSpPr>
          <p:nvPr/>
        </p:nvSpPr>
        <p:spPr bwMode="auto">
          <a:xfrm>
            <a:off x="203200" y="152400"/>
            <a:ext cx="11785600" cy="6477000"/>
          </a:xfrm>
          <a:prstGeom prst="rect">
            <a:avLst/>
          </a:prstGeom>
          <a:noFill/>
          <a:ln w="57150" cmpd="thickThin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32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9" name="Freeform 27"/>
          <p:cNvSpPr>
            <a:spLocks/>
          </p:cNvSpPr>
          <p:nvPr/>
        </p:nvSpPr>
        <p:spPr bwMode="auto">
          <a:xfrm rot="8818568" flipV="1">
            <a:off x="10833100" y="4114800"/>
            <a:ext cx="264584" cy="228600"/>
          </a:xfrm>
          <a:custGeom>
            <a:avLst/>
            <a:gdLst>
              <a:gd name="T0" fmla="*/ 0 w 112"/>
              <a:gd name="T1" fmla="*/ 0 h 144"/>
              <a:gd name="T2" fmla="*/ 2147483646 w 112"/>
              <a:gd name="T3" fmla="*/ 2147483646 h 144"/>
              <a:gd name="T4" fmla="*/ 2147483646 w 112"/>
              <a:gd name="T5" fmla="*/ 2147483646 h 144"/>
              <a:gd name="T6" fmla="*/ 0 60000 65536"/>
              <a:gd name="T7" fmla="*/ 0 60000 65536"/>
              <a:gd name="T8" fmla="*/ 0 60000 65536"/>
              <a:gd name="T9" fmla="*/ 0 w 112"/>
              <a:gd name="T10" fmla="*/ 0 h 144"/>
              <a:gd name="T11" fmla="*/ 112 w 11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144">
                <a:moveTo>
                  <a:pt x="0" y="0"/>
                </a:moveTo>
                <a:cubicBezTo>
                  <a:pt x="40" y="12"/>
                  <a:pt x="80" y="24"/>
                  <a:pt x="96" y="48"/>
                </a:cubicBezTo>
                <a:cubicBezTo>
                  <a:pt x="112" y="72"/>
                  <a:pt x="96" y="128"/>
                  <a:pt x="96" y="144"/>
                </a:cubicBezTo>
              </a:path>
            </a:pathLst>
          </a:custGeom>
          <a:noFill/>
          <a:ln w="38100" cap="sq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5380" name="Freeform 28"/>
          <p:cNvSpPr>
            <a:spLocks/>
          </p:cNvSpPr>
          <p:nvPr/>
        </p:nvSpPr>
        <p:spPr bwMode="auto">
          <a:xfrm rot="7033875">
            <a:off x="1955272" y="2981326"/>
            <a:ext cx="288925" cy="304800"/>
          </a:xfrm>
          <a:custGeom>
            <a:avLst/>
            <a:gdLst>
              <a:gd name="T0" fmla="*/ 0 w 112"/>
              <a:gd name="T1" fmla="*/ 0 h 144"/>
              <a:gd name="T2" fmla="*/ 2147483646 w 112"/>
              <a:gd name="T3" fmla="*/ 2147483646 h 144"/>
              <a:gd name="T4" fmla="*/ 2147483646 w 112"/>
              <a:gd name="T5" fmla="*/ 2147483646 h 144"/>
              <a:gd name="T6" fmla="*/ 0 60000 65536"/>
              <a:gd name="T7" fmla="*/ 0 60000 65536"/>
              <a:gd name="T8" fmla="*/ 0 60000 65536"/>
              <a:gd name="T9" fmla="*/ 0 w 112"/>
              <a:gd name="T10" fmla="*/ 0 h 144"/>
              <a:gd name="T11" fmla="*/ 112 w 11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144">
                <a:moveTo>
                  <a:pt x="0" y="0"/>
                </a:moveTo>
                <a:cubicBezTo>
                  <a:pt x="40" y="12"/>
                  <a:pt x="80" y="24"/>
                  <a:pt x="96" y="48"/>
                </a:cubicBezTo>
                <a:cubicBezTo>
                  <a:pt x="112" y="72"/>
                  <a:pt x="96" y="128"/>
                  <a:pt x="96" y="144"/>
                </a:cubicBezTo>
              </a:path>
            </a:pathLst>
          </a:custGeom>
          <a:noFill/>
          <a:ln w="38100" cap="sq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4368800" y="2438403"/>
            <a:ext cx="1524000" cy="1433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382" name="Text Box 35"/>
          <p:cNvSpPr txBox="1">
            <a:spLocks noChangeArrowheads="1"/>
          </p:cNvSpPr>
          <p:nvPr/>
        </p:nvSpPr>
        <p:spPr bwMode="auto">
          <a:xfrm>
            <a:off x="304800" y="304800"/>
            <a:ext cx="11582400" cy="1368425"/>
          </a:xfrm>
          <a:prstGeom prst="rect">
            <a:avLst/>
          </a:prstGeom>
          <a:solidFill>
            <a:srgbClr val="008000"/>
          </a:solidFill>
          <a:ln w="57150" cmpd="thinThick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935163" indent="-1935163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 tập 2 : </a:t>
            </a:r>
            <a:r>
              <a:rPr lang="en-US" alt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ABC = DEF ( g-c-g)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đúng </a:t>
            </a:r>
            <a:r>
              <a:rPr lang="en-US" alt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hay </a:t>
            </a:r>
            <a:r>
              <a:rPr lang="en-US" alt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sai</a:t>
            </a:r>
            <a:r>
              <a:rPr lang="en-US" alt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  <a:r>
              <a:rPr lang="en-US" alt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</a:p>
        </p:txBody>
      </p:sp>
      <p:grpSp>
        <p:nvGrpSpPr>
          <p:cNvPr id="15383" name="Group 39"/>
          <p:cNvGrpSpPr>
            <a:grpSpLocks/>
          </p:cNvGrpSpPr>
          <p:nvPr/>
        </p:nvGrpSpPr>
        <p:grpSpPr bwMode="auto">
          <a:xfrm>
            <a:off x="6445251" y="4267200"/>
            <a:ext cx="203200" cy="228600"/>
            <a:chOff x="3072" y="2688"/>
            <a:chExt cx="96" cy="144"/>
          </a:xfrm>
        </p:grpSpPr>
        <p:sp>
          <p:nvSpPr>
            <p:cNvPr id="15387" name="Arc 36"/>
            <p:cNvSpPr>
              <a:spLocks/>
            </p:cNvSpPr>
            <p:nvPr/>
          </p:nvSpPr>
          <p:spPr bwMode="auto">
            <a:xfrm>
              <a:off x="3072" y="2688"/>
              <a:ext cx="9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388" name="Line 38"/>
            <p:cNvSpPr>
              <a:spLocks noChangeShapeType="1"/>
            </p:cNvSpPr>
            <p:nvPr/>
          </p:nvSpPr>
          <p:spPr bwMode="auto">
            <a:xfrm flipH="1">
              <a:off x="3102" y="2688"/>
              <a:ext cx="48" cy="48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5384" name="Group 40"/>
          <p:cNvGrpSpPr>
            <a:grpSpLocks/>
          </p:cNvGrpSpPr>
          <p:nvPr/>
        </p:nvGrpSpPr>
        <p:grpSpPr bwMode="auto">
          <a:xfrm rot="-8389059">
            <a:off x="4572000" y="4995863"/>
            <a:ext cx="203200" cy="228600"/>
            <a:chOff x="3072" y="2688"/>
            <a:chExt cx="96" cy="144"/>
          </a:xfrm>
        </p:grpSpPr>
        <p:sp>
          <p:nvSpPr>
            <p:cNvPr id="15385" name="Arc 41"/>
            <p:cNvSpPr>
              <a:spLocks/>
            </p:cNvSpPr>
            <p:nvPr/>
          </p:nvSpPr>
          <p:spPr bwMode="auto">
            <a:xfrm>
              <a:off x="3072" y="2688"/>
              <a:ext cx="9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386" name="Line 42"/>
            <p:cNvSpPr>
              <a:spLocks noChangeShapeType="1"/>
            </p:cNvSpPr>
            <p:nvPr/>
          </p:nvSpPr>
          <p:spPr bwMode="auto">
            <a:xfrm flipH="1">
              <a:off x="3102" y="2688"/>
              <a:ext cx="48" cy="48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950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273178"/>
            <a:ext cx="104648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1"/>
          <p:cNvSpPr txBox="1">
            <a:spLocks noChangeArrowheads="1"/>
          </p:cNvSpPr>
          <p:nvPr/>
        </p:nvSpPr>
        <p:spPr bwMode="auto">
          <a:xfrm>
            <a:off x="406400" y="381003"/>
            <a:ext cx="11785600" cy="89217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tập2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15200" y="6319838"/>
            <a:ext cx="375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 ABC =  ADC</a:t>
            </a:r>
            <a:endParaRPr lang="vi-VN" altLang="en-US" sz="240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34400" y="3886201"/>
            <a:ext cx="345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 HMG =  KMI</a:t>
            </a:r>
            <a:endParaRPr lang="vi-VN" alt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45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7">
            <a:extLst>
              <a:ext uri="{FF2B5EF4-FFF2-40B4-BE49-F238E27FC236}">
                <a16:creationId xmlns:a16="http://schemas.microsoft.com/office/drawing/2014/main" xmlns="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 dirty="0"/>
          </a:p>
        </p:txBody>
      </p:sp>
      <p:sp>
        <p:nvSpPr>
          <p:cNvPr id="197" name="Rectangle 196"/>
          <p:cNvSpPr/>
          <p:nvPr/>
        </p:nvSpPr>
        <p:spPr>
          <a:xfrm>
            <a:off x="3108997" y="-40498"/>
            <a:ext cx="597400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TAM GIÁC BẰNG NHAU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3" y="374531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tam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" name="Picture 54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16" y="195359"/>
            <a:ext cx="1080685" cy="8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Hình ảnh 1">
            <a:extLst>
              <a:ext uri="{FF2B5EF4-FFF2-40B4-BE49-F238E27FC236}">
                <a16:creationId xmlns:a16="http://schemas.microsoft.com/office/drawing/2014/main" xmlns="" id="{EDED1653-5880-C210-27F6-E41B79F4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95724"/>
            <a:ext cx="9104573" cy="329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078CEB1C-96CE-9E12-9A7C-C82EE610C465}"/>
              </a:ext>
            </a:extLst>
          </p:cNvPr>
          <p:cNvSpPr txBox="1"/>
          <p:nvPr/>
        </p:nvSpPr>
        <p:spPr>
          <a:xfrm>
            <a:off x="190503" y="4221061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xmlns="" id="{AA570C1E-6022-3470-8117-182CA06F9D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167313"/>
              </p:ext>
            </p:extLst>
          </p:nvPr>
        </p:nvGraphicFramePr>
        <p:xfrm>
          <a:off x="1447805" y="4274243"/>
          <a:ext cx="388143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5" imgW="2070000" imgH="1015920" progId="Equation.DSMT4">
                  <p:embed/>
                </p:oleObj>
              </mc:Choice>
              <mc:Fallback>
                <p:oleObj name="Equation" r:id="rId5" imgW="207000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5" y="4274243"/>
                        <a:ext cx="3881439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2">
            <a:extLst>
              <a:ext uri="{FF2B5EF4-FFF2-40B4-BE49-F238E27FC236}">
                <a16:creationId xmlns:a16="http://schemas.microsoft.com/office/drawing/2014/main" xmlns="" id="{982D2C5D-537E-B280-6562-D43390F692DB}"/>
              </a:ext>
            </a:extLst>
          </p:cNvPr>
          <p:cNvSpPr txBox="1"/>
          <p:nvPr/>
        </p:nvSpPr>
        <p:spPr>
          <a:xfrm>
            <a:off x="228603" y="6131560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xmlns="" id="{05E21FF6-9306-B4C2-8339-6ECE054434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696950"/>
              </p:ext>
            </p:extLst>
          </p:nvPr>
        </p:nvGraphicFramePr>
        <p:xfrm>
          <a:off x="1219205" y="6275043"/>
          <a:ext cx="1878041" cy="3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7" imgW="977760" imgH="177480" progId="Equation.DSMT4">
                  <p:embed/>
                </p:oleObj>
              </mc:Choice>
              <mc:Fallback>
                <p:oleObj name="Equation" r:id="rId7" imgW="977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9205" y="6275043"/>
                        <a:ext cx="1878041" cy="34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03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219200" y="1981201"/>
            <a:ext cx="9855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Nắm trường hợp bằng nhau thứ hai của tam giác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 bị trường hợp bằng nhau của hai tam giác vuông.</a:t>
            </a: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2235200" y="609600"/>
            <a:ext cx="7010400" cy="7620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hlink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662019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3"/>
            <a:ext cx="10363200" cy="1470025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HAI TAM GIÁC BẰNG NHAU (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2895600"/>
            <a:ext cx="10871200" cy="1752600"/>
          </a:xfrm>
        </p:spPr>
        <p:txBody>
          <a:bodyPr>
            <a:noAutofit/>
          </a:bodyPr>
          <a:lstStyle/>
          <a:p>
            <a:pPr algn="l"/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61285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1117600" y="1295400"/>
            <a:ext cx="13208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38400" y="1295400"/>
            <a:ext cx="2235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17600" y="2895600"/>
            <a:ext cx="355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78000" y="2095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51200" y="1828800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52800" y="1905000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78000" y="1981200"/>
            <a:ext cx="1524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364509" y="1440876"/>
            <a:ext cx="277091" cy="42103"/>
          </a:xfrm>
          <a:custGeom>
            <a:avLst/>
            <a:gdLst>
              <a:gd name="connsiteX0" fmla="*/ 0 w 207818"/>
              <a:gd name="connsiteY0" fmla="*/ 0 h 42103"/>
              <a:gd name="connsiteX1" fmla="*/ 0 w 207818"/>
              <a:gd name="connsiteY1" fmla="*/ 0 h 42103"/>
              <a:gd name="connsiteX2" fmla="*/ 193963 w 207818"/>
              <a:gd name="connsiteY2" fmla="*/ 27709 h 42103"/>
              <a:gd name="connsiteX3" fmla="*/ 207818 w 207818"/>
              <a:gd name="connsiteY3" fmla="*/ 13854 h 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" h="42103">
                <a:moveTo>
                  <a:pt x="0" y="0"/>
                </a:moveTo>
                <a:lnTo>
                  <a:pt x="0" y="0"/>
                </a:lnTo>
                <a:cubicBezTo>
                  <a:pt x="106249" y="39843"/>
                  <a:pt x="93907" y="56296"/>
                  <a:pt x="193963" y="27709"/>
                </a:cubicBezTo>
                <a:cubicBezTo>
                  <a:pt x="200243" y="25915"/>
                  <a:pt x="203200" y="18472"/>
                  <a:pt x="207818" y="138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1854200" y="766474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58800" y="2865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114800" y="2865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6096000" y="1290926"/>
            <a:ext cx="13208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416800" y="1290926"/>
            <a:ext cx="2235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0" y="2891126"/>
            <a:ext cx="355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756400" y="20910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8229600" y="1824326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8331200" y="1900526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756400" y="1976726"/>
            <a:ext cx="1524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7342909" y="1436402"/>
            <a:ext cx="277091" cy="42103"/>
          </a:xfrm>
          <a:custGeom>
            <a:avLst/>
            <a:gdLst>
              <a:gd name="connsiteX0" fmla="*/ 0 w 207818"/>
              <a:gd name="connsiteY0" fmla="*/ 0 h 42103"/>
              <a:gd name="connsiteX1" fmla="*/ 0 w 207818"/>
              <a:gd name="connsiteY1" fmla="*/ 0 h 42103"/>
              <a:gd name="connsiteX2" fmla="*/ 193963 w 207818"/>
              <a:gd name="connsiteY2" fmla="*/ 27709 h 42103"/>
              <a:gd name="connsiteX3" fmla="*/ 207818 w 207818"/>
              <a:gd name="connsiteY3" fmla="*/ 13854 h 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" h="42103">
                <a:moveTo>
                  <a:pt x="0" y="0"/>
                </a:moveTo>
                <a:lnTo>
                  <a:pt x="0" y="0"/>
                </a:lnTo>
                <a:cubicBezTo>
                  <a:pt x="106249" y="39843"/>
                  <a:pt x="93907" y="56296"/>
                  <a:pt x="193963" y="27709"/>
                </a:cubicBezTo>
                <a:cubicBezTo>
                  <a:pt x="200243" y="25915"/>
                  <a:pt x="203200" y="18472"/>
                  <a:pt x="207818" y="138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6832600" y="762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5537200" y="2860964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9093200" y="2860964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304800" y="38100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216028"/>
              </p:ext>
            </p:extLst>
          </p:nvPr>
        </p:nvGraphicFramePr>
        <p:xfrm>
          <a:off x="1168400" y="3886200"/>
          <a:ext cx="5664200" cy="49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3" imgW="2590560" imgH="304560" progId="Equation.DSMT4">
                  <p:embed/>
                </p:oleObj>
              </mc:Choice>
              <mc:Fallback>
                <p:oleObj name="Equation" r:id="rId3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886200"/>
                        <a:ext cx="5664200" cy="499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Subtitle 2"/>
          <p:cNvSpPr txBox="1">
            <a:spLocks/>
          </p:cNvSpPr>
          <p:nvPr/>
        </p:nvSpPr>
        <p:spPr>
          <a:xfrm>
            <a:off x="1117600" y="5029200"/>
            <a:ext cx="108712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3558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2" grpId="0"/>
      <p:bldP spid="53" grpId="0"/>
      <p:bldP spid="54" grpId="0"/>
      <p:bldP spid="62" grpId="0" animBg="1"/>
      <p:bldP spid="63" grpId="0"/>
      <p:bldP spid="64" grpId="0"/>
      <p:bldP spid="65" grpId="0"/>
      <p:bldP spid="7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1117600" y="1295400"/>
            <a:ext cx="13208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38400" y="1295400"/>
            <a:ext cx="2235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17600" y="2895600"/>
            <a:ext cx="355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78000" y="2095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78000" y="1981200"/>
            <a:ext cx="1524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364509" y="1440876"/>
            <a:ext cx="277091" cy="42103"/>
          </a:xfrm>
          <a:custGeom>
            <a:avLst/>
            <a:gdLst>
              <a:gd name="connsiteX0" fmla="*/ 0 w 207818"/>
              <a:gd name="connsiteY0" fmla="*/ 0 h 42103"/>
              <a:gd name="connsiteX1" fmla="*/ 0 w 207818"/>
              <a:gd name="connsiteY1" fmla="*/ 0 h 42103"/>
              <a:gd name="connsiteX2" fmla="*/ 193963 w 207818"/>
              <a:gd name="connsiteY2" fmla="*/ 27709 h 42103"/>
              <a:gd name="connsiteX3" fmla="*/ 207818 w 207818"/>
              <a:gd name="connsiteY3" fmla="*/ 13854 h 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" h="42103">
                <a:moveTo>
                  <a:pt x="0" y="0"/>
                </a:moveTo>
                <a:lnTo>
                  <a:pt x="0" y="0"/>
                </a:lnTo>
                <a:cubicBezTo>
                  <a:pt x="106249" y="39843"/>
                  <a:pt x="93907" y="56296"/>
                  <a:pt x="193963" y="27709"/>
                </a:cubicBezTo>
                <a:cubicBezTo>
                  <a:pt x="200243" y="25915"/>
                  <a:pt x="203200" y="18472"/>
                  <a:pt x="207818" y="138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1854200" y="766474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58800" y="2865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114800" y="2865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304800" y="38100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621518"/>
              </p:ext>
            </p:extLst>
          </p:nvPr>
        </p:nvGraphicFramePr>
        <p:xfrm>
          <a:off x="1168400" y="3886200"/>
          <a:ext cx="5664200" cy="49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3" imgW="2590560" imgH="304560" progId="Equation.DSMT4">
                  <p:embed/>
                </p:oleObj>
              </mc:Choice>
              <mc:Fallback>
                <p:oleObj name="Equation" r:id="rId3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886200"/>
                        <a:ext cx="5664200" cy="499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Subtitle 2"/>
          <p:cNvSpPr txBox="1">
            <a:spLocks/>
          </p:cNvSpPr>
          <p:nvPr/>
        </p:nvSpPr>
        <p:spPr>
          <a:xfrm>
            <a:off x="1117600" y="50292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Freeform 2"/>
          <p:cNvSpPr/>
          <p:nvPr/>
        </p:nvSpPr>
        <p:spPr>
          <a:xfrm>
            <a:off x="1293092" y="2701639"/>
            <a:ext cx="167877" cy="166255"/>
          </a:xfrm>
          <a:custGeom>
            <a:avLst/>
            <a:gdLst>
              <a:gd name="connsiteX0" fmla="*/ 0 w 125908"/>
              <a:gd name="connsiteY0" fmla="*/ 0 h 166255"/>
              <a:gd name="connsiteX1" fmla="*/ 0 w 125908"/>
              <a:gd name="connsiteY1" fmla="*/ 0 h 166255"/>
              <a:gd name="connsiteX2" fmla="*/ 110837 w 125908"/>
              <a:gd name="connsiteY2" fmla="*/ 55419 h 166255"/>
              <a:gd name="connsiteX3" fmla="*/ 124691 w 125908"/>
              <a:gd name="connsiteY3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08" h="166255">
                <a:moveTo>
                  <a:pt x="0" y="0"/>
                </a:moveTo>
                <a:lnTo>
                  <a:pt x="0" y="0"/>
                </a:lnTo>
                <a:cubicBezTo>
                  <a:pt x="36946" y="18473"/>
                  <a:pt x="78232" y="30059"/>
                  <a:pt x="110837" y="55419"/>
                </a:cubicBezTo>
                <a:cubicBezTo>
                  <a:pt x="131993" y="71874"/>
                  <a:pt x="124691" y="156716"/>
                  <a:pt x="124691" y="166255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237675" y="2784764"/>
            <a:ext cx="149527" cy="110836"/>
          </a:xfrm>
          <a:custGeom>
            <a:avLst/>
            <a:gdLst>
              <a:gd name="connsiteX0" fmla="*/ 0 w 112145"/>
              <a:gd name="connsiteY0" fmla="*/ 0 h 110836"/>
              <a:gd name="connsiteX1" fmla="*/ 0 w 112145"/>
              <a:gd name="connsiteY1" fmla="*/ 0 h 110836"/>
              <a:gd name="connsiteX2" fmla="*/ 110836 w 112145"/>
              <a:gd name="connsiteY2" fmla="*/ 110836 h 11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145" h="110836">
                <a:moveTo>
                  <a:pt x="0" y="0"/>
                </a:moveTo>
                <a:lnTo>
                  <a:pt x="0" y="0"/>
                </a:lnTo>
                <a:cubicBezTo>
                  <a:pt x="132457" y="49671"/>
                  <a:pt x="110836" y="2105"/>
                  <a:pt x="110836" y="110836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6197600" y="1290926"/>
            <a:ext cx="13208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518400" y="1290926"/>
            <a:ext cx="2235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97600" y="2891126"/>
            <a:ext cx="355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858000" y="20910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8000" y="1976726"/>
            <a:ext cx="1524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7444509" y="1436402"/>
            <a:ext cx="277091" cy="42103"/>
          </a:xfrm>
          <a:custGeom>
            <a:avLst/>
            <a:gdLst>
              <a:gd name="connsiteX0" fmla="*/ 0 w 207818"/>
              <a:gd name="connsiteY0" fmla="*/ 0 h 42103"/>
              <a:gd name="connsiteX1" fmla="*/ 0 w 207818"/>
              <a:gd name="connsiteY1" fmla="*/ 0 h 42103"/>
              <a:gd name="connsiteX2" fmla="*/ 193963 w 207818"/>
              <a:gd name="connsiteY2" fmla="*/ 27709 h 42103"/>
              <a:gd name="connsiteX3" fmla="*/ 207818 w 207818"/>
              <a:gd name="connsiteY3" fmla="*/ 13854 h 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" h="42103">
                <a:moveTo>
                  <a:pt x="0" y="0"/>
                </a:moveTo>
                <a:lnTo>
                  <a:pt x="0" y="0"/>
                </a:lnTo>
                <a:cubicBezTo>
                  <a:pt x="106249" y="39843"/>
                  <a:pt x="93907" y="56296"/>
                  <a:pt x="193963" y="27709"/>
                </a:cubicBezTo>
                <a:cubicBezTo>
                  <a:pt x="200243" y="25915"/>
                  <a:pt x="203200" y="18472"/>
                  <a:pt x="207818" y="138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934200" y="762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5638800" y="2860964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9194800" y="2860964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</a:p>
        </p:txBody>
      </p:sp>
      <p:sp>
        <p:nvSpPr>
          <p:cNvPr id="50" name="Freeform 49"/>
          <p:cNvSpPr/>
          <p:nvPr/>
        </p:nvSpPr>
        <p:spPr>
          <a:xfrm>
            <a:off x="6373092" y="2697165"/>
            <a:ext cx="167877" cy="166255"/>
          </a:xfrm>
          <a:custGeom>
            <a:avLst/>
            <a:gdLst>
              <a:gd name="connsiteX0" fmla="*/ 0 w 125908"/>
              <a:gd name="connsiteY0" fmla="*/ 0 h 166255"/>
              <a:gd name="connsiteX1" fmla="*/ 0 w 125908"/>
              <a:gd name="connsiteY1" fmla="*/ 0 h 166255"/>
              <a:gd name="connsiteX2" fmla="*/ 110837 w 125908"/>
              <a:gd name="connsiteY2" fmla="*/ 55419 h 166255"/>
              <a:gd name="connsiteX3" fmla="*/ 124691 w 125908"/>
              <a:gd name="connsiteY3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08" h="166255">
                <a:moveTo>
                  <a:pt x="0" y="0"/>
                </a:moveTo>
                <a:lnTo>
                  <a:pt x="0" y="0"/>
                </a:lnTo>
                <a:cubicBezTo>
                  <a:pt x="36946" y="18473"/>
                  <a:pt x="78232" y="30059"/>
                  <a:pt x="110837" y="55419"/>
                </a:cubicBezTo>
                <a:cubicBezTo>
                  <a:pt x="131993" y="71874"/>
                  <a:pt x="124691" y="156716"/>
                  <a:pt x="124691" y="166255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6317675" y="2780290"/>
            <a:ext cx="149527" cy="110836"/>
          </a:xfrm>
          <a:custGeom>
            <a:avLst/>
            <a:gdLst>
              <a:gd name="connsiteX0" fmla="*/ 0 w 112145"/>
              <a:gd name="connsiteY0" fmla="*/ 0 h 110836"/>
              <a:gd name="connsiteX1" fmla="*/ 0 w 112145"/>
              <a:gd name="connsiteY1" fmla="*/ 0 h 110836"/>
              <a:gd name="connsiteX2" fmla="*/ 110836 w 112145"/>
              <a:gd name="connsiteY2" fmla="*/ 110836 h 11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145" h="110836">
                <a:moveTo>
                  <a:pt x="0" y="0"/>
                </a:moveTo>
                <a:lnTo>
                  <a:pt x="0" y="0"/>
                </a:lnTo>
                <a:cubicBezTo>
                  <a:pt x="132457" y="49671"/>
                  <a:pt x="110836" y="2105"/>
                  <a:pt x="110836" y="110836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2" grpId="0"/>
      <p:bldP spid="53" grpId="0"/>
      <p:bldP spid="54" grpId="0"/>
      <p:bldP spid="71" grpId="0"/>
      <p:bldP spid="3" grpId="0" animBg="1"/>
      <p:bldP spid="4" grpId="0" animBg="1"/>
      <p:bldP spid="46" grpId="0" animBg="1"/>
      <p:bldP spid="47" grpId="0"/>
      <p:bldP spid="48" grpId="0"/>
      <p:bldP spid="49" grpId="0"/>
      <p:bldP spid="50" grpId="0" animBg="1"/>
      <p:bldP spid="5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1117600" y="1295400"/>
            <a:ext cx="13208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38400" y="1295400"/>
            <a:ext cx="2235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17600" y="2895600"/>
            <a:ext cx="355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78000" y="2095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51200" y="1828800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52800" y="1905000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78000" y="1981200"/>
            <a:ext cx="1524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364509" y="1440876"/>
            <a:ext cx="277091" cy="42103"/>
          </a:xfrm>
          <a:custGeom>
            <a:avLst/>
            <a:gdLst>
              <a:gd name="connsiteX0" fmla="*/ 0 w 207818"/>
              <a:gd name="connsiteY0" fmla="*/ 0 h 42103"/>
              <a:gd name="connsiteX1" fmla="*/ 0 w 207818"/>
              <a:gd name="connsiteY1" fmla="*/ 0 h 42103"/>
              <a:gd name="connsiteX2" fmla="*/ 193963 w 207818"/>
              <a:gd name="connsiteY2" fmla="*/ 27709 h 42103"/>
              <a:gd name="connsiteX3" fmla="*/ 207818 w 207818"/>
              <a:gd name="connsiteY3" fmla="*/ 13854 h 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" h="42103">
                <a:moveTo>
                  <a:pt x="0" y="0"/>
                </a:moveTo>
                <a:lnTo>
                  <a:pt x="0" y="0"/>
                </a:lnTo>
                <a:cubicBezTo>
                  <a:pt x="106249" y="39843"/>
                  <a:pt x="93907" y="56296"/>
                  <a:pt x="193963" y="27709"/>
                </a:cubicBezTo>
                <a:cubicBezTo>
                  <a:pt x="200243" y="25915"/>
                  <a:pt x="203200" y="18472"/>
                  <a:pt x="207818" y="138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1854200" y="766474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58800" y="2865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114800" y="2865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6096000" y="1290926"/>
            <a:ext cx="13208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416800" y="1290926"/>
            <a:ext cx="2235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0" y="2891126"/>
            <a:ext cx="355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756400" y="20910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8229600" y="1824326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8331200" y="1900526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756400" y="1976726"/>
            <a:ext cx="1524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7342909" y="1436402"/>
            <a:ext cx="277091" cy="42103"/>
          </a:xfrm>
          <a:custGeom>
            <a:avLst/>
            <a:gdLst>
              <a:gd name="connsiteX0" fmla="*/ 0 w 207818"/>
              <a:gd name="connsiteY0" fmla="*/ 0 h 42103"/>
              <a:gd name="connsiteX1" fmla="*/ 0 w 207818"/>
              <a:gd name="connsiteY1" fmla="*/ 0 h 42103"/>
              <a:gd name="connsiteX2" fmla="*/ 193963 w 207818"/>
              <a:gd name="connsiteY2" fmla="*/ 27709 h 42103"/>
              <a:gd name="connsiteX3" fmla="*/ 207818 w 207818"/>
              <a:gd name="connsiteY3" fmla="*/ 13854 h 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" h="42103">
                <a:moveTo>
                  <a:pt x="0" y="0"/>
                </a:moveTo>
                <a:lnTo>
                  <a:pt x="0" y="0"/>
                </a:lnTo>
                <a:cubicBezTo>
                  <a:pt x="106249" y="39843"/>
                  <a:pt x="93907" y="56296"/>
                  <a:pt x="193963" y="27709"/>
                </a:cubicBezTo>
                <a:cubicBezTo>
                  <a:pt x="200243" y="25915"/>
                  <a:pt x="203200" y="18472"/>
                  <a:pt x="207818" y="1385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6832600" y="762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5537200" y="2860964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9093200" y="2860964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304800" y="38100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122051"/>
              </p:ext>
            </p:extLst>
          </p:nvPr>
        </p:nvGraphicFramePr>
        <p:xfrm>
          <a:off x="1168400" y="3886200"/>
          <a:ext cx="5664200" cy="49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3" imgW="2590560" imgH="304560" progId="Equation.DSMT4">
                  <p:embed/>
                </p:oleObj>
              </mc:Choice>
              <mc:Fallback>
                <p:oleObj name="Equation" r:id="rId3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886200"/>
                        <a:ext cx="5664200" cy="499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Subtitle 2"/>
          <p:cNvSpPr txBox="1">
            <a:spLocks/>
          </p:cNvSpPr>
          <p:nvPr/>
        </p:nvSpPr>
        <p:spPr>
          <a:xfrm>
            <a:off x="1117600" y="50292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2819400"/>
            <a:ext cx="0" cy="1870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40000" y="2819400"/>
            <a:ext cx="0" cy="1870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41600" y="2819400"/>
            <a:ext cx="0" cy="1870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16800" y="2819400"/>
            <a:ext cx="0" cy="1870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518400" y="2819400"/>
            <a:ext cx="0" cy="1870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620000" y="2819400"/>
            <a:ext cx="0" cy="1870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99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2" grpId="0"/>
      <p:bldP spid="53" grpId="0"/>
      <p:bldP spid="54" grpId="0"/>
      <p:bldP spid="62" grpId="0" animBg="1"/>
      <p:bldP spid="63" grpId="0"/>
      <p:bldP spid="64" grpId="0"/>
      <p:bldP spid="65" grpId="0"/>
      <p:bldP spid="7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06400" y="3048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28194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3617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1020762"/>
            <a:ext cx="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3078162"/>
            <a:ext cx="2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524000" y="1020762"/>
            <a:ext cx="203200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13600" y="1782762"/>
            <a:ext cx="2844800" cy="1371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1200" y="30781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994400" y="1782762"/>
            <a:ext cx="1219200" cy="1371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94400" y="3154362"/>
            <a:ext cx="406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4000" y="28495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27200" y="284956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12000" y="1935162"/>
            <a:ext cx="2032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15200" y="1935162"/>
            <a:ext cx="1016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914400" y="3048000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965200" y="533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352800" y="2773362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6705600" y="1295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9804400" y="31242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5384800" y="31242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447800" y="2239962"/>
            <a:ext cx="177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336800" y="2963862"/>
            <a:ext cx="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38400" y="3001962"/>
            <a:ext cx="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331200" y="2239962"/>
            <a:ext cx="20320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553200" y="2354262"/>
            <a:ext cx="2540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53200" y="2392362"/>
            <a:ext cx="2540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991999"/>
              </p:ext>
            </p:extLst>
          </p:nvPr>
        </p:nvGraphicFramePr>
        <p:xfrm>
          <a:off x="1168400" y="3886200"/>
          <a:ext cx="5664200" cy="49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3" imgW="2590560" imgH="304560" progId="Equation.DSMT4">
                  <p:embed/>
                </p:oleObj>
              </mc:Choice>
              <mc:Fallback>
                <p:oleObj name="Equation" r:id="rId3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886200"/>
                        <a:ext cx="5664200" cy="499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Subtitle 2"/>
          <p:cNvSpPr txBox="1">
            <a:spLocks/>
          </p:cNvSpPr>
          <p:nvPr/>
        </p:nvSpPr>
        <p:spPr>
          <a:xfrm>
            <a:off x="1117600" y="5029200"/>
            <a:ext cx="108712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7625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7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1020762"/>
            <a:ext cx="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3078162"/>
            <a:ext cx="2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524000" y="1020762"/>
            <a:ext cx="203200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4000" y="28495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27200" y="284956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914400" y="3048000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965200" y="533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352800" y="2773362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24000" y="1219200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235200" y="1828800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336800" y="1905000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40400" y="990600"/>
            <a:ext cx="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40400" y="3048000"/>
            <a:ext cx="2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5740400" y="990600"/>
            <a:ext cx="203200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740400" y="28194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43600" y="2819400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5130800" y="3017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569200" y="27432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5740400" y="1189038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451600" y="1798638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553200" y="1874838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 txBox="1">
            <a:spLocks/>
          </p:cNvSpPr>
          <p:nvPr/>
        </p:nvSpPr>
        <p:spPr>
          <a:xfrm>
            <a:off x="5130800" y="6096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781395"/>
              </p:ext>
            </p:extLst>
          </p:nvPr>
        </p:nvGraphicFramePr>
        <p:xfrm>
          <a:off x="1168400" y="3886200"/>
          <a:ext cx="5664200" cy="49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3" imgW="2590560" imgH="304560" progId="Equation.DSMT4">
                  <p:embed/>
                </p:oleObj>
              </mc:Choice>
              <mc:Fallback>
                <p:oleObj name="Equation" r:id="rId3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886200"/>
                        <a:ext cx="5664200" cy="499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Subtitle 2"/>
          <p:cNvSpPr txBox="1">
            <a:spLocks/>
          </p:cNvSpPr>
          <p:nvPr/>
        </p:nvSpPr>
        <p:spPr>
          <a:xfrm>
            <a:off x="1117600" y="50292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2912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48" grpId="0"/>
      <p:bldP spid="49" grpId="0"/>
      <p:bldP spid="60" grpId="0"/>
      <p:bldP spid="6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62400" y="762000"/>
            <a:ext cx="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727200" y="2895600"/>
            <a:ext cx="223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27200" y="762000"/>
            <a:ext cx="223520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657600" y="2667000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2667000"/>
            <a:ext cx="30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07200" y="1295400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07200" y="2895600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807200" y="1295400"/>
            <a:ext cx="28448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07200" y="2667000"/>
            <a:ext cx="406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213600" y="2667000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403600" y="2819400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914400" y="2636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657600" y="381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146800" y="2819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045200" y="8842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9347200" y="2636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</a:p>
        </p:txBody>
      </p:sp>
      <p:sp>
        <p:nvSpPr>
          <p:cNvPr id="39" name="Freeform 38"/>
          <p:cNvSpPr/>
          <p:nvPr/>
        </p:nvSpPr>
        <p:spPr>
          <a:xfrm>
            <a:off x="9289791" y="2743203"/>
            <a:ext cx="112829" cy="166255"/>
          </a:xfrm>
          <a:custGeom>
            <a:avLst/>
            <a:gdLst>
              <a:gd name="connsiteX0" fmla="*/ 84622 w 84622"/>
              <a:gd name="connsiteY0" fmla="*/ 0 h 166255"/>
              <a:gd name="connsiteX1" fmla="*/ 84622 w 84622"/>
              <a:gd name="connsiteY1" fmla="*/ 0 h 166255"/>
              <a:gd name="connsiteX2" fmla="*/ 1494 w 84622"/>
              <a:gd name="connsiteY2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22" h="166255">
                <a:moveTo>
                  <a:pt x="84622" y="0"/>
                </a:moveTo>
                <a:lnTo>
                  <a:pt x="84622" y="0"/>
                </a:lnTo>
                <a:cubicBezTo>
                  <a:pt x="-18100" y="102720"/>
                  <a:pt x="1494" y="43940"/>
                  <a:pt x="1494" y="166255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3805383" y="914403"/>
            <a:ext cx="147783" cy="125495"/>
          </a:xfrm>
          <a:custGeom>
            <a:avLst/>
            <a:gdLst>
              <a:gd name="connsiteX0" fmla="*/ 0 w 110837"/>
              <a:gd name="connsiteY0" fmla="*/ 0 h 125495"/>
              <a:gd name="connsiteX1" fmla="*/ 0 w 110837"/>
              <a:gd name="connsiteY1" fmla="*/ 0 h 125495"/>
              <a:gd name="connsiteX2" fmla="*/ 83128 w 110837"/>
              <a:gd name="connsiteY2" fmla="*/ 124691 h 125495"/>
              <a:gd name="connsiteX3" fmla="*/ 110837 w 110837"/>
              <a:gd name="connsiteY3" fmla="*/ 124691 h 12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837" h="125495">
                <a:moveTo>
                  <a:pt x="0" y="0"/>
                </a:moveTo>
                <a:lnTo>
                  <a:pt x="0" y="0"/>
                </a:lnTo>
                <a:cubicBezTo>
                  <a:pt x="35155" y="93744"/>
                  <a:pt x="8401" y="109745"/>
                  <a:pt x="83128" y="124691"/>
                </a:cubicBezTo>
                <a:cubicBezTo>
                  <a:pt x="92185" y="126502"/>
                  <a:pt x="101601" y="124691"/>
                  <a:pt x="110837" y="124691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805381" y="2095500"/>
            <a:ext cx="3856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924800" y="2834484"/>
            <a:ext cx="0" cy="1373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422830"/>
              </p:ext>
            </p:extLst>
          </p:nvPr>
        </p:nvGraphicFramePr>
        <p:xfrm>
          <a:off x="1168400" y="3886200"/>
          <a:ext cx="5664200" cy="49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3" imgW="2590560" imgH="304560" progId="Equation.DSMT4">
                  <p:embed/>
                </p:oleObj>
              </mc:Choice>
              <mc:Fallback>
                <p:oleObj name="Equation" r:id="rId3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886200"/>
                        <a:ext cx="5664200" cy="499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Subtitle 2"/>
          <p:cNvSpPr txBox="1">
            <a:spLocks/>
          </p:cNvSpPr>
          <p:nvPr/>
        </p:nvSpPr>
        <p:spPr>
          <a:xfrm>
            <a:off x="1117600" y="50292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09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9" grpId="0" animBg="1"/>
      <p:bldP spid="40" grpId="0" animBg="1"/>
      <p:bldP spid="5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812800" y="5334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947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8" name="Rectangle 7"/>
          <p:cNvSpPr/>
          <p:nvPr/>
        </p:nvSpPr>
        <p:spPr>
          <a:xfrm>
            <a:off x="4039026" y="13855"/>
            <a:ext cx="411394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NHÓM</a:t>
            </a:r>
          </a:p>
        </p:txBody>
      </p:sp>
      <p:pic>
        <p:nvPicPr>
          <p:cNvPr id="12290" name="Hình ảnh 1">
            <a:extLst>
              <a:ext uri="{FF2B5EF4-FFF2-40B4-BE49-F238E27FC236}">
                <a16:creationId xmlns:a16="http://schemas.microsoft.com/office/drawing/2014/main" xmlns="" id="{9D9A081A-2CE1-C756-89F8-98DF0743A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8"/>
            <a:ext cx="11492816" cy="282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D8B38E53-C6C0-F059-D2BA-3DFEC33E47C0}"/>
              </a:ext>
            </a:extLst>
          </p:cNvPr>
          <p:cNvSpPr txBox="1"/>
          <p:nvPr/>
        </p:nvSpPr>
        <p:spPr>
          <a:xfrm>
            <a:off x="190503" y="4221061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xmlns="" id="{B6E30415-0168-CD8F-A25A-7A0BDADC4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854300"/>
              </p:ext>
            </p:extLst>
          </p:nvPr>
        </p:nvGraphicFramePr>
        <p:xfrm>
          <a:off x="1577975" y="4273550"/>
          <a:ext cx="36195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1930320" imgH="1015920" progId="Equation.DSMT4">
                  <p:embed/>
                </p:oleObj>
              </mc:Choice>
              <mc:Fallback>
                <p:oleObj name="Equation" r:id="rId4" imgW="1930320" imgH="101592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xmlns="" id="{AA570C1E-6022-3470-8117-182CA06F9D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7975" y="4273550"/>
                        <a:ext cx="3619500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938AD4D3-A985-54CD-3148-1F0E84FECD4E}"/>
              </a:ext>
            </a:extLst>
          </p:cNvPr>
          <p:cNvSpPr txBox="1"/>
          <p:nvPr/>
        </p:nvSpPr>
        <p:spPr>
          <a:xfrm>
            <a:off x="228603" y="6131560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xmlns="" id="{F843205B-A3C3-0557-8CE6-5EC78FA4A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532984"/>
              </p:ext>
            </p:extLst>
          </p:nvPr>
        </p:nvGraphicFramePr>
        <p:xfrm>
          <a:off x="1182688" y="6275388"/>
          <a:ext cx="195103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6" imgW="1015920" imgH="177480" progId="Equation.DSMT4">
                  <p:embed/>
                </p:oleObj>
              </mc:Choice>
              <mc:Fallback>
                <p:oleObj name="Equation" r:id="rId6" imgW="1015920" imgH="177480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xmlns="" id="{05E21FF6-9306-B4C2-8339-6ECE054434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2688" y="6275388"/>
                        <a:ext cx="1951037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0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1935162"/>
            <a:ext cx="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3992562"/>
            <a:ext cx="2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524000" y="1935162"/>
            <a:ext cx="203200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13600" y="2697162"/>
            <a:ext cx="2844800" cy="1371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1200" y="39925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994400" y="2697162"/>
            <a:ext cx="1219200" cy="1371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94400" y="4068762"/>
            <a:ext cx="406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4000" y="37639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27200" y="376396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12000" y="2849562"/>
            <a:ext cx="2032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15200" y="2849562"/>
            <a:ext cx="1016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914400" y="3886200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965200" y="1447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352800" y="3687762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6705600" y="2209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9550400" y="38862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5384800" y="40386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447800" y="3154362"/>
            <a:ext cx="177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336800" y="3878262"/>
            <a:ext cx="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38400" y="3916362"/>
            <a:ext cx="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8331200" y="3154362"/>
            <a:ext cx="20320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553200" y="3268662"/>
            <a:ext cx="2540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53200" y="3306762"/>
            <a:ext cx="2540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ubtitle 2"/>
          <p:cNvSpPr txBox="1">
            <a:spLocks/>
          </p:cNvSpPr>
          <p:nvPr/>
        </p:nvSpPr>
        <p:spPr>
          <a:xfrm>
            <a:off x="304800" y="3048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812800" y="44196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9" grpId="0"/>
      <p:bldP spid="28" grpId="0"/>
      <p:bldP spid="3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24000" y="1477962"/>
            <a:ext cx="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0" y="3535362"/>
            <a:ext cx="2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524000" y="1477962"/>
            <a:ext cx="203200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33067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27200" y="3306762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65200" y="9906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52800" y="3230562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524000" y="1676400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35200" y="2286000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336800" y="2362200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40400" y="1447800"/>
            <a:ext cx="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40400" y="3505200"/>
            <a:ext cx="2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740400" y="1447800"/>
            <a:ext cx="203200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40400" y="32766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43600" y="3276600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5130800" y="34750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569200" y="3200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740400" y="1646238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451600" y="2255838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553200" y="2332038"/>
            <a:ext cx="203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5130800" y="1066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304800" y="304800"/>
            <a:ext cx="10871200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812800" y="4267200"/>
            <a:ext cx="108712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6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1" grpId="0"/>
      <p:bldP spid="25" grpId="0"/>
      <p:bldP spid="31" grpId="0"/>
      <p:bldP spid="3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3962400" y="1295400"/>
            <a:ext cx="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727200" y="3429000"/>
            <a:ext cx="223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727200" y="1295400"/>
            <a:ext cx="223520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657600" y="3200400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57600" y="3200400"/>
            <a:ext cx="30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807200" y="1828800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07200" y="3429000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807200" y="1828800"/>
            <a:ext cx="28448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07200" y="3200400"/>
            <a:ext cx="406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213600" y="3200400"/>
            <a:ext cx="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403600" y="3352800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914400" y="3292476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657600" y="914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146800" y="3352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045200" y="14176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9347200" y="32766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</a:p>
        </p:txBody>
      </p:sp>
      <p:sp>
        <p:nvSpPr>
          <p:cNvPr id="35" name="Freeform 34"/>
          <p:cNvSpPr/>
          <p:nvPr/>
        </p:nvSpPr>
        <p:spPr>
          <a:xfrm>
            <a:off x="9289791" y="3276603"/>
            <a:ext cx="112829" cy="166255"/>
          </a:xfrm>
          <a:custGeom>
            <a:avLst/>
            <a:gdLst>
              <a:gd name="connsiteX0" fmla="*/ 84622 w 84622"/>
              <a:gd name="connsiteY0" fmla="*/ 0 h 166255"/>
              <a:gd name="connsiteX1" fmla="*/ 84622 w 84622"/>
              <a:gd name="connsiteY1" fmla="*/ 0 h 166255"/>
              <a:gd name="connsiteX2" fmla="*/ 1494 w 84622"/>
              <a:gd name="connsiteY2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22" h="166255">
                <a:moveTo>
                  <a:pt x="84622" y="0"/>
                </a:moveTo>
                <a:lnTo>
                  <a:pt x="84622" y="0"/>
                </a:lnTo>
                <a:cubicBezTo>
                  <a:pt x="-18100" y="102720"/>
                  <a:pt x="1494" y="43940"/>
                  <a:pt x="1494" y="166255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805383" y="1447803"/>
            <a:ext cx="147783" cy="125495"/>
          </a:xfrm>
          <a:custGeom>
            <a:avLst/>
            <a:gdLst>
              <a:gd name="connsiteX0" fmla="*/ 0 w 110837"/>
              <a:gd name="connsiteY0" fmla="*/ 0 h 125495"/>
              <a:gd name="connsiteX1" fmla="*/ 0 w 110837"/>
              <a:gd name="connsiteY1" fmla="*/ 0 h 125495"/>
              <a:gd name="connsiteX2" fmla="*/ 83128 w 110837"/>
              <a:gd name="connsiteY2" fmla="*/ 124691 h 125495"/>
              <a:gd name="connsiteX3" fmla="*/ 110837 w 110837"/>
              <a:gd name="connsiteY3" fmla="*/ 124691 h 12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837" h="125495">
                <a:moveTo>
                  <a:pt x="0" y="0"/>
                </a:moveTo>
                <a:lnTo>
                  <a:pt x="0" y="0"/>
                </a:lnTo>
                <a:cubicBezTo>
                  <a:pt x="35155" y="93744"/>
                  <a:pt x="8401" y="109745"/>
                  <a:pt x="83128" y="124691"/>
                </a:cubicBezTo>
                <a:cubicBezTo>
                  <a:pt x="92185" y="126502"/>
                  <a:pt x="101601" y="124691"/>
                  <a:pt x="110837" y="124691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805381" y="2628900"/>
            <a:ext cx="3856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924800" y="3367881"/>
            <a:ext cx="0" cy="1373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btitle 2"/>
          <p:cNvSpPr txBox="1">
            <a:spLocks/>
          </p:cNvSpPr>
          <p:nvPr/>
        </p:nvSpPr>
        <p:spPr>
          <a:xfrm>
            <a:off x="304800" y="304800"/>
            <a:ext cx="10871200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812800" y="4267200"/>
            <a:ext cx="108712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40" grpId="0"/>
      <p:bldP spid="4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09600" y="3429000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32000" y="3429000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09600" y="5029200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32000" y="3429000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32000" y="48768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35200" y="48768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574800" y="2941638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200400" y="4770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4922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524000" y="49990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320800" y="4953003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43200" y="4953003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470400" y="3459162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92800" y="3459162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470400" y="5059362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892800" y="3459162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892800" y="49069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96000" y="4906962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435600" y="2971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061200" y="48006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860800" y="4953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384800" y="50292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45" name="Freeform 44"/>
          <p:cNvSpPr/>
          <p:nvPr/>
        </p:nvSpPr>
        <p:spPr>
          <a:xfrm>
            <a:off x="5689600" y="3657602"/>
            <a:ext cx="203200" cy="27709"/>
          </a:xfrm>
          <a:custGeom>
            <a:avLst/>
            <a:gdLst>
              <a:gd name="connsiteX0" fmla="*/ 0 w 152400"/>
              <a:gd name="connsiteY0" fmla="*/ 27709 h 27709"/>
              <a:gd name="connsiteX1" fmla="*/ 0 w 152400"/>
              <a:gd name="connsiteY1" fmla="*/ 27709 h 27709"/>
              <a:gd name="connsiteX2" fmla="*/ 152400 w 152400"/>
              <a:gd name="connsiteY2" fmla="*/ 0 h 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27709">
                <a:moveTo>
                  <a:pt x="0" y="27709"/>
                </a:moveTo>
                <a:lnTo>
                  <a:pt x="0" y="27709"/>
                </a:lnTo>
                <a:cubicBezTo>
                  <a:pt x="134954" y="12715"/>
                  <a:pt x="87287" y="32558"/>
                  <a:pt x="152400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5892800" y="3657602"/>
            <a:ext cx="203200" cy="27709"/>
          </a:xfrm>
          <a:custGeom>
            <a:avLst/>
            <a:gdLst>
              <a:gd name="connsiteX0" fmla="*/ 0 w 152400"/>
              <a:gd name="connsiteY0" fmla="*/ 27709 h 27709"/>
              <a:gd name="connsiteX1" fmla="*/ 0 w 152400"/>
              <a:gd name="connsiteY1" fmla="*/ 27709 h 27709"/>
              <a:gd name="connsiteX2" fmla="*/ 152400 w 152400"/>
              <a:gd name="connsiteY2" fmla="*/ 0 h 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27709">
                <a:moveTo>
                  <a:pt x="0" y="27709"/>
                </a:moveTo>
                <a:lnTo>
                  <a:pt x="0" y="27709"/>
                </a:lnTo>
                <a:cubicBezTo>
                  <a:pt x="134954" y="12715"/>
                  <a:pt x="87287" y="32558"/>
                  <a:pt x="152400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518400" y="3962400"/>
            <a:ext cx="375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10566400" y="2971800"/>
            <a:ext cx="711200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518400" y="2971800"/>
            <a:ext cx="3048000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0566400" y="3962400"/>
            <a:ext cx="7112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7518400" y="3962400"/>
            <a:ext cx="3048000" cy="10969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0261600" y="3124203"/>
            <a:ext cx="101600" cy="1293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0261600" y="4800600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0414000" y="3124203"/>
            <a:ext cx="254000" cy="1293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0414000" y="4800600"/>
            <a:ext cx="254000" cy="106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/>
          <p:cNvSpPr txBox="1">
            <a:spLocks/>
          </p:cNvSpPr>
          <p:nvPr/>
        </p:nvSpPr>
        <p:spPr>
          <a:xfrm>
            <a:off x="6959600" y="39322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10210800" y="2438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11023600" y="3779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0261600" y="4953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4013200" y="5913438"/>
            <a:ext cx="2946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18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1422400" y="5532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5740400" y="54562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8382000" y="54562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83" name="Subtitle 2"/>
          <p:cNvSpPr txBox="1">
            <a:spLocks/>
          </p:cNvSpPr>
          <p:nvPr/>
        </p:nvSpPr>
        <p:spPr>
          <a:xfrm>
            <a:off x="812800" y="5334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18,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4963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5" grpId="0"/>
      <p:bldP spid="26" grpId="0"/>
      <p:bldP spid="27" grpId="0"/>
      <p:bldP spid="39" grpId="0"/>
      <p:bldP spid="40" grpId="0"/>
      <p:bldP spid="41" grpId="0"/>
      <p:bldP spid="42" grpId="0"/>
      <p:bldP spid="45" grpId="0" animBg="1"/>
      <p:bldP spid="46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4876800" y="868362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99200" y="868362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876800" y="2468562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99200" y="868362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99200" y="23161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02400" y="2316162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842000" y="381000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467600" y="2209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318000" y="23622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842000" y="2438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588000" y="2392365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10400" y="2392365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/>
          <p:cNvSpPr txBox="1">
            <a:spLocks/>
          </p:cNvSpPr>
          <p:nvPr/>
        </p:nvSpPr>
        <p:spPr>
          <a:xfrm>
            <a:off x="6959600" y="13716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1106053" y="3505200"/>
            <a:ext cx="9358747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AHB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AHC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1016001" y="4038600"/>
            <a:ext cx="5181601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AH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1117600" y="4572000"/>
            <a:ext cx="233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HB = HC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706152"/>
              </p:ext>
            </p:extLst>
          </p:nvPr>
        </p:nvGraphicFramePr>
        <p:xfrm>
          <a:off x="952499" y="5216528"/>
          <a:ext cx="41402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3" imgW="2743200" imgH="304560" progId="Equation.DSMT4">
                  <p:embed/>
                </p:oleObj>
              </mc:Choice>
              <mc:Fallback>
                <p:oleObj name="Equation" r:id="rId3" imgW="27432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499" y="5216528"/>
                        <a:ext cx="41402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Subtitle 2"/>
          <p:cNvSpPr txBox="1">
            <a:spLocks/>
          </p:cNvSpPr>
          <p:nvPr/>
        </p:nvSpPr>
        <p:spPr>
          <a:xfrm>
            <a:off x="5587999" y="5105400"/>
            <a:ext cx="487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cgv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cgv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1016000" y="762000"/>
            <a:ext cx="233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593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47" grpId="0"/>
      <p:bldP spid="49" grpId="0"/>
      <p:bldP spid="50" grpId="0"/>
      <p:bldP spid="52" grpId="0"/>
      <p:bldP spid="5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V="1">
            <a:off x="4572000" y="715962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94400" y="715962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572000" y="2316162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94400" y="715962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94400" y="21637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97600" y="2163762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537200" y="2286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62800" y="2057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962400" y="2209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486400" y="2286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45" name="Freeform 44"/>
          <p:cNvSpPr/>
          <p:nvPr/>
        </p:nvSpPr>
        <p:spPr>
          <a:xfrm>
            <a:off x="5791200" y="914402"/>
            <a:ext cx="203200" cy="27709"/>
          </a:xfrm>
          <a:custGeom>
            <a:avLst/>
            <a:gdLst>
              <a:gd name="connsiteX0" fmla="*/ 0 w 152400"/>
              <a:gd name="connsiteY0" fmla="*/ 27709 h 27709"/>
              <a:gd name="connsiteX1" fmla="*/ 0 w 152400"/>
              <a:gd name="connsiteY1" fmla="*/ 27709 h 27709"/>
              <a:gd name="connsiteX2" fmla="*/ 152400 w 152400"/>
              <a:gd name="connsiteY2" fmla="*/ 0 h 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27709">
                <a:moveTo>
                  <a:pt x="0" y="27709"/>
                </a:moveTo>
                <a:lnTo>
                  <a:pt x="0" y="27709"/>
                </a:lnTo>
                <a:cubicBezTo>
                  <a:pt x="134954" y="12715"/>
                  <a:pt x="87287" y="32558"/>
                  <a:pt x="152400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5994400" y="914402"/>
            <a:ext cx="203200" cy="27709"/>
          </a:xfrm>
          <a:custGeom>
            <a:avLst/>
            <a:gdLst>
              <a:gd name="connsiteX0" fmla="*/ 0 w 152400"/>
              <a:gd name="connsiteY0" fmla="*/ 27709 h 27709"/>
              <a:gd name="connsiteX1" fmla="*/ 0 w 152400"/>
              <a:gd name="connsiteY1" fmla="*/ 27709 h 27709"/>
              <a:gd name="connsiteX2" fmla="*/ 152400 w 152400"/>
              <a:gd name="connsiteY2" fmla="*/ 0 h 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27709">
                <a:moveTo>
                  <a:pt x="0" y="27709"/>
                </a:moveTo>
                <a:lnTo>
                  <a:pt x="0" y="27709"/>
                </a:lnTo>
                <a:cubicBezTo>
                  <a:pt x="134954" y="12715"/>
                  <a:pt x="87287" y="32558"/>
                  <a:pt x="152400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1219200" y="381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864756" y="3505200"/>
            <a:ext cx="9358747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DKE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DKF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774702" y="4038600"/>
            <a:ext cx="5181601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DK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673689"/>
              </p:ext>
            </p:extLst>
          </p:nvPr>
        </p:nvGraphicFramePr>
        <p:xfrm>
          <a:off x="738720" y="5292728"/>
          <a:ext cx="4083049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3" imgW="2705040" imgH="304560" progId="Equation.DSMT4">
                  <p:embed/>
                </p:oleObj>
              </mc:Choice>
              <mc:Fallback>
                <p:oleObj name="Equation" r:id="rId3" imgW="2705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720" y="5292728"/>
                        <a:ext cx="4083049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Subtitle 2"/>
          <p:cNvSpPr txBox="1">
            <a:spLocks/>
          </p:cNvSpPr>
          <p:nvPr/>
        </p:nvSpPr>
        <p:spPr>
          <a:xfrm>
            <a:off x="5346700" y="5105400"/>
            <a:ext cx="487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cgv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940653"/>
              </p:ext>
            </p:extLst>
          </p:nvPr>
        </p:nvGraphicFramePr>
        <p:xfrm>
          <a:off x="812802" y="4652966"/>
          <a:ext cx="279823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5" imgW="1854000" imgH="431640" progId="Equation.DSMT4">
                  <p:embed/>
                </p:oleObj>
              </mc:Choice>
              <mc:Fallback>
                <p:oleObj name="Equation" r:id="rId5" imgW="1854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2" y="4652966"/>
                        <a:ext cx="2798233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33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5" grpId="0" animBg="1"/>
      <p:bldP spid="46" grpId="0" animBg="1"/>
      <p:bldP spid="49" grpId="0"/>
      <p:bldP spid="50" grpId="0"/>
      <p:bldP spid="51" grpId="0"/>
      <p:bldP spid="5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4470400" y="1676400"/>
            <a:ext cx="375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7518400" y="685800"/>
            <a:ext cx="711200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470400" y="685800"/>
            <a:ext cx="3048000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518400" y="1676400"/>
            <a:ext cx="7112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4470400" y="1676400"/>
            <a:ext cx="3048000" cy="10969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213600" y="838200"/>
            <a:ext cx="101600" cy="1293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213600" y="2514600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7366000" y="838200"/>
            <a:ext cx="254000" cy="1293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366000" y="2514600"/>
            <a:ext cx="254000" cy="106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/>
          <p:cNvSpPr txBox="1">
            <a:spLocks/>
          </p:cNvSpPr>
          <p:nvPr/>
        </p:nvSpPr>
        <p:spPr>
          <a:xfrm>
            <a:off x="3911600" y="16462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7162800" y="152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7975600" y="1493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7213600" y="2667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219200" y="381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864756" y="3505200"/>
            <a:ext cx="9358747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MNP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QNP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774702" y="4038600"/>
            <a:ext cx="5181601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NP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061524"/>
              </p:ext>
            </p:extLst>
          </p:nvPr>
        </p:nvGraphicFramePr>
        <p:xfrm>
          <a:off x="719669" y="5257803"/>
          <a:ext cx="4121151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tion" r:id="rId3" imgW="2730240" imgH="368280" progId="Equation.DSMT4">
                  <p:embed/>
                </p:oleObj>
              </mc:Choice>
              <mc:Fallback>
                <p:oleObj name="Equation" r:id="rId3" imgW="2730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69" y="5257803"/>
                        <a:ext cx="4121151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Subtitle 2"/>
          <p:cNvSpPr txBox="1">
            <a:spLocks/>
          </p:cNvSpPr>
          <p:nvPr/>
        </p:nvSpPr>
        <p:spPr>
          <a:xfrm>
            <a:off x="5346700" y="5105400"/>
            <a:ext cx="487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991974"/>
              </p:ext>
            </p:extLst>
          </p:nvPr>
        </p:nvGraphicFramePr>
        <p:xfrm>
          <a:off x="804334" y="4610100"/>
          <a:ext cx="2817284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5" imgW="1866600" imgH="507960" progId="Equation.DSMT4">
                  <p:embed/>
                </p:oleObj>
              </mc:Choice>
              <mc:Fallback>
                <p:oleObj name="Equation" r:id="rId5" imgW="18666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334" y="4610100"/>
                        <a:ext cx="2817284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01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47" grpId="0"/>
      <p:bldP spid="49" grpId="0"/>
      <p:bldP spid="50" grpId="0"/>
      <p:bldP spid="5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091836"/>
              </p:ext>
            </p:extLst>
          </p:nvPr>
        </p:nvGraphicFramePr>
        <p:xfrm>
          <a:off x="5928140" y="533400"/>
          <a:ext cx="5857461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Bitmap Image" r:id="rId3" imgW="3790476" imgH="2553056" progId="Paint.Picture">
                  <p:embed/>
                </p:oleObj>
              </mc:Choice>
              <mc:Fallback>
                <p:oleObj name="Bitmap Image" r:id="rId3" imgW="3790476" imgH="255305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8140" y="533400"/>
                        <a:ext cx="5857461" cy="297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304802" y="838200"/>
            <a:ext cx="5181601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A’B’C’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4038600"/>
            <a:ext cx="11480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ABC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06400" y="5105400"/>
            <a:ext cx="11480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260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501800"/>
              </p:ext>
            </p:extLst>
          </p:nvPr>
        </p:nvGraphicFramePr>
        <p:xfrm>
          <a:off x="2336800" y="762000"/>
          <a:ext cx="5857461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Bitmap Image" r:id="rId3" imgW="3790476" imgH="2553056" progId="Paint.Picture">
                  <p:embed/>
                </p:oleObj>
              </mc:Choice>
              <mc:Fallback>
                <p:oleObj name="Bitmap Image" r:id="rId3" imgW="3790476" imgH="255305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762000"/>
                        <a:ext cx="5857461" cy="297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434109" y="4343400"/>
            <a:ext cx="11480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0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34109" y="762000"/>
            <a:ext cx="11480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20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762666"/>
              </p:ext>
            </p:extLst>
          </p:nvPr>
        </p:nvGraphicFramePr>
        <p:xfrm>
          <a:off x="5791202" y="2209800"/>
          <a:ext cx="5856817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Bitmap Image" r:id="rId3" imgW="3790476" imgH="2553056" progId="Paint.Picture">
                  <p:embed/>
                </p:oleObj>
              </mc:Choice>
              <mc:Fallback>
                <p:oleObj name="Bitmap Image" r:id="rId3" imgW="3790476" imgH="255305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2" y="2209800"/>
                        <a:ext cx="5856817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304802" y="2438400"/>
            <a:ext cx="5181601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8" name="Rectangle 7"/>
          <p:cNvSpPr/>
          <p:nvPr/>
        </p:nvSpPr>
        <p:spPr>
          <a:xfrm>
            <a:off x="4039026" y="13855"/>
            <a:ext cx="411394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NHÓM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D8B38E53-C6C0-F059-D2BA-3DFEC33E47C0}"/>
              </a:ext>
            </a:extLst>
          </p:cNvPr>
          <p:cNvSpPr txBox="1"/>
          <p:nvPr/>
        </p:nvSpPr>
        <p:spPr>
          <a:xfrm>
            <a:off x="190503" y="4221061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xmlns="" id="{B6E30415-0168-CD8F-A25A-7A0BDADC4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358615"/>
              </p:ext>
            </p:extLst>
          </p:nvPr>
        </p:nvGraphicFramePr>
        <p:xfrm>
          <a:off x="1227589" y="4704304"/>
          <a:ext cx="4353489" cy="967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2057400" imgH="457200" progId="Equation.DSMT4">
                  <p:embed/>
                </p:oleObj>
              </mc:Choice>
              <mc:Fallback>
                <p:oleObj name="Equation" r:id="rId3" imgW="2057400" imgH="45720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xmlns="" id="{B6E30415-0168-CD8F-A25A-7A0BDADC4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7589" y="4704304"/>
                        <a:ext cx="4353489" cy="967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938AD4D3-A985-54CD-3148-1F0E84FECD4E}"/>
              </a:ext>
            </a:extLst>
          </p:cNvPr>
          <p:cNvSpPr txBox="1"/>
          <p:nvPr/>
        </p:nvSpPr>
        <p:spPr>
          <a:xfrm>
            <a:off x="219567" y="4681849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xmlns="" id="{F843205B-A3C3-0557-8CE6-5EC78FA4A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843530"/>
              </p:ext>
            </p:extLst>
          </p:nvPr>
        </p:nvGraphicFramePr>
        <p:xfrm>
          <a:off x="1385893" y="4289425"/>
          <a:ext cx="24050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1002960" imgH="177480" progId="Equation.DSMT4">
                  <p:embed/>
                </p:oleObj>
              </mc:Choice>
              <mc:Fallback>
                <p:oleObj name="Equation" r:id="rId5" imgW="1002960" imgH="17748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xmlns="" id="{F843205B-A3C3-0557-8CE6-5EC78FA4A8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5893" y="4289425"/>
                        <a:ext cx="2405063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4" name="Hình ảnh 1">
            <a:extLst>
              <a:ext uri="{FF2B5EF4-FFF2-40B4-BE49-F238E27FC236}">
                <a16:creationId xmlns:a16="http://schemas.microsoft.com/office/drawing/2014/main" xmlns="" id="{7651EA7E-CBFD-3465-ACBF-090638761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9" y="722484"/>
            <a:ext cx="11003203" cy="265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117600" y="3094038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17600" y="3094038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17600" y="4541838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20800" y="4541838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60400" y="2606676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692400" y="46942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09600" y="4664076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828800" y="4625184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51200" y="3124200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51200" y="3124200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51200" y="45720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54400" y="45720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2844800" y="2636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930400" y="4770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267200" y="4664076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604000" y="3627438"/>
            <a:ext cx="375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9652000" y="2636838"/>
            <a:ext cx="711200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604000" y="2636838"/>
            <a:ext cx="3048000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9652000" y="3627438"/>
            <a:ext cx="7112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6604000" y="3627438"/>
            <a:ext cx="3048000" cy="10969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347200" y="2789241"/>
            <a:ext cx="101600" cy="1293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9347200" y="4465638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9499600" y="2789241"/>
            <a:ext cx="254000" cy="1293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499600" y="4465638"/>
            <a:ext cx="254000" cy="106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/>
          <p:cNvSpPr txBox="1">
            <a:spLocks/>
          </p:cNvSpPr>
          <p:nvPr/>
        </p:nvSpPr>
        <p:spPr>
          <a:xfrm>
            <a:off x="6045200" y="3597276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9296400" y="2103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10109200" y="3444876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9347200" y="46180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4368800" y="5684838"/>
            <a:ext cx="2946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1981200" y="5349876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8483600" y="5273676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4694238"/>
            <a:ext cx="139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51200" y="4724400"/>
            <a:ext cx="142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ubtitle 2"/>
          <p:cNvSpPr txBox="1">
            <a:spLocks/>
          </p:cNvSpPr>
          <p:nvPr/>
        </p:nvSpPr>
        <p:spPr>
          <a:xfrm>
            <a:off x="812800" y="533400"/>
            <a:ext cx="10871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21,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930400" y="4625184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962400" y="4648203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064000" y="4648203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78000" y="3894138"/>
            <a:ext cx="2540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911600" y="3962400"/>
            <a:ext cx="2540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924800" y="3094038"/>
            <a:ext cx="203200" cy="106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026400" y="4076700"/>
            <a:ext cx="10160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4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39" grpId="0"/>
      <p:bldP spid="41" grpId="0"/>
      <p:bldP spid="42" grpId="0"/>
      <p:bldP spid="75" grpId="0"/>
      <p:bldP spid="76" grpId="0"/>
      <p:bldP spid="77" grpId="0"/>
      <p:bldP spid="78" grpId="0"/>
      <p:bldP spid="79" grpId="0"/>
      <p:bldP spid="80" grpId="0"/>
      <p:bldP spid="82" grpId="0"/>
      <p:bldP spid="5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810000" y="792162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792162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22399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13200" y="2239962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352800" y="304800"/>
            <a:ext cx="1066800" cy="5635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384800" y="2392362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302000" y="23622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521200" y="2323308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43600" y="822324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822324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43600" y="2270124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46800" y="2270124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5537200" y="334962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622800" y="2468562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6959600" y="23622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35400" y="2392362"/>
            <a:ext cx="139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43600" y="2422524"/>
            <a:ext cx="142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622800" y="2323308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654800" y="2346327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756400" y="2346327"/>
            <a:ext cx="0" cy="175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470400" y="1592262"/>
            <a:ext cx="2540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604000" y="1660524"/>
            <a:ext cx="254000" cy="11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609600" y="8842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864756" y="3505200"/>
            <a:ext cx="10819245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A’B’C’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774702" y="4038600"/>
            <a:ext cx="5181601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AC = A’C’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355340"/>
              </p:ext>
            </p:extLst>
          </p:nvPr>
        </p:nvGraphicFramePr>
        <p:xfrm>
          <a:off x="508002" y="5286378"/>
          <a:ext cx="4544484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Equation" r:id="rId4" imgW="3009600" imgH="317160" progId="Equation.DSMT4">
                  <p:embed/>
                </p:oleObj>
              </mc:Choice>
              <mc:Fallback>
                <p:oleObj name="Equation" r:id="rId4" imgW="30096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2" y="5286378"/>
                        <a:ext cx="4544484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Subtitle 2"/>
          <p:cNvSpPr txBox="1">
            <a:spLocks/>
          </p:cNvSpPr>
          <p:nvPr/>
        </p:nvSpPr>
        <p:spPr>
          <a:xfrm>
            <a:off x="5346700" y="5105400"/>
            <a:ext cx="487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cgv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914401" y="4648200"/>
            <a:ext cx="5181601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BC = B’C’</a:t>
            </a:r>
          </a:p>
        </p:txBody>
      </p:sp>
    </p:spTree>
    <p:extLst>
      <p:ext uri="{BB962C8B-B14F-4D97-AF65-F5344CB8AC3E}">
        <p14:creationId xmlns:p14="http://schemas.microsoft.com/office/powerpoint/2010/main" val="355292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39" grpId="0"/>
      <p:bldP spid="41" grpId="0"/>
      <p:bldP spid="42" grpId="0"/>
      <p:bldP spid="43" grpId="0"/>
      <p:bldP spid="44" grpId="0"/>
      <p:bldP spid="45" grpId="0"/>
      <p:bldP spid="47" grpId="0"/>
      <p:bldP spid="5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4013200" y="1874838"/>
            <a:ext cx="375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7061200" y="884238"/>
            <a:ext cx="711200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013200" y="884238"/>
            <a:ext cx="3048000" cy="990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061200" y="1874838"/>
            <a:ext cx="7112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4013200" y="1874838"/>
            <a:ext cx="3048000" cy="10969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756400" y="1036641"/>
            <a:ext cx="101600" cy="1293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756400" y="2713038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6908800" y="1036641"/>
            <a:ext cx="254000" cy="1293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908800" y="2713038"/>
            <a:ext cx="254000" cy="106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/>
          <p:cNvSpPr txBox="1">
            <a:spLocks/>
          </p:cNvSpPr>
          <p:nvPr/>
        </p:nvSpPr>
        <p:spPr>
          <a:xfrm>
            <a:off x="3454400" y="1844676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6705600" y="350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7518400" y="1692276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6756400" y="2865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334000" y="1341438"/>
            <a:ext cx="203200" cy="106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435600" y="2324100"/>
            <a:ext cx="101600" cy="190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 txBox="1">
            <a:spLocks/>
          </p:cNvSpPr>
          <p:nvPr/>
        </p:nvSpPr>
        <p:spPr>
          <a:xfrm>
            <a:off x="609600" y="8842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864756" y="3505200"/>
            <a:ext cx="10819245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MNP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MQP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6" name="Subtitle 2"/>
          <p:cNvSpPr txBox="1">
            <a:spLocks/>
          </p:cNvSpPr>
          <p:nvPr/>
        </p:nvSpPr>
        <p:spPr>
          <a:xfrm>
            <a:off x="774702" y="4038600"/>
            <a:ext cx="5181601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MP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475923"/>
              </p:ext>
            </p:extLst>
          </p:nvPr>
        </p:nvGraphicFramePr>
        <p:xfrm>
          <a:off x="670986" y="5257803"/>
          <a:ext cx="4218516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Equation" r:id="rId4" imgW="2793960" imgH="368280" progId="Equation.DSMT4">
                  <p:embed/>
                </p:oleObj>
              </mc:Choice>
              <mc:Fallback>
                <p:oleObj name="Equation" r:id="rId4" imgW="2793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986" y="5257803"/>
                        <a:ext cx="4218516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Subtitle 2"/>
          <p:cNvSpPr txBox="1">
            <a:spLocks/>
          </p:cNvSpPr>
          <p:nvPr/>
        </p:nvSpPr>
        <p:spPr>
          <a:xfrm>
            <a:off x="5346700" y="5105400"/>
            <a:ext cx="487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cgv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914401" y="4648200"/>
            <a:ext cx="5181601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MN = MQ</a:t>
            </a:r>
          </a:p>
        </p:txBody>
      </p:sp>
    </p:spTree>
    <p:extLst>
      <p:ext uri="{BB962C8B-B14F-4D97-AF65-F5344CB8AC3E}">
        <p14:creationId xmlns:p14="http://schemas.microsoft.com/office/powerpoint/2010/main" val="23375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44" grpId="0"/>
      <p:bldP spid="45" grpId="0"/>
      <p:bldP spid="46" grpId="0"/>
      <p:bldP spid="50" grpId="0"/>
      <p:bldP spid="5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810000" y="2560638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2560638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4008438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13200" y="4008438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21200" y="4091784"/>
            <a:ext cx="0" cy="1754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43600" y="2590800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2590800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43600" y="40386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46800" y="40386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835400" y="4191000"/>
            <a:ext cx="139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43600" y="4191000"/>
            <a:ext cx="142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572000" y="4091784"/>
            <a:ext cx="0" cy="1754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654800" y="4114803"/>
            <a:ext cx="0" cy="1754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756400" y="4114803"/>
            <a:ext cx="0" cy="1754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57600" y="3360738"/>
            <a:ext cx="355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91200" y="3513138"/>
            <a:ext cx="355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btitle 2"/>
          <p:cNvSpPr txBox="1">
            <a:spLocks/>
          </p:cNvSpPr>
          <p:nvPr/>
        </p:nvSpPr>
        <p:spPr>
          <a:xfrm>
            <a:off x="812800" y="533400"/>
            <a:ext cx="10871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711200" y="4953000"/>
            <a:ext cx="10871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TH1: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cgv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cgv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810000" y="2560638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2560638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4008438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13200" y="4008438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21200" y="4091784"/>
            <a:ext cx="0" cy="1754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43600" y="2590800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2590800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43600" y="40386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46800" y="40386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835400" y="4160838"/>
            <a:ext cx="139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43600" y="4191000"/>
            <a:ext cx="142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654800" y="4114803"/>
            <a:ext cx="0" cy="1754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btitle 2"/>
          <p:cNvSpPr txBox="1">
            <a:spLocks/>
          </p:cNvSpPr>
          <p:nvPr/>
        </p:nvSpPr>
        <p:spPr>
          <a:xfrm>
            <a:off x="812800" y="533400"/>
            <a:ext cx="10871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812800" y="5029200"/>
            <a:ext cx="10871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TH2: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cgv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Freeform 2"/>
          <p:cNvSpPr/>
          <p:nvPr/>
        </p:nvSpPr>
        <p:spPr>
          <a:xfrm>
            <a:off x="5006061" y="3962403"/>
            <a:ext cx="36995" cy="221673"/>
          </a:xfrm>
          <a:custGeom>
            <a:avLst/>
            <a:gdLst>
              <a:gd name="connsiteX0" fmla="*/ 27746 w 27746"/>
              <a:gd name="connsiteY0" fmla="*/ 0 h 221673"/>
              <a:gd name="connsiteX1" fmla="*/ 27746 w 27746"/>
              <a:gd name="connsiteY1" fmla="*/ 0 h 221673"/>
              <a:gd name="connsiteX2" fmla="*/ 13891 w 27746"/>
              <a:gd name="connsiteY2" fmla="*/ 166255 h 221673"/>
              <a:gd name="connsiteX3" fmla="*/ 37 w 27746"/>
              <a:gd name="connsiteY3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6" h="221673">
                <a:moveTo>
                  <a:pt x="27746" y="0"/>
                </a:moveTo>
                <a:lnTo>
                  <a:pt x="27746" y="0"/>
                </a:lnTo>
                <a:cubicBezTo>
                  <a:pt x="23128" y="55418"/>
                  <a:pt x="21241" y="111132"/>
                  <a:pt x="13891" y="166255"/>
                </a:cubicBezTo>
                <a:cubicBezTo>
                  <a:pt x="-1423" y="281113"/>
                  <a:pt x="37" y="171421"/>
                  <a:pt x="37" y="22167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112001" y="3962403"/>
            <a:ext cx="36995" cy="221673"/>
          </a:xfrm>
          <a:custGeom>
            <a:avLst/>
            <a:gdLst>
              <a:gd name="connsiteX0" fmla="*/ 27746 w 27746"/>
              <a:gd name="connsiteY0" fmla="*/ 0 h 221673"/>
              <a:gd name="connsiteX1" fmla="*/ 27746 w 27746"/>
              <a:gd name="connsiteY1" fmla="*/ 0 h 221673"/>
              <a:gd name="connsiteX2" fmla="*/ 13891 w 27746"/>
              <a:gd name="connsiteY2" fmla="*/ 166255 h 221673"/>
              <a:gd name="connsiteX3" fmla="*/ 37 w 27746"/>
              <a:gd name="connsiteY3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6" h="221673">
                <a:moveTo>
                  <a:pt x="27746" y="0"/>
                </a:moveTo>
                <a:lnTo>
                  <a:pt x="27746" y="0"/>
                </a:lnTo>
                <a:cubicBezTo>
                  <a:pt x="23128" y="55418"/>
                  <a:pt x="21241" y="111132"/>
                  <a:pt x="13891" y="166255"/>
                </a:cubicBezTo>
                <a:cubicBezTo>
                  <a:pt x="-1423" y="281113"/>
                  <a:pt x="37" y="171421"/>
                  <a:pt x="37" y="22167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" grpId="0"/>
      <p:bldP spid="3" grpId="0" animBg="1"/>
      <p:bldP spid="2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810000" y="2560638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2560638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4008438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13200" y="4008438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43600" y="2590800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2590800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43600" y="40386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46800" y="40386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835400" y="4160838"/>
            <a:ext cx="139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43600" y="4191000"/>
            <a:ext cx="142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btitle 2"/>
          <p:cNvSpPr txBox="1">
            <a:spLocks/>
          </p:cNvSpPr>
          <p:nvPr/>
        </p:nvSpPr>
        <p:spPr>
          <a:xfrm>
            <a:off x="812800" y="533400"/>
            <a:ext cx="10871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812800" y="5029200"/>
            <a:ext cx="10871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TH3: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21200" y="3390900"/>
            <a:ext cx="152400" cy="114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604000" y="3352800"/>
            <a:ext cx="152400" cy="114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823856" y="2826327"/>
            <a:ext cx="221821" cy="55418"/>
          </a:xfrm>
          <a:custGeom>
            <a:avLst/>
            <a:gdLst>
              <a:gd name="connsiteX0" fmla="*/ 0 w 166366"/>
              <a:gd name="connsiteY0" fmla="*/ 55418 h 55418"/>
              <a:gd name="connsiteX1" fmla="*/ 0 w 166366"/>
              <a:gd name="connsiteY1" fmla="*/ 55418 h 55418"/>
              <a:gd name="connsiteX2" fmla="*/ 124691 w 166366"/>
              <a:gd name="connsiteY2" fmla="*/ 27709 h 55418"/>
              <a:gd name="connsiteX3" fmla="*/ 166254 w 166366"/>
              <a:gd name="connsiteY3" fmla="*/ 0 h 5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66" h="55418">
                <a:moveTo>
                  <a:pt x="0" y="55418"/>
                </a:moveTo>
                <a:lnTo>
                  <a:pt x="0" y="55418"/>
                </a:lnTo>
                <a:cubicBezTo>
                  <a:pt x="41564" y="46182"/>
                  <a:pt x="83385" y="38035"/>
                  <a:pt x="124691" y="27709"/>
                </a:cubicBezTo>
                <a:cubicBezTo>
                  <a:pt x="170635" y="16223"/>
                  <a:pt x="166254" y="27248"/>
                  <a:pt x="16625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975780" y="2819400"/>
            <a:ext cx="221821" cy="55418"/>
          </a:xfrm>
          <a:custGeom>
            <a:avLst/>
            <a:gdLst>
              <a:gd name="connsiteX0" fmla="*/ 0 w 166366"/>
              <a:gd name="connsiteY0" fmla="*/ 55418 h 55418"/>
              <a:gd name="connsiteX1" fmla="*/ 0 w 166366"/>
              <a:gd name="connsiteY1" fmla="*/ 55418 h 55418"/>
              <a:gd name="connsiteX2" fmla="*/ 124691 w 166366"/>
              <a:gd name="connsiteY2" fmla="*/ 27709 h 55418"/>
              <a:gd name="connsiteX3" fmla="*/ 166254 w 166366"/>
              <a:gd name="connsiteY3" fmla="*/ 0 h 5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66" h="55418">
                <a:moveTo>
                  <a:pt x="0" y="55418"/>
                </a:moveTo>
                <a:lnTo>
                  <a:pt x="0" y="55418"/>
                </a:lnTo>
                <a:cubicBezTo>
                  <a:pt x="41564" y="46182"/>
                  <a:pt x="83385" y="38035"/>
                  <a:pt x="124691" y="27709"/>
                </a:cubicBezTo>
                <a:cubicBezTo>
                  <a:pt x="170635" y="16223"/>
                  <a:pt x="166254" y="27248"/>
                  <a:pt x="16625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884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810000" y="2560638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2560638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4008438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13200" y="4008438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43600" y="2590800"/>
            <a:ext cx="14224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43600" y="2590800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43600" y="40386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46800" y="40386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835400" y="4160838"/>
            <a:ext cx="139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43600" y="4191000"/>
            <a:ext cx="142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btitle 2"/>
          <p:cNvSpPr txBox="1">
            <a:spLocks/>
          </p:cNvSpPr>
          <p:nvPr/>
        </p:nvSpPr>
        <p:spPr>
          <a:xfrm>
            <a:off x="812800" y="533400"/>
            <a:ext cx="10871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812800" y="5029200"/>
            <a:ext cx="10871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TH4: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cgv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21200" y="3390900"/>
            <a:ext cx="152400" cy="114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604000" y="3352800"/>
            <a:ext cx="152400" cy="114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368800" y="4038600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70400" y="4038600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00800" y="4114800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02400" y="4114800"/>
            <a:ext cx="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2565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17600" y="2971800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7600" y="2971800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17600" y="4572000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17600" y="31242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17600" y="44196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20800" y="29718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20800" y="44196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9200" y="2971800"/>
            <a:ext cx="2743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2971800"/>
            <a:ext cx="2743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0000" y="44958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38400" y="28956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406400" y="25606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08000" y="45720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759200" y="2636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454400" y="4541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807200" y="4038600"/>
            <a:ext cx="3454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29600" y="2971800"/>
            <a:ext cx="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807200" y="2971800"/>
            <a:ext cx="14224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807200" y="4038600"/>
            <a:ext cx="14224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9600" y="2971800"/>
            <a:ext cx="20320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229600" y="4038600"/>
            <a:ext cx="20320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432800" y="40386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229600" y="41910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7670800" y="24384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45200" y="3733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0058400" y="3779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721600" y="52276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304800" y="304800"/>
            <a:ext cx="11684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763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9" grpId="0"/>
      <p:bldP spid="40" grpId="0"/>
      <p:bldP spid="41" grpId="0"/>
      <p:bldP spid="42" grpId="0"/>
      <p:bldP spid="4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17600" y="639762"/>
            <a:ext cx="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7600" y="639762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17600" y="2239962"/>
            <a:ext cx="284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17600" y="7921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17600" y="2087562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20800" y="639762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20800" y="2087562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9200" y="639762"/>
            <a:ext cx="2743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19200" y="639762"/>
            <a:ext cx="2743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0000" y="2163762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38400" y="563562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406400" y="2286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08000" y="2239962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759200" y="304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454400" y="22098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203200" y="2743200"/>
            <a:ext cx="116840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vuông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vuông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P, ta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610933" y="3844131"/>
            <a:ext cx="31496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MN = PQ</a:t>
            </a: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1320800" y="4532312"/>
            <a:ext cx="51816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NP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203200" y="5143500"/>
            <a:ext cx="11277600" cy="1333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  theo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687730"/>
              </p:ext>
            </p:extLst>
          </p:nvPr>
        </p:nvGraphicFramePr>
        <p:xfrm>
          <a:off x="1896686" y="2849565"/>
          <a:ext cx="1561351" cy="35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Equation" r:id="rId3" imgW="583920" imgH="177480" progId="Equation.DSMT4">
                  <p:embed/>
                </p:oleObj>
              </mc:Choice>
              <mc:Fallback>
                <p:oleObj name="Equation" r:id="rId3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6686" y="2849565"/>
                        <a:ext cx="1561351" cy="356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356582"/>
              </p:ext>
            </p:extLst>
          </p:nvPr>
        </p:nvGraphicFramePr>
        <p:xfrm>
          <a:off x="7006167" y="2855916"/>
          <a:ext cx="13208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5" imgW="457200" imgH="203040" progId="Equation.DSMT4">
                  <p:embed/>
                </p:oleObj>
              </mc:Choice>
              <mc:Fallback>
                <p:oleObj name="Equation" r:id="rId5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06167" y="2855916"/>
                        <a:ext cx="132080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135576"/>
              </p:ext>
            </p:extLst>
          </p:nvPr>
        </p:nvGraphicFramePr>
        <p:xfrm>
          <a:off x="2040468" y="5260975"/>
          <a:ext cx="314113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Equation" r:id="rId7" imgW="1028520" imgH="203040" progId="Equation.DSMT4">
                  <p:embed/>
                </p:oleObj>
              </mc:Choice>
              <mc:Fallback>
                <p:oleObj name="Equation" r:id="rId7" imgW="1028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0468" y="5260975"/>
                        <a:ext cx="3141133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9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4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1879600" y="1676400"/>
            <a:ext cx="3454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02000" y="609600"/>
            <a:ext cx="0" cy="2133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879600" y="609600"/>
            <a:ext cx="14224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79600" y="1676400"/>
            <a:ext cx="14224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02000" y="609600"/>
            <a:ext cx="20320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302000" y="1676400"/>
            <a:ext cx="20320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05200" y="1676400"/>
            <a:ext cx="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02000" y="1828800"/>
            <a:ext cx="20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2743200" y="762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117600" y="1371600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130800" y="14176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794000" y="2865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304800" y="3238500"/>
            <a:ext cx="11684000" cy="70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vuông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H           và 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H, ta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111249" y="4129882"/>
            <a:ext cx="11684000" cy="70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BH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31714"/>
              </p:ext>
            </p:extLst>
          </p:nvPr>
        </p:nvGraphicFramePr>
        <p:xfrm>
          <a:off x="1155702" y="4680744"/>
          <a:ext cx="2603532" cy="45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Equation" r:id="rId3" imgW="1854000" imgH="431640" progId="Equation.DSMT4">
                  <p:embed/>
                </p:oleObj>
              </mc:Choice>
              <mc:Fallback>
                <p:oleObj name="Equation" r:id="rId3" imgW="1854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2" y="4680744"/>
                        <a:ext cx="2603532" cy="456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Subtitle 2"/>
          <p:cNvSpPr txBox="1">
            <a:spLocks/>
          </p:cNvSpPr>
          <p:nvPr/>
        </p:nvSpPr>
        <p:spPr>
          <a:xfrm>
            <a:off x="101600" y="5105400"/>
            <a:ext cx="116840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ra                      theo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03524"/>
              </p:ext>
            </p:extLst>
          </p:nvPr>
        </p:nvGraphicFramePr>
        <p:xfrm>
          <a:off x="1871135" y="3398838"/>
          <a:ext cx="131656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Equation" r:id="rId5" imgW="444240" imgH="164880" progId="Equation.DSMT4">
                  <p:embed/>
                </p:oleObj>
              </mc:Choice>
              <mc:Fallback>
                <p:oleObj name="Equation" r:id="rId5" imgW="4442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1135" y="3398838"/>
                        <a:ext cx="1316567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028486"/>
              </p:ext>
            </p:extLst>
          </p:nvPr>
        </p:nvGraphicFramePr>
        <p:xfrm>
          <a:off x="6087535" y="3394075"/>
          <a:ext cx="123613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7" imgW="444240" imgH="164880" progId="Equation.DSMT4">
                  <p:embed/>
                </p:oleObj>
              </mc:Choice>
              <mc:Fallback>
                <p:oleObj name="Equation" r:id="rId7" imgW="4442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7535" y="3394075"/>
                        <a:ext cx="1236133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88115"/>
              </p:ext>
            </p:extLst>
          </p:nvPr>
        </p:nvGraphicFramePr>
        <p:xfrm>
          <a:off x="1809752" y="5300666"/>
          <a:ext cx="2647949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9" imgW="990360" imgH="164880" progId="Equation.DSMT4">
                  <p:embed/>
                </p:oleObj>
              </mc:Choice>
              <mc:Fallback>
                <p:oleObj name="Equation" r:id="rId9" imgW="9903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09752" y="5300666"/>
                        <a:ext cx="2647949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0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31" grpId="0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7">
            <a:extLst>
              <a:ext uri="{FF2B5EF4-FFF2-40B4-BE49-F238E27FC236}">
                <a16:creationId xmlns:a16="http://schemas.microsoft.com/office/drawing/2014/main" xmlns="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197" name="Rectangle 196"/>
          <p:cNvSpPr/>
          <p:nvPr/>
        </p:nvSpPr>
        <p:spPr>
          <a:xfrm>
            <a:off x="3106053" y="195359"/>
            <a:ext cx="597400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TAM GIÁC BẰNG NHAU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3" y="981437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" name="Picture 54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16" y="195359"/>
            <a:ext cx="1080685" cy="8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Hình ảnh 1">
            <a:extLst>
              <a:ext uri="{FF2B5EF4-FFF2-40B4-BE49-F238E27FC236}">
                <a16:creationId xmlns:a16="http://schemas.microsoft.com/office/drawing/2014/main" xmlns="" id="{B8C77E78-5369-A7A3-A570-1C103531D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6781800" cy="474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9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1117600" y="2895600"/>
            <a:ext cx="5029200" cy="1600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7600" y="4495800"/>
            <a:ext cx="5029200" cy="106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80000" y="2895600"/>
            <a:ext cx="1066800" cy="2438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876800" y="3276600"/>
            <a:ext cx="1270000" cy="228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73600" y="3429000"/>
            <a:ext cx="101600" cy="152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75200" y="3505200"/>
            <a:ext cx="3048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876800" y="5105400"/>
            <a:ext cx="3048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775200" y="5105400"/>
            <a:ext cx="101600" cy="228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06400" y="4008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18000" y="27130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45200" y="24844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16400" y="5303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638800" y="54562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384800" y="4160838"/>
            <a:ext cx="106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24000" y="5715000"/>
            <a:ext cx="1625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22</a:t>
            </a: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304800" y="304800"/>
            <a:ext cx="11684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22,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442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7" grpId="0"/>
      <p:bldP spid="19" grpId="0"/>
      <p:bldP spid="21" grpId="0"/>
      <p:bldP spid="2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 txBox="1">
            <a:spLocks/>
          </p:cNvSpPr>
          <p:nvPr/>
        </p:nvSpPr>
        <p:spPr>
          <a:xfrm>
            <a:off x="304800" y="304800"/>
            <a:ext cx="116840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a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 Xét           vuông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 và           vuông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90499" y="2088966"/>
            <a:ext cx="115951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ra                           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3460566"/>
            <a:ext cx="116840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b)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vuông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vuông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C, có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là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AB 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= AC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5181600"/>
            <a:ext cx="11480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ra                           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48821"/>
              </p:ext>
            </p:extLst>
          </p:nvPr>
        </p:nvGraphicFramePr>
        <p:xfrm>
          <a:off x="2032000" y="457200"/>
          <a:ext cx="152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Equation" r:id="rId3" imgW="457160" imgH="152246" progId="Equation.DSMT4">
                  <p:embed/>
                </p:oleObj>
              </mc:Choice>
              <mc:Fallback>
                <p:oleObj name="Equation" r:id="rId3" imgW="457160" imgH="1522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457200"/>
                        <a:ext cx="1524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971719"/>
              </p:ext>
            </p:extLst>
          </p:nvPr>
        </p:nvGraphicFramePr>
        <p:xfrm>
          <a:off x="6775449" y="500062"/>
          <a:ext cx="135255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Equation" r:id="rId5" imgW="457160" imgH="152246" progId="Equation.DSMT4">
                  <p:embed/>
                </p:oleObj>
              </mc:Choice>
              <mc:Fallback>
                <p:oleObj name="Equation" r:id="rId5" imgW="457160" imgH="1522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75449" y="500062"/>
                        <a:ext cx="1352552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842019"/>
              </p:ext>
            </p:extLst>
          </p:nvPr>
        </p:nvGraphicFramePr>
        <p:xfrm>
          <a:off x="330200" y="1562663"/>
          <a:ext cx="2573037" cy="526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7" imgW="838007" imgH="228548" progId="Equation.DSMT4">
                  <p:embed/>
                </p:oleObj>
              </mc:Choice>
              <mc:Fallback>
                <p:oleObj name="Equation" r:id="rId7" imgW="838007" imgH="2285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200" y="1562663"/>
                        <a:ext cx="2573037" cy="526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41534"/>
              </p:ext>
            </p:extLst>
          </p:nvPr>
        </p:nvGraphicFramePr>
        <p:xfrm>
          <a:off x="1844478" y="2198316"/>
          <a:ext cx="3641924" cy="420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Equation" r:id="rId9" imgW="990634" imgH="152246" progId="Equation.DSMT4">
                  <p:embed/>
                </p:oleObj>
              </mc:Choice>
              <mc:Fallback>
                <p:oleObj name="Equation" r:id="rId9" imgW="990634" imgH="1522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44478" y="2198316"/>
                        <a:ext cx="3641924" cy="420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99426"/>
              </p:ext>
            </p:extLst>
          </p:nvPr>
        </p:nvGraphicFramePr>
        <p:xfrm>
          <a:off x="2146300" y="3582489"/>
          <a:ext cx="1409701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Equation" r:id="rId11" imgW="457160" imgH="152246" progId="Equation.DSMT4">
                  <p:embed/>
                </p:oleObj>
              </mc:Choice>
              <mc:Fallback>
                <p:oleObj name="Equation" r:id="rId11" imgW="457160" imgH="1522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46300" y="3582489"/>
                        <a:ext cx="1409701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387465"/>
              </p:ext>
            </p:extLst>
          </p:nvPr>
        </p:nvGraphicFramePr>
        <p:xfrm>
          <a:off x="7137771" y="3622770"/>
          <a:ext cx="1269260" cy="31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Equation" r:id="rId13" imgW="457160" imgH="152246" progId="Equation.DSMT4">
                  <p:embed/>
                </p:oleObj>
              </mc:Choice>
              <mc:Fallback>
                <p:oleObj name="Equation" r:id="rId13" imgW="457160" imgH="1522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37771" y="3622770"/>
                        <a:ext cx="1269260" cy="317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719887"/>
              </p:ext>
            </p:extLst>
          </p:nvPr>
        </p:nvGraphicFramePr>
        <p:xfrm>
          <a:off x="650676" y="4070967"/>
          <a:ext cx="1193800" cy="53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Equation" r:id="rId15" imgW="380847" imgH="228548" progId="Equation.DSMT4">
                  <p:embed/>
                </p:oleObj>
              </mc:Choice>
              <mc:Fallback>
                <p:oleObj name="Equation" r:id="rId15" imgW="380847" imgH="2285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0676" y="4070967"/>
                        <a:ext cx="1193800" cy="537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110115"/>
              </p:ext>
            </p:extLst>
          </p:nvPr>
        </p:nvGraphicFramePr>
        <p:xfrm>
          <a:off x="2341035" y="5294131"/>
          <a:ext cx="3145367" cy="41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Equation" r:id="rId17" imgW="1002960" imgH="177480" progId="Equation.DSMT4">
                  <p:embed/>
                </p:oleObj>
              </mc:Choice>
              <mc:Fallback>
                <p:oleObj name="Equation" r:id="rId17" imgW="1002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41035" y="5294131"/>
                        <a:ext cx="3145367" cy="418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633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4" grpId="0"/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 txBox="1">
            <a:spLocks/>
          </p:cNvSpPr>
          <p:nvPr/>
        </p:nvSpPr>
        <p:spPr>
          <a:xfrm>
            <a:off x="304800" y="304800"/>
            <a:ext cx="11684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Bài tập 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đoạn thẳng AB có O là trung điểm. Vẽ hai đường thẳng m,n lần lượt vuông góc với AB tai A và B. Lấy điểm C trên m, CO cắt n tại D (hình 24). Chứng minh rằng O là trung điểm của CD.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2" y="2667003"/>
            <a:ext cx="3090071" cy="33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 txBox="1">
            <a:spLocks/>
          </p:cNvSpPr>
          <p:nvPr/>
        </p:nvSpPr>
        <p:spPr>
          <a:xfrm>
            <a:off x="304800" y="304800"/>
            <a:ext cx="116840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a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 Xét           vuông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 và           vuông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OA = OB (Giả thiết)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90499" y="2088966"/>
            <a:ext cx="115951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ra                           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góc vuông 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nhọn kề.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Suy ra OC = OD (Cặp cạnh tương ứng)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Mà D thuộc OD nên O là trung điểm CD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696220"/>
              </p:ext>
            </p:extLst>
          </p:nvPr>
        </p:nvGraphicFramePr>
        <p:xfrm>
          <a:off x="2032000" y="425450"/>
          <a:ext cx="1524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Equation" r:id="rId3" imgW="457200" imgH="177480" progId="Equation.DSMT4">
                  <p:embed/>
                </p:oleObj>
              </mc:Choice>
              <mc:Fallback>
                <p:oleObj name="Equation" r:id="rId3" imgW="457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425450"/>
                        <a:ext cx="1524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771509"/>
              </p:ext>
            </p:extLst>
          </p:nvPr>
        </p:nvGraphicFramePr>
        <p:xfrm>
          <a:off x="6775452" y="473075"/>
          <a:ext cx="1352549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Equation" r:id="rId5" imgW="457200" imgH="177480" progId="Equation.DSMT4">
                  <p:embed/>
                </p:oleObj>
              </mc:Choice>
              <mc:Fallback>
                <p:oleObj name="Equation" r:id="rId5" imgW="457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75452" y="473075"/>
                        <a:ext cx="1352549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48678"/>
              </p:ext>
            </p:extLst>
          </p:nvPr>
        </p:nvGraphicFramePr>
        <p:xfrm>
          <a:off x="349253" y="1562100"/>
          <a:ext cx="2533649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Equation" r:id="rId7" imgW="825480" imgH="228600" progId="Equation.DSMT4">
                  <p:embed/>
                </p:oleObj>
              </mc:Choice>
              <mc:Fallback>
                <p:oleObj name="Equation" r:id="rId7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253" y="1562100"/>
                        <a:ext cx="2533649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333324"/>
              </p:ext>
            </p:extLst>
          </p:nvPr>
        </p:nvGraphicFramePr>
        <p:xfrm>
          <a:off x="1797051" y="2163763"/>
          <a:ext cx="3735916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Equation" r:id="rId9" imgW="1015920" imgH="177480" progId="Equation.DSMT4">
                  <p:embed/>
                </p:oleObj>
              </mc:Choice>
              <mc:Fallback>
                <p:oleObj name="Equation" r:id="rId9" imgW="1015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97051" y="2163763"/>
                        <a:ext cx="3735916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0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7">
            <a:extLst>
              <a:ext uri="{FF2B5EF4-FFF2-40B4-BE49-F238E27FC236}">
                <a16:creationId xmlns:a16="http://schemas.microsoft.com/office/drawing/2014/main" xmlns="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-1385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197" name="Rectangle 196"/>
          <p:cNvSpPr/>
          <p:nvPr/>
        </p:nvSpPr>
        <p:spPr>
          <a:xfrm>
            <a:off x="3106053" y="195359"/>
            <a:ext cx="597400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TAM GIÁC BẰNG NHAU</a:t>
            </a:r>
          </a:p>
        </p:txBody>
      </p:sp>
      <p:sp>
        <p:nvSpPr>
          <p:cNvPr id="198" name="Text Box 7"/>
          <p:cNvSpPr txBox="1"/>
          <p:nvPr/>
        </p:nvSpPr>
        <p:spPr>
          <a:xfrm>
            <a:off x="381000" y="1438634"/>
            <a:ext cx="2514600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sz="3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sz="3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460065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kia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12435" y="5367029"/>
            <a:ext cx="896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" name="Picture 54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16" y="195359"/>
            <a:ext cx="1080685" cy="8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xmlns="" id="{5C9D874B-1110-2574-6FA4-107BA72DBF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987180"/>
              </p:ext>
            </p:extLst>
          </p:nvPr>
        </p:nvGraphicFramePr>
        <p:xfrm>
          <a:off x="2048107" y="5512642"/>
          <a:ext cx="4044951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4" imgW="1511280" imgH="203040" progId="Equation.DSMT4">
                  <p:embed/>
                </p:oleObj>
              </mc:Choice>
              <mc:Fallback>
                <p:oleObj name="Equation" r:id="rId4" imgW="1511280" imgH="203040" progId="Equation.DSMT4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xmlns="" id="{5C9D874B-1110-2574-6FA4-107BA72DBF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8107" y="5512642"/>
                        <a:ext cx="4044951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B0CACC7B-0A85-BB3F-8668-C0A4A09937BE}"/>
              </a:ext>
            </a:extLst>
          </p:cNvPr>
          <p:cNvSpPr txBox="1"/>
          <p:nvPr/>
        </p:nvSpPr>
        <p:spPr>
          <a:xfrm>
            <a:off x="76203" y="779385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D7A3D7C1-ED85-DAD0-BAA2-AE6336B9C1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487" y="2677796"/>
            <a:ext cx="3657600" cy="1888435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27DD4F5-B58D-9B61-B037-255C227ACF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9272" y="2677795"/>
            <a:ext cx="3657597" cy="18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9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2" grpId="0"/>
      <p:bldP spid="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CD8B4A44-555C-4BA5-BB4F-23AD760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" y="7620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altLang="en-US" sz="2200"/>
          </a:p>
        </p:txBody>
      </p:sp>
      <p:sp>
        <p:nvSpPr>
          <p:cNvPr id="8" name="Rectangle 7"/>
          <p:cNvSpPr/>
          <p:nvPr/>
        </p:nvSpPr>
        <p:spPr>
          <a:xfrm>
            <a:off x="4039026" y="13855"/>
            <a:ext cx="4113947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NHÓM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D8B38E53-C6C0-F059-D2BA-3DFEC33E47C0}"/>
              </a:ext>
            </a:extLst>
          </p:cNvPr>
          <p:cNvSpPr txBox="1"/>
          <p:nvPr/>
        </p:nvSpPr>
        <p:spPr>
          <a:xfrm>
            <a:off x="304803" y="3561393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,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xmlns="" id="{B6E30415-0168-CD8F-A25A-7A0BDADC4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562691"/>
              </p:ext>
            </p:extLst>
          </p:nvPr>
        </p:nvGraphicFramePr>
        <p:xfrm>
          <a:off x="936625" y="4062413"/>
          <a:ext cx="2638425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1143000" imgH="660240" progId="Equation.DSMT4">
                  <p:embed/>
                </p:oleObj>
              </mc:Choice>
              <mc:Fallback>
                <p:oleObj name="Equation" r:id="rId3" imgW="1143000" imgH="66024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xmlns="" id="{B6E30415-0168-CD8F-A25A-7A0BDADC4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6625" y="4062413"/>
                        <a:ext cx="2638425" cy="152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938AD4D3-A985-54CD-3148-1F0E84FECD4E}"/>
              </a:ext>
            </a:extLst>
          </p:cNvPr>
          <p:cNvSpPr txBox="1"/>
          <p:nvPr/>
        </p:nvSpPr>
        <p:spPr>
          <a:xfrm>
            <a:off x="152403" y="5628249"/>
            <a:ext cx="92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362" name="Hình ảnh 1">
            <a:extLst>
              <a:ext uri="{FF2B5EF4-FFF2-40B4-BE49-F238E27FC236}">
                <a16:creationId xmlns:a16="http://schemas.microsoft.com/office/drawing/2014/main" xmlns="" id="{00E48239-D531-9C11-4635-2DA6130F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713716"/>
            <a:ext cx="7162800" cy="289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xmlns="" id="{4CF372BA-3144-7432-2C67-DB2E0138E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127219"/>
              </p:ext>
            </p:extLst>
          </p:nvPr>
        </p:nvGraphicFramePr>
        <p:xfrm>
          <a:off x="1081088" y="3667125"/>
          <a:ext cx="23510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6" imgW="1066680" imgH="177480" progId="Equation.DSMT4">
                  <p:embed/>
                </p:oleObj>
              </mc:Choice>
              <mc:Fallback>
                <p:oleObj name="Equation" r:id="rId6" imgW="1066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1088" y="3667125"/>
                        <a:ext cx="2351087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xmlns="" id="{F2555174-D1D0-8C77-E8EB-79AF284BC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579652"/>
              </p:ext>
            </p:extLst>
          </p:nvPr>
        </p:nvGraphicFramePr>
        <p:xfrm>
          <a:off x="990606" y="5663653"/>
          <a:ext cx="3774111" cy="55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8" imgW="1384200" imgH="203040" progId="Equation.DSMT4">
                  <p:embed/>
                </p:oleObj>
              </mc:Choice>
              <mc:Fallback>
                <p:oleObj name="Equation" r:id="rId8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6" y="5663653"/>
                        <a:ext cx="3774111" cy="553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589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2290</Words>
  <Application>Microsoft Office PowerPoint</Application>
  <PresentationFormat>Widescreen</PresentationFormat>
  <Paragraphs>458</Paragraphs>
  <Slides>73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7" baseType="lpstr">
      <vt:lpstr>Arial</vt:lpstr>
      <vt:lpstr>Calibri</vt:lpstr>
      <vt:lpstr>Symbol</vt:lpstr>
      <vt:lpstr>Tahoma</vt:lpstr>
      <vt:lpstr>Times New Roman</vt:lpstr>
      <vt:lpstr>Wingdings</vt:lpstr>
      <vt:lpstr>Yu Mincho</vt:lpstr>
      <vt:lpstr>Default Design</vt:lpstr>
      <vt:lpstr>1_Default Design</vt:lpstr>
      <vt:lpstr>Blends</vt:lpstr>
      <vt:lpstr>2_Default Design</vt:lpstr>
      <vt:lpstr>Office Theme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HAI TAM GIÁC BẰNG NHAU (tt)</vt:lpstr>
      <vt:lpstr>A</vt:lpstr>
      <vt:lpstr>A</vt:lpstr>
      <vt:lpstr>A</vt:lpstr>
      <vt:lpstr>PowerPoint Presentation</vt:lpstr>
      <vt:lpstr>A</vt:lpstr>
      <vt:lpstr>A</vt:lpstr>
      <vt:lpstr>A</vt:lpstr>
      <vt:lpstr>PowerPoint Presentation</vt:lpstr>
      <vt:lpstr>A</vt:lpstr>
      <vt:lpstr>A</vt:lpstr>
      <vt:lpstr>A</vt:lpstr>
      <vt:lpstr>A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</vt:lpstr>
      <vt:lpstr>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2022-09-02T03:09:41Z</dcterms:created>
  <dcterms:modified xsi:type="dcterms:W3CDTF">2025-03-04T10:03:01Z</dcterms:modified>
</cp:coreProperties>
</file>