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70" r:id="rId2"/>
    <p:sldId id="257" r:id="rId3"/>
    <p:sldId id="256" r:id="rId4"/>
    <p:sldId id="258" r:id="rId5"/>
    <p:sldId id="266"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67" r:id="rId20"/>
    <p:sldId id="271" r:id="rId21"/>
  </p:sldIdLst>
  <p:sldSz cx="18288000" cy="10287000"/>
  <p:notesSz cx="6858000" cy="9144000"/>
  <p:embeddedFontLst>
    <p:embeddedFont>
      <p:font typeface="SimSun" panose="02010600030101010101" pitchFamily="2" charset="-122"/>
      <p:regular r:id="rId22"/>
    </p:embeddedFont>
    <p:embeddedFont>
      <p:font typeface="Calibri" panose="020F0502020204030204" pitchFamily="3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7" d="100"/>
          <a:sy n="47" d="100"/>
        </p:scale>
        <p:origin x="69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42.svg"/><Relationship Id="rId18" Type="http://schemas.openxmlformats.org/officeDocument/2006/relationships/image" Target="../media/image9.png"/><Relationship Id="rId3" Type="http://schemas.openxmlformats.org/officeDocument/2006/relationships/image" Target="../media/image97.svg"/><Relationship Id="rId7" Type="http://schemas.openxmlformats.org/officeDocument/2006/relationships/image" Target="../media/image85.svg"/><Relationship Id="rId12" Type="http://schemas.openxmlformats.org/officeDocument/2006/relationships/image" Target="../media/image6.png"/><Relationship Id="rId17" Type="http://schemas.openxmlformats.org/officeDocument/2006/relationships/image" Target="../media/image11.svg"/><Relationship Id="rId2" Type="http://schemas.openxmlformats.org/officeDocument/2006/relationships/image" Target="../media/image1.png"/><Relationship Id="rId16"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7.svg"/><Relationship Id="rId5" Type="http://schemas.openxmlformats.org/officeDocument/2006/relationships/image" Target="../media/image99.svg"/><Relationship Id="rId15" Type="http://schemas.openxmlformats.org/officeDocument/2006/relationships/image" Target="../media/image103.svg"/><Relationship Id="rId10" Type="http://schemas.openxmlformats.org/officeDocument/2006/relationships/image" Target="../media/image5.png"/><Relationship Id="rId19" Type="http://schemas.openxmlformats.org/officeDocument/2006/relationships/image" Target="../media/image48.svg"/><Relationship Id="rId4" Type="http://schemas.openxmlformats.org/officeDocument/2006/relationships/image" Target="../media/image2.png"/><Relationship Id="rId9" Type="http://schemas.openxmlformats.org/officeDocument/2006/relationships/image" Target="../media/image101.svg"/><Relationship Id="rId1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19.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44.svg"/><Relationship Id="rId3" Type="http://schemas.openxmlformats.org/officeDocument/2006/relationships/image" Target="../media/image2.svg"/><Relationship Id="rId7" Type="http://schemas.openxmlformats.org/officeDocument/2006/relationships/image" Target="../media/image7.svg"/><Relationship Id="rId12" Type="http://schemas.openxmlformats.org/officeDocument/2006/relationships/image" Target="../media/image20.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25.svg"/><Relationship Id="rId5" Type="http://schemas.openxmlformats.org/officeDocument/2006/relationships/image" Target="../media/image58.svg"/><Relationship Id="rId10"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85.svg"/></Relationships>
</file>

<file path=ppt/slides/_rels/slide2.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5.svg"/><Relationship Id="rId10" Type="http://schemas.openxmlformats.org/officeDocument/2006/relationships/image" Target="../media/image17.svg"/><Relationship Id="rId4" Type="http://schemas.openxmlformats.org/officeDocument/2006/relationships/image" Target="../media/image11.png"/><Relationship Id="rId9" Type="http://schemas.openxmlformats.org/officeDocument/2006/relationships/image" Target="../media/image13.png"/></Relationships>
</file>

<file path=ppt/slides/_rels/slide20.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42.svg"/><Relationship Id="rId18" Type="http://schemas.openxmlformats.org/officeDocument/2006/relationships/image" Target="../media/image9.png"/><Relationship Id="rId3" Type="http://schemas.openxmlformats.org/officeDocument/2006/relationships/image" Target="../media/image97.svg"/><Relationship Id="rId7" Type="http://schemas.openxmlformats.org/officeDocument/2006/relationships/image" Target="../media/image85.svg"/><Relationship Id="rId12" Type="http://schemas.openxmlformats.org/officeDocument/2006/relationships/image" Target="../media/image6.png"/><Relationship Id="rId17" Type="http://schemas.openxmlformats.org/officeDocument/2006/relationships/image" Target="../media/image11.svg"/><Relationship Id="rId2" Type="http://schemas.openxmlformats.org/officeDocument/2006/relationships/image" Target="../media/image1.png"/><Relationship Id="rId16"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7.svg"/><Relationship Id="rId5" Type="http://schemas.openxmlformats.org/officeDocument/2006/relationships/image" Target="../media/image99.svg"/><Relationship Id="rId15" Type="http://schemas.openxmlformats.org/officeDocument/2006/relationships/image" Target="../media/image103.svg"/><Relationship Id="rId10" Type="http://schemas.openxmlformats.org/officeDocument/2006/relationships/image" Target="../media/image5.png"/><Relationship Id="rId19" Type="http://schemas.openxmlformats.org/officeDocument/2006/relationships/image" Target="../media/image48.svg"/><Relationship Id="rId4" Type="http://schemas.openxmlformats.org/officeDocument/2006/relationships/image" Target="../media/image2.png"/><Relationship Id="rId9" Type="http://schemas.openxmlformats.org/officeDocument/2006/relationships/image" Target="../media/image101.svg"/><Relationship Id="rId1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svg"/><Relationship Id="rId7" Type="http://schemas.openxmlformats.org/officeDocument/2006/relationships/image" Target="../media/image5.png"/><Relationship Id="rId12" Type="http://schemas.openxmlformats.org/officeDocument/2006/relationships/image" Target="../media/image11.sv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8.png"/><Relationship Id="rId10" Type="http://schemas.openxmlformats.org/officeDocument/2006/relationships/image" Target="../media/image9.svg"/><Relationship Id="rId4" Type="http://schemas.openxmlformats.org/officeDocument/2006/relationships/image" Target="../media/image14.png"/><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12" Type="http://schemas.openxmlformats.org/officeDocument/2006/relationships/image" Target="../media/image15.png"/><Relationship Id="rId7"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1.svg"/><Relationship Id="rId5" Type="http://schemas.openxmlformats.org/officeDocument/2006/relationships/image" Target="../media/image19.sv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 Id="rId14" Type="http://schemas.openxmlformats.org/officeDocument/2006/relationships/image" Target="../media/image8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2" name="TextBox 2"/>
          <p:cNvSpPr txBox="1"/>
          <p:nvPr/>
        </p:nvSpPr>
        <p:spPr>
          <a:xfrm>
            <a:off x="2392597" y="3488663"/>
            <a:ext cx="13502806" cy="3118674"/>
          </a:xfrm>
          <a:prstGeom prst="rect">
            <a:avLst/>
          </a:prstGeom>
        </p:spPr>
        <p:txBody>
          <a:bodyPr wrap="square" lIns="0" tIns="0" rIns="0" bIns="0" rtlCol="0" anchor="t">
            <a:spAutoFit/>
          </a:bodyPr>
          <a:lstStyle/>
          <a:p>
            <a:pPr algn="ctr">
              <a:lnSpc>
                <a:spcPct val="150000"/>
              </a:lnSpc>
            </a:pPr>
            <a:r>
              <a:rPr lang="en-US" sz="7200" b="1" dirty="0" smtClean="0">
                <a:solidFill>
                  <a:srgbClr val="383E56"/>
                </a:solidFill>
                <a:latin typeface="Arial" panose="020B0604020202020204" pitchFamily="34" charset="0"/>
                <a:cs typeface="Arial" panose="020B0604020202020204" pitchFamily="34" charset="0"/>
              </a:rPr>
              <a:t>CHÀO MỪNG CÁC EM ĐẾN VỚI BÀI HỌC NGÀY HÔM NAY!</a:t>
            </a:r>
            <a:endParaRPr lang="en-US" sz="7200" b="1" dirty="0">
              <a:solidFill>
                <a:srgbClr val="383E56"/>
              </a:solidFill>
              <a:latin typeface="Arial" panose="020B0604020202020204" pitchFamily="34" charset="0"/>
              <a:cs typeface="Arial" panose="020B0604020202020204"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t="61971"/>
          <a:stretch>
            <a:fillRect/>
          </a:stretch>
        </p:blipFill>
        <p:spPr>
          <a:xfrm flipV="1">
            <a:off x="0" y="9000391"/>
            <a:ext cx="18288000" cy="1286609"/>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a:stretch>
            <a:fillRect/>
          </a:stretch>
        </p:blipFill>
        <p:spPr>
          <a:xfrm>
            <a:off x="13640895" y="6172200"/>
            <a:ext cx="4647105" cy="4114800"/>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rcRect/>
          <a:stretch>
            <a:fillRect/>
          </a:stretch>
        </p:blipFill>
        <p:spPr>
          <a:xfrm>
            <a:off x="12573000" y="7595398"/>
            <a:ext cx="5693772" cy="2691602"/>
          </a:xfrm>
          <a:prstGeom prst="rect">
            <a:avLst/>
          </a:prstGeom>
        </p:spPr>
      </p:pic>
      <p:pic>
        <p:nvPicPr>
          <p:cNvPr id="6" name="Picture 6"/>
          <p:cNvPicPr>
            <a:picLocks noChangeAspect="1"/>
          </p:cNvPicPr>
          <p:nvPr/>
        </p:nvPicPr>
        <p:blipFill>
          <a:blip r:embed="rId8">
            <a:extLst>
              <a:ext uri="{28A0092B-C50C-407E-A947-70E740481C1C}">
                <a14:useLocalDpi xmlns:a14="http://schemas.microsoft.com/office/drawing/2010/main" val="0"/>
              </a:ext>
              <a:ext uri="{96DAC541-7B7A-43D3-8B79-37D633B846F1}">
                <asvg:svgBlip xmlns="" xmlns:asvg="http://schemas.microsoft.com/office/drawing/2016/SVG/main" r:embed="rId9"/>
              </a:ext>
            </a:extLst>
          </a:blip>
          <a:srcRect r="44015"/>
          <a:stretch>
            <a:fillRect/>
          </a:stretch>
        </p:blipFill>
        <p:spPr>
          <a:xfrm>
            <a:off x="15281877" y="0"/>
            <a:ext cx="3006123" cy="3182665"/>
          </a:xfrm>
          <a:prstGeom prst="rect">
            <a:avLst/>
          </a:prstGeom>
        </p:spPr>
      </p:pic>
      <p:pic>
        <p:nvPicPr>
          <p:cNvPr id="7" name="Picture 7"/>
          <p:cNvPicPr>
            <a:picLocks noChangeAspect="1"/>
          </p:cNvPicPr>
          <p:nvPr/>
        </p:nvPicPr>
        <p:blipFill>
          <a:blip r:embed="rId10">
            <a:extLst>
              <a:ext uri="{28A0092B-C50C-407E-A947-70E740481C1C}">
                <a14:useLocalDpi xmlns:a14="http://schemas.microsoft.com/office/drawing/2010/main" val="0"/>
              </a:ext>
              <a:ext uri="{96DAC541-7B7A-43D3-8B79-37D633B846F1}">
                <asvg:svgBlip xmlns="" xmlns:asvg="http://schemas.microsoft.com/office/drawing/2016/SVG/main" r:embed="rId11"/>
              </a:ext>
            </a:extLst>
          </a:blip>
          <a:srcRect/>
          <a:stretch>
            <a:fillRect/>
          </a:stretch>
        </p:blipFill>
        <p:spPr>
          <a:xfrm flipH="1">
            <a:off x="-28575" y="6210300"/>
            <a:ext cx="4647105" cy="4114800"/>
          </a:xfrm>
          <a:prstGeom prst="rect">
            <a:avLst/>
          </a:prstGeom>
        </p:spPr>
      </p:pic>
      <p:pic>
        <p:nvPicPr>
          <p:cNvPr id="8" name="Picture 8"/>
          <p:cNvPicPr>
            <a:picLocks noChangeAspect="1"/>
          </p:cNvPicPr>
          <p:nvPr/>
        </p:nvPicPr>
        <p:blipFill>
          <a:blip r:embed="rId12">
            <a:extLst>
              <a:ext uri="{28A0092B-C50C-407E-A947-70E740481C1C}">
                <a14:useLocalDpi xmlns:a14="http://schemas.microsoft.com/office/drawing/2010/main" val="0"/>
              </a:ext>
              <a:ext uri="{96DAC541-7B7A-43D3-8B79-37D633B846F1}">
                <asvg:svgBlip xmlns="" xmlns:asvg="http://schemas.microsoft.com/office/drawing/2016/SVG/main" r:embed="rId13"/>
              </a:ext>
            </a:extLst>
          </a:blip>
          <a:srcRect/>
          <a:stretch>
            <a:fillRect/>
          </a:stretch>
        </p:blipFill>
        <p:spPr>
          <a:xfrm>
            <a:off x="1343486" y="7595398"/>
            <a:ext cx="3303618" cy="1501645"/>
          </a:xfrm>
          <a:prstGeom prst="rect">
            <a:avLst/>
          </a:prstGeom>
        </p:spPr>
      </p:pic>
      <p:pic>
        <p:nvPicPr>
          <p:cNvPr id="9" name="Picture 9"/>
          <p:cNvPicPr>
            <a:picLocks noChangeAspect="1"/>
          </p:cNvPicPr>
          <p:nvPr/>
        </p:nvPicPr>
        <p:blipFill>
          <a:blip r:embed="rId14">
            <a:extLst>
              <a:ext uri="{28A0092B-C50C-407E-A947-70E740481C1C}">
                <a14:useLocalDpi xmlns:a14="http://schemas.microsoft.com/office/drawing/2010/main" val="0"/>
              </a:ext>
              <a:ext uri="{96DAC541-7B7A-43D3-8B79-37D633B846F1}">
                <asvg:svgBlip xmlns="" xmlns:asvg="http://schemas.microsoft.com/office/drawing/2016/SVG/main" r:embed="rId15"/>
              </a:ext>
            </a:extLst>
          </a:blip>
          <a:srcRect/>
          <a:stretch>
            <a:fillRect/>
          </a:stretch>
        </p:blipFill>
        <p:spPr>
          <a:xfrm rot="5400000">
            <a:off x="1752209" y="-266918"/>
            <a:ext cx="1142688" cy="3126757"/>
          </a:xfrm>
          <a:prstGeom prst="rect">
            <a:avLst/>
          </a:prstGeom>
        </p:spPr>
      </p:pic>
      <p:pic>
        <p:nvPicPr>
          <p:cNvPr id="10" name="Picture 10"/>
          <p:cNvPicPr>
            <a:picLocks noChangeAspect="1"/>
          </p:cNvPicPr>
          <p:nvPr/>
        </p:nvPicPr>
        <p:blipFill>
          <a:blip r:embed="rId16">
            <a:extLst>
              <a:ext uri="{28A0092B-C50C-407E-A947-70E740481C1C}">
                <a14:useLocalDpi xmlns:a14="http://schemas.microsoft.com/office/drawing/2010/main" val="0"/>
              </a:ext>
              <a:ext uri="{96DAC541-7B7A-43D3-8B79-37D633B846F1}">
                <asvg:svgBlip xmlns="" xmlns:asvg="http://schemas.microsoft.com/office/drawing/2016/SVG/main" r:embed="rId17"/>
              </a:ext>
            </a:extLst>
          </a:blip>
          <a:srcRect/>
          <a:stretch>
            <a:fillRect/>
          </a:stretch>
        </p:blipFill>
        <p:spPr>
          <a:xfrm>
            <a:off x="8469726" y="2285268"/>
            <a:ext cx="1348547" cy="897397"/>
          </a:xfrm>
          <a:prstGeom prst="rect">
            <a:avLst/>
          </a:prstGeom>
        </p:spPr>
      </p:pic>
      <p:pic>
        <p:nvPicPr>
          <p:cNvPr id="11" name="Picture 11"/>
          <p:cNvPicPr>
            <a:picLocks noChangeAspect="1"/>
          </p:cNvPicPr>
          <p:nvPr/>
        </p:nvPicPr>
        <p:blipFill>
          <a:blip r:embed="rId18">
            <a:extLst>
              <a:ext uri="{28A0092B-C50C-407E-A947-70E740481C1C}">
                <a14:useLocalDpi xmlns:a14="http://schemas.microsoft.com/office/drawing/2010/main" val="0"/>
              </a:ext>
              <a:ext uri="{96DAC541-7B7A-43D3-8B79-37D633B846F1}">
                <asvg:svgBlip xmlns="" xmlns:asvg="http://schemas.microsoft.com/office/drawing/2016/SVG/main" r:embed="rId19"/>
              </a:ext>
            </a:extLst>
          </a:blip>
          <a:srcRect l="12189" t="57868"/>
          <a:stretch>
            <a:fillRect/>
          </a:stretch>
        </p:blipFill>
        <p:spPr>
          <a:xfrm rot="-10800000" flipH="1" flipV="1">
            <a:off x="2151964" y="0"/>
            <a:ext cx="2982287" cy="1462828"/>
          </a:xfrm>
          <a:prstGeom prst="rect">
            <a:avLst/>
          </a:prstGeom>
        </p:spPr>
      </p:pic>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001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4</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1217798" y="1649932"/>
            <a:ext cx="16308202" cy="1200329"/>
          </a:xfrm>
          <a:prstGeom prst="rect">
            <a:avLst/>
          </a:prstGeom>
          <a:noFill/>
        </p:spPr>
        <p:txBody>
          <a:bodyPr wrap="square" rtlCol="0">
            <a:spAutoFit/>
          </a:bodyPr>
          <a:lstStyle/>
          <a:p>
            <a:pPr algn="just">
              <a:lnSpc>
                <a:spcPct val="150000"/>
              </a:lnSpc>
            </a:pPr>
            <a:r>
              <a:rPr lang="en-US" sz="4800" b="1" i="1" dirty="0" err="1" smtClean="0">
                <a:latin typeface="Arial" panose="020B0604020202020204" pitchFamily="34" charset="0"/>
                <a:cs typeface="Arial" panose="020B0604020202020204" pitchFamily="34" charset="0"/>
              </a:rPr>
              <a:t>Nêu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những</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điểm</a:t>
            </a:r>
            <a:r>
              <a:rPr lang="en-US" sz="4800" b="1" i="1" dirty="0" smtClean="0">
                <a:latin typeface="Arial" panose="020B0604020202020204" pitchFamily="34" charset="0"/>
                <a:cs typeface="Arial" panose="020B0604020202020204" pitchFamily="34" charset="0"/>
              </a:rPr>
              <a:t> cần </a:t>
            </a:r>
            <a:r>
              <a:rPr lang="en-US" sz="4800" b="1" i="1" dirty="0" err="1" smtClean="0">
                <a:latin typeface="Arial" panose="020B0604020202020204" pitchFamily="34" charset="0"/>
                <a:cs typeface="Arial" panose="020B0604020202020204" pitchFamily="34" charset="0"/>
              </a:rPr>
              <a:t>lưu</a:t>
            </a:r>
            <a:r>
              <a:rPr lang="en-US" sz="4800" b="1" i="1" dirty="0" smtClean="0">
                <a:latin typeface="Arial" panose="020B0604020202020204" pitchFamily="34" charset="0"/>
                <a:cs typeface="Arial" panose="020B0604020202020204" pitchFamily="34" charset="0"/>
              </a:rPr>
              <a:t> ý khi đọc một văn bản </a:t>
            </a:r>
            <a:r>
              <a:rPr lang="en-US" sz="4800" b="1" i="1" dirty="0" err="1" smtClean="0">
                <a:latin typeface="Arial" panose="020B0604020202020204" pitchFamily="34" charset="0"/>
                <a:cs typeface="Arial" panose="020B0604020202020204" pitchFamily="34" charset="0"/>
              </a:rPr>
              <a:t>truyện</a:t>
            </a:r>
            <a:r>
              <a:rPr lang="en-US" sz="4800" b="1" i="1" dirty="0" smtClean="0">
                <a:latin typeface="Arial" panose="020B0604020202020204" pitchFamily="34" charset="0"/>
                <a:cs typeface="Arial" panose="020B0604020202020204" pitchFamily="34" charset="0"/>
              </a:rPr>
              <a:t>.</a:t>
            </a:r>
            <a:endParaRPr lang="en-US" sz="4800" b="1" i="1" dirty="0">
              <a:latin typeface="Arial" panose="020B0604020202020204" pitchFamily="34" charset="0"/>
              <a:cs typeface="Arial" panose="020B0604020202020204" pitchFamily="34" charset="0"/>
            </a:endParaRPr>
          </a:p>
        </p:txBody>
      </p:sp>
      <p:sp>
        <p:nvSpPr>
          <p:cNvPr id="3" name="Rectangle 2"/>
          <p:cNvSpPr/>
          <p:nvPr/>
        </p:nvSpPr>
        <p:spPr>
          <a:xfrm>
            <a:off x="2094799" y="2884586"/>
            <a:ext cx="14554200" cy="4939814"/>
          </a:xfrm>
          <a:prstGeom prst="rect">
            <a:avLst/>
          </a:prstGeom>
        </p:spPr>
        <p:txBody>
          <a:bodyPr wrap="square">
            <a:spAutoFit/>
          </a:bodyPr>
          <a:lstStyle/>
          <a:p>
            <a:pPr algn="just">
              <a:lnSpc>
                <a:spcPct val="150000"/>
              </a:lnSpc>
              <a:tabLst>
                <a:tab pos="302260" algn="l"/>
              </a:tabLst>
            </a:pPr>
            <a:r>
              <a:rPr lang="vi-VN" sz="4200" b="1" dirty="0">
                <a:solidFill>
                  <a:srgbClr val="000000"/>
                </a:solidFill>
                <a:ea typeface="Times New Roman" panose="02020603050405020304" pitchFamily="18" charset="0"/>
                <a:cs typeface="Times New Roman" panose="02020603050405020304" pitchFamily="18" charset="0"/>
              </a:rPr>
              <a:t>- Cốt truyện: </a:t>
            </a:r>
            <a:r>
              <a:rPr lang="vi-VN" sz="4200" dirty="0">
                <a:solidFill>
                  <a:srgbClr val="000000"/>
                </a:solidFill>
                <a:ea typeface="Times New Roman" panose="02020603050405020304" pitchFamily="18" charset="0"/>
                <a:cs typeface="Times New Roman" panose="02020603050405020304" pitchFamily="18" charset="0"/>
              </a:rPr>
              <a:t>Những sự việc chính của truyện là </a:t>
            </a:r>
            <a:r>
              <a:rPr lang="vi-VN" sz="4200" dirty="0" smtClean="0">
                <a:solidFill>
                  <a:srgbClr val="000000"/>
                </a:solidFill>
                <a:ea typeface="Times New Roman" panose="02020603050405020304" pitchFamily="18" charset="0"/>
                <a:cs typeface="Times New Roman" panose="02020603050405020304" pitchFamily="18" charset="0"/>
              </a:rPr>
              <a:t>g</a:t>
            </a:r>
            <a:r>
              <a:rPr lang="en-US" sz="4200" dirty="0">
                <a:solidFill>
                  <a:srgbClr val="000000"/>
                </a:solidFill>
                <a:latin typeface="Arial" panose="020B0604020202020204" pitchFamily="34" charset="0"/>
                <a:ea typeface="Times New Roman" panose="02020603050405020304" pitchFamily="18" charset="0"/>
                <a:cs typeface="Arial" panose="020B0604020202020204" pitchFamily="34" charset="0"/>
              </a:rPr>
              <a:t>ì</a:t>
            </a:r>
            <a:r>
              <a:rPr lang="vi-VN" sz="4200" dirty="0" smtClean="0">
                <a:solidFill>
                  <a:srgbClr val="000000"/>
                </a:solidFill>
                <a:ea typeface="Times New Roman" panose="02020603050405020304" pitchFamily="18" charset="0"/>
                <a:cs typeface="Times New Roman" panose="02020603050405020304" pitchFamily="18" charset="0"/>
              </a:rPr>
              <a:t>?</a:t>
            </a:r>
            <a:endParaRPr lang="en-US" sz="4200" dirty="0">
              <a:ea typeface="Times New Roman" panose="02020603050405020304" pitchFamily="18" charset="0"/>
              <a:cs typeface="Times New Roman" panose="02020603050405020304" pitchFamily="18" charset="0"/>
            </a:endParaRPr>
          </a:p>
          <a:p>
            <a:pPr algn="just">
              <a:lnSpc>
                <a:spcPct val="150000"/>
              </a:lnSpc>
              <a:tabLst>
                <a:tab pos="302260" algn="l"/>
              </a:tabLst>
            </a:pPr>
            <a:r>
              <a:rPr lang="vi-VN" sz="4200" dirty="0">
                <a:solidFill>
                  <a:srgbClr val="000000"/>
                </a:solidFill>
                <a:ea typeface="Times New Roman" panose="02020603050405020304" pitchFamily="18" charset="0"/>
                <a:cs typeface="Times New Roman" panose="02020603050405020304" pitchFamily="18" charset="0"/>
              </a:rPr>
              <a:t>- </a:t>
            </a:r>
            <a:r>
              <a:rPr lang="vi-VN" sz="4200" b="1" dirty="0">
                <a:solidFill>
                  <a:srgbClr val="000000"/>
                </a:solidFill>
                <a:ea typeface="Times New Roman" panose="02020603050405020304" pitchFamily="18" charset="0"/>
                <a:cs typeface="Times New Roman" panose="02020603050405020304" pitchFamily="18" charset="0"/>
              </a:rPr>
              <a:t>Người kể chuyện: </a:t>
            </a:r>
            <a:r>
              <a:rPr lang="vi-VN" sz="4200" dirty="0">
                <a:solidFill>
                  <a:srgbClr val="000000"/>
                </a:solidFill>
                <a:ea typeface="Times New Roman" panose="02020603050405020304" pitchFamily="18" charset="0"/>
                <a:cs typeface="Times New Roman" panose="02020603050405020304" pitchFamily="18" charset="0"/>
              </a:rPr>
              <a:t>Nguời kể chuyện là ai? Truyện được kể theo ngôi kể nào?</a:t>
            </a:r>
            <a:endParaRPr lang="en-US" sz="4200" dirty="0">
              <a:ea typeface="Times New Roman" panose="02020603050405020304" pitchFamily="18" charset="0"/>
              <a:cs typeface="Times New Roman" panose="02020603050405020304" pitchFamily="18" charset="0"/>
            </a:endParaRPr>
          </a:p>
          <a:p>
            <a:pPr algn="just">
              <a:lnSpc>
                <a:spcPct val="150000"/>
              </a:lnSpc>
              <a:tabLst>
                <a:tab pos="316865" algn="l"/>
              </a:tabLst>
            </a:pPr>
            <a:r>
              <a:rPr lang="vi-VN" sz="4200" b="1" dirty="0">
                <a:solidFill>
                  <a:srgbClr val="000000"/>
                </a:solidFill>
                <a:ea typeface="Times New Roman" panose="02020603050405020304" pitchFamily="18" charset="0"/>
                <a:cs typeface="Times New Roman" panose="02020603050405020304" pitchFamily="18" charset="0"/>
              </a:rPr>
              <a:t>- Nhân vật: </a:t>
            </a:r>
            <a:r>
              <a:rPr lang="vi-VN" sz="4200" dirty="0">
                <a:solidFill>
                  <a:srgbClr val="000000"/>
                </a:solidFill>
                <a:ea typeface="Times New Roman" panose="02020603050405020304" pitchFamily="18" charset="0"/>
                <a:cs typeface="Times New Roman" panose="02020603050405020304" pitchFamily="18" charset="0"/>
              </a:rPr>
              <a:t>Chú ý đến các đặc điểm của nhân vật như ngoại hình, ngôn ngữ, hành động, ý nghĩ,...</a:t>
            </a:r>
            <a:endParaRPr lang="en-US" sz="42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834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001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5</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1217798" y="1649932"/>
            <a:ext cx="16308202" cy="2308324"/>
          </a:xfrm>
          <a:prstGeom prst="rect">
            <a:avLst/>
          </a:prstGeom>
          <a:noFill/>
        </p:spPr>
        <p:txBody>
          <a:bodyPr wrap="square" rtlCol="0">
            <a:spAutoFit/>
          </a:bodyPr>
          <a:lstStyle/>
          <a:p>
            <a:pPr algn="just">
              <a:lnSpc>
                <a:spcPct val="150000"/>
              </a:lnSpc>
            </a:pPr>
            <a:r>
              <a:rPr lang="en-US" sz="4800" b="1" i="1" dirty="0" smtClean="0">
                <a:latin typeface="Arial" panose="020B0604020202020204" pitchFamily="34" charset="0"/>
                <a:cs typeface="Arial" panose="020B0604020202020204" pitchFamily="34" charset="0"/>
              </a:rPr>
              <a:t>Việc </a:t>
            </a:r>
            <a:r>
              <a:rPr lang="en-US" sz="4800" b="1" i="1" dirty="0" err="1" smtClean="0">
                <a:latin typeface="Arial" panose="020B0604020202020204" pitchFamily="34" charset="0"/>
                <a:cs typeface="Arial" panose="020B0604020202020204" pitchFamily="34" charset="0"/>
              </a:rPr>
              <a:t>trình</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bày</a:t>
            </a:r>
            <a:r>
              <a:rPr lang="en-US" sz="4800" b="1" i="1" dirty="0" smtClean="0">
                <a:latin typeface="Arial" panose="020B0604020202020204" pitchFamily="34" charset="0"/>
                <a:cs typeface="Arial" panose="020B0604020202020204" pitchFamily="34" charset="0"/>
              </a:rPr>
              <a:t> ý </a:t>
            </a:r>
            <a:r>
              <a:rPr lang="en-US" sz="4800" b="1" i="1" dirty="0" err="1" smtClean="0">
                <a:latin typeface="Arial" panose="020B0604020202020204" pitchFamily="34" charset="0"/>
                <a:cs typeface="Arial" panose="020B0604020202020204" pitchFamily="34" charset="0"/>
              </a:rPr>
              <a:t>kiến</a:t>
            </a:r>
            <a:r>
              <a:rPr lang="en-US" sz="4800" b="1" i="1" dirty="0" smtClean="0">
                <a:latin typeface="Arial" panose="020B0604020202020204" pitchFamily="34" charset="0"/>
                <a:cs typeface="Arial" panose="020B0604020202020204" pitchFamily="34" charset="0"/>
              </a:rPr>
              <a:t> của mình về một </a:t>
            </a:r>
            <a:r>
              <a:rPr lang="en-US" sz="4800" b="1" i="1" dirty="0" err="1" smtClean="0">
                <a:latin typeface="Arial" panose="020B0604020202020204" pitchFamily="34" charset="0"/>
                <a:cs typeface="Arial" panose="020B0604020202020204" pitchFamily="34" charset="0"/>
              </a:rPr>
              <a:t>hiện</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tượng</a:t>
            </a:r>
            <a:r>
              <a:rPr lang="en-US" sz="4800" b="1" i="1" dirty="0" smtClean="0">
                <a:latin typeface="Arial" panose="020B0604020202020204" pitchFamily="34" charset="0"/>
                <a:cs typeface="Arial" panose="020B0604020202020204" pitchFamily="34" charset="0"/>
              </a:rPr>
              <a:t> trong </a:t>
            </a:r>
            <a:r>
              <a:rPr lang="en-US" sz="4800" b="1" i="1" dirty="0" err="1" smtClean="0">
                <a:latin typeface="Arial" panose="020B0604020202020204" pitchFamily="34" charset="0"/>
                <a:cs typeface="Arial" panose="020B0604020202020204" pitchFamily="34" charset="0"/>
              </a:rPr>
              <a:t>cuộc</a:t>
            </a:r>
            <a:r>
              <a:rPr lang="en-US" sz="4800" b="1" i="1" dirty="0" smtClean="0">
                <a:latin typeface="Arial" panose="020B0604020202020204" pitchFamily="34" charset="0"/>
                <a:cs typeface="Arial" panose="020B0604020202020204" pitchFamily="34" charset="0"/>
              </a:rPr>
              <a:t> sống hoặc văn học </a:t>
            </a:r>
            <a:r>
              <a:rPr lang="en-US" sz="4800" b="1" i="1" dirty="0" err="1" smtClean="0">
                <a:latin typeface="Arial" panose="020B0604020202020204" pitchFamily="34" charset="0"/>
                <a:cs typeface="Arial" panose="020B0604020202020204" pitchFamily="34" charset="0"/>
              </a:rPr>
              <a:t>thuộc</a:t>
            </a:r>
            <a:r>
              <a:rPr lang="en-US" sz="4800" b="1" i="1" dirty="0" smtClean="0">
                <a:latin typeface="Arial" panose="020B0604020202020204" pitchFamily="34" charset="0"/>
                <a:cs typeface="Arial" panose="020B0604020202020204" pitchFamily="34" charset="0"/>
              </a:rPr>
              <a:t> kiểu văn bản nào?</a:t>
            </a:r>
            <a:endParaRPr lang="en-US" sz="4800" b="1" i="1" dirty="0">
              <a:latin typeface="Arial" panose="020B0604020202020204" pitchFamily="34" charset="0"/>
              <a:cs typeface="Arial" panose="020B0604020202020204" pitchFamily="34" charset="0"/>
            </a:endParaRPr>
          </a:p>
        </p:txBody>
      </p:sp>
      <p:sp>
        <p:nvSpPr>
          <p:cNvPr id="2" name="TextBox 1"/>
          <p:cNvSpPr txBox="1"/>
          <p:nvPr/>
        </p:nvSpPr>
        <p:spPr>
          <a:xfrm>
            <a:off x="3200400" y="3992944"/>
            <a:ext cx="4191000" cy="2169825"/>
          </a:xfrm>
          <a:prstGeom prst="rect">
            <a:avLst/>
          </a:prstGeom>
          <a:noFill/>
        </p:spPr>
        <p:txBody>
          <a:bodyPr wrap="square" rtlCol="0">
            <a:spAutoFit/>
          </a:bodyPr>
          <a:lstStyle/>
          <a:p>
            <a:pPr marL="342900" indent="-342900">
              <a:lnSpc>
                <a:spcPct val="150000"/>
              </a:lnSpc>
              <a:buAutoNum type="alphaLcPeriod"/>
            </a:pPr>
            <a:r>
              <a:rPr lang="en-US" sz="4500" dirty="0" smtClean="0">
                <a:latin typeface="Arial" panose="020B0604020202020204" pitchFamily="34" charset="0"/>
                <a:cs typeface="Arial" panose="020B0604020202020204" pitchFamily="34" charset="0"/>
              </a:rPr>
              <a:t> Kể chuyện</a:t>
            </a:r>
          </a:p>
          <a:p>
            <a:pPr marL="342900" indent="-342900">
              <a:lnSpc>
                <a:spcPct val="150000"/>
              </a:lnSpc>
              <a:buAutoNum type="alphaLcPeriod"/>
            </a:pPr>
            <a:r>
              <a:rPr lang="en-US" sz="4500" dirty="0" smtClean="0">
                <a:latin typeface="Arial" panose="020B0604020202020204" pitchFamily="34" charset="0"/>
                <a:cs typeface="Arial" panose="020B0604020202020204" pitchFamily="34" charset="0"/>
              </a:rPr>
              <a:t> </a:t>
            </a:r>
            <a:r>
              <a:rPr lang="en-US" sz="4500" dirty="0" err="1" smtClean="0">
                <a:latin typeface="Arial" panose="020B0604020202020204" pitchFamily="34" charset="0"/>
                <a:cs typeface="Arial" panose="020B0604020202020204" pitchFamily="34" charset="0"/>
              </a:rPr>
              <a:t>Nghị</a:t>
            </a:r>
            <a:r>
              <a:rPr lang="en-US" sz="4500" dirty="0" smtClean="0">
                <a:latin typeface="Arial" panose="020B0604020202020204" pitchFamily="34" charset="0"/>
                <a:cs typeface="Arial" panose="020B0604020202020204" pitchFamily="34" charset="0"/>
              </a:rPr>
              <a:t> </a:t>
            </a:r>
            <a:r>
              <a:rPr lang="en-US" sz="4500" dirty="0" err="1" smtClean="0">
                <a:latin typeface="Arial" panose="020B0604020202020204" pitchFamily="34" charset="0"/>
                <a:cs typeface="Arial" panose="020B0604020202020204" pitchFamily="34" charset="0"/>
              </a:rPr>
              <a:t>luận</a:t>
            </a:r>
            <a:endParaRPr lang="en-US" sz="4500" dirty="0">
              <a:latin typeface="Arial" panose="020B0604020202020204" pitchFamily="34" charset="0"/>
              <a:cs typeface="Arial" panose="020B0604020202020204" pitchFamily="34" charset="0"/>
            </a:endParaRPr>
          </a:p>
        </p:txBody>
      </p:sp>
      <p:sp>
        <p:nvSpPr>
          <p:cNvPr id="5" name="Oval 4"/>
          <p:cNvSpPr/>
          <p:nvPr/>
        </p:nvSpPr>
        <p:spPr>
          <a:xfrm>
            <a:off x="3048000" y="5219700"/>
            <a:ext cx="838200" cy="8382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005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2" grpId="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7978" y="278155"/>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6</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1217798" y="1051879"/>
            <a:ext cx="16308202" cy="1063433"/>
          </a:xfrm>
          <a:prstGeom prst="rect">
            <a:avLst/>
          </a:prstGeom>
          <a:noFill/>
        </p:spPr>
        <p:txBody>
          <a:bodyPr wrap="square" rtlCol="0">
            <a:spAutoFit/>
          </a:bodyPr>
          <a:lstStyle/>
          <a:p>
            <a:pPr algn="ctr">
              <a:lnSpc>
                <a:spcPct val="150000"/>
              </a:lnSpc>
            </a:pPr>
            <a:r>
              <a:rPr lang="en-US" sz="4800" b="1" i="1" dirty="0" err="1" smtClean="0">
                <a:latin typeface="Arial" panose="020B0604020202020204" pitchFamily="34" charset="0"/>
                <a:cs typeface="Arial" panose="020B0604020202020204" pitchFamily="34" charset="0"/>
              </a:rPr>
              <a:t>Hãy</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tóm</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tắt</a:t>
            </a:r>
            <a:r>
              <a:rPr lang="en-US" sz="4800" b="1" i="1" dirty="0" smtClean="0">
                <a:latin typeface="Arial" panose="020B0604020202020204" pitchFamily="34" charset="0"/>
                <a:cs typeface="Arial" panose="020B0604020202020204" pitchFamily="34" charset="0"/>
              </a:rPr>
              <a:t> các </a:t>
            </a:r>
            <a:r>
              <a:rPr lang="en-US" sz="4800" b="1" i="1" dirty="0" err="1" smtClean="0">
                <a:latin typeface="Arial" panose="020B0604020202020204" pitchFamily="34" charset="0"/>
                <a:cs typeface="Arial" panose="020B0604020202020204" pitchFamily="34" charset="0"/>
              </a:rPr>
              <a:t>bước</a:t>
            </a:r>
            <a:r>
              <a:rPr lang="en-US" sz="4800" b="1" i="1" dirty="0" smtClean="0">
                <a:latin typeface="Arial" panose="020B0604020202020204" pitchFamily="34" charset="0"/>
                <a:cs typeface="Arial" panose="020B0604020202020204" pitchFamily="34" charset="0"/>
              </a:rPr>
              <a:t> trong </a:t>
            </a:r>
            <a:r>
              <a:rPr lang="en-US" sz="4800" b="1" i="1" dirty="0" err="1" smtClean="0">
                <a:latin typeface="Arial" panose="020B0604020202020204" pitchFamily="34" charset="0"/>
                <a:cs typeface="Arial" panose="020B0604020202020204" pitchFamily="34" charset="0"/>
              </a:rPr>
              <a:t>quy</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trình</a:t>
            </a:r>
            <a:r>
              <a:rPr lang="en-US" sz="4800" b="1" i="1" dirty="0" smtClean="0">
                <a:latin typeface="Arial" panose="020B0604020202020204" pitchFamily="34" charset="0"/>
                <a:cs typeface="Arial" panose="020B0604020202020204" pitchFamily="34" charset="0"/>
              </a:rPr>
              <a:t> nói.</a:t>
            </a:r>
            <a:endParaRPr lang="en-US" sz="4800" b="1" i="1" dirty="0">
              <a:latin typeface="Arial" panose="020B0604020202020204" pitchFamily="34" charset="0"/>
              <a:cs typeface="Arial" panose="020B0604020202020204" pitchFamily="34" charset="0"/>
            </a:endParaRPr>
          </a:p>
        </p:txBody>
      </p:sp>
      <p:sp>
        <p:nvSpPr>
          <p:cNvPr id="3" name="Rectangle 2"/>
          <p:cNvSpPr/>
          <p:nvPr/>
        </p:nvSpPr>
        <p:spPr>
          <a:xfrm>
            <a:off x="1217798" y="2439505"/>
            <a:ext cx="12914113" cy="738664"/>
          </a:xfrm>
          <a:prstGeom prst="rect">
            <a:avLst/>
          </a:prstGeom>
        </p:spPr>
        <p:txBody>
          <a:bodyPr wrap="none">
            <a:spAutoFit/>
          </a:bodyPr>
          <a:lstStyle/>
          <a:p>
            <a:r>
              <a:rPr lang="en-US" sz="4200" b="1" dirty="0" smtClean="0">
                <a:solidFill>
                  <a:srgbClr val="000000"/>
                </a:solidFill>
                <a:ea typeface="Times New Roman" panose="02020603050405020304" pitchFamily="18" charset="0"/>
              </a:rPr>
              <a:t>- </a:t>
            </a:r>
            <a:r>
              <a:rPr lang="vi-VN" sz="4200" b="1" dirty="0" smtClean="0">
                <a:solidFill>
                  <a:srgbClr val="000000"/>
                </a:solidFill>
                <a:ea typeface="Times New Roman" panose="02020603050405020304" pitchFamily="18" charset="0"/>
              </a:rPr>
              <a:t>Bước </a:t>
            </a:r>
            <a:r>
              <a:rPr lang="vi-VN" sz="4200" b="1" dirty="0">
                <a:solidFill>
                  <a:srgbClr val="000000"/>
                </a:solidFill>
                <a:ea typeface="Times New Roman" panose="02020603050405020304" pitchFamily="18" charset="0"/>
              </a:rPr>
              <a:t>1: </a:t>
            </a:r>
            <a:r>
              <a:rPr lang="vi-VN" sz="4200" i="1" dirty="0">
                <a:solidFill>
                  <a:srgbClr val="000000"/>
                </a:solidFill>
                <a:ea typeface="Times New Roman" panose="02020603050405020304" pitchFamily="18" charset="0"/>
              </a:rPr>
              <a:t>Xác định đề tài, thời gian và không gian nói</a:t>
            </a:r>
            <a:endParaRPr lang="en-US" sz="4200" i="1" dirty="0"/>
          </a:p>
        </p:txBody>
      </p:sp>
      <p:sp>
        <p:nvSpPr>
          <p:cNvPr id="6" name="Rectangle 5"/>
          <p:cNvSpPr/>
          <p:nvPr/>
        </p:nvSpPr>
        <p:spPr>
          <a:xfrm>
            <a:off x="3352800" y="3187836"/>
            <a:ext cx="13411200" cy="2031325"/>
          </a:xfrm>
          <a:prstGeom prst="rect">
            <a:avLst/>
          </a:prstGeom>
        </p:spPr>
        <p:txBody>
          <a:bodyPr wrap="square">
            <a:spAutoFit/>
          </a:bodyPr>
          <a:lstStyle/>
          <a:p>
            <a:pPr algn="just">
              <a:lnSpc>
                <a:spcPct val="150000"/>
              </a:lnSpc>
            </a:pPr>
            <a:r>
              <a:rPr lang="vi-VN" sz="4200" dirty="0">
                <a:solidFill>
                  <a:srgbClr val="000000"/>
                </a:solidFill>
                <a:ea typeface="Times New Roman" panose="02020603050405020304" pitchFamily="18" charset="0"/>
              </a:rPr>
              <a:t>Trả lời các câu hỏi: Nói về đề tài gì? Nói ở đâu? Nói với ai? Nói vào lúc nào, trong thời gian bao lâu?</a:t>
            </a:r>
            <a:endParaRPr lang="en-US" sz="4200" dirty="0"/>
          </a:p>
        </p:txBody>
      </p:sp>
      <p:sp>
        <p:nvSpPr>
          <p:cNvPr id="10" name="Rectangle 9"/>
          <p:cNvSpPr/>
          <p:nvPr/>
        </p:nvSpPr>
        <p:spPr>
          <a:xfrm>
            <a:off x="1217798" y="5219161"/>
            <a:ext cx="6707002" cy="738664"/>
          </a:xfrm>
          <a:prstGeom prst="rect">
            <a:avLst/>
          </a:prstGeom>
        </p:spPr>
        <p:txBody>
          <a:bodyPr wrap="square">
            <a:spAutoFit/>
          </a:bodyPr>
          <a:lstStyle/>
          <a:p>
            <a:r>
              <a:rPr lang="en-US" sz="4200" b="1" dirty="0" smtClean="0">
                <a:solidFill>
                  <a:srgbClr val="000000"/>
                </a:solidFill>
                <a:ea typeface="Times New Roman" panose="02020603050405020304" pitchFamily="18" charset="0"/>
              </a:rPr>
              <a:t>- </a:t>
            </a:r>
            <a:r>
              <a:rPr lang="vi-VN" sz="4200" b="1" dirty="0" smtClean="0">
                <a:solidFill>
                  <a:srgbClr val="000000"/>
                </a:solidFill>
                <a:ea typeface="Times New Roman" panose="02020603050405020304" pitchFamily="18" charset="0"/>
              </a:rPr>
              <a:t>Bước </a:t>
            </a:r>
            <a:r>
              <a:rPr lang="en-US" sz="4200" b="1"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2</a:t>
            </a:r>
            <a:r>
              <a:rPr lang="vi-VN" sz="4200" b="1" dirty="0" smtClean="0">
                <a:solidFill>
                  <a:srgbClr val="000000"/>
                </a:solidFill>
                <a:ea typeface="Times New Roman" panose="02020603050405020304" pitchFamily="18" charset="0"/>
              </a:rPr>
              <a:t>: </a:t>
            </a:r>
            <a:r>
              <a:rPr lang="vi-VN" sz="4200" i="1" dirty="0">
                <a:solidFill>
                  <a:srgbClr val="000000"/>
                </a:solidFill>
                <a:ea typeface="Times New Roman" panose="02020603050405020304" pitchFamily="18" charset="0"/>
              </a:rPr>
              <a:t>Tìm ý, lập dàn ý</a:t>
            </a:r>
            <a:endParaRPr lang="en-US" sz="4200" i="1" dirty="0"/>
          </a:p>
        </p:txBody>
      </p:sp>
      <p:sp>
        <p:nvSpPr>
          <p:cNvPr id="7" name="Rectangle 6"/>
          <p:cNvSpPr/>
          <p:nvPr/>
        </p:nvSpPr>
        <p:spPr>
          <a:xfrm>
            <a:off x="3352800" y="5921325"/>
            <a:ext cx="13637931" cy="3970318"/>
          </a:xfrm>
          <a:prstGeom prst="rect">
            <a:avLst/>
          </a:prstGeom>
        </p:spPr>
        <p:txBody>
          <a:bodyPr wrap="square">
            <a:spAutoFit/>
          </a:bodyPr>
          <a:lstStyle/>
          <a:p>
            <a:pPr>
              <a:lnSpc>
                <a:spcPct val="150000"/>
              </a:lnSpc>
            </a:pPr>
            <a:r>
              <a:rPr lang="vi-VN" sz="4200" dirty="0">
                <a:solidFill>
                  <a:srgbClr val="000000"/>
                </a:solidFill>
                <a:ea typeface="Times New Roman" panose="02020603050405020304" pitchFamily="18" charset="0"/>
              </a:rPr>
              <a:t>Dựa vào bước 1, chọn lọc nội dung nói cho phù hợp với thời gian, không gian nói. Lập dàn ý bài nói (có thể theo dạng sơ đồ, dạng gạch đầu dòng), sắp xếp các ý trong bài nói theo một trình tự hợp lí.</a:t>
            </a:r>
            <a:endParaRPr lang="en-US" sz="4200" dirty="0"/>
          </a:p>
        </p:txBody>
      </p:sp>
    </p:spTree>
    <p:extLst>
      <p:ext uri="{BB962C8B-B14F-4D97-AF65-F5344CB8AC3E}">
        <p14:creationId xmlns:p14="http://schemas.microsoft.com/office/powerpoint/2010/main" val="106130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randombar(horizontal)">
                                      <p:cBhvr>
                                        <p:cTn id="17" dur="500"/>
                                        <p:tgtEl>
                                          <p:spTgt spid="3"/>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randombar(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horizontal)">
                                      <p:cBhvr>
                                        <p:cTn id="25" dur="500"/>
                                        <p:tgtEl>
                                          <p:spTgt spid="10"/>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randombar(horizontal)">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3" grpId="0"/>
      <p:bldP spid="6" grpId="0"/>
      <p:bldP spid="10"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7978" y="278155"/>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6</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1217798" y="1051879"/>
            <a:ext cx="16308202" cy="1063433"/>
          </a:xfrm>
          <a:prstGeom prst="rect">
            <a:avLst/>
          </a:prstGeom>
          <a:noFill/>
        </p:spPr>
        <p:txBody>
          <a:bodyPr wrap="square" rtlCol="0">
            <a:spAutoFit/>
          </a:bodyPr>
          <a:lstStyle/>
          <a:p>
            <a:pPr algn="ctr">
              <a:lnSpc>
                <a:spcPct val="150000"/>
              </a:lnSpc>
            </a:pPr>
            <a:r>
              <a:rPr lang="en-US" sz="4800" b="1" i="1" dirty="0" err="1" smtClean="0">
                <a:latin typeface="Arial" panose="020B0604020202020204" pitchFamily="34" charset="0"/>
                <a:cs typeface="Arial" panose="020B0604020202020204" pitchFamily="34" charset="0"/>
              </a:rPr>
              <a:t>Hãy</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tóm</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tắt</a:t>
            </a:r>
            <a:r>
              <a:rPr lang="en-US" sz="4800" b="1" i="1" dirty="0" smtClean="0">
                <a:latin typeface="Arial" panose="020B0604020202020204" pitchFamily="34" charset="0"/>
                <a:cs typeface="Arial" panose="020B0604020202020204" pitchFamily="34" charset="0"/>
              </a:rPr>
              <a:t> các </a:t>
            </a:r>
            <a:r>
              <a:rPr lang="en-US" sz="4800" b="1" i="1" dirty="0" err="1" smtClean="0">
                <a:latin typeface="Arial" panose="020B0604020202020204" pitchFamily="34" charset="0"/>
                <a:cs typeface="Arial" panose="020B0604020202020204" pitchFamily="34" charset="0"/>
              </a:rPr>
              <a:t>bước</a:t>
            </a:r>
            <a:r>
              <a:rPr lang="en-US" sz="4800" b="1" i="1" dirty="0" smtClean="0">
                <a:latin typeface="Arial" panose="020B0604020202020204" pitchFamily="34" charset="0"/>
                <a:cs typeface="Arial" panose="020B0604020202020204" pitchFamily="34" charset="0"/>
              </a:rPr>
              <a:t> trong </a:t>
            </a:r>
            <a:r>
              <a:rPr lang="en-US" sz="4800" b="1" i="1" dirty="0" err="1" smtClean="0">
                <a:latin typeface="Arial" panose="020B0604020202020204" pitchFamily="34" charset="0"/>
                <a:cs typeface="Arial" panose="020B0604020202020204" pitchFamily="34" charset="0"/>
              </a:rPr>
              <a:t>quy</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trình</a:t>
            </a:r>
            <a:r>
              <a:rPr lang="en-US" sz="4800" b="1" i="1" dirty="0" smtClean="0">
                <a:latin typeface="Arial" panose="020B0604020202020204" pitchFamily="34" charset="0"/>
                <a:cs typeface="Arial" panose="020B0604020202020204" pitchFamily="34" charset="0"/>
              </a:rPr>
              <a:t> nói.</a:t>
            </a:r>
            <a:endParaRPr lang="en-US" sz="4800" b="1" i="1" dirty="0">
              <a:latin typeface="Arial" panose="020B0604020202020204" pitchFamily="34" charset="0"/>
              <a:cs typeface="Arial" panose="020B0604020202020204" pitchFamily="34" charset="0"/>
            </a:endParaRPr>
          </a:p>
        </p:txBody>
      </p:sp>
      <p:sp>
        <p:nvSpPr>
          <p:cNvPr id="3" name="Rectangle 2"/>
          <p:cNvSpPr/>
          <p:nvPr/>
        </p:nvSpPr>
        <p:spPr>
          <a:xfrm>
            <a:off x="1217798" y="2439505"/>
            <a:ext cx="8039380" cy="738664"/>
          </a:xfrm>
          <a:prstGeom prst="rect">
            <a:avLst/>
          </a:prstGeom>
        </p:spPr>
        <p:txBody>
          <a:bodyPr wrap="none">
            <a:spAutoFit/>
          </a:bodyPr>
          <a:lstStyle/>
          <a:p>
            <a:r>
              <a:rPr lang="en-US" sz="4200" b="1" dirty="0" smtClean="0">
                <a:solidFill>
                  <a:srgbClr val="000000"/>
                </a:solidFill>
                <a:ea typeface="Times New Roman" panose="02020603050405020304" pitchFamily="18" charset="0"/>
              </a:rPr>
              <a:t>- </a:t>
            </a:r>
            <a:r>
              <a:rPr lang="vi-VN" sz="4200" b="1" dirty="0" smtClean="0">
                <a:solidFill>
                  <a:srgbClr val="000000"/>
                </a:solidFill>
                <a:ea typeface="Times New Roman" panose="02020603050405020304" pitchFamily="18" charset="0"/>
              </a:rPr>
              <a:t>Bước </a:t>
            </a:r>
            <a:r>
              <a:rPr lang="vi-VN" sz="4200" b="1" dirty="0">
                <a:solidFill>
                  <a:srgbClr val="000000"/>
                </a:solidFill>
                <a:ea typeface="Times New Roman" panose="02020603050405020304" pitchFamily="18" charset="0"/>
              </a:rPr>
              <a:t>3: </a:t>
            </a:r>
            <a:r>
              <a:rPr lang="vi-VN" sz="4200" i="1" dirty="0">
                <a:solidFill>
                  <a:srgbClr val="000000"/>
                </a:solidFill>
                <a:ea typeface="Times New Roman" panose="02020603050405020304" pitchFamily="18" charset="0"/>
              </a:rPr>
              <a:t>Luyện tập và trình bày</a:t>
            </a:r>
            <a:endParaRPr lang="en-US" sz="4200" i="1" dirty="0"/>
          </a:p>
        </p:txBody>
      </p:sp>
      <p:sp>
        <p:nvSpPr>
          <p:cNvPr id="6" name="Rectangle 5"/>
          <p:cNvSpPr/>
          <p:nvPr/>
        </p:nvSpPr>
        <p:spPr>
          <a:xfrm>
            <a:off x="3352800" y="3187836"/>
            <a:ext cx="13411200" cy="957506"/>
          </a:xfrm>
          <a:prstGeom prst="rect">
            <a:avLst/>
          </a:prstGeom>
        </p:spPr>
        <p:txBody>
          <a:bodyPr wrap="square">
            <a:spAutoFit/>
          </a:bodyPr>
          <a:lstStyle/>
          <a:p>
            <a:pPr algn="just">
              <a:lnSpc>
                <a:spcPct val="150000"/>
              </a:lnSpc>
            </a:pPr>
            <a:r>
              <a:rPr lang="vi-VN" sz="4200" dirty="0">
                <a:solidFill>
                  <a:srgbClr val="000000"/>
                </a:solidFill>
                <a:ea typeface="Times New Roman" panose="02020603050405020304" pitchFamily="18" charset="0"/>
              </a:rPr>
              <a:t>Luyện tập nói cho tự nhiên, nhuần nhuyễn và trình bày.</a:t>
            </a:r>
            <a:endParaRPr lang="en-US" sz="4200" dirty="0"/>
          </a:p>
        </p:txBody>
      </p:sp>
      <p:sp>
        <p:nvSpPr>
          <p:cNvPr id="10" name="Rectangle 9"/>
          <p:cNvSpPr/>
          <p:nvPr/>
        </p:nvSpPr>
        <p:spPr>
          <a:xfrm>
            <a:off x="1217798" y="4380218"/>
            <a:ext cx="8039380" cy="738664"/>
          </a:xfrm>
          <a:prstGeom prst="rect">
            <a:avLst/>
          </a:prstGeom>
        </p:spPr>
        <p:txBody>
          <a:bodyPr wrap="square">
            <a:spAutoFit/>
          </a:bodyPr>
          <a:lstStyle/>
          <a:p>
            <a:r>
              <a:rPr lang="en-US" sz="4200" b="1" dirty="0" smtClean="0">
                <a:solidFill>
                  <a:srgbClr val="000000"/>
                </a:solidFill>
                <a:ea typeface="Times New Roman" panose="02020603050405020304" pitchFamily="18" charset="0"/>
              </a:rPr>
              <a:t>- </a:t>
            </a:r>
            <a:r>
              <a:rPr lang="vi-VN" sz="4200" b="1" dirty="0" smtClean="0">
                <a:solidFill>
                  <a:srgbClr val="000000"/>
                </a:solidFill>
                <a:ea typeface="Times New Roman" panose="02020603050405020304" pitchFamily="18" charset="0"/>
              </a:rPr>
              <a:t>Bước </a:t>
            </a:r>
            <a:r>
              <a:rPr lang="vi-VN" sz="4200" b="1" dirty="0">
                <a:solidFill>
                  <a:srgbClr val="000000"/>
                </a:solidFill>
                <a:ea typeface="Times New Roman" panose="02020603050405020304" pitchFamily="18" charset="0"/>
              </a:rPr>
              <a:t>4: </a:t>
            </a:r>
            <a:r>
              <a:rPr lang="vi-VN" sz="4200" dirty="0">
                <a:solidFill>
                  <a:srgbClr val="000000"/>
                </a:solidFill>
                <a:ea typeface="Times New Roman" panose="02020603050405020304" pitchFamily="18" charset="0"/>
              </a:rPr>
              <a:t>Trao đổi và đánh giá</a:t>
            </a:r>
            <a:endParaRPr lang="en-US" sz="4200" i="1" dirty="0"/>
          </a:p>
        </p:txBody>
      </p:sp>
      <p:sp>
        <p:nvSpPr>
          <p:cNvPr id="7" name="Rectangle 6"/>
          <p:cNvSpPr/>
          <p:nvPr/>
        </p:nvSpPr>
        <p:spPr>
          <a:xfrm>
            <a:off x="3352800" y="5111489"/>
            <a:ext cx="13637931" cy="2896499"/>
          </a:xfrm>
          <a:prstGeom prst="rect">
            <a:avLst/>
          </a:prstGeom>
        </p:spPr>
        <p:txBody>
          <a:bodyPr wrap="square">
            <a:spAutoFit/>
          </a:bodyPr>
          <a:lstStyle/>
          <a:p>
            <a:pPr>
              <a:lnSpc>
                <a:spcPct val="150000"/>
              </a:lnSpc>
            </a:pPr>
            <a:r>
              <a:rPr lang="vi-VN" sz="4200" dirty="0">
                <a:solidFill>
                  <a:srgbClr val="000000"/>
                </a:solidFill>
                <a:ea typeface="Times New Roman" panose="02020603050405020304" pitchFamily="18" charset="0"/>
              </a:rPr>
              <a:t>Dựa vào bảng kiểm để đánh giá bài nói trong vai trò người nói và người nghe để chỉnh sửa bài nói của bản thân và các bạn cho hoàn thiện hơn.</a:t>
            </a:r>
            <a:endParaRPr lang="en-US" sz="4200" dirty="0"/>
          </a:p>
        </p:txBody>
      </p:sp>
    </p:spTree>
    <p:extLst>
      <p:ext uri="{BB962C8B-B14F-4D97-AF65-F5344CB8AC3E}">
        <p14:creationId xmlns:p14="http://schemas.microsoft.com/office/powerpoint/2010/main" val="65974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randombar(horizontal)">
                                      <p:cBhvr>
                                        <p:cTn id="15" dur="500"/>
                                        <p:tgtEl>
                                          <p:spTgt spid="10"/>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randombar(horizont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001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7</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1217798" y="1649932"/>
            <a:ext cx="16308202" cy="2171428"/>
          </a:xfrm>
          <a:prstGeom prst="rect">
            <a:avLst/>
          </a:prstGeom>
          <a:noFill/>
        </p:spPr>
        <p:txBody>
          <a:bodyPr wrap="square" rtlCol="0">
            <a:spAutoFit/>
          </a:bodyPr>
          <a:lstStyle/>
          <a:p>
            <a:pPr algn="just">
              <a:lnSpc>
                <a:spcPct val="150000"/>
              </a:lnSpc>
            </a:pPr>
            <a:r>
              <a:rPr lang="en-US" sz="4800" b="1" i="1" dirty="0" smtClean="0">
                <a:latin typeface="Arial" panose="020B0604020202020204" pitchFamily="34" charset="0"/>
                <a:cs typeface="Arial" panose="020B0604020202020204" pitchFamily="34" charset="0"/>
              </a:rPr>
              <a:t>	Chức năng của </a:t>
            </a:r>
            <a:r>
              <a:rPr lang="en-US" sz="4800" b="1" i="1" dirty="0" err="1" smtClean="0">
                <a:latin typeface="Arial" panose="020B0604020202020204" pitchFamily="34" charset="0"/>
                <a:cs typeface="Arial" panose="020B0604020202020204" pitchFamily="34" charset="0"/>
              </a:rPr>
              <a:t>dấu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chấm</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phẩy</a:t>
            </a:r>
            <a:r>
              <a:rPr lang="en-US" sz="4800" b="1" i="1" dirty="0" smtClean="0">
                <a:latin typeface="Arial" panose="020B0604020202020204" pitchFamily="34" charset="0"/>
                <a:cs typeface="Arial" panose="020B0604020202020204" pitchFamily="34" charset="0"/>
              </a:rPr>
              <a:t> là gì? Chỉ </a:t>
            </a:r>
            <a:r>
              <a:rPr lang="en-US" sz="4800" b="1" i="1" dirty="0" err="1" smtClean="0">
                <a:latin typeface="Arial" panose="020B0604020202020204" pitchFamily="34" charset="0"/>
                <a:cs typeface="Arial" panose="020B0604020202020204" pitchFamily="34" charset="0"/>
              </a:rPr>
              <a:t>ra</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công</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dụng</a:t>
            </a:r>
            <a:r>
              <a:rPr lang="en-US" sz="4800" b="1" i="1" dirty="0" smtClean="0">
                <a:latin typeface="Arial" panose="020B0604020202020204" pitchFamily="34" charset="0"/>
                <a:cs typeface="Arial" panose="020B0604020202020204" pitchFamily="34" charset="0"/>
              </a:rPr>
              <a:t> của </a:t>
            </a:r>
            <a:r>
              <a:rPr lang="en-US" sz="4800" b="1" i="1" dirty="0" err="1" smtClean="0">
                <a:latin typeface="Arial" panose="020B0604020202020204" pitchFamily="34" charset="0"/>
                <a:cs typeface="Arial" panose="020B0604020202020204" pitchFamily="34" charset="0"/>
              </a:rPr>
              <a:t>dấu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chấm</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phẩy</a:t>
            </a:r>
            <a:r>
              <a:rPr lang="en-US" sz="4800" b="1" i="1" dirty="0" smtClean="0">
                <a:latin typeface="Arial" panose="020B0604020202020204" pitchFamily="34" charset="0"/>
                <a:cs typeface="Arial" panose="020B0604020202020204" pitchFamily="34" charset="0"/>
              </a:rPr>
              <a:t> trong </a:t>
            </a:r>
            <a:r>
              <a:rPr lang="en-US" sz="4800" b="1" i="1" dirty="0" err="1" smtClean="0">
                <a:latin typeface="Arial" panose="020B0604020202020204" pitchFamily="34" charset="0"/>
                <a:cs typeface="Arial" panose="020B0604020202020204" pitchFamily="34" charset="0"/>
              </a:rPr>
              <a:t>đoạn</a:t>
            </a:r>
            <a:r>
              <a:rPr lang="en-US" sz="4800" b="1" i="1" dirty="0" smtClean="0">
                <a:latin typeface="Arial" panose="020B0604020202020204" pitchFamily="34" charset="0"/>
                <a:cs typeface="Arial" panose="020B0604020202020204" pitchFamily="34" charset="0"/>
              </a:rPr>
              <a:t> văn SGK/tr108.</a:t>
            </a:r>
            <a:endParaRPr lang="en-US" sz="4800" b="1" i="1" dirty="0">
              <a:latin typeface="Arial" panose="020B0604020202020204" pitchFamily="34" charset="0"/>
              <a:cs typeface="Arial" panose="020B0604020202020204" pitchFamily="34" charset="0"/>
            </a:endParaRPr>
          </a:p>
        </p:txBody>
      </p:sp>
      <p:sp>
        <p:nvSpPr>
          <p:cNvPr id="3" name="Rectangle 2"/>
          <p:cNvSpPr/>
          <p:nvPr/>
        </p:nvSpPr>
        <p:spPr>
          <a:xfrm>
            <a:off x="1274446" y="4229100"/>
            <a:ext cx="16251553" cy="1927002"/>
          </a:xfrm>
          <a:prstGeom prst="rect">
            <a:avLst/>
          </a:prstGeom>
        </p:spPr>
        <p:txBody>
          <a:bodyPr wrap="square">
            <a:spAutoFit/>
          </a:bodyPr>
          <a:lstStyle/>
          <a:p>
            <a:pPr marL="571500" indent="-571500" algn="just">
              <a:lnSpc>
                <a:spcPct val="150000"/>
              </a:lnSpc>
              <a:buFont typeface="Symbol" panose="05050102010706020507" pitchFamily="18" charset="2"/>
              <a:buChar char="Þ"/>
            </a:pPr>
            <a:r>
              <a:rPr lang="vi-VN" sz="4200" dirty="0" smtClean="0">
                <a:solidFill>
                  <a:srgbClr val="000000"/>
                </a:solidFill>
                <a:ea typeface="Times New Roman" panose="02020603050405020304" pitchFamily="18" charset="0"/>
                <a:cs typeface="Times New Roman" panose="02020603050405020304" pitchFamily="18" charset="0"/>
              </a:rPr>
              <a:t>Dấu </a:t>
            </a:r>
            <a:r>
              <a:rPr lang="vi-VN" sz="4200" dirty="0">
                <a:solidFill>
                  <a:srgbClr val="000000"/>
                </a:solidFill>
                <a:ea typeface="Times New Roman" panose="02020603050405020304" pitchFamily="18" charset="0"/>
                <a:cs typeface="Times New Roman" panose="02020603050405020304" pitchFamily="18" charset="0"/>
              </a:rPr>
              <a:t>chấm phẩy dùng để đánh dấun </a:t>
            </a:r>
            <a:r>
              <a:rPr lang="vi-VN" sz="4200" dirty="0" smtClean="0">
                <a:solidFill>
                  <a:srgbClr val="000000"/>
                </a:solidFill>
                <a:ea typeface="Times New Roman" panose="02020603050405020304" pitchFamily="18" charset="0"/>
                <a:cs typeface="Times New Roman" panose="02020603050405020304" pitchFamily="18" charset="0"/>
              </a:rPr>
              <a:t>ra</a:t>
            </a:r>
            <a:r>
              <a:rPr lang="en-US" sz="42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n</a:t>
            </a:r>
            <a:r>
              <a:rPr lang="vi-VN" sz="4200" dirty="0" smtClean="0">
                <a:solidFill>
                  <a:srgbClr val="000000"/>
                </a:solidFill>
                <a:ea typeface="Times New Roman" panose="02020603050405020304" pitchFamily="18" charset="0"/>
                <a:cs typeface="Times New Roman" panose="02020603050405020304" pitchFamily="18" charset="0"/>
              </a:rPr>
              <a:t>h </a:t>
            </a:r>
            <a:r>
              <a:rPr lang="vi-VN" sz="4200" dirty="0">
                <a:solidFill>
                  <a:srgbClr val="000000"/>
                </a:solidFill>
                <a:ea typeface="Times New Roman" panose="02020603050405020304" pitchFamily="18" charset="0"/>
                <a:cs typeface="Times New Roman" panose="02020603050405020304" pitchFamily="18" charset="0"/>
              </a:rPr>
              <a:t>giới giữa các bộ phận trong một phép liệt kê phức tạp</a:t>
            </a:r>
            <a:r>
              <a:rPr lang="vi-VN" sz="4200" dirty="0" smtClean="0">
                <a:solidFill>
                  <a:srgbClr val="000000"/>
                </a:solidFill>
                <a:ea typeface="Times New Roman" panose="02020603050405020304" pitchFamily="18" charset="0"/>
                <a:cs typeface="Times New Roman" panose="02020603050405020304" pitchFamily="18" charset="0"/>
              </a:rPr>
              <a:t>.</a:t>
            </a:r>
            <a:endParaRPr lang="en-US" sz="4200" dirty="0" smtClean="0">
              <a:solidFill>
                <a:srgbClr val="00000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54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001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8</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1217798" y="1649932"/>
            <a:ext cx="16308202" cy="3416320"/>
          </a:xfrm>
          <a:prstGeom prst="rect">
            <a:avLst/>
          </a:prstGeom>
          <a:noFill/>
        </p:spPr>
        <p:txBody>
          <a:bodyPr wrap="square" rtlCol="0">
            <a:spAutoFit/>
          </a:bodyPr>
          <a:lstStyle/>
          <a:p>
            <a:pPr algn="just">
              <a:lnSpc>
                <a:spcPct val="150000"/>
              </a:lnSpc>
            </a:pPr>
            <a:r>
              <a:rPr lang="en-US" sz="4800" b="1" i="1" dirty="0" smtClean="0">
                <a:latin typeface="Arial" panose="020B0604020202020204" pitchFamily="34" charset="0"/>
                <a:cs typeface="Arial" panose="020B0604020202020204" pitchFamily="34" charset="0"/>
              </a:rPr>
              <a:t>	Chỉ </a:t>
            </a:r>
            <a:r>
              <a:rPr lang="en-US" sz="4800" b="1" i="1" dirty="0" err="1" smtClean="0">
                <a:latin typeface="Arial" panose="020B0604020202020204" pitchFamily="34" charset="0"/>
                <a:cs typeface="Arial" panose="020B0604020202020204" pitchFamily="34" charset="0"/>
              </a:rPr>
              <a:t>ra</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sự</a:t>
            </a:r>
            <a:r>
              <a:rPr lang="en-US" sz="4800" b="1" i="1" dirty="0" smtClean="0">
                <a:latin typeface="Arial" panose="020B0604020202020204" pitchFamily="34" charset="0"/>
                <a:cs typeface="Arial" panose="020B0604020202020204" pitchFamily="34" charset="0"/>
              </a:rPr>
              <a:t> giống </a:t>
            </a:r>
            <a:r>
              <a:rPr lang="en-US" sz="4800" b="1" i="1" dirty="0" err="1" smtClean="0">
                <a:latin typeface="Arial" panose="020B0604020202020204" pitchFamily="34" charset="0"/>
                <a:cs typeface="Arial" panose="020B0604020202020204" pitchFamily="34" charset="0"/>
              </a:rPr>
              <a:t>và</a:t>
            </a:r>
            <a:r>
              <a:rPr lang="en-US" sz="4800" b="1" i="1" dirty="0" smtClean="0">
                <a:latin typeface="Arial" panose="020B0604020202020204" pitchFamily="34" charset="0"/>
                <a:cs typeface="Arial" panose="020B0604020202020204" pitchFamily="34" charset="0"/>
              </a:rPr>
              <a:t> khác nhau </a:t>
            </a:r>
            <a:r>
              <a:rPr lang="en-US" sz="4800" b="1" i="1" dirty="0" err="1" smtClean="0">
                <a:latin typeface="Arial" panose="020B0604020202020204" pitchFamily="34" charset="0"/>
                <a:cs typeface="Arial" panose="020B0604020202020204" pitchFamily="34" charset="0"/>
              </a:rPr>
              <a:t>giữa</a:t>
            </a:r>
            <a:r>
              <a:rPr lang="en-US" sz="4800" b="1" i="1" dirty="0" smtClean="0">
                <a:latin typeface="Arial" panose="020B0604020202020204" pitchFamily="34" charset="0"/>
                <a:cs typeface="Arial" panose="020B0604020202020204" pitchFamily="34" charset="0"/>
              </a:rPr>
              <a:t> từ </a:t>
            </a:r>
            <a:r>
              <a:rPr lang="en-US" sz="4800" b="1" i="1" dirty="0" err="1" smtClean="0">
                <a:latin typeface="Arial" panose="020B0604020202020204" pitchFamily="34" charset="0"/>
                <a:cs typeface="Arial" panose="020B0604020202020204" pitchFamily="34" charset="0"/>
              </a:rPr>
              <a:t>đa</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nghĩa</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và</a:t>
            </a:r>
            <a:r>
              <a:rPr lang="en-US" sz="4800" b="1" i="1" dirty="0" smtClean="0">
                <a:latin typeface="Arial" panose="020B0604020202020204" pitchFamily="34" charset="0"/>
                <a:cs typeface="Arial" panose="020B0604020202020204" pitchFamily="34" charset="0"/>
              </a:rPr>
              <a:t> từ </a:t>
            </a:r>
            <a:r>
              <a:rPr lang="en-US" sz="4800" b="1" i="1" dirty="0" err="1" smtClean="0">
                <a:latin typeface="Arial" panose="020B0604020202020204" pitchFamily="34" charset="0"/>
                <a:cs typeface="Arial" panose="020B0604020202020204" pitchFamily="34" charset="0"/>
              </a:rPr>
              <a:t>đồng</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âm</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Những</a:t>
            </a:r>
            <a:r>
              <a:rPr lang="en-US" sz="4800" b="1" i="1" dirty="0" smtClean="0">
                <a:latin typeface="Arial" panose="020B0604020202020204" pitchFamily="34" charset="0"/>
                <a:cs typeface="Arial" panose="020B0604020202020204" pitchFamily="34" charset="0"/>
              </a:rPr>
              <a:t> từ in </a:t>
            </a:r>
            <a:r>
              <a:rPr lang="en-US" sz="4800" b="1" i="1" dirty="0" err="1" smtClean="0">
                <a:latin typeface="Arial" panose="020B0604020202020204" pitchFamily="34" charset="0"/>
                <a:cs typeface="Arial" panose="020B0604020202020204" pitchFamily="34" charset="0"/>
              </a:rPr>
              <a:t>đậm</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sau</a:t>
            </a:r>
            <a:r>
              <a:rPr lang="en-US" sz="4800" b="1" i="1" dirty="0" smtClean="0">
                <a:latin typeface="Arial" panose="020B0604020202020204" pitchFamily="34" charset="0"/>
                <a:cs typeface="Arial" panose="020B0604020202020204" pitchFamily="34" charset="0"/>
              </a:rPr>
              <a:t>, trường hợp nào là từ </a:t>
            </a:r>
            <a:r>
              <a:rPr lang="en-US" sz="4800" b="1" i="1" dirty="0" err="1" smtClean="0">
                <a:latin typeface="Arial" panose="020B0604020202020204" pitchFamily="34" charset="0"/>
                <a:cs typeface="Arial" panose="020B0604020202020204" pitchFamily="34" charset="0"/>
              </a:rPr>
              <a:t>đa</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nghĩa</a:t>
            </a:r>
            <a:r>
              <a:rPr lang="en-US" sz="4800" b="1" i="1" dirty="0" smtClean="0">
                <a:latin typeface="Arial" panose="020B0604020202020204" pitchFamily="34" charset="0"/>
                <a:cs typeface="Arial" panose="020B0604020202020204" pitchFamily="34" charset="0"/>
              </a:rPr>
              <a:t>, trường hợp nào là từ </a:t>
            </a:r>
            <a:r>
              <a:rPr lang="en-US" sz="4800" b="1" i="1" dirty="0" err="1" smtClean="0">
                <a:latin typeface="Arial" panose="020B0604020202020204" pitchFamily="34" charset="0"/>
                <a:cs typeface="Arial" panose="020B0604020202020204" pitchFamily="34" charset="0"/>
              </a:rPr>
              <a:t>đồng</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âm</a:t>
            </a:r>
            <a:r>
              <a:rPr lang="en-US" sz="4800" b="1" i="1" dirty="0" smtClean="0">
                <a:latin typeface="Arial" panose="020B0604020202020204" pitchFamily="34" charset="0"/>
                <a:cs typeface="Arial" panose="020B0604020202020204" pitchFamily="34" charset="0"/>
              </a:rPr>
              <a:t>? (SGK/tr108)</a:t>
            </a:r>
            <a:endParaRPr lang="en-US" sz="48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2648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763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8</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78286598"/>
              </p:ext>
            </p:extLst>
          </p:nvPr>
        </p:nvGraphicFramePr>
        <p:xfrm>
          <a:off x="488328" y="2476500"/>
          <a:ext cx="17233274" cy="6083884"/>
        </p:xfrm>
        <a:graphic>
          <a:graphicData uri="http://schemas.openxmlformats.org/drawingml/2006/table">
            <a:tbl>
              <a:tblPr firstRow="1" bandRow="1">
                <a:tableStyleId>{5940675A-B579-460E-94D1-54222C63F5DA}</a:tableStyleId>
              </a:tblPr>
              <a:tblGrid>
                <a:gridCol w="2907674">
                  <a:extLst>
                    <a:ext uri="{9D8B030D-6E8A-4147-A177-3AD203B41FA5}">
                      <a16:colId xmlns:a16="http://schemas.microsoft.com/office/drawing/2014/main" xmlns="" val="697966178"/>
                    </a:ext>
                  </a:extLst>
                </a:gridCol>
                <a:gridCol w="8581175">
                  <a:extLst>
                    <a:ext uri="{9D8B030D-6E8A-4147-A177-3AD203B41FA5}">
                      <a16:colId xmlns:a16="http://schemas.microsoft.com/office/drawing/2014/main" xmlns="" val="3014925690"/>
                    </a:ext>
                  </a:extLst>
                </a:gridCol>
                <a:gridCol w="5744425">
                  <a:extLst>
                    <a:ext uri="{9D8B030D-6E8A-4147-A177-3AD203B41FA5}">
                      <a16:colId xmlns:a16="http://schemas.microsoft.com/office/drawing/2014/main" xmlns="" val="2569527501"/>
                    </a:ext>
                  </a:extLst>
                </a:gridCol>
              </a:tblGrid>
              <a:tr h="1779826">
                <a:tc>
                  <a:txBody>
                    <a:bodyPr/>
                    <a:lstStyle/>
                    <a:p>
                      <a:pPr>
                        <a:lnSpc>
                          <a:spcPct val="150000"/>
                        </a:lnSpc>
                      </a:pPr>
                      <a:endParaRPr lang="en-US" sz="3800" b="1" dirty="0">
                        <a:latin typeface="Arial" panose="020B0604020202020204" pitchFamily="34" charset="0"/>
                        <a:cs typeface="Arial" panose="020B0604020202020204" pitchFamily="34" charset="0"/>
                      </a:endParaRPr>
                    </a:p>
                  </a:txBody>
                  <a:tcPr anchor="ctr">
                    <a:solidFill>
                      <a:schemeClr val="accent6">
                        <a:lumMod val="40000"/>
                        <a:lumOff val="60000"/>
                      </a:schemeClr>
                    </a:solidFill>
                  </a:tcPr>
                </a:tc>
                <a:tc>
                  <a:txBody>
                    <a:bodyPr/>
                    <a:lstStyle/>
                    <a:p>
                      <a:pPr algn="ctr">
                        <a:lnSpc>
                          <a:spcPct val="150000"/>
                        </a:lnSpc>
                      </a:pPr>
                      <a:r>
                        <a:rPr lang="en-US" sz="3800" b="1" dirty="0" smtClean="0">
                          <a:latin typeface="Arial" panose="020B0604020202020204" pitchFamily="34" charset="0"/>
                          <a:cs typeface="Arial" panose="020B0604020202020204" pitchFamily="34" charset="0"/>
                        </a:rPr>
                        <a:t>TỪ</a:t>
                      </a:r>
                      <a:r>
                        <a:rPr lang="en-US" sz="3800" b="1" baseline="0" dirty="0" smtClean="0">
                          <a:latin typeface="Arial" panose="020B0604020202020204" pitchFamily="34" charset="0"/>
                          <a:cs typeface="Arial" panose="020B0604020202020204" pitchFamily="34" charset="0"/>
                        </a:rPr>
                        <a:t> ĐA NGHĨA</a:t>
                      </a:r>
                      <a:endParaRPr lang="en-US" sz="3800" b="1" dirty="0">
                        <a:latin typeface="Arial" panose="020B0604020202020204" pitchFamily="34" charset="0"/>
                        <a:cs typeface="Arial" panose="020B0604020202020204" pitchFamily="34" charset="0"/>
                      </a:endParaRPr>
                    </a:p>
                  </a:txBody>
                  <a:tcPr anchor="ctr">
                    <a:solidFill>
                      <a:schemeClr val="accent6">
                        <a:lumMod val="40000"/>
                        <a:lumOff val="60000"/>
                      </a:schemeClr>
                    </a:solidFill>
                  </a:tcPr>
                </a:tc>
                <a:tc>
                  <a:txBody>
                    <a:bodyPr/>
                    <a:lstStyle/>
                    <a:p>
                      <a:pPr algn="ctr">
                        <a:lnSpc>
                          <a:spcPct val="150000"/>
                        </a:lnSpc>
                      </a:pPr>
                      <a:r>
                        <a:rPr lang="en-US" sz="3800" b="1" dirty="0" smtClean="0">
                          <a:latin typeface="Arial" panose="020B0604020202020204" pitchFamily="34" charset="0"/>
                          <a:cs typeface="Arial" panose="020B0604020202020204" pitchFamily="34" charset="0"/>
                        </a:rPr>
                        <a:t>TỪ</a:t>
                      </a:r>
                      <a:r>
                        <a:rPr lang="en-US" sz="3800" b="1" baseline="0" dirty="0" smtClean="0">
                          <a:latin typeface="Arial" panose="020B0604020202020204" pitchFamily="34" charset="0"/>
                          <a:cs typeface="Arial" panose="020B0604020202020204" pitchFamily="34" charset="0"/>
                        </a:rPr>
                        <a:t> ĐỒNG ÂM</a:t>
                      </a:r>
                      <a:endParaRPr lang="en-US" sz="3800" b="1" dirty="0">
                        <a:latin typeface="Arial" panose="020B0604020202020204" pitchFamily="34" charset="0"/>
                        <a:cs typeface="Arial" panose="020B0604020202020204" pitchFamily="34" charset="0"/>
                      </a:endParaRPr>
                    </a:p>
                  </a:txBody>
                  <a:tcPr anchor="ctr">
                    <a:solidFill>
                      <a:schemeClr val="accent6">
                        <a:lumMod val="40000"/>
                        <a:lumOff val="60000"/>
                      </a:schemeClr>
                    </a:solidFill>
                  </a:tcPr>
                </a:tc>
                <a:extLst>
                  <a:ext uri="{0D108BD9-81ED-4DB2-BD59-A6C34878D82A}">
                    <a16:rowId xmlns:a16="http://schemas.microsoft.com/office/drawing/2014/main" xmlns="" val="4177221218"/>
                  </a:ext>
                </a:extLst>
              </a:tr>
              <a:tr h="1606578">
                <a:tc>
                  <a:txBody>
                    <a:bodyPr/>
                    <a:lstStyle/>
                    <a:p>
                      <a:r>
                        <a:rPr lang="en-US" sz="3800" b="1" dirty="0" smtClean="0">
                          <a:latin typeface="Arial" panose="020B0604020202020204" pitchFamily="34" charset="0"/>
                          <a:cs typeface="Arial" panose="020B0604020202020204" pitchFamily="34" charset="0"/>
                        </a:rPr>
                        <a:t>Giống</a:t>
                      </a:r>
                      <a:r>
                        <a:rPr lang="en-US" sz="3800" b="1" baseline="0" dirty="0" smtClean="0">
                          <a:latin typeface="Arial" panose="020B0604020202020204" pitchFamily="34" charset="0"/>
                          <a:cs typeface="Arial" panose="020B0604020202020204" pitchFamily="34" charset="0"/>
                        </a:rPr>
                        <a:t> nhau</a:t>
                      </a:r>
                      <a:endParaRPr lang="en-US" sz="3800" b="1" dirty="0">
                        <a:latin typeface="Arial" panose="020B0604020202020204" pitchFamily="34" charset="0"/>
                        <a:cs typeface="Arial" panose="020B0604020202020204" pitchFamily="34" charset="0"/>
                      </a:endParaRPr>
                    </a:p>
                  </a:txBody>
                  <a:tcPr anchor="ctr"/>
                </a:tc>
                <a:tc gridSpan="2">
                  <a:txBody>
                    <a:bodyPr/>
                    <a:lstStyle/>
                    <a:p>
                      <a:pPr algn="just">
                        <a:lnSpc>
                          <a:spcPct val="150000"/>
                        </a:lnSpc>
                      </a:pPr>
                      <a:r>
                        <a:rPr lang="vi-VN" sz="3800" dirty="0" smtClean="0">
                          <a:latin typeface="+mn-lt"/>
                          <a:cs typeface="Arial" panose="020B0604020202020204" pitchFamily="34" charset="0"/>
                        </a:rPr>
                        <a:t>Đều có sự tương đồng về ngữ âm giữa các từ (đọc giống nhau)</a:t>
                      </a:r>
                      <a:endParaRPr lang="en-US" sz="3800" dirty="0">
                        <a:latin typeface="Arial" panose="020B0604020202020204" pitchFamily="34" charset="0"/>
                        <a:cs typeface="Arial" panose="020B0604020202020204" pitchFamily="34" charset="0"/>
                      </a:endParaRPr>
                    </a:p>
                  </a:txBody>
                  <a:tcPr anchor="ctr"/>
                </a:tc>
                <a:tc hMerge="1">
                  <a:txBody>
                    <a:bodyPr/>
                    <a:lstStyle/>
                    <a:p>
                      <a:endParaRPr lang="en-US" sz="3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867977700"/>
                  </a:ext>
                </a:extLst>
              </a:tr>
              <a:tr h="2670189">
                <a:tc>
                  <a:txBody>
                    <a:bodyPr/>
                    <a:lstStyle/>
                    <a:p>
                      <a:r>
                        <a:rPr lang="en-US" sz="3800" b="1" dirty="0" smtClean="0">
                          <a:latin typeface="Arial" panose="020B0604020202020204" pitchFamily="34" charset="0"/>
                          <a:cs typeface="Arial" panose="020B0604020202020204" pitchFamily="34" charset="0"/>
                        </a:rPr>
                        <a:t>Khác</a:t>
                      </a:r>
                      <a:r>
                        <a:rPr lang="en-US" sz="3800" b="1" baseline="0" dirty="0" smtClean="0">
                          <a:latin typeface="Arial" panose="020B0604020202020204" pitchFamily="34" charset="0"/>
                          <a:cs typeface="Arial" panose="020B0604020202020204" pitchFamily="34" charset="0"/>
                        </a:rPr>
                        <a:t> nhau</a:t>
                      </a:r>
                      <a:endParaRPr lang="en-US" sz="3800" b="1" dirty="0">
                        <a:latin typeface="Arial" panose="020B0604020202020204" pitchFamily="34" charset="0"/>
                        <a:cs typeface="Arial" panose="020B0604020202020204" pitchFamily="34" charset="0"/>
                      </a:endParaRPr>
                    </a:p>
                  </a:txBody>
                  <a:tcPr anchor="ctr"/>
                </a:tc>
                <a:tc>
                  <a:txBody>
                    <a:bodyPr/>
                    <a:lstStyle/>
                    <a:p>
                      <a:pPr algn="just">
                        <a:lnSpc>
                          <a:spcPct val="150000"/>
                        </a:lnSpc>
                      </a:pPr>
                      <a:r>
                        <a:rPr lang="vi-VN" sz="3800" dirty="0" smtClean="0">
                          <a:latin typeface="+mn-lt"/>
                          <a:cs typeface="Arial" panose="020B0604020202020204" pitchFamily="34" charset="0"/>
                        </a:rPr>
                        <a:t>Các từ đa nghĩa có sự tương quan về nghĩa (một từ là nghĩa gốc, một từ là nghĩa chuyển)</a:t>
                      </a:r>
                      <a:endParaRPr lang="en-US" sz="3800" dirty="0">
                        <a:latin typeface="Arial" panose="020B0604020202020204" pitchFamily="34" charset="0"/>
                        <a:cs typeface="Arial" panose="020B0604020202020204" pitchFamily="34" charset="0"/>
                      </a:endParaRPr>
                    </a:p>
                  </a:txBody>
                  <a:tcPr/>
                </a:tc>
                <a:tc>
                  <a:txBody>
                    <a:bodyPr/>
                    <a:lstStyle/>
                    <a:p>
                      <a:pPr algn="just">
                        <a:lnSpc>
                          <a:spcPct val="150000"/>
                        </a:lnSpc>
                      </a:pPr>
                      <a:r>
                        <a:rPr lang="vi-VN" sz="3800" dirty="0" smtClean="0">
                          <a:latin typeface="+mn-lt"/>
                          <a:cs typeface="Arial" panose="020B0604020202020204" pitchFamily="34" charset="0"/>
                        </a:rPr>
                        <a:t>Các từ đồng âm không có sự tương quan về nghĩa (nghĩa khác nhau)</a:t>
                      </a:r>
                      <a:endParaRPr lang="en-US" sz="3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4081825534"/>
                  </a:ext>
                </a:extLst>
              </a:tr>
            </a:tbl>
          </a:graphicData>
        </a:graphic>
      </p:graphicFrame>
    </p:spTree>
    <p:extLst>
      <p:ext uri="{BB962C8B-B14F-4D97-AF65-F5344CB8AC3E}">
        <p14:creationId xmlns:p14="http://schemas.microsoft.com/office/powerpoint/2010/main" val="339690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763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8</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3" name="Rectangle 2"/>
          <p:cNvSpPr/>
          <p:nvPr/>
        </p:nvSpPr>
        <p:spPr>
          <a:xfrm>
            <a:off x="927884" y="2019300"/>
            <a:ext cx="16902916" cy="3970318"/>
          </a:xfrm>
          <a:prstGeom prst="rect">
            <a:avLst/>
          </a:prstGeom>
        </p:spPr>
        <p:txBody>
          <a:bodyPr wrap="square">
            <a:spAutoFit/>
          </a:bodyPr>
          <a:lstStyle/>
          <a:p>
            <a:pPr algn="just">
              <a:lnSpc>
                <a:spcPct val="150000"/>
              </a:lnSpc>
              <a:tabLst>
                <a:tab pos="487680" algn="l"/>
              </a:tabLst>
            </a:pPr>
            <a:r>
              <a:rPr lang="vi-VN" sz="4200" dirty="0">
                <a:solidFill>
                  <a:srgbClr val="000000"/>
                </a:solidFill>
                <a:ea typeface="Times New Roman" panose="02020603050405020304" pitchFamily="18" charset="0"/>
                <a:cs typeface="Times New Roman" panose="02020603050405020304" pitchFamily="18" charset="0"/>
              </a:rPr>
              <a:t>a. </a:t>
            </a:r>
            <a:r>
              <a:rPr lang="vi-VN" sz="4200" b="1" dirty="0">
                <a:solidFill>
                  <a:srgbClr val="000000"/>
                </a:solidFill>
                <a:ea typeface="Times New Roman" panose="02020603050405020304" pitchFamily="18" charset="0"/>
                <a:cs typeface="Times New Roman" panose="02020603050405020304" pitchFamily="18" charset="0"/>
              </a:rPr>
              <a:t>Từ đa nghĩa. </a:t>
            </a:r>
            <a:r>
              <a:rPr lang="vi-VN" sz="4200" dirty="0">
                <a:solidFill>
                  <a:srgbClr val="000000"/>
                </a:solidFill>
                <a:ea typeface="Times New Roman" panose="02020603050405020304" pitchFamily="18" charset="0"/>
                <a:cs typeface="Times New Roman" panose="02020603050405020304" pitchFamily="18" charset="0"/>
              </a:rPr>
              <a:t>Từ </a:t>
            </a:r>
            <a:r>
              <a:rPr lang="vi-VN" sz="4200" b="1" dirty="0">
                <a:solidFill>
                  <a:srgbClr val="000000"/>
                </a:solidFill>
                <a:ea typeface="Times New Roman" panose="02020603050405020304" pitchFamily="18" charset="0"/>
                <a:cs typeface="Times New Roman" panose="02020603050405020304" pitchFamily="18" charset="0"/>
              </a:rPr>
              <a:t>xuân</a:t>
            </a:r>
            <a:r>
              <a:rPr lang="vi-VN" sz="4200" b="1" baseline="-25000" dirty="0">
                <a:solidFill>
                  <a:srgbClr val="000000"/>
                </a:solidFill>
                <a:ea typeface="Times New Roman" panose="02020603050405020304" pitchFamily="18" charset="0"/>
                <a:cs typeface="Times New Roman" panose="02020603050405020304" pitchFamily="18" charset="0"/>
              </a:rPr>
              <a:t>1</a:t>
            </a:r>
            <a:r>
              <a:rPr lang="vi-VN" sz="4200" dirty="0">
                <a:solidFill>
                  <a:srgbClr val="000000"/>
                </a:solidFill>
                <a:ea typeface="Times New Roman" panose="02020603050405020304" pitchFamily="18" charset="0"/>
                <a:cs typeface="Times New Roman" panose="02020603050405020304" pitchFamily="18" charset="0"/>
              </a:rPr>
              <a:t> mang nghĩa gốc, nghĩa là một mùa trong năm, chuyền tiếp từ xuân sang hạ, được xem là mùa đầu tiên trong năm. Nghĩa của từ </a:t>
            </a:r>
            <a:r>
              <a:rPr lang="vi-VN" sz="4200" b="1" dirty="0">
                <a:solidFill>
                  <a:srgbClr val="000000"/>
                </a:solidFill>
                <a:ea typeface="Times New Roman" panose="02020603050405020304" pitchFamily="18" charset="0"/>
                <a:cs typeface="Times New Roman" panose="02020603050405020304" pitchFamily="18" charset="0"/>
              </a:rPr>
              <a:t>xuân</a:t>
            </a:r>
            <a:r>
              <a:rPr lang="vi-VN" sz="4200" b="1" baseline="-25000" dirty="0">
                <a:solidFill>
                  <a:srgbClr val="000000"/>
                </a:solidFill>
                <a:ea typeface="Times New Roman" panose="02020603050405020304" pitchFamily="18" charset="0"/>
                <a:cs typeface="Times New Roman" panose="02020603050405020304" pitchFamily="18" charset="0"/>
              </a:rPr>
              <a:t>2</a:t>
            </a:r>
            <a:r>
              <a:rPr lang="vi-VN" sz="4200" b="1" dirty="0">
                <a:solidFill>
                  <a:srgbClr val="000000"/>
                </a:solidFill>
                <a:ea typeface="Times New Roman" panose="02020603050405020304" pitchFamily="18" charset="0"/>
                <a:cs typeface="Times New Roman" panose="02020603050405020304" pitchFamily="18" charset="0"/>
              </a:rPr>
              <a:t> </a:t>
            </a:r>
            <a:r>
              <a:rPr lang="vi-VN" sz="4200" dirty="0">
                <a:solidFill>
                  <a:srgbClr val="000000"/>
                </a:solidFill>
                <a:ea typeface="Times New Roman" panose="02020603050405020304" pitchFamily="18" charset="0"/>
                <a:cs typeface="Times New Roman" panose="02020603050405020304" pitchFamily="18" charset="0"/>
              </a:rPr>
              <a:t>mang nghĩa chuyển, có nghĩa là làm cho đất nước càng ngày càng tươi đẹp (giống như mùa xuân).</a:t>
            </a:r>
            <a:endParaRPr lang="en-US" sz="42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57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763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8</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3" name="Rectangle 2"/>
          <p:cNvSpPr/>
          <p:nvPr/>
        </p:nvSpPr>
        <p:spPr>
          <a:xfrm>
            <a:off x="927884" y="2019300"/>
            <a:ext cx="16902916" cy="5909310"/>
          </a:xfrm>
          <a:prstGeom prst="rect">
            <a:avLst/>
          </a:prstGeom>
        </p:spPr>
        <p:txBody>
          <a:bodyPr wrap="square">
            <a:spAutoFit/>
          </a:bodyPr>
          <a:lstStyle/>
          <a:p>
            <a:pPr algn="just">
              <a:lnSpc>
                <a:spcPct val="150000"/>
              </a:lnSpc>
              <a:tabLst>
                <a:tab pos="487680" algn="l"/>
              </a:tabLst>
            </a:pPr>
            <a:r>
              <a:rPr lang="vi-VN" sz="4200" dirty="0">
                <a:solidFill>
                  <a:srgbClr val="000000"/>
                </a:solidFill>
                <a:ea typeface="Times New Roman" panose="02020603050405020304" pitchFamily="18" charset="0"/>
                <a:cs typeface="Times New Roman" panose="02020603050405020304" pitchFamily="18" charset="0"/>
              </a:rPr>
              <a:t>b. </a:t>
            </a:r>
            <a:r>
              <a:rPr lang="vi-VN" sz="4200" b="1" dirty="0">
                <a:solidFill>
                  <a:srgbClr val="000000"/>
                </a:solidFill>
                <a:ea typeface="Times New Roman" panose="02020603050405020304" pitchFamily="18" charset="0"/>
                <a:cs typeface="Times New Roman" panose="02020603050405020304" pitchFamily="18" charset="0"/>
              </a:rPr>
              <a:t>Từ đồng âm. </a:t>
            </a:r>
            <a:r>
              <a:rPr lang="vi-VN" sz="4200" dirty="0">
                <a:solidFill>
                  <a:srgbClr val="000000"/>
                </a:solidFill>
                <a:ea typeface="Times New Roman" panose="02020603050405020304" pitchFamily="18" charset="0"/>
                <a:cs typeface="Times New Roman" panose="02020603050405020304" pitchFamily="18" charset="0"/>
              </a:rPr>
              <a:t>Hai từ tranh có nghĩa không liên quan đến nhau: </a:t>
            </a:r>
            <a:r>
              <a:rPr lang="vi-VN" sz="4200" b="1" dirty="0">
                <a:solidFill>
                  <a:srgbClr val="000000"/>
                </a:solidFill>
                <a:ea typeface="Times New Roman" panose="02020603050405020304" pitchFamily="18" charset="0"/>
                <a:cs typeface="Times New Roman" panose="02020603050405020304" pitchFamily="18" charset="0"/>
              </a:rPr>
              <a:t>tranh1</a:t>
            </a:r>
            <a:r>
              <a:rPr lang="vi-VN" sz="4200" dirty="0">
                <a:solidFill>
                  <a:srgbClr val="000000"/>
                </a:solidFill>
                <a:ea typeface="Times New Roman" panose="02020603050405020304" pitchFamily="18" charset="0"/>
                <a:cs typeface="Times New Roman" panose="02020603050405020304" pitchFamily="18" charset="0"/>
              </a:rPr>
              <a:t> chỉ tác phẩm hội hoạ, </a:t>
            </a:r>
            <a:r>
              <a:rPr lang="vi-VN" sz="4200" b="1" dirty="0">
                <a:solidFill>
                  <a:srgbClr val="000000"/>
                </a:solidFill>
                <a:ea typeface="Times New Roman" panose="02020603050405020304" pitchFamily="18" charset="0"/>
                <a:cs typeface="Times New Roman" panose="02020603050405020304" pitchFamily="18" charset="0"/>
              </a:rPr>
              <a:t>tranh2</a:t>
            </a:r>
            <a:r>
              <a:rPr lang="vi-VN" sz="4200" dirty="0">
                <a:solidFill>
                  <a:srgbClr val="000000"/>
                </a:solidFill>
                <a:ea typeface="Times New Roman" panose="02020603050405020304" pitchFamily="18" charset="0"/>
                <a:cs typeface="Times New Roman" panose="02020603050405020304" pitchFamily="18" charset="0"/>
              </a:rPr>
              <a:t> chỉ hành động tìm cách giành lấy, làm thành cùa mình.</a:t>
            </a:r>
          </a:p>
          <a:p>
            <a:pPr algn="just">
              <a:lnSpc>
                <a:spcPct val="150000"/>
              </a:lnSpc>
              <a:tabLst>
                <a:tab pos="487680" algn="l"/>
              </a:tabLst>
            </a:pPr>
            <a:r>
              <a:rPr lang="vi-VN" sz="4200" dirty="0">
                <a:solidFill>
                  <a:srgbClr val="000000"/>
                </a:solidFill>
                <a:ea typeface="Times New Roman" panose="02020603050405020304" pitchFamily="18" charset="0"/>
                <a:cs typeface="Times New Roman" panose="02020603050405020304" pitchFamily="18" charset="0"/>
              </a:rPr>
              <a:t>c. </a:t>
            </a:r>
            <a:r>
              <a:rPr lang="vi-VN" sz="4200" b="1" dirty="0">
                <a:solidFill>
                  <a:srgbClr val="000000"/>
                </a:solidFill>
                <a:ea typeface="Times New Roman" panose="02020603050405020304" pitchFamily="18" charset="0"/>
                <a:cs typeface="Times New Roman" panose="02020603050405020304" pitchFamily="18" charset="0"/>
              </a:rPr>
              <a:t>Từ đồng âm. </a:t>
            </a:r>
            <a:r>
              <a:rPr lang="vi-VN" sz="4200" dirty="0">
                <a:solidFill>
                  <a:srgbClr val="000000"/>
                </a:solidFill>
                <a:ea typeface="Times New Roman" panose="02020603050405020304" pitchFamily="18" charset="0"/>
                <a:cs typeface="Times New Roman" panose="02020603050405020304" pitchFamily="18" charset="0"/>
              </a:rPr>
              <a:t>Từ </a:t>
            </a:r>
            <a:r>
              <a:rPr lang="vi-VN" sz="4200" b="1" dirty="0">
                <a:solidFill>
                  <a:srgbClr val="000000"/>
                </a:solidFill>
                <a:ea typeface="Times New Roman" panose="02020603050405020304" pitchFamily="18" charset="0"/>
                <a:cs typeface="Times New Roman" panose="02020603050405020304" pitchFamily="18" charset="0"/>
              </a:rPr>
              <a:t>biển1</a:t>
            </a:r>
            <a:r>
              <a:rPr lang="vi-VN" sz="4200" dirty="0">
                <a:solidFill>
                  <a:srgbClr val="000000"/>
                </a:solidFill>
                <a:ea typeface="Times New Roman" panose="02020603050405020304" pitchFamily="18" charset="0"/>
                <a:cs typeface="Times New Roman" panose="02020603050405020304" pitchFamily="18" charset="0"/>
              </a:rPr>
              <a:t> mang nghĩa gốc, có nghĩa là phần đại dương ở ven các đại lục. Từ </a:t>
            </a:r>
            <a:r>
              <a:rPr lang="vi-VN" sz="4200" b="1" dirty="0">
                <a:solidFill>
                  <a:srgbClr val="000000"/>
                </a:solidFill>
                <a:ea typeface="Times New Roman" panose="02020603050405020304" pitchFamily="18" charset="0"/>
                <a:cs typeface="Times New Roman" panose="02020603050405020304" pitchFamily="18" charset="0"/>
              </a:rPr>
              <a:t>biển2</a:t>
            </a:r>
            <a:r>
              <a:rPr lang="vi-VN" sz="4200" dirty="0">
                <a:solidFill>
                  <a:srgbClr val="000000"/>
                </a:solidFill>
                <a:ea typeface="Times New Roman" panose="02020603050405020304" pitchFamily="18" charset="0"/>
                <a:cs typeface="Times New Roman" panose="02020603050405020304" pitchFamily="18" charset="0"/>
              </a:rPr>
              <a:t> mang nghĩa chuyển, có nghĩa là mênh mông rộng lớn (giống như biển).</a:t>
            </a:r>
          </a:p>
        </p:txBody>
      </p:sp>
    </p:spTree>
    <p:extLst>
      <p:ext uri="{BB962C8B-B14F-4D97-AF65-F5344CB8AC3E}">
        <p14:creationId xmlns:p14="http://schemas.microsoft.com/office/powerpoint/2010/main" val="894651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l="1640" t="15333" r="16277" b="16566"/>
          <a:stretch>
            <a:fillRect/>
          </a:stretch>
        </p:blipFill>
        <p:spPr>
          <a:xfrm rot="-10800000">
            <a:off x="0" y="-69120"/>
            <a:ext cx="6167150" cy="3349049"/>
          </a:xfrm>
          <a:prstGeom prst="rect">
            <a:avLst/>
          </a:prstGeom>
        </p:spPr>
      </p:pic>
      <p:pic>
        <p:nvPicPr>
          <p:cNvPr id="3" name="Picture 3"/>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a:stretch>
            <a:fillRect/>
          </a:stretch>
        </p:blipFill>
        <p:spPr>
          <a:xfrm rot="-10800000">
            <a:off x="1742606" y="662292"/>
            <a:ext cx="14802789" cy="8962416"/>
          </a:xfrm>
          <a:prstGeom prst="rect">
            <a:avLst/>
          </a:prstGeom>
        </p:spPr>
      </p:pic>
      <p:sp>
        <p:nvSpPr>
          <p:cNvPr id="4" name="TextBox 4"/>
          <p:cNvSpPr txBox="1"/>
          <p:nvPr/>
        </p:nvSpPr>
        <p:spPr>
          <a:xfrm>
            <a:off x="2354691" y="1866707"/>
            <a:ext cx="13578618" cy="956287"/>
          </a:xfrm>
          <a:prstGeom prst="rect">
            <a:avLst/>
          </a:prstGeom>
        </p:spPr>
        <p:txBody>
          <a:bodyPr lIns="0" tIns="0" rIns="0" bIns="0" rtlCol="0" anchor="t">
            <a:spAutoFit/>
          </a:bodyPr>
          <a:lstStyle/>
          <a:p>
            <a:pPr algn="ctr">
              <a:lnSpc>
                <a:spcPts val="8000"/>
              </a:lnSpc>
            </a:pPr>
            <a:r>
              <a:rPr lang="en-US" sz="6400" b="1" spc="400" dirty="0" smtClean="0">
                <a:solidFill>
                  <a:srgbClr val="383E56"/>
                </a:solidFill>
                <a:latin typeface="Arial" panose="020B0604020202020204" pitchFamily="34" charset="0"/>
                <a:cs typeface="Arial" panose="020B0604020202020204" pitchFamily="34" charset="0"/>
              </a:rPr>
              <a:t>HƯỚNG DẪN VỀ NHÀ</a:t>
            </a:r>
            <a:endParaRPr lang="en-US" sz="6400" b="1" spc="400" dirty="0">
              <a:solidFill>
                <a:srgbClr val="383E56"/>
              </a:solidFill>
              <a:latin typeface="Arial" panose="020B0604020202020204" pitchFamily="34" charset="0"/>
              <a:cs typeface="Arial" panose="020B0604020202020204" pitchFamily="34" charset="0"/>
            </a:endParaRPr>
          </a:p>
        </p:txBody>
      </p:sp>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rcRect/>
          <a:stretch>
            <a:fillRect/>
          </a:stretch>
        </p:blipFill>
        <p:spPr>
          <a:xfrm>
            <a:off x="14029711" y="6471680"/>
            <a:ext cx="4308883" cy="3815320"/>
          </a:xfrm>
          <a:prstGeom prst="rect">
            <a:avLst/>
          </a:prstGeom>
        </p:spPr>
      </p:pic>
      <p:pic>
        <p:nvPicPr>
          <p:cNvPr id="6" name="Picture 6"/>
          <p:cNvPicPr>
            <a:picLocks noChangeAspect="1"/>
          </p:cNvPicPr>
          <p:nvPr/>
        </p:nvPicPr>
        <p:blipFill>
          <a:blip r:embed="rId8">
            <a:extLst>
              <a:ext uri="{28A0092B-C50C-407E-A947-70E740481C1C}">
                <a14:useLocalDpi xmlns:a14="http://schemas.microsoft.com/office/drawing/2010/main" val="0"/>
              </a:ext>
              <a:ext uri="{96DAC541-7B7A-43D3-8B79-37D633B846F1}">
                <asvg:svgBlip xmlns="" xmlns:asvg="http://schemas.microsoft.com/office/drawing/2016/SVG/main" r:embed="rId9"/>
              </a:ext>
            </a:extLst>
          </a:blip>
          <a:srcRect t="26856" r="26856"/>
          <a:stretch>
            <a:fillRect/>
          </a:stretch>
        </p:blipFill>
        <p:spPr>
          <a:xfrm rot="5400000">
            <a:off x="14645664" y="6586090"/>
            <a:ext cx="5025928" cy="2375893"/>
          </a:xfrm>
          <a:prstGeom prst="rect">
            <a:avLst/>
          </a:prstGeom>
        </p:spPr>
      </p:pic>
      <p:pic>
        <p:nvPicPr>
          <p:cNvPr id="7" name="Picture 7"/>
          <p:cNvPicPr>
            <a:picLocks noChangeAspect="1"/>
          </p:cNvPicPr>
          <p:nvPr/>
        </p:nvPicPr>
        <p:blipFill>
          <a:blip r:embed="rId10">
            <a:extLst>
              <a:ext uri="{28A0092B-C50C-407E-A947-70E740481C1C}">
                <a14:useLocalDpi xmlns:a14="http://schemas.microsoft.com/office/drawing/2010/main" val="0"/>
              </a:ext>
              <a:ext uri="{96DAC541-7B7A-43D3-8B79-37D633B846F1}">
                <asvg:svgBlip xmlns="" xmlns:asvg="http://schemas.microsoft.com/office/drawing/2016/SVG/main" r:embed="rId11"/>
              </a:ext>
            </a:extLst>
          </a:blip>
          <a:srcRect t="26856" r="26856"/>
          <a:stretch>
            <a:fillRect/>
          </a:stretch>
        </p:blipFill>
        <p:spPr>
          <a:xfrm rot="-5400000">
            <a:off x="-1325017" y="1325017"/>
            <a:ext cx="5025928" cy="2375893"/>
          </a:xfrm>
          <a:prstGeom prst="rect">
            <a:avLst/>
          </a:prstGeom>
        </p:spPr>
      </p:pic>
      <p:pic>
        <p:nvPicPr>
          <p:cNvPr id="8" name="Picture 8"/>
          <p:cNvPicPr>
            <a:picLocks noChangeAspect="1"/>
          </p:cNvPicPr>
          <p:nvPr/>
        </p:nvPicPr>
        <p:blipFill>
          <a:blip r:embed="rId12">
            <a:extLst>
              <a:ext uri="{28A0092B-C50C-407E-A947-70E740481C1C}">
                <a14:useLocalDpi xmlns:a14="http://schemas.microsoft.com/office/drawing/2010/main" val="0"/>
              </a:ext>
              <a:ext uri="{96DAC541-7B7A-43D3-8B79-37D633B846F1}">
                <asvg:svgBlip xmlns="" xmlns:asvg="http://schemas.microsoft.com/office/drawing/2016/SVG/main" r:embed="rId13"/>
              </a:ext>
            </a:extLst>
          </a:blip>
          <a:srcRect/>
          <a:stretch>
            <a:fillRect/>
          </a:stretch>
        </p:blipFill>
        <p:spPr>
          <a:xfrm>
            <a:off x="15189265" y="1028700"/>
            <a:ext cx="1562833" cy="1039994"/>
          </a:xfrm>
          <a:prstGeom prst="rect">
            <a:avLst/>
          </a:prstGeom>
        </p:spPr>
      </p:pic>
      <p:sp>
        <p:nvSpPr>
          <p:cNvPr id="15" name="TextBox 14">
            <a:extLst>
              <a:ext uri="{FF2B5EF4-FFF2-40B4-BE49-F238E27FC236}">
                <a16:creationId xmlns:a16="http://schemas.microsoft.com/office/drawing/2014/main" xmlns="" id="{901BDD76-5CBA-41D8-9B89-DF88B7CFD3C2}"/>
              </a:ext>
            </a:extLst>
          </p:cNvPr>
          <p:cNvSpPr txBox="1"/>
          <p:nvPr/>
        </p:nvSpPr>
        <p:spPr>
          <a:xfrm>
            <a:off x="3695700" y="3211447"/>
            <a:ext cx="10896600" cy="3785652"/>
          </a:xfrm>
          <a:prstGeom prst="rect">
            <a:avLst/>
          </a:prstGeom>
          <a:noFill/>
        </p:spPr>
        <p:txBody>
          <a:bodyPr wrap="square">
            <a:spAutoFit/>
          </a:bodyPr>
          <a:lstStyle/>
          <a:p>
            <a:pPr marL="571500" indent="-571500" algn="just">
              <a:lnSpc>
                <a:spcPct val="250000"/>
              </a:lnSpc>
              <a:buFont typeface="Wingdings" panose="05000000000000000000" pitchFamily="2" charset="2"/>
              <a:buChar char="q"/>
            </a:pPr>
            <a:r>
              <a:rPr lang="vi-VN" sz="4800" kern="100" dirty="0">
                <a:effectLst/>
                <a:latin typeface="Arial" panose="020B0604020202020204" pitchFamily="34" charset="0"/>
                <a:ea typeface="Times New Roman" panose="02020603050405020304" pitchFamily="18" charset="0"/>
                <a:cs typeface="Arial" panose="020B0604020202020204" pitchFamily="34" charset="0"/>
              </a:rPr>
              <a:t>Hoàn thành các bài tập còn lại.</a:t>
            </a:r>
          </a:p>
          <a:p>
            <a:pPr marL="571500" indent="-571500" algn="just">
              <a:lnSpc>
                <a:spcPct val="250000"/>
              </a:lnSpc>
              <a:buFont typeface="Wingdings" panose="05000000000000000000" pitchFamily="2" charset="2"/>
              <a:buChar char="q"/>
            </a:pPr>
            <a:r>
              <a:rPr lang="vi-VN" sz="4800" b="1" i="1" kern="100" dirty="0">
                <a:effectLst/>
                <a:latin typeface="Arial" panose="020B0604020202020204" pitchFamily="34" charset="0"/>
                <a:ea typeface="Times New Roman" panose="02020603050405020304" pitchFamily="18" charset="0"/>
                <a:cs typeface="Arial" panose="020B0604020202020204" pitchFamily="34" charset="0"/>
              </a:rPr>
              <a:t>Ôn tập, chuẩn bị kiểm tra học kì </a:t>
            </a:r>
            <a:r>
              <a:rPr lang="en-US" sz="4800" b="1" i="1" kern="100" dirty="0" smtClean="0">
                <a:latin typeface="Arial" panose="020B0604020202020204" pitchFamily="34" charset="0"/>
                <a:ea typeface="Times New Roman" panose="02020603050405020304" pitchFamily="18" charset="0"/>
                <a:cs typeface="Arial" panose="020B0604020202020204" pitchFamily="34" charset="0"/>
              </a:rPr>
              <a:t>II</a:t>
            </a:r>
            <a:r>
              <a:rPr lang="vi-VN" sz="4800" b="1" i="1" kern="100" dirty="0" smtClean="0">
                <a:effectLst/>
                <a:latin typeface="Arial" panose="020B0604020202020204" pitchFamily="34" charset="0"/>
                <a:ea typeface="Times New Roman" panose="02020603050405020304" pitchFamily="18" charset="0"/>
                <a:cs typeface="Arial" panose="020B0604020202020204" pitchFamily="34" charset="0"/>
              </a:rPr>
              <a:t>.</a:t>
            </a:r>
            <a:endParaRPr lang="vi-VN" sz="4800" b="1" i="1" kern="100" dirty="0">
              <a:effectLst/>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a:stretch>
            <a:fillRect/>
          </a:stretch>
        </p:blipFill>
        <p:spPr>
          <a:xfrm>
            <a:off x="248678" y="1028700"/>
            <a:ext cx="17790645" cy="9057055"/>
          </a:xfrm>
          <a:prstGeom prst="rect">
            <a:avLst/>
          </a:prstGeom>
        </p:spPr>
      </p:pic>
      <p:pic>
        <p:nvPicPr>
          <p:cNvPr id="3" name="Picture 3"/>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a:stretch>
            <a:fillRect/>
          </a:stretch>
        </p:blipFill>
        <p:spPr>
          <a:xfrm flipV="1">
            <a:off x="6934200" y="62581"/>
            <a:ext cx="3921516" cy="1932238"/>
          </a:xfrm>
          <a:prstGeom prst="rect">
            <a:avLst/>
          </a:prstGeom>
        </p:spPr>
      </p:pic>
      <p:pic>
        <p:nvPicPr>
          <p:cNvPr id="6" name="Picture 6"/>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r="22897" b="25800"/>
          <a:stretch>
            <a:fillRect/>
          </a:stretch>
        </p:blipFill>
        <p:spPr>
          <a:xfrm>
            <a:off x="13843569" y="7478071"/>
            <a:ext cx="4444431" cy="2799543"/>
          </a:xfrm>
          <a:prstGeom prst="rect">
            <a:avLst/>
          </a:prstGeom>
        </p:spPr>
      </p:pic>
      <p:pic>
        <p:nvPicPr>
          <p:cNvPr id="7" name="Picture 7"/>
          <p:cNvPicPr>
            <a:picLocks noChangeAspect="1"/>
          </p:cNvPicPr>
          <p:nvPr/>
        </p:nvPicPr>
        <p:blipFill>
          <a:blip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a:fillRect/>
          </a:stretch>
        </p:blipFill>
        <p:spPr>
          <a:xfrm rot="-5400000">
            <a:off x="15651616" y="7650616"/>
            <a:ext cx="2607307" cy="2665462"/>
          </a:xfrm>
          <a:prstGeom prst="rect">
            <a:avLst/>
          </a:prstGeom>
        </p:spPr>
      </p:pic>
      <p:sp>
        <p:nvSpPr>
          <p:cNvPr id="8" name="TextBox 8"/>
          <p:cNvSpPr txBox="1"/>
          <p:nvPr/>
        </p:nvSpPr>
        <p:spPr>
          <a:xfrm>
            <a:off x="5754737" y="2447977"/>
            <a:ext cx="6280442" cy="1025922"/>
          </a:xfrm>
          <a:prstGeom prst="rect">
            <a:avLst/>
          </a:prstGeom>
        </p:spPr>
        <p:txBody>
          <a:bodyPr wrap="square" lIns="0" tIns="0" rIns="0" bIns="0" rtlCol="0" anchor="t">
            <a:spAutoFit/>
          </a:bodyPr>
          <a:lstStyle/>
          <a:p>
            <a:pPr algn="ctr">
              <a:lnSpc>
                <a:spcPts val="8000"/>
              </a:lnSpc>
            </a:pPr>
            <a:r>
              <a:rPr lang="en-US" sz="6400" b="1" dirty="0" smtClean="0">
                <a:solidFill>
                  <a:srgbClr val="383E56"/>
                </a:solidFill>
                <a:latin typeface="Arial" panose="020B0604020202020204" pitchFamily="34" charset="0"/>
                <a:cs typeface="Arial" panose="020B0604020202020204" pitchFamily="34" charset="0"/>
              </a:rPr>
              <a:t>AI NHANH HƠN</a:t>
            </a:r>
            <a:endParaRPr lang="en-US" sz="6400" b="1" dirty="0">
              <a:solidFill>
                <a:srgbClr val="383E56"/>
              </a:solidFill>
              <a:latin typeface="Arial" panose="020B0604020202020204" pitchFamily="34" charset="0"/>
              <a:cs typeface="Arial" panose="020B0604020202020204" pitchFamily="34" charset="0"/>
            </a:endParaRPr>
          </a:p>
        </p:txBody>
      </p:sp>
      <p:sp>
        <p:nvSpPr>
          <p:cNvPr id="12" name="Rectangle 11"/>
          <p:cNvSpPr/>
          <p:nvPr/>
        </p:nvSpPr>
        <p:spPr>
          <a:xfrm>
            <a:off x="2743200" y="3622726"/>
            <a:ext cx="12801600" cy="3416320"/>
          </a:xfrm>
          <a:prstGeom prst="rect">
            <a:avLst/>
          </a:prstGeom>
        </p:spPr>
        <p:txBody>
          <a:bodyPr wrap="square">
            <a:spAutoFit/>
          </a:bodyPr>
          <a:lstStyle/>
          <a:p>
            <a:pPr algn="just">
              <a:lnSpc>
                <a:spcPct val="150000"/>
              </a:lnSpc>
            </a:pPr>
            <a:r>
              <a:rPr lang="en-US" sz="4800" b="1" i="1" kern="100" dirty="0">
                <a:solidFill>
                  <a:srgbClr val="000000"/>
                </a:solidFill>
                <a:latin typeface="Arial" panose="020B0604020202020204" pitchFamily="34" charset="0"/>
                <a:ea typeface="SimSun" panose="02010600030101010101" pitchFamily="2" charset="-122"/>
                <a:cs typeface="Arial" panose="020B0604020202020204" pitchFamily="34" charset="0"/>
              </a:rPr>
              <a:t>Trong học </a:t>
            </a:r>
            <a:r>
              <a:rPr lang="en-US" sz="4800" b="1" i="1" kern="100" dirty="0" err="1">
                <a:solidFill>
                  <a:srgbClr val="000000"/>
                </a:solidFill>
                <a:latin typeface="Arial" panose="020B0604020202020204" pitchFamily="34" charset="0"/>
                <a:ea typeface="SimSun" panose="02010600030101010101" pitchFamily="2" charset="-122"/>
                <a:cs typeface="Arial" panose="020B0604020202020204" pitchFamily="34" charset="0"/>
              </a:rPr>
              <a:t>kì</a:t>
            </a:r>
            <a:r>
              <a:rPr lang="en-US" sz="4800" b="1" i="1" kern="100" dirty="0">
                <a:solidFill>
                  <a:srgbClr val="000000"/>
                </a:solidFill>
                <a:latin typeface="Arial" panose="020B0604020202020204" pitchFamily="34" charset="0"/>
                <a:ea typeface="SimSun" panose="02010600030101010101" pitchFamily="2" charset="-122"/>
                <a:cs typeface="Arial" panose="020B0604020202020204" pitchFamily="34" charset="0"/>
              </a:rPr>
              <a:t> II, </a:t>
            </a:r>
            <a:r>
              <a:rPr lang="en-US" sz="4800" b="1" i="1" kern="100" dirty="0" err="1">
                <a:solidFill>
                  <a:srgbClr val="000000"/>
                </a:solidFill>
                <a:latin typeface="Arial" panose="020B0604020202020204" pitchFamily="34" charset="0"/>
                <a:ea typeface="SimSun" panose="02010600030101010101" pitchFamily="2" charset="-122"/>
                <a:cs typeface="Arial" panose="020B0604020202020204" pitchFamily="34" charset="0"/>
              </a:rPr>
              <a:t>em</a:t>
            </a:r>
            <a:r>
              <a:rPr lang="en-US" sz="4800" b="1" i="1" kern="100" dirty="0">
                <a:solidFill>
                  <a:srgbClr val="000000"/>
                </a:solidFill>
                <a:latin typeface="Arial" panose="020B0604020202020204" pitchFamily="34" charset="0"/>
                <a:ea typeface="SimSun" panose="02010600030101010101" pitchFamily="2" charset="-122"/>
                <a:cs typeface="Arial" panose="020B0604020202020204" pitchFamily="34" charset="0"/>
              </a:rPr>
              <a:t> đã học </a:t>
            </a:r>
            <a:r>
              <a:rPr lang="en-US" sz="4800" b="1" i="1" kern="100" dirty="0" err="1">
                <a:solidFill>
                  <a:srgbClr val="000000"/>
                </a:solidFill>
                <a:latin typeface="Arial" panose="020B0604020202020204" pitchFamily="34" charset="0"/>
                <a:ea typeface="SimSun" panose="02010600030101010101" pitchFamily="2" charset="-122"/>
                <a:cs typeface="Arial" panose="020B0604020202020204" pitchFamily="34" charset="0"/>
              </a:rPr>
              <a:t>những</a:t>
            </a:r>
            <a:r>
              <a:rPr lang="en-US" sz="4800" b="1" i="1" kern="100" dirty="0">
                <a:solidFill>
                  <a:srgbClr val="000000"/>
                </a:solidFill>
                <a:latin typeface="Arial" panose="020B0604020202020204" pitchFamily="34" charset="0"/>
                <a:ea typeface="SimSun" panose="02010600030101010101" pitchFamily="2" charset="-122"/>
                <a:cs typeface="Arial" panose="020B0604020202020204" pitchFamily="34" charset="0"/>
              </a:rPr>
              <a:t> thể loại, loại </a:t>
            </a:r>
            <a:r>
              <a:rPr lang="en-US" sz="4800" b="1" i="1" kern="100" dirty="0" smtClean="0">
                <a:solidFill>
                  <a:srgbClr val="000000"/>
                </a:solidFill>
                <a:latin typeface="Arial" panose="020B0604020202020204" pitchFamily="34" charset="0"/>
                <a:ea typeface="SimSun" panose="02010600030101010101" pitchFamily="2" charset="-122"/>
                <a:cs typeface="Arial" panose="020B0604020202020204" pitchFamily="34" charset="0"/>
              </a:rPr>
              <a:t>văn bản </a:t>
            </a:r>
            <a:r>
              <a:rPr lang="en-US" sz="4800" b="1" i="1" kern="100" dirty="0">
                <a:solidFill>
                  <a:srgbClr val="000000"/>
                </a:solidFill>
                <a:latin typeface="Arial" panose="020B0604020202020204" pitchFamily="34" charset="0"/>
                <a:ea typeface="SimSun" panose="02010600030101010101" pitchFamily="2" charset="-122"/>
                <a:cs typeface="Arial" panose="020B0604020202020204" pitchFamily="34" charset="0"/>
              </a:rPr>
              <a:t>nào?</a:t>
            </a:r>
            <a:r>
              <a:rPr lang="vi-VN" sz="4800" b="1" i="1" kern="100" dirty="0">
                <a:solidFill>
                  <a:srgbClr val="000000"/>
                </a:solidFill>
                <a:latin typeface="Arial" panose="020B0604020202020204" pitchFamily="34" charset="0"/>
                <a:ea typeface="SimSun" panose="02010600030101010101" pitchFamily="2" charset="-122"/>
                <a:cs typeface="Arial" panose="020B0604020202020204" pitchFamily="34" charset="0"/>
              </a:rPr>
              <a:t> Hãy nhắc lại đặc điểm của các thể loại đó?</a:t>
            </a:r>
            <a:endParaRPr lang="en-US" sz="4800" b="1" dirty="0">
              <a:effectLst/>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2" name="TextBox 2"/>
          <p:cNvSpPr txBox="1"/>
          <p:nvPr/>
        </p:nvSpPr>
        <p:spPr>
          <a:xfrm>
            <a:off x="2392597" y="3488663"/>
            <a:ext cx="13502806" cy="3118674"/>
          </a:xfrm>
          <a:prstGeom prst="rect">
            <a:avLst/>
          </a:prstGeom>
        </p:spPr>
        <p:txBody>
          <a:bodyPr wrap="square" lIns="0" tIns="0" rIns="0" bIns="0" rtlCol="0" anchor="t">
            <a:spAutoFit/>
          </a:bodyPr>
          <a:lstStyle/>
          <a:p>
            <a:pPr algn="ctr">
              <a:lnSpc>
                <a:spcPct val="150000"/>
              </a:lnSpc>
            </a:pPr>
            <a:r>
              <a:rPr lang="en-US" sz="7200" b="1" dirty="0" smtClean="0">
                <a:solidFill>
                  <a:srgbClr val="383E56"/>
                </a:solidFill>
                <a:latin typeface="Arial" panose="020B0604020202020204" pitchFamily="34" charset="0"/>
                <a:cs typeface="Arial" panose="020B0604020202020204" pitchFamily="34" charset="0"/>
              </a:rPr>
              <a:t>CẢM ƠN CÁC EM ĐÃ </a:t>
            </a:r>
          </a:p>
          <a:p>
            <a:pPr algn="ctr">
              <a:lnSpc>
                <a:spcPct val="150000"/>
              </a:lnSpc>
            </a:pPr>
            <a:r>
              <a:rPr lang="en-US" sz="7200" b="1" dirty="0" smtClean="0">
                <a:solidFill>
                  <a:srgbClr val="383E56"/>
                </a:solidFill>
                <a:latin typeface="Arial" panose="020B0604020202020204" pitchFamily="34" charset="0"/>
                <a:cs typeface="Arial" panose="020B0604020202020204" pitchFamily="34" charset="0"/>
              </a:rPr>
              <a:t>LẮNG NGHE BÀI GIẢNG!</a:t>
            </a:r>
            <a:endParaRPr lang="en-US" sz="7200" b="1" dirty="0">
              <a:solidFill>
                <a:srgbClr val="383E56"/>
              </a:solidFill>
              <a:latin typeface="Arial" panose="020B0604020202020204" pitchFamily="34" charset="0"/>
              <a:cs typeface="Arial" panose="020B0604020202020204" pitchFamily="34" charset="0"/>
            </a:endParaRPr>
          </a:p>
        </p:txBody>
      </p:sp>
      <p:pic>
        <p:nvPicPr>
          <p:cNvPr id="3" name="Picture 3"/>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t="61971"/>
          <a:stretch>
            <a:fillRect/>
          </a:stretch>
        </p:blipFill>
        <p:spPr>
          <a:xfrm flipV="1">
            <a:off x="0" y="9000391"/>
            <a:ext cx="18288000" cy="1286609"/>
          </a:xfrm>
          <a:prstGeom prst="rect">
            <a:avLst/>
          </a:prstGeom>
        </p:spPr>
      </p:pic>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a:stretch>
            <a:fillRect/>
          </a:stretch>
        </p:blipFill>
        <p:spPr>
          <a:xfrm>
            <a:off x="13640895" y="6172200"/>
            <a:ext cx="4647105" cy="4114800"/>
          </a:xfrm>
          <a:prstGeom prst="rect">
            <a:avLst/>
          </a:prstGeom>
        </p:spPr>
      </p:pic>
      <p:pic>
        <p:nvPicPr>
          <p:cNvPr id="5" name="Picture 5"/>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rcRect/>
          <a:stretch>
            <a:fillRect/>
          </a:stretch>
        </p:blipFill>
        <p:spPr>
          <a:xfrm>
            <a:off x="12573000" y="7595398"/>
            <a:ext cx="5693772" cy="2691602"/>
          </a:xfrm>
          <a:prstGeom prst="rect">
            <a:avLst/>
          </a:prstGeom>
        </p:spPr>
      </p:pic>
      <p:pic>
        <p:nvPicPr>
          <p:cNvPr id="6" name="Picture 6"/>
          <p:cNvPicPr>
            <a:picLocks noChangeAspect="1"/>
          </p:cNvPicPr>
          <p:nvPr/>
        </p:nvPicPr>
        <p:blipFill>
          <a:blip r:embed="rId8">
            <a:extLst>
              <a:ext uri="{28A0092B-C50C-407E-A947-70E740481C1C}">
                <a14:useLocalDpi xmlns:a14="http://schemas.microsoft.com/office/drawing/2010/main" val="0"/>
              </a:ext>
              <a:ext uri="{96DAC541-7B7A-43D3-8B79-37D633B846F1}">
                <asvg:svgBlip xmlns="" xmlns:asvg="http://schemas.microsoft.com/office/drawing/2016/SVG/main" r:embed="rId9"/>
              </a:ext>
            </a:extLst>
          </a:blip>
          <a:srcRect r="44015"/>
          <a:stretch>
            <a:fillRect/>
          </a:stretch>
        </p:blipFill>
        <p:spPr>
          <a:xfrm>
            <a:off x="15281877" y="0"/>
            <a:ext cx="3006123" cy="3182665"/>
          </a:xfrm>
          <a:prstGeom prst="rect">
            <a:avLst/>
          </a:prstGeom>
        </p:spPr>
      </p:pic>
      <p:pic>
        <p:nvPicPr>
          <p:cNvPr id="7" name="Picture 7"/>
          <p:cNvPicPr>
            <a:picLocks noChangeAspect="1"/>
          </p:cNvPicPr>
          <p:nvPr/>
        </p:nvPicPr>
        <p:blipFill>
          <a:blip r:embed="rId10">
            <a:extLst>
              <a:ext uri="{28A0092B-C50C-407E-A947-70E740481C1C}">
                <a14:useLocalDpi xmlns:a14="http://schemas.microsoft.com/office/drawing/2010/main" val="0"/>
              </a:ext>
              <a:ext uri="{96DAC541-7B7A-43D3-8B79-37D633B846F1}">
                <asvg:svgBlip xmlns="" xmlns:asvg="http://schemas.microsoft.com/office/drawing/2016/SVG/main" r:embed="rId11"/>
              </a:ext>
            </a:extLst>
          </a:blip>
          <a:srcRect/>
          <a:stretch>
            <a:fillRect/>
          </a:stretch>
        </p:blipFill>
        <p:spPr>
          <a:xfrm flipH="1">
            <a:off x="-28575" y="6210300"/>
            <a:ext cx="4647105" cy="4114800"/>
          </a:xfrm>
          <a:prstGeom prst="rect">
            <a:avLst/>
          </a:prstGeom>
        </p:spPr>
      </p:pic>
      <p:pic>
        <p:nvPicPr>
          <p:cNvPr id="8" name="Picture 8"/>
          <p:cNvPicPr>
            <a:picLocks noChangeAspect="1"/>
          </p:cNvPicPr>
          <p:nvPr/>
        </p:nvPicPr>
        <p:blipFill>
          <a:blip r:embed="rId12">
            <a:extLst>
              <a:ext uri="{28A0092B-C50C-407E-A947-70E740481C1C}">
                <a14:useLocalDpi xmlns:a14="http://schemas.microsoft.com/office/drawing/2010/main" val="0"/>
              </a:ext>
              <a:ext uri="{96DAC541-7B7A-43D3-8B79-37D633B846F1}">
                <asvg:svgBlip xmlns="" xmlns:asvg="http://schemas.microsoft.com/office/drawing/2016/SVG/main" r:embed="rId13"/>
              </a:ext>
            </a:extLst>
          </a:blip>
          <a:srcRect/>
          <a:stretch>
            <a:fillRect/>
          </a:stretch>
        </p:blipFill>
        <p:spPr>
          <a:xfrm>
            <a:off x="1343486" y="7595398"/>
            <a:ext cx="3303618" cy="1501645"/>
          </a:xfrm>
          <a:prstGeom prst="rect">
            <a:avLst/>
          </a:prstGeom>
        </p:spPr>
      </p:pic>
      <p:pic>
        <p:nvPicPr>
          <p:cNvPr id="9" name="Picture 9"/>
          <p:cNvPicPr>
            <a:picLocks noChangeAspect="1"/>
          </p:cNvPicPr>
          <p:nvPr/>
        </p:nvPicPr>
        <p:blipFill>
          <a:blip r:embed="rId14">
            <a:extLst>
              <a:ext uri="{28A0092B-C50C-407E-A947-70E740481C1C}">
                <a14:useLocalDpi xmlns:a14="http://schemas.microsoft.com/office/drawing/2010/main" val="0"/>
              </a:ext>
              <a:ext uri="{96DAC541-7B7A-43D3-8B79-37D633B846F1}">
                <asvg:svgBlip xmlns="" xmlns:asvg="http://schemas.microsoft.com/office/drawing/2016/SVG/main" r:embed="rId15"/>
              </a:ext>
            </a:extLst>
          </a:blip>
          <a:srcRect/>
          <a:stretch>
            <a:fillRect/>
          </a:stretch>
        </p:blipFill>
        <p:spPr>
          <a:xfrm rot="5400000">
            <a:off x="1752209" y="-266918"/>
            <a:ext cx="1142688" cy="3126757"/>
          </a:xfrm>
          <a:prstGeom prst="rect">
            <a:avLst/>
          </a:prstGeom>
        </p:spPr>
      </p:pic>
      <p:pic>
        <p:nvPicPr>
          <p:cNvPr id="10" name="Picture 10"/>
          <p:cNvPicPr>
            <a:picLocks noChangeAspect="1"/>
          </p:cNvPicPr>
          <p:nvPr/>
        </p:nvPicPr>
        <p:blipFill>
          <a:blip r:embed="rId16">
            <a:extLst>
              <a:ext uri="{28A0092B-C50C-407E-A947-70E740481C1C}">
                <a14:useLocalDpi xmlns:a14="http://schemas.microsoft.com/office/drawing/2010/main" val="0"/>
              </a:ext>
              <a:ext uri="{96DAC541-7B7A-43D3-8B79-37D633B846F1}">
                <asvg:svgBlip xmlns="" xmlns:asvg="http://schemas.microsoft.com/office/drawing/2016/SVG/main" r:embed="rId17"/>
              </a:ext>
            </a:extLst>
          </a:blip>
          <a:srcRect/>
          <a:stretch>
            <a:fillRect/>
          </a:stretch>
        </p:blipFill>
        <p:spPr>
          <a:xfrm>
            <a:off x="8469726" y="2285268"/>
            <a:ext cx="1348547" cy="897397"/>
          </a:xfrm>
          <a:prstGeom prst="rect">
            <a:avLst/>
          </a:prstGeom>
        </p:spPr>
      </p:pic>
      <p:pic>
        <p:nvPicPr>
          <p:cNvPr id="11" name="Picture 11"/>
          <p:cNvPicPr>
            <a:picLocks noChangeAspect="1"/>
          </p:cNvPicPr>
          <p:nvPr/>
        </p:nvPicPr>
        <p:blipFill>
          <a:blip r:embed="rId18">
            <a:extLst>
              <a:ext uri="{28A0092B-C50C-407E-A947-70E740481C1C}">
                <a14:useLocalDpi xmlns:a14="http://schemas.microsoft.com/office/drawing/2010/main" val="0"/>
              </a:ext>
              <a:ext uri="{96DAC541-7B7A-43D3-8B79-37D633B846F1}">
                <asvg:svgBlip xmlns="" xmlns:asvg="http://schemas.microsoft.com/office/drawing/2016/SVG/main" r:embed="rId19"/>
              </a:ext>
            </a:extLst>
          </a:blip>
          <a:srcRect l="12189" t="57868"/>
          <a:stretch>
            <a:fillRect/>
          </a:stretch>
        </p:blipFill>
        <p:spPr>
          <a:xfrm rot="-10800000" flipH="1" flipV="1">
            <a:off x="2151964" y="0"/>
            <a:ext cx="2982287" cy="1462828"/>
          </a:xfrm>
          <a:prstGeom prst="rect">
            <a:avLst/>
          </a:prstGeom>
        </p:spPr>
      </p:pic>
    </p:spTree>
    <p:extLst>
      <p:ext uri="{BB962C8B-B14F-4D97-AF65-F5344CB8AC3E}">
        <p14:creationId xmlns:p14="http://schemas.microsoft.com/office/powerpoint/2010/main" val="197067006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r="22897" b="25800"/>
          <a:stretch>
            <a:fillRect/>
          </a:stretch>
        </p:blipFill>
        <p:spPr>
          <a:xfrm>
            <a:off x="9144000" y="4527202"/>
            <a:ext cx="9144000" cy="5759798"/>
          </a:xfrm>
          <a:prstGeom prst="rect">
            <a:avLst/>
          </a:prstGeom>
        </p:spPr>
      </p:pic>
      <p:pic>
        <p:nvPicPr>
          <p:cNvPr id="5" name="Picture 5"/>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r="44015"/>
          <a:stretch>
            <a:fillRect/>
          </a:stretch>
        </p:blipFill>
        <p:spPr>
          <a:xfrm flipH="1">
            <a:off x="0" y="-147"/>
            <a:ext cx="2769866" cy="2932534"/>
          </a:xfrm>
          <a:prstGeom prst="rect">
            <a:avLst/>
          </a:prstGeom>
        </p:spPr>
      </p:pic>
      <p:pic>
        <p:nvPicPr>
          <p:cNvPr id="6" name="Picture 6"/>
          <p:cNvPicPr>
            <a:picLocks noChangeAspect="1"/>
          </p:cNvPicPr>
          <p:nvPr/>
        </p:nvPicPr>
        <p:blipFill>
          <a:blip r:embed="rId7">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a:fillRect/>
          </a:stretch>
        </p:blipFill>
        <p:spPr>
          <a:xfrm flipH="1">
            <a:off x="0" y="6533166"/>
            <a:ext cx="4239442" cy="3753834"/>
          </a:xfrm>
          <a:prstGeom prst="rect">
            <a:avLst/>
          </a:prstGeom>
        </p:spPr>
      </p:pic>
      <p:pic>
        <p:nvPicPr>
          <p:cNvPr id="7" name="Picture 7"/>
          <p:cNvPicPr>
            <a:picLocks noChangeAspect="1"/>
          </p:cNvPicPr>
          <p:nvPr/>
        </p:nvPicPr>
        <p:blipFill>
          <a:blip r:embed="rId9">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a:fillRect/>
          </a:stretch>
        </p:blipFill>
        <p:spPr>
          <a:xfrm>
            <a:off x="1006658" y="7280914"/>
            <a:ext cx="3924746" cy="1783976"/>
          </a:xfrm>
          <a:prstGeom prst="rect">
            <a:avLst/>
          </a:prstGeom>
        </p:spPr>
      </p:pic>
      <p:sp>
        <p:nvSpPr>
          <p:cNvPr id="8" name="TextBox 8"/>
          <p:cNvSpPr txBox="1"/>
          <p:nvPr/>
        </p:nvSpPr>
        <p:spPr>
          <a:xfrm>
            <a:off x="2147017" y="4695503"/>
            <a:ext cx="14478000" cy="1231106"/>
          </a:xfrm>
          <a:prstGeom prst="rect">
            <a:avLst/>
          </a:prstGeom>
        </p:spPr>
        <p:txBody>
          <a:bodyPr wrap="square" lIns="0" tIns="0" rIns="0" bIns="0" rtlCol="0" anchor="t">
            <a:spAutoFit/>
          </a:bodyPr>
          <a:lstStyle/>
          <a:p>
            <a:pPr>
              <a:lnSpc>
                <a:spcPts val="9600"/>
              </a:lnSpc>
            </a:pPr>
            <a:r>
              <a:rPr lang="en-US" sz="9600" b="1" spc="105" dirty="0" smtClean="0">
                <a:solidFill>
                  <a:srgbClr val="383E56"/>
                </a:solidFill>
                <a:latin typeface="Arial" panose="020B0604020202020204" pitchFamily="34" charset="0"/>
                <a:cs typeface="Arial" panose="020B0604020202020204" pitchFamily="34" charset="0"/>
              </a:rPr>
              <a:t>ÔN TẬP CUỐI HỌC KÌ II</a:t>
            </a:r>
            <a:endParaRPr lang="en-US" sz="9600" b="1" spc="105" dirty="0">
              <a:solidFill>
                <a:srgbClr val="383E56"/>
              </a:solidFill>
              <a:latin typeface="Arial" panose="020B0604020202020204" pitchFamily="34" charset="0"/>
              <a:cs typeface="Arial" panose="020B0604020202020204" pitchFamily="34" charset="0"/>
            </a:endParaRPr>
          </a:p>
        </p:txBody>
      </p:sp>
      <p:pic>
        <p:nvPicPr>
          <p:cNvPr id="10" name="Picture 10"/>
          <p:cNvPicPr>
            <a:picLocks noChangeAspect="1"/>
          </p:cNvPicPr>
          <p:nvPr/>
        </p:nvPicPr>
        <p:blipFill>
          <a:blip r:embed="rId11">
            <a:extLst>
              <a:ext uri="{28A0092B-C50C-407E-A947-70E740481C1C}">
                <a14:useLocalDpi xmlns:a14="http://schemas.microsoft.com/office/drawing/2010/main" val="0"/>
              </a:ext>
              <a:ext uri="{96DAC541-7B7A-43D3-8B79-37D633B846F1}">
                <asvg:svgBlip xmlns="" xmlns:asvg="http://schemas.microsoft.com/office/drawing/2016/SVG/main" r:embed="rId12"/>
              </a:ext>
            </a:extLst>
          </a:blip>
          <a:srcRect/>
          <a:stretch>
            <a:fillRect/>
          </a:stretch>
        </p:blipFill>
        <p:spPr>
          <a:xfrm>
            <a:off x="8065061" y="672040"/>
            <a:ext cx="2157877" cy="14359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a:stretch>
            <a:fillRect/>
          </a:stretch>
        </p:blipFill>
        <p:spPr>
          <a:xfrm rot="-10800000" flipH="1">
            <a:off x="14730400" y="0"/>
            <a:ext cx="3568511" cy="3159754"/>
          </a:xfrm>
          <a:prstGeom prst="rect">
            <a:avLst/>
          </a:prstGeom>
        </p:spPr>
      </p:pic>
      <p:sp>
        <p:nvSpPr>
          <p:cNvPr id="3" name="TextBox 3"/>
          <p:cNvSpPr txBox="1"/>
          <p:nvPr/>
        </p:nvSpPr>
        <p:spPr>
          <a:xfrm>
            <a:off x="3806309" y="487590"/>
            <a:ext cx="10005045" cy="909544"/>
          </a:xfrm>
          <a:prstGeom prst="rect">
            <a:avLst/>
          </a:prstGeom>
        </p:spPr>
        <p:txBody>
          <a:bodyPr wrap="square" lIns="0" tIns="0" rIns="0" bIns="0" rtlCol="0" anchor="t">
            <a:spAutoFit/>
          </a:bodyPr>
          <a:lstStyle/>
          <a:p>
            <a:pPr algn="ctr">
              <a:lnSpc>
                <a:spcPts val="8000"/>
              </a:lnSpc>
            </a:pPr>
            <a:r>
              <a:rPr lang="en-US" sz="4800" b="1" dirty="0" smtClean="0">
                <a:solidFill>
                  <a:srgbClr val="383E56"/>
                </a:solidFill>
                <a:latin typeface="Arial" panose="020B0604020202020204" pitchFamily="34" charset="0"/>
                <a:cs typeface="Arial" panose="020B0604020202020204" pitchFamily="34" charset="0"/>
              </a:rPr>
              <a:t>CÁC NỘI DUNG ĐÃ HỌC</a:t>
            </a:r>
            <a:endParaRPr lang="en-US" sz="4800" b="1" dirty="0">
              <a:solidFill>
                <a:srgbClr val="383E56"/>
              </a:solidFill>
              <a:latin typeface="Arial" panose="020B0604020202020204" pitchFamily="34" charset="0"/>
              <a:cs typeface="Arial" panose="020B0604020202020204" pitchFamily="34" charset="0"/>
            </a:endParaRPr>
          </a:p>
        </p:txBody>
      </p:sp>
      <p:pic>
        <p:nvPicPr>
          <p:cNvPr id="4" name="Picture 4"/>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rcRect r="22897" b="25800"/>
          <a:stretch>
            <a:fillRect/>
          </a:stretch>
        </p:blipFill>
        <p:spPr>
          <a:xfrm flipH="1">
            <a:off x="0" y="8251051"/>
            <a:ext cx="3248513" cy="2046236"/>
          </a:xfrm>
          <a:prstGeom prst="rect">
            <a:avLst/>
          </a:prstGeom>
        </p:spPr>
      </p:pic>
      <p:pic>
        <p:nvPicPr>
          <p:cNvPr id="9" name="Picture 9"/>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11"/>
              </a:ext>
            </a:extLst>
          </a:blip>
          <a:srcRect/>
          <a:stretch>
            <a:fillRect/>
          </a:stretch>
        </p:blipFill>
        <p:spPr>
          <a:xfrm>
            <a:off x="547087" y="8612372"/>
            <a:ext cx="1666075" cy="1108697"/>
          </a:xfrm>
          <a:prstGeom prst="rect">
            <a:avLst/>
          </a:prstGeom>
        </p:spPr>
      </p:pic>
      <p:grpSp>
        <p:nvGrpSpPr>
          <p:cNvPr id="19" name="Group 18"/>
          <p:cNvGrpSpPr/>
          <p:nvPr/>
        </p:nvGrpSpPr>
        <p:grpSpPr>
          <a:xfrm>
            <a:off x="2760249" y="1787933"/>
            <a:ext cx="3869531" cy="8128000"/>
            <a:chOff x="1488" y="0"/>
            <a:chExt cx="3869531" cy="8128000"/>
          </a:xfrm>
          <a:solidFill>
            <a:schemeClr val="accent6">
              <a:lumMod val="40000"/>
              <a:lumOff val="60000"/>
            </a:schemeClr>
          </a:solidFill>
        </p:grpSpPr>
        <p:sp>
          <p:nvSpPr>
            <p:cNvPr id="68" name="Rounded Rectangle 67"/>
            <p:cNvSpPr/>
            <p:nvPr/>
          </p:nvSpPr>
          <p:spPr>
            <a:xfrm>
              <a:off x="1488" y="0"/>
              <a:ext cx="3869531" cy="8128000"/>
            </a:xfrm>
            <a:prstGeom prst="roundRect">
              <a:avLst>
                <a:gd name="adj" fmla="val 10000"/>
              </a:avLst>
            </a:prstGeom>
            <a:grpFill/>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69" name="Rounded Rectangle 4"/>
            <p:cNvSpPr txBox="1"/>
            <p:nvPr/>
          </p:nvSpPr>
          <p:spPr>
            <a:xfrm>
              <a:off x="1488" y="0"/>
              <a:ext cx="3869531" cy="243840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2400" tIns="152400" rIns="152400" bIns="152400" numCol="1" spcCol="1270" anchor="ctr" anchorCtr="0">
              <a:noAutofit/>
            </a:bodyPr>
            <a:lstStyle/>
            <a:p>
              <a:pPr lvl="0" algn="ctr" defTabSz="1778000">
                <a:lnSpc>
                  <a:spcPct val="150000"/>
                </a:lnSpc>
                <a:spcBef>
                  <a:spcPct val="0"/>
                </a:spcBef>
                <a:spcAft>
                  <a:spcPct val="35000"/>
                </a:spcAft>
              </a:pPr>
              <a:r>
                <a:rPr lang="vi-VN" sz="3800" b="1" kern="1200" dirty="0">
                  <a:latin typeface="Arial" panose="020B0604020202020204" pitchFamily="34" charset="0"/>
                  <a:cs typeface="Arial" panose="020B0604020202020204" pitchFamily="34" charset="0"/>
                </a:rPr>
                <a:t>Các thể loại văn bản</a:t>
              </a:r>
              <a:endParaRPr lang="en-US" sz="3800" b="1" kern="1200" dirty="0">
                <a:latin typeface="Arial" panose="020B0604020202020204" pitchFamily="34" charset="0"/>
                <a:cs typeface="Arial" panose="020B0604020202020204" pitchFamily="34" charset="0"/>
              </a:endParaRPr>
            </a:p>
          </p:txBody>
        </p:sp>
      </p:grpSp>
      <p:grpSp>
        <p:nvGrpSpPr>
          <p:cNvPr id="20" name="Group 19"/>
          <p:cNvGrpSpPr/>
          <p:nvPr/>
        </p:nvGrpSpPr>
        <p:grpSpPr>
          <a:xfrm>
            <a:off x="3139772" y="4169090"/>
            <a:ext cx="3095625" cy="744524"/>
            <a:chOff x="381011" y="2381157"/>
            <a:chExt cx="3095625" cy="744524"/>
          </a:xfrm>
        </p:grpSpPr>
        <p:sp>
          <p:nvSpPr>
            <p:cNvPr id="66" name="Rounded Rectangle 65"/>
            <p:cNvSpPr/>
            <p:nvPr/>
          </p:nvSpPr>
          <p:spPr>
            <a:xfrm>
              <a:off x="381011" y="2381157"/>
              <a:ext cx="3095625" cy="744524"/>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7" name="Rounded Rectangle 6"/>
            <p:cNvSpPr txBox="1"/>
            <p:nvPr/>
          </p:nvSpPr>
          <p:spPr>
            <a:xfrm>
              <a:off x="402817" y="2402963"/>
              <a:ext cx="3052013" cy="7009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dirty="0" err="1" smtClean="0">
                  <a:latin typeface="Arial" panose="020B0604020202020204" pitchFamily="34" charset="0"/>
                  <a:cs typeface="Arial" panose="020B0604020202020204" pitchFamily="34" charset="0"/>
                </a:rPr>
                <a:t>Truyện</a:t>
              </a:r>
              <a:endParaRPr lang="en-US" sz="2000" kern="1200" dirty="0">
                <a:latin typeface="Arial" panose="020B0604020202020204" pitchFamily="34" charset="0"/>
                <a:cs typeface="Arial" panose="020B0604020202020204" pitchFamily="34" charset="0"/>
              </a:endParaRPr>
            </a:p>
          </p:txBody>
        </p:sp>
      </p:grpSp>
      <p:grpSp>
        <p:nvGrpSpPr>
          <p:cNvPr id="21" name="Group 20"/>
          <p:cNvGrpSpPr/>
          <p:nvPr/>
        </p:nvGrpSpPr>
        <p:grpSpPr>
          <a:xfrm>
            <a:off x="3161578" y="5308451"/>
            <a:ext cx="3095625" cy="744524"/>
            <a:chOff x="457195" y="3316377"/>
            <a:chExt cx="3095625" cy="744524"/>
          </a:xfrm>
        </p:grpSpPr>
        <p:sp>
          <p:nvSpPr>
            <p:cNvPr id="64" name="Rounded Rectangle 63"/>
            <p:cNvSpPr/>
            <p:nvPr/>
          </p:nvSpPr>
          <p:spPr>
            <a:xfrm>
              <a:off x="457195" y="3316377"/>
              <a:ext cx="3095625" cy="744524"/>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5" name="Rounded Rectangle 8"/>
            <p:cNvSpPr txBox="1"/>
            <p:nvPr/>
          </p:nvSpPr>
          <p:spPr>
            <a:xfrm>
              <a:off x="479001" y="3338183"/>
              <a:ext cx="3052013" cy="7009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err="1" smtClean="0">
                  <a:latin typeface="Arial" panose="020B0604020202020204" pitchFamily="34" charset="0"/>
                  <a:cs typeface="Arial" panose="020B0604020202020204" pitchFamily="34" charset="0"/>
                </a:rPr>
                <a:t>Thơ</a:t>
              </a:r>
              <a:endParaRPr lang="en-US" sz="2000" kern="1200" dirty="0">
                <a:latin typeface="Arial" panose="020B0604020202020204" pitchFamily="34" charset="0"/>
                <a:cs typeface="Arial" panose="020B0604020202020204" pitchFamily="34" charset="0"/>
              </a:endParaRPr>
            </a:p>
          </p:txBody>
        </p:sp>
      </p:grpSp>
      <p:grpSp>
        <p:nvGrpSpPr>
          <p:cNvPr id="22" name="Group 21"/>
          <p:cNvGrpSpPr/>
          <p:nvPr/>
        </p:nvGrpSpPr>
        <p:grpSpPr>
          <a:xfrm>
            <a:off x="3215956" y="6385333"/>
            <a:ext cx="3095625" cy="744524"/>
            <a:chOff x="457195" y="4597400"/>
            <a:chExt cx="3095625" cy="744524"/>
          </a:xfrm>
        </p:grpSpPr>
        <p:sp>
          <p:nvSpPr>
            <p:cNvPr id="62" name="Rounded Rectangle 61"/>
            <p:cNvSpPr/>
            <p:nvPr/>
          </p:nvSpPr>
          <p:spPr>
            <a:xfrm>
              <a:off x="457195" y="4597400"/>
              <a:ext cx="3095625" cy="744524"/>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3" name="Rounded Rectangle 10"/>
            <p:cNvSpPr txBox="1"/>
            <p:nvPr/>
          </p:nvSpPr>
          <p:spPr>
            <a:xfrm>
              <a:off x="479001" y="4619206"/>
              <a:ext cx="3052013" cy="7009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VB </a:t>
              </a:r>
              <a:r>
                <a:rPr lang="en-US" sz="2000" kern="1200" dirty="0" err="1" smtClean="0">
                  <a:latin typeface="Arial" panose="020B0604020202020204" pitchFamily="34" charset="0"/>
                  <a:cs typeface="Arial" panose="020B0604020202020204" pitchFamily="34" charset="0"/>
                </a:rPr>
                <a:t>Nghị</a:t>
              </a:r>
              <a:r>
                <a:rPr lang="en-US" sz="2000" kern="1200" dirty="0" smtClean="0">
                  <a:latin typeface="Arial" panose="020B0604020202020204" pitchFamily="34" charset="0"/>
                  <a:cs typeface="Arial" panose="020B0604020202020204" pitchFamily="34" charset="0"/>
                </a:rPr>
                <a:t> </a:t>
              </a:r>
              <a:r>
                <a:rPr lang="en-US" sz="2000" kern="1200" dirty="0" err="1" smtClean="0">
                  <a:latin typeface="Arial" panose="020B0604020202020204" pitchFamily="34" charset="0"/>
                  <a:cs typeface="Arial" panose="020B0604020202020204" pitchFamily="34" charset="0"/>
                </a:rPr>
                <a:t>luận</a:t>
              </a:r>
              <a:endParaRPr lang="en-US" sz="2000" kern="1200" dirty="0">
                <a:latin typeface="Arial" panose="020B0604020202020204" pitchFamily="34" charset="0"/>
                <a:cs typeface="Arial" panose="020B0604020202020204" pitchFamily="34" charset="0"/>
              </a:endParaRPr>
            </a:p>
          </p:txBody>
        </p:sp>
      </p:grpSp>
      <p:grpSp>
        <p:nvGrpSpPr>
          <p:cNvPr id="23" name="Group 22"/>
          <p:cNvGrpSpPr/>
          <p:nvPr/>
        </p:nvGrpSpPr>
        <p:grpSpPr>
          <a:xfrm>
            <a:off x="3215956" y="7528333"/>
            <a:ext cx="3095625" cy="744524"/>
            <a:chOff x="457195" y="5740400"/>
            <a:chExt cx="3095625" cy="744524"/>
          </a:xfrm>
        </p:grpSpPr>
        <p:sp>
          <p:nvSpPr>
            <p:cNvPr id="60" name="Rounded Rectangle 59"/>
            <p:cNvSpPr/>
            <p:nvPr/>
          </p:nvSpPr>
          <p:spPr>
            <a:xfrm>
              <a:off x="457195" y="5740400"/>
              <a:ext cx="3095625" cy="744524"/>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1" name="Rounded Rectangle 12"/>
            <p:cNvSpPr txBox="1"/>
            <p:nvPr/>
          </p:nvSpPr>
          <p:spPr>
            <a:xfrm>
              <a:off x="479001" y="5762206"/>
              <a:ext cx="3052013" cy="7009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latin typeface="Arial" panose="020B0604020202020204" pitchFamily="34" charset="0"/>
                  <a:cs typeface="Arial" panose="020B0604020202020204" pitchFamily="34" charset="0"/>
                </a:rPr>
                <a:t>VB </a:t>
              </a:r>
              <a:r>
                <a:rPr lang="en-US" sz="2000" kern="1200" dirty="0" err="1" smtClean="0">
                  <a:latin typeface="Arial" panose="020B0604020202020204" pitchFamily="34" charset="0"/>
                  <a:cs typeface="Arial" panose="020B0604020202020204" pitchFamily="34" charset="0"/>
                </a:rPr>
                <a:t>Thông</a:t>
              </a:r>
              <a:r>
                <a:rPr lang="en-US" sz="2000" kern="1200" dirty="0" smtClean="0">
                  <a:latin typeface="Arial" panose="020B0604020202020204" pitchFamily="34" charset="0"/>
                  <a:cs typeface="Arial" panose="020B0604020202020204" pitchFamily="34" charset="0"/>
                </a:rPr>
                <a:t> tin</a:t>
              </a:r>
              <a:endParaRPr lang="en-US" sz="2000" kern="1200" dirty="0">
                <a:latin typeface="Arial" panose="020B0604020202020204" pitchFamily="34" charset="0"/>
                <a:cs typeface="Arial" panose="020B0604020202020204" pitchFamily="34" charset="0"/>
              </a:endParaRPr>
            </a:p>
          </p:txBody>
        </p:sp>
      </p:grpSp>
      <p:grpSp>
        <p:nvGrpSpPr>
          <p:cNvPr id="25" name="Group 24"/>
          <p:cNvGrpSpPr/>
          <p:nvPr/>
        </p:nvGrpSpPr>
        <p:grpSpPr>
          <a:xfrm>
            <a:off x="6919995" y="1787933"/>
            <a:ext cx="3869531" cy="8128000"/>
            <a:chOff x="4161234" y="0"/>
            <a:chExt cx="3869531" cy="8128000"/>
          </a:xfrm>
          <a:solidFill>
            <a:schemeClr val="accent6">
              <a:lumMod val="40000"/>
              <a:lumOff val="60000"/>
            </a:schemeClr>
          </a:solidFill>
        </p:grpSpPr>
        <p:sp>
          <p:nvSpPr>
            <p:cNvPr id="56" name="Rounded Rectangle 55"/>
            <p:cNvSpPr/>
            <p:nvPr/>
          </p:nvSpPr>
          <p:spPr>
            <a:xfrm>
              <a:off x="4161234" y="0"/>
              <a:ext cx="3869531" cy="8128000"/>
            </a:xfrm>
            <a:prstGeom prst="roundRect">
              <a:avLst>
                <a:gd name="adj" fmla="val 10000"/>
              </a:avLst>
            </a:prstGeom>
            <a:grpFill/>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57" name="Rounded Rectangle 16"/>
            <p:cNvSpPr txBox="1"/>
            <p:nvPr/>
          </p:nvSpPr>
          <p:spPr>
            <a:xfrm>
              <a:off x="4161234" y="0"/>
              <a:ext cx="3869531" cy="243840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2400" tIns="152400" rIns="152400" bIns="152400" numCol="1" spcCol="1270" anchor="ctr" anchorCtr="0">
              <a:noAutofit/>
            </a:bodyPr>
            <a:lstStyle/>
            <a:p>
              <a:pPr lvl="0" algn="ctr" defTabSz="1778000">
                <a:lnSpc>
                  <a:spcPct val="150000"/>
                </a:lnSpc>
                <a:spcBef>
                  <a:spcPct val="0"/>
                </a:spcBef>
                <a:spcAft>
                  <a:spcPct val="35000"/>
                </a:spcAft>
              </a:pPr>
              <a:r>
                <a:rPr lang="vi-VN" sz="3800" b="1" kern="1200" dirty="0">
                  <a:latin typeface="Arial" panose="020B0604020202020204" pitchFamily="34" charset="0"/>
                  <a:cs typeface="Arial" panose="020B0604020202020204" pitchFamily="34" charset="0"/>
                </a:rPr>
                <a:t>Kiến </a:t>
              </a:r>
              <a:r>
                <a:rPr lang="vi-VN" sz="3800" b="1" kern="1200" dirty="0" smtClean="0">
                  <a:latin typeface="Arial" panose="020B0604020202020204" pitchFamily="34" charset="0"/>
                  <a:cs typeface="Arial" panose="020B0604020202020204" pitchFamily="34" charset="0"/>
                </a:rPr>
                <a:t>thức</a:t>
              </a:r>
              <a:endParaRPr lang="en-US" sz="3800" b="1" kern="1200" dirty="0" smtClean="0">
                <a:latin typeface="Arial" panose="020B0604020202020204" pitchFamily="34" charset="0"/>
                <a:cs typeface="Arial" panose="020B0604020202020204" pitchFamily="34" charset="0"/>
              </a:endParaRPr>
            </a:p>
            <a:p>
              <a:pPr lvl="0" algn="ctr" defTabSz="1778000">
                <a:lnSpc>
                  <a:spcPct val="150000"/>
                </a:lnSpc>
                <a:spcBef>
                  <a:spcPct val="0"/>
                </a:spcBef>
                <a:spcAft>
                  <a:spcPct val="35000"/>
                </a:spcAft>
              </a:pPr>
              <a:r>
                <a:rPr lang="vi-VN" sz="3800" b="1" kern="1200" dirty="0" smtClean="0">
                  <a:latin typeface="Arial" panose="020B0604020202020204" pitchFamily="34" charset="0"/>
                  <a:cs typeface="Arial" panose="020B0604020202020204" pitchFamily="34" charset="0"/>
                </a:rPr>
                <a:t> </a:t>
              </a:r>
              <a:r>
                <a:rPr lang="vi-VN" sz="3800" b="1" kern="1200" dirty="0">
                  <a:latin typeface="Arial" panose="020B0604020202020204" pitchFamily="34" charset="0"/>
                  <a:cs typeface="Arial" panose="020B0604020202020204" pitchFamily="34" charset="0"/>
                </a:rPr>
                <a:t>tiếng Việt</a:t>
              </a:r>
              <a:endParaRPr lang="en-US" sz="3800" b="1" kern="1200" dirty="0">
                <a:latin typeface="Arial" panose="020B0604020202020204" pitchFamily="34" charset="0"/>
                <a:cs typeface="Arial" panose="020B0604020202020204" pitchFamily="34" charset="0"/>
              </a:endParaRPr>
            </a:p>
          </p:txBody>
        </p:sp>
      </p:grpSp>
      <p:grpSp>
        <p:nvGrpSpPr>
          <p:cNvPr id="26" name="Group 25"/>
          <p:cNvGrpSpPr/>
          <p:nvPr/>
        </p:nvGrpSpPr>
        <p:grpSpPr>
          <a:xfrm>
            <a:off x="7261018" y="4411645"/>
            <a:ext cx="3095625" cy="987865"/>
            <a:chOff x="4538498" y="2264961"/>
            <a:chExt cx="3095625" cy="586231"/>
          </a:xfrm>
        </p:grpSpPr>
        <p:sp>
          <p:nvSpPr>
            <p:cNvPr id="54" name="Rounded Rectangle 53"/>
            <p:cNvSpPr/>
            <p:nvPr/>
          </p:nvSpPr>
          <p:spPr>
            <a:xfrm>
              <a:off x="4538498" y="2264961"/>
              <a:ext cx="3095625" cy="586231"/>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5" name="Rounded Rectangle 18"/>
            <p:cNvSpPr txBox="1"/>
            <p:nvPr/>
          </p:nvSpPr>
          <p:spPr>
            <a:xfrm>
              <a:off x="4570115" y="2271721"/>
              <a:ext cx="3061285" cy="5518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just" defTabSz="889000">
                <a:lnSpc>
                  <a:spcPct val="90000"/>
                </a:lnSpc>
                <a:spcBef>
                  <a:spcPct val="0"/>
                </a:spcBef>
                <a:spcAft>
                  <a:spcPct val="35000"/>
                </a:spcAft>
              </a:pPr>
              <a:r>
                <a:rPr lang="vi-VN" sz="2000" dirty="0">
                  <a:cs typeface="Arial" panose="020B0604020202020204" pitchFamily="34" charset="0"/>
                </a:rPr>
                <a:t>Viết biên bản về một cuộc họp, cuộc thảo luận hay một vụ việc</a:t>
              </a:r>
              <a:endParaRPr lang="en-US" sz="2000" kern="1200" dirty="0">
                <a:latin typeface="Arial" panose="020B0604020202020204" pitchFamily="34" charset="0"/>
                <a:cs typeface="Arial" panose="020B0604020202020204" pitchFamily="34" charset="0"/>
              </a:endParaRPr>
            </a:p>
          </p:txBody>
        </p:sp>
      </p:grpSp>
      <p:grpSp>
        <p:nvGrpSpPr>
          <p:cNvPr id="27" name="Group 26"/>
          <p:cNvGrpSpPr/>
          <p:nvPr/>
        </p:nvGrpSpPr>
        <p:grpSpPr>
          <a:xfrm>
            <a:off x="7297257" y="5595181"/>
            <a:ext cx="3095625" cy="725831"/>
            <a:chOff x="4538498" y="3315536"/>
            <a:chExt cx="3095625" cy="586231"/>
          </a:xfrm>
        </p:grpSpPr>
        <p:sp>
          <p:nvSpPr>
            <p:cNvPr id="52" name="Rounded Rectangle 51"/>
            <p:cNvSpPr/>
            <p:nvPr/>
          </p:nvSpPr>
          <p:spPr>
            <a:xfrm>
              <a:off x="4538498" y="3315536"/>
              <a:ext cx="3095625" cy="586231"/>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3" name="Rounded Rectangle 20"/>
            <p:cNvSpPr txBox="1"/>
            <p:nvPr/>
          </p:nvSpPr>
          <p:spPr>
            <a:xfrm>
              <a:off x="4555668" y="3332706"/>
              <a:ext cx="3061285" cy="5518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just" defTabSz="889000">
                <a:lnSpc>
                  <a:spcPct val="90000"/>
                </a:lnSpc>
                <a:spcBef>
                  <a:spcPct val="0"/>
                </a:spcBef>
                <a:spcAft>
                  <a:spcPct val="35000"/>
                </a:spcAft>
              </a:pPr>
              <a:r>
                <a:rPr lang="vi-VN" sz="2000" dirty="0">
                  <a:cs typeface="Arial" panose="020B0604020202020204" pitchFamily="34" charset="0"/>
                </a:rPr>
                <a:t>Viết đoạn văn ghi lại cảm xúc về một bài thơ</a:t>
              </a:r>
              <a:endParaRPr lang="en-US" sz="2000" kern="1200" dirty="0">
                <a:latin typeface="Arial" panose="020B0604020202020204" pitchFamily="34" charset="0"/>
                <a:cs typeface="Arial" panose="020B0604020202020204" pitchFamily="34" charset="0"/>
              </a:endParaRPr>
            </a:p>
          </p:txBody>
        </p:sp>
      </p:grpSp>
      <p:grpSp>
        <p:nvGrpSpPr>
          <p:cNvPr id="28" name="Group 27"/>
          <p:cNvGrpSpPr/>
          <p:nvPr/>
        </p:nvGrpSpPr>
        <p:grpSpPr>
          <a:xfrm>
            <a:off x="7306973" y="6568738"/>
            <a:ext cx="3095625" cy="1078626"/>
            <a:chOff x="4548187" y="4167971"/>
            <a:chExt cx="3095625" cy="1078626"/>
          </a:xfrm>
        </p:grpSpPr>
        <p:sp>
          <p:nvSpPr>
            <p:cNvPr id="50" name="Rounded Rectangle 49"/>
            <p:cNvSpPr/>
            <p:nvPr/>
          </p:nvSpPr>
          <p:spPr>
            <a:xfrm>
              <a:off x="4548187" y="4167971"/>
              <a:ext cx="3095625" cy="1078626"/>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1" name="Rounded Rectangle 22"/>
            <p:cNvSpPr txBox="1"/>
            <p:nvPr/>
          </p:nvSpPr>
          <p:spPr>
            <a:xfrm>
              <a:off x="4579779" y="4199563"/>
              <a:ext cx="3032441" cy="10154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just" defTabSz="889000">
                <a:lnSpc>
                  <a:spcPct val="90000"/>
                </a:lnSpc>
                <a:spcBef>
                  <a:spcPct val="0"/>
                </a:spcBef>
                <a:spcAft>
                  <a:spcPct val="35000"/>
                </a:spcAft>
              </a:pPr>
              <a:r>
                <a:rPr lang="vi-VN" sz="2000" dirty="0">
                  <a:cs typeface="Arial" panose="020B0604020202020204" pitchFamily="34" charset="0"/>
                </a:rPr>
                <a:t>Viết bài văn trình bày ý kiến về một hiện tượng trong đời sống</a:t>
              </a:r>
              <a:endParaRPr lang="en-US" sz="2000" kern="1200" dirty="0">
                <a:latin typeface="Arial" panose="020B0604020202020204" pitchFamily="34" charset="0"/>
                <a:cs typeface="Arial" panose="020B0604020202020204" pitchFamily="34" charset="0"/>
              </a:endParaRPr>
            </a:p>
          </p:txBody>
        </p:sp>
      </p:grpSp>
      <p:grpSp>
        <p:nvGrpSpPr>
          <p:cNvPr id="29" name="Group 28"/>
          <p:cNvGrpSpPr/>
          <p:nvPr/>
        </p:nvGrpSpPr>
        <p:grpSpPr>
          <a:xfrm>
            <a:off x="7293847" y="7821833"/>
            <a:ext cx="3095625" cy="851415"/>
            <a:chOff x="4538498" y="5909082"/>
            <a:chExt cx="3095625" cy="586231"/>
          </a:xfrm>
        </p:grpSpPr>
        <p:sp>
          <p:nvSpPr>
            <p:cNvPr id="48" name="Rounded Rectangle 47"/>
            <p:cNvSpPr/>
            <p:nvPr/>
          </p:nvSpPr>
          <p:spPr>
            <a:xfrm>
              <a:off x="4538498" y="5909082"/>
              <a:ext cx="3095625" cy="586231"/>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9" name="Rounded Rectangle 24"/>
            <p:cNvSpPr txBox="1"/>
            <p:nvPr/>
          </p:nvSpPr>
          <p:spPr>
            <a:xfrm>
              <a:off x="4555668" y="5926252"/>
              <a:ext cx="3061285" cy="5518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just" defTabSz="889000">
                <a:lnSpc>
                  <a:spcPct val="90000"/>
                </a:lnSpc>
                <a:spcBef>
                  <a:spcPct val="0"/>
                </a:spcBef>
                <a:spcAft>
                  <a:spcPct val="35000"/>
                </a:spcAft>
              </a:pPr>
              <a:r>
                <a:rPr lang="vi-VN" sz="2000" dirty="0">
                  <a:cs typeface="Arial" panose="020B0604020202020204" pitchFamily="34" charset="0"/>
                </a:rPr>
                <a:t>Kể lại một trải nghiệm của bản thân</a:t>
              </a:r>
              <a:endParaRPr lang="en-US" sz="2000" kern="1200" dirty="0">
                <a:latin typeface="Arial" panose="020B0604020202020204" pitchFamily="34" charset="0"/>
                <a:cs typeface="Arial" panose="020B0604020202020204" pitchFamily="34" charset="0"/>
              </a:endParaRPr>
            </a:p>
          </p:txBody>
        </p:sp>
      </p:grpSp>
      <p:grpSp>
        <p:nvGrpSpPr>
          <p:cNvPr id="30" name="Group 29"/>
          <p:cNvGrpSpPr/>
          <p:nvPr/>
        </p:nvGrpSpPr>
        <p:grpSpPr>
          <a:xfrm>
            <a:off x="7297258" y="8868648"/>
            <a:ext cx="3095625" cy="891710"/>
            <a:chOff x="4538498" y="6959657"/>
            <a:chExt cx="3095625" cy="586231"/>
          </a:xfrm>
        </p:grpSpPr>
        <p:sp>
          <p:nvSpPr>
            <p:cNvPr id="46" name="Rounded Rectangle 45"/>
            <p:cNvSpPr/>
            <p:nvPr/>
          </p:nvSpPr>
          <p:spPr>
            <a:xfrm>
              <a:off x="4538498" y="6959657"/>
              <a:ext cx="3095625" cy="586231"/>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7" name="Rounded Rectangle 26"/>
            <p:cNvSpPr txBox="1"/>
            <p:nvPr/>
          </p:nvSpPr>
          <p:spPr>
            <a:xfrm>
              <a:off x="4555668" y="6976824"/>
              <a:ext cx="3061285" cy="5518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just" defTabSz="889000">
                <a:spcBef>
                  <a:spcPct val="0"/>
                </a:spcBef>
                <a:spcAft>
                  <a:spcPct val="35000"/>
                </a:spcAft>
              </a:pPr>
              <a:r>
                <a:rPr lang="vi-VN" sz="2000" dirty="0">
                  <a:cs typeface="Arial" panose="020B0604020202020204" pitchFamily="34" charset="0"/>
                </a:rPr>
                <a:t>Viết văn bản thuyết minh thuật lại một sự kiện</a:t>
              </a:r>
              <a:endParaRPr lang="en-US" sz="2000" kern="1200" dirty="0">
                <a:latin typeface="Arial" panose="020B0604020202020204" pitchFamily="34" charset="0"/>
                <a:cs typeface="Arial" panose="020B0604020202020204" pitchFamily="34" charset="0"/>
              </a:endParaRPr>
            </a:p>
          </p:txBody>
        </p:sp>
      </p:grpSp>
      <p:grpSp>
        <p:nvGrpSpPr>
          <p:cNvPr id="31" name="Group 30"/>
          <p:cNvGrpSpPr/>
          <p:nvPr/>
        </p:nvGrpSpPr>
        <p:grpSpPr>
          <a:xfrm>
            <a:off x="11079741" y="1787933"/>
            <a:ext cx="3869531" cy="8128000"/>
            <a:chOff x="8320980" y="0"/>
            <a:chExt cx="3869531" cy="8128000"/>
          </a:xfrm>
          <a:solidFill>
            <a:schemeClr val="accent6">
              <a:lumMod val="40000"/>
              <a:lumOff val="60000"/>
            </a:schemeClr>
          </a:solidFill>
        </p:grpSpPr>
        <p:sp>
          <p:nvSpPr>
            <p:cNvPr id="44" name="Rounded Rectangle 43"/>
            <p:cNvSpPr/>
            <p:nvPr/>
          </p:nvSpPr>
          <p:spPr>
            <a:xfrm>
              <a:off x="8320980" y="0"/>
              <a:ext cx="3869531" cy="8128000"/>
            </a:xfrm>
            <a:prstGeom prst="roundRect">
              <a:avLst>
                <a:gd name="adj" fmla="val 10000"/>
              </a:avLst>
            </a:prstGeom>
            <a:grpFill/>
          </p:spPr>
          <p:style>
            <a:lnRef idx="0">
              <a:schemeClr val="accent2">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45" name="Rounded Rectangle 28"/>
            <p:cNvSpPr txBox="1"/>
            <p:nvPr/>
          </p:nvSpPr>
          <p:spPr>
            <a:xfrm>
              <a:off x="8320980" y="0"/>
              <a:ext cx="3869531" cy="2438400"/>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vi-VN" sz="3800" b="1" kern="1200" dirty="0">
                  <a:latin typeface="Arial" panose="020B0604020202020204" pitchFamily="34" charset="0"/>
                  <a:cs typeface="Arial" panose="020B0604020202020204" pitchFamily="34" charset="0"/>
                </a:rPr>
                <a:t>Tập làm văn</a:t>
              </a:r>
              <a:endParaRPr lang="en-US" sz="3800" b="1" kern="1200" dirty="0">
                <a:latin typeface="Arial" panose="020B0604020202020204" pitchFamily="34" charset="0"/>
                <a:cs typeface="Arial" panose="020B0604020202020204" pitchFamily="34" charset="0"/>
              </a:endParaRPr>
            </a:p>
          </p:txBody>
        </p:sp>
      </p:grpSp>
      <p:grpSp>
        <p:nvGrpSpPr>
          <p:cNvPr id="32" name="Group 31"/>
          <p:cNvGrpSpPr/>
          <p:nvPr/>
        </p:nvGrpSpPr>
        <p:grpSpPr>
          <a:xfrm>
            <a:off x="11466694" y="4227614"/>
            <a:ext cx="3095625" cy="837680"/>
            <a:chOff x="8707933" y="2439681"/>
            <a:chExt cx="3095625" cy="837680"/>
          </a:xfrm>
        </p:grpSpPr>
        <p:sp>
          <p:nvSpPr>
            <p:cNvPr id="42" name="Rounded Rectangle 41"/>
            <p:cNvSpPr/>
            <p:nvPr/>
          </p:nvSpPr>
          <p:spPr>
            <a:xfrm>
              <a:off x="8707933" y="2439681"/>
              <a:ext cx="3095625" cy="837680"/>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3" name="Rounded Rectangle 30"/>
            <p:cNvSpPr txBox="1"/>
            <p:nvPr/>
          </p:nvSpPr>
          <p:spPr>
            <a:xfrm>
              <a:off x="8732468" y="2464216"/>
              <a:ext cx="3046555" cy="7886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vi-VN" sz="2000" dirty="0" smtClean="0">
                  <a:cs typeface="Arial" panose="020B0604020202020204" pitchFamily="34" charset="0"/>
                </a:rPr>
                <a:t>Công </a:t>
              </a:r>
              <a:r>
                <a:rPr lang="vi-VN" sz="2000" dirty="0">
                  <a:cs typeface="Arial" panose="020B0604020202020204" pitchFamily="34" charset="0"/>
                </a:rPr>
                <a:t>dụng của dấu ngoặc kép</a:t>
              </a:r>
              <a:endParaRPr lang="en-US" sz="2000" kern="1200" dirty="0">
                <a:latin typeface="Arial" panose="020B0604020202020204" pitchFamily="34" charset="0"/>
                <a:cs typeface="Arial" panose="020B0604020202020204" pitchFamily="34" charset="0"/>
              </a:endParaRPr>
            </a:p>
          </p:txBody>
        </p:sp>
      </p:grpSp>
      <p:grpSp>
        <p:nvGrpSpPr>
          <p:cNvPr id="33" name="Group 32"/>
          <p:cNvGrpSpPr/>
          <p:nvPr/>
        </p:nvGrpSpPr>
        <p:grpSpPr>
          <a:xfrm>
            <a:off x="11491229" y="5391559"/>
            <a:ext cx="3095625" cy="837680"/>
            <a:chOff x="8707933" y="3859974"/>
            <a:chExt cx="3095625" cy="837680"/>
          </a:xfrm>
        </p:grpSpPr>
        <p:sp>
          <p:nvSpPr>
            <p:cNvPr id="40" name="Rounded Rectangle 39"/>
            <p:cNvSpPr/>
            <p:nvPr/>
          </p:nvSpPr>
          <p:spPr>
            <a:xfrm>
              <a:off x="8707933" y="3859974"/>
              <a:ext cx="3095625" cy="837680"/>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1" name="Rounded Rectangle 32"/>
            <p:cNvSpPr txBox="1"/>
            <p:nvPr/>
          </p:nvSpPr>
          <p:spPr>
            <a:xfrm>
              <a:off x="8732468" y="3884509"/>
              <a:ext cx="3046555" cy="7886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vi-VN" sz="2000" dirty="0" smtClean="0">
                  <a:cs typeface="Arial" panose="020B0604020202020204" pitchFamily="34" charset="0"/>
                </a:rPr>
                <a:t>Từ </a:t>
              </a:r>
              <a:r>
                <a:rPr lang="vi-VN" sz="2000" dirty="0">
                  <a:cs typeface="Arial" panose="020B0604020202020204" pitchFamily="34" charset="0"/>
                </a:rPr>
                <a:t>mượn và </a:t>
              </a:r>
              <a:endParaRPr lang="en-US" sz="2000" dirty="0" smtClean="0">
                <a:cs typeface="Arial" panose="020B0604020202020204" pitchFamily="34" charset="0"/>
              </a:endParaRPr>
            </a:p>
            <a:p>
              <a:pPr lvl="0" algn="ctr" defTabSz="889000">
                <a:lnSpc>
                  <a:spcPct val="90000"/>
                </a:lnSpc>
                <a:spcBef>
                  <a:spcPct val="0"/>
                </a:spcBef>
                <a:spcAft>
                  <a:spcPct val="35000"/>
                </a:spcAft>
              </a:pPr>
              <a:r>
                <a:rPr lang="vi-VN" sz="2000" dirty="0" smtClean="0">
                  <a:cs typeface="Arial" panose="020B0604020202020204" pitchFamily="34" charset="0"/>
                </a:rPr>
                <a:t>yếu </a:t>
              </a:r>
              <a:r>
                <a:rPr lang="vi-VN" sz="2000" dirty="0">
                  <a:cs typeface="Arial" panose="020B0604020202020204" pitchFamily="34" charset="0"/>
                </a:rPr>
                <a:t>tố Hán Việt</a:t>
              </a:r>
              <a:endParaRPr lang="en-US" sz="2000" kern="1200" dirty="0">
                <a:latin typeface="Arial" panose="020B0604020202020204" pitchFamily="34" charset="0"/>
                <a:cs typeface="Arial" panose="020B0604020202020204" pitchFamily="34" charset="0"/>
              </a:endParaRPr>
            </a:p>
          </p:txBody>
        </p:sp>
      </p:grpSp>
      <p:grpSp>
        <p:nvGrpSpPr>
          <p:cNvPr id="34" name="Group 33"/>
          <p:cNvGrpSpPr/>
          <p:nvPr/>
        </p:nvGrpSpPr>
        <p:grpSpPr>
          <a:xfrm>
            <a:off x="11486028" y="6485586"/>
            <a:ext cx="3095625" cy="837680"/>
            <a:chOff x="8707933" y="5280267"/>
            <a:chExt cx="3095625" cy="837680"/>
          </a:xfrm>
        </p:grpSpPr>
        <p:sp>
          <p:nvSpPr>
            <p:cNvPr id="38" name="Rounded Rectangle 37"/>
            <p:cNvSpPr/>
            <p:nvPr/>
          </p:nvSpPr>
          <p:spPr>
            <a:xfrm>
              <a:off x="8707933" y="5280267"/>
              <a:ext cx="3095625" cy="837680"/>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9" name="Rounded Rectangle 34"/>
            <p:cNvSpPr txBox="1"/>
            <p:nvPr/>
          </p:nvSpPr>
          <p:spPr>
            <a:xfrm>
              <a:off x="8732468" y="5304802"/>
              <a:ext cx="3046555" cy="7886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vi-VN" sz="2000" dirty="0" smtClean="0">
                  <a:cs typeface="Arial" panose="020B0604020202020204" pitchFamily="34" charset="0"/>
                </a:rPr>
                <a:t>Từ </a:t>
              </a:r>
              <a:r>
                <a:rPr lang="vi-VN" sz="2000" dirty="0">
                  <a:cs typeface="Arial" panose="020B0604020202020204" pitchFamily="34" charset="0"/>
                </a:rPr>
                <a:t>đa nghĩa </a:t>
              </a:r>
              <a:r>
                <a:rPr lang="vi-VN" sz="2000" dirty="0" smtClean="0">
                  <a:cs typeface="Arial" panose="020B0604020202020204" pitchFamily="34" charset="0"/>
                </a:rPr>
                <a:t>và</a:t>
              </a:r>
              <a:endParaRPr lang="en-US" sz="2000" dirty="0" smtClean="0">
                <a:cs typeface="Arial" panose="020B0604020202020204" pitchFamily="34" charset="0"/>
              </a:endParaRPr>
            </a:p>
            <a:p>
              <a:pPr lvl="0" algn="ctr" defTabSz="889000">
                <a:lnSpc>
                  <a:spcPct val="90000"/>
                </a:lnSpc>
                <a:spcBef>
                  <a:spcPct val="0"/>
                </a:spcBef>
                <a:spcAft>
                  <a:spcPct val="35000"/>
                </a:spcAft>
              </a:pPr>
              <a:r>
                <a:rPr lang="vi-VN" sz="2000" dirty="0" smtClean="0">
                  <a:cs typeface="Arial" panose="020B0604020202020204" pitchFamily="34" charset="0"/>
                </a:rPr>
                <a:t> </a:t>
              </a:r>
              <a:r>
                <a:rPr lang="vi-VN" sz="2000" dirty="0">
                  <a:cs typeface="Arial" panose="020B0604020202020204" pitchFamily="34" charset="0"/>
                </a:rPr>
                <a:t>từ đồng âm</a:t>
              </a:r>
              <a:endParaRPr lang="en-US" sz="2000" kern="1200" dirty="0">
                <a:latin typeface="Arial" panose="020B0604020202020204" pitchFamily="34" charset="0"/>
                <a:cs typeface="Arial" panose="020B0604020202020204" pitchFamily="34" charset="0"/>
              </a:endParaRPr>
            </a:p>
          </p:txBody>
        </p:sp>
      </p:grpSp>
      <p:grpSp>
        <p:nvGrpSpPr>
          <p:cNvPr id="35" name="Group 34"/>
          <p:cNvGrpSpPr/>
          <p:nvPr/>
        </p:nvGrpSpPr>
        <p:grpSpPr>
          <a:xfrm>
            <a:off x="11466694" y="7545701"/>
            <a:ext cx="3095625" cy="1019758"/>
            <a:chOff x="8707933" y="6700559"/>
            <a:chExt cx="3095625" cy="1019758"/>
          </a:xfrm>
        </p:grpSpPr>
        <p:sp>
          <p:nvSpPr>
            <p:cNvPr id="36" name="Rounded Rectangle 35"/>
            <p:cNvSpPr/>
            <p:nvPr/>
          </p:nvSpPr>
          <p:spPr>
            <a:xfrm>
              <a:off x="8707933" y="6700559"/>
              <a:ext cx="3095625" cy="1019758"/>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7" name="Rounded Rectangle 36"/>
            <p:cNvSpPr txBox="1"/>
            <p:nvPr/>
          </p:nvSpPr>
          <p:spPr>
            <a:xfrm>
              <a:off x="8737801" y="6730427"/>
              <a:ext cx="3035889" cy="9600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vi-VN" sz="2000" dirty="0" smtClean="0">
                  <a:cs typeface="Arial" panose="020B0604020202020204" pitchFamily="34" charset="0"/>
                </a:rPr>
                <a:t>Lựa </a:t>
              </a:r>
              <a:r>
                <a:rPr lang="vi-VN" sz="2000" dirty="0">
                  <a:cs typeface="Arial" panose="020B0604020202020204" pitchFamily="34" charset="0"/>
                </a:rPr>
                <a:t>chọn cấu trúc câu và tác dụng của nó với nghĩa của văn bản.</a:t>
              </a:r>
              <a:endParaRPr lang="en-US" sz="2000" kern="1200" dirty="0">
                <a:latin typeface="Arial" panose="020B0604020202020204" pitchFamily="34" charset="0"/>
                <a:cs typeface="Arial" panose="020B0604020202020204" pitchFamily="34" charset="0"/>
              </a:endParaRPr>
            </a:p>
          </p:txBody>
        </p:sp>
      </p:grpSp>
      <p:grpSp>
        <p:nvGrpSpPr>
          <p:cNvPr id="70" name="Group 69"/>
          <p:cNvGrpSpPr/>
          <p:nvPr/>
        </p:nvGrpSpPr>
        <p:grpSpPr>
          <a:xfrm>
            <a:off x="11486027" y="8748421"/>
            <a:ext cx="3095625" cy="1019758"/>
            <a:chOff x="8707933" y="6700559"/>
            <a:chExt cx="3095625" cy="1019758"/>
          </a:xfrm>
        </p:grpSpPr>
        <p:sp>
          <p:nvSpPr>
            <p:cNvPr id="71" name="Rounded Rectangle 70"/>
            <p:cNvSpPr/>
            <p:nvPr/>
          </p:nvSpPr>
          <p:spPr>
            <a:xfrm>
              <a:off x="8707933" y="6700559"/>
              <a:ext cx="3095625" cy="1019758"/>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2" name="Rounded Rectangle 36"/>
            <p:cNvSpPr txBox="1"/>
            <p:nvPr/>
          </p:nvSpPr>
          <p:spPr>
            <a:xfrm>
              <a:off x="8737801" y="6730427"/>
              <a:ext cx="3035889" cy="9600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vi-VN" sz="2000" dirty="0" smtClean="0">
                  <a:cs typeface="Arial" panose="020B0604020202020204" pitchFamily="34" charset="0"/>
                </a:rPr>
                <a:t>Dấu </a:t>
              </a:r>
              <a:r>
                <a:rPr lang="vi-VN" sz="2000" dirty="0">
                  <a:cs typeface="Arial" panose="020B0604020202020204" pitchFamily="34" charset="0"/>
                </a:rPr>
                <a:t>chấm phẩy</a:t>
              </a:r>
              <a:endParaRPr lang="en-US" sz="2000" kern="1200" dirty="0">
                <a:latin typeface="Arial" panose="020B0604020202020204" pitchFamily="34" charset="0"/>
                <a:cs typeface="Arial" panose="020B0604020202020204" pitchFamily="34" charset="0"/>
              </a:endParaRPr>
            </a:p>
          </p:txBody>
        </p:sp>
      </p:grpSp>
      <p:pic>
        <p:nvPicPr>
          <p:cNvPr id="73" name="Picture 5"/>
          <p:cNvPicPr>
            <a:picLocks noChangeAspect="1"/>
          </p:cNvPicPr>
          <p:nvPr/>
        </p:nvPicPr>
        <p:blipFill>
          <a:blip r:embed="rId12">
            <a:extLst>
              <a:ext uri="{28A0092B-C50C-407E-A947-70E740481C1C}">
                <a14:useLocalDpi xmlns:a14="http://schemas.microsoft.com/office/drawing/2010/main" val="0"/>
              </a:ext>
              <a:ext uri="{96DAC541-7B7A-43D3-8B79-37D633B846F1}">
                <asvg:svgBlip xmlns="" xmlns:asvg="http://schemas.microsoft.com/office/drawing/2016/SVG/main" r:embed="rId7"/>
              </a:ext>
            </a:extLst>
          </a:blip>
          <a:srcRect/>
          <a:stretch>
            <a:fillRect/>
          </a:stretch>
        </p:blipFill>
        <p:spPr>
          <a:xfrm>
            <a:off x="14467497" y="846004"/>
            <a:ext cx="3284731" cy="149306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randombar(horizontal)">
                                      <p:cBhvr>
                                        <p:cTn id="13" dur="500"/>
                                        <p:tgtEl>
                                          <p:spTgt spid="19"/>
                                        </p:tgtEl>
                                      </p:cBhvr>
                                    </p:animEffect>
                                  </p:childTnLst>
                                </p:cTn>
                              </p:par>
                              <p:par>
                                <p:cTn id="14" presetID="14" presetClass="entr" presetSubtype="10" fill="hold"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randombar(horizontal)">
                                      <p:cBhvr>
                                        <p:cTn id="16" dur="500"/>
                                        <p:tgtEl>
                                          <p:spTgt spid="25"/>
                                        </p:tgtEl>
                                      </p:cBhvr>
                                    </p:animEffect>
                                  </p:childTnLst>
                                </p:cTn>
                              </p:par>
                              <p:par>
                                <p:cTn id="17" presetID="14" presetClass="entr" presetSubtype="10" fill="hold" nodeType="with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randombar(horizontal)">
                                      <p:cBhvr>
                                        <p:cTn id="19" dur="500"/>
                                        <p:tgtEl>
                                          <p:spTgt spid="31"/>
                                        </p:tgtEl>
                                      </p:cBhvr>
                                    </p:animEffect>
                                  </p:childTnLst>
                                </p:cTn>
                              </p:par>
                              <p:par>
                                <p:cTn id="20" presetID="14" presetClass="entr" presetSubtype="10" fill="hold"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randombar(horizontal)">
                                      <p:cBhvr>
                                        <p:cTn id="22" dur="500"/>
                                        <p:tgtEl>
                                          <p:spTgt spid="20"/>
                                        </p:tgtEl>
                                      </p:cBhvr>
                                    </p:animEffect>
                                  </p:childTnLst>
                                </p:cTn>
                              </p:par>
                              <p:par>
                                <p:cTn id="23" presetID="14" presetClass="entr" presetSubtype="1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randombar(horizontal)">
                                      <p:cBhvr>
                                        <p:cTn id="25" dur="500"/>
                                        <p:tgtEl>
                                          <p:spTgt spid="21"/>
                                        </p:tgtEl>
                                      </p:cBhvr>
                                    </p:animEffect>
                                  </p:childTnLst>
                                </p:cTn>
                              </p:par>
                              <p:par>
                                <p:cTn id="26" presetID="14" presetClass="entr" presetSubtype="10"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randombar(horizontal)">
                                      <p:cBhvr>
                                        <p:cTn id="28" dur="500"/>
                                        <p:tgtEl>
                                          <p:spTgt spid="22"/>
                                        </p:tgtEl>
                                      </p:cBhvr>
                                    </p:animEffect>
                                  </p:childTnLst>
                                </p:cTn>
                              </p:par>
                              <p:par>
                                <p:cTn id="29" presetID="14" presetClass="entr" presetSubtype="10" fill="hold"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randombar(horizontal)">
                                      <p:cBhvr>
                                        <p:cTn id="31" dur="500"/>
                                        <p:tgtEl>
                                          <p:spTgt spid="23"/>
                                        </p:tgtEl>
                                      </p:cBhvr>
                                    </p:animEffect>
                                  </p:childTnLst>
                                </p:cTn>
                              </p:par>
                              <p:par>
                                <p:cTn id="32" presetID="14" presetClass="entr" presetSubtype="10" fill="hold"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randombar(horizontal)">
                                      <p:cBhvr>
                                        <p:cTn id="34" dur="500"/>
                                        <p:tgtEl>
                                          <p:spTgt spid="28"/>
                                        </p:tgtEl>
                                      </p:cBhvr>
                                    </p:animEffect>
                                  </p:childTnLst>
                                </p:cTn>
                              </p:par>
                              <p:par>
                                <p:cTn id="35" presetID="14" presetClass="entr" presetSubtype="1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randombar(horizontal)">
                                      <p:cBhvr>
                                        <p:cTn id="37" dur="500"/>
                                        <p:tgtEl>
                                          <p:spTgt spid="29"/>
                                        </p:tgtEl>
                                      </p:cBhvr>
                                    </p:animEffect>
                                  </p:childTnLst>
                                </p:cTn>
                              </p:par>
                              <p:par>
                                <p:cTn id="38" presetID="14" presetClass="entr" presetSubtype="10" fill="hold" nodeType="with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randombar(horizontal)">
                                      <p:cBhvr>
                                        <p:cTn id="40" dur="500"/>
                                        <p:tgtEl>
                                          <p:spTgt spid="30"/>
                                        </p:tgtEl>
                                      </p:cBhvr>
                                    </p:animEffect>
                                  </p:childTnLst>
                                </p:cTn>
                              </p:par>
                              <p:par>
                                <p:cTn id="41" presetID="14" presetClass="entr" presetSubtype="10" fill="hold" nodeType="with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randombar(horizontal)">
                                      <p:cBhvr>
                                        <p:cTn id="43" dur="500"/>
                                        <p:tgtEl>
                                          <p:spTgt spid="27"/>
                                        </p:tgtEl>
                                      </p:cBhvr>
                                    </p:animEffect>
                                  </p:childTnLst>
                                </p:cTn>
                              </p:par>
                              <p:par>
                                <p:cTn id="44" presetID="14" presetClass="entr" presetSubtype="10" fill="hold"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randombar(horizontal)">
                                      <p:cBhvr>
                                        <p:cTn id="46" dur="500"/>
                                        <p:tgtEl>
                                          <p:spTgt spid="26"/>
                                        </p:tgtEl>
                                      </p:cBhvr>
                                    </p:animEffect>
                                  </p:childTnLst>
                                </p:cTn>
                              </p:par>
                              <p:par>
                                <p:cTn id="47" presetID="14" presetClass="entr" presetSubtype="10" fill="hold"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randombar(horizontal)">
                                      <p:cBhvr>
                                        <p:cTn id="49" dur="500"/>
                                        <p:tgtEl>
                                          <p:spTgt spid="32"/>
                                        </p:tgtEl>
                                      </p:cBhvr>
                                    </p:animEffect>
                                  </p:childTnLst>
                                </p:cTn>
                              </p:par>
                              <p:par>
                                <p:cTn id="50" presetID="14" presetClass="entr" presetSubtype="10" fill="hold" nodeType="with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randombar(horizontal)">
                                      <p:cBhvr>
                                        <p:cTn id="52" dur="500"/>
                                        <p:tgtEl>
                                          <p:spTgt spid="33"/>
                                        </p:tgtEl>
                                      </p:cBhvr>
                                    </p:animEffect>
                                  </p:childTnLst>
                                </p:cTn>
                              </p:par>
                              <p:par>
                                <p:cTn id="53" presetID="14" presetClass="entr" presetSubtype="10" fill="hold" nodeType="with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randombar(horizontal)">
                                      <p:cBhvr>
                                        <p:cTn id="55" dur="500"/>
                                        <p:tgtEl>
                                          <p:spTgt spid="34"/>
                                        </p:tgtEl>
                                      </p:cBhvr>
                                    </p:animEffect>
                                  </p:childTnLst>
                                </p:cTn>
                              </p:par>
                              <p:par>
                                <p:cTn id="56" presetID="14" presetClass="entr" presetSubtype="10" fill="hold" nodeType="withEffect">
                                  <p:stCondLst>
                                    <p:cond delay="0"/>
                                  </p:stCondLst>
                                  <p:childTnLst>
                                    <p:set>
                                      <p:cBhvr>
                                        <p:cTn id="57" dur="1" fill="hold">
                                          <p:stCondLst>
                                            <p:cond delay="0"/>
                                          </p:stCondLst>
                                        </p:cTn>
                                        <p:tgtEl>
                                          <p:spTgt spid="35"/>
                                        </p:tgtEl>
                                        <p:attrNameLst>
                                          <p:attrName>style.visibility</p:attrName>
                                        </p:attrNameLst>
                                      </p:cBhvr>
                                      <p:to>
                                        <p:strVal val="visible"/>
                                      </p:to>
                                    </p:set>
                                    <p:animEffect transition="in" filter="randombar(horizontal)">
                                      <p:cBhvr>
                                        <p:cTn id="58" dur="500"/>
                                        <p:tgtEl>
                                          <p:spTgt spid="35"/>
                                        </p:tgtEl>
                                      </p:cBhvr>
                                    </p:animEffect>
                                  </p:childTnLst>
                                </p:cTn>
                              </p:par>
                              <p:par>
                                <p:cTn id="59" presetID="14" presetClass="entr" presetSubtype="10" fill="hold" nodeType="withEffect">
                                  <p:stCondLst>
                                    <p:cond delay="0"/>
                                  </p:stCondLst>
                                  <p:childTnLst>
                                    <p:set>
                                      <p:cBhvr>
                                        <p:cTn id="60" dur="1" fill="hold">
                                          <p:stCondLst>
                                            <p:cond delay="0"/>
                                          </p:stCondLst>
                                        </p:cTn>
                                        <p:tgtEl>
                                          <p:spTgt spid="70"/>
                                        </p:tgtEl>
                                        <p:attrNameLst>
                                          <p:attrName>style.visibility</p:attrName>
                                        </p:attrNameLst>
                                      </p:cBhvr>
                                      <p:to>
                                        <p:strVal val="visible"/>
                                      </p:to>
                                    </p:set>
                                    <p:animEffect transition="in" filter="randombar(horizontal)">
                                      <p:cBhvr>
                                        <p:cTn id="6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001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1</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456266" y="2019300"/>
            <a:ext cx="17297400" cy="830997"/>
          </a:xfrm>
          <a:prstGeom prst="rect">
            <a:avLst/>
          </a:prstGeom>
          <a:noFill/>
        </p:spPr>
        <p:txBody>
          <a:bodyPr wrap="square" rtlCol="0">
            <a:spAutoFit/>
          </a:bodyPr>
          <a:lstStyle/>
          <a:p>
            <a:pPr algn="ctr"/>
            <a:r>
              <a:rPr lang="en-US" sz="4800" b="1" i="1" dirty="0" smtClean="0">
                <a:latin typeface="Arial" panose="020B0604020202020204" pitchFamily="34" charset="0"/>
                <a:cs typeface="Arial" panose="020B0604020202020204" pitchFamily="34" charset="0"/>
              </a:rPr>
              <a:t>Chỉ </a:t>
            </a:r>
            <a:r>
              <a:rPr lang="en-US" sz="4800" b="1" i="1" dirty="0" err="1" smtClean="0">
                <a:latin typeface="Arial" panose="020B0604020202020204" pitchFamily="34" charset="0"/>
                <a:cs typeface="Arial" panose="020B0604020202020204" pitchFamily="34" charset="0"/>
              </a:rPr>
              <a:t>ra</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yếu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tố</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miêu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tả</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và</a:t>
            </a:r>
            <a:r>
              <a:rPr lang="en-US" sz="4800" b="1" i="1" dirty="0" smtClean="0">
                <a:latin typeface="Arial" panose="020B0604020202020204" pitchFamily="34" charset="0"/>
                <a:cs typeface="Arial" panose="020B0604020202020204" pitchFamily="34" charset="0"/>
              </a:rPr>
              <a:t> tự </a:t>
            </a:r>
            <a:r>
              <a:rPr lang="en-US" sz="4800" b="1" i="1" dirty="0" err="1" smtClean="0">
                <a:latin typeface="Arial" panose="020B0604020202020204" pitchFamily="34" charset="0"/>
                <a:cs typeface="Arial" panose="020B0604020202020204" pitchFamily="34" charset="0"/>
              </a:rPr>
              <a:t>sự</a:t>
            </a:r>
            <a:r>
              <a:rPr lang="en-US" sz="4800" b="1" i="1" dirty="0" smtClean="0">
                <a:latin typeface="Arial" panose="020B0604020202020204" pitchFamily="34" charset="0"/>
                <a:cs typeface="Arial" panose="020B0604020202020204" pitchFamily="34" charset="0"/>
              </a:rPr>
              <a:t> trong </a:t>
            </a:r>
            <a:r>
              <a:rPr lang="en-US" sz="4800" b="1" i="1" dirty="0" err="1" smtClean="0">
                <a:latin typeface="Arial" panose="020B0604020202020204" pitchFamily="34" charset="0"/>
                <a:cs typeface="Arial" panose="020B0604020202020204" pitchFamily="34" charset="0"/>
              </a:rPr>
              <a:t>đoạn</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thơ</a:t>
            </a:r>
            <a:r>
              <a:rPr lang="en-US" sz="4800" b="1" i="1" dirty="0" smtClean="0">
                <a:latin typeface="Arial" panose="020B0604020202020204" pitchFamily="34" charset="0"/>
                <a:cs typeface="Arial" panose="020B0604020202020204" pitchFamily="34" charset="0"/>
              </a:rPr>
              <a:t> SGK/tr107</a:t>
            </a:r>
            <a:endParaRPr lang="en-US" sz="4800" b="1" i="1" dirty="0">
              <a:latin typeface="Arial" panose="020B0604020202020204" pitchFamily="34" charset="0"/>
              <a:cs typeface="Arial" panose="020B0604020202020204" pitchFamily="34" charset="0"/>
            </a:endParaRPr>
          </a:p>
        </p:txBody>
      </p:sp>
      <p:sp>
        <p:nvSpPr>
          <p:cNvPr id="14" name="Rectangle 13"/>
          <p:cNvSpPr/>
          <p:nvPr/>
        </p:nvSpPr>
        <p:spPr>
          <a:xfrm>
            <a:off x="1256365" y="3009900"/>
            <a:ext cx="15697200" cy="6878806"/>
          </a:xfrm>
          <a:prstGeom prst="rect">
            <a:avLst/>
          </a:prstGeom>
        </p:spPr>
        <p:txBody>
          <a:bodyPr wrap="square">
            <a:spAutoFit/>
          </a:bodyPr>
          <a:lstStyle/>
          <a:p>
            <a:pPr marL="571500" indent="-571500" algn="just">
              <a:lnSpc>
                <a:spcPct val="150000"/>
              </a:lnSpc>
              <a:buFontTx/>
              <a:buChar char="-"/>
              <a:tabLst>
                <a:tab pos="360680" algn="l"/>
              </a:tabLst>
            </a:pPr>
            <a:r>
              <a:rPr lang="vi-VN" sz="4200" b="1" dirty="0" smtClean="0">
                <a:solidFill>
                  <a:srgbClr val="000000"/>
                </a:solidFill>
                <a:ea typeface="Times New Roman" panose="02020603050405020304" pitchFamily="18" charset="0"/>
                <a:cs typeface="Times New Roman" panose="02020603050405020304" pitchFamily="18" charset="0"/>
              </a:rPr>
              <a:t>Yếu </a:t>
            </a:r>
            <a:r>
              <a:rPr lang="vi-VN" sz="4200" b="1" dirty="0">
                <a:solidFill>
                  <a:srgbClr val="000000"/>
                </a:solidFill>
                <a:ea typeface="Times New Roman" panose="02020603050405020304" pitchFamily="18" charset="0"/>
                <a:cs typeface="Times New Roman" panose="02020603050405020304" pitchFamily="18" charset="0"/>
              </a:rPr>
              <a:t>tố miêu tả: </a:t>
            </a:r>
            <a:r>
              <a:rPr lang="vi-VN" sz="4200" dirty="0">
                <a:solidFill>
                  <a:srgbClr val="000000"/>
                </a:solidFill>
                <a:ea typeface="Times New Roman" panose="02020603050405020304" pitchFamily="18" charset="0"/>
                <a:cs typeface="Times New Roman" panose="02020603050405020304" pitchFamily="18" charset="0"/>
              </a:rPr>
              <a:t>thể hiện ở các chi tiết miêu tả chú bé Lượm như “chú bé loắt choắt”, “cái xắc xinh xinh.”, “cái chân thoăn thoát”, “cái đầu nghênh nghênh”, “ca-lô đội lệch”, “Mồm huýt sáo vang/ Như con chim chích/ Nhảy trên đường làng</a:t>
            </a:r>
            <a:r>
              <a:rPr lang="vi-VN" sz="4200" dirty="0" smtClean="0">
                <a:solidFill>
                  <a:srgbClr val="000000"/>
                </a:solidFill>
                <a:ea typeface="Times New Roman" panose="02020603050405020304" pitchFamily="18" charset="0"/>
                <a:cs typeface="Times New Roman" panose="02020603050405020304" pitchFamily="18" charset="0"/>
              </a:rPr>
              <a:t>”.</a:t>
            </a:r>
            <a:endParaRPr lang="en-US" sz="4200" dirty="0" smtClean="0">
              <a:solidFill>
                <a:srgbClr val="000000"/>
              </a:solidFill>
              <a:ea typeface="Times New Roman" panose="02020603050405020304" pitchFamily="18" charset="0"/>
              <a:cs typeface="Times New Roman" panose="02020603050405020304" pitchFamily="18" charset="0"/>
            </a:endParaRPr>
          </a:p>
          <a:p>
            <a:pPr marL="571500" indent="-571500" algn="just">
              <a:lnSpc>
                <a:spcPct val="150000"/>
              </a:lnSpc>
              <a:buFontTx/>
              <a:buChar char="-"/>
              <a:tabLst>
                <a:tab pos="360680" algn="l"/>
              </a:tabLst>
            </a:pPr>
            <a:r>
              <a:rPr lang="vi-VN" sz="4200" b="1" dirty="0" smtClean="0">
                <a:ea typeface="Times New Roman" panose="02020603050405020304" pitchFamily="18" charset="0"/>
                <a:cs typeface="Times New Roman" panose="02020603050405020304" pitchFamily="18" charset="0"/>
              </a:rPr>
              <a:t>Yếu </a:t>
            </a:r>
            <a:r>
              <a:rPr lang="vi-VN" sz="4200" b="1" dirty="0">
                <a:ea typeface="Times New Roman" panose="02020603050405020304" pitchFamily="18" charset="0"/>
                <a:cs typeface="Times New Roman" panose="02020603050405020304" pitchFamily="18" charset="0"/>
              </a:rPr>
              <a:t>tố tự </a:t>
            </a:r>
            <a:r>
              <a:rPr lang="vi-VN" sz="4200" b="1" dirty="0" smtClean="0">
                <a:ea typeface="Times New Roman" panose="02020603050405020304" pitchFamily="18" charset="0"/>
                <a:cs typeface="Times New Roman" panose="02020603050405020304" pitchFamily="18" charset="0"/>
              </a:rPr>
              <a:t>sự</a:t>
            </a:r>
            <a:r>
              <a:rPr lang="en-US" sz="4200" b="1" dirty="0" smtClean="0">
                <a:latin typeface="Arial" panose="020B0604020202020204" pitchFamily="34" charset="0"/>
                <a:ea typeface="Times New Roman" panose="02020603050405020304" pitchFamily="18" charset="0"/>
                <a:cs typeface="Arial" panose="020B0604020202020204" pitchFamily="34" charset="0"/>
              </a:rPr>
              <a:t>:</a:t>
            </a:r>
            <a:r>
              <a:rPr lang="vi-VN" sz="4200" b="1" dirty="0" smtClean="0">
                <a:ea typeface="Times New Roman" panose="02020603050405020304" pitchFamily="18" charset="0"/>
                <a:cs typeface="Times New Roman" panose="02020603050405020304" pitchFamily="18" charset="0"/>
              </a:rPr>
              <a:t> </a:t>
            </a:r>
            <a:r>
              <a:rPr lang="vi-VN" sz="4200" dirty="0">
                <a:ea typeface="Times New Roman" panose="02020603050405020304" pitchFamily="18" charset="0"/>
                <a:cs typeface="Times New Roman" panose="02020603050405020304" pitchFamily="18" charset="0"/>
              </a:rPr>
              <a:t>thể hiện ở việc kể lại cuộc gặp gỡ tình cờ giữa nhân vật trữ tình và chù bé Lượm “Tình cờ chú cháu/ Gặp nhau Hàng Bè”.</a:t>
            </a:r>
            <a:endParaRPr lang="en-US" sz="4200" dirty="0">
              <a:effectLst/>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barn(inVertical)">
                                      <p:cBhvr>
                                        <p:cTn id="17" dur="5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1" end="1"/>
                                            </p:txEl>
                                          </p:spTgt>
                                        </p:tgtEl>
                                        <p:attrNameLst>
                                          <p:attrName>style.visibility</p:attrName>
                                        </p:attrNameLst>
                                      </p:cBhvr>
                                      <p:to>
                                        <p:strVal val="visible"/>
                                      </p:to>
                                    </p:set>
                                    <p:animEffect transition="in" filter="barn(inVertical)">
                                      <p:cBhvr>
                                        <p:cTn id="2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001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2</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456266" y="2019300"/>
            <a:ext cx="17297400" cy="830997"/>
          </a:xfrm>
          <a:prstGeom prst="rect">
            <a:avLst/>
          </a:prstGeom>
          <a:noFill/>
        </p:spPr>
        <p:txBody>
          <a:bodyPr wrap="square" rtlCol="0">
            <a:spAutoFit/>
          </a:bodyPr>
          <a:lstStyle/>
          <a:p>
            <a:pPr algn="ctr"/>
            <a:r>
              <a:rPr lang="en-US" sz="4800" b="1" i="1" dirty="0" err="1" smtClean="0">
                <a:latin typeface="Arial" panose="020B0604020202020204" pitchFamily="34" charset="0"/>
                <a:cs typeface="Arial" panose="020B0604020202020204" pitchFamily="34" charset="0"/>
              </a:rPr>
              <a:t>Nêu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những</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điểm</a:t>
            </a:r>
            <a:r>
              <a:rPr lang="en-US" sz="4800" b="1" i="1" dirty="0" smtClean="0">
                <a:latin typeface="Arial" panose="020B0604020202020204" pitchFamily="34" charset="0"/>
                <a:cs typeface="Arial" panose="020B0604020202020204" pitchFamily="34" charset="0"/>
              </a:rPr>
              <a:t> cần </a:t>
            </a:r>
            <a:r>
              <a:rPr lang="en-US" sz="4800" b="1" i="1" dirty="0" err="1" smtClean="0">
                <a:latin typeface="Arial" panose="020B0604020202020204" pitchFamily="34" charset="0"/>
                <a:cs typeface="Arial" panose="020B0604020202020204" pitchFamily="34" charset="0"/>
              </a:rPr>
              <a:t>lưu</a:t>
            </a:r>
            <a:r>
              <a:rPr lang="en-US" sz="4800" b="1" i="1" dirty="0" smtClean="0">
                <a:latin typeface="Arial" panose="020B0604020202020204" pitchFamily="34" charset="0"/>
                <a:cs typeface="Arial" panose="020B0604020202020204" pitchFamily="34" charset="0"/>
              </a:rPr>
              <a:t> ý khi đọc một văn bản </a:t>
            </a:r>
            <a:r>
              <a:rPr lang="en-US" sz="4800" b="1" i="1" dirty="0" err="1" smtClean="0">
                <a:latin typeface="Arial" panose="020B0604020202020204" pitchFamily="34" charset="0"/>
                <a:cs typeface="Arial" panose="020B0604020202020204" pitchFamily="34" charset="0"/>
              </a:rPr>
              <a:t>thơ</a:t>
            </a:r>
            <a:r>
              <a:rPr lang="en-US" sz="4800" b="1" i="1" dirty="0" smtClean="0">
                <a:latin typeface="Arial" panose="020B0604020202020204" pitchFamily="34" charset="0"/>
                <a:cs typeface="Arial" panose="020B0604020202020204" pitchFamily="34" charset="0"/>
              </a:rPr>
              <a:t>.</a:t>
            </a:r>
            <a:endParaRPr lang="en-US" sz="4800" b="1" i="1" dirty="0">
              <a:latin typeface="Arial" panose="020B0604020202020204" pitchFamily="34" charset="0"/>
              <a:cs typeface="Arial" panose="020B0604020202020204" pitchFamily="34" charset="0"/>
            </a:endParaRPr>
          </a:p>
        </p:txBody>
      </p:sp>
      <p:sp>
        <p:nvSpPr>
          <p:cNvPr id="14" name="Rectangle 13"/>
          <p:cNvSpPr/>
          <p:nvPr/>
        </p:nvSpPr>
        <p:spPr>
          <a:xfrm>
            <a:off x="1578812" y="3009900"/>
            <a:ext cx="15052305" cy="5909310"/>
          </a:xfrm>
          <a:prstGeom prst="rect">
            <a:avLst/>
          </a:prstGeom>
        </p:spPr>
        <p:txBody>
          <a:bodyPr wrap="square">
            <a:spAutoFit/>
          </a:bodyPr>
          <a:lstStyle/>
          <a:p>
            <a:pPr marL="571500" indent="-571500" algn="just">
              <a:lnSpc>
                <a:spcPct val="150000"/>
              </a:lnSpc>
              <a:buFontTx/>
              <a:buChar char="-"/>
              <a:tabLst>
                <a:tab pos="360680" algn="l"/>
              </a:tabLst>
            </a:pPr>
            <a:r>
              <a:rPr lang="vi-VN" sz="4200" dirty="0" smtClean="0">
                <a:solidFill>
                  <a:srgbClr val="000000"/>
                </a:solidFill>
                <a:ea typeface="Times New Roman" panose="02020603050405020304" pitchFamily="18" charset="0"/>
                <a:cs typeface="Times New Roman" panose="02020603050405020304" pitchFamily="18" charset="0"/>
              </a:rPr>
              <a:t>Cần </a:t>
            </a:r>
            <a:r>
              <a:rPr lang="vi-VN" sz="4200" dirty="0">
                <a:solidFill>
                  <a:srgbClr val="000000"/>
                </a:solidFill>
                <a:ea typeface="Times New Roman" panose="02020603050405020304" pitchFamily="18" charset="0"/>
                <a:cs typeface="Times New Roman" panose="02020603050405020304" pitchFamily="18" charset="0"/>
              </a:rPr>
              <a:t>chú ý đến ngôn ngữ đặc sắc của bài thơ: những từ ngữ độc đáo, các biện pháp tu từ, các hình ảnh thơ được gợi ra từ ngôn ngữ</a:t>
            </a:r>
            <a:r>
              <a:rPr lang="vi-VN" sz="4200" dirty="0" smtClean="0">
                <a:solidFill>
                  <a:srgbClr val="000000"/>
                </a:solidFill>
                <a:ea typeface="Times New Roman" panose="02020603050405020304" pitchFamily="18" charset="0"/>
                <a:cs typeface="Times New Roman" panose="02020603050405020304" pitchFamily="18" charset="0"/>
              </a:rPr>
              <a:t>...</a:t>
            </a:r>
            <a:endParaRPr lang="en-US" sz="4200" dirty="0" smtClean="0">
              <a:solidFill>
                <a:srgbClr val="000000"/>
              </a:solidFill>
              <a:ea typeface="Times New Roman" panose="02020603050405020304" pitchFamily="18" charset="0"/>
              <a:cs typeface="Times New Roman" panose="02020603050405020304" pitchFamily="18" charset="0"/>
            </a:endParaRPr>
          </a:p>
          <a:p>
            <a:pPr marL="571500" indent="-571500" algn="just">
              <a:lnSpc>
                <a:spcPct val="150000"/>
              </a:lnSpc>
              <a:buFontTx/>
              <a:buChar char="-"/>
              <a:tabLst>
                <a:tab pos="360680" algn="l"/>
              </a:tabLst>
            </a:pPr>
            <a:r>
              <a:rPr lang="vi-VN" sz="4200" dirty="0" smtClean="0">
                <a:ea typeface="Times New Roman" panose="02020603050405020304" pitchFamily="18" charset="0"/>
                <a:cs typeface="Times New Roman" panose="02020603050405020304" pitchFamily="18" charset="0"/>
              </a:rPr>
              <a:t>Cần </a:t>
            </a:r>
            <a:r>
              <a:rPr lang="vi-VN" sz="4200" dirty="0">
                <a:ea typeface="Times New Roman" panose="02020603050405020304" pitchFamily="18" charset="0"/>
                <a:cs typeface="Times New Roman" panose="02020603050405020304" pitchFamily="18" charset="0"/>
              </a:rPr>
              <a:t>chú ý đến yến tố miên tả và tự sự trong bài thơ, hiệu quả biểu đạt của các yếu tố miêu tả, tự sự ấy trong việc tăng sức gợi.</a:t>
            </a:r>
            <a:endParaRPr lang="en-US" sz="42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0581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barn(inVertical)">
                                      <p:cBhvr>
                                        <p:cTn id="17" dur="5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
                                            <p:txEl>
                                              <p:pRg st="1" end="1"/>
                                            </p:txEl>
                                          </p:spTgt>
                                        </p:tgtEl>
                                        <p:attrNameLst>
                                          <p:attrName>style.visibility</p:attrName>
                                        </p:attrNameLst>
                                      </p:cBhvr>
                                      <p:to>
                                        <p:strVal val="visible"/>
                                      </p:to>
                                    </p:set>
                                    <p:animEffect transition="in" filter="barn(inVertical)">
                                      <p:cBhvr>
                                        <p:cTn id="22"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001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2</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456266" y="2019300"/>
            <a:ext cx="17297400" cy="830997"/>
          </a:xfrm>
          <a:prstGeom prst="rect">
            <a:avLst/>
          </a:prstGeom>
          <a:noFill/>
        </p:spPr>
        <p:txBody>
          <a:bodyPr wrap="square" rtlCol="0">
            <a:spAutoFit/>
          </a:bodyPr>
          <a:lstStyle/>
          <a:p>
            <a:pPr algn="ctr"/>
            <a:r>
              <a:rPr lang="en-US" sz="4800" b="1" i="1" dirty="0" err="1" smtClean="0">
                <a:latin typeface="Arial" panose="020B0604020202020204" pitchFamily="34" charset="0"/>
                <a:cs typeface="Arial" panose="020B0604020202020204" pitchFamily="34" charset="0"/>
              </a:rPr>
              <a:t>Nêu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những</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điểm</a:t>
            </a:r>
            <a:r>
              <a:rPr lang="en-US" sz="4800" b="1" i="1" dirty="0" smtClean="0">
                <a:latin typeface="Arial" panose="020B0604020202020204" pitchFamily="34" charset="0"/>
                <a:cs typeface="Arial" panose="020B0604020202020204" pitchFamily="34" charset="0"/>
              </a:rPr>
              <a:t> cần </a:t>
            </a:r>
            <a:r>
              <a:rPr lang="en-US" sz="4800" b="1" i="1" dirty="0" err="1" smtClean="0">
                <a:latin typeface="Arial" panose="020B0604020202020204" pitchFamily="34" charset="0"/>
                <a:cs typeface="Arial" panose="020B0604020202020204" pitchFamily="34" charset="0"/>
              </a:rPr>
              <a:t>lưu</a:t>
            </a:r>
            <a:r>
              <a:rPr lang="en-US" sz="4800" b="1" i="1" dirty="0" smtClean="0">
                <a:latin typeface="Arial" panose="020B0604020202020204" pitchFamily="34" charset="0"/>
                <a:cs typeface="Arial" panose="020B0604020202020204" pitchFamily="34" charset="0"/>
              </a:rPr>
              <a:t> ý khi đọc một văn bản </a:t>
            </a:r>
            <a:r>
              <a:rPr lang="en-US" sz="4800" b="1" i="1" dirty="0" err="1" smtClean="0">
                <a:latin typeface="Arial" panose="020B0604020202020204" pitchFamily="34" charset="0"/>
                <a:cs typeface="Arial" panose="020B0604020202020204" pitchFamily="34" charset="0"/>
              </a:rPr>
              <a:t>thơ</a:t>
            </a:r>
            <a:r>
              <a:rPr lang="en-US" sz="4800" b="1" i="1" dirty="0" smtClean="0">
                <a:latin typeface="Arial" panose="020B0604020202020204" pitchFamily="34" charset="0"/>
                <a:cs typeface="Arial" panose="020B0604020202020204" pitchFamily="34" charset="0"/>
              </a:rPr>
              <a:t>.</a:t>
            </a:r>
            <a:endParaRPr lang="en-US" sz="4800" b="1" i="1" dirty="0">
              <a:latin typeface="Arial" panose="020B0604020202020204" pitchFamily="34" charset="0"/>
              <a:cs typeface="Arial" panose="020B0604020202020204" pitchFamily="34" charset="0"/>
            </a:endParaRPr>
          </a:p>
        </p:txBody>
      </p:sp>
      <p:sp>
        <p:nvSpPr>
          <p:cNvPr id="14" name="Rectangle 13"/>
          <p:cNvSpPr/>
          <p:nvPr/>
        </p:nvSpPr>
        <p:spPr>
          <a:xfrm>
            <a:off x="1578812" y="3009900"/>
            <a:ext cx="15052305" cy="4835491"/>
          </a:xfrm>
          <a:prstGeom prst="rect">
            <a:avLst/>
          </a:prstGeom>
        </p:spPr>
        <p:txBody>
          <a:bodyPr wrap="square">
            <a:spAutoFit/>
          </a:bodyPr>
          <a:lstStyle/>
          <a:p>
            <a:pPr marL="571500" indent="-571500" algn="just">
              <a:lnSpc>
                <a:spcPct val="150000"/>
              </a:lnSpc>
              <a:buFontTx/>
              <a:buChar char="-"/>
              <a:tabLst>
                <a:tab pos="360680" algn="l"/>
              </a:tabLst>
            </a:pPr>
            <a:r>
              <a:rPr lang="vi-VN" sz="4200" dirty="0" smtClean="0">
                <a:solidFill>
                  <a:srgbClr val="000000"/>
                </a:solidFill>
                <a:ea typeface="Times New Roman" panose="02020603050405020304" pitchFamily="18" charset="0"/>
                <a:cs typeface="Times New Roman" panose="02020603050405020304" pitchFamily="18" charset="0"/>
              </a:rPr>
              <a:t>Cần </a:t>
            </a:r>
            <a:r>
              <a:rPr lang="vi-VN" sz="4200" dirty="0">
                <a:solidFill>
                  <a:srgbClr val="000000"/>
                </a:solidFill>
                <a:ea typeface="Times New Roman" panose="02020603050405020304" pitchFamily="18" charset="0"/>
                <a:cs typeface="Times New Roman" panose="02020603050405020304" pitchFamily="18" charset="0"/>
              </a:rPr>
              <a:t>chú ý đến tình cảm, </a:t>
            </a:r>
            <a:r>
              <a:rPr lang="vi-VN" sz="4200" dirty="0" smtClean="0">
                <a:solidFill>
                  <a:srgbClr val="000000"/>
                </a:solidFill>
                <a:ea typeface="Times New Roman" panose="02020603050405020304" pitchFamily="18" charset="0"/>
                <a:cs typeface="Times New Roman" panose="02020603050405020304" pitchFamily="18" charset="0"/>
              </a:rPr>
              <a:t>c</a:t>
            </a:r>
            <a:r>
              <a:rPr lang="en-US" sz="4200" dirty="0">
                <a:solidFill>
                  <a:srgbClr val="000000"/>
                </a:solidFill>
                <a:latin typeface="Arial" panose="020B0604020202020204" pitchFamily="34" charset="0"/>
                <a:ea typeface="Times New Roman" panose="02020603050405020304" pitchFamily="18" charset="0"/>
                <a:cs typeface="Arial" panose="020B0604020202020204" pitchFamily="34" charset="0"/>
              </a:rPr>
              <a:t>ả</a:t>
            </a:r>
            <a:r>
              <a:rPr lang="vi-VN" sz="4200" dirty="0" smtClean="0">
                <a:solidFill>
                  <a:srgbClr val="000000"/>
                </a:solidFill>
                <a:ea typeface="Times New Roman" panose="02020603050405020304" pitchFamily="18" charset="0"/>
                <a:cs typeface="Times New Roman" panose="02020603050405020304" pitchFamily="18" charset="0"/>
              </a:rPr>
              <a:t>m </a:t>
            </a:r>
            <a:r>
              <a:rPr lang="vi-VN" sz="4200" dirty="0">
                <a:solidFill>
                  <a:srgbClr val="000000"/>
                </a:solidFill>
                <a:ea typeface="Times New Roman" panose="02020603050405020304" pitchFamily="18" charset="0"/>
                <a:cs typeface="Times New Roman" panose="02020603050405020304" pitchFamily="18" charset="0"/>
              </a:rPr>
              <a:t>xúc người viết gửi gắm qua ngôn ngữ thơ. Có thể trả lời một số câu hỏi: Bài thơ gửi gắm tình cảm, cảm xúc </a:t>
            </a:r>
            <a:r>
              <a:rPr lang="vi-VN" sz="4200" dirty="0" smtClean="0">
                <a:solidFill>
                  <a:srgbClr val="000000"/>
                </a:solidFill>
                <a:ea typeface="Times New Roman" panose="02020603050405020304" pitchFamily="18" charset="0"/>
                <a:cs typeface="Times New Roman" panose="02020603050405020304" pitchFamily="18" charset="0"/>
              </a:rPr>
              <a:t>g</a:t>
            </a:r>
            <a:r>
              <a:rPr lang="en-US" sz="4200" dirty="0">
                <a:solidFill>
                  <a:srgbClr val="000000"/>
                </a:solidFill>
                <a:latin typeface="Arial" panose="020B0604020202020204" pitchFamily="34" charset="0"/>
                <a:ea typeface="Times New Roman" panose="02020603050405020304" pitchFamily="18" charset="0"/>
                <a:cs typeface="Arial" panose="020B0604020202020204" pitchFamily="34" charset="0"/>
              </a:rPr>
              <a:t>ì</a:t>
            </a:r>
            <a:r>
              <a:rPr lang="vi-VN" sz="4200" dirty="0" smtClean="0">
                <a:solidFill>
                  <a:srgbClr val="000000"/>
                </a:solidFill>
                <a:ea typeface="Times New Roman" panose="02020603050405020304" pitchFamily="18" charset="0"/>
                <a:cs typeface="Times New Roman" panose="02020603050405020304" pitchFamily="18" charset="0"/>
              </a:rPr>
              <a:t>? </a:t>
            </a:r>
            <a:r>
              <a:rPr lang="vi-VN" sz="4200" dirty="0">
                <a:solidFill>
                  <a:srgbClr val="000000"/>
                </a:solidFill>
                <a:ea typeface="Times New Roman" panose="02020603050405020304" pitchFamily="18" charset="0"/>
                <a:cs typeface="Times New Roman" panose="02020603050405020304" pitchFamily="18" charset="0"/>
              </a:rPr>
              <a:t>có nhận xét gì về tình cảm, </a:t>
            </a:r>
            <a:r>
              <a:rPr lang="vi-VN" sz="4200" dirty="0" smtClean="0">
                <a:solidFill>
                  <a:srgbClr val="000000"/>
                </a:solidFill>
                <a:ea typeface="Times New Roman" panose="02020603050405020304" pitchFamily="18" charset="0"/>
                <a:cs typeface="Times New Roman" panose="02020603050405020304" pitchFamily="18" charset="0"/>
              </a:rPr>
              <a:t>c</a:t>
            </a:r>
            <a:r>
              <a:rPr lang="en-US" sz="4200" dirty="0">
                <a:solidFill>
                  <a:srgbClr val="000000"/>
                </a:solidFill>
                <a:latin typeface="Arial" panose="020B0604020202020204" pitchFamily="34" charset="0"/>
                <a:ea typeface="Times New Roman" panose="02020603050405020304" pitchFamily="18" charset="0"/>
                <a:cs typeface="Arial" panose="020B0604020202020204" pitchFamily="34" charset="0"/>
              </a:rPr>
              <a:t>ả</a:t>
            </a:r>
            <a:r>
              <a:rPr lang="vi-VN" sz="4200" dirty="0" smtClean="0">
                <a:solidFill>
                  <a:srgbClr val="000000"/>
                </a:solidFill>
                <a:ea typeface="Times New Roman" panose="02020603050405020304" pitchFamily="18" charset="0"/>
                <a:cs typeface="Times New Roman" panose="02020603050405020304" pitchFamily="18" charset="0"/>
              </a:rPr>
              <a:t>m </a:t>
            </a:r>
            <a:r>
              <a:rPr lang="vi-VN" sz="4200" dirty="0">
                <a:solidFill>
                  <a:srgbClr val="000000"/>
                </a:solidFill>
                <a:ea typeface="Times New Roman" panose="02020603050405020304" pitchFamily="18" charset="0"/>
                <a:cs typeface="Times New Roman" panose="02020603050405020304" pitchFamily="18" charset="0"/>
              </a:rPr>
              <a:t>xúc </a:t>
            </a:r>
            <a:r>
              <a:rPr lang="en-US" sz="42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ấ</a:t>
            </a:r>
            <a:r>
              <a:rPr lang="vi-VN" sz="4200" dirty="0" smtClean="0">
                <a:solidFill>
                  <a:srgbClr val="000000"/>
                </a:solidFill>
                <a:ea typeface="Times New Roman" panose="02020603050405020304" pitchFamily="18" charset="0"/>
                <a:cs typeface="Times New Roman" panose="02020603050405020304" pitchFamily="18" charset="0"/>
              </a:rPr>
              <a:t>y</a:t>
            </a:r>
            <a:r>
              <a:rPr lang="vi-VN" sz="4200" dirty="0">
                <a:solidFill>
                  <a:srgbClr val="000000"/>
                </a:solidFill>
                <a:ea typeface="Times New Roman" panose="02020603050405020304" pitchFamily="18" charset="0"/>
                <a:cs typeface="Times New Roman" panose="02020603050405020304" pitchFamily="18" charset="0"/>
              </a:rPr>
              <a:t>? Những cảm xúc, tình cảm ấy liên hệ thế nào với bản thân em và cuộc sống xung quanh?</a:t>
            </a:r>
            <a:endParaRPr lang="en-US" sz="42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920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800100"/>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3</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sp>
        <p:nvSpPr>
          <p:cNvPr id="13" name="TextBox 12"/>
          <p:cNvSpPr txBox="1"/>
          <p:nvPr/>
        </p:nvSpPr>
        <p:spPr>
          <a:xfrm>
            <a:off x="1217798" y="1649932"/>
            <a:ext cx="15774335" cy="2308324"/>
          </a:xfrm>
          <a:prstGeom prst="rect">
            <a:avLst/>
          </a:prstGeom>
          <a:noFill/>
        </p:spPr>
        <p:txBody>
          <a:bodyPr wrap="square" rtlCol="0">
            <a:spAutoFit/>
          </a:bodyPr>
          <a:lstStyle/>
          <a:p>
            <a:pPr algn="just">
              <a:lnSpc>
                <a:spcPct val="150000"/>
              </a:lnSpc>
            </a:pP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Dựa</a:t>
            </a:r>
            <a:r>
              <a:rPr lang="en-US" sz="4800" b="1" i="1" dirty="0" smtClean="0">
                <a:latin typeface="Arial" panose="020B0604020202020204" pitchFamily="34" charset="0"/>
                <a:cs typeface="Arial" panose="020B0604020202020204" pitchFamily="34" charset="0"/>
              </a:rPr>
              <a:t> vào </a:t>
            </a:r>
            <a:r>
              <a:rPr lang="en-US" sz="4800" b="1" i="1" dirty="0" err="1" smtClean="0">
                <a:latin typeface="Arial" panose="020B0604020202020204" pitchFamily="34" charset="0"/>
                <a:cs typeface="Arial" panose="020B0604020202020204" pitchFamily="34" charset="0"/>
              </a:rPr>
              <a:t>bảng</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sau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hãy</a:t>
            </a:r>
            <a:r>
              <a:rPr lang="en-US" sz="4800" b="1" i="1" dirty="0" smtClean="0">
                <a:latin typeface="Arial" panose="020B0604020202020204" pitchFamily="34" charset="0"/>
                <a:cs typeface="Arial" panose="020B0604020202020204" pitchFamily="34" charset="0"/>
              </a:rPr>
              <a:t> chỉ </a:t>
            </a:r>
            <a:r>
              <a:rPr lang="en-US" sz="4800" b="1" i="1" dirty="0" err="1" smtClean="0">
                <a:latin typeface="Arial" panose="020B0604020202020204" pitchFamily="34" charset="0"/>
                <a:cs typeface="Arial" panose="020B0604020202020204" pitchFamily="34" charset="0"/>
              </a:rPr>
              <a:t>ra</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tác</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dụng</a:t>
            </a:r>
            <a:r>
              <a:rPr lang="en-US" sz="4800" b="1" i="1" dirty="0" smtClean="0">
                <a:latin typeface="Arial" panose="020B0604020202020204" pitchFamily="34" charset="0"/>
                <a:cs typeface="Arial" panose="020B0604020202020204" pitchFamily="34" charset="0"/>
              </a:rPr>
              <a:t> của các </a:t>
            </a:r>
            <a:r>
              <a:rPr lang="en-US" sz="4800" b="1" i="1" dirty="0" err="1" smtClean="0">
                <a:latin typeface="Arial" panose="020B0604020202020204" pitchFamily="34" charset="0"/>
                <a:cs typeface="Arial" panose="020B0604020202020204" pitchFamily="34" charset="0"/>
              </a:rPr>
              <a:t>yếu</a:t>
            </a:r>
            <a:r>
              <a:rPr lang="en-US" sz="4800" b="1" i="1" dirty="0" smtClean="0">
                <a:latin typeface="Arial" panose="020B0604020202020204" pitchFamily="34" charset="0"/>
                <a:cs typeface="Arial" panose="020B0604020202020204" pitchFamily="34" charset="0"/>
              </a:rPr>
              <a:t> </a:t>
            </a:r>
            <a:r>
              <a:rPr lang="en-US" sz="4800" b="1" i="1" dirty="0" err="1" smtClean="0">
                <a:latin typeface="Arial" panose="020B0604020202020204" pitchFamily="34" charset="0"/>
                <a:cs typeface="Arial" panose="020B0604020202020204" pitchFamily="34" charset="0"/>
              </a:rPr>
              <a:t>tố</a:t>
            </a:r>
            <a:r>
              <a:rPr lang="en-US" sz="4800" b="1" i="1" dirty="0" smtClean="0">
                <a:latin typeface="Arial" panose="020B0604020202020204" pitchFamily="34" charset="0"/>
                <a:cs typeface="Arial" panose="020B0604020202020204" pitchFamily="34" charset="0"/>
              </a:rPr>
              <a:t> trong văn bản </a:t>
            </a:r>
            <a:r>
              <a:rPr lang="en-US" sz="4800" b="1" i="1" dirty="0" err="1" smtClean="0">
                <a:latin typeface="Arial" panose="020B0604020202020204" pitchFamily="34" charset="0"/>
                <a:cs typeface="Arial" panose="020B0604020202020204" pitchFamily="34" charset="0"/>
              </a:rPr>
              <a:t>thông</a:t>
            </a:r>
            <a:r>
              <a:rPr lang="en-US" sz="4800" b="1" i="1" dirty="0" smtClean="0">
                <a:latin typeface="Arial" panose="020B0604020202020204" pitchFamily="34" charset="0"/>
                <a:cs typeface="Arial" panose="020B0604020202020204" pitchFamily="34" charset="0"/>
              </a:rPr>
              <a:t> tin:</a:t>
            </a:r>
            <a:endParaRPr lang="en-US" sz="4800" b="1" i="1" dirty="0">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939943250"/>
              </p:ext>
            </p:extLst>
          </p:nvPr>
        </p:nvGraphicFramePr>
        <p:xfrm>
          <a:off x="3200400" y="4305300"/>
          <a:ext cx="12192000" cy="5181600"/>
        </p:xfrm>
        <a:graphic>
          <a:graphicData uri="http://schemas.openxmlformats.org/drawingml/2006/table">
            <a:tbl>
              <a:tblPr firstRow="1" bandRow="1">
                <a:tableStyleId>{5940675A-B579-460E-94D1-54222C63F5DA}</a:tableStyleId>
              </a:tblPr>
              <a:tblGrid>
                <a:gridCol w="6096000">
                  <a:extLst>
                    <a:ext uri="{9D8B030D-6E8A-4147-A177-3AD203B41FA5}">
                      <a16:colId xmlns:a16="http://schemas.microsoft.com/office/drawing/2014/main" xmlns="" val="3165113925"/>
                    </a:ext>
                  </a:extLst>
                </a:gridCol>
                <a:gridCol w="6096000">
                  <a:extLst>
                    <a:ext uri="{9D8B030D-6E8A-4147-A177-3AD203B41FA5}">
                      <a16:colId xmlns:a16="http://schemas.microsoft.com/office/drawing/2014/main" xmlns="" val="2981394021"/>
                    </a:ext>
                  </a:extLst>
                </a:gridCol>
              </a:tblGrid>
              <a:tr h="863600">
                <a:tc>
                  <a:txBody>
                    <a:bodyPr/>
                    <a:lstStyle/>
                    <a:p>
                      <a:pPr algn="ctr">
                        <a:lnSpc>
                          <a:spcPct val="100000"/>
                        </a:lnSpc>
                      </a:pPr>
                      <a:r>
                        <a:rPr lang="en-US" sz="3700" b="1" dirty="0" smtClean="0">
                          <a:latin typeface="Arial" panose="020B0604020202020204" pitchFamily="34" charset="0"/>
                          <a:cs typeface="Arial" panose="020B0604020202020204" pitchFamily="34" charset="0"/>
                        </a:rPr>
                        <a:t>YẾU</a:t>
                      </a:r>
                      <a:r>
                        <a:rPr lang="en-US" sz="3700" b="1" baseline="0" dirty="0" smtClean="0">
                          <a:latin typeface="Arial" panose="020B0604020202020204" pitchFamily="34" charset="0"/>
                          <a:cs typeface="Arial" panose="020B0604020202020204" pitchFamily="34" charset="0"/>
                        </a:rPr>
                        <a:t> TỐ</a:t>
                      </a:r>
                      <a:endParaRPr lang="en-US" sz="3700" b="1" dirty="0">
                        <a:latin typeface="Arial" panose="020B0604020202020204" pitchFamily="34" charset="0"/>
                        <a:cs typeface="Arial" panose="020B0604020202020204" pitchFamily="34" charset="0"/>
                      </a:endParaRPr>
                    </a:p>
                  </a:txBody>
                  <a:tcPr anchor="ctr">
                    <a:solidFill>
                      <a:schemeClr val="accent6">
                        <a:lumMod val="40000"/>
                        <a:lumOff val="60000"/>
                      </a:schemeClr>
                    </a:solidFill>
                  </a:tcPr>
                </a:tc>
                <a:tc>
                  <a:txBody>
                    <a:bodyPr/>
                    <a:lstStyle/>
                    <a:p>
                      <a:pPr algn="ctr">
                        <a:lnSpc>
                          <a:spcPct val="100000"/>
                        </a:lnSpc>
                      </a:pPr>
                      <a:r>
                        <a:rPr lang="en-US" sz="3700" b="1" dirty="0" smtClean="0">
                          <a:latin typeface="Arial" panose="020B0604020202020204" pitchFamily="34" charset="0"/>
                          <a:cs typeface="Arial" panose="020B0604020202020204" pitchFamily="34" charset="0"/>
                        </a:rPr>
                        <a:t>TÁC</a:t>
                      </a:r>
                      <a:r>
                        <a:rPr lang="en-US" sz="3700" b="1" baseline="0" dirty="0" smtClean="0">
                          <a:latin typeface="Arial" panose="020B0604020202020204" pitchFamily="34" charset="0"/>
                          <a:cs typeface="Arial" panose="020B0604020202020204" pitchFamily="34" charset="0"/>
                        </a:rPr>
                        <a:t> DỤNG</a:t>
                      </a:r>
                      <a:endParaRPr lang="en-US" sz="3700" b="1" dirty="0">
                        <a:latin typeface="Arial" panose="020B0604020202020204" pitchFamily="34" charset="0"/>
                        <a:cs typeface="Arial" panose="020B0604020202020204" pitchFamily="34" charset="0"/>
                      </a:endParaRPr>
                    </a:p>
                  </a:txBody>
                  <a:tcPr anchor="ctr">
                    <a:solidFill>
                      <a:schemeClr val="accent6">
                        <a:lumMod val="40000"/>
                        <a:lumOff val="60000"/>
                      </a:schemeClr>
                    </a:solidFill>
                  </a:tcPr>
                </a:tc>
                <a:extLst>
                  <a:ext uri="{0D108BD9-81ED-4DB2-BD59-A6C34878D82A}">
                    <a16:rowId xmlns:a16="http://schemas.microsoft.com/office/drawing/2014/main" xmlns="" val="483269570"/>
                  </a:ext>
                </a:extLst>
              </a:tr>
              <a:tr h="863600">
                <a:tc>
                  <a:txBody>
                    <a:bodyPr/>
                    <a:lstStyle/>
                    <a:p>
                      <a:r>
                        <a:rPr lang="en-US" sz="3700" dirty="0" err="1" smtClean="0">
                          <a:latin typeface="Arial" panose="020B0604020202020204" pitchFamily="34" charset="0"/>
                          <a:cs typeface="Arial" panose="020B0604020202020204" pitchFamily="34" charset="0"/>
                        </a:rPr>
                        <a:t>Sapo</a:t>
                      </a:r>
                      <a:endParaRPr lang="en-US" sz="3700" dirty="0">
                        <a:latin typeface="Arial" panose="020B0604020202020204" pitchFamily="34" charset="0"/>
                        <a:cs typeface="Arial" panose="020B0604020202020204" pitchFamily="34" charset="0"/>
                      </a:endParaRPr>
                    </a:p>
                  </a:txBody>
                  <a:tcPr anchor="ctr"/>
                </a:tc>
                <a:tc>
                  <a:txBody>
                    <a:bodyPr/>
                    <a:lstStyle/>
                    <a:p>
                      <a:endParaRPr lang="en-US" sz="3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057562921"/>
                  </a:ext>
                </a:extLst>
              </a:tr>
              <a:tr h="863600">
                <a:tc>
                  <a:txBody>
                    <a:bodyPr/>
                    <a:lstStyle/>
                    <a:p>
                      <a:r>
                        <a:rPr lang="en-US" sz="3700" dirty="0" err="1" smtClean="0">
                          <a:latin typeface="Arial" panose="020B0604020202020204" pitchFamily="34" charset="0"/>
                          <a:cs typeface="Arial" panose="020B0604020202020204" pitchFamily="34" charset="0"/>
                        </a:rPr>
                        <a:t>Đề</a:t>
                      </a:r>
                      <a:r>
                        <a:rPr lang="en-US" sz="3700" baseline="0" dirty="0" smtClean="0">
                          <a:latin typeface="Arial" panose="020B0604020202020204" pitchFamily="34" charset="0"/>
                          <a:cs typeface="Arial" panose="020B0604020202020204" pitchFamily="34" charset="0"/>
                        </a:rPr>
                        <a:t> </a:t>
                      </a:r>
                      <a:r>
                        <a:rPr lang="en-US" sz="3700" baseline="0" dirty="0" err="1" smtClean="0">
                          <a:latin typeface="Arial" panose="020B0604020202020204" pitchFamily="34" charset="0"/>
                          <a:cs typeface="Arial" panose="020B0604020202020204" pitchFamily="34" charset="0"/>
                        </a:rPr>
                        <a:t>mục</a:t>
                      </a:r>
                      <a:endParaRPr lang="en-US" sz="3700" dirty="0">
                        <a:latin typeface="Arial" panose="020B0604020202020204" pitchFamily="34" charset="0"/>
                        <a:cs typeface="Arial" panose="020B0604020202020204" pitchFamily="34" charset="0"/>
                      </a:endParaRPr>
                    </a:p>
                  </a:txBody>
                  <a:tcPr anchor="ctr"/>
                </a:tc>
                <a:tc>
                  <a:txBody>
                    <a:bodyPr/>
                    <a:lstStyle/>
                    <a:p>
                      <a:endParaRPr lang="en-US" sz="37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869889980"/>
                  </a:ext>
                </a:extLst>
              </a:tr>
              <a:tr h="863600">
                <a:tc>
                  <a:txBody>
                    <a:bodyPr/>
                    <a:lstStyle/>
                    <a:p>
                      <a:r>
                        <a:rPr lang="en-US" sz="3700" dirty="0" smtClean="0">
                          <a:latin typeface="Arial" panose="020B0604020202020204" pitchFamily="34" charset="0"/>
                          <a:cs typeface="Arial" panose="020B0604020202020204" pitchFamily="34" charset="0"/>
                        </a:rPr>
                        <a:t>Chữ</a:t>
                      </a:r>
                      <a:r>
                        <a:rPr lang="en-US" sz="3700" baseline="0" dirty="0" smtClean="0">
                          <a:latin typeface="Arial" panose="020B0604020202020204" pitchFamily="34" charset="0"/>
                          <a:cs typeface="Arial" panose="020B0604020202020204" pitchFamily="34" charset="0"/>
                        </a:rPr>
                        <a:t> in </a:t>
                      </a:r>
                      <a:r>
                        <a:rPr lang="en-US" sz="3700" baseline="0" dirty="0" err="1" smtClean="0">
                          <a:latin typeface="Arial" panose="020B0604020202020204" pitchFamily="34" charset="0"/>
                          <a:cs typeface="Arial" panose="020B0604020202020204" pitchFamily="34" charset="0"/>
                        </a:rPr>
                        <a:t>đậm</a:t>
                      </a:r>
                      <a:endParaRPr lang="en-US" sz="3700" dirty="0">
                        <a:latin typeface="Arial" panose="020B0604020202020204" pitchFamily="34" charset="0"/>
                        <a:cs typeface="Arial" panose="020B0604020202020204" pitchFamily="34" charset="0"/>
                      </a:endParaRPr>
                    </a:p>
                  </a:txBody>
                  <a:tcPr anchor="ctr"/>
                </a:tc>
                <a:tc>
                  <a:txBody>
                    <a:bodyPr/>
                    <a:lstStyle/>
                    <a:p>
                      <a:endParaRPr lang="en-US" sz="37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660665934"/>
                  </a:ext>
                </a:extLst>
              </a:tr>
              <a:tr h="863600">
                <a:tc>
                  <a:txBody>
                    <a:bodyPr/>
                    <a:lstStyle/>
                    <a:p>
                      <a:r>
                        <a:rPr lang="en-US" sz="3700" dirty="0" smtClean="0">
                          <a:latin typeface="Arial" panose="020B0604020202020204" pitchFamily="34" charset="0"/>
                          <a:cs typeface="Arial" panose="020B0604020202020204" pitchFamily="34" charset="0"/>
                        </a:rPr>
                        <a:t>Số</a:t>
                      </a:r>
                      <a:r>
                        <a:rPr lang="en-US" sz="3700" baseline="0" dirty="0" smtClean="0">
                          <a:latin typeface="Arial" panose="020B0604020202020204" pitchFamily="34" charset="0"/>
                          <a:cs typeface="Arial" panose="020B0604020202020204" pitchFamily="34" charset="0"/>
                        </a:rPr>
                        <a:t> thứ tự</a:t>
                      </a:r>
                      <a:endParaRPr lang="en-US" sz="3700" dirty="0">
                        <a:latin typeface="Arial" panose="020B0604020202020204" pitchFamily="34" charset="0"/>
                        <a:cs typeface="Arial" panose="020B0604020202020204" pitchFamily="34" charset="0"/>
                      </a:endParaRPr>
                    </a:p>
                  </a:txBody>
                  <a:tcPr anchor="ctr"/>
                </a:tc>
                <a:tc>
                  <a:txBody>
                    <a:bodyPr/>
                    <a:lstStyle/>
                    <a:p>
                      <a:endParaRPr lang="en-US" sz="3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087555898"/>
                  </a:ext>
                </a:extLst>
              </a:tr>
              <a:tr h="863600">
                <a:tc>
                  <a:txBody>
                    <a:bodyPr/>
                    <a:lstStyle/>
                    <a:p>
                      <a:r>
                        <a:rPr lang="en-US" sz="3700" dirty="0" err="1" smtClean="0">
                          <a:latin typeface="Arial" panose="020B0604020202020204" pitchFamily="34" charset="0"/>
                          <a:cs typeface="Arial" panose="020B0604020202020204" pitchFamily="34" charset="0"/>
                        </a:rPr>
                        <a:t>Dấu</a:t>
                      </a:r>
                      <a:r>
                        <a:rPr lang="en-US" sz="3700" baseline="0" dirty="0" smtClean="0">
                          <a:latin typeface="Arial" panose="020B0604020202020204" pitchFamily="34" charset="0"/>
                          <a:cs typeface="Arial" panose="020B0604020202020204" pitchFamily="34" charset="0"/>
                        </a:rPr>
                        <a:t> </a:t>
                      </a:r>
                      <a:r>
                        <a:rPr lang="en-US" sz="3700" baseline="0" dirty="0" err="1" smtClean="0">
                          <a:latin typeface="Arial" panose="020B0604020202020204" pitchFamily="34" charset="0"/>
                          <a:cs typeface="Arial" panose="020B0604020202020204" pitchFamily="34" charset="0"/>
                        </a:rPr>
                        <a:t>gạch</a:t>
                      </a:r>
                      <a:r>
                        <a:rPr lang="en-US" sz="3700" baseline="0" dirty="0" smtClean="0">
                          <a:latin typeface="Arial" panose="020B0604020202020204" pitchFamily="34" charset="0"/>
                          <a:cs typeface="Arial" panose="020B0604020202020204" pitchFamily="34" charset="0"/>
                        </a:rPr>
                        <a:t> đầu </a:t>
                      </a:r>
                      <a:r>
                        <a:rPr lang="en-US" sz="3700" baseline="0" dirty="0" err="1" smtClean="0">
                          <a:latin typeface="Arial" panose="020B0604020202020204" pitchFamily="34" charset="0"/>
                          <a:cs typeface="Arial" panose="020B0604020202020204" pitchFamily="34" charset="0"/>
                        </a:rPr>
                        <a:t>dòng</a:t>
                      </a:r>
                      <a:endParaRPr lang="en-US" sz="3700" dirty="0">
                        <a:latin typeface="Arial" panose="020B0604020202020204" pitchFamily="34" charset="0"/>
                        <a:cs typeface="Arial" panose="020B0604020202020204" pitchFamily="34" charset="0"/>
                      </a:endParaRPr>
                    </a:p>
                  </a:txBody>
                  <a:tcPr anchor="ctr"/>
                </a:tc>
                <a:tc>
                  <a:txBody>
                    <a:bodyPr/>
                    <a:lstStyle/>
                    <a:p>
                      <a:endParaRPr lang="en-US" sz="3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990249942"/>
                  </a:ext>
                </a:extLst>
              </a:tr>
            </a:tbl>
          </a:graphicData>
        </a:graphic>
      </p:graphicFrame>
    </p:spTree>
    <p:extLst>
      <p:ext uri="{BB962C8B-B14F-4D97-AF65-F5344CB8AC3E}">
        <p14:creationId xmlns:p14="http://schemas.microsoft.com/office/powerpoint/2010/main" val="391323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randombar(horizontal)">
                                      <p:cBhvr>
                                        <p:cTn id="10" dur="500"/>
                                        <p:tgtEl>
                                          <p:spTgt spid="13"/>
                                        </p:tgtEl>
                                      </p:cBhvr>
                                    </p:animEffect>
                                  </p:childTnLst>
                                </p:cTn>
                              </p:par>
                              <p:par>
                                <p:cTn id="11" presetID="14" presetClass="entr" presetSubtype="1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randombar(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AF3E0"/>
        </a:solidFill>
        <a:effectLst/>
      </p:bgPr>
    </p:bg>
    <p:spTree>
      <p:nvGrpSpPr>
        <p:cNvPr id="1" name=""/>
        <p:cNvGrpSpPr/>
        <p:nvPr/>
      </p:nvGrpSpPr>
      <p:grpSpPr>
        <a:xfrm>
          <a:off x="0" y="0"/>
          <a:ext cx="0" cy="0"/>
          <a:chOff x="0" y="0"/>
          <a:chExt cx="0" cy="0"/>
        </a:xfrm>
      </p:grpSpPr>
      <p:sp>
        <p:nvSpPr>
          <p:cNvPr id="4" name="TextBox 4"/>
          <p:cNvSpPr txBox="1"/>
          <p:nvPr/>
        </p:nvSpPr>
        <p:spPr>
          <a:xfrm>
            <a:off x="7131154" y="503132"/>
            <a:ext cx="3947622" cy="861774"/>
          </a:xfrm>
          <a:prstGeom prst="rect">
            <a:avLst/>
          </a:prstGeom>
        </p:spPr>
        <p:txBody>
          <a:bodyPr wrap="square" lIns="0" tIns="0" rIns="0" bIns="0" rtlCol="0" anchor="t">
            <a:spAutoFit/>
          </a:bodyPr>
          <a:lstStyle/>
          <a:p>
            <a:pPr algn="ctr"/>
            <a:r>
              <a:rPr lang="en-US" sz="5600" b="1" dirty="0" smtClean="0">
                <a:solidFill>
                  <a:srgbClr val="383E56"/>
                </a:solidFill>
                <a:latin typeface="Arial" panose="020B0604020202020204" pitchFamily="34" charset="0"/>
                <a:cs typeface="Arial" panose="020B0604020202020204" pitchFamily="34" charset="0"/>
              </a:rPr>
              <a:t>BÀI TẬP 3</a:t>
            </a:r>
            <a:endParaRPr lang="en-US" sz="5600" b="1" dirty="0">
              <a:solidFill>
                <a:srgbClr val="383E56"/>
              </a:solidFill>
              <a:latin typeface="Arial" panose="020B0604020202020204" pitchFamily="34" charset="0"/>
              <a:cs typeface="Arial" panose="020B0604020202020204" pitchFamily="34" charset="0"/>
            </a:endParaRPr>
          </a:p>
        </p:txBody>
      </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a:off x="0" y="0"/>
            <a:ext cx="1901261" cy="2214296"/>
          </a:xfrm>
          <a:prstGeom prst="rect">
            <a:avLst/>
          </a:prstGeom>
        </p:spPr>
      </p:pic>
      <p:pic>
        <p:nvPicPr>
          <p:cNvPr id="12" name="Picture 12"/>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14"/>
              </a:ext>
            </a:extLst>
          </a:blip>
          <a:srcRect l="49106"/>
          <a:stretch>
            <a:fillRect/>
          </a:stretch>
        </p:blipFill>
        <p:spPr>
          <a:xfrm flipH="1">
            <a:off x="16308670" y="0"/>
            <a:ext cx="1901261" cy="2214296"/>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89849561"/>
              </p:ext>
            </p:extLst>
          </p:nvPr>
        </p:nvGraphicFramePr>
        <p:xfrm>
          <a:off x="1181100" y="1562100"/>
          <a:ext cx="16078200" cy="8266773"/>
        </p:xfrm>
        <a:graphic>
          <a:graphicData uri="http://schemas.openxmlformats.org/drawingml/2006/table">
            <a:tbl>
              <a:tblPr firstRow="1" bandRow="1">
                <a:tableStyleId>{5940675A-B579-460E-94D1-54222C63F5DA}</a:tableStyleId>
              </a:tblPr>
              <a:tblGrid>
                <a:gridCol w="4508879">
                  <a:extLst>
                    <a:ext uri="{9D8B030D-6E8A-4147-A177-3AD203B41FA5}">
                      <a16:colId xmlns:a16="http://schemas.microsoft.com/office/drawing/2014/main" xmlns="" val="3165113925"/>
                    </a:ext>
                  </a:extLst>
                </a:gridCol>
                <a:gridCol w="11569321">
                  <a:extLst>
                    <a:ext uri="{9D8B030D-6E8A-4147-A177-3AD203B41FA5}">
                      <a16:colId xmlns:a16="http://schemas.microsoft.com/office/drawing/2014/main" xmlns="" val="2981394021"/>
                    </a:ext>
                  </a:extLst>
                </a:gridCol>
              </a:tblGrid>
              <a:tr h="1291471">
                <a:tc>
                  <a:txBody>
                    <a:bodyPr/>
                    <a:lstStyle/>
                    <a:p>
                      <a:pPr algn="ctr">
                        <a:lnSpc>
                          <a:spcPct val="100000"/>
                        </a:lnSpc>
                      </a:pPr>
                      <a:r>
                        <a:rPr lang="en-US" sz="3700" b="1" dirty="0" smtClean="0">
                          <a:latin typeface="Arial" panose="020B0604020202020204" pitchFamily="34" charset="0"/>
                          <a:cs typeface="Arial" panose="020B0604020202020204" pitchFamily="34" charset="0"/>
                        </a:rPr>
                        <a:t>YẾU</a:t>
                      </a:r>
                      <a:r>
                        <a:rPr lang="en-US" sz="3700" b="1" baseline="0" dirty="0" smtClean="0">
                          <a:latin typeface="Arial" panose="020B0604020202020204" pitchFamily="34" charset="0"/>
                          <a:cs typeface="Arial" panose="020B0604020202020204" pitchFamily="34" charset="0"/>
                        </a:rPr>
                        <a:t> TỐ</a:t>
                      </a:r>
                      <a:endParaRPr lang="en-US" sz="3700" b="1" dirty="0">
                        <a:latin typeface="Arial" panose="020B0604020202020204" pitchFamily="34" charset="0"/>
                        <a:cs typeface="Arial" panose="020B0604020202020204" pitchFamily="34" charset="0"/>
                      </a:endParaRPr>
                    </a:p>
                  </a:txBody>
                  <a:tcPr anchor="ctr">
                    <a:solidFill>
                      <a:schemeClr val="accent6">
                        <a:lumMod val="40000"/>
                        <a:lumOff val="60000"/>
                      </a:schemeClr>
                    </a:solidFill>
                  </a:tcPr>
                </a:tc>
                <a:tc>
                  <a:txBody>
                    <a:bodyPr/>
                    <a:lstStyle/>
                    <a:p>
                      <a:pPr algn="ctr">
                        <a:lnSpc>
                          <a:spcPct val="100000"/>
                        </a:lnSpc>
                      </a:pPr>
                      <a:r>
                        <a:rPr lang="en-US" sz="3700" b="1" dirty="0" smtClean="0">
                          <a:latin typeface="Arial" panose="020B0604020202020204" pitchFamily="34" charset="0"/>
                          <a:cs typeface="Arial" panose="020B0604020202020204" pitchFamily="34" charset="0"/>
                        </a:rPr>
                        <a:t>TÁC</a:t>
                      </a:r>
                      <a:r>
                        <a:rPr lang="en-US" sz="3700" b="1" baseline="0" dirty="0" smtClean="0">
                          <a:latin typeface="Arial" panose="020B0604020202020204" pitchFamily="34" charset="0"/>
                          <a:cs typeface="Arial" panose="020B0604020202020204" pitchFamily="34" charset="0"/>
                        </a:rPr>
                        <a:t> DỤNG</a:t>
                      </a:r>
                      <a:endParaRPr lang="en-US" sz="3700" b="1" dirty="0">
                        <a:latin typeface="Arial" panose="020B0604020202020204" pitchFamily="34" charset="0"/>
                        <a:cs typeface="Arial" panose="020B0604020202020204" pitchFamily="34" charset="0"/>
                      </a:endParaRPr>
                    </a:p>
                  </a:txBody>
                  <a:tcPr anchor="ctr">
                    <a:solidFill>
                      <a:schemeClr val="accent6">
                        <a:lumMod val="40000"/>
                        <a:lumOff val="60000"/>
                      </a:schemeClr>
                    </a:solidFill>
                  </a:tcPr>
                </a:tc>
                <a:extLst>
                  <a:ext uri="{0D108BD9-81ED-4DB2-BD59-A6C34878D82A}">
                    <a16:rowId xmlns:a16="http://schemas.microsoft.com/office/drawing/2014/main" xmlns="" val="483269570"/>
                  </a:ext>
                </a:extLst>
              </a:tr>
              <a:tr h="1291471">
                <a:tc>
                  <a:txBody>
                    <a:bodyPr/>
                    <a:lstStyle/>
                    <a:p>
                      <a:r>
                        <a:rPr lang="en-US" sz="3700" dirty="0" err="1" smtClean="0">
                          <a:latin typeface="Arial" panose="020B0604020202020204" pitchFamily="34" charset="0"/>
                          <a:cs typeface="Arial" panose="020B0604020202020204" pitchFamily="34" charset="0"/>
                        </a:rPr>
                        <a:t>Sapo</a:t>
                      </a:r>
                      <a:endParaRPr lang="en-US" sz="3700" dirty="0">
                        <a:latin typeface="Arial" panose="020B0604020202020204" pitchFamily="34" charset="0"/>
                        <a:cs typeface="Arial" panose="020B0604020202020204" pitchFamily="34" charset="0"/>
                      </a:endParaRPr>
                    </a:p>
                  </a:txBody>
                  <a:tcPr anchor="ctr"/>
                </a:tc>
                <a:tc>
                  <a:txBody>
                    <a:bodyPr/>
                    <a:lstStyle/>
                    <a:p>
                      <a:pPr>
                        <a:lnSpc>
                          <a:spcPct val="150000"/>
                        </a:lnSpc>
                      </a:pPr>
                      <a:r>
                        <a:rPr lang="vi-VN" sz="3200" dirty="0" smtClean="0">
                          <a:latin typeface="+mn-lt"/>
                          <a:cs typeface="Arial" panose="020B0604020202020204" pitchFamily="34" charset="0"/>
                        </a:rPr>
                        <a:t>Tóm tắt nội dung bài viết, tạo sự lôi cuốn với người đọc.</a:t>
                      </a:r>
                      <a:endParaRPr lang="en-US" sz="32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2057562921"/>
                  </a:ext>
                </a:extLst>
              </a:tr>
              <a:tr h="1291471">
                <a:tc>
                  <a:txBody>
                    <a:bodyPr/>
                    <a:lstStyle/>
                    <a:p>
                      <a:r>
                        <a:rPr lang="en-US" sz="3700" dirty="0" err="1" smtClean="0">
                          <a:latin typeface="Arial" panose="020B0604020202020204" pitchFamily="34" charset="0"/>
                          <a:cs typeface="Arial" panose="020B0604020202020204" pitchFamily="34" charset="0"/>
                        </a:rPr>
                        <a:t>Đề</a:t>
                      </a:r>
                      <a:r>
                        <a:rPr lang="en-US" sz="3700" baseline="0" dirty="0" smtClean="0">
                          <a:latin typeface="Arial" panose="020B0604020202020204" pitchFamily="34" charset="0"/>
                          <a:cs typeface="Arial" panose="020B0604020202020204" pitchFamily="34" charset="0"/>
                        </a:rPr>
                        <a:t> </a:t>
                      </a:r>
                      <a:r>
                        <a:rPr lang="en-US" sz="3700" baseline="0" dirty="0" err="1" smtClean="0">
                          <a:latin typeface="Arial" panose="020B0604020202020204" pitchFamily="34" charset="0"/>
                          <a:cs typeface="Arial" panose="020B0604020202020204" pitchFamily="34" charset="0"/>
                        </a:rPr>
                        <a:t>mục</a:t>
                      </a:r>
                      <a:endParaRPr lang="en-US" sz="3700" dirty="0">
                        <a:latin typeface="Arial" panose="020B0604020202020204" pitchFamily="34" charset="0"/>
                        <a:cs typeface="Arial" panose="020B0604020202020204" pitchFamily="34" charset="0"/>
                      </a:endParaRPr>
                    </a:p>
                  </a:txBody>
                  <a:tcPr anchor="ctr"/>
                </a:tc>
                <a:tc>
                  <a:txBody>
                    <a:bodyPr/>
                    <a:lstStyle/>
                    <a:p>
                      <a:pPr>
                        <a:lnSpc>
                          <a:spcPct val="150000"/>
                        </a:lnSpc>
                      </a:pPr>
                      <a:r>
                        <a:rPr lang="en-US" sz="3200" dirty="0" err="1" smtClean="0">
                          <a:latin typeface="Arial" panose="020B0604020202020204" pitchFamily="34" charset="0"/>
                          <a:cs typeface="Arial" panose="020B0604020202020204" pitchFamily="34" charset="0"/>
                        </a:rPr>
                        <a:t>Giúp</a:t>
                      </a:r>
                      <a:r>
                        <a:rPr lang="en-US" sz="3200" dirty="0" smtClean="0">
                          <a:latin typeface="Arial" panose="020B0604020202020204" pitchFamily="34" charset="0"/>
                          <a:cs typeface="Arial" panose="020B0604020202020204" pitchFamily="34" charset="0"/>
                        </a:rPr>
                        <a:t> văn</a:t>
                      </a:r>
                      <a:r>
                        <a:rPr lang="en-US" sz="3200" baseline="0" dirty="0" smtClean="0">
                          <a:latin typeface="Arial" panose="020B0604020202020204" pitchFamily="34" charset="0"/>
                          <a:cs typeface="Arial" panose="020B0604020202020204" pitchFamily="34" charset="0"/>
                        </a:rPr>
                        <a:t> bản</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mạch</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lạc</a:t>
                      </a:r>
                      <a:r>
                        <a:rPr lang="en-US" sz="3200" dirty="0" smtClean="0">
                          <a:latin typeface="Arial" panose="020B0604020202020204" pitchFamily="34" charset="0"/>
                          <a:cs typeface="Arial" panose="020B0604020202020204" pitchFamily="34" charset="0"/>
                        </a:rPr>
                        <a:t>, dễ tiếp </a:t>
                      </a:r>
                      <a:r>
                        <a:rPr lang="en-US" sz="3200" dirty="0" err="1" smtClean="0">
                          <a:latin typeface="Arial" panose="020B0604020202020204" pitchFamily="34" charset="0"/>
                          <a:cs typeface="Arial" panose="020B0604020202020204" pitchFamily="34" charset="0"/>
                        </a:rPr>
                        <a:t>nhận</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1869889980"/>
                  </a:ext>
                </a:extLst>
              </a:tr>
              <a:tr h="1291471">
                <a:tc>
                  <a:txBody>
                    <a:bodyPr/>
                    <a:lstStyle/>
                    <a:p>
                      <a:r>
                        <a:rPr lang="en-US" sz="3700" dirty="0" smtClean="0">
                          <a:latin typeface="Arial" panose="020B0604020202020204" pitchFamily="34" charset="0"/>
                          <a:cs typeface="Arial" panose="020B0604020202020204" pitchFamily="34" charset="0"/>
                        </a:rPr>
                        <a:t>Chữ</a:t>
                      </a:r>
                      <a:r>
                        <a:rPr lang="en-US" sz="3700" baseline="0" dirty="0" smtClean="0">
                          <a:latin typeface="Arial" panose="020B0604020202020204" pitchFamily="34" charset="0"/>
                          <a:cs typeface="Arial" panose="020B0604020202020204" pitchFamily="34" charset="0"/>
                        </a:rPr>
                        <a:t> in </a:t>
                      </a:r>
                      <a:r>
                        <a:rPr lang="en-US" sz="3700" baseline="0" dirty="0" err="1" smtClean="0">
                          <a:latin typeface="Arial" panose="020B0604020202020204" pitchFamily="34" charset="0"/>
                          <a:cs typeface="Arial" panose="020B0604020202020204" pitchFamily="34" charset="0"/>
                        </a:rPr>
                        <a:t>đậm</a:t>
                      </a:r>
                      <a:endParaRPr lang="en-US" sz="3700" dirty="0">
                        <a:latin typeface="Arial" panose="020B0604020202020204" pitchFamily="34" charset="0"/>
                        <a:cs typeface="Arial" panose="020B0604020202020204" pitchFamily="34" charset="0"/>
                      </a:endParaRPr>
                    </a:p>
                  </a:txBody>
                  <a:tcPr anchor="ctr"/>
                </a:tc>
                <a:tc>
                  <a:txBody>
                    <a:bodyPr/>
                    <a:lstStyle/>
                    <a:p>
                      <a:pPr algn="just">
                        <a:lnSpc>
                          <a:spcPct val="150000"/>
                        </a:lnSpc>
                      </a:pPr>
                      <a:r>
                        <a:rPr lang="en-US" sz="3200" dirty="0" err="1" smtClean="0">
                          <a:latin typeface="Arial" panose="020B0604020202020204" pitchFamily="34" charset="0"/>
                          <a:cs typeface="Arial" panose="020B0604020202020204" pitchFamily="34" charset="0"/>
                        </a:rPr>
                        <a:t>Tô</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đậm</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đề</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mục</a:t>
                      </a:r>
                      <a:r>
                        <a:rPr lang="en-US" sz="3200" dirty="0" smtClean="0">
                          <a:latin typeface="Arial" panose="020B0604020202020204" pitchFamily="34" charset="0"/>
                          <a:cs typeface="Arial" panose="020B0604020202020204" pitchFamily="34" charset="0"/>
                        </a:rPr>
                        <a:t>, làm nổi bật bố </a:t>
                      </a:r>
                      <a:r>
                        <a:rPr lang="en-US" sz="3200" dirty="0" err="1" smtClean="0">
                          <a:latin typeface="Arial" panose="020B0604020202020204" pitchFamily="34" charset="0"/>
                          <a:cs typeface="Arial" panose="020B0604020202020204" pitchFamily="34" charset="0"/>
                        </a:rPr>
                        <a:t>cục</a:t>
                      </a:r>
                      <a:r>
                        <a:rPr lang="en-US" sz="3200" dirty="0" smtClean="0">
                          <a:latin typeface="Arial" panose="020B0604020202020204" pitchFamily="34" charset="0"/>
                          <a:cs typeface="Arial" panose="020B0604020202020204" pitchFamily="34" charset="0"/>
                        </a:rPr>
                        <a:t> văn</a:t>
                      </a:r>
                      <a:r>
                        <a:rPr lang="en-US" sz="3200" baseline="0" dirty="0" smtClean="0">
                          <a:latin typeface="Arial" panose="020B0604020202020204" pitchFamily="34" charset="0"/>
                          <a:cs typeface="Arial" panose="020B0604020202020204" pitchFamily="34" charset="0"/>
                        </a:rPr>
                        <a:t> bản</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tô</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đậm</a:t>
                      </a:r>
                      <a:r>
                        <a:rPr lang="en-US" sz="3200" dirty="0" smtClean="0">
                          <a:latin typeface="Arial" panose="020B0604020202020204" pitchFamily="34" charset="0"/>
                          <a:cs typeface="Arial" panose="020B0604020202020204" pitchFamily="34" charset="0"/>
                        </a:rPr>
                        <a:t> từ </a:t>
                      </a:r>
                      <a:r>
                        <a:rPr lang="en-US" sz="3200" dirty="0" err="1" smtClean="0">
                          <a:latin typeface="Arial" panose="020B0604020202020204" pitchFamily="34" charset="0"/>
                          <a:cs typeface="Arial" panose="020B0604020202020204" pitchFamily="34" charset="0"/>
                        </a:rPr>
                        <a:t>khoá</a:t>
                      </a:r>
                      <a:r>
                        <a:rPr lang="en-US" sz="3200" dirty="0" smtClean="0">
                          <a:latin typeface="Arial" panose="020B0604020202020204" pitchFamily="34" charset="0"/>
                          <a:cs typeface="Arial" panose="020B0604020202020204" pitchFamily="34" charset="0"/>
                        </a:rPr>
                        <a:t> trong văn</a:t>
                      </a:r>
                      <a:r>
                        <a:rPr lang="en-US" sz="3200" baseline="0" dirty="0" smtClean="0">
                          <a:latin typeface="Arial" panose="020B0604020202020204" pitchFamily="34" charset="0"/>
                          <a:cs typeface="Arial" panose="020B0604020202020204" pitchFamily="34" charset="0"/>
                        </a:rPr>
                        <a:t> bản</a:t>
                      </a:r>
                      <a:r>
                        <a:rPr lang="en-US" sz="3200" dirty="0" smtClean="0">
                          <a:latin typeface="Arial" panose="020B0604020202020204" pitchFamily="34" charset="0"/>
                          <a:cs typeface="Arial" panose="020B0604020202020204" pitchFamily="34" charset="0"/>
                        </a:rPr>
                        <a:t>, làm bật lên ý chính của văn</a:t>
                      </a:r>
                      <a:r>
                        <a:rPr lang="en-US" sz="3200" baseline="0" dirty="0" smtClean="0">
                          <a:latin typeface="Arial" panose="020B0604020202020204" pitchFamily="34" charset="0"/>
                          <a:cs typeface="Arial" panose="020B0604020202020204" pitchFamily="34" charset="0"/>
                        </a:rPr>
                        <a:t> bản</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660665934"/>
                  </a:ext>
                </a:extLst>
              </a:tr>
              <a:tr h="1291471">
                <a:tc>
                  <a:txBody>
                    <a:bodyPr/>
                    <a:lstStyle/>
                    <a:p>
                      <a:r>
                        <a:rPr lang="en-US" sz="3700" dirty="0" smtClean="0">
                          <a:latin typeface="Arial" panose="020B0604020202020204" pitchFamily="34" charset="0"/>
                          <a:cs typeface="Arial" panose="020B0604020202020204" pitchFamily="34" charset="0"/>
                        </a:rPr>
                        <a:t>Số</a:t>
                      </a:r>
                      <a:r>
                        <a:rPr lang="en-US" sz="3700" baseline="0" dirty="0" smtClean="0">
                          <a:latin typeface="Arial" panose="020B0604020202020204" pitchFamily="34" charset="0"/>
                          <a:cs typeface="Arial" panose="020B0604020202020204" pitchFamily="34" charset="0"/>
                        </a:rPr>
                        <a:t> thứ tự</a:t>
                      </a:r>
                      <a:endParaRPr lang="en-US" sz="3700" dirty="0">
                        <a:latin typeface="Arial" panose="020B0604020202020204" pitchFamily="34" charset="0"/>
                        <a:cs typeface="Arial" panose="020B0604020202020204" pitchFamily="34" charset="0"/>
                      </a:endParaRPr>
                    </a:p>
                  </a:txBody>
                  <a:tcPr anchor="ctr"/>
                </a:tc>
                <a:tc>
                  <a:txBody>
                    <a:bodyPr/>
                    <a:lstStyle/>
                    <a:p>
                      <a:pPr>
                        <a:lnSpc>
                          <a:spcPct val="150000"/>
                        </a:lnSpc>
                      </a:pPr>
                      <a:r>
                        <a:rPr lang="en-US" sz="3200" dirty="0" smtClean="0">
                          <a:latin typeface="Arial" panose="020B0604020202020204" pitchFamily="34" charset="0"/>
                          <a:cs typeface="Arial" panose="020B0604020202020204" pitchFamily="34" charset="0"/>
                        </a:rPr>
                        <a:t>Đánh </a:t>
                      </a:r>
                      <a:r>
                        <a:rPr lang="en-US" sz="3200" dirty="0" err="1" smtClean="0">
                          <a:latin typeface="Arial" panose="020B0604020202020204" pitchFamily="34" charset="0"/>
                          <a:cs typeface="Arial" panose="020B0604020202020204" pitchFamily="34" charset="0"/>
                        </a:rPr>
                        <a:t>dấu</a:t>
                      </a:r>
                      <a:r>
                        <a:rPr lang="en-US" sz="3200" dirty="0" smtClean="0">
                          <a:latin typeface="Arial" panose="020B0604020202020204" pitchFamily="34" charset="0"/>
                          <a:cs typeface="Arial" panose="020B0604020202020204" pitchFamily="34" charset="0"/>
                        </a:rPr>
                        <a:t> thứ tự các </a:t>
                      </a:r>
                      <a:r>
                        <a:rPr lang="en-US" sz="3200" dirty="0" err="1" smtClean="0">
                          <a:latin typeface="Arial" panose="020B0604020202020204" pitchFamily="34" charset="0"/>
                          <a:cs typeface="Arial" panose="020B0604020202020204" pitchFamily="34" charset="0"/>
                        </a:rPr>
                        <a:t>đề</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mục</a:t>
                      </a:r>
                      <a:r>
                        <a:rPr lang="en-US" sz="3200" dirty="0" smtClean="0">
                          <a:latin typeface="Arial" panose="020B0604020202020204" pitchFamily="34" charset="0"/>
                          <a:cs typeface="Arial" panose="020B0604020202020204" pitchFamily="34" charset="0"/>
                        </a:rPr>
                        <a:t>, các ý, </a:t>
                      </a:r>
                      <a:r>
                        <a:rPr lang="en-US" sz="3200" dirty="0" err="1" smtClean="0">
                          <a:latin typeface="Arial" panose="020B0604020202020204" pitchFamily="34" charset="0"/>
                          <a:cs typeface="Arial" panose="020B0604020202020204" pitchFamily="34" charset="0"/>
                        </a:rPr>
                        <a:t>giúp</a:t>
                      </a:r>
                      <a:r>
                        <a:rPr lang="en-US" sz="3200" dirty="0" smtClean="0">
                          <a:latin typeface="Arial" panose="020B0604020202020204" pitchFamily="34" charset="0"/>
                          <a:cs typeface="Arial" panose="020B0604020202020204" pitchFamily="34" charset="0"/>
                        </a:rPr>
                        <a:t> văn</a:t>
                      </a:r>
                      <a:r>
                        <a:rPr lang="en-US" sz="3200" baseline="0" dirty="0" smtClean="0">
                          <a:latin typeface="Arial" panose="020B0604020202020204" pitchFamily="34" charset="0"/>
                          <a:cs typeface="Arial" panose="020B0604020202020204" pitchFamily="34" charset="0"/>
                        </a:rPr>
                        <a:t> bản</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mạch</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lạc</a:t>
                      </a:r>
                      <a:r>
                        <a:rPr lang="en-US" sz="3200" dirty="0" smtClean="0">
                          <a:latin typeface="Arial" panose="020B0604020202020204" pitchFamily="34" charset="0"/>
                          <a:cs typeface="Arial" panose="020B0604020202020204" pitchFamily="34" charset="0"/>
                        </a:rPr>
                        <a:t>, dễ tiếp </a:t>
                      </a:r>
                      <a:r>
                        <a:rPr lang="en-US" sz="3200" dirty="0" err="1" smtClean="0">
                          <a:latin typeface="Arial" panose="020B0604020202020204" pitchFamily="34" charset="0"/>
                          <a:cs typeface="Arial" panose="020B0604020202020204" pitchFamily="34" charset="0"/>
                        </a:rPr>
                        <a:t>nhận</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2087555898"/>
                  </a:ext>
                </a:extLst>
              </a:tr>
              <a:tr h="1291471">
                <a:tc>
                  <a:txBody>
                    <a:bodyPr/>
                    <a:lstStyle/>
                    <a:p>
                      <a:r>
                        <a:rPr lang="en-US" sz="3700" dirty="0" err="1" smtClean="0">
                          <a:latin typeface="Arial" panose="020B0604020202020204" pitchFamily="34" charset="0"/>
                          <a:cs typeface="Arial" panose="020B0604020202020204" pitchFamily="34" charset="0"/>
                        </a:rPr>
                        <a:t>Dấu</a:t>
                      </a:r>
                      <a:r>
                        <a:rPr lang="en-US" sz="3700" baseline="0" dirty="0" smtClean="0">
                          <a:latin typeface="Arial" panose="020B0604020202020204" pitchFamily="34" charset="0"/>
                          <a:cs typeface="Arial" panose="020B0604020202020204" pitchFamily="34" charset="0"/>
                        </a:rPr>
                        <a:t> </a:t>
                      </a:r>
                      <a:r>
                        <a:rPr lang="en-US" sz="3700" baseline="0" dirty="0" err="1" smtClean="0">
                          <a:latin typeface="Arial" panose="020B0604020202020204" pitchFamily="34" charset="0"/>
                          <a:cs typeface="Arial" panose="020B0604020202020204" pitchFamily="34" charset="0"/>
                        </a:rPr>
                        <a:t>gạch</a:t>
                      </a:r>
                      <a:r>
                        <a:rPr lang="en-US" sz="3700" baseline="0" dirty="0" smtClean="0">
                          <a:latin typeface="Arial" panose="020B0604020202020204" pitchFamily="34" charset="0"/>
                          <a:cs typeface="Arial" panose="020B0604020202020204" pitchFamily="34" charset="0"/>
                        </a:rPr>
                        <a:t> đầu </a:t>
                      </a:r>
                      <a:r>
                        <a:rPr lang="en-US" sz="3700" baseline="0" dirty="0" err="1" smtClean="0">
                          <a:latin typeface="Arial" panose="020B0604020202020204" pitchFamily="34" charset="0"/>
                          <a:cs typeface="Arial" panose="020B0604020202020204" pitchFamily="34" charset="0"/>
                        </a:rPr>
                        <a:t>dòng</a:t>
                      </a:r>
                      <a:endParaRPr lang="en-US" sz="3700" dirty="0">
                        <a:latin typeface="Arial" panose="020B0604020202020204" pitchFamily="34" charset="0"/>
                        <a:cs typeface="Arial" panose="020B0604020202020204" pitchFamily="34" charset="0"/>
                      </a:endParaRPr>
                    </a:p>
                  </a:txBody>
                  <a:tcPr anchor="ctr"/>
                </a:tc>
                <a:tc>
                  <a:txBody>
                    <a:bodyPr/>
                    <a:lstStyle/>
                    <a:p>
                      <a:pPr>
                        <a:lnSpc>
                          <a:spcPct val="150000"/>
                        </a:lnSpc>
                      </a:pPr>
                      <a:r>
                        <a:rPr lang="en-US" sz="3200" dirty="0" smtClean="0">
                          <a:latin typeface="Arial" panose="020B0604020202020204" pitchFamily="34" charset="0"/>
                          <a:cs typeface="Arial" panose="020B0604020202020204" pitchFamily="34" charset="0"/>
                        </a:rPr>
                        <a:t>Đánh </a:t>
                      </a:r>
                      <a:r>
                        <a:rPr lang="en-US" sz="3200" dirty="0" err="1" smtClean="0">
                          <a:latin typeface="Arial" panose="020B0604020202020204" pitchFamily="34" charset="0"/>
                          <a:cs typeface="Arial" panose="020B0604020202020204" pitchFamily="34" charset="0"/>
                        </a:rPr>
                        <a:t>dấu</a:t>
                      </a:r>
                      <a:r>
                        <a:rPr lang="en-US" sz="3200" dirty="0" smtClean="0">
                          <a:latin typeface="Arial" panose="020B0604020202020204" pitchFamily="34" charset="0"/>
                          <a:cs typeface="Arial" panose="020B0604020202020204" pitchFamily="34" charset="0"/>
                        </a:rPr>
                        <a:t> các phần </a:t>
                      </a:r>
                      <a:r>
                        <a:rPr lang="en-US" sz="3200" dirty="0" err="1" smtClean="0">
                          <a:latin typeface="Arial" panose="020B0604020202020204" pitchFamily="34" charset="0"/>
                          <a:cs typeface="Arial" panose="020B0604020202020204" pitchFamily="34" charset="0"/>
                        </a:rPr>
                        <a:t>nội</a:t>
                      </a:r>
                      <a:r>
                        <a:rPr lang="en-US" sz="3200" dirty="0" smtClean="0">
                          <a:latin typeface="Arial" panose="020B0604020202020204" pitchFamily="34" charset="0"/>
                          <a:cs typeface="Arial" panose="020B0604020202020204" pitchFamily="34" charset="0"/>
                        </a:rPr>
                        <a:t> dung trong văn</a:t>
                      </a:r>
                      <a:r>
                        <a:rPr lang="en-US" sz="3200" baseline="0" dirty="0" smtClean="0">
                          <a:latin typeface="Arial" panose="020B0604020202020204" pitchFamily="34" charset="0"/>
                          <a:cs typeface="Arial" panose="020B0604020202020204" pitchFamily="34" charset="0"/>
                        </a:rPr>
                        <a:t> bản</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giúp</a:t>
                      </a:r>
                      <a:r>
                        <a:rPr lang="en-US" sz="3200" dirty="0" smtClean="0">
                          <a:latin typeface="Arial" panose="020B0604020202020204" pitchFamily="34" charset="0"/>
                          <a:cs typeface="Arial" panose="020B0604020202020204" pitchFamily="34" charset="0"/>
                        </a:rPr>
                        <a:t> văn</a:t>
                      </a:r>
                      <a:r>
                        <a:rPr lang="en-US" sz="3200" baseline="0" dirty="0" smtClean="0">
                          <a:latin typeface="Arial" panose="020B0604020202020204" pitchFamily="34" charset="0"/>
                          <a:cs typeface="Arial" panose="020B0604020202020204" pitchFamily="34" charset="0"/>
                        </a:rPr>
                        <a:t> bản</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mạch</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lạc</a:t>
                      </a:r>
                      <a:r>
                        <a:rPr lang="en-US" sz="3200" dirty="0" smtClean="0">
                          <a:latin typeface="Arial" panose="020B0604020202020204" pitchFamily="34" charset="0"/>
                          <a:cs typeface="Arial" panose="020B0604020202020204" pitchFamily="34" charset="0"/>
                        </a:rPr>
                        <a:t>, dễ tiếp </a:t>
                      </a:r>
                      <a:r>
                        <a:rPr lang="en-US" sz="3200" dirty="0" err="1" smtClean="0">
                          <a:latin typeface="Arial" panose="020B0604020202020204" pitchFamily="34" charset="0"/>
                          <a:cs typeface="Arial" panose="020B0604020202020204" pitchFamily="34" charset="0"/>
                        </a:rPr>
                        <a:t>nhận</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990249942"/>
                  </a:ext>
                </a:extLst>
              </a:tr>
            </a:tbl>
          </a:graphicData>
        </a:graphic>
      </p:graphicFrame>
    </p:spTree>
    <p:extLst>
      <p:ext uri="{BB962C8B-B14F-4D97-AF65-F5344CB8AC3E}">
        <p14:creationId xmlns:p14="http://schemas.microsoft.com/office/powerpoint/2010/main" val="112806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1185</Words>
  <Application>Microsoft Office PowerPoint</Application>
  <PresentationFormat>Custom</PresentationFormat>
  <Paragraphs>102</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Times New Roman</vt:lpstr>
      <vt:lpstr>SimSun</vt:lpstr>
      <vt:lpstr>Calibri</vt:lpstr>
      <vt:lpstr>Wingdings</vt:lpstr>
      <vt:lpstr>Symbol</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11</cp:revision>
  <dcterms:created xsi:type="dcterms:W3CDTF">2006-08-16T00:00:00Z</dcterms:created>
  <dcterms:modified xsi:type="dcterms:W3CDTF">2025-03-03T11:18:19Z</dcterms:modified>
  <dc:identifier>DAEt-d3kjac</dc:identifier>
</cp:coreProperties>
</file>