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3" r:id="rId2"/>
    <p:sldId id="257" r:id="rId3"/>
    <p:sldId id="256" r:id="rId4"/>
    <p:sldId id="258" r:id="rId5"/>
    <p:sldId id="259" r:id="rId6"/>
    <p:sldId id="266" r:id="rId7"/>
    <p:sldId id="278" r:id="rId8"/>
    <p:sldId id="276" r:id="rId9"/>
    <p:sldId id="279" r:id="rId10"/>
    <p:sldId id="280" r:id="rId11"/>
    <p:sldId id="281" r:id="rId12"/>
    <p:sldId id="277" r:id="rId13"/>
    <p:sldId id="282" r:id="rId14"/>
    <p:sldId id="265" r:id="rId15"/>
    <p:sldId id="267" r:id="rId16"/>
    <p:sldId id="283" r:id="rId17"/>
    <p:sldId id="270" r:id="rId18"/>
    <p:sldId id="275" r:id="rId19"/>
  </p:sldIdLst>
  <p:sldSz cx="18288000" cy="10287000"/>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7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30.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4.svg"/><Relationship Id="rId5" Type="http://schemas.openxmlformats.org/officeDocument/2006/relationships/image" Target="../media/image28.svg"/><Relationship Id="rId15"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22.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6.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4.png"/><Relationship Id="rId5" Type="http://schemas.openxmlformats.org/officeDocument/2006/relationships/image" Target="../media/image4.svg"/><Relationship Id="rId10" Type="http://schemas.openxmlformats.org/officeDocument/2006/relationships/image" Target="../media/image23.jpeg"/><Relationship Id="rId4" Type="http://schemas.openxmlformats.org/officeDocument/2006/relationships/image" Target="../media/image13.png"/><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6.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svg"/><Relationship Id="rId10"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6.svg"/><Relationship Id="rId7" Type="http://schemas.openxmlformats.org/officeDocument/2006/relationships/image" Target="../media/image26.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svg"/><Relationship Id="rId5" Type="http://schemas.openxmlformats.org/officeDocument/2006/relationships/image" Target="../media/image12.svg"/><Relationship Id="rId10" Type="http://schemas.openxmlformats.org/officeDocument/2006/relationships/image" Target="../media/image7.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7" Type="http://schemas.openxmlformats.org/officeDocument/2006/relationships/image" Target="../media/image4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2.svg"/><Relationship Id="rId5" Type="http://schemas.openxmlformats.org/officeDocument/2006/relationships/image" Target="../media/image4.svg"/><Relationship Id="rId10" Type="http://schemas.openxmlformats.org/officeDocument/2006/relationships/image" Target="../media/image26.png"/><Relationship Id="rId9"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2.svg"/><Relationship Id="rId4" Type="http://schemas.openxmlformats.org/officeDocument/2006/relationships/image" Target="../media/image28.png"/><Relationship Id="rId9" Type="http://schemas.openxmlformats.org/officeDocument/2006/relationships/image" Target="../media/image56.sv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0.svg"/><Relationship Id="rId18" Type="http://schemas.openxmlformats.org/officeDocument/2006/relationships/image" Target="../media/image34.png"/><Relationship Id="rId3" Type="http://schemas.openxmlformats.org/officeDocument/2006/relationships/image" Target="../media/image36.svg"/><Relationship Id="rId7" Type="http://schemas.openxmlformats.org/officeDocument/2006/relationships/image" Target="../media/image62.svg"/><Relationship Id="rId12" Type="http://schemas.openxmlformats.org/officeDocument/2006/relationships/image" Target="../media/image7.png"/><Relationship Id="rId17" Type="http://schemas.openxmlformats.org/officeDocument/2006/relationships/image" Target="../media/image24.svg"/><Relationship Id="rId2" Type="http://schemas.openxmlformats.org/officeDocument/2006/relationships/image" Target="../media/image21.png"/><Relationship Id="rId16" Type="http://schemas.openxmlformats.org/officeDocument/2006/relationships/image" Target="../media/image33.png"/><Relationship Id="rId1" Type="http://schemas.openxmlformats.org/officeDocument/2006/relationships/slideLayout" Target="../slideLayouts/slideLayout7.xml"/><Relationship Id="rId11" Type="http://schemas.openxmlformats.org/officeDocument/2006/relationships/image" Target="../media/image4.svg"/><Relationship Id="rId15" Type="http://schemas.openxmlformats.org/officeDocument/2006/relationships/image" Target="../media/image48.svg"/><Relationship Id="rId10" Type="http://schemas.openxmlformats.org/officeDocument/2006/relationships/image" Target="../media/image13.png"/><Relationship Id="rId4" Type="http://schemas.openxmlformats.org/officeDocument/2006/relationships/image" Target="../media/image31.png"/><Relationship Id="rId9" Type="http://schemas.openxmlformats.org/officeDocument/2006/relationships/image" Target="../media/image64.sv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0.svg"/><Relationship Id="rId18" Type="http://schemas.openxmlformats.org/officeDocument/2006/relationships/image" Target="../media/image34.png"/><Relationship Id="rId3" Type="http://schemas.openxmlformats.org/officeDocument/2006/relationships/image" Target="../media/image36.svg"/><Relationship Id="rId7" Type="http://schemas.openxmlformats.org/officeDocument/2006/relationships/image" Target="../media/image62.svg"/><Relationship Id="rId12" Type="http://schemas.openxmlformats.org/officeDocument/2006/relationships/image" Target="../media/image7.png"/><Relationship Id="rId17" Type="http://schemas.openxmlformats.org/officeDocument/2006/relationships/image" Target="../media/image24.svg"/><Relationship Id="rId2" Type="http://schemas.openxmlformats.org/officeDocument/2006/relationships/image" Target="../media/image21.png"/><Relationship Id="rId16" Type="http://schemas.openxmlformats.org/officeDocument/2006/relationships/image" Target="../media/image33.png"/><Relationship Id="rId1" Type="http://schemas.openxmlformats.org/officeDocument/2006/relationships/slideLayout" Target="../slideLayouts/slideLayout7.xml"/><Relationship Id="rId11" Type="http://schemas.openxmlformats.org/officeDocument/2006/relationships/image" Target="../media/image4.svg"/><Relationship Id="rId15" Type="http://schemas.openxmlformats.org/officeDocument/2006/relationships/image" Target="../media/image48.svg"/><Relationship Id="rId10" Type="http://schemas.openxmlformats.org/officeDocument/2006/relationships/image" Target="../media/image13.png"/><Relationship Id="rId4" Type="http://schemas.openxmlformats.org/officeDocument/2006/relationships/image" Target="../media/image31.png"/><Relationship Id="rId9" Type="http://schemas.openxmlformats.org/officeDocument/2006/relationships/image" Target="../media/image64.svg"/><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68.svg"/><Relationship Id="rId7" Type="http://schemas.openxmlformats.org/officeDocument/2006/relationships/image" Target="../media/image46.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70.sv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30.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4.svg"/><Relationship Id="rId5" Type="http://schemas.openxmlformats.org/officeDocument/2006/relationships/image" Target="../media/image28.svg"/><Relationship Id="rId15"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22.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4.sv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2.jpeg"/><Relationship Id="rId1" Type="http://schemas.openxmlformats.org/officeDocument/2006/relationships/slideLayout" Target="../slideLayouts/slideLayout7.xml"/><Relationship Id="rId11" Type="http://schemas.openxmlformats.org/officeDocument/2006/relationships/image" Target="../media/image26.svg"/><Relationship Id="rId15" Type="http://schemas.openxmlformats.org/officeDocument/2006/relationships/image" Target="../media/image11.jpe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4.svg"/><Relationship Id="rId1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svg"/><Relationship Id="rId1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7.png"/><Relationship Id="rId19" Type="http://schemas.openxmlformats.org/officeDocument/2006/relationships/image" Target="../media/image18.svg"/><Relationship Id="rId4" Type="http://schemas.openxmlformats.org/officeDocument/2006/relationships/image" Target="../media/image13.png"/><Relationship Id="rId9" Type="http://schemas.openxmlformats.org/officeDocument/2006/relationships/image" Target="../media/image8.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4.svg"/><Relationship Id="rId1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30.svg"/><Relationship Id="rId12" Type="http://schemas.openxmlformats.org/officeDocument/2006/relationships/image" Target="../media/image5.png"/><Relationship Id="rId17"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2.svg"/><Relationship Id="rId5" Type="http://schemas.openxmlformats.org/officeDocument/2006/relationships/image" Target="../media/image28.svg"/><Relationship Id="rId15" Type="http://schemas.openxmlformats.org/officeDocument/2006/relationships/image" Target="../media/image18.svg"/><Relationship Id="rId19" Type="http://schemas.openxmlformats.org/officeDocument/2006/relationships/image" Target="../media/image10.svg"/><Relationship Id="rId4" Type="http://schemas.openxmlformats.org/officeDocument/2006/relationships/image" Target="../media/image2.pn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6.svg"/><Relationship Id="rId7" Type="http://schemas.openxmlformats.org/officeDocument/2006/relationships/image" Target="../media/image26.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svg"/><Relationship Id="rId5" Type="http://schemas.openxmlformats.org/officeDocument/2006/relationships/image" Target="../media/image12.svg"/><Relationship Id="rId10" Type="http://schemas.openxmlformats.org/officeDocument/2006/relationships/image" Target="../media/image7.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6.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svg"/><Relationship Id="rId4" Type="http://schemas.openxmlformats.org/officeDocument/2006/relationships/image" Target="../media/image13.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6.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svg"/><Relationship Id="rId4" Type="http://schemas.openxmlformats.org/officeDocument/2006/relationships/image" Target="../media/image13.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6.svg"/><Relationship Id="rId7" Type="http://schemas.openxmlformats.org/officeDocument/2006/relationships/image" Target="../media/image26.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svg"/><Relationship Id="rId5" Type="http://schemas.openxmlformats.org/officeDocument/2006/relationships/image" Target="../media/image12.svg"/><Relationship Id="rId10" Type="http://schemas.openxmlformats.org/officeDocument/2006/relationships/image" Target="../media/image7.png"/><Relationship Id="rId9"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6.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svg"/><Relationship Id="rId4" Type="http://schemas.openxmlformats.org/officeDocument/2006/relationships/image" Target="../media/image13.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BCBA"/>
        </a:solidFill>
        <a:effectLst/>
      </p:bgPr>
    </p:bg>
    <p:spTree>
      <p:nvGrpSpPr>
        <p:cNvPr id="1" name=""/>
        <p:cNvGrpSpPr/>
        <p:nvPr/>
      </p:nvGrpSpPr>
      <p:grpSpPr>
        <a:xfrm>
          <a:off x="0" y="0"/>
          <a:ext cx="0" cy="0"/>
          <a:chOff x="0" y="0"/>
          <a:chExt cx="0" cy="0"/>
        </a:xfrm>
      </p:grpSpPr>
      <p:sp>
        <p:nvSpPr>
          <p:cNvPr id="2" name="TextBox 2"/>
          <p:cNvSpPr txBox="1"/>
          <p:nvPr/>
        </p:nvSpPr>
        <p:spPr>
          <a:xfrm>
            <a:off x="2556274" y="3480967"/>
            <a:ext cx="13471326" cy="3118674"/>
          </a:xfrm>
          <a:prstGeom prst="rect">
            <a:avLst/>
          </a:prstGeom>
        </p:spPr>
        <p:txBody>
          <a:bodyPr wrap="square" lIns="0" tIns="0" rIns="0" bIns="0" rtlCol="0" anchor="t">
            <a:spAutoFit/>
          </a:bodyPr>
          <a:lstStyle/>
          <a:p>
            <a:pPr marL="0" lvl="0" indent="0" algn="ctr">
              <a:lnSpc>
                <a:spcPct val="150000"/>
              </a:lnSpc>
              <a:spcBef>
                <a:spcPct val="0"/>
              </a:spcBef>
            </a:pPr>
            <a:r>
              <a:rPr lang="en-US" sz="7200" b="1" dirty="0" smtClean="0">
                <a:solidFill>
                  <a:srgbClr val="1D1D1B"/>
                </a:solidFill>
                <a:latin typeface="Arial" panose="020B0604020202020204" pitchFamily="34" charset="0"/>
                <a:cs typeface="Arial" panose="020B0604020202020204" pitchFamily="34" charset="0"/>
              </a:rPr>
              <a:t>CHÀO MỪNG CÁC EM ĐẾN VỚI BÀI HỌC NGÀY HÔM NAY!</a:t>
            </a:r>
            <a:endParaRPr lang="en-US" sz="7200" b="1" u="none" dirty="0">
              <a:solidFill>
                <a:srgbClr val="1D1D1B"/>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29844">
            <a:off x="14107125" y="-2036071"/>
            <a:ext cx="5284994" cy="522734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29844">
            <a:off x="-1400194" y="5456181"/>
            <a:ext cx="5284994" cy="522734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39864">
            <a:off x="15521944" y="7074045"/>
            <a:ext cx="3174389" cy="372909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065136">
            <a:off x="-344891" y="195300"/>
            <a:ext cx="3174389" cy="3729091"/>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660893">
            <a:off x="16598890" y="4238232"/>
            <a:ext cx="1320819" cy="261548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07246" y="3908088"/>
            <a:ext cx="1003786" cy="98553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92856">
            <a:off x="-32508" y="3350115"/>
            <a:ext cx="1274811" cy="125163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719259">
            <a:off x="17415401" y="2137312"/>
            <a:ext cx="577316" cy="995372"/>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636201">
            <a:off x="400455" y="531014"/>
            <a:ext cx="577316" cy="9953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741B"/>
        </a:solidFill>
        <a:effectLst/>
      </p:bgPr>
    </p:bg>
    <p:spTree>
      <p:nvGrpSpPr>
        <p:cNvPr id="1" name=""/>
        <p:cNvGrpSpPr/>
        <p:nvPr/>
      </p:nvGrpSpPr>
      <p:grpSpPr>
        <a:xfrm>
          <a:off x="0" y="0"/>
          <a:ext cx="0" cy="0"/>
          <a:chOff x="0" y="0"/>
          <a:chExt cx="0" cy="0"/>
        </a:xfrm>
      </p:grpSpPr>
      <p:grpSp>
        <p:nvGrpSpPr>
          <p:cNvPr id="2" name="Group 2"/>
          <p:cNvGrpSpPr/>
          <p:nvPr/>
        </p:nvGrpSpPr>
        <p:grpSpPr>
          <a:xfrm>
            <a:off x="533400" y="571500"/>
            <a:ext cx="17449800" cy="9372600"/>
            <a:chOff x="0" y="0"/>
            <a:chExt cx="7173121" cy="3384501"/>
          </a:xfrm>
        </p:grpSpPr>
        <p:sp>
          <p:nvSpPr>
            <p:cNvPr id="3" name="Freeform 3"/>
            <p:cNvSpPr/>
            <p:nvPr/>
          </p:nvSpPr>
          <p:spPr>
            <a:xfrm>
              <a:off x="-9098" y="-6509"/>
              <a:ext cx="7187452" cy="3416554"/>
            </a:xfrm>
            <a:custGeom>
              <a:avLst/>
              <a:gdLst/>
              <a:ahLst/>
              <a:cxnLst/>
              <a:rect l="l" t="t" r="r" b="b"/>
              <a:pathLst>
                <a:path w="7187452" h="3416554">
                  <a:moveTo>
                    <a:pt x="63030" y="2823001"/>
                  </a:moveTo>
                  <a:cubicBezTo>
                    <a:pt x="63030" y="2823001"/>
                    <a:pt x="0" y="2576437"/>
                    <a:pt x="10218" y="1214762"/>
                  </a:cubicBezTo>
                  <a:cubicBezTo>
                    <a:pt x="18651" y="990971"/>
                    <a:pt x="65033" y="645332"/>
                    <a:pt x="65033" y="645332"/>
                  </a:cubicBezTo>
                  <a:cubicBezTo>
                    <a:pt x="82233" y="502466"/>
                    <a:pt x="56685" y="337866"/>
                    <a:pt x="181385" y="223925"/>
                  </a:cubicBezTo>
                  <a:cubicBezTo>
                    <a:pt x="346794" y="72788"/>
                    <a:pt x="621643" y="0"/>
                    <a:pt x="6294378" y="6965"/>
                  </a:cubicBezTo>
                  <a:lnTo>
                    <a:pt x="6294379" y="6965"/>
                  </a:lnTo>
                  <a:cubicBezTo>
                    <a:pt x="6511126" y="16819"/>
                    <a:pt x="6715441" y="36481"/>
                    <a:pt x="6849630" y="101690"/>
                  </a:cubicBezTo>
                  <a:cubicBezTo>
                    <a:pt x="7105676" y="226120"/>
                    <a:pt x="7187451" y="459160"/>
                    <a:pt x="7181963" y="704684"/>
                  </a:cubicBezTo>
                  <a:cubicBezTo>
                    <a:pt x="7181963" y="704684"/>
                    <a:pt x="7138675" y="1013073"/>
                    <a:pt x="7146109" y="1248607"/>
                  </a:cubicBezTo>
                  <a:cubicBezTo>
                    <a:pt x="7153232" y="2564802"/>
                    <a:pt x="7160389" y="2760405"/>
                    <a:pt x="7160389" y="2760405"/>
                  </a:cubicBezTo>
                  <a:cubicBezTo>
                    <a:pt x="7143707" y="2976137"/>
                    <a:pt x="7029063" y="3186749"/>
                    <a:pt x="6832194" y="3298373"/>
                  </a:cubicBezTo>
                  <a:cubicBezTo>
                    <a:pt x="6681843" y="3383622"/>
                    <a:pt x="6483811" y="3398720"/>
                    <a:pt x="5151657" y="3387978"/>
                  </a:cubicBezTo>
                  <a:lnTo>
                    <a:pt x="5151587" y="3387978"/>
                  </a:lnTo>
                  <a:cubicBezTo>
                    <a:pt x="645952" y="3382701"/>
                    <a:pt x="384604" y="3416554"/>
                    <a:pt x="254278" y="3307397"/>
                  </a:cubicBezTo>
                  <a:cubicBezTo>
                    <a:pt x="145767" y="3216512"/>
                    <a:pt x="81795" y="3023200"/>
                    <a:pt x="63030" y="2823001"/>
                  </a:cubicBezTo>
                  <a:close/>
                </a:path>
              </a:pathLst>
            </a:custGeom>
            <a:solidFill>
              <a:srgbClr val="FFF9E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97709">
            <a:off x="-25820" y="8521970"/>
            <a:ext cx="1691114" cy="1672665"/>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21970">
            <a:off x="16613907" y="6464541"/>
            <a:ext cx="1695489" cy="169548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88258">
            <a:off x="17243290" y="629200"/>
            <a:ext cx="577316" cy="99537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52947">
            <a:off x="-81995" y="1018801"/>
            <a:ext cx="1755396" cy="1974372"/>
          </a:xfrm>
          <a:prstGeom prst="rect">
            <a:avLst/>
          </a:prstGeom>
        </p:spPr>
      </p:pic>
      <p:sp>
        <p:nvSpPr>
          <p:cNvPr id="15" name="TextBox 14"/>
          <p:cNvSpPr txBox="1"/>
          <p:nvPr/>
        </p:nvSpPr>
        <p:spPr>
          <a:xfrm>
            <a:off x="2188190" y="1424254"/>
            <a:ext cx="10461009" cy="954107"/>
          </a:xfrm>
          <a:prstGeom prst="rect">
            <a:avLst/>
          </a:prstGeom>
          <a:noFill/>
        </p:spPr>
        <p:txBody>
          <a:bodyPr wrap="square" rtlCol="0">
            <a:spAutoFit/>
          </a:bodyPr>
          <a:lstStyle/>
          <a:p>
            <a:r>
              <a:rPr lang="en-US" sz="5600" b="1" dirty="0" smtClean="0">
                <a:latin typeface="Arial" panose="020B0604020202020204" pitchFamily="34" charset="0"/>
                <a:cs typeface="Arial" panose="020B0604020202020204" pitchFamily="34" charset="0"/>
              </a:rPr>
              <a:t>b. </a:t>
            </a:r>
            <a:r>
              <a:rPr lang="en-US" sz="5600" b="1" dirty="0" err="1" smtClean="0">
                <a:latin typeface="Arial" panose="020B0604020202020204" pitchFamily="34" charset="0"/>
                <a:cs typeface="Arial" panose="020B0604020202020204" pitchFamily="34" charset="0"/>
              </a:rPr>
              <a:t>Tìm</a:t>
            </a:r>
            <a:r>
              <a:rPr lang="en-US" sz="5600" b="1" dirty="0" smtClean="0">
                <a:latin typeface="Arial" panose="020B0604020202020204" pitchFamily="34" charset="0"/>
                <a:cs typeface="Arial" panose="020B0604020202020204" pitchFamily="34" charset="0"/>
              </a:rPr>
              <a:t> </a:t>
            </a:r>
            <a:r>
              <a:rPr lang="en-US" sz="5600" b="1" dirty="0" err="1" smtClean="0">
                <a:latin typeface="Arial" panose="020B0604020202020204" pitchFamily="34" charset="0"/>
                <a:cs typeface="Arial" panose="020B0604020202020204" pitchFamily="34" charset="0"/>
              </a:rPr>
              <a:t>kiếm</a:t>
            </a:r>
            <a:r>
              <a:rPr lang="en-US" sz="5600" b="1" dirty="0" smtClean="0">
                <a:latin typeface="Arial" panose="020B0604020202020204" pitchFamily="34" charset="0"/>
                <a:cs typeface="Arial" panose="020B0604020202020204" pitchFamily="34" charset="0"/>
              </a:rPr>
              <a:t> </a:t>
            </a:r>
            <a:r>
              <a:rPr lang="en-US" sz="5600" b="1" dirty="0" err="1" smtClean="0">
                <a:latin typeface="Arial" panose="020B0604020202020204" pitchFamily="34" charset="0"/>
                <a:cs typeface="Arial" panose="020B0604020202020204" pitchFamily="34" charset="0"/>
              </a:rPr>
              <a:t>giải</a:t>
            </a:r>
            <a:r>
              <a:rPr lang="en-US" sz="5600" b="1" dirty="0" smtClean="0">
                <a:latin typeface="Arial" panose="020B0604020202020204" pitchFamily="34" charset="0"/>
                <a:cs typeface="Arial" panose="020B0604020202020204" pitchFamily="34" charset="0"/>
              </a:rPr>
              <a:t> </a:t>
            </a:r>
            <a:r>
              <a:rPr lang="en-US" sz="5600" b="1" dirty="0" err="1" smtClean="0">
                <a:latin typeface="Arial" panose="020B0604020202020204" pitchFamily="34" charset="0"/>
                <a:cs typeface="Arial" panose="020B0604020202020204" pitchFamily="34" charset="0"/>
              </a:rPr>
              <a:t>pháp</a:t>
            </a:r>
            <a:endParaRPr lang="en-US" sz="5600" b="1" dirty="0">
              <a:latin typeface="Arial" panose="020B0604020202020204" pitchFamily="34" charset="0"/>
              <a:cs typeface="Arial" panose="020B0604020202020204" pitchFamily="34" charset="0"/>
            </a:endParaRPr>
          </a:p>
        </p:txBody>
      </p:sp>
      <p:pic>
        <p:nvPicPr>
          <p:cNvPr id="10" name="Picture 6" descr="Hãy chứng minh rằng bảo vệ rừng là bảo vệ cuộc sống của chúng t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48784" y="4762500"/>
            <a:ext cx="5368635" cy="4265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11">
            <a:extLst>
              <a:ext uri="{28A0092B-C50C-407E-A947-70E740481C1C}">
                <a14:useLocalDpi xmlns:a14="http://schemas.microsoft.com/office/drawing/2010/main" val="0"/>
              </a:ext>
            </a:extLst>
          </a:blip>
          <a:srcRect l="8133" t="6056" r="7636" b="11950"/>
          <a:stretch/>
        </p:blipFill>
        <p:spPr>
          <a:xfrm>
            <a:off x="2210936" y="2797231"/>
            <a:ext cx="5562601" cy="5546669"/>
          </a:xfrm>
          <a:prstGeom prst="rect">
            <a:avLst/>
          </a:prstGeom>
        </p:spPr>
      </p:pic>
      <p:sp>
        <p:nvSpPr>
          <p:cNvPr id="7" name="Rectangle 6"/>
          <p:cNvSpPr/>
          <p:nvPr/>
        </p:nvSpPr>
        <p:spPr>
          <a:xfrm>
            <a:off x="7848600" y="3249140"/>
            <a:ext cx="9310562" cy="738664"/>
          </a:xfrm>
          <a:prstGeom prst="rect">
            <a:avLst/>
          </a:prstGeom>
        </p:spPr>
        <p:txBody>
          <a:bodyPr wrap="none">
            <a:spAutoFit/>
          </a:bodyPr>
          <a:lstStyle/>
          <a:p>
            <a:pPr algn="ctr"/>
            <a:r>
              <a:rPr lang="vi-VN" sz="4200" dirty="0">
                <a:cs typeface="Times New Roman" panose="02020603050405020304" pitchFamily="18" charset="0"/>
              </a:rPr>
              <a:t>Lập ý tưởng chi tiết cho các giải pháp.</a:t>
            </a:r>
            <a:endParaRPr lang="en-US" sz="4200" dirty="0">
              <a:cs typeface="Times New Roman" panose="02020603050405020304" pitchFamily="18" charset="0"/>
            </a:endParaRPr>
          </a:p>
        </p:txBody>
      </p:sp>
    </p:spTree>
    <p:extLst>
      <p:ext uri="{BB962C8B-B14F-4D97-AF65-F5344CB8AC3E}">
        <p14:creationId xmlns:p14="http://schemas.microsoft.com/office/powerpoint/2010/main" val="180658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741B"/>
        </a:solidFill>
        <a:effectLst/>
      </p:bgPr>
    </p:bg>
    <p:spTree>
      <p:nvGrpSpPr>
        <p:cNvPr id="1" name=""/>
        <p:cNvGrpSpPr/>
        <p:nvPr/>
      </p:nvGrpSpPr>
      <p:grpSpPr>
        <a:xfrm>
          <a:off x="0" y="0"/>
          <a:ext cx="0" cy="0"/>
          <a:chOff x="0" y="0"/>
          <a:chExt cx="0" cy="0"/>
        </a:xfrm>
      </p:grpSpPr>
      <p:grpSp>
        <p:nvGrpSpPr>
          <p:cNvPr id="2" name="Group 2"/>
          <p:cNvGrpSpPr/>
          <p:nvPr/>
        </p:nvGrpSpPr>
        <p:grpSpPr>
          <a:xfrm>
            <a:off x="533400" y="571500"/>
            <a:ext cx="17449800" cy="9372600"/>
            <a:chOff x="0" y="0"/>
            <a:chExt cx="7173121" cy="3384501"/>
          </a:xfrm>
        </p:grpSpPr>
        <p:sp>
          <p:nvSpPr>
            <p:cNvPr id="3" name="Freeform 3"/>
            <p:cNvSpPr/>
            <p:nvPr/>
          </p:nvSpPr>
          <p:spPr>
            <a:xfrm>
              <a:off x="-9098" y="-6509"/>
              <a:ext cx="7187452" cy="3416554"/>
            </a:xfrm>
            <a:custGeom>
              <a:avLst/>
              <a:gdLst/>
              <a:ahLst/>
              <a:cxnLst/>
              <a:rect l="l" t="t" r="r" b="b"/>
              <a:pathLst>
                <a:path w="7187452" h="3416554">
                  <a:moveTo>
                    <a:pt x="63030" y="2823001"/>
                  </a:moveTo>
                  <a:cubicBezTo>
                    <a:pt x="63030" y="2823001"/>
                    <a:pt x="0" y="2576437"/>
                    <a:pt x="10218" y="1214762"/>
                  </a:cubicBezTo>
                  <a:cubicBezTo>
                    <a:pt x="18651" y="990971"/>
                    <a:pt x="65033" y="645332"/>
                    <a:pt x="65033" y="645332"/>
                  </a:cubicBezTo>
                  <a:cubicBezTo>
                    <a:pt x="82233" y="502466"/>
                    <a:pt x="56685" y="337866"/>
                    <a:pt x="181385" y="223925"/>
                  </a:cubicBezTo>
                  <a:cubicBezTo>
                    <a:pt x="346794" y="72788"/>
                    <a:pt x="621643" y="0"/>
                    <a:pt x="6294378" y="6965"/>
                  </a:cubicBezTo>
                  <a:lnTo>
                    <a:pt x="6294379" y="6965"/>
                  </a:lnTo>
                  <a:cubicBezTo>
                    <a:pt x="6511126" y="16819"/>
                    <a:pt x="6715441" y="36481"/>
                    <a:pt x="6849630" y="101690"/>
                  </a:cubicBezTo>
                  <a:cubicBezTo>
                    <a:pt x="7105676" y="226120"/>
                    <a:pt x="7187451" y="459160"/>
                    <a:pt x="7181963" y="704684"/>
                  </a:cubicBezTo>
                  <a:cubicBezTo>
                    <a:pt x="7181963" y="704684"/>
                    <a:pt x="7138675" y="1013073"/>
                    <a:pt x="7146109" y="1248607"/>
                  </a:cubicBezTo>
                  <a:cubicBezTo>
                    <a:pt x="7153232" y="2564802"/>
                    <a:pt x="7160389" y="2760405"/>
                    <a:pt x="7160389" y="2760405"/>
                  </a:cubicBezTo>
                  <a:cubicBezTo>
                    <a:pt x="7143707" y="2976137"/>
                    <a:pt x="7029063" y="3186749"/>
                    <a:pt x="6832194" y="3298373"/>
                  </a:cubicBezTo>
                  <a:cubicBezTo>
                    <a:pt x="6681843" y="3383622"/>
                    <a:pt x="6483811" y="3398720"/>
                    <a:pt x="5151657" y="3387978"/>
                  </a:cubicBezTo>
                  <a:lnTo>
                    <a:pt x="5151587" y="3387978"/>
                  </a:lnTo>
                  <a:cubicBezTo>
                    <a:pt x="645952" y="3382701"/>
                    <a:pt x="384604" y="3416554"/>
                    <a:pt x="254278" y="3307397"/>
                  </a:cubicBezTo>
                  <a:cubicBezTo>
                    <a:pt x="145767" y="3216512"/>
                    <a:pt x="81795" y="3023200"/>
                    <a:pt x="63030" y="2823001"/>
                  </a:cubicBezTo>
                  <a:close/>
                </a:path>
              </a:pathLst>
            </a:custGeom>
            <a:solidFill>
              <a:srgbClr val="FFF9E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97709">
            <a:off x="-25820" y="8521970"/>
            <a:ext cx="1691114" cy="1672665"/>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21970">
            <a:off x="16613907" y="6464541"/>
            <a:ext cx="1695489" cy="169548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88258">
            <a:off x="17243290" y="629200"/>
            <a:ext cx="577316" cy="99537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52947">
            <a:off x="-81995" y="1018801"/>
            <a:ext cx="1755396" cy="1974372"/>
          </a:xfrm>
          <a:prstGeom prst="rect">
            <a:avLst/>
          </a:prstGeom>
        </p:spPr>
      </p:pic>
      <p:sp>
        <p:nvSpPr>
          <p:cNvPr id="15" name="TextBox 14"/>
          <p:cNvSpPr txBox="1"/>
          <p:nvPr/>
        </p:nvSpPr>
        <p:spPr>
          <a:xfrm>
            <a:off x="2188190" y="1424254"/>
            <a:ext cx="10461009" cy="954107"/>
          </a:xfrm>
          <a:prstGeom prst="rect">
            <a:avLst/>
          </a:prstGeom>
          <a:noFill/>
        </p:spPr>
        <p:txBody>
          <a:bodyPr wrap="square" rtlCol="0">
            <a:spAutoFit/>
          </a:bodyPr>
          <a:lstStyle/>
          <a:p>
            <a:r>
              <a:rPr lang="en-US" sz="5600" b="1" dirty="0" smtClean="0">
                <a:latin typeface="Arial" panose="020B0604020202020204" pitchFamily="34" charset="0"/>
                <a:cs typeface="Arial" panose="020B0604020202020204" pitchFamily="34" charset="0"/>
              </a:rPr>
              <a:t>c. </a:t>
            </a:r>
            <a:r>
              <a:rPr lang="en-US" sz="5600" b="1" dirty="0" err="1" smtClean="0">
                <a:latin typeface="Arial" panose="020B0604020202020204" pitchFamily="34" charset="0"/>
                <a:cs typeface="Arial" panose="020B0604020202020204" pitchFamily="34" charset="0"/>
              </a:rPr>
              <a:t>Lựa</a:t>
            </a:r>
            <a:r>
              <a:rPr lang="en-US" sz="5600" b="1" dirty="0" smtClean="0">
                <a:latin typeface="Arial" panose="020B0604020202020204" pitchFamily="34" charset="0"/>
                <a:cs typeface="Arial" panose="020B0604020202020204" pitchFamily="34" charset="0"/>
              </a:rPr>
              <a:t> </a:t>
            </a:r>
            <a:r>
              <a:rPr lang="en-US" sz="5600" b="1" dirty="0" err="1" smtClean="0">
                <a:latin typeface="Arial" panose="020B0604020202020204" pitchFamily="34" charset="0"/>
                <a:cs typeface="Arial" panose="020B0604020202020204" pitchFamily="34" charset="0"/>
              </a:rPr>
              <a:t>chọn</a:t>
            </a:r>
            <a:r>
              <a:rPr lang="en-US" sz="5600" b="1" dirty="0" smtClean="0">
                <a:latin typeface="Arial" panose="020B0604020202020204" pitchFamily="34" charset="0"/>
                <a:cs typeface="Arial" panose="020B0604020202020204" pitchFamily="34" charset="0"/>
              </a:rPr>
              <a:t> </a:t>
            </a:r>
            <a:r>
              <a:rPr lang="en-US" sz="5600" b="1" dirty="0" err="1" smtClean="0">
                <a:latin typeface="Arial" panose="020B0604020202020204" pitchFamily="34" charset="0"/>
                <a:cs typeface="Arial" panose="020B0604020202020204" pitchFamily="34" charset="0"/>
              </a:rPr>
              <a:t>giải</a:t>
            </a:r>
            <a:r>
              <a:rPr lang="en-US" sz="5600" b="1" dirty="0" smtClean="0">
                <a:latin typeface="Arial" panose="020B0604020202020204" pitchFamily="34" charset="0"/>
                <a:cs typeface="Arial" panose="020B0604020202020204" pitchFamily="34" charset="0"/>
              </a:rPr>
              <a:t> </a:t>
            </a:r>
            <a:r>
              <a:rPr lang="en-US" sz="5600" b="1" dirty="0" err="1" smtClean="0">
                <a:latin typeface="Arial" panose="020B0604020202020204" pitchFamily="34" charset="0"/>
                <a:cs typeface="Arial" panose="020B0604020202020204" pitchFamily="34" charset="0"/>
              </a:rPr>
              <a:t>pháp</a:t>
            </a:r>
            <a:endParaRPr lang="en-US" sz="5600" b="1" dirty="0">
              <a:latin typeface="Arial" panose="020B0604020202020204" pitchFamily="34" charset="0"/>
              <a:cs typeface="Arial" panose="020B0604020202020204" pitchFamily="34" charset="0"/>
            </a:endParaRPr>
          </a:p>
        </p:txBody>
      </p:sp>
      <p:sp>
        <p:nvSpPr>
          <p:cNvPr id="6" name="Rectangle 5"/>
          <p:cNvSpPr/>
          <p:nvPr/>
        </p:nvSpPr>
        <p:spPr>
          <a:xfrm>
            <a:off x="2895600" y="2552700"/>
            <a:ext cx="14115262" cy="3970318"/>
          </a:xfrm>
          <a:prstGeom prst="rect">
            <a:avLst/>
          </a:prstGeom>
        </p:spPr>
        <p:txBody>
          <a:bodyPr wrap="square">
            <a:spAutoFit/>
          </a:bodyPr>
          <a:lstStyle/>
          <a:p>
            <a:pPr algn="just">
              <a:lnSpc>
                <a:spcPct val="150000"/>
              </a:lnSpc>
              <a:spcAft>
                <a:spcPts val="1000"/>
              </a:spcAft>
            </a:pPr>
            <a:r>
              <a:rPr lang="en-US" sz="4200" dirty="0" smtClean="0">
                <a:ea typeface="Arial" panose="020B0604020202020204" pitchFamily="34" charset="0"/>
                <a:cs typeface="Times New Roman" panose="02020603050405020304" pitchFamily="18" charset="0"/>
              </a:rPr>
              <a:t>- </a:t>
            </a:r>
            <a:r>
              <a:rPr lang="vi-VN" sz="4200" b="1" dirty="0" smtClean="0">
                <a:ea typeface="Arial" panose="020B0604020202020204" pitchFamily="34" charset="0"/>
                <a:cs typeface="Times New Roman" panose="02020603050405020304" pitchFamily="18" charset="0"/>
              </a:rPr>
              <a:t>Lựa </a:t>
            </a:r>
            <a:r>
              <a:rPr lang="vi-VN" sz="4200" b="1" dirty="0">
                <a:ea typeface="Arial" panose="020B0604020202020204" pitchFamily="34" charset="0"/>
                <a:cs typeface="Times New Roman" panose="02020603050405020304" pitchFamily="18" charset="0"/>
              </a:rPr>
              <a:t>chọn giải pháp phù hợp với năng lực của nhóm và các điệu kiện thực tế khách quan: </a:t>
            </a:r>
            <a:r>
              <a:rPr lang="vi-VN" sz="4200" dirty="0">
                <a:ea typeface="Arial" panose="020B0604020202020204" pitchFamily="34" charset="0"/>
                <a:cs typeface="Times New Roman" panose="02020603050405020304" pitchFamily="18" charset="0"/>
              </a:rPr>
              <a:t>thiết kế sản phẩm phù hợp với yêu cầu đăng tải ở góc truyền thông, cơ sở vật chất và thời gian thực hiện.</a:t>
            </a:r>
            <a:endParaRPr lang="en-US" sz="4200" dirty="0">
              <a:ea typeface="Arial" panose="020B0604020202020204" pitchFamily="34" charset="0"/>
              <a:cs typeface="Times New Roman" panose="02020603050405020304" pitchFamily="18" charset="0"/>
            </a:endParaRPr>
          </a:p>
        </p:txBody>
      </p:sp>
      <p:pic>
        <p:nvPicPr>
          <p:cNvPr id="14" name="图片 4">
            <a:extLst>
              <a:ext uri="{FF2B5EF4-FFF2-40B4-BE49-F238E27FC236}">
                <a16:creationId xmlns:a16="http://schemas.microsoft.com/office/drawing/2014/main" xmlns="" id="{33785FA7-C1F3-164E-9260-750804C16DA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54200" y="6920443"/>
            <a:ext cx="2784143" cy="3366557"/>
          </a:xfrm>
          <a:prstGeom prst="rect">
            <a:avLst/>
          </a:prstGeom>
        </p:spPr>
      </p:pic>
    </p:spTree>
    <p:extLst>
      <p:ext uri="{BB962C8B-B14F-4D97-AF65-F5344CB8AC3E}">
        <p14:creationId xmlns:p14="http://schemas.microsoft.com/office/powerpoint/2010/main" val="383478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8CDCC"/>
        </a:solidFill>
        <a:effectLst/>
      </p:bgPr>
    </p:bg>
    <p:spTree>
      <p:nvGrpSpPr>
        <p:cNvPr id="1" name=""/>
        <p:cNvGrpSpPr/>
        <p:nvPr/>
      </p:nvGrpSpPr>
      <p:grpSpPr>
        <a:xfrm>
          <a:off x="0" y="0"/>
          <a:ext cx="0" cy="0"/>
          <a:chOff x="0" y="0"/>
          <a:chExt cx="0" cy="0"/>
        </a:xfrm>
      </p:grpSpPr>
      <p:grpSp>
        <p:nvGrpSpPr>
          <p:cNvPr id="2" name="Group 2"/>
          <p:cNvGrpSpPr/>
          <p:nvPr/>
        </p:nvGrpSpPr>
        <p:grpSpPr>
          <a:xfrm>
            <a:off x="2243193" y="2145140"/>
            <a:ext cx="14317128" cy="6282997"/>
            <a:chOff x="0" y="0"/>
            <a:chExt cx="6327461" cy="2776773"/>
          </a:xfrm>
        </p:grpSpPr>
        <p:sp>
          <p:nvSpPr>
            <p:cNvPr id="3" name="Freeform 3"/>
            <p:cNvSpPr/>
            <p:nvPr/>
          </p:nvSpPr>
          <p:spPr>
            <a:xfrm>
              <a:off x="-9098" y="-6509"/>
              <a:ext cx="6341791" cy="2808827"/>
            </a:xfrm>
            <a:custGeom>
              <a:avLst/>
              <a:gdLst/>
              <a:ahLst/>
              <a:cxnLst/>
              <a:rect l="l" t="t" r="r" b="b"/>
              <a:pathLst>
                <a:path w="6341791" h="2808827">
                  <a:moveTo>
                    <a:pt x="63030" y="2215273"/>
                  </a:moveTo>
                  <a:cubicBezTo>
                    <a:pt x="63030" y="2215273"/>
                    <a:pt x="0" y="1968709"/>
                    <a:pt x="10218" y="1214762"/>
                  </a:cubicBezTo>
                  <a:cubicBezTo>
                    <a:pt x="18651" y="990971"/>
                    <a:pt x="65033" y="645332"/>
                    <a:pt x="65033" y="645332"/>
                  </a:cubicBezTo>
                  <a:cubicBezTo>
                    <a:pt x="82233" y="502466"/>
                    <a:pt x="56685" y="337866"/>
                    <a:pt x="181385" y="223925"/>
                  </a:cubicBezTo>
                  <a:cubicBezTo>
                    <a:pt x="346794" y="72788"/>
                    <a:pt x="621643" y="0"/>
                    <a:pt x="5448718" y="6965"/>
                  </a:cubicBezTo>
                  <a:lnTo>
                    <a:pt x="5448719" y="6965"/>
                  </a:lnTo>
                  <a:cubicBezTo>
                    <a:pt x="5665466" y="16819"/>
                    <a:pt x="5869781" y="36481"/>
                    <a:pt x="6003970" y="101690"/>
                  </a:cubicBezTo>
                  <a:cubicBezTo>
                    <a:pt x="6260016" y="226120"/>
                    <a:pt x="6341791" y="459160"/>
                    <a:pt x="6336303" y="704684"/>
                  </a:cubicBezTo>
                  <a:cubicBezTo>
                    <a:pt x="6336303" y="704684"/>
                    <a:pt x="6293015" y="1013073"/>
                    <a:pt x="6300449" y="1248607"/>
                  </a:cubicBezTo>
                  <a:cubicBezTo>
                    <a:pt x="6307572" y="1957075"/>
                    <a:pt x="6314729" y="2152678"/>
                    <a:pt x="6314729" y="2152678"/>
                  </a:cubicBezTo>
                  <a:cubicBezTo>
                    <a:pt x="6298047" y="2368410"/>
                    <a:pt x="6183403" y="2579022"/>
                    <a:pt x="5986534" y="2690646"/>
                  </a:cubicBezTo>
                  <a:cubicBezTo>
                    <a:pt x="5836182" y="2775894"/>
                    <a:pt x="5638151" y="2790992"/>
                    <a:pt x="4478174" y="2780251"/>
                  </a:cubicBezTo>
                  <a:lnTo>
                    <a:pt x="4478114" y="2780251"/>
                  </a:lnTo>
                  <a:cubicBezTo>
                    <a:pt x="645952" y="2774974"/>
                    <a:pt x="384604" y="2808827"/>
                    <a:pt x="254278" y="2699669"/>
                  </a:cubicBezTo>
                  <a:cubicBezTo>
                    <a:pt x="145767" y="2608784"/>
                    <a:pt x="81795" y="2415472"/>
                    <a:pt x="63030" y="2215273"/>
                  </a:cubicBezTo>
                  <a:close/>
                </a:path>
              </a:pathLst>
            </a:custGeom>
            <a:solidFill>
              <a:srgbClr val="FFF9E8"/>
            </a:solidFill>
          </p:spPr>
        </p:sp>
      </p:grpSp>
      <p:sp>
        <p:nvSpPr>
          <p:cNvPr id="4" name="TextBox 4"/>
          <p:cNvSpPr txBox="1"/>
          <p:nvPr/>
        </p:nvSpPr>
        <p:spPr>
          <a:xfrm>
            <a:off x="3862029" y="4369456"/>
            <a:ext cx="11070707" cy="1248932"/>
          </a:xfrm>
          <a:prstGeom prst="rect">
            <a:avLst/>
          </a:prstGeom>
        </p:spPr>
        <p:txBody>
          <a:bodyPr lIns="0" tIns="0" rIns="0" bIns="0" rtlCol="0" anchor="t">
            <a:spAutoFit/>
          </a:bodyPr>
          <a:lstStyle/>
          <a:p>
            <a:pPr algn="ctr">
              <a:lnSpc>
                <a:spcPts val="10800"/>
              </a:lnSpc>
            </a:pPr>
            <a:r>
              <a:rPr lang="en-US" sz="7200" b="1" dirty="0" smtClean="0">
                <a:solidFill>
                  <a:srgbClr val="1D1D1B"/>
                </a:solidFill>
                <a:latin typeface="Arial" panose="020B0604020202020204" pitchFamily="34" charset="0"/>
                <a:cs typeface="Arial" panose="020B0604020202020204" pitchFamily="34" charset="0"/>
              </a:rPr>
              <a:t>III. THỰC HIỆN</a:t>
            </a:r>
            <a:endParaRPr lang="en-US" sz="7200" b="1" dirty="0">
              <a:solidFill>
                <a:srgbClr val="1D1D1B"/>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02647">
            <a:off x="15769636" y="593134"/>
            <a:ext cx="1581368" cy="177863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47616">
            <a:off x="605544" y="5652362"/>
            <a:ext cx="354021" cy="61038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47616">
            <a:off x="17674307" y="384345"/>
            <a:ext cx="354021" cy="61038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91220">
            <a:off x="423041" y="4304890"/>
            <a:ext cx="492924" cy="84986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91220">
            <a:off x="17480674" y="1548475"/>
            <a:ext cx="492924" cy="849869"/>
          </a:xfrm>
          <a:prstGeom prst="rect">
            <a:avLst/>
          </a:prstGeom>
        </p:spPr>
      </p:pic>
      <p:pic>
        <p:nvPicPr>
          <p:cNvPr id="11"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4914900"/>
            <a:ext cx="4786533" cy="7586725"/>
          </a:xfrm>
          <a:prstGeom prst="rect">
            <a:avLst/>
          </a:prstGeom>
        </p:spPr>
      </p:pic>
    </p:spTree>
    <p:extLst>
      <p:ext uri="{BB962C8B-B14F-4D97-AF65-F5344CB8AC3E}">
        <p14:creationId xmlns:p14="http://schemas.microsoft.com/office/powerpoint/2010/main" val="3200231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741B"/>
        </a:solidFill>
        <a:effectLst/>
      </p:bgPr>
    </p:bg>
    <p:spTree>
      <p:nvGrpSpPr>
        <p:cNvPr id="1" name=""/>
        <p:cNvGrpSpPr/>
        <p:nvPr/>
      </p:nvGrpSpPr>
      <p:grpSpPr>
        <a:xfrm>
          <a:off x="0" y="0"/>
          <a:ext cx="0" cy="0"/>
          <a:chOff x="0" y="0"/>
          <a:chExt cx="0" cy="0"/>
        </a:xfrm>
      </p:grpSpPr>
      <p:grpSp>
        <p:nvGrpSpPr>
          <p:cNvPr id="2" name="Group 2"/>
          <p:cNvGrpSpPr/>
          <p:nvPr/>
        </p:nvGrpSpPr>
        <p:grpSpPr>
          <a:xfrm>
            <a:off x="533400" y="571500"/>
            <a:ext cx="17449800" cy="9372600"/>
            <a:chOff x="0" y="0"/>
            <a:chExt cx="7173121" cy="3384501"/>
          </a:xfrm>
        </p:grpSpPr>
        <p:sp>
          <p:nvSpPr>
            <p:cNvPr id="3" name="Freeform 3"/>
            <p:cNvSpPr/>
            <p:nvPr/>
          </p:nvSpPr>
          <p:spPr>
            <a:xfrm>
              <a:off x="-9098" y="-6509"/>
              <a:ext cx="7187452" cy="3416554"/>
            </a:xfrm>
            <a:custGeom>
              <a:avLst/>
              <a:gdLst/>
              <a:ahLst/>
              <a:cxnLst/>
              <a:rect l="l" t="t" r="r" b="b"/>
              <a:pathLst>
                <a:path w="7187452" h="3416554">
                  <a:moveTo>
                    <a:pt x="63030" y="2823001"/>
                  </a:moveTo>
                  <a:cubicBezTo>
                    <a:pt x="63030" y="2823001"/>
                    <a:pt x="0" y="2576437"/>
                    <a:pt x="10218" y="1214762"/>
                  </a:cubicBezTo>
                  <a:cubicBezTo>
                    <a:pt x="18651" y="990971"/>
                    <a:pt x="65033" y="645332"/>
                    <a:pt x="65033" y="645332"/>
                  </a:cubicBezTo>
                  <a:cubicBezTo>
                    <a:pt x="82233" y="502466"/>
                    <a:pt x="56685" y="337866"/>
                    <a:pt x="181385" y="223925"/>
                  </a:cubicBezTo>
                  <a:cubicBezTo>
                    <a:pt x="346794" y="72788"/>
                    <a:pt x="621643" y="0"/>
                    <a:pt x="6294378" y="6965"/>
                  </a:cubicBezTo>
                  <a:lnTo>
                    <a:pt x="6294379" y="6965"/>
                  </a:lnTo>
                  <a:cubicBezTo>
                    <a:pt x="6511126" y="16819"/>
                    <a:pt x="6715441" y="36481"/>
                    <a:pt x="6849630" y="101690"/>
                  </a:cubicBezTo>
                  <a:cubicBezTo>
                    <a:pt x="7105676" y="226120"/>
                    <a:pt x="7187451" y="459160"/>
                    <a:pt x="7181963" y="704684"/>
                  </a:cubicBezTo>
                  <a:cubicBezTo>
                    <a:pt x="7181963" y="704684"/>
                    <a:pt x="7138675" y="1013073"/>
                    <a:pt x="7146109" y="1248607"/>
                  </a:cubicBezTo>
                  <a:cubicBezTo>
                    <a:pt x="7153232" y="2564802"/>
                    <a:pt x="7160389" y="2760405"/>
                    <a:pt x="7160389" y="2760405"/>
                  </a:cubicBezTo>
                  <a:cubicBezTo>
                    <a:pt x="7143707" y="2976137"/>
                    <a:pt x="7029063" y="3186749"/>
                    <a:pt x="6832194" y="3298373"/>
                  </a:cubicBezTo>
                  <a:cubicBezTo>
                    <a:pt x="6681843" y="3383622"/>
                    <a:pt x="6483811" y="3398720"/>
                    <a:pt x="5151657" y="3387978"/>
                  </a:cubicBezTo>
                  <a:lnTo>
                    <a:pt x="5151587" y="3387978"/>
                  </a:lnTo>
                  <a:cubicBezTo>
                    <a:pt x="645952" y="3382701"/>
                    <a:pt x="384604" y="3416554"/>
                    <a:pt x="254278" y="3307397"/>
                  </a:cubicBezTo>
                  <a:cubicBezTo>
                    <a:pt x="145767" y="3216512"/>
                    <a:pt x="81795" y="3023200"/>
                    <a:pt x="63030" y="2823001"/>
                  </a:cubicBezTo>
                  <a:close/>
                </a:path>
              </a:pathLst>
            </a:custGeom>
            <a:solidFill>
              <a:srgbClr val="FFF9E8"/>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21970">
            <a:off x="16613907" y="6464541"/>
            <a:ext cx="1695489" cy="169548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88258">
            <a:off x="17243290" y="629200"/>
            <a:ext cx="577316" cy="99537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52947">
            <a:off x="-81995" y="1018801"/>
            <a:ext cx="1755396" cy="1974372"/>
          </a:xfrm>
          <a:prstGeom prst="rect">
            <a:avLst/>
          </a:prstGeom>
        </p:spPr>
      </p:pic>
      <p:pic>
        <p:nvPicPr>
          <p:cNvPr id="16"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38806" y="6608750"/>
            <a:ext cx="3124200" cy="4428634"/>
          </a:xfrm>
          <a:prstGeom prst="rect">
            <a:avLst/>
          </a:prstGeom>
        </p:spPr>
      </p:pic>
      <p:sp>
        <p:nvSpPr>
          <p:cNvPr id="17" name="TextBox 10"/>
          <p:cNvSpPr txBox="1"/>
          <p:nvPr/>
        </p:nvSpPr>
        <p:spPr>
          <a:xfrm>
            <a:off x="2209800" y="1271327"/>
            <a:ext cx="13754100" cy="1111523"/>
          </a:xfrm>
          <a:prstGeom prst="rect">
            <a:avLst/>
          </a:prstGeom>
        </p:spPr>
        <p:txBody>
          <a:bodyPr wrap="square" lIns="0" tIns="0" rIns="0" bIns="0" rtlCol="0" anchor="t">
            <a:spAutoFit/>
          </a:bodyPr>
          <a:lstStyle/>
          <a:p>
            <a:pPr>
              <a:lnSpc>
                <a:spcPts val="10080"/>
              </a:lnSpc>
              <a:spcBef>
                <a:spcPct val="0"/>
              </a:spcBef>
            </a:pPr>
            <a:r>
              <a:rPr lang="en-US" sz="4800" b="1" i="1" dirty="0" smtClean="0">
                <a:latin typeface="Arial" panose="020B0604020202020204" pitchFamily="34" charset="0"/>
                <a:cs typeface="Arial" panose="020B0604020202020204" pitchFamily="34" charset="0"/>
              </a:rPr>
              <a:t>a. </a:t>
            </a:r>
            <a:r>
              <a:rPr lang="en-US" sz="4800" b="1" i="1" dirty="0" err="1" smtClean="0">
                <a:latin typeface="Arial" panose="020B0604020202020204" pitchFamily="34" charset="0"/>
                <a:cs typeface="Arial" panose="020B0604020202020204" pitchFamily="34" charset="0"/>
              </a:rPr>
              <a:t>Lập</a:t>
            </a:r>
            <a:r>
              <a:rPr lang="en-US" sz="4800" b="1" i="1" dirty="0" smtClean="0">
                <a:latin typeface="Arial" panose="020B0604020202020204" pitchFamily="34" charset="0"/>
                <a:cs typeface="Arial" panose="020B0604020202020204" pitchFamily="34" charset="0"/>
              </a:rPr>
              <a:t> kế </a:t>
            </a:r>
            <a:r>
              <a:rPr lang="en-US" sz="4800" b="1" i="1" dirty="0" err="1" smtClean="0">
                <a:latin typeface="Arial" panose="020B0604020202020204" pitchFamily="34" charset="0"/>
                <a:cs typeface="Arial" panose="020B0604020202020204" pitchFamily="34" charset="0"/>
              </a:rPr>
              <a:t>hoạch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thực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hiện</a:t>
            </a:r>
            <a:r>
              <a:rPr lang="en-US" sz="4800" b="1" i="1" dirty="0" smtClean="0">
                <a:latin typeface="Arial" panose="020B0604020202020204" pitchFamily="34" charset="0"/>
                <a:cs typeface="Arial" panose="020B0604020202020204" pitchFamily="34" charset="0"/>
              </a:rPr>
              <a:t> bằng </a:t>
            </a:r>
            <a:r>
              <a:rPr lang="en-US" sz="4800" b="1" i="1" dirty="0" err="1" smtClean="0">
                <a:latin typeface="Arial" panose="020B0604020202020204" pitchFamily="34" charset="0"/>
                <a:cs typeface="Arial" panose="020B0604020202020204" pitchFamily="34" charset="0"/>
              </a:rPr>
              <a:t>sơ</a:t>
            </a:r>
            <a:r>
              <a:rPr lang="en-US" sz="4800" b="1" i="1" dirty="0" smtClean="0">
                <a:latin typeface="Arial" panose="020B0604020202020204" pitchFamily="34" charset="0"/>
                <a:cs typeface="Arial" panose="020B0604020202020204" pitchFamily="34" charset="0"/>
              </a:rPr>
              <a:t> đồ tư </a:t>
            </a:r>
            <a:r>
              <a:rPr lang="en-US" sz="4800" b="1" i="1" dirty="0" err="1" smtClean="0">
                <a:latin typeface="Arial" panose="020B0604020202020204" pitchFamily="34" charset="0"/>
                <a:cs typeface="Arial" panose="020B0604020202020204" pitchFamily="34" charset="0"/>
              </a:rPr>
              <a:t>duy</a:t>
            </a:r>
            <a:endParaRPr lang="en-US" sz="4800" b="1" i="1" dirty="0">
              <a:latin typeface="Arial" panose="020B0604020202020204" pitchFamily="34" charset="0"/>
              <a:cs typeface="Arial" panose="020B0604020202020204" pitchFamily="34" charset="0"/>
            </a:endParaRPr>
          </a:p>
        </p:txBody>
      </p:sp>
      <p:sp>
        <p:nvSpPr>
          <p:cNvPr id="18" name="Rounded Rectangle 17"/>
          <p:cNvSpPr/>
          <p:nvPr/>
        </p:nvSpPr>
        <p:spPr>
          <a:xfrm>
            <a:off x="1524000" y="3238500"/>
            <a:ext cx="4114800" cy="2514600"/>
          </a:xfrm>
          <a:prstGeom prst="round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dirty="0" err="1" smtClean="0">
                <a:solidFill>
                  <a:schemeClr val="tx1"/>
                </a:solidFill>
                <a:latin typeface="Arial" panose="020B0604020202020204" pitchFamily="34" charset="0"/>
                <a:cs typeface="Arial" panose="020B0604020202020204" pitchFamily="34" charset="0"/>
              </a:rPr>
              <a:t>Xác</a:t>
            </a:r>
            <a:r>
              <a:rPr lang="en-US" sz="3800" dirty="0" smtClean="0">
                <a:solidFill>
                  <a:schemeClr val="tx1"/>
                </a:solidFill>
                <a:latin typeface="Arial" panose="020B0604020202020204" pitchFamily="34" charset="0"/>
                <a:cs typeface="Arial" panose="020B0604020202020204" pitchFamily="34" charset="0"/>
              </a:rPr>
              <a:t> định vấn </a:t>
            </a:r>
            <a:r>
              <a:rPr lang="en-US" sz="3800" dirty="0" err="1" smtClean="0">
                <a:solidFill>
                  <a:schemeClr val="tx1"/>
                </a:solidFill>
                <a:latin typeface="Arial" panose="020B0604020202020204" pitchFamily="34" charset="0"/>
                <a:cs typeface="Arial" panose="020B0604020202020204" pitchFamily="34" charset="0"/>
              </a:rPr>
              <a:t>đề</a:t>
            </a:r>
            <a:r>
              <a:rPr lang="en-US" sz="3800" dirty="0" smtClean="0">
                <a:solidFill>
                  <a:schemeClr val="tx1"/>
                </a:solidFill>
                <a:latin typeface="Arial" panose="020B0604020202020204" pitchFamily="34" charset="0"/>
                <a:cs typeface="Arial" panose="020B0604020202020204" pitchFamily="34" charset="0"/>
              </a:rPr>
              <a:t> cần </a:t>
            </a:r>
            <a:r>
              <a:rPr lang="en-US" sz="3800" dirty="0" err="1" smtClean="0">
                <a:solidFill>
                  <a:schemeClr val="tx1"/>
                </a:solidFill>
                <a:latin typeface="Arial" panose="020B0604020202020204" pitchFamily="34" charset="0"/>
                <a:cs typeface="Arial" panose="020B0604020202020204" pitchFamily="34" charset="0"/>
              </a:rPr>
              <a:t>giải</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quyết</a:t>
            </a:r>
            <a:endParaRPr lang="en-US" sz="38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7239000" y="3273188"/>
            <a:ext cx="4114800" cy="2514600"/>
          </a:xfrm>
          <a:prstGeom prst="round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dirty="0" err="1" smtClean="0">
                <a:solidFill>
                  <a:schemeClr val="tx1"/>
                </a:solidFill>
                <a:latin typeface="Arial" panose="020B0604020202020204" pitchFamily="34" charset="0"/>
                <a:cs typeface="Arial" panose="020B0604020202020204" pitchFamily="34" charset="0"/>
              </a:rPr>
              <a:t>Tìm</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kiếm</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và</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lựa</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chọn</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giải</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pháp</a:t>
            </a:r>
            <a:endParaRPr lang="en-US" sz="3800"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12573000" y="3238500"/>
            <a:ext cx="4833758" cy="2514600"/>
          </a:xfrm>
          <a:prstGeom prst="round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dirty="0" err="1" smtClean="0">
                <a:solidFill>
                  <a:schemeClr val="tx1"/>
                </a:solidFill>
                <a:latin typeface="Arial" panose="020B0604020202020204" pitchFamily="34" charset="0"/>
                <a:cs typeface="Arial" panose="020B0604020202020204" pitchFamily="34" charset="0"/>
              </a:rPr>
              <a:t>Thực</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hiện</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sản</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phẩm</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theo</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giải</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pháp</a:t>
            </a:r>
            <a:endParaRPr lang="en-US" sz="3800" dirty="0">
              <a:solidFill>
                <a:schemeClr val="tx1"/>
              </a:solidFill>
              <a:latin typeface="Arial" panose="020B0604020202020204" pitchFamily="34" charset="0"/>
              <a:cs typeface="Arial" panose="020B0604020202020204" pitchFamily="34" charset="0"/>
            </a:endParaRPr>
          </a:p>
        </p:txBody>
      </p:sp>
      <p:sp>
        <p:nvSpPr>
          <p:cNvPr id="21" name="Right Arrow 20"/>
          <p:cNvSpPr/>
          <p:nvPr/>
        </p:nvSpPr>
        <p:spPr>
          <a:xfrm>
            <a:off x="5981700" y="4191000"/>
            <a:ext cx="914400" cy="609600"/>
          </a:xfrm>
          <a:prstGeom prst="rightArrow">
            <a:avLst/>
          </a:prstGeom>
          <a:solidFill>
            <a:schemeClr val="accent6">
              <a:lumMod val="75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11506200" y="4191000"/>
            <a:ext cx="914400" cy="609600"/>
          </a:xfrm>
          <a:prstGeom prst="rightArrow">
            <a:avLst/>
          </a:prstGeom>
          <a:solidFill>
            <a:schemeClr val="accent6">
              <a:lumMod val="75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0"/>
          <p:cNvSpPr txBox="1"/>
          <p:nvPr/>
        </p:nvSpPr>
        <p:spPr>
          <a:xfrm>
            <a:off x="2247900" y="5874857"/>
            <a:ext cx="14097000" cy="1111523"/>
          </a:xfrm>
          <a:prstGeom prst="rect">
            <a:avLst/>
          </a:prstGeom>
        </p:spPr>
        <p:txBody>
          <a:bodyPr wrap="square" lIns="0" tIns="0" rIns="0" bIns="0" rtlCol="0" anchor="t">
            <a:spAutoFit/>
          </a:bodyPr>
          <a:lstStyle/>
          <a:p>
            <a:pPr>
              <a:lnSpc>
                <a:spcPts val="10080"/>
              </a:lnSpc>
              <a:spcBef>
                <a:spcPct val="0"/>
              </a:spcBef>
            </a:pPr>
            <a:r>
              <a:rPr lang="en-US" sz="4800" b="1" i="1" dirty="0" smtClean="0">
                <a:latin typeface="Arial" panose="020B0604020202020204" pitchFamily="34" charset="0"/>
                <a:cs typeface="Arial" panose="020B0604020202020204" pitchFamily="34" charset="0"/>
              </a:rPr>
              <a:t>b. </a:t>
            </a:r>
            <a:r>
              <a:rPr lang="en-US" sz="4800" b="1" i="1" dirty="0" err="1" smtClean="0">
                <a:latin typeface="Arial" panose="020B0604020202020204" pitchFamily="34" charset="0"/>
                <a:cs typeface="Arial" panose="020B0604020202020204" pitchFamily="34" charset="0"/>
              </a:rPr>
              <a:t>Tiến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hành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thực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hiện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sản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phẩm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theo</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giải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pháp</a:t>
            </a:r>
            <a:endParaRPr lang="en-US" sz="4800" b="1" i="1" dirty="0">
              <a:latin typeface="Arial" panose="020B0604020202020204" pitchFamily="34" charset="0"/>
              <a:cs typeface="Arial" panose="020B0604020202020204" pitchFamily="34" charset="0"/>
            </a:endParaRPr>
          </a:p>
        </p:txBody>
      </p:sp>
      <p:sp>
        <p:nvSpPr>
          <p:cNvPr id="24" name="TextBox 10"/>
          <p:cNvSpPr txBox="1"/>
          <p:nvPr/>
        </p:nvSpPr>
        <p:spPr>
          <a:xfrm>
            <a:off x="2247900" y="7136858"/>
            <a:ext cx="14097000" cy="1111523"/>
          </a:xfrm>
          <a:prstGeom prst="rect">
            <a:avLst/>
          </a:prstGeom>
        </p:spPr>
        <p:txBody>
          <a:bodyPr wrap="square" lIns="0" tIns="0" rIns="0" bIns="0" rtlCol="0" anchor="t">
            <a:spAutoFit/>
          </a:bodyPr>
          <a:lstStyle/>
          <a:p>
            <a:pPr>
              <a:lnSpc>
                <a:spcPts val="10080"/>
              </a:lnSpc>
              <a:spcBef>
                <a:spcPct val="0"/>
              </a:spcBef>
            </a:pPr>
            <a:r>
              <a:rPr lang="en-US" sz="4800" b="1" i="1" dirty="0">
                <a:latin typeface="Arial" panose="020B0604020202020204" pitchFamily="34" charset="0"/>
                <a:cs typeface="Arial" panose="020B0604020202020204" pitchFamily="34" charset="0"/>
              </a:rPr>
              <a:t>c. </a:t>
            </a:r>
            <a:r>
              <a:rPr lang="en-US" sz="4800" b="1" i="1" dirty="0" err="1">
                <a:latin typeface="Arial" panose="020B0604020202020204" pitchFamily="34" charset="0"/>
                <a:cs typeface="Arial" panose="020B0604020202020204" pitchFamily="34" charset="0"/>
              </a:rPr>
              <a:t>Trình</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bày</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giải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pháp</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và</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sản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phẩm</a:t>
            </a:r>
            <a:endParaRPr lang="en-US" sz="4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04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P spid="21" grpId="0" animBg="1"/>
      <p:bldP spid="22" grpId="0" animBg="1"/>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555598" y="-2088498"/>
            <a:ext cx="7391400" cy="15606996"/>
            <a:chOff x="0" y="0"/>
            <a:chExt cx="2787973" cy="3384501"/>
          </a:xfrm>
        </p:grpSpPr>
        <p:sp>
          <p:nvSpPr>
            <p:cNvPr id="3" name="Freeform 3"/>
            <p:cNvSpPr/>
            <p:nvPr/>
          </p:nvSpPr>
          <p:spPr>
            <a:xfrm>
              <a:off x="-9098" y="-6509"/>
              <a:ext cx="2802304" cy="3416554"/>
            </a:xfrm>
            <a:custGeom>
              <a:avLst/>
              <a:gdLst/>
              <a:ahLst/>
              <a:cxnLst/>
              <a:rect l="l" t="t" r="r" b="b"/>
              <a:pathLst>
                <a:path w="2802304" h="3416554">
                  <a:moveTo>
                    <a:pt x="63030" y="2823001"/>
                  </a:moveTo>
                  <a:cubicBezTo>
                    <a:pt x="63030" y="2823001"/>
                    <a:pt x="0" y="2576437"/>
                    <a:pt x="10218" y="1214762"/>
                  </a:cubicBezTo>
                  <a:cubicBezTo>
                    <a:pt x="18651" y="990971"/>
                    <a:pt x="65033" y="645332"/>
                    <a:pt x="65033" y="645332"/>
                  </a:cubicBezTo>
                  <a:cubicBezTo>
                    <a:pt x="82233" y="502466"/>
                    <a:pt x="56685" y="337866"/>
                    <a:pt x="181385" y="223925"/>
                  </a:cubicBezTo>
                  <a:cubicBezTo>
                    <a:pt x="346794" y="72788"/>
                    <a:pt x="621643" y="0"/>
                    <a:pt x="1909231" y="6965"/>
                  </a:cubicBezTo>
                  <a:lnTo>
                    <a:pt x="1909232" y="6965"/>
                  </a:lnTo>
                  <a:cubicBezTo>
                    <a:pt x="2125979" y="16819"/>
                    <a:pt x="2330294" y="36481"/>
                    <a:pt x="2464482" y="101690"/>
                  </a:cubicBezTo>
                  <a:cubicBezTo>
                    <a:pt x="2720528" y="226120"/>
                    <a:pt x="2802303" y="459160"/>
                    <a:pt x="2796816" y="704684"/>
                  </a:cubicBezTo>
                  <a:cubicBezTo>
                    <a:pt x="2796816" y="704684"/>
                    <a:pt x="2753528" y="1013073"/>
                    <a:pt x="2760961" y="1248607"/>
                  </a:cubicBezTo>
                  <a:cubicBezTo>
                    <a:pt x="2768085" y="2564802"/>
                    <a:pt x="2775241" y="2760405"/>
                    <a:pt x="2775241" y="2760405"/>
                  </a:cubicBezTo>
                  <a:cubicBezTo>
                    <a:pt x="2758560" y="2976137"/>
                    <a:pt x="2643915" y="3186749"/>
                    <a:pt x="2447046" y="3298373"/>
                  </a:cubicBezTo>
                  <a:cubicBezTo>
                    <a:pt x="2296695" y="3383622"/>
                    <a:pt x="2098664" y="3398720"/>
                    <a:pt x="1659326" y="3387978"/>
                  </a:cubicBezTo>
                  <a:lnTo>
                    <a:pt x="1659312" y="3387978"/>
                  </a:lnTo>
                  <a:cubicBezTo>
                    <a:pt x="645952" y="3382701"/>
                    <a:pt x="384604" y="3416554"/>
                    <a:pt x="254278" y="3307397"/>
                  </a:cubicBezTo>
                  <a:cubicBezTo>
                    <a:pt x="145767" y="3216512"/>
                    <a:pt x="81795" y="3023200"/>
                    <a:pt x="63030" y="2823001"/>
                  </a:cubicBezTo>
                  <a:close/>
                </a:path>
              </a:pathLst>
            </a:custGeom>
            <a:solidFill>
              <a:srgbClr val="A2DDDC"/>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246535" y="5594553"/>
            <a:ext cx="2663538" cy="463590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0042" y="6050937"/>
            <a:ext cx="2079934" cy="393114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19861" y="5908784"/>
            <a:ext cx="2710869" cy="432167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05000" y="6264628"/>
            <a:ext cx="2740575" cy="3554992"/>
          </a:xfrm>
          <a:prstGeom prst="rect">
            <a:avLst/>
          </a:prstGeom>
        </p:spPr>
      </p:pic>
      <p:sp>
        <p:nvSpPr>
          <p:cNvPr id="8" name="TextBox 8"/>
          <p:cNvSpPr txBox="1"/>
          <p:nvPr/>
        </p:nvSpPr>
        <p:spPr>
          <a:xfrm>
            <a:off x="1295400" y="723900"/>
            <a:ext cx="5753100" cy="833562"/>
          </a:xfrm>
          <a:prstGeom prst="rect">
            <a:avLst/>
          </a:prstGeom>
        </p:spPr>
        <p:txBody>
          <a:bodyPr wrap="square" lIns="0" tIns="0" rIns="0" bIns="0" rtlCol="0" anchor="t">
            <a:spAutoFit/>
          </a:bodyPr>
          <a:lstStyle/>
          <a:p>
            <a:pPr>
              <a:lnSpc>
                <a:spcPts val="6479"/>
              </a:lnSpc>
            </a:pPr>
            <a:r>
              <a:rPr lang="en-US" sz="6400" b="1" dirty="0" smtClean="0">
                <a:solidFill>
                  <a:srgbClr val="1D1D1B"/>
                </a:solidFill>
                <a:latin typeface="Arial" panose="020B0604020202020204" pitchFamily="34" charset="0"/>
                <a:cs typeface="Arial" panose="020B0604020202020204" pitchFamily="34" charset="0"/>
              </a:rPr>
              <a:t>NÓI VÀ NGHE</a:t>
            </a:r>
            <a:endParaRPr lang="en-US" sz="6400" b="1" dirty="0">
              <a:solidFill>
                <a:srgbClr val="1D1D1B"/>
              </a:solidFill>
              <a:latin typeface="Arial" panose="020B0604020202020204" pitchFamily="34" charset="0"/>
              <a:cs typeface="Arial" panose="020B0604020202020204" pitchFamily="34" charset="0"/>
            </a:endParaRPr>
          </a:p>
        </p:txBody>
      </p:sp>
      <p:sp>
        <p:nvSpPr>
          <p:cNvPr id="14" name="Rectangle 13"/>
          <p:cNvSpPr/>
          <p:nvPr/>
        </p:nvSpPr>
        <p:spPr>
          <a:xfrm>
            <a:off x="4351914" y="2852786"/>
            <a:ext cx="9710992" cy="1081002"/>
          </a:xfrm>
          <a:prstGeom prst="rect">
            <a:avLst/>
          </a:prstGeom>
        </p:spPr>
        <p:txBody>
          <a:bodyPr wrap="none">
            <a:spAutoFit/>
          </a:bodyPr>
          <a:lstStyle/>
          <a:p>
            <a:pPr algn="just">
              <a:lnSpc>
                <a:spcPct val="150000"/>
              </a:lnSpc>
              <a:spcAft>
                <a:spcPts val="1000"/>
              </a:spcAft>
            </a:pPr>
            <a:r>
              <a:rPr lang="vi-VN" sz="4800" b="1" i="1" dirty="0">
                <a:ea typeface="Arial" panose="020B0604020202020204" pitchFamily="34" charset="0"/>
                <a:cs typeface="Times New Roman" panose="02020603050405020304" pitchFamily="18" charset="0"/>
              </a:rPr>
              <a:t>Trình bày giải pháp và sản phẩm</a:t>
            </a:r>
            <a:endParaRPr lang="en-US" sz="4800" i="1" dirty="0">
              <a:ea typeface="Arial" panose="020B0604020202020204" pitchFamily="34" charset="0"/>
              <a:cs typeface="Times New Roman" panose="02020603050405020304" pitchFamily="18" charset="0"/>
            </a:endParaRPr>
          </a:p>
        </p:txBody>
      </p:sp>
      <p:sp>
        <p:nvSpPr>
          <p:cNvPr id="15" name="TextBox 14"/>
          <p:cNvSpPr txBox="1"/>
          <p:nvPr/>
        </p:nvSpPr>
        <p:spPr>
          <a:xfrm>
            <a:off x="4116522" y="3948598"/>
            <a:ext cx="10883355" cy="3970318"/>
          </a:xfrm>
          <a:prstGeom prst="rect">
            <a:avLst/>
          </a:prstGeom>
          <a:noFill/>
        </p:spPr>
        <p:txBody>
          <a:bodyPr wrap="square" rtlCol="0">
            <a:spAutoFit/>
          </a:bodyPr>
          <a:lstStyle/>
          <a:p>
            <a:pPr marL="571500" indent="-571500">
              <a:lnSpc>
                <a:spcPct val="200000"/>
              </a:lnSpc>
              <a:buFont typeface="Wingdings" panose="05000000000000000000" pitchFamily="2" charset="2"/>
              <a:buChar char="q"/>
            </a:pPr>
            <a:r>
              <a:rPr lang="en-US" sz="4200" b="1" dirty="0" err="1" smtClean="0">
                <a:latin typeface="Arial" panose="020B0604020202020204" pitchFamily="34" charset="0"/>
                <a:cs typeface="Arial" panose="020B0604020202020204" pitchFamily="34" charset="0"/>
              </a:rPr>
              <a:t>Bước</a:t>
            </a:r>
            <a:r>
              <a:rPr lang="en-US" sz="4200" b="1"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Chuẩn</a:t>
            </a:r>
            <a:r>
              <a:rPr lang="en-US" sz="4200" dirty="0" smtClean="0">
                <a:latin typeface="Arial" panose="020B0604020202020204" pitchFamily="34" charset="0"/>
                <a:cs typeface="Arial" panose="020B0604020202020204" pitchFamily="34" charset="0"/>
              </a:rPr>
              <a:t> bị.</a:t>
            </a:r>
          </a:p>
          <a:p>
            <a:pPr marL="571500" indent="-571500">
              <a:lnSpc>
                <a:spcPct val="200000"/>
              </a:lnSpc>
              <a:buFont typeface="Wingdings" panose="05000000000000000000" pitchFamily="2" charset="2"/>
              <a:buChar char="q"/>
            </a:pPr>
            <a:r>
              <a:rPr lang="en-US" sz="4200" b="1" dirty="0" err="1" smtClean="0">
                <a:latin typeface="Arial" panose="020B0604020202020204" pitchFamily="34" charset="0"/>
                <a:cs typeface="Arial" panose="020B0604020202020204" pitchFamily="34" charset="0"/>
              </a:rPr>
              <a:t>Bước</a:t>
            </a:r>
            <a:r>
              <a:rPr lang="en-US" sz="4200" b="1" dirty="0" smtClean="0">
                <a:latin typeface="Arial" panose="020B0604020202020204" pitchFamily="34" charset="0"/>
                <a:cs typeface="Arial" panose="020B0604020202020204" pitchFamily="34" charset="0"/>
              </a:rPr>
              <a:t> 2: </a:t>
            </a:r>
            <a:r>
              <a:rPr lang="en-US" sz="4200" dirty="0" err="1" smtClean="0">
                <a:latin typeface="Arial" panose="020B0604020202020204" pitchFamily="34" charset="0"/>
                <a:cs typeface="Arial" panose="020B0604020202020204" pitchFamily="34" charset="0"/>
              </a:rPr>
              <a:t>Trình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bày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pháp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sản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phẩm</a:t>
            </a:r>
            <a:r>
              <a:rPr lang="en-US" sz="4200" dirty="0" smtClean="0">
                <a:latin typeface="Arial" panose="020B0604020202020204" pitchFamily="34" charset="0"/>
                <a:cs typeface="Arial" panose="020B0604020202020204" pitchFamily="34" charset="0"/>
              </a:rPr>
              <a:t>.</a:t>
            </a:r>
          </a:p>
          <a:p>
            <a:pPr marL="571500" indent="-571500">
              <a:lnSpc>
                <a:spcPct val="200000"/>
              </a:lnSpc>
              <a:buFont typeface="Wingdings" panose="05000000000000000000" pitchFamily="2" charset="2"/>
              <a:buChar char="q"/>
            </a:pPr>
            <a:r>
              <a:rPr lang="en-US" sz="4200" b="1" dirty="0" err="1" smtClean="0">
                <a:latin typeface="Arial" panose="020B0604020202020204" pitchFamily="34" charset="0"/>
                <a:cs typeface="Arial" panose="020B0604020202020204" pitchFamily="34" charset="0"/>
              </a:rPr>
              <a:t>Bước</a:t>
            </a:r>
            <a:r>
              <a:rPr lang="en-US" sz="4200" b="1" dirty="0" smtClean="0">
                <a:latin typeface="Arial" panose="020B0604020202020204" pitchFamily="34" charset="0"/>
                <a:cs typeface="Arial" panose="020B0604020202020204" pitchFamily="34" charset="0"/>
              </a:rPr>
              <a:t> 3: </a:t>
            </a:r>
            <a:r>
              <a:rPr lang="en-US" sz="4200" dirty="0" err="1" smtClean="0">
                <a:latin typeface="Arial" panose="020B0604020202020204" pitchFamily="34" charset="0"/>
                <a:cs typeface="Arial" panose="020B0604020202020204" pitchFamily="34" charset="0"/>
              </a:rPr>
              <a:t>Trao</a:t>
            </a:r>
            <a:r>
              <a:rPr lang="en-US" sz="4200" dirty="0" smtClean="0">
                <a:latin typeface="Arial" panose="020B0604020202020204" pitchFamily="34" charset="0"/>
                <a:cs typeface="Arial" panose="020B0604020202020204" pitchFamily="34" charset="0"/>
              </a:rPr>
              <a:t> đổi.</a:t>
            </a:r>
            <a:endParaRPr lang="en-US" sz="4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741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68021">
            <a:off x="14992642" y="1913393"/>
            <a:ext cx="2824928" cy="2794110"/>
          </a:xfrm>
          <a:prstGeom prst="rect">
            <a:avLst/>
          </a:prstGeom>
        </p:spPr>
      </p:pic>
      <p:sp>
        <p:nvSpPr>
          <p:cNvPr id="3" name="TextBox 3"/>
          <p:cNvSpPr txBox="1"/>
          <p:nvPr/>
        </p:nvSpPr>
        <p:spPr>
          <a:xfrm>
            <a:off x="9139238" y="4652104"/>
            <a:ext cx="9525" cy="887542"/>
          </a:xfrm>
          <a:prstGeom prst="rect">
            <a:avLst/>
          </a:prstGeom>
        </p:spPr>
        <p:txBody>
          <a:bodyPr lIns="0" tIns="0" rIns="0" bIns="0" rtlCol="0" anchor="t">
            <a:spAutoFit/>
          </a:bodyPr>
          <a:lstStyle/>
          <a:p>
            <a:pPr algn="ctr">
              <a:lnSpc>
                <a:spcPts val="7279"/>
              </a:lnSpc>
            </a:pPr>
            <a:endParaR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278305">
            <a:off x="1571746" y="2831931"/>
            <a:ext cx="1072527" cy="2123816"/>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4235">
            <a:off x="1690112" y="871743"/>
            <a:ext cx="14739585" cy="894302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46989">
            <a:off x="15376408" y="8171349"/>
            <a:ext cx="1718277" cy="1718277"/>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88258">
            <a:off x="16162998" y="6358715"/>
            <a:ext cx="577316" cy="995372"/>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935020">
            <a:off x="15946889" y="5210365"/>
            <a:ext cx="577316" cy="995372"/>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617412">
            <a:off x="993026" y="3148876"/>
            <a:ext cx="777235" cy="763103"/>
          </a:xfrm>
          <a:prstGeom prst="rect">
            <a:avLst/>
          </a:prstGeom>
        </p:spPr>
      </p:pic>
      <p:sp>
        <p:nvSpPr>
          <p:cNvPr id="19" name="TextBox 10"/>
          <p:cNvSpPr txBox="1"/>
          <p:nvPr/>
        </p:nvSpPr>
        <p:spPr>
          <a:xfrm>
            <a:off x="6662344" y="2400300"/>
            <a:ext cx="4953788" cy="1154162"/>
          </a:xfrm>
          <a:prstGeom prst="rect">
            <a:avLst/>
          </a:prstGeom>
        </p:spPr>
        <p:txBody>
          <a:bodyPr wrap="square" lIns="0" tIns="0" rIns="0" bIns="0" rtlCol="0" anchor="t">
            <a:spAutoFit/>
          </a:bodyPr>
          <a:lstStyle/>
          <a:p>
            <a:pPr marL="0" lvl="0" indent="0" algn="ctr">
              <a:lnSpc>
                <a:spcPts val="9000"/>
              </a:lnSpc>
              <a:spcBef>
                <a:spcPct val="0"/>
              </a:spcBef>
            </a:pPr>
            <a:r>
              <a:rPr lang="en-US" sz="6400" b="1" u="none" dirty="0" smtClean="0">
                <a:solidFill>
                  <a:srgbClr val="1D1D1B"/>
                </a:solidFill>
                <a:latin typeface="Arial" panose="020B0604020202020204" pitchFamily="34" charset="0"/>
                <a:cs typeface="Arial" panose="020B0604020202020204" pitchFamily="34" charset="0"/>
              </a:rPr>
              <a:t>LUYỆN TẬP</a:t>
            </a:r>
            <a:endParaRPr lang="en-US" sz="6400" b="1" u="none" dirty="0">
              <a:solidFill>
                <a:srgbClr val="1D1D1B"/>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5310" y="5095875"/>
            <a:ext cx="4354957" cy="4911154"/>
          </a:xfrm>
          <a:prstGeom prst="rect">
            <a:avLst/>
          </a:prstGeom>
        </p:spPr>
      </p:pic>
      <p:sp>
        <p:nvSpPr>
          <p:cNvPr id="21" name="Rectangle 20"/>
          <p:cNvSpPr/>
          <p:nvPr/>
        </p:nvSpPr>
        <p:spPr>
          <a:xfrm>
            <a:off x="3016993" y="3787678"/>
            <a:ext cx="12708853" cy="2308324"/>
          </a:xfrm>
          <a:prstGeom prst="rect">
            <a:avLst/>
          </a:prstGeom>
        </p:spPr>
        <p:txBody>
          <a:bodyPr wrap="square">
            <a:spAutoFit/>
          </a:bodyPr>
          <a:lstStyle/>
          <a:p>
            <a:pPr>
              <a:lnSpc>
                <a:spcPct val="150000"/>
              </a:lnSpc>
            </a:pPr>
            <a:r>
              <a:rPr lang="en-US" sz="4800" b="1" i="1" dirty="0" err="1" smtClean="0">
                <a:latin typeface="Arial" panose="020B0604020202020204" pitchFamily="34" charset="0"/>
                <a:ea typeface="Arial" panose="020B0604020202020204" pitchFamily="34" charset="0"/>
                <a:cs typeface="Arial" panose="020B0604020202020204" pitchFamily="34" charset="0"/>
              </a:rPr>
              <a:t>Vẽ</a:t>
            </a:r>
            <a:r>
              <a:rPr lang="en-US" sz="4800" b="1" i="1" dirty="0" smtClean="0">
                <a:latin typeface="Arial" panose="020B0604020202020204" pitchFamily="34" charset="0"/>
                <a:ea typeface="Arial" panose="020B0604020202020204" pitchFamily="34" charset="0"/>
                <a:cs typeface="Arial" panose="020B0604020202020204" pitchFamily="34" charset="0"/>
              </a:rPr>
              <a:t> </a:t>
            </a:r>
            <a:r>
              <a:rPr lang="en-US" sz="4800" b="1" i="1" dirty="0" err="1" smtClean="0">
                <a:latin typeface="Arial" panose="020B0604020202020204" pitchFamily="34" charset="0"/>
                <a:ea typeface="Arial" panose="020B0604020202020204" pitchFamily="34" charset="0"/>
                <a:cs typeface="Arial" panose="020B0604020202020204" pitchFamily="34" charset="0"/>
              </a:rPr>
              <a:t>sơ</a:t>
            </a:r>
            <a:r>
              <a:rPr lang="en-US" sz="4800" b="1" i="1" dirty="0" smtClean="0">
                <a:latin typeface="Arial" panose="020B0604020202020204" pitchFamily="34" charset="0"/>
                <a:ea typeface="Arial" panose="020B0604020202020204" pitchFamily="34" charset="0"/>
                <a:cs typeface="Arial" panose="020B0604020202020204" pitchFamily="34" charset="0"/>
              </a:rPr>
              <a:t> đồ tư </a:t>
            </a:r>
            <a:r>
              <a:rPr lang="en-US" sz="4800" b="1" i="1" dirty="0" err="1" smtClean="0">
                <a:latin typeface="Arial" panose="020B0604020202020204" pitchFamily="34" charset="0"/>
                <a:ea typeface="Arial" panose="020B0604020202020204" pitchFamily="34" charset="0"/>
                <a:cs typeface="Arial" panose="020B0604020202020204" pitchFamily="34" charset="0"/>
              </a:rPr>
              <a:t>duy</a:t>
            </a:r>
            <a:r>
              <a:rPr lang="en-US" sz="4800" b="1" i="1" dirty="0" smtClean="0">
                <a:latin typeface="Arial" panose="020B0604020202020204" pitchFamily="34" charset="0"/>
                <a:ea typeface="Arial" panose="020B0604020202020204" pitchFamily="34" charset="0"/>
                <a:cs typeface="Arial" panose="020B0604020202020204" pitchFamily="34" charset="0"/>
              </a:rPr>
              <a:t> hệ </a:t>
            </a:r>
            <a:r>
              <a:rPr lang="en-US" sz="4800" b="1" i="1" dirty="0" err="1" smtClean="0">
                <a:latin typeface="Arial" panose="020B0604020202020204" pitchFamily="34" charset="0"/>
                <a:ea typeface="Arial" panose="020B0604020202020204" pitchFamily="34" charset="0"/>
                <a:cs typeface="Arial" panose="020B0604020202020204" pitchFamily="34" charset="0"/>
              </a:rPr>
              <a:t>thống</a:t>
            </a:r>
            <a:r>
              <a:rPr lang="en-US" sz="4800" b="1" i="1" dirty="0" smtClean="0">
                <a:latin typeface="Arial" panose="020B0604020202020204" pitchFamily="34" charset="0"/>
                <a:ea typeface="Arial" panose="020B0604020202020204" pitchFamily="34" charset="0"/>
                <a:cs typeface="Arial" panose="020B0604020202020204" pitchFamily="34" charset="0"/>
              </a:rPr>
              <a:t> </a:t>
            </a:r>
            <a:r>
              <a:rPr lang="en-US" sz="4800" b="1" i="1" dirty="0" err="1" smtClean="0">
                <a:latin typeface="Arial" panose="020B0604020202020204" pitchFamily="34" charset="0"/>
                <a:ea typeface="Arial" panose="020B0604020202020204" pitchFamily="34" charset="0"/>
                <a:cs typeface="Arial" panose="020B0604020202020204" pitchFamily="34" charset="0"/>
              </a:rPr>
              <a:t>hóa</a:t>
            </a:r>
            <a:r>
              <a:rPr lang="en-US" sz="4800" b="1" i="1" dirty="0" smtClean="0">
                <a:latin typeface="Arial" panose="020B0604020202020204" pitchFamily="34" charset="0"/>
                <a:ea typeface="Arial" panose="020B0604020202020204" pitchFamily="34" charset="0"/>
                <a:cs typeface="Arial" panose="020B0604020202020204" pitchFamily="34" charset="0"/>
              </a:rPr>
              <a:t> lại các </a:t>
            </a:r>
            <a:r>
              <a:rPr lang="en-US" sz="4800" b="1" i="1" dirty="0" err="1" smtClean="0">
                <a:latin typeface="Arial" panose="020B0604020202020204" pitchFamily="34" charset="0"/>
                <a:ea typeface="Arial" panose="020B0604020202020204" pitchFamily="34" charset="0"/>
                <a:cs typeface="Arial" panose="020B0604020202020204" pitchFamily="34" charset="0"/>
              </a:rPr>
              <a:t>bước</a:t>
            </a:r>
            <a:r>
              <a:rPr lang="en-US" sz="4800" b="1" i="1" dirty="0" smtClean="0">
                <a:latin typeface="Arial" panose="020B0604020202020204" pitchFamily="34" charset="0"/>
                <a:ea typeface="Arial" panose="020B0604020202020204" pitchFamily="34" charset="0"/>
                <a:cs typeface="Arial" panose="020B0604020202020204" pitchFamily="34" charset="0"/>
              </a:rPr>
              <a:t> mà </a:t>
            </a:r>
            <a:r>
              <a:rPr lang="en-US" sz="4800" b="1" i="1" dirty="0" err="1" smtClean="0">
                <a:latin typeface="Arial" panose="020B0604020202020204" pitchFamily="34" charset="0"/>
                <a:ea typeface="Arial" panose="020B0604020202020204" pitchFamily="34" charset="0"/>
                <a:cs typeface="Arial" panose="020B0604020202020204" pitchFamily="34" charset="0"/>
              </a:rPr>
              <a:t>em</a:t>
            </a:r>
            <a:r>
              <a:rPr lang="en-US" sz="4800" b="1" i="1" dirty="0" smtClean="0">
                <a:latin typeface="Arial" panose="020B0604020202020204" pitchFamily="34" charset="0"/>
                <a:ea typeface="Arial" panose="020B0604020202020204" pitchFamily="34" charset="0"/>
                <a:cs typeface="Arial" panose="020B0604020202020204" pitchFamily="34" charset="0"/>
              </a:rPr>
              <a:t> </a:t>
            </a:r>
            <a:r>
              <a:rPr lang="en-US" sz="4800" b="1" i="1" dirty="0" err="1" smtClean="0">
                <a:latin typeface="Arial" panose="020B0604020202020204" pitchFamily="34" charset="0"/>
                <a:ea typeface="Arial" panose="020B0604020202020204" pitchFamily="34" charset="0"/>
                <a:cs typeface="Arial" panose="020B0604020202020204" pitchFamily="34" charset="0"/>
              </a:rPr>
              <a:t>giải</a:t>
            </a:r>
            <a:r>
              <a:rPr lang="en-US" sz="4800" b="1" i="1" dirty="0" smtClean="0">
                <a:latin typeface="Arial" panose="020B0604020202020204" pitchFamily="34" charset="0"/>
                <a:ea typeface="Arial" panose="020B0604020202020204" pitchFamily="34" charset="0"/>
                <a:cs typeface="Arial" panose="020B0604020202020204" pitchFamily="34" charset="0"/>
              </a:rPr>
              <a:t> </a:t>
            </a:r>
            <a:r>
              <a:rPr lang="en-US" sz="4800" b="1" i="1" dirty="0" err="1" smtClean="0">
                <a:latin typeface="Arial" panose="020B0604020202020204" pitchFamily="34" charset="0"/>
                <a:ea typeface="Arial" panose="020B0604020202020204" pitchFamily="34" charset="0"/>
                <a:cs typeface="Arial" panose="020B0604020202020204" pitchFamily="34" charset="0"/>
              </a:rPr>
              <a:t>quyết</a:t>
            </a:r>
            <a:r>
              <a:rPr lang="en-US" sz="4800" b="1" i="1" dirty="0" smtClean="0">
                <a:latin typeface="Arial" panose="020B0604020202020204" pitchFamily="34" charset="0"/>
                <a:ea typeface="Arial" panose="020B0604020202020204" pitchFamily="34" charset="0"/>
                <a:cs typeface="Arial" panose="020B0604020202020204" pitchFamily="34" charset="0"/>
              </a:rPr>
              <a:t> </a:t>
            </a:r>
            <a:r>
              <a:rPr lang="en-US" sz="4800" b="1" i="1" dirty="0" err="1" smtClean="0">
                <a:latin typeface="Arial" panose="020B0604020202020204" pitchFamily="34" charset="0"/>
                <a:ea typeface="Arial" panose="020B0604020202020204" pitchFamily="34" charset="0"/>
                <a:cs typeface="Arial" panose="020B0604020202020204" pitchFamily="34" charset="0"/>
              </a:rPr>
              <a:t>được</a:t>
            </a:r>
            <a:r>
              <a:rPr lang="en-US" sz="4800" b="1" i="1" dirty="0" smtClean="0">
                <a:latin typeface="Arial" panose="020B0604020202020204" pitchFamily="34" charset="0"/>
                <a:ea typeface="Arial" panose="020B0604020202020204" pitchFamily="34" charset="0"/>
                <a:cs typeface="Arial" panose="020B0604020202020204" pitchFamily="34" charset="0"/>
              </a:rPr>
              <a:t> </a:t>
            </a:r>
            <a:r>
              <a:rPr lang="en-US" sz="4800" b="1" i="1" dirty="0" err="1" smtClean="0">
                <a:latin typeface="Arial" panose="020B0604020202020204" pitchFamily="34" charset="0"/>
                <a:ea typeface="Arial" panose="020B0604020202020204" pitchFamily="34" charset="0"/>
                <a:cs typeface="Arial" panose="020B0604020202020204" pitchFamily="34" charset="0"/>
              </a:rPr>
              <a:t>tình</a:t>
            </a:r>
            <a:r>
              <a:rPr lang="en-US" sz="4800" b="1" i="1" dirty="0" smtClean="0">
                <a:latin typeface="Arial" panose="020B0604020202020204" pitchFamily="34" charset="0"/>
                <a:ea typeface="Arial" panose="020B0604020202020204" pitchFamily="34" charset="0"/>
                <a:cs typeface="Arial" panose="020B0604020202020204" pitchFamily="34" charset="0"/>
              </a:rPr>
              <a:t> </a:t>
            </a:r>
            <a:r>
              <a:rPr lang="en-US" sz="4800" b="1" i="1" dirty="0" err="1" smtClean="0">
                <a:latin typeface="Arial" panose="020B0604020202020204" pitchFamily="34" charset="0"/>
                <a:ea typeface="Arial" panose="020B0604020202020204" pitchFamily="34" charset="0"/>
                <a:cs typeface="Arial" panose="020B0604020202020204" pitchFamily="34" charset="0"/>
              </a:rPr>
              <a:t>huống</a:t>
            </a:r>
            <a:r>
              <a:rPr lang="en-US" sz="4800" b="1" i="1" dirty="0" smtClean="0">
                <a:latin typeface="Arial" panose="020B0604020202020204" pitchFamily="34" charset="0"/>
                <a:ea typeface="Arial" panose="020B0604020202020204" pitchFamily="34" charset="0"/>
                <a:cs typeface="Arial" panose="020B0604020202020204" pitchFamily="34" charset="0"/>
              </a:rPr>
              <a:t> trên.</a:t>
            </a:r>
            <a:endParaRPr lang="en-US" sz="4800" b="1" i="1"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741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68021">
            <a:off x="14992642" y="1913393"/>
            <a:ext cx="2824928" cy="2794110"/>
          </a:xfrm>
          <a:prstGeom prst="rect">
            <a:avLst/>
          </a:prstGeom>
        </p:spPr>
      </p:pic>
      <p:sp>
        <p:nvSpPr>
          <p:cNvPr id="3" name="TextBox 3"/>
          <p:cNvSpPr txBox="1"/>
          <p:nvPr/>
        </p:nvSpPr>
        <p:spPr>
          <a:xfrm>
            <a:off x="9139238" y="4652104"/>
            <a:ext cx="9525" cy="887542"/>
          </a:xfrm>
          <a:prstGeom prst="rect">
            <a:avLst/>
          </a:prstGeom>
        </p:spPr>
        <p:txBody>
          <a:bodyPr lIns="0" tIns="0" rIns="0" bIns="0" rtlCol="0" anchor="t">
            <a:spAutoFit/>
          </a:bodyPr>
          <a:lstStyle/>
          <a:p>
            <a:pPr algn="ctr">
              <a:lnSpc>
                <a:spcPts val="7279"/>
              </a:lnSpc>
            </a:pPr>
            <a:endParaR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278305">
            <a:off x="1571746" y="2831931"/>
            <a:ext cx="1072527" cy="2123816"/>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4235">
            <a:off x="1690112" y="871743"/>
            <a:ext cx="14739585" cy="894302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46989">
            <a:off x="15376408" y="8171349"/>
            <a:ext cx="1718277" cy="1718277"/>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88258">
            <a:off x="16162998" y="6358715"/>
            <a:ext cx="577316" cy="995372"/>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935020">
            <a:off x="15946889" y="5210365"/>
            <a:ext cx="577316" cy="995372"/>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617412">
            <a:off x="993026" y="3148876"/>
            <a:ext cx="777235" cy="763103"/>
          </a:xfrm>
          <a:prstGeom prst="rect">
            <a:avLst/>
          </a:prstGeom>
        </p:spPr>
      </p:pic>
      <p:sp>
        <p:nvSpPr>
          <p:cNvPr id="19" name="TextBox 10"/>
          <p:cNvSpPr txBox="1"/>
          <p:nvPr/>
        </p:nvSpPr>
        <p:spPr>
          <a:xfrm>
            <a:off x="6662344" y="2400300"/>
            <a:ext cx="4953788" cy="1052468"/>
          </a:xfrm>
          <a:prstGeom prst="rect">
            <a:avLst/>
          </a:prstGeom>
        </p:spPr>
        <p:txBody>
          <a:bodyPr wrap="square" lIns="0" tIns="0" rIns="0" bIns="0" rtlCol="0" anchor="t">
            <a:spAutoFit/>
          </a:bodyPr>
          <a:lstStyle/>
          <a:p>
            <a:pPr marL="0" lvl="0" indent="0" algn="ctr">
              <a:lnSpc>
                <a:spcPts val="9000"/>
              </a:lnSpc>
              <a:spcBef>
                <a:spcPct val="0"/>
              </a:spcBef>
            </a:pPr>
            <a:r>
              <a:rPr lang="en-US" sz="6400" b="1" u="none" dirty="0" smtClean="0">
                <a:solidFill>
                  <a:srgbClr val="1D1D1B"/>
                </a:solidFill>
                <a:latin typeface="Arial" panose="020B0604020202020204" pitchFamily="34" charset="0"/>
                <a:cs typeface="Arial" panose="020B0604020202020204" pitchFamily="34" charset="0"/>
              </a:rPr>
              <a:t>VẬN DỤNG</a:t>
            </a:r>
            <a:endParaRPr lang="en-US" sz="6400" b="1" u="none" dirty="0">
              <a:solidFill>
                <a:srgbClr val="1D1D1B"/>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7302" y="5095875"/>
            <a:ext cx="4354957" cy="4911154"/>
          </a:xfrm>
          <a:prstGeom prst="rect">
            <a:avLst/>
          </a:prstGeom>
        </p:spPr>
      </p:pic>
      <p:sp>
        <p:nvSpPr>
          <p:cNvPr id="21" name="Rectangle 20"/>
          <p:cNvSpPr/>
          <p:nvPr/>
        </p:nvSpPr>
        <p:spPr>
          <a:xfrm>
            <a:off x="3031778" y="3554495"/>
            <a:ext cx="12708853" cy="4387420"/>
          </a:xfrm>
          <a:prstGeom prst="rect">
            <a:avLst/>
          </a:prstGeom>
        </p:spPr>
        <p:txBody>
          <a:bodyPr wrap="square">
            <a:spAutoFit/>
          </a:bodyPr>
          <a:lstStyle/>
          <a:p>
            <a:pPr algn="just">
              <a:lnSpc>
                <a:spcPct val="150000"/>
              </a:lnSpc>
            </a:pPr>
            <a:r>
              <a:rPr lang="en-US" sz="4800" b="1" i="1" dirty="0" smtClean="0">
                <a:ea typeface="Arial" panose="020B0604020202020204" pitchFamily="34" charset="0"/>
                <a:cs typeface="Arial" panose="020B0604020202020204" pitchFamily="34" charset="0"/>
              </a:rPr>
              <a:t>	</a:t>
            </a:r>
            <a:r>
              <a:rPr lang="vi-VN" sz="4800" b="1" i="1" dirty="0" smtClean="0">
                <a:ea typeface="Arial" panose="020B0604020202020204" pitchFamily="34" charset="0"/>
                <a:cs typeface="Arial" panose="020B0604020202020204" pitchFamily="34" charset="0"/>
              </a:rPr>
              <a:t>Em </a:t>
            </a:r>
            <a:r>
              <a:rPr lang="vi-VN" sz="4800" b="1" i="1" dirty="0">
                <a:ea typeface="Arial" panose="020B0604020202020204" pitchFamily="34" charset="0"/>
                <a:cs typeface="Arial" panose="020B0604020202020204" pitchFamily="34" charset="0"/>
              </a:rPr>
              <a:t>nhận thấy vấn đề môi trường ở địa phương đang sinh sống là gì? Theo em, cần có những giải pháp gì để cải thiện môi trường tốt hơn?</a:t>
            </a:r>
            <a:endParaRPr lang="en-US" sz="4800" b="1" i="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388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D300"/>
        </a:solidFill>
        <a:effectLst/>
      </p:bgPr>
    </p:bg>
    <p:spTree>
      <p:nvGrpSpPr>
        <p:cNvPr id="1" name=""/>
        <p:cNvGrpSpPr/>
        <p:nvPr/>
      </p:nvGrpSpPr>
      <p:grpSpPr>
        <a:xfrm>
          <a:off x="0" y="0"/>
          <a:ext cx="0" cy="0"/>
          <a:chOff x="0" y="0"/>
          <a:chExt cx="0" cy="0"/>
        </a:xfrm>
      </p:grpSpPr>
      <p:grpSp>
        <p:nvGrpSpPr>
          <p:cNvPr id="2" name="Group 2"/>
          <p:cNvGrpSpPr/>
          <p:nvPr/>
        </p:nvGrpSpPr>
        <p:grpSpPr>
          <a:xfrm>
            <a:off x="833182" y="921572"/>
            <a:ext cx="16621635" cy="8443856"/>
            <a:chOff x="0" y="0"/>
            <a:chExt cx="7345939" cy="3731766"/>
          </a:xfrm>
        </p:grpSpPr>
        <p:sp>
          <p:nvSpPr>
            <p:cNvPr id="3" name="Freeform 3"/>
            <p:cNvSpPr/>
            <p:nvPr/>
          </p:nvSpPr>
          <p:spPr>
            <a:xfrm>
              <a:off x="-9098" y="-6509"/>
              <a:ext cx="7360270" cy="3763819"/>
            </a:xfrm>
            <a:custGeom>
              <a:avLst/>
              <a:gdLst/>
              <a:ahLst/>
              <a:cxnLst/>
              <a:rect l="l" t="t" r="r" b="b"/>
              <a:pathLst>
                <a:path w="7360270" h="3763819">
                  <a:moveTo>
                    <a:pt x="63030" y="3170266"/>
                  </a:moveTo>
                  <a:cubicBezTo>
                    <a:pt x="63030" y="3170266"/>
                    <a:pt x="0" y="2923702"/>
                    <a:pt x="10218" y="1214762"/>
                  </a:cubicBezTo>
                  <a:cubicBezTo>
                    <a:pt x="18651" y="990971"/>
                    <a:pt x="65033" y="645332"/>
                    <a:pt x="65033" y="645332"/>
                  </a:cubicBezTo>
                  <a:cubicBezTo>
                    <a:pt x="82233" y="502466"/>
                    <a:pt x="56685" y="337866"/>
                    <a:pt x="181385" y="223925"/>
                  </a:cubicBezTo>
                  <a:cubicBezTo>
                    <a:pt x="346794" y="72788"/>
                    <a:pt x="621643" y="0"/>
                    <a:pt x="6467196" y="6965"/>
                  </a:cubicBezTo>
                  <a:lnTo>
                    <a:pt x="6467198" y="6965"/>
                  </a:lnTo>
                  <a:cubicBezTo>
                    <a:pt x="6683945" y="16819"/>
                    <a:pt x="6888259" y="36481"/>
                    <a:pt x="7022448" y="101690"/>
                  </a:cubicBezTo>
                  <a:cubicBezTo>
                    <a:pt x="7278494" y="226120"/>
                    <a:pt x="7360269" y="459160"/>
                    <a:pt x="7354781" y="704684"/>
                  </a:cubicBezTo>
                  <a:cubicBezTo>
                    <a:pt x="7354781" y="704684"/>
                    <a:pt x="7311493" y="1013073"/>
                    <a:pt x="7318927" y="1248607"/>
                  </a:cubicBezTo>
                  <a:cubicBezTo>
                    <a:pt x="7326051" y="2912067"/>
                    <a:pt x="7333207" y="3107670"/>
                    <a:pt x="7333207" y="3107670"/>
                  </a:cubicBezTo>
                  <a:cubicBezTo>
                    <a:pt x="7316526" y="3323402"/>
                    <a:pt x="7201881" y="3534014"/>
                    <a:pt x="7005012" y="3645638"/>
                  </a:cubicBezTo>
                  <a:cubicBezTo>
                    <a:pt x="6854661" y="3730887"/>
                    <a:pt x="6656629" y="3745985"/>
                    <a:pt x="5289290" y="3735243"/>
                  </a:cubicBezTo>
                  <a:lnTo>
                    <a:pt x="5289218" y="3735243"/>
                  </a:lnTo>
                  <a:cubicBezTo>
                    <a:pt x="645952" y="3729966"/>
                    <a:pt x="384604" y="3763819"/>
                    <a:pt x="254278" y="3654662"/>
                  </a:cubicBezTo>
                  <a:cubicBezTo>
                    <a:pt x="145767" y="3563777"/>
                    <a:pt x="81795" y="3370465"/>
                    <a:pt x="63030" y="3170266"/>
                  </a:cubicBezTo>
                  <a:close/>
                </a:path>
              </a:pathLst>
            </a:custGeom>
            <a:solidFill>
              <a:srgbClr val="FFF9E8"/>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531979">
            <a:off x="2910214" y="1493753"/>
            <a:ext cx="1061391" cy="1049813"/>
          </a:xfrm>
          <a:prstGeom prst="rect">
            <a:avLst/>
          </a:prstGeom>
        </p:spPr>
      </p:pic>
      <p:grpSp>
        <p:nvGrpSpPr>
          <p:cNvPr id="11" name="Group 11"/>
          <p:cNvGrpSpPr/>
          <p:nvPr/>
        </p:nvGrpSpPr>
        <p:grpSpPr>
          <a:xfrm>
            <a:off x="4256219" y="1130466"/>
            <a:ext cx="9818507" cy="2201254"/>
            <a:chOff x="37343" y="-140837"/>
            <a:chExt cx="4250346" cy="1717908"/>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9409">
              <a:off x="37343" y="-140837"/>
              <a:ext cx="4250346" cy="1717908"/>
            </a:xfrm>
            <a:prstGeom prst="rect">
              <a:avLst/>
            </a:prstGeom>
          </p:spPr>
        </p:pic>
        <p:sp>
          <p:nvSpPr>
            <p:cNvPr id="13" name="TextBox 13"/>
            <p:cNvSpPr txBox="1"/>
            <p:nvPr/>
          </p:nvSpPr>
          <p:spPr>
            <a:xfrm>
              <a:off x="204642" y="685896"/>
              <a:ext cx="4016911" cy="438558"/>
            </a:xfrm>
            <a:prstGeom prst="rect">
              <a:avLst/>
            </a:prstGeom>
          </p:spPr>
          <p:txBody>
            <a:bodyPr wrap="square" lIns="0" tIns="0" rIns="0" bIns="0" rtlCol="0" anchor="t">
              <a:spAutoFit/>
            </a:bodyPr>
            <a:lstStyle/>
            <a:p>
              <a:pPr algn="ctr">
                <a:lnSpc>
                  <a:spcPts val="3920"/>
                </a:lnSpc>
              </a:pPr>
              <a:r>
                <a:rPr lang="en-US" sz="6400" b="1" dirty="0" smtClean="0">
                  <a:solidFill>
                    <a:srgbClr val="1D1D1B"/>
                  </a:solidFill>
                  <a:latin typeface="Arial" panose="020B0604020202020204" pitchFamily="34" charset="0"/>
                  <a:cs typeface="Arial" panose="020B0604020202020204" pitchFamily="34" charset="0"/>
                </a:rPr>
                <a:t>HƯỚNG DẪN VỀ NHÀ</a:t>
              </a:r>
              <a:endParaRPr lang="en-US" sz="6400" b="1" dirty="0">
                <a:solidFill>
                  <a:srgbClr val="1D1D1B"/>
                </a:solidFill>
                <a:latin typeface="Arial" panose="020B0604020202020204" pitchFamily="34" charset="0"/>
                <a:cs typeface="Arial" panose="020B0604020202020204" pitchFamily="34" charset="0"/>
              </a:endParaRPr>
            </a:p>
          </p:txBody>
        </p:sp>
      </p:grpSp>
      <p:pic>
        <p:nvPicPr>
          <p:cNvPr id="46"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531979">
            <a:off x="14537744" y="1659295"/>
            <a:ext cx="1061391" cy="1049813"/>
          </a:xfrm>
          <a:prstGeom prst="rect">
            <a:avLst/>
          </a:prstGeom>
        </p:spPr>
      </p:pic>
      <p:pic>
        <p:nvPicPr>
          <p:cNvPr id="4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5006880"/>
            <a:ext cx="3264159" cy="5173740"/>
          </a:xfrm>
          <a:prstGeom prst="rect">
            <a:avLst/>
          </a:prstGeom>
        </p:spPr>
      </p:pic>
      <p:sp>
        <p:nvSpPr>
          <p:cNvPr id="4" name="TextBox 3"/>
          <p:cNvSpPr txBox="1"/>
          <p:nvPr/>
        </p:nvSpPr>
        <p:spPr>
          <a:xfrm>
            <a:off x="3834018" y="3670663"/>
            <a:ext cx="10896600" cy="2817759"/>
          </a:xfrm>
          <a:prstGeom prst="rect">
            <a:avLst/>
          </a:prstGeom>
          <a:noFill/>
        </p:spPr>
        <p:txBody>
          <a:bodyPr wrap="square" rtlCol="0">
            <a:spAutoFit/>
          </a:bodyPr>
          <a:lstStyle/>
          <a:p>
            <a:pPr marL="685800" indent="-685800">
              <a:lnSpc>
                <a:spcPct val="200000"/>
              </a:lnSpc>
              <a:buFont typeface="Wingdings" panose="05000000000000000000" pitchFamily="2" charset="2"/>
              <a:buChar char="q"/>
            </a:pPr>
            <a:r>
              <a:rPr lang="en-US" sz="4800" dirty="0" err="1" smtClean="0">
                <a:latin typeface="Arial" panose="020B0604020202020204" pitchFamily="34" charset="0"/>
                <a:cs typeface="Arial" panose="020B0604020202020204" pitchFamily="34" charset="0"/>
              </a:rPr>
              <a:t>Ôn</a:t>
            </a:r>
            <a:r>
              <a:rPr lang="en-US" sz="4800" dirty="0" smtClean="0">
                <a:latin typeface="Arial" panose="020B0604020202020204" pitchFamily="34" charset="0"/>
                <a:cs typeface="Arial" panose="020B0604020202020204" pitchFamily="34" charset="0"/>
              </a:rPr>
              <a:t> lại </a:t>
            </a:r>
            <a:r>
              <a:rPr lang="en-US" sz="4800" dirty="0" err="1" smtClean="0">
                <a:latin typeface="Arial" panose="020B0604020202020204" pitchFamily="34" charset="0"/>
                <a:cs typeface="Arial" panose="020B0604020202020204" pitchFamily="34" charset="0"/>
              </a:rPr>
              <a:t>nội</a:t>
            </a:r>
            <a:r>
              <a:rPr lang="en-US" sz="4800" dirty="0" smtClean="0">
                <a:latin typeface="Arial" panose="020B0604020202020204" pitchFamily="34" charset="0"/>
                <a:cs typeface="Arial" panose="020B0604020202020204" pitchFamily="34" charset="0"/>
              </a:rPr>
              <a:t> dung của bài </a:t>
            </a:r>
            <a:r>
              <a:rPr lang="en-US" sz="4800" dirty="0" err="1" smtClean="0">
                <a:latin typeface="Arial" panose="020B0604020202020204" pitchFamily="34" charset="0"/>
                <a:cs typeface="Arial" panose="020B0604020202020204" pitchFamily="34" charset="0"/>
              </a:rPr>
              <a:t>tình</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huống</a:t>
            </a:r>
            <a:endParaRPr lang="en-US" sz="4800" dirty="0" smtClean="0">
              <a:latin typeface="Arial" panose="020B0604020202020204" pitchFamily="34" charset="0"/>
              <a:cs typeface="Arial" panose="020B0604020202020204" pitchFamily="34" charset="0"/>
            </a:endParaRPr>
          </a:p>
          <a:p>
            <a:pPr marL="685800" indent="-685800">
              <a:lnSpc>
                <a:spcPct val="200000"/>
              </a:lnSpc>
              <a:buFont typeface="Wingdings" panose="05000000000000000000" pitchFamily="2" charset="2"/>
              <a:buChar char="q"/>
            </a:pPr>
            <a:r>
              <a:rPr lang="en-US" sz="4800" dirty="0" err="1" smtClean="0">
                <a:latin typeface="Arial" panose="020B0604020202020204" pitchFamily="34" charset="0"/>
                <a:cs typeface="Arial" panose="020B0604020202020204" pitchFamily="34" charset="0"/>
              </a:rPr>
              <a:t>Chuẩn</a:t>
            </a:r>
            <a:r>
              <a:rPr lang="en-US" sz="4800" dirty="0" smtClean="0">
                <a:latin typeface="Arial" panose="020B0604020202020204" pitchFamily="34" charset="0"/>
                <a:cs typeface="Arial" panose="020B0604020202020204" pitchFamily="34" charset="0"/>
              </a:rPr>
              <a:t> bị bài: </a:t>
            </a:r>
            <a:r>
              <a:rPr lang="en-US" sz="4800" b="1" i="1" dirty="0" err="1" smtClean="0">
                <a:latin typeface="Arial" panose="020B0604020202020204" pitchFamily="34" charset="0"/>
                <a:cs typeface="Arial" panose="020B0604020202020204" pitchFamily="34" charset="0"/>
              </a:rPr>
              <a:t>Ôn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tập</a:t>
            </a:r>
            <a:r>
              <a:rPr lang="en-US" sz="4800" b="1" i="1" dirty="0" smtClean="0">
                <a:latin typeface="Arial" panose="020B0604020202020204" pitchFamily="34" charset="0"/>
                <a:cs typeface="Arial" panose="020B0604020202020204" pitchFamily="34" charset="0"/>
              </a:rPr>
              <a:t> cuối </a:t>
            </a:r>
            <a:r>
              <a:rPr lang="en-US" sz="4800" b="1" i="1" dirty="0" err="1" smtClean="0">
                <a:latin typeface="Arial" panose="020B0604020202020204" pitchFamily="34" charset="0"/>
                <a:cs typeface="Arial" panose="020B0604020202020204" pitchFamily="34" charset="0"/>
              </a:rPr>
              <a:t>kì</a:t>
            </a:r>
            <a:r>
              <a:rPr lang="en-US" sz="4800" b="1" i="1" dirty="0" smtClean="0">
                <a:latin typeface="Arial" panose="020B0604020202020204" pitchFamily="34" charset="0"/>
                <a:cs typeface="Arial" panose="020B0604020202020204" pitchFamily="34" charset="0"/>
              </a:rPr>
              <a:t> II</a:t>
            </a:r>
            <a:endParaRPr lang="en-US" sz="4800" b="1" i="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DBCBA"/>
        </a:solidFill>
        <a:effectLst/>
      </p:bgPr>
    </p:bg>
    <p:spTree>
      <p:nvGrpSpPr>
        <p:cNvPr id="1" name=""/>
        <p:cNvGrpSpPr/>
        <p:nvPr/>
      </p:nvGrpSpPr>
      <p:grpSpPr>
        <a:xfrm>
          <a:off x="0" y="0"/>
          <a:ext cx="0" cy="0"/>
          <a:chOff x="0" y="0"/>
          <a:chExt cx="0" cy="0"/>
        </a:xfrm>
      </p:grpSpPr>
      <p:sp>
        <p:nvSpPr>
          <p:cNvPr id="2" name="TextBox 2"/>
          <p:cNvSpPr txBox="1"/>
          <p:nvPr/>
        </p:nvSpPr>
        <p:spPr>
          <a:xfrm>
            <a:off x="2556274" y="3480967"/>
            <a:ext cx="13471326" cy="3118674"/>
          </a:xfrm>
          <a:prstGeom prst="rect">
            <a:avLst/>
          </a:prstGeom>
        </p:spPr>
        <p:txBody>
          <a:bodyPr wrap="square" lIns="0" tIns="0" rIns="0" bIns="0" rtlCol="0" anchor="t">
            <a:spAutoFit/>
          </a:bodyPr>
          <a:lstStyle/>
          <a:p>
            <a:pPr marL="0" lvl="0" indent="0" algn="ctr">
              <a:lnSpc>
                <a:spcPct val="150000"/>
              </a:lnSpc>
              <a:spcBef>
                <a:spcPct val="0"/>
              </a:spcBef>
            </a:pPr>
            <a:r>
              <a:rPr lang="en-US" sz="7200" b="1" dirty="0" smtClean="0">
                <a:solidFill>
                  <a:srgbClr val="1D1D1B"/>
                </a:solidFill>
                <a:latin typeface="Arial" panose="020B0604020202020204" pitchFamily="34" charset="0"/>
                <a:cs typeface="Arial" panose="020B0604020202020204" pitchFamily="34" charset="0"/>
              </a:rPr>
              <a:t>CẢM ƠN CÁC EM ĐÃ </a:t>
            </a:r>
          </a:p>
          <a:p>
            <a:pPr marL="0" lvl="0" indent="0" algn="ctr">
              <a:lnSpc>
                <a:spcPct val="150000"/>
              </a:lnSpc>
              <a:spcBef>
                <a:spcPct val="0"/>
              </a:spcBef>
            </a:pPr>
            <a:r>
              <a:rPr lang="en-US" sz="7200" b="1" dirty="0" smtClean="0">
                <a:solidFill>
                  <a:srgbClr val="1D1D1B"/>
                </a:solidFill>
                <a:latin typeface="Arial" panose="020B0604020202020204" pitchFamily="34" charset="0"/>
                <a:cs typeface="Arial" panose="020B0604020202020204" pitchFamily="34" charset="0"/>
              </a:rPr>
              <a:t>LẮNG NGHE BÀI GIẢNG!</a:t>
            </a:r>
            <a:endParaRPr lang="en-US" sz="7200" b="1" u="none" dirty="0">
              <a:solidFill>
                <a:srgbClr val="1D1D1B"/>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29844">
            <a:off x="14107125" y="-2036071"/>
            <a:ext cx="5284994" cy="522734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29844">
            <a:off x="-1400194" y="5456181"/>
            <a:ext cx="5284994" cy="522734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39864">
            <a:off x="15521944" y="7074045"/>
            <a:ext cx="3174389" cy="372909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065136">
            <a:off x="-344891" y="195300"/>
            <a:ext cx="3174389" cy="3729091"/>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660893">
            <a:off x="16598890" y="4238232"/>
            <a:ext cx="1320819" cy="261548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07246" y="3908088"/>
            <a:ext cx="1003786" cy="98553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92856">
            <a:off x="-32508" y="3350115"/>
            <a:ext cx="1274811" cy="125163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719259">
            <a:off x="17415401" y="2137312"/>
            <a:ext cx="577316" cy="995372"/>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636201">
            <a:off x="400455" y="531014"/>
            <a:ext cx="577316" cy="995372"/>
          </a:xfrm>
          <a:prstGeom prst="rect">
            <a:avLst/>
          </a:prstGeom>
        </p:spPr>
      </p:pic>
    </p:spTree>
    <p:extLst>
      <p:ext uri="{BB962C8B-B14F-4D97-AF65-F5344CB8AC3E}">
        <p14:creationId xmlns:p14="http://schemas.microsoft.com/office/powerpoint/2010/main" val="144405135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285377">
            <a:off x="15465337" y="-700949"/>
            <a:ext cx="2949511" cy="2917334"/>
          </a:xfrm>
          <a:prstGeom prst="rect">
            <a:avLst/>
          </a:prstGeom>
        </p:spPr>
      </p:pic>
      <p:sp>
        <p:nvSpPr>
          <p:cNvPr id="4" name="TextBox 4"/>
          <p:cNvSpPr txBox="1"/>
          <p:nvPr/>
        </p:nvSpPr>
        <p:spPr>
          <a:xfrm>
            <a:off x="1295399" y="446763"/>
            <a:ext cx="5063125" cy="1129412"/>
          </a:xfrm>
          <a:prstGeom prst="rect">
            <a:avLst/>
          </a:prstGeom>
        </p:spPr>
        <p:txBody>
          <a:bodyPr wrap="square" lIns="0" tIns="0" rIns="0" bIns="0" rtlCol="0" anchor="t">
            <a:spAutoFit/>
          </a:bodyPr>
          <a:lstStyle/>
          <a:p>
            <a:pPr>
              <a:lnSpc>
                <a:spcPts val="9840"/>
              </a:lnSpc>
            </a:pPr>
            <a:r>
              <a:rPr lang="en-US" sz="6400" b="1" dirty="0" smtClean="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660893">
            <a:off x="524866" y="7657210"/>
            <a:ext cx="1320819" cy="261548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33221" y="7327066"/>
            <a:ext cx="1003786" cy="98553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3630">
            <a:off x="311097" y="6231157"/>
            <a:ext cx="577316" cy="995372"/>
          </a:xfrm>
          <a:prstGeom prst="rect">
            <a:avLst/>
          </a:prstGeom>
        </p:spPr>
      </p:pic>
      <p:pic>
        <p:nvPicPr>
          <p:cNvPr id="8"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325600" y="4087268"/>
            <a:ext cx="3798745" cy="6199732"/>
          </a:xfrm>
          <a:prstGeom prst="rect">
            <a:avLst/>
          </a:prstGeom>
        </p:spPr>
      </p:pic>
      <p:pic>
        <p:nvPicPr>
          <p:cNvPr id="9" name="Picture 8" descr="C:\Users\Administrator\Desktop\Xin-viec-nganh-truyen-thong.jpg"/>
          <p:cNvPicPr/>
          <p:nvPr/>
        </p:nvPicPr>
        <p:blipFill>
          <a:blip r:embed="rId14">
            <a:extLst>
              <a:ext uri="{28A0092B-C50C-407E-A947-70E740481C1C}">
                <a14:useLocalDpi xmlns:a14="http://schemas.microsoft.com/office/drawing/2010/main" val="0"/>
              </a:ext>
            </a:extLst>
          </a:blip>
          <a:srcRect/>
          <a:stretch>
            <a:fillRect/>
          </a:stretch>
        </p:blipFill>
        <p:spPr>
          <a:xfrm>
            <a:off x="3028825" y="3121762"/>
            <a:ext cx="5791200" cy="3118251"/>
          </a:xfrm>
          <a:prstGeom prst="rect">
            <a:avLst/>
          </a:prstGeom>
          <a:ln>
            <a:noFill/>
          </a:ln>
          <a:effectLst>
            <a:outerShdw blurRad="190500" algn="tl" rotWithShape="0">
              <a:srgbClr val="000000">
                <a:alpha val="70000"/>
              </a:srgbClr>
            </a:outerShdw>
          </a:effectLst>
        </p:spPr>
      </p:pic>
      <p:pic>
        <p:nvPicPr>
          <p:cNvPr id="10" name="Picture 9" descr="C:\Users\Administrator\Desktop\tải xuống.jpg"/>
          <p:cNvPicPr/>
          <p:nvPr/>
        </p:nvPicPr>
        <p:blipFill>
          <a:blip r:embed="rId15">
            <a:extLst>
              <a:ext uri="{28A0092B-C50C-407E-A947-70E740481C1C}">
                <a14:useLocalDpi xmlns:a14="http://schemas.microsoft.com/office/drawing/2010/main" val="0"/>
              </a:ext>
            </a:extLst>
          </a:blip>
          <a:srcRect/>
          <a:stretch>
            <a:fillRect/>
          </a:stretch>
        </p:blipFill>
        <p:spPr>
          <a:xfrm>
            <a:off x="3028825" y="6447739"/>
            <a:ext cx="5820770" cy="3319562"/>
          </a:xfrm>
          <a:prstGeom prst="rect">
            <a:avLst/>
          </a:prstGeom>
          <a:ln>
            <a:noFill/>
          </a:ln>
          <a:effectLst>
            <a:outerShdw blurRad="190500" algn="tl" rotWithShape="0">
              <a:srgbClr val="000000">
                <a:alpha val="70000"/>
              </a:srgbClr>
            </a:outerShdw>
          </a:effectLst>
        </p:spPr>
      </p:pic>
      <p:pic>
        <p:nvPicPr>
          <p:cNvPr id="11" name="Picture 10" descr="C:\Users\Administrator\Desktop\tải xuống (1).jpg"/>
          <p:cNvPicPr/>
          <p:nvPr/>
        </p:nvPicPr>
        <p:blipFill>
          <a:blip r:embed="rId16">
            <a:extLst>
              <a:ext uri="{28A0092B-C50C-407E-A947-70E740481C1C}">
                <a14:useLocalDpi xmlns:a14="http://schemas.microsoft.com/office/drawing/2010/main" val="0"/>
              </a:ext>
            </a:extLst>
          </a:blip>
          <a:srcRect/>
          <a:stretch>
            <a:fillRect/>
          </a:stretch>
        </p:blipFill>
        <p:spPr>
          <a:xfrm>
            <a:off x="9677400" y="3086100"/>
            <a:ext cx="3711640" cy="6681201"/>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3826962" y="1807380"/>
            <a:ext cx="9829800" cy="830997"/>
          </a:xfrm>
          <a:prstGeom prst="rect">
            <a:avLst/>
          </a:prstGeom>
          <a:noFill/>
        </p:spPr>
        <p:txBody>
          <a:bodyPr wrap="square" rtlCol="0">
            <a:spAutoFit/>
          </a:bodyPr>
          <a:lstStyle/>
          <a:p>
            <a:pPr algn="ct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hiểu gì về </a:t>
            </a:r>
            <a:r>
              <a:rPr lang="en-US" sz="4800" b="1" i="1" dirty="0" err="1" smtClean="0">
                <a:latin typeface="Arial" panose="020B0604020202020204" pitchFamily="34" charset="0"/>
                <a:cs typeface="Arial" panose="020B0604020202020204" pitchFamily="34" charset="0"/>
              </a:rPr>
              <a:t>từng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bức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tranh</a:t>
            </a:r>
            <a:r>
              <a:rPr lang="en-US" sz="4800" b="1" i="1" dirty="0" smtClean="0">
                <a:latin typeface="Arial" panose="020B0604020202020204" pitchFamily="34" charset="0"/>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BCB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97360">
            <a:off x="-1822030" y="6167943"/>
            <a:ext cx="5129691" cy="507373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97360">
            <a:off x="15152612" y="-1451971"/>
            <a:ext cx="5519457" cy="5459245"/>
          </a:xfrm>
          <a:prstGeom prst="rect">
            <a:avLst/>
          </a:prstGeom>
        </p:spPr>
      </p:pic>
      <p:grpSp>
        <p:nvGrpSpPr>
          <p:cNvPr id="4" name="Group 4"/>
          <p:cNvGrpSpPr/>
          <p:nvPr/>
        </p:nvGrpSpPr>
        <p:grpSpPr>
          <a:xfrm>
            <a:off x="1066800" y="2145140"/>
            <a:ext cx="16071307" cy="6282997"/>
            <a:chOff x="0" y="0"/>
            <a:chExt cx="6327461" cy="2776773"/>
          </a:xfrm>
        </p:grpSpPr>
        <p:sp>
          <p:nvSpPr>
            <p:cNvPr id="5" name="Freeform 5"/>
            <p:cNvSpPr/>
            <p:nvPr/>
          </p:nvSpPr>
          <p:spPr>
            <a:xfrm>
              <a:off x="-9098" y="-6509"/>
              <a:ext cx="6341791" cy="2808827"/>
            </a:xfrm>
            <a:custGeom>
              <a:avLst/>
              <a:gdLst/>
              <a:ahLst/>
              <a:cxnLst/>
              <a:rect l="l" t="t" r="r" b="b"/>
              <a:pathLst>
                <a:path w="6341791" h="2808827">
                  <a:moveTo>
                    <a:pt x="63030" y="2215273"/>
                  </a:moveTo>
                  <a:cubicBezTo>
                    <a:pt x="63030" y="2215273"/>
                    <a:pt x="0" y="1968709"/>
                    <a:pt x="10218" y="1214762"/>
                  </a:cubicBezTo>
                  <a:cubicBezTo>
                    <a:pt x="18651" y="990971"/>
                    <a:pt x="65033" y="645332"/>
                    <a:pt x="65033" y="645332"/>
                  </a:cubicBezTo>
                  <a:cubicBezTo>
                    <a:pt x="82233" y="502466"/>
                    <a:pt x="56685" y="337866"/>
                    <a:pt x="181385" y="223925"/>
                  </a:cubicBezTo>
                  <a:cubicBezTo>
                    <a:pt x="346794" y="72788"/>
                    <a:pt x="621643" y="0"/>
                    <a:pt x="5448718" y="6965"/>
                  </a:cubicBezTo>
                  <a:lnTo>
                    <a:pt x="5448719" y="6965"/>
                  </a:lnTo>
                  <a:cubicBezTo>
                    <a:pt x="5665466" y="16819"/>
                    <a:pt x="5869781" y="36481"/>
                    <a:pt x="6003970" y="101690"/>
                  </a:cubicBezTo>
                  <a:cubicBezTo>
                    <a:pt x="6260016" y="226120"/>
                    <a:pt x="6341791" y="459160"/>
                    <a:pt x="6336303" y="704684"/>
                  </a:cubicBezTo>
                  <a:cubicBezTo>
                    <a:pt x="6336303" y="704684"/>
                    <a:pt x="6293015" y="1013073"/>
                    <a:pt x="6300449" y="1248607"/>
                  </a:cubicBezTo>
                  <a:cubicBezTo>
                    <a:pt x="6307572" y="1957075"/>
                    <a:pt x="6314729" y="2152678"/>
                    <a:pt x="6314729" y="2152678"/>
                  </a:cubicBezTo>
                  <a:cubicBezTo>
                    <a:pt x="6298047" y="2368410"/>
                    <a:pt x="6183403" y="2579022"/>
                    <a:pt x="5986534" y="2690646"/>
                  </a:cubicBezTo>
                  <a:cubicBezTo>
                    <a:pt x="5836182" y="2775894"/>
                    <a:pt x="5638151" y="2790992"/>
                    <a:pt x="4478174" y="2780251"/>
                  </a:cubicBezTo>
                  <a:lnTo>
                    <a:pt x="4478114" y="2780251"/>
                  </a:lnTo>
                  <a:cubicBezTo>
                    <a:pt x="645952" y="2774974"/>
                    <a:pt x="384604" y="2808827"/>
                    <a:pt x="254278" y="2699669"/>
                  </a:cubicBezTo>
                  <a:cubicBezTo>
                    <a:pt x="145767" y="2608784"/>
                    <a:pt x="81795" y="2415472"/>
                    <a:pt x="63030" y="2215273"/>
                  </a:cubicBezTo>
                  <a:close/>
                </a:path>
              </a:pathLst>
            </a:custGeom>
            <a:solidFill>
              <a:srgbClr val="FFF9E8"/>
            </a:solid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21970">
            <a:off x="16174105" y="1320397"/>
            <a:ext cx="1695489" cy="169548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45083">
            <a:off x="17760190" y="1196942"/>
            <a:ext cx="763406" cy="1316217"/>
          </a:xfrm>
          <a:prstGeom prst="rect">
            <a:avLst/>
          </a:prstGeom>
        </p:spPr>
      </p:pic>
      <p:sp>
        <p:nvSpPr>
          <p:cNvPr id="8" name="TextBox 8"/>
          <p:cNvSpPr txBox="1"/>
          <p:nvPr/>
        </p:nvSpPr>
        <p:spPr>
          <a:xfrm>
            <a:off x="1188415" y="3450746"/>
            <a:ext cx="15818258" cy="4219040"/>
          </a:xfrm>
          <a:prstGeom prst="rect">
            <a:avLst/>
          </a:prstGeom>
        </p:spPr>
        <p:txBody>
          <a:bodyPr wrap="square" lIns="0" tIns="0" rIns="0" bIns="0" rtlCol="0" anchor="t">
            <a:spAutoFit/>
          </a:bodyPr>
          <a:lstStyle/>
          <a:p>
            <a:pPr algn="ctr">
              <a:lnSpc>
                <a:spcPts val="11519"/>
              </a:lnSpc>
            </a:pPr>
            <a:r>
              <a:rPr lang="en-US" sz="5600" b="1" i="1" dirty="0" smtClean="0">
                <a:solidFill>
                  <a:srgbClr val="1D1D1B"/>
                </a:solidFill>
                <a:latin typeface="Arial" panose="020B0604020202020204" pitchFamily="34" charset="0"/>
                <a:cs typeface="Arial" panose="020B0604020202020204" pitchFamily="34" charset="0"/>
              </a:rPr>
              <a:t>LÀM THẾ NÀO ĐỂ THỰC HIỆN MỘT</a:t>
            </a:r>
          </a:p>
          <a:p>
            <a:pPr algn="ctr">
              <a:lnSpc>
                <a:spcPts val="11519"/>
              </a:lnSpc>
            </a:pPr>
            <a:r>
              <a:rPr lang="en-US" sz="5600" b="1" i="1" dirty="0" smtClean="0">
                <a:solidFill>
                  <a:srgbClr val="1D1D1B"/>
                </a:solidFill>
                <a:latin typeface="Arial" panose="020B0604020202020204" pitchFamily="34" charset="0"/>
                <a:cs typeface="Arial" panose="020B0604020202020204" pitchFamily="34" charset="0"/>
              </a:rPr>
              <a:t> SẢN PHẨM SÁNG TẠO CHO GÓC </a:t>
            </a:r>
          </a:p>
          <a:p>
            <a:pPr algn="ctr">
              <a:lnSpc>
                <a:spcPts val="11519"/>
              </a:lnSpc>
            </a:pPr>
            <a:r>
              <a:rPr lang="en-US" sz="5600" b="1" i="1" dirty="0" smtClean="0">
                <a:solidFill>
                  <a:srgbClr val="1D1D1B"/>
                </a:solidFill>
                <a:latin typeface="Arial" panose="020B0604020202020204" pitchFamily="34" charset="0"/>
                <a:cs typeface="Arial" panose="020B0604020202020204" pitchFamily="34" charset="0"/>
              </a:rPr>
              <a:t>TRUYỀN THỐNG CỦA TRƯỜNG?</a:t>
            </a:r>
            <a:endParaRPr lang="en-US" sz="5600" b="1" i="1" dirty="0">
              <a:solidFill>
                <a:srgbClr val="1D1D1B"/>
              </a:solidFill>
              <a:latin typeface="Arial" panose="020B0604020202020204" pitchFamily="34" charset="0"/>
              <a:cs typeface="Arial" panose="020B0604020202020204" pitchFamily="34" charset="0"/>
            </a:endParaRPr>
          </a:p>
        </p:txBody>
      </p:sp>
      <p:grpSp>
        <p:nvGrpSpPr>
          <p:cNvPr id="9" name="Group 9"/>
          <p:cNvGrpSpPr/>
          <p:nvPr/>
        </p:nvGrpSpPr>
        <p:grpSpPr>
          <a:xfrm>
            <a:off x="5181600" y="1277651"/>
            <a:ext cx="8610600" cy="2184126"/>
            <a:chOff x="0" y="0"/>
            <a:chExt cx="10263387" cy="2457383"/>
          </a:xfrm>
        </p:grpSpPr>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9409">
              <a:off x="62559" y="218870"/>
              <a:ext cx="6361078" cy="201964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31304" t="255" b="3033"/>
            <a:stretch>
              <a:fillRect/>
            </a:stretch>
          </p:blipFill>
          <p:spPr>
            <a:xfrm rot="239409">
              <a:off x="5810767" y="283801"/>
              <a:ext cx="4389673" cy="1962115"/>
            </a:xfrm>
            <a:prstGeom prst="rect">
              <a:avLst/>
            </a:prstGeom>
          </p:spPr>
        </p:pic>
      </p:grpSp>
      <p:sp>
        <p:nvSpPr>
          <p:cNvPr id="12" name="TextBox 12"/>
          <p:cNvSpPr txBox="1"/>
          <p:nvPr/>
        </p:nvSpPr>
        <p:spPr>
          <a:xfrm>
            <a:off x="5837014" y="2038192"/>
            <a:ext cx="7413513" cy="897682"/>
          </a:xfrm>
          <a:prstGeom prst="rect">
            <a:avLst/>
          </a:prstGeom>
        </p:spPr>
        <p:txBody>
          <a:bodyPr wrap="square" lIns="0" tIns="0" rIns="0" bIns="0" rtlCol="0" anchor="t">
            <a:spAutoFit/>
          </a:bodyPr>
          <a:lstStyle/>
          <a:p>
            <a:pPr marL="0" lvl="0" indent="0" algn="ctr">
              <a:lnSpc>
                <a:spcPts val="6999"/>
              </a:lnSpc>
              <a:spcBef>
                <a:spcPct val="0"/>
              </a:spcBef>
            </a:pPr>
            <a:r>
              <a:rPr lang="en-US" sz="7200" b="1" spc="224" dirty="0" smtClean="0">
                <a:solidFill>
                  <a:srgbClr val="1D1D1B"/>
                </a:solidFill>
                <a:latin typeface="Arial" panose="020B0604020202020204" pitchFamily="34" charset="0"/>
                <a:cs typeface="Arial" panose="020B0604020202020204" pitchFamily="34" charset="0"/>
              </a:rPr>
              <a:t>TÌNH HUỐNG 3</a:t>
            </a:r>
            <a:endParaRPr lang="en-US" sz="7200" b="1" spc="224" dirty="0">
              <a:solidFill>
                <a:srgbClr val="1D1D1B"/>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7105">
            <a:off x="16970642" y="218254"/>
            <a:ext cx="577316" cy="995372"/>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52947">
            <a:off x="-309268" y="5737623"/>
            <a:ext cx="1755396" cy="1974372"/>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03432">
            <a:off x="544219" y="7345364"/>
            <a:ext cx="1697664" cy="2489908"/>
          </a:xfrm>
          <a:prstGeom prst="rect">
            <a:avLst/>
          </a:prstGeom>
        </p:spPr>
      </p:pic>
      <p:pic>
        <p:nvPicPr>
          <p:cNvPr id="16"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660893">
            <a:off x="17481483" y="4230150"/>
            <a:ext cx="1320819" cy="2615484"/>
          </a:xfrm>
          <a:prstGeom prst="rect">
            <a:avLst/>
          </a:prstGeom>
        </p:spPr>
      </p:pic>
      <p:pic>
        <p:nvPicPr>
          <p:cNvPr id="17" name="Picture 17"/>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138107" y="5273380"/>
            <a:ext cx="1003786" cy="9855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BCB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29844">
            <a:off x="14107125" y="-2036071"/>
            <a:ext cx="5284994" cy="522734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29844">
            <a:off x="-1400194" y="5456181"/>
            <a:ext cx="5284994" cy="522734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39864">
            <a:off x="15521944" y="7074045"/>
            <a:ext cx="3174389" cy="372909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065136">
            <a:off x="-344891" y="195300"/>
            <a:ext cx="3174389" cy="3729091"/>
          </a:xfrm>
          <a:prstGeom prst="rect">
            <a:avLst/>
          </a:prstGeom>
        </p:spPr>
      </p:pic>
      <p:grpSp>
        <p:nvGrpSpPr>
          <p:cNvPr id="6" name="Group 6"/>
          <p:cNvGrpSpPr/>
          <p:nvPr/>
        </p:nvGrpSpPr>
        <p:grpSpPr>
          <a:xfrm>
            <a:off x="959083" y="723900"/>
            <a:ext cx="16369834" cy="8915399"/>
            <a:chOff x="0" y="0"/>
            <a:chExt cx="7234655" cy="3424257"/>
          </a:xfrm>
        </p:grpSpPr>
        <p:sp>
          <p:nvSpPr>
            <p:cNvPr id="7" name="Freeform 7"/>
            <p:cNvSpPr/>
            <p:nvPr/>
          </p:nvSpPr>
          <p:spPr>
            <a:xfrm>
              <a:off x="-9098" y="-6509"/>
              <a:ext cx="7248986" cy="3456311"/>
            </a:xfrm>
            <a:custGeom>
              <a:avLst/>
              <a:gdLst/>
              <a:ahLst/>
              <a:cxnLst/>
              <a:rect l="l" t="t" r="r" b="b"/>
              <a:pathLst>
                <a:path w="7248986" h="3456311">
                  <a:moveTo>
                    <a:pt x="63030" y="2862758"/>
                  </a:moveTo>
                  <a:cubicBezTo>
                    <a:pt x="63030" y="2862758"/>
                    <a:pt x="0" y="2616193"/>
                    <a:pt x="10218" y="1214762"/>
                  </a:cubicBezTo>
                  <a:cubicBezTo>
                    <a:pt x="18651" y="990971"/>
                    <a:pt x="65033" y="645332"/>
                    <a:pt x="65033" y="645332"/>
                  </a:cubicBezTo>
                  <a:cubicBezTo>
                    <a:pt x="82233" y="502466"/>
                    <a:pt x="56685" y="337866"/>
                    <a:pt x="181385" y="223925"/>
                  </a:cubicBezTo>
                  <a:cubicBezTo>
                    <a:pt x="346794" y="72788"/>
                    <a:pt x="621643" y="0"/>
                    <a:pt x="6355913" y="6965"/>
                  </a:cubicBezTo>
                  <a:lnTo>
                    <a:pt x="6355914" y="6965"/>
                  </a:lnTo>
                  <a:cubicBezTo>
                    <a:pt x="6572661" y="16819"/>
                    <a:pt x="6776976" y="36481"/>
                    <a:pt x="6911164" y="101690"/>
                  </a:cubicBezTo>
                  <a:cubicBezTo>
                    <a:pt x="7167210" y="226120"/>
                    <a:pt x="7248986" y="459160"/>
                    <a:pt x="7243498" y="704684"/>
                  </a:cubicBezTo>
                  <a:cubicBezTo>
                    <a:pt x="7243498" y="704684"/>
                    <a:pt x="7200209" y="1013073"/>
                    <a:pt x="7207643" y="1248607"/>
                  </a:cubicBezTo>
                  <a:cubicBezTo>
                    <a:pt x="7214767" y="2604559"/>
                    <a:pt x="7221923" y="2800162"/>
                    <a:pt x="7221923" y="2800162"/>
                  </a:cubicBezTo>
                  <a:cubicBezTo>
                    <a:pt x="7205242" y="3015894"/>
                    <a:pt x="7090598" y="3226506"/>
                    <a:pt x="6893728" y="3338130"/>
                  </a:cubicBezTo>
                  <a:cubicBezTo>
                    <a:pt x="6743377" y="3423379"/>
                    <a:pt x="6545346" y="3438476"/>
                    <a:pt x="5200663" y="3427735"/>
                  </a:cubicBezTo>
                  <a:lnTo>
                    <a:pt x="5200592" y="3427735"/>
                  </a:lnTo>
                  <a:cubicBezTo>
                    <a:pt x="645952" y="3422458"/>
                    <a:pt x="384604" y="3456311"/>
                    <a:pt x="254278" y="3347153"/>
                  </a:cubicBezTo>
                  <a:cubicBezTo>
                    <a:pt x="145767" y="3256268"/>
                    <a:pt x="81795" y="3062957"/>
                    <a:pt x="63030" y="2862758"/>
                  </a:cubicBezTo>
                  <a:close/>
                </a:path>
              </a:pathLst>
            </a:custGeom>
            <a:solidFill>
              <a:srgbClr val="FFF9E8"/>
            </a:solidFill>
          </p:spPr>
        </p:sp>
      </p:gr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660893">
            <a:off x="16598890" y="4238232"/>
            <a:ext cx="1320819" cy="2615484"/>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07246" y="3908088"/>
            <a:ext cx="1003786" cy="985535"/>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4673" y="3149223"/>
            <a:ext cx="1003786" cy="985535"/>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337773">
            <a:off x="15410621" y="6981335"/>
            <a:ext cx="1695489" cy="1695489"/>
          </a:xfrm>
          <a:prstGeom prst="rect">
            <a:avLst/>
          </a:prstGeom>
        </p:spPr>
      </p:pic>
      <p:pic>
        <p:nvPicPr>
          <p:cNvPr id="21" name="Picture 2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719259">
            <a:off x="17415401" y="2137312"/>
            <a:ext cx="577316" cy="995372"/>
          </a:xfrm>
          <a:prstGeom prst="rect">
            <a:avLst/>
          </a:prstGeom>
        </p:spPr>
      </p:pic>
      <p:pic>
        <p:nvPicPr>
          <p:cNvPr id="22"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636201">
            <a:off x="400455" y="531014"/>
            <a:ext cx="577316" cy="995372"/>
          </a:xfrm>
          <a:prstGeom prst="rect">
            <a:avLst/>
          </a:prstGeom>
        </p:spPr>
      </p:pic>
      <p:sp>
        <p:nvSpPr>
          <p:cNvPr id="24" name="TextBox 23"/>
          <p:cNvSpPr txBox="1"/>
          <p:nvPr/>
        </p:nvSpPr>
        <p:spPr>
          <a:xfrm>
            <a:off x="6129727" y="1171878"/>
            <a:ext cx="6019800" cy="830997"/>
          </a:xfrm>
          <a:prstGeom prst="rect">
            <a:avLst/>
          </a:prstGeom>
          <a:noFill/>
        </p:spPr>
        <p:txBody>
          <a:bodyPr wrap="square" rtlCol="0">
            <a:spAutoFit/>
          </a:bodyPr>
          <a:lstStyle/>
          <a:p>
            <a:r>
              <a:rPr lang="en-US" sz="4800" b="1" dirty="0" smtClean="0">
                <a:solidFill>
                  <a:srgbClr val="FF0000"/>
                </a:solidFill>
                <a:latin typeface="Arial" panose="020B0604020202020204" pitchFamily="34" charset="0"/>
                <a:cs typeface="Arial" panose="020B0604020202020204" pitchFamily="34" charset="0"/>
              </a:rPr>
              <a:t>THẢO LUẬN NHÓM</a:t>
            </a:r>
            <a:endParaRPr lang="en-US" sz="4800" b="1" dirty="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089630" y="2063524"/>
            <a:ext cx="14099994" cy="7251729"/>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500" dirty="0">
                <a:solidFill>
                  <a:srgbClr val="000000"/>
                </a:solidFill>
                <a:ea typeface="Calibri" panose="020F0502020204030204" pitchFamily="34" charset="0"/>
                <a:cs typeface="Times New Roman" panose="02020603050405020304" pitchFamily="18" charset="0"/>
              </a:rPr>
              <a:t>Em hiểu gì về góc truyền thông trong trường học?</a:t>
            </a:r>
            <a:endParaRPr lang="en-US" sz="4500" dirty="0">
              <a:ea typeface="Arial" panose="020B0604020202020204" pitchFamily="34" charset="0"/>
              <a:cs typeface="Times New Roman" panose="02020603050405020304" pitchFamily="18" charset="0"/>
            </a:endParaRPr>
          </a:p>
          <a:p>
            <a:pPr marL="571500" indent="-571500" algn="just">
              <a:lnSpc>
                <a:spcPct val="150000"/>
              </a:lnSpc>
              <a:buFont typeface="Wingdings" panose="05000000000000000000" pitchFamily="2" charset="2"/>
              <a:buChar char="§"/>
            </a:pPr>
            <a:r>
              <a:rPr lang="vi-VN" sz="4500" dirty="0" smtClean="0">
                <a:solidFill>
                  <a:srgbClr val="000000"/>
                </a:solidFill>
                <a:ea typeface="Calibri" panose="020F0502020204030204" pitchFamily="34" charset="0"/>
                <a:cs typeface="Times New Roman" panose="02020603050405020304" pitchFamily="18" charset="0"/>
              </a:rPr>
              <a:t>Em </a:t>
            </a:r>
            <a:r>
              <a:rPr lang="vi-VN" sz="4500" dirty="0">
                <a:solidFill>
                  <a:srgbClr val="000000"/>
                </a:solidFill>
                <a:ea typeface="Calibri" panose="020F0502020204030204" pitchFamily="34" charset="0"/>
                <a:cs typeface="Times New Roman" panose="02020603050405020304" pitchFamily="18" charset="0"/>
              </a:rPr>
              <a:t>hiểu thế nào về các từ “lắng nghe” và “lời than thở” trong tên chủ đề?</a:t>
            </a:r>
            <a:endParaRPr lang="en-US" sz="4500" dirty="0">
              <a:ea typeface="Arial" panose="020B0604020202020204" pitchFamily="34" charset="0"/>
              <a:cs typeface="Times New Roman" panose="02020603050405020304" pitchFamily="18" charset="0"/>
            </a:endParaRPr>
          </a:p>
          <a:p>
            <a:pPr marL="571500" indent="-571500" algn="just">
              <a:lnSpc>
                <a:spcPct val="150000"/>
              </a:lnSpc>
              <a:buFont typeface="Wingdings" panose="05000000000000000000" pitchFamily="2" charset="2"/>
              <a:buChar char="§"/>
            </a:pPr>
            <a:r>
              <a:rPr lang="vi-VN" sz="4500" dirty="0" smtClean="0">
                <a:solidFill>
                  <a:srgbClr val="000000"/>
                </a:solidFill>
                <a:ea typeface="Calibri" panose="020F0502020204030204" pitchFamily="34" charset="0"/>
                <a:cs typeface="Times New Roman" panose="02020603050405020304" pitchFamily="18" charset="0"/>
              </a:rPr>
              <a:t>Thông </a:t>
            </a:r>
            <a:r>
              <a:rPr lang="vi-VN" sz="4500" dirty="0">
                <a:solidFill>
                  <a:srgbClr val="000000"/>
                </a:solidFill>
                <a:ea typeface="Calibri" panose="020F0502020204030204" pitchFamily="34" charset="0"/>
                <a:cs typeface="Times New Roman" panose="02020603050405020304" pitchFamily="18" charset="0"/>
              </a:rPr>
              <a:t>điệp mà em nhận được từ hình vẽ trên là gì?</a:t>
            </a:r>
            <a:endParaRPr lang="en-US" sz="4500" dirty="0">
              <a:ea typeface="Arial" panose="020B0604020202020204" pitchFamily="34" charset="0"/>
              <a:cs typeface="Times New Roman" panose="02020603050405020304" pitchFamily="18" charset="0"/>
            </a:endParaRPr>
          </a:p>
          <a:p>
            <a:pPr marL="571500" indent="-571500" algn="just">
              <a:lnSpc>
                <a:spcPct val="150000"/>
              </a:lnSpc>
              <a:buFont typeface="Wingdings" panose="05000000000000000000" pitchFamily="2" charset="2"/>
              <a:buChar char="§"/>
            </a:pPr>
            <a:r>
              <a:rPr lang="vi-VN" sz="4500" dirty="0" smtClean="0">
                <a:solidFill>
                  <a:srgbClr val="000000"/>
                </a:solidFill>
                <a:ea typeface="Calibri" panose="020F0502020204030204" pitchFamily="34" charset="0"/>
                <a:cs typeface="Times New Roman" panose="02020603050405020304" pitchFamily="18" charset="0"/>
              </a:rPr>
              <a:t>Người </a:t>
            </a:r>
            <a:r>
              <a:rPr lang="vi-VN" sz="4500" dirty="0">
                <a:solidFill>
                  <a:srgbClr val="000000"/>
                </a:solidFill>
                <a:ea typeface="Calibri" panose="020F0502020204030204" pitchFamily="34" charset="0"/>
                <a:cs typeface="Times New Roman" panose="02020603050405020304" pitchFamily="18" charset="0"/>
              </a:rPr>
              <a:t>bạn đã nhờ các thành viên câu lạc bộ thực hiện việc gì?</a:t>
            </a:r>
            <a:endParaRPr lang="en-US" sz="4500" dirty="0">
              <a:ea typeface="Arial" panose="020B0604020202020204" pitchFamily="34" charset="0"/>
              <a:cs typeface="Times New Roman" panose="02020603050405020304" pitchFamily="18" charset="0"/>
            </a:endParaRPr>
          </a:p>
          <a:p>
            <a:pPr marL="571500" indent="-571500" algn="just">
              <a:lnSpc>
                <a:spcPct val="150000"/>
              </a:lnSpc>
              <a:buFont typeface="Wingdings" panose="05000000000000000000" pitchFamily="2" charset="2"/>
              <a:buChar char="§"/>
            </a:pPr>
            <a:r>
              <a:rPr lang="vi-VN" sz="4500" dirty="0" smtClean="0">
                <a:solidFill>
                  <a:srgbClr val="000000"/>
                </a:solidFill>
                <a:ea typeface="Calibri" panose="020F0502020204030204" pitchFamily="34" charset="0"/>
                <a:cs typeface="Times New Roman" panose="02020603050405020304" pitchFamily="18" charset="0"/>
              </a:rPr>
              <a:t>Vấn </a:t>
            </a:r>
            <a:r>
              <a:rPr lang="vi-VN" sz="4500" dirty="0">
                <a:solidFill>
                  <a:srgbClr val="000000"/>
                </a:solidFill>
                <a:ea typeface="Calibri" panose="020F0502020204030204" pitchFamily="34" charset="0"/>
                <a:cs typeface="Times New Roman" panose="02020603050405020304" pitchFamily="18" charset="0"/>
              </a:rPr>
              <a:t>đề trọng tâm cần giải quyết là gì?</a:t>
            </a:r>
            <a:endParaRPr lang="en-US" sz="4500" dirty="0">
              <a:effectLst/>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8CDCC"/>
        </a:solidFill>
        <a:effectLst/>
      </p:bgPr>
    </p:bg>
    <p:spTree>
      <p:nvGrpSpPr>
        <p:cNvPr id="1" name=""/>
        <p:cNvGrpSpPr/>
        <p:nvPr/>
      </p:nvGrpSpPr>
      <p:grpSpPr>
        <a:xfrm>
          <a:off x="0" y="0"/>
          <a:ext cx="0" cy="0"/>
          <a:chOff x="0" y="0"/>
          <a:chExt cx="0" cy="0"/>
        </a:xfrm>
      </p:grpSpPr>
      <p:grpSp>
        <p:nvGrpSpPr>
          <p:cNvPr id="2" name="Group 2"/>
          <p:cNvGrpSpPr/>
          <p:nvPr/>
        </p:nvGrpSpPr>
        <p:grpSpPr>
          <a:xfrm>
            <a:off x="2243193" y="2145140"/>
            <a:ext cx="14317128" cy="6282997"/>
            <a:chOff x="0" y="0"/>
            <a:chExt cx="6327461" cy="2776773"/>
          </a:xfrm>
        </p:grpSpPr>
        <p:sp>
          <p:nvSpPr>
            <p:cNvPr id="3" name="Freeform 3"/>
            <p:cNvSpPr/>
            <p:nvPr/>
          </p:nvSpPr>
          <p:spPr>
            <a:xfrm>
              <a:off x="-9098" y="-6509"/>
              <a:ext cx="6341791" cy="2808827"/>
            </a:xfrm>
            <a:custGeom>
              <a:avLst/>
              <a:gdLst/>
              <a:ahLst/>
              <a:cxnLst/>
              <a:rect l="l" t="t" r="r" b="b"/>
              <a:pathLst>
                <a:path w="6341791" h="2808827">
                  <a:moveTo>
                    <a:pt x="63030" y="2215273"/>
                  </a:moveTo>
                  <a:cubicBezTo>
                    <a:pt x="63030" y="2215273"/>
                    <a:pt x="0" y="1968709"/>
                    <a:pt x="10218" y="1214762"/>
                  </a:cubicBezTo>
                  <a:cubicBezTo>
                    <a:pt x="18651" y="990971"/>
                    <a:pt x="65033" y="645332"/>
                    <a:pt x="65033" y="645332"/>
                  </a:cubicBezTo>
                  <a:cubicBezTo>
                    <a:pt x="82233" y="502466"/>
                    <a:pt x="56685" y="337866"/>
                    <a:pt x="181385" y="223925"/>
                  </a:cubicBezTo>
                  <a:cubicBezTo>
                    <a:pt x="346794" y="72788"/>
                    <a:pt x="621643" y="0"/>
                    <a:pt x="5448718" y="6965"/>
                  </a:cubicBezTo>
                  <a:lnTo>
                    <a:pt x="5448719" y="6965"/>
                  </a:lnTo>
                  <a:cubicBezTo>
                    <a:pt x="5665466" y="16819"/>
                    <a:pt x="5869781" y="36481"/>
                    <a:pt x="6003970" y="101690"/>
                  </a:cubicBezTo>
                  <a:cubicBezTo>
                    <a:pt x="6260016" y="226120"/>
                    <a:pt x="6341791" y="459160"/>
                    <a:pt x="6336303" y="704684"/>
                  </a:cubicBezTo>
                  <a:cubicBezTo>
                    <a:pt x="6336303" y="704684"/>
                    <a:pt x="6293015" y="1013073"/>
                    <a:pt x="6300449" y="1248607"/>
                  </a:cubicBezTo>
                  <a:cubicBezTo>
                    <a:pt x="6307572" y="1957075"/>
                    <a:pt x="6314729" y="2152678"/>
                    <a:pt x="6314729" y="2152678"/>
                  </a:cubicBezTo>
                  <a:cubicBezTo>
                    <a:pt x="6298047" y="2368410"/>
                    <a:pt x="6183403" y="2579022"/>
                    <a:pt x="5986534" y="2690646"/>
                  </a:cubicBezTo>
                  <a:cubicBezTo>
                    <a:pt x="5836182" y="2775894"/>
                    <a:pt x="5638151" y="2790992"/>
                    <a:pt x="4478174" y="2780251"/>
                  </a:cubicBezTo>
                  <a:lnTo>
                    <a:pt x="4478114" y="2780251"/>
                  </a:lnTo>
                  <a:cubicBezTo>
                    <a:pt x="645952" y="2774974"/>
                    <a:pt x="384604" y="2808827"/>
                    <a:pt x="254278" y="2699669"/>
                  </a:cubicBezTo>
                  <a:cubicBezTo>
                    <a:pt x="145767" y="2608784"/>
                    <a:pt x="81795" y="2415472"/>
                    <a:pt x="63030" y="2215273"/>
                  </a:cubicBezTo>
                  <a:close/>
                </a:path>
              </a:pathLst>
            </a:custGeom>
            <a:solidFill>
              <a:srgbClr val="FFF9E8"/>
            </a:solidFill>
          </p:spPr>
        </p:sp>
      </p:grpSp>
      <p:sp>
        <p:nvSpPr>
          <p:cNvPr id="4" name="TextBox 4"/>
          <p:cNvSpPr txBox="1"/>
          <p:nvPr/>
        </p:nvSpPr>
        <p:spPr>
          <a:xfrm>
            <a:off x="3862029" y="3991212"/>
            <a:ext cx="11070707" cy="2633926"/>
          </a:xfrm>
          <a:prstGeom prst="rect">
            <a:avLst/>
          </a:prstGeom>
        </p:spPr>
        <p:txBody>
          <a:bodyPr lIns="0" tIns="0" rIns="0" bIns="0" rtlCol="0" anchor="t">
            <a:spAutoFit/>
          </a:bodyPr>
          <a:lstStyle/>
          <a:p>
            <a:pPr algn="ctr">
              <a:lnSpc>
                <a:spcPts val="10800"/>
              </a:lnSpc>
            </a:pPr>
            <a:r>
              <a:rPr lang="en-US" sz="7200" b="1" dirty="0" smtClean="0">
                <a:solidFill>
                  <a:srgbClr val="1D1D1B"/>
                </a:solidFill>
                <a:latin typeface="Arial" panose="020B0604020202020204" pitchFamily="34" charset="0"/>
                <a:cs typeface="Arial" panose="020B0604020202020204" pitchFamily="34" charset="0"/>
              </a:rPr>
              <a:t>I. XÁC ĐỊNH VẤN ĐỀ CẦN GIẢI QUYẾT</a:t>
            </a:r>
            <a:endParaRPr lang="en-US" sz="7200" b="1" dirty="0">
              <a:solidFill>
                <a:srgbClr val="1D1D1B"/>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02647">
            <a:off x="15769636" y="593134"/>
            <a:ext cx="1581368" cy="177863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47616">
            <a:off x="605544" y="5652362"/>
            <a:ext cx="354021" cy="61038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47616">
            <a:off x="17674307" y="384345"/>
            <a:ext cx="354021" cy="61038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91220">
            <a:off x="423041" y="4304890"/>
            <a:ext cx="492924" cy="84986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91220">
            <a:off x="17480674" y="1548475"/>
            <a:ext cx="492924" cy="849869"/>
          </a:xfrm>
          <a:prstGeom prst="rect">
            <a:avLst/>
          </a:prstGeom>
        </p:spPr>
      </p:pic>
      <p:pic>
        <p:nvPicPr>
          <p:cNvPr id="11"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4914900"/>
            <a:ext cx="4786533" cy="75867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741B"/>
        </a:solidFill>
        <a:effectLst/>
      </p:bgPr>
    </p:bg>
    <p:spTree>
      <p:nvGrpSpPr>
        <p:cNvPr id="1" name=""/>
        <p:cNvGrpSpPr/>
        <p:nvPr/>
      </p:nvGrpSpPr>
      <p:grpSpPr>
        <a:xfrm>
          <a:off x="0" y="0"/>
          <a:ext cx="0" cy="0"/>
          <a:chOff x="0" y="0"/>
          <a:chExt cx="0" cy="0"/>
        </a:xfrm>
      </p:grpSpPr>
      <p:grpSp>
        <p:nvGrpSpPr>
          <p:cNvPr id="2" name="Group 2"/>
          <p:cNvGrpSpPr/>
          <p:nvPr/>
        </p:nvGrpSpPr>
        <p:grpSpPr>
          <a:xfrm>
            <a:off x="533400" y="571500"/>
            <a:ext cx="17449800" cy="9372600"/>
            <a:chOff x="0" y="0"/>
            <a:chExt cx="7173121" cy="3384501"/>
          </a:xfrm>
        </p:grpSpPr>
        <p:sp>
          <p:nvSpPr>
            <p:cNvPr id="3" name="Freeform 3"/>
            <p:cNvSpPr/>
            <p:nvPr/>
          </p:nvSpPr>
          <p:spPr>
            <a:xfrm>
              <a:off x="-9098" y="-6509"/>
              <a:ext cx="7187452" cy="3416554"/>
            </a:xfrm>
            <a:custGeom>
              <a:avLst/>
              <a:gdLst/>
              <a:ahLst/>
              <a:cxnLst/>
              <a:rect l="l" t="t" r="r" b="b"/>
              <a:pathLst>
                <a:path w="7187452" h="3416554">
                  <a:moveTo>
                    <a:pt x="63030" y="2823001"/>
                  </a:moveTo>
                  <a:cubicBezTo>
                    <a:pt x="63030" y="2823001"/>
                    <a:pt x="0" y="2576437"/>
                    <a:pt x="10218" y="1214762"/>
                  </a:cubicBezTo>
                  <a:cubicBezTo>
                    <a:pt x="18651" y="990971"/>
                    <a:pt x="65033" y="645332"/>
                    <a:pt x="65033" y="645332"/>
                  </a:cubicBezTo>
                  <a:cubicBezTo>
                    <a:pt x="82233" y="502466"/>
                    <a:pt x="56685" y="337866"/>
                    <a:pt x="181385" y="223925"/>
                  </a:cubicBezTo>
                  <a:cubicBezTo>
                    <a:pt x="346794" y="72788"/>
                    <a:pt x="621643" y="0"/>
                    <a:pt x="6294378" y="6965"/>
                  </a:cubicBezTo>
                  <a:lnTo>
                    <a:pt x="6294379" y="6965"/>
                  </a:lnTo>
                  <a:cubicBezTo>
                    <a:pt x="6511126" y="16819"/>
                    <a:pt x="6715441" y="36481"/>
                    <a:pt x="6849630" y="101690"/>
                  </a:cubicBezTo>
                  <a:cubicBezTo>
                    <a:pt x="7105676" y="226120"/>
                    <a:pt x="7187451" y="459160"/>
                    <a:pt x="7181963" y="704684"/>
                  </a:cubicBezTo>
                  <a:cubicBezTo>
                    <a:pt x="7181963" y="704684"/>
                    <a:pt x="7138675" y="1013073"/>
                    <a:pt x="7146109" y="1248607"/>
                  </a:cubicBezTo>
                  <a:cubicBezTo>
                    <a:pt x="7153232" y="2564802"/>
                    <a:pt x="7160389" y="2760405"/>
                    <a:pt x="7160389" y="2760405"/>
                  </a:cubicBezTo>
                  <a:cubicBezTo>
                    <a:pt x="7143707" y="2976137"/>
                    <a:pt x="7029063" y="3186749"/>
                    <a:pt x="6832194" y="3298373"/>
                  </a:cubicBezTo>
                  <a:cubicBezTo>
                    <a:pt x="6681843" y="3383622"/>
                    <a:pt x="6483811" y="3398720"/>
                    <a:pt x="5151657" y="3387978"/>
                  </a:cubicBezTo>
                  <a:lnTo>
                    <a:pt x="5151587" y="3387978"/>
                  </a:lnTo>
                  <a:cubicBezTo>
                    <a:pt x="645952" y="3382701"/>
                    <a:pt x="384604" y="3416554"/>
                    <a:pt x="254278" y="3307397"/>
                  </a:cubicBezTo>
                  <a:cubicBezTo>
                    <a:pt x="145767" y="3216512"/>
                    <a:pt x="81795" y="3023200"/>
                    <a:pt x="63030" y="2823001"/>
                  </a:cubicBezTo>
                  <a:close/>
                </a:path>
              </a:pathLst>
            </a:custGeom>
            <a:solidFill>
              <a:srgbClr val="FFF9E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97709">
            <a:off x="-25820" y="8521970"/>
            <a:ext cx="1691114" cy="1672665"/>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21970">
            <a:off x="16613907" y="6464541"/>
            <a:ext cx="1695489" cy="169548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88258">
            <a:off x="17243290" y="629200"/>
            <a:ext cx="577316" cy="99537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52947">
            <a:off x="-81995" y="1018801"/>
            <a:ext cx="1755396" cy="1974372"/>
          </a:xfrm>
          <a:prstGeom prst="rect">
            <a:avLst/>
          </a:prstGeom>
        </p:spPr>
      </p:pic>
      <p:sp>
        <p:nvSpPr>
          <p:cNvPr id="15" name="TextBox 14"/>
          <p:cNvSpPr txBox="1"/>
          <p:nvPr/>
        </p:nvSpPr>
        <p:spPr>
          <a:xfrm>
            <a:off x="2188191" y="1424254"/>
            <a:ext cx="8077200" cy="954107"/>
          </a:xfrm>
          <a:prstGeom prst="rect">
            <a:avLst/>
          </a:prstGeom>
          <a:noFill/>
        </p:spPr>
        <p:txBody>
          <a:bodyPr wrap="square" rtlCol="0">
            <a:spAutoFit/>
          </a:bodyPr>
          <a:lstStyle/>
          <a:p>
            <a:r>
              <a:rPr lang="en-US" sz="5600" b="1" dirty="0" smtClean="0">
                <a:latin typeface="Arial" panose="020B0604020202020204" pitchFamily="34" charset="0"/>
                <a:cs typeface="Arial" panose="020B0604020202020204" pitchFamily="34" charset="0"/>
              </a:rPr>
              <a:t>a. Đọc hiểu </a:t>
            </a:r>
            <a:r>
              <a:rPr lang="en-US" sz="5600" b="1" dirty="0" err="1" smtClean="0">
                <a:latin typeface="Arial" panose="020B0604020202020204" pitchFamily="34" charset="0"/>
                <a:cs typeface="Arial" panose="020B0604020202020204" pitchFamily="34" charset="0"/>
              </a:rPr>
              <a:t>tình</a:t>
            </a:r>
            <a:r>
              <a:rPr lang="en-US" sz="5600" b="1" dirty="0" smtClean="0">
                <a:latin typeface="Arial" panose="020B0604020202020204" pitchFamily="34" charset="0"/>
                <a:cs typeface="Arial" panose="020B0604020202020204" pitchFamily="34" charset="0"/>
              </a:rPr>
              <a:t> </a:t>
            </a:r>
            <a:r>
              <a:rPr lang="en-US" sz="5600" b="1" dirty="0" err="1" smtClean="0">
                <a:latin typeface="Arial" panose="020B0604020202020204" pitchFamily="34" charset="0"/>
                <a:cs typeface="Arial" panose="020B0604020202020204" pitchFamily="34" charset="0"/>
              </a:rPr>
              <a:t>huống</a:t>
            </a:r>
            <a:endParaRPr lang="en-US" sz="5600" b="1" dirty="0">
              <a:latin typeface="Arial" panose="020B0604020202020204" pitchFamily="34" charset="0"/>
              <a:cs typeface="Arial" panose="020B0604020202020204" pitchFamily="34" charset="0"/>
            </a:endParaRPr>
          </a:p>
        </p:txBody>
      </p:sp>
      <p:sp>
        <p:nvSpPr>
          <p:cNvPr id="16" name="Rectangle 15"/>
          <p:cNvSpPr/>
          <p:nvPr/>
        </p:nvSpPr>
        <p:spPr>
          <a:xfrm>
            <a:off x="2183642" y="2400300"/>
            <a:ext cx="14656558" cy="4939814"/>
          </a:xfrm>
          <a:prstGeom prst="rect">
            <a:avLst/>
          </a:prstGeom>
        </p:spPr>
        <p:txBody>
          <a:bodyPr wrap="square">
            <a:spAutoFit/>
          </a:bodyPr>
          <a:lstStyle/>
          <a:p>
            <a:pPr algn="just">
              <a:lnSpc>
                <a:spcPct val="150000"/>
              </a:lnSpc>
              <a:spcAft>
                <a:spcPts val="1000"/>
              </a:spcAft>
            </a:pPr>
            <a:r>
              <a:rPr lang="vi-VN" sz="4200" dirty="0">
                <a:ea typeface="Arial" panose="020B0604020202020204" pitchFamily="34" charset="0"/>
                <a:cs typeface="Times New Roman" panose="02020603050405020304" pitchFamily="18" charset="0"/>
              </a:rPr>
              <a:t>- </a:t>
            </a:r>
            <a:r>
              <a:rPr lang="vi-VN" sz="4200" b="1" i="1" dirty="0">
                <a:ea typeface="Arial" panose="020B0604020202020204" pitchFamily="34" charset="0"/>
                <a:cs typeface="Times New Roman" panose="02020603050405020304" pitchFamily="18" charset="0"/>
              </a:rPr>
              <a:t>Góc truyền thông trong trường học </a:t>
            </a:r>
            <a:r>
              <a:rPr lang="vi-VN" sz="4200" dirty="0">
                <a:ea typeface="Arial" panose="020B0604020202020204" pitchFamily="34" charset="0"/>
                <a:cs typeface="Times New Roman" panose="02020603050405020304" pitchFamily="18" charset="0"/>
              </a:rPr>
              <a:t>là nơi để nhà trường (BGH, Đoàn thanh niên, các câu lạc bộ,..) truyền tải các thông tin cần thiết đến HS. Góc truyền thông có thể là một tấm bảng đen được trang trí, phân chia thành các khung, các ô với nội dung thông tin khác nhau.</a:t>
            </a:r>
            <a:endParaRPr lang="en-US" sz="4200" dirty="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741B"/>
        </a:solidFill>
        <a:effectLst/>
      </p:bgPr>
    </p:bg>
    <p:spTree>
      <p:nvGrpSpPr>
        <p:cNvPr id="1" name=""/>
        <p:cNvGrpSpPr/>
        <p:nvPr/>
      </p:nvGrpSpPr>
      <p:grpSpPr>
        <a:xfrm>
          <a:off x="0" y="0"/>
          <a:ext cx="0" cy="0"/>
          <a:chOff x="0" y="0"/>
          <a:chExt cx="0" cy="0"/>
        </a:xfrm>
      </p:grpSpPr>
      <p:grpSp>
        <p:nvGrpSpPr>
          <p:cNvPr id="2" name="Group 2"/>
          <p:cNvGrpSpPr/>
          <p:nvPr/>
        </p:nvGrpSpPr>
        <p:grpSpPr>
          <a:xfrm>
            <a:off x="533400" y="571500"/>
            <a:ext cx="17449800" cy="9372600"/>
            <a:chOff x="0" y="0"/>
            <a:chExt cx="7173121" cy="3384501"/>
          </a:xfrm>
        </p:grpSpPr>
        <p:sp>
          <p:nvSpPr>
            <p:cNvPr id="3" name="Freeform 3"/>
            <p:cNvSpPr/>
            <p:nvPr/>
          </p:nvSpPr>
          <p:spPr>
            <a:xfrm>
              <a:off x="-9098" y="-6509"/>
              <a:ext cx="7187452" cy="3416554"/>
            </a:xfrm>
            <a:custGeom>
              <a:avLst/>
              <a:gdLst/>
              <a:ahLst/>
              <a:cxnLst/>
              <a:rect l="l" t="t" r="r" b="b"/>
              <a:pathLst>
                <a:path w="7187452" h="3416554">
                  <a:moveTo>
                    <a:pt x="63030" y="2823001"/>
                  </a:moveTo>
                  <a:cubicBezTo>
                    <a:pt x="63030" y="2823001"/>
                    <a:pt x="0" y="2576437"/>
                    <a:pt x="10218" y="1214762"/>
                  </a:cubicBezTo>
                  <a:cubicBezTo>
                    <a:pt x="18651" y="990971"/>
                    <a:pt x="65033" y="645332"/>
                    <a:pt x="65033" y="645332"/>
                  </a:cubicBezTo>
                  <a:cubicBezTo>
                    <a:pt x="82233" y="502466"/>
                    <a:pt x="56685" y="337866"/>
                    <a:pt x="181385" y="223925"/>
                  </a:cubicBezTo>
                  <a:cubicBezTo>
                    <a:pt x="346794" y="72788"/>
                    <a:pt x="621643" y="0"/>
                    <a:pt x="6294378" y="6965"/>
                  </a:cubicBezTo>
                  <a:lnTo>
                    <a:pt x="6294379" y="6965"/>
                  </a:lnTo>
                  <a:cubicBezTo>
                    <a:pt x="6511126" y="16819"/>
                    <a:pt x="6715441" y="36481"/>
                    <a:pt x="6849630" y="101690"/>
                  </a:cubicBezTo>
                  <a:cubicBezTo>
                    <a:pt x="7105676" y="226120"/>
                    <a:pt x="7187451" y="459160"/>
                    <a:pt x="7181963" y="704684"/>
                  </a:cubicBezTo>
                  <a:cubicBezTo>
                    <a:pt x="7181963" y="704684"/>
                    <a:pt x="7138675" y="1013073"/>
                    <a:pt x="7146109" y="1248607"/>
                  </a:cubicBezTo>
                  <a:cubicBezTo>
                    <a:pt x="7153232" y="2564802"/>
                    <a:pt x="7160389" y="2760405"/>
                    <a:pt x="7160389" y="2760405"/>
                  </a:cubicBezTo>
                  <a:cubicBezTo>
                    <a:pt x="7143707" y="2976137"/>
                    <a:pt x="7029063" y="3186749"/>
                    <a:pt x="6832194" y="3298373"/>
                  </a:cubicBezTo>
                  <a:cubicBezTo>
                    <a:pt x="6681843" y="3383622"/>
                    <a:pt x="6483811" y="3398720"/>
                    <a:pt x="5151657" y="3387978"/>
                  </a:cubicBezTo>
                  <a:lnTo>
                    <a:pt x="5151587" y="3387978"/>
                  </a:lnTo>
                  <a:cubicBezTo>
                    <a:pt x="645952" y="3382701"/>
                    <a:pt x="384604" y="3416554"/>
                    <a:pt x="254278" y="3307397"/>
                  </a:cubicBezTo>
                  <a:cubicBezTo>
                    <a:pt x="145767" y="3216512"/>
                    <a:pt x="81795" y="3023200"/>
                    <a:pt x="63030" y="2823001"/>
                  </a:cubicBezTo>
                  <a:close/>
                </a:path>
              </a:pathLst>
            </a:custGeom>
            <a:solidFill>
              <a:srgbClr val="FFF9E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97709">
            <a:off x="-25820" y="8521970"/>
            <a:ext cx="1691114" cy="1672665"/>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21970">
            <a:off x="16613907" y="6464541"/>
            <a:ext cx="1695489" cy="169548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88258">
            <a:off x="17243290" y="629200"/>
            <a:ext cx="577316" cy="99537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52947">
            <a:off x="-81995" y="1018801"/>
            <a:ext cx="1755396" cy="1974372"/>
          </a:xfrm>
          <a:prstGeom prst="rect">
            <a:avLst/>
          </a:prstGeom>
        </p:spPr>
      </p:pic>
      <p:sp>
        <p:nvSpPr>
          <p:cNvPr id="15" name="TextBox 14"/>
          <p:cNvSpPr txBox="1"/>
          <p:nvPr/>
        </p:nvSpPr>
        <p:spPr>
          <a:xfrm>
            <a:off x="2188190" y="1424254"/>
            <a:ext cx="10461009" cy="954107"/>
          </a:xfrm>
          <a:prstGeom prst="rect">
            <a:avLst/>
          </a:prstGeom>
          <a:noFill/>
        </p:spPr>
        <p:txBody>
          <a:bodyPr wrap="square" rtlCol="0">
            <a:spAutoFit/>
          </a:bodyPr>
          <a:lstStyle/>
          <a:p>
            <a:r>
              <a:rPr lang="en-US" sz="5600" b="1" dirty="0" smtClean="0">
                <a:latin typeface="Arial" panose="020B0604020202020204" pitchFamily="34" charset="0"/>
                <a:cs typeface="Arial" panose="020B0604020202020204" pitchFamily="34" charset="0"/>
              </a:rPr>
              <a:t>b. </a:t>
            </a:r>
            <a:r>
              <a:rPr lang="en-US" sz="5600" b="1" dirty="0" err="1" smtClean="0">
                <a:latin typeface="Arial" panose="020B0604020202020204" pitchFamily="34" charset="0"/>
                <a:cs typeface="Arial" panose="020B0604020202020204" pitchFamily="34" charset="0"/>
              </a:rPr>
              <a:t>Nhận</a:t>
            </a:r>
            <a:r>
              <a:rPr lang="en-US" sz="5600" b="1" dirty="0" smtClean="0">
                <a:latin typeface="Arial" panose="020B0604020202020204" pitchFamily="34" charset="0"/>
                <a:cs typeface="Arial" panose="020B0604020202020204" pitchFamily="34" charset="0"/>
              </a:rPr>
              <a:t> biết vấn </a:t>
            </a:r>
            <a:r>
              <a:rPr lang="en-US" sz="5600" b="1" dirty="0" err="1" smtClean="0">
                <a:latin typeface="Arial" panose="020B0604020202020204" pitchFamily="34" charset="0"/>
                <a:cs typeface="Arial" panose="020B0604020202020204" pitchFamily="34" charset="0"/>
              </a:rPr>
              <a:t>đề</a:t>
            </a:r>
            <a:r>
              <a:rPr lang="en-US" sz="5600" b="1" dirty="0" smtClean="0">
                <a:latin typeface="Arial" panose="020B0604020202020204" pitchFamily="34" charset="0"/>
                <a:cs typeface="Arial" panose="020B0604020202020204" pitchFamily="34" charset="0"/>
              </a:rPr>
              <a:t> </a:t>
            </a:r>
            <a:r>
              <a:rPr lang="en-US" sz="5600" b="1" dirty="0" err="1" smtClean="0">
                <a:latin typeface="Arial" panose="020B0604020202020204" pitchFamily="34" charset="0"/>
                <a:cs typeface="Arial" panose="020B0604020202020204" pitchFamily="34" charset="0"/>
              </a:rPr>
              <a:t>trọng</a:t>
            </a:r>
            <a:r>
              <a:rPr lang="en-US" sz="5600" b="1" dirty="0" smtClean="0">
                <a:latin typeface="Arial" panose="020B0604020202020204" pitchFamily="34" charset="0"/>
                <a:cs typeface="Arial" panose="020B0604020202020204" pitchFamily="34" charset="0"/>
              </a:rPr>
              <a:t> tâm</a:t>
            </a:r>
            <a:endParaRPr lang="en-US" sz="5600" b="1" dirty="0">
              <a:latin typeface="Arial" panose="020B0604020202020204" pitchFamily="34" charset="0"/>
              <a:cs typeface="Arial" panose="020B0604020202020204" pitchFamily="34" charset="0"/>
            </a:endParaRPr>
          </a:p>
        </p:txBody>
      </p:sp>
      <p:sp>
        <p:nvSpPr>
          <p:cNvPr id="5" name="Horizontal Scroll 4"/>
          <p:cNvSpPr/>
          <p:nvPr/>
        </p:nvSpPr>
        <p:spPr>
          <a:xfrm>
            <a:off x="2821036" y="2857500"/>
            <a:ext cx="12877800" cy="5120834"/>
          </a:xfrm>
          <a:prstGeom prst="horizontalScroll">
            <a:avLst/>
          </a:prstGeom>
          <a:solidFill>
            <a:schemeClr val="accent5">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200" b="1" i="1" dirty="0">
                <a:solidFill>
                  <a:srgbClr val="002060"/>
                </a:solidFill>
              </a:rPr>
              <a:t>Thực hiện một sản phẩm sáng tạo cho góc truyền thông từ nguồn cảm hứng là bức hình vẽ một cây xanh bị chặt phá dẫn đến cái chết của nhiều sinh vật.</a:t>
            </a:r>
            <a:endParaRPr lang="en-US" sz="4200" b="1" i="1" dirty="0">
              <a:solidFill>
                <a:srgbClr val="002060"/>
              </a:solidFill>
            </a:endParaRPr>
          </a:p>
        </p:txBody>
      </p:sp>
    </p:spTree>
    <p:extLst>
      <p:ext uri="{BB962C8B-B14F-4D97-AF65-F5344CB8AC3E}">
        <p14:creationId xmlns:p14="http://schemas.microsoft.com/office/powerpoint/2010/main" val="214706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8CDCC"/>
        </a:solidFill>
        <a:effectLst/>
      </p:bgPr>
    </p:bg>
    <p:spTree>
      <p:nvGrpSpPr>
        <p:cNvPr id="1" name=""/>
        <p:cNvGrpSpPr/>
        <p:nvPr/>
      </p:nvGrpSpPr>
      <p:grpSpPr>
        <a:xfrm>
          <a:off x="0" y="0"/>
          <a:ext cx="0" cy="0"/>
          <a:chOff x="0" y="0"/>
          <a:chExt cx="0" cy="0"/>
        </a:xfrm>
      </p:grpSpPr>
      <p:grpSp>
        <p:nvGrpSpPr>
          <p:cNvPr id="2" name="Group 2"/>
          <p:cNvGrpSpPr/>
          <p:nvPr/>
        </p:nvGrpSpPr>
        <p:grpSpPr>
          <a:xfrm>
            <a:off x="2243193" y="2145140"/>
            <a:ext cx="14317128" cy="6282997"/>
            <a:chOff x="0" y="0"/>
            <a:chExt cx="6327461" cy="2776773"/>
          </a:xfrm>
        </p:grpSpPr>
        <p:sp>
          <p:nvSpPr>
            <p:cNvPr id="3" name="Freeform 3"/>
            <p:cNvSpPr/>
            <p:nvPr/>
          </p:nvSpPr>
          <p:spPr>
            <a:xfrm>
              <a:off x="-9098" y="-6509"/>
              <a:ext cx="6341791" cy="2808827"/>
            </a:xfrm>
            <a:custGeom>
              <a:avLst/>
              <a:gdLst/>
              <a:ahLst/>
              <a:cxnLst/>
              <a:rect l="l" t="t" r="r" b="b"/>
              <a:pathLst>
                <a:path w="6341791" h="2808827">
                  <a:moveTo>
                    <a:pt x="63030" y="2215273"/>
                  </a:moveTo>
                  <a:cubicBezTo>
                    <a:pt x="63030" y="2215273"/>
                    <a:pt x="0" y="1968709"/>
                    <a:pt x="10218" y="1214762"/>
                  </a:cubicBezTo>
                  <a:cubicBezTo>
                    <a:pt x="18651" y="990971"/>
                    <a:pt x="65033" y="645332"/>
                    <a:pt x="65033" y="645332"/>
                  </a:cubicBezTo>
                  <a:cubicBezTo>
                    <a:pt x="82233" y="502466"/>
                    <a:pt x="56685" y="337866"/>
                    <a:pt x="181385" y="223925"/>
                  </a:cubicBezTo>
                  <a:cubicBezTo>
                    <a:pt x="346794" y="72788"/>
                    <a:pt x="621643" y="0"/>
                    <a:pt x="5448718" y="6965"/>
                  </a:cubicBezTo>
                  <a:lnTo>
                    <a:pt x="5448719" y="6965"/>
                  </a:lnTo>
                  <a:cubicBezTo>
                    <a:pt x="5665466" y="16819"/>
                    <a:pt x="5869781" y="36481"/>
                    <a:pt x="6003970" y="101690"/>
                  </a:cubicBezTo>
                  <a:cubicBezTo>
                    <a:pt x="6260016" y="226120"/>
                    <a:pt x="6341791" y="459160"/>
                    <a:pt x="6336303" y="704684"/>
                  </a:cubicBezTo>
                  <a:cubicBezTo>
                    <a:pt x="6336303" y="704684"/>
                    <a:pt x="6293015" y="1013073"/>
                    <a:pt x="6300449" y="1248607"/>
                  </a:cubicBezTo>
                  <a:cubicBezTo>
                    <a:pt x="6307572" y="1957075"/>
                    <a:pt x="6314729" y="2152678"/>
                    <a:pt x="6314729" y="2152678"/>
                  </a:cubicBezTo>
                  <a:cubicBezTo>
                    <a:pt x="6298047" y="2368410"/>
                    <a:pt x="6183403" y="2579022"/>
                    <a:pt x="5986534" y="2690646"/>
                  </a:cubicBezTo>
                  <a:cubicBezTo>
                    <a:pt x="5836182" y="2775894"/>
                    <a:pt x="5638151" y="2790992"/>
                    <a:pt x="4478174" y="2780251"/>
                  </a:cubicBezTo>
                  <a:lnTo>
                    <a:pt x="4478114" y="2780251"/>
                  </a:lnTo>
                  <a:cubicBezTo>
                    <a:pt x="645952" y="2774974"/>
                    <a:pt x="384604" y="2808827"/>
                    <a:pt x="254278" y="2699669"/>
                  </a:cubicBezTo>
                  <a:cubicBezTo>
                    <a:pt x="145767" y="2608784"/>
                    <a:pt x="81795" y="2415472"/>
                    <a:pt x="63030" y="2215273"/>
                  </a:cubicBezTo>
                  <a:close/>
                </a:path>
              </a:pathLst>
            </a:custGeom>
            <a:solidFill>
              <a:srgbClr val="FFF9E8"/>
            </a:solidFill>
          </p:spPr>
        </p:sp>
      </p:grpSp>
      <p:sp>
        <p:nvSpPr>
          <p:cNvPr id="4" name="TextBox 4"/>
          <p:cNvSpPr txBox="1"/>
          <p:nvPr/>
        </p:nvSpPr>
        <p:spPr>
          <a:xfrm>
            <a:off x="3862029" y="3991212"/>
            <a:ext cx="11070707" cy="2633926"/>
          </a:xfrm>
          <a:prstGeom prst="rect">
            <a:avLst/>
          </a:prstGeom>
        </p:spPr>
        <p:txBody>
          <a:bodyPr lIns="0" tIns="0" rIns="0" bIns="0" rtlCol="0" anchor="t">
            <a:spAutoFit/>
          </a:bodyPr>
          <a:lstStyle/>
          <a:p>
            <a:pPr algn="ctr">
              <a:lnSpc>
                <a:spcPts val="10800"/>
              </a:lnSpc>
            </a:pPr>
            <a:r>
              <a:rPr lang="en-US" sz="7200" b="1" dirty="0" smtClean="0">
                <a:solidFill>
                  <a:srgbClr val="1D1D1B"/>
                </a:solidFill>
                <a:latin typeface="Arial" panose="020B0604020202020204" pitchFamily="34" charset="0"/>
                <a:cs typeface="Arial" panose="020B0604020202020204" pitchFamily="34" charset="0"/>
              </a:rPr>
              <a:t>II. TÌM KIẾM VÀ </a:t>
            </a:r>
          </a:p>
          <a:p>
            <a:pPr algn="ctr">
              <a:lnSpc>
                <a:spcPts val="10800"/>
              </a:lnSpc>
            </a:pPr>
            <a:r>
              <a:rPr lang="en-US" sz="7200" b="1" dirty="0" smtClean="0">
                <a:solidFill>
                  <a:srgbClr val="1D1D1B"/>
                </a:solidFill>
                <a:latin typeface="Arial" panose="020B0604020202020204" pitchFamily="34" charset="0"/>
                <a:cs typeface="Arial" panose="020B0604020202020204" pitchFamily="34" charset="0"/>
              </a:rPr>
              <a:t>LỰA CHỌN GIẢI PHÁP</a:t>
            </a:r>
            <a:endParaRPr lang="en-US" sz="7200" b="1" dirty="0">
              <a:solidFill>
                <a:srgbClr val="1D1D1B"/>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02647">
            <a:off x="15769636" y="593134"/>
            <a:ext cx="1581368" cy="177863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47616">
            <a:off x="605544" y="5652362"/>
            <a:ext cx="354021" cy="61038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47616">
            <a:off x="17674307" y="384345"/>
            <a:ext cx="354021" cy="61038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91220">
            <a:off x="423041" y="4304890"/>
            <a:ext cx="492924" cy="84986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91220">
            <a:off x="17480674" y="1548475"/>
            <a:ext cx="492924" cy="849869"/>
          </a:xfrm>
          <a:prstGeom prst="rect">
            <a:avLst/>
          </a:prstGeom>
        </p:spPr>
      </p:pic>
      <p:pic>
        <p:nvPicPr>
          <p:cNvPr id="11"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4914900"/>
            <a:ext cx="4786533" cy="7586725"/>
          </a:xfrm>
          <a:prstGeom prst="rect">
            <a:avLst/>
          </a:prstGeom>
        </p:spPr>
      </p:pic>
    </p:spTree>
    <p:extLst>
      <p:ext uri="{BB962C8B-B14F-4D97-AF65-F5344CB8AC3E}">
        <p14:creationId xmlns:p14="http://schemas.microsoft.com/office/powerpoint/2010/main" val="2704760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741B"/>
        </a:solidFill>
        <a:effectLst/>
      </p:bgPr>
    </p:bg>
    <p:spTree>
      <p:nvGrpSpPr>
        <p:cNvPr id="1" name=""/>
        <p:cNvGrpSpPr/>
        <p:nvPr/>
      </p:nvGrpSpPr>
      <p:grpSpPr>
        <a:xfrm>
          <a:off x="0" y="0"/>
          <a:ext cx="0" cy="0"/>
          <a:chOff x="0" y="0"/>
          <a:chExt cx="0" cy="0"/>
        </a:xfrm>
      </p:grpSpPr>
      <p:grpSp>
        <p:nvGrpSpPr>
          <p:cNvPr id="2" name="Group 2"/>
          <p:cNvGrpSpPr/>
          <p:nvPr/>
        </p:nvGrpSpPr>
        <p:grpSpPr>
          <a:xfrm>
            <a:off x="533400" y="571500"/>
            <a:ext cx="17449800" cy="9372600"/>
            <a:chOff x="0" y="0"/>
            <a:chExt cx="7173121" cy="3384501"/>
          </a:xfrm>
        </p:grpSpPr>
        <p:sp>
          <p:nvSpPr>
            <p:cNvPr id="3" name="Freeform 3"/>
            <p:cNvSpPr/>
            <p:nvPr/>
          </p:nvSpPr>
          <p:spPr>
            <a:xfrm>
              <a:off x="-9098" y="-6509"/>
              <a:ext cx="7187452" cy="3416554"/>
            </a:xfrm>
            <a:custGeom>
              <a:avLst/>
              <a:gdLst/>
              <a:ahLst/>
              <a:cxnLst/>
              <a:rect l="l" t="t" r="r" b="b"/>
              <a:pathLst>
                <a:path w="7187452" h="3416554">
                  <a:moveTo>
                    <a:pt x="63030" y="2823001"/>
                  </a:moveTo>
                  <a:cubicBezTo>
                    <a:pt x="63030" y="2823001"/>
                    <a:pt x="0" y="2576437"/>
                    <a:pt x="10218" y="1214762"/>
                  </a:cubicBezTo>
                  <a:cubicBezTo>
                    <a:pt x="18651" y="990971"/>
                    <a:pt x="65033" y="645332"/>
                    <a:pt x="65033" y="645332"/>
                  </a:cubicBezTo>
                  <a:cubicBezTo>
                    <a:pt x="82233" y="502466"/>
                    <a:pt x="56685" y="337866"/>
                    <a:pt x="181385" y="223925"/>
                  </a:cubicBezTo>
                  <a:cubicBezTo>
                    <a:pt x="346794" y="72788"/>
                    <a:pt x="621643" y="0"/>
                    <a:pt x="6294378" y="6965"/>
                  </a:cubicBezTo>
                  <a:lnTo>
                    <a:pt x="6294379" y="6965"/>
                  </a:lnTo>
                  <a:cubicBezTo>
                    <a:pt x="6511126" y="16819"/>
                    <a:pt x="6715441" y="36481"/>
                    <a:pt x="6849630" y="101690"/>
                  </a:cubicBezTo>
                  <a:cubicBezTo>
                    <a:pt x="7105676" y="226120"/>
                    <a:pt x="7187451" y="459160"/>
                    <a:pt x="7181963" y="704684"/>
                  </a:cubicBezTo>
                  <a:cubicBezTo>
                    <a:pt x="7181963" y="704684"/>
                    <a:pt x="7138675" y="1013073"/>
                    <a:pt x="7146109" y="1248607"/>
                  </a:cubicBezTo>
                  <a:cubicBezTo>
                    <a:pt x="7153232" y="2564802"/>
                    <a:pt x="7160389" y="2760405"/>
                    <a:pt x="7160389" y="2760405"/>
                  </a:cubicBezTo>
                  <a:cubicBezTo>
                    <a:pt x="7143707" y="2976137"/>
                    <a:pt x="7029063" y="3186749"/>
                    <a:pt x="6832194" y="3298373"/>
                  </a:cubicBezTo>
                  <a:cubicBezTo>
                    <a:pt x="6681843" y="3383622"/>
                    <a:pt x="6483811" y="3398720"/>
                    <a:pt x="5151657" y="3387978"/>
                  </a:cubicBezTo>
                  <a:lnTo>
                    <a:pt x="5151587" y="3387978"/>
                  </a:lnTo>
                  <a:cubicBezTo>
                    <a:pt x="645952" y="3382701"/>
                    <a:pt x="384604" y="3416554"/>
                    <a:pt x="254278" y="3307397"/>
                  </a:cubicBezTo>
                  <a:cubicBezTo>
                    <a:pt x="145767" y="3216512"/>
                    <a:pt x="81795" y="3023200"/>
                    <a:pt x="63030" y="2823001"/>
                  </a:cubicBezTo>
                  <a:close/>
                </a:path>
              </a:pathLst>
            </a:custGeom>
            <a:solidFill>
              <a:srgbClr val="FFF9E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97709">
            <a:off x="-25820" y="8521970"/>
            <a:ext cx="1691114" cy="1672665"/>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21970">
            <a:off x="16613907" y="6464541"/>
            <a:ext cx="1695489" cy="169548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88258">
            <a:off x="17243290" y="629200"/>
            <a:ext cx="577316" cy="99537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52947">
            <a:off x="-81995" y="1018801"/>
            <a:ext cx="1755396" cy="1974372"/>
          </a:xfrm>
          <a:prstGeom prst="rect">
            <a:avLst/>
          </a:prstGeom>
        </p:spPr>
      </p:pic>
      <p:sp>
        <p:nvSpPr>
          <p:cNvPr id="15" name="TextBox 14"/>
          <p:cNvSpPr txBox="1"/>
          <p:nvPr/>
        </p:nvSpPr>
        <p:spPr>
          <a:xfrm>
            <a:off x="2188190" y="1424254"/>
            <a:ext cx="10461009" cy="954107"/>
          </a:xfrm>
          <a:prstGeom prst="rect">
            <a:avLst/>
          </a:prstGeom>
          <a:noFill/>
        </p:spPr>
        <p:txBody>
          <a:bodyPr wrap="square" rtlCol="0">
            <a:spAutoFit/>
          </a:bodyPr>
          <a:lstStyle/>
          <a:p>
            <a:r>
              <a:rPr lang="en-US" sz="5600" b="1" dirty="0" smtClean="0">
                <a:latin typeface="Arial" panose="020B0604020202020204" pitchFamily="34" charset="0"/>
                <a:cs typeface="Arial" panose="020B0604020202020204" pitchFamily="34" charset="0"/>
              </a:rPr>
              <a:t>a. Thu </a:t>
            </a:r>
            <a:r>
              <a:rPr lang="en-US" sz="5600" b="1" dirty="0" err="1" smtClean="0">
                <a:latin typeface="Arial" panose="020B0604020202020204" pitchFamily="34" charset="0"/>
                <a:cs typeface="Arial" panose="020B0604020202020204" pitchFamily="34" charset="0"/>
              </a:rPr>
              <a:t>thập</a:t>
            </a:r>
            <a:r>
              <a:rPr lang="en-US" sz="5600" b="1" dirty="0">
                <a:latin typeface="Arial" panose="020B0604020202020204" pitchFamily="34" charset="0"/>
                <a:cs typeface="Arial" panose="020B0604020202020204" pitchFamily="34" charset="0"/>
              </a:rPr>
              <a:t> </a:t>
            </a:r>
            <a:r>
              <a:rPr lang="en-US" sz="5600" b="1" dirty="0" err="1" smtClean="0">
                <a:latin typeface="Arial" panose="020B0604020202020204" pitchFamily="34" charset="0"/>
                <a:cs typeface="Arial" panose="020B0604020202020204" pitchFamily="34" charset="0"/>
              </a:rPr>
              <a:t>thông</a:t>
            </a:r>
            <a:r>
              <a:rPr lang="en-US" sz="5600" b="1" dirty="0" smtClean="0">
                <a:latin typeface="Arial" panose="020B0604020202020204" pitchFamily="34" charset="0"/>
                <a:cs typeface="Arial" panose="020B0604020202020204" pitchFamily="34" charset="0"/>
              </a:rPr>
              <a:t> tin, ý tưởng</a:t>
            </a:r>
            <a:endParaRPr lang="en-US" sz="5600" b="1" dirty="0">
              <a:latin typeface="Arial" panose="020B0604020202020204" pitchFamily="34" charset="0"/>
              <a:cs typeface="Arial" panose="020B0604020202020204" pitchFamily="34" charset="0"/>
            </a:endParaRPr>
          </a:p>
        </p:txBody>
      </p:sp>
      <p:sp>
        <p:nvSpPr>
          <p:cNvPr id="6" name="Rectangle 5"/>
          <p:cNvSpPr/>
          <p:nvPr/>
        </p:nvSpPr>
        <p:spPr>
          <a:xfrm>
            <a:off x="2916630" y="2552700"/>
            <a:ext cx="13597427" cy="4098558"/>
          </a:xfrm>
          <a:prstGeom prst="rect">
            <a:avLst/>
          </a:prstGeom>
        </p:spPr>
        <p:txBody>
          <a:bodyPr wrap="square">
            <a:spAutoFit/>
          </a:bodyPr>
          <a:lstStyle/>
          <a:p>
            <a:pPr>
              <a:lnSpc>
                <a:spcPct val="150000"/>
              </a:lnSpc>
              <a:spcAft>
                <a:spcPts val="1000"/>
              </a:spcAft>
            </a:pPr>
            <a:r>
              <a:rPr lang="vi-VN" sz="4200" dirty="0" smtClean="0">
                <a:ea typeface="Arial" panose="020B0604020202020204" pitchFamily="34" charset="0"/>
                <a:cs typeface="Times New Roman" panose="02020603050405020304" pitchFamily="18" charset="0"/>
              </a:rPr>
              <a:t>- Thu thập các thông tin về nạn chặt phá rừng và những tác hại của việc chặt phá rừng.</a:t>
            </a:r>
            <a:endParaRPr lang="en-US" sz="4200" dirty="0" smtClean="0">
              <a:ea typeface="Arial" panose="020B0604020202020204" pitchFamily="34" charset="0"/>
              <a:cs typeface="Times New Roman" panose="02020603050405020304" pitchFamily="18" charset="0"/>
            </a:endParaRPr>
          </a:p>
          <a:p>
            <a:pPr algn="just">
              <a:lnSpc>
                <a:spcPct val="150000"/>
              </a:lnSpc>
              <a:spcAft>
                <a:spcPts val="1000"/>
              </a:spcAft>
            </a:pPr>
            <a:r>
              <a:rPr lang="vi-VN" sz="4200" dirty="0" smtClean="0">
                <a:ea typeface="Arial" panose="020B0604020202020204" pitchFamily="34" charset="0"/>
                <a:cs typeface="Times New Roman" panose="02020603050405020304" pitchFamily="18" charset="0"/>
              </a:rPr>
              <a:t>- </a:t>
            </a:r>
            <a:r>
              <a:rPr lang="vi-VN" sz="4200" b="1" dirty="0" smtClean="0">
                <a:ea typeface="Arial" panose="020B0604020202020204" pitchFamily="34" charset="0"/>
                <a:cs typeface="Times New Roman" panose="02020603050405020304" pitchFamily="18" charset="0"/>
              </a:rPr>
              <a:t>Lên ý tưởng cho sản phẩm: </a:t>
            </a:r>
            <a:r>
              <a:rPr lang="vi-VN" sz="4200" dirty="0" smtClean="0">
                <a:ea typeface="Arial" panose="020B0604020202020204" pitchFamily="34" charset="0"/>
                <a:cs typeface="Times New Roman" panose="02020603050405020304" pitchFamily="18" charset="0"/>
              </a:rPr>
              <a:t>vẽ tranh, kể chuyện, sáng tác thơ, bài hát…</a:t>
            </a:r>
            <a:endParaRPr lang="en-US" sz="42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1754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513</Words>
  <Application>Microsoft Office PowerPoint</Application>
  <PresentationFormat>Custom</PresentationFormat>
  <Paragraphs>48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8</cp:revision>
  <dcterms:created xsi:type="dcterms:W3CDTF">2006-08-16T00:00:00Z</dcterms:created>
  <dcterms:modified xsi:type="dcterms:W3CDTF">2025-03-03T11:18:40Z</dcterms:modified>
  <dc:identifier>DAEt-d3kjac</dc:identifier>
</cp:coreProperties>
</file>