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8" r:id="rId3"/>
    <p:sldId id="256" r:id="rId4"/>
    <p:sldId id="257" r:id="rId5"/>
    <p:sldId id="259" r:id="rId6"/>
    <p:sldId id="273" r:id="rId7"/>
    <p:sldId id="274" r:id="rId8"/>
    <p:sldId id="262" r:id="rId9"/>
    <p:sldId id="275" r:id="rId10"/>
    <p:sldId id="276" r:id="rId11"/>
    <p:sldId id="277" r:id="rId12"/>
    <p:sldId id="278" r:id="rId13"/>
    <p:sldId id="279" r:id="rId14"/>
    <p:sldId id="267" r:id="rId15"/>
    <p:sldId id="280" r:id="rId16"/>
    <p:sldId id="281" r:id="rId17"/>
    <p:sldId id="282" r:id="rId18"/>
    <p:sldId id="283" r:id="rId19"/>
    <p:sldId id="284" r:id="rId20"/>
    <p:sldId id="260" r:id="rId21"/>
    <p:sldId id="268" r:id="rId22"/>
    <p:sldId id="272" r:id="rId23"/>
  </p:sldIdLst>
  <p:sldSz cx="18288000" cy="10287000"/>
  <p:notesSz cx="6858000" cy="9144000"/>
  <p:embeddedFontLst>
    <p:embeddedFont>
      <p:font typeface="SimSun" panose="02010600030101010101" pitchFamily="2" charset="-122"/>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2.svg"/><Relationship Id="rId3" Type="http://schemas.openxmlformats.org/officeDocument/2006/relationships/image" Target="../media/image18.svg"/><Relationship Id="rId7" Type="http://schemas.openxmlformats.org/officeDocument/2006/relationships/image" Target="../media/image24.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0.svg"/><Relationship Id="rId5" Type="http://schemas.openxmlformats.org/officeDocument/2006/relationships/image" Target="../media/image20.svg"/><Relationship Id="rId15" Type="http://schemas.openxmlformats.org/officeDocument/2006/relationships/image" Target="../media/image1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36.svg"/><Relationship Id="rId7" Type="http://schemas.openxmlformats.org/officeDocument/2006/relationships/image" Target="../media/image5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36.svg"/><Relationship Id="rId7" Type="http://schemas.openxmlformats.org/officeDocument/2006/relationships/image" Target="../media/image5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71.sv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2.png"/><Relationship Id="rId17" Type="http://schemas.openxmlformats.org/officeDocument/2006/relationships/image" Target="../media/image30.svg"/><Relationship Id="rId2" Type="http://schemas.openxmlformats.org/officeDocument/2006/relationships/image" Target="../media/image2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3.png"/><Relationship Id="rId19" Type="http://schemas.openxmlformats.org/officeDocument/2006/relationships/image" Target="../media/image32.svg"/><Relationship Id="rId4" Type="http://schemas.openxmlformats.org/officeDocument/2006/relationships/image" Target="../media/image1.png"/><Relationship Id="rId9" Type="http://schemas.openxmlformats.org/officeDocument/2006/relationships/image" Target="../media/image22.sv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6.svg"/><Relationship Id="rId12" Type="http://schemas.openxmlformats.org/officeDocument/2006/relationships/image" Target="../media/image100.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12.svg"/><Relationship Id="rId4" Type="http://schemas.openxmlformats.org/officeDocument/2006/relationships/image" Target="../media/image29.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6.svg"/><Relationship Id="rId12" Type="http://schemas.openxmlformats.org/officeDocument/2006/relationships/image" Target="../media/image100.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12.svg"/><Relationship Id="rId4" Type="http://schemas.openxmlformats.org/officeDocument/2006/relationships/image" Target="../media/image29.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6.svg"/><Relationship Id="rId12" Type="http://schemas.openxmlformats.org/officeDocument/2006/relationships/image" Target="../media/image100.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12.svg"/><Relationship Id="rId4" Type="http://schemas.openxmlformats.org/officeDocument/2006/relationships/image" Target="../media/image29.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6.svg"/><Relationship Id="rId12" Type="http://schemas.openxmlformats.org/officeDocument/2006/relationships/image" Target="../media/image100.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12.svg"/><Relationship Id="rId4" Type="http://schemas.openxmlformats.org/officeDocument/2006/relationships/image" Target="../media/image29.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6.svg"/><Relationship Id="rId12" Type="http://schemas.openxmlformats.org/officeDocument/2006/relationships/image" Target="../media/image100.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12.svg"/><Relationship Id="rId4" Type="http://schemas.openxmlformats.org/officeDocument/2006/relationships/image" Target="../media/image29.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6.svg"/><Relationship Id="rId12" Type="http://schemas.openxmlformats.org/officeDocument/2006/relationships/image" Target="../media/image100.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12.svg"/><Relationship Id="rId4" Type="http://schemas.openxmlformats.org/officeDocument/2006/relationships/image" Target="../media/image29.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6.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0.svg"/></Relationships>
</file>

<file path=ppt/slides/_rels/slide20.xml.rels><?xml version="1.0" encoding="UTF-8" standalone="yes"?>
<Relationships xmlns="http://schemas.openxmlformats.org/package/2006/relationships"><Relationship Id="rId13" Type="http://schemas.openxmlformats.org/officeDocument/2006/relationships/image" Target="../media/image62.svg"/><Relationship Id="rId3" Type="http://schemas.openxmlformats.org/officeDocument/2006/relationships/image" Target="../media/image36.svg"/><Relationship Id="rId12"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12.sv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58.svg"/><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13" Type="http://schemas.openxmlformats.org/officeDocument/2006/relationships/image" Target="../media/image106.svg"/><Relationship Id="rId3" Type="http://schemas.openxmlformats.org/officeDocument/2006/relationships/image" Target="../media/image36.svg"/><Relationship Id="rId12"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4.svg"/><Relationship Id="rId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40.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2.svg"/><Relationship Id="rId3" Type="http://schemas.openxmlformats.org/officeDocument/2006/relationships/image" Target="../media/image18.svg"/><Relationship Id="rId7" Type="http://schemas.openxmlformats.org/officeDocument/2006/relationships/image" Target="../media/image24.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0.svg"/><Relationship Id="rId5" Type="http://schemas.openxmlformats.org/officeDocument/2006/relationships/image" Target="../media/image20.svg"/><Relationship Id="rId15" Type="http://schemas.openxmlformats.org/officeDocument/2006/relationships/image" Target="../media/image1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8.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2.png"/><Relationship Id="rId17" Type="http://schemas.openxmlformats.org/officeDocument/2006/relationships/image" Target="../media/image30.svg"/><Relationship Id="rId2" Type="http://schemas.openxmlformats.org/officeDocument/2006/relationships/image" Target="../media/image2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3.png"/><Relationship Id="rId19" Type="http://schemas.openxmlformats.org/officeDocument/2006/relationships/image" Target="../media/image32.svg"/><Relationship Id="rId4" Type="http://schemas.openxmlformats.org/officeDocument/2006/relationships/image" Target="../media/image1.png"/><Relationship Id="rId9" Type="http://schemas.openxmlformats.org/officeDocument/2006/relationships/image" Target="../media/image22.sv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5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5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5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71.sv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2.png"/><Relationship Id="rId17" Type="http://schemas.openxmlformats.org/officeDocument/2006/relationships/image" Target="../media/image30.svg"/><Relationship Id="rId2" Type="http://schemas.openxmlformats.org/officeDocument/2006/relationships/image" Target="../media/image2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3.png"/><Relationship Id="rId19" Type="http://schemas.openxmlformats.org/officeDocument/2006/relationships/image" Target="../media/image32.svg"/><Relationship Id="rId4" Type="http://schemas.openxmlformats.org/officeDocument/2006/relationships/image" Target="../media/image1.png"/><Relationship Id="rId9" Type="http://schemas.openxmlformats.org/officeDocument/2006/relationships/image" Target="../media/image22.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233" b="84121"/>
          <a:stretch>
            <a:fillRect/>
          </a:stretch>
        </p:blipFill>
        <p:spPr>
          <a:xfrm>
            <a:off x="-578054" y="9258300"/>
            <a:ext cx="19095904" cy="15489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28041" y="-3413121"/>
            <a:ext cx="5424428" cy="53258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4635">
            <a:off x="1067232" y="1644476"/>
            <a:ext cx="16027104" cy="513882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28042" y="8221290"/>
            <a:ext cx="4114800" cy="141250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2144" y="6367465"/>
            <a:ext cx="3257456" cy="3506068"/>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764093" y="7886700"/>
            <a:ext cx="1308732" cy="1747094"/>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42333" y="639898"/>
            <a:ext cx="3208526" cy="2545565"/>
          </a:xfrm>
          <a:prstGeom prst="rect">
            <a:avLst/>
          </a:prstGeom>
        </p:spPr>
      </p:pic>
      <p:sp>
        <p:nvSpPr>
          <p:cNvPr id="9" name="TextBox 9"/>
          <p:cNvSpPr txBox="1"/>
          <p:nvPr/>
        </p:nvSpPr>
        <p:spPr>
          <a:xfrm>
            <a:off x="2311970" y="2466816"/>
            <a:ext cx="13537629" cy="3323987"/>
          </a:xfrm>
          <a:prstGeom prst="rect">
            <a:avLst/>
          </a:prstGeom>
        </p:spPr>
        <p:txBody>
          <a:bodyPr wrap="square" lIns="0" tIns="0" rIns="0" bIns="0" rtlCol="0" anchor="t">
            <a:spAutoFit/>
          </a:bodyPr>
          <a:lstStyle/>
          <a:p>
            <a:pPr algn="ctr">
              <a:lnSpc>
                <a:spcPct val="150000"/>
              </a:lnSpc>
              <a:spcBef>
                <a:spcPct val="0"/>
              </a:spcBef>
            </a:pPr>
            <a:r>
              <a:rPr lang="en-US" sz="7200" b="1" dirty="0" smtClean="0">
                <a:solidFill>
                  <a:srgbClr val="2C2C2E"/>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2C2C2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229101" y="-3428999"/>
            <a:ext cx="9296399" cy="172974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632204">
            <a:off x="-272459" y="-487742"/>
            <a:ext cx="2533488" cy="2199208"/>
          </a:xfrm>
          <a:prstGeom prst="rect">
            <a:avLst/>
          </a:prstGeom>
        </p:spPr>
      </p:pic>
      <p:sp>
        <p:nvSpPr>
          <p:cNvPr id="13" name="Rectangle 12"/>
          <p:cNvSpPr/>
          <p:nvPr/>
        </p:nvSpPr>
        <p:spPr>
          <a:xfrm>
            <a:off x="2133600" y="1104900"/>
            <a:ext cx="14194580" cy="3208571"/>
          </a:xfrm>
          <a:prstGeom prst="rect">
            <a:avLst/>
          </a:prstGeom>
        </p:spPr>
        <p:txBody>
          <a:bodyPr wrap="square">
            <a:spAutoFit/>
          </a:bodyPr>
          <a:lstStyle/>
          <a:p>
            <a:pPr algn="just">
              <a:lnSpc>
                <a:spcPct val="150000"/>
              </a:lnSpc>
            </a:pPr>
            <a:r>
              <a:rPr lang="en-US" sz="4500" b="1" i="1" kern="100" dirty="0" smtClean="0">
                <a:solidFill>
                  <a:srgbClr val="000000"/>
                </a:solidFill>
                <a:ea typeface="SimSun" panose="02010600030101010101" pitchFamily="2" charset="-122"/>
                <a:cs typeface="Arial" panose="020B0604020202020204" pitchFamily="34" charset="0"/>
              </a:rPr>
              <a:t>	</a:t>
            </a:r>
            <a:r>
              <a:rPr lang="vi-VN" sz="4500" b="1" i="1" kern="100" dirty="0" smtClean="0">
                <a:solidFill>
                  <a:srgbClr val="000000"/>
                </a:solidFill>
                <a:ea typeface="SimSun" panose="02010600030101010101" pitchFamily="2" charset="-122"/>
                <a:cs typeface="Arial" panose="020B0604020202020204" pitchFamily="34" charset="0"/>
              </a:rPr>
              <a:t>Tìm </a:t>
            </a:r>
            <a:r>
              <a:rPr lang="vi-VN" sz="4500" b="1" i="1" kern="100" dirty="0">
                <a:solidFill>
                  <a:srgbClr val="000000"/>
                </a:solidFill>
                <a:ea typeface="SimSun" panose="02010600030101010101" pitchFamily="2" charset="-122"/>
                <a:cs typeface="Arial" panose="020B0604020202020204" pitchFamily="34" charset="0"/>
              </a:rPr>
              <a:t>các phương tiện phi ngôn ngữ trong văn bản Lễ cúng thần lúa của người Chơ-ro. Mục đích của các yếu tố phi ngôn ngữ đó?</a:t>
            </a:r>
            <a:endParaRPr lang="en-US" sz="4500" b="1" i="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xmlns="" id="{DE5EC806-D900-4579-9D6E-884B843C29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1890" y="4533900"/>
            <a:ext cx="6858000" cy="47844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655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229101" y="-3428999"/>
            <a:ext cx="9296399" cy="172974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632204">
            <a:off x="-272459" y="-487742"/>
            <a:ext cx="2533488" cy="2199208"/>
          </a:xfrm>
          <a:prstGeom prst="rect">
            <a:avLst/>
          </a:prstGeom>
        </p:spPr>
      </p:pic>
      <p:pic>
        <p:nvPicPr>
          <p:cNvPr id="6" name="Picture 5">
            <a:extLst>
              <a:ext uri="{FF2B5EF4-FFF2-40B4-BE49-F238E27FC236}">
                <a16:creationId xmlns:a16="http://schemas.microsoft.com/office/drawing/2014/main" xmlns="" id="{DE5EC806-D900-4579-9D6E-884B843C29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3800" y="2400300"/>
            <a:ext cx="5410200" cy="4953000"/>
          </a:xfrm>
          <a:prstGeom prst="rect">
            <a:avLst/>
          </a:prstGeom>
          <a:ln>
            <a:noFill/>
          </a:ln>
          <a:effectLst>
            <a:outerShdw blurRad="190500" algn="tl" rotWithShape="0">
              <a:srgbClr val="000000">
                <a:alpha val="70000"/>
              </a:srgbClr>
            </a:outerShdw>
          </a:effectLst>
        </p:spPr>
      </p:pic>
      <p:sp>
        <p:nvSpPr>
          <p:cNvPr id="3" name="Rectangle 2"/>
          <p:cNvSpPr/>
          <p:nvPr/>
        </p:nvSpPr>
        <p:spPr>
          <a:xfrm>
            <a:off x="1171200" y="2171700"/>
            <a:ext cx="9906000" cy="3970318"/>
          </a:xfrm>
          <a:prstGeom prst="rect">
            <a:avLst/>
          </a:prstGeom>
        </p:spPr>
        <p:txBody>
          <a:bodyPr wrap="square">
            <a:spAutoFit/>
          </a:bodyPr>
          <a:lstStyle/>
          <a:p>
            <a:pPr algn="just">
              <a:lnSpc>
                <a:spcPct val="150000"/>
              </a:lnSpc>
            </a:pPr>
            <a:r>
              <a:rPr lang="vi-VN" sz="4200" dirty="0">
                <a:ea typeface="Times New Roman" panose="02020603050405020304" pitchFamily="18" charset="0"/>
                <a:cs typeface="Times New Roman" panose="02020603050405020304" pitchFamily="18" charset="0"/>
              </a:rPr>
              <a:t>- Những hình ảnh trong văn bản </a:t>
            </a:r>
            <a:r>
              <a:rPr lang="vi-VN" sz="4200" b="1" i="1" dirty="0" smtClean="0">
                <a:ea typeface="Times New Roman" panose="02020603050405020304" pitchFamily="18" charset="0"/>
                <a:cs typeface="Times New Roman" panose="02020603050405020304" pitchFamily="18" charset="0"/>
              </a:rPr>
              <a:t>Lễ </a:t>
            </a:r>
            <a:r>
              <a:rPr lang="vi-VN" sz="4200" b="1" i="1" dirty="0">
                <a:ea typeface="Times New Roman" panose="02020603050405020304" pitchFamily="18" charset="0"/>
                <a:cs typeface="Times New Roman" panose="02020603050405020304" pitchFamily="18" charset="0"/>
              </a:rPr>
              <a:t>cúng thần lúa của người Chơ-ro</a:t>
            </a:r>
            <a:r>
              <a:rPr lang="vi-VN" sz="4200" i="1" dirty="0">
                <a:ea typeface="Times New Roman" panose="02020603050405020304" pitchFamily="18" charset="0"/>
                <a:cs typeface="Times New Roman" panose="02020603050405020304" pitchFamily="18" charset="0"/>
              </a:rPr>
              <a:t> </a:t>
            </a:r>
            <a:r>
              <a:rPr lang="vi-VN" sz="4200" dirty="0">
                <a:ea typeface="Times New Roman" panose="02020603050405020304" pitchFamily="18" charset="0"/>
                <a:cs typeface="Times New Roman" panose="02020603050405020304" pitchFamily="18" charset="0"/>
              </a:rPr>
              <a:t>giúp người đọc hình dung rõ hơn về nghi thức và hoạt động trong buổi lễ này.</a:t>
            </a:r>
            <a:r>
              <a:rPr lang="vi-VN" sz="4200" i="1" dirty="0">
                <a:ea typeface="Times New Roman" panose="02020603050405020304" pitchFamily="18" charset="0"/>
                <a:cs typeface="Times New Roman" panose="02020603050405020304" pitchFamily="18" charset="0"/>
              </a:rPr>
              <a:t> </a:t>
            </a:r>
            <a:endParaRPr lang="en-US" sz="4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2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652645" y="-2907182"/>
            <a:ext cx="8305628" cy="1623883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2204" flipH="1">
            <a:off x="15301426" y="-1255051"/>
            <a:ext cx="4107789" cy="356578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586275">
            <a:off x="-283079" y="6838613"/>
            <a:ext cx="1463286" cy="5260180"/>
          </a:xfrm>
          <a:prstGeom prst="rect">
            <a:avLst/>
          </a:prstGeom>
        </p:spPr>
      </p:pic>
      <p:sp>
        <p:nvSpPr>
          <p:cNvPr id="13" name="Rectangle 12"/>
          <p:cNvSpPr/>
          <p:nvPr/>
        </p:nvSpPr>
        <p:spPr>
          <a:xfrm>
            <a:off x="1909359" y="1866900"/>
            <a:ext cx="13792200" cy="6555641"/>
          </a:xfrm>
          <a:prstGeom prst="rect">
            <a:avLst/>
          </a:prstGeom>
        </p:spPr>
        <p:txBody>
          <a:bodyPr wrap="square">
            <a:spAutoFit/>
          </a:bodyPr>
          <a:lstStyle/>
          <a:p>
            <a:pPr marL="571500" indent="-571500" algn="just">
              <a:lnSpc>
                <a:spcPct val="200000"/>
              </a:lnSpc>
              <a:buFont typeface="Symbol" panose="05050102010706020507" pitchFamily="18" charset="2"/>
              <a:buChar char="Þ"/>
            </a:pPr>
            <a:r>
              <a:rPr lang="vi-VN" sz="4200" dirty="0" smtClean="0">
                <a:ea typeface="Times New Roman" panose="02020603050405020304" pitchFamily="18" charset="0"/>
                <a:cs typeface="Times New Roman" panose="02020603050405020304" pitchFamily="18" charset="0"/>
              </a:rPr>
              <a:t>Phương </a:t>
            </a:r>
            <a:r>
              <a:rPr lang="vi-VN" sz="4200" dirty="0">
                <a:ea typeface="Times New Roman" panose="02020603050405020304" pitchFamily="18" charset="0"/>
                <a:cs typeface="Times New Roman" panose="02020603050405020304" pitchFamily="18" charset="0"/>
              </a:rPr>
              <a:t>tiện giao tiếp phi ngôn ngữ là các hình ảnh, sơ đồ, số liệu,... được sử dụng trong văn bản. </a:t>
            </a:r>
          </a:p>
          <a:p>
            <a:pPr marL="571500" indent="-571500" algn="just">
              <a:lnSpc>
                <a:spcPct val="200000"/>
              </a:lnSpc>
              <a:buFont typeface="Symbol" panose="05050102010706020507" pitchFamily="18" charset="2"/>
              <a:buChar char="Þ"/>
            </a:pPr>
            <a:r>
              <a:rPr lang="vi-VN" sz="4200" b="1" dirty="0" smtClean="0">
                <a:ea typeface="Times New Roman" panose="02020603050405020304" pitchFamily="18" charset="0"/>
                <a:cs typeface="Times New Roman" panose="02020603050405020304" pitchFamily="18" charset="0"/>
              </a:rPr>
              <a:t>Mục </a:t>
            </a:r>
            <a:r>
              <a:rPr lang="vi-VN" sz="4200" b="1" dirty="0">
                <a:ea typeface="Times New Roman" panose="02020603050405020304" pitchFamily="18" charset="0"/>
                <a:cs typeface="Times New Roman" panose="02020603050405020304" pitchFamily="18" charset="0"/>
              </a:rPr>
              <a:t>đích: </a:t>
            </a:r>
            <a:r>
              <a:rPr lang="vi-VN" sz="4200" dirty="0">
                <a:ea typeface="Times New Roman" panose="02020603050405020304" pitchFamily="18" charset="0"/>
                <a:cs typeface="Times New Roman" panose="02020603050405020304" pitchFamily="18" charset="0"/>
              </a:rPr>
              <a:t>bổ sung thông tin để làm rõ và tăng tính thuyết phục cho nội dung văn bản, giúp người đọc tiếp nhận thông tin một cách trực quan và dễ dàng hơn.</a:t>
            </a:r>
          </a:p>
        </p:txBody>
      </p:sp>
    </p:spTree>
    <p:extLst>
      <p:ext uri="{BB962C8B-B14F-4D97-AF65-F5344CB8AC3E}">
        <p14:creationId xmlns:p14="http://schemas.microsoft.com/office/powerpoint/2010/main" val="232576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6313" y="6574654"/>
            <a:ext cx="1371136" cy="21608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233" b="84121"/>
          <a:stretch>
            <a:fillRect/>
          </a:stretch>
        </p:blipFill>
        <p:spPr>
          <a:xfrm>
            <a:off x="4575647" y="9409674"/>
            <a:ext cx="13861436" cy="11243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0185" y="1028700"/>
            <a:ext cx="2492369" cy="244705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30812" b="3179"/>
          <a:stretch>
            <a:fillRect/>
          </a:stretch>
        </p:blipFill>
        <p:spPr>
          <a:xfrm>
            <a:off x="5455176" y="8470439"/>
            <a:ext cx="3176957" cy="1065572"/>
          </a:xfrm>
          <a:prstGeom prst="rect">
            <a:avLst/>
          </a:prstGeom>
        </p:spPr>
      </p:pic>
      <p:grpSp>
        <p:nvGrpSpPr>
          <p:cNvPr id="6" name="Group 6"/>
          <p:cNvGrpSpPr/>
          <p:nvPr/>
        </p:nvGrpSpPr>
        <p:grpSpPr>
          <a:xfrm>
            <a:off x="381001" y="1798105"/>
            <a:ext cx="10660970" cy="5164954"/>
            <a:chOff x="0" y="0"/>
            <a:chExt cx="12786151" cy="6744708"/>
          </a:xfrm>
        </p:grpSpPr>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96776">
              <a:off x="306400" y="819410"/>
              <a:ext cx="11749950" cy="510588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596688" y="2955743"/>
              <a:ext cx="1189463" cy="960221"/>
            </a:xfrm>
            <a:prstGeom prst="rect">
              <a:avLst/>
            </a:prstGeom>
          </p:spPr>
        </p:pic>
      </p:grpSp>
      <p:sp>
        <p:nvSpPr>
          <p:cNvPr id="10" name="TextBox 10"/>
          <p:cNvSpPr txBox="1"/>
          <p:nvPr/>
        </p:nvSpPr>
        <p:spPr>
          <a:xfrm>
            <a:off x="1069888" y="3411168"/>
            <a:ext cx="8853275" cy="1294842"/>
          </a:xfrm>
          <a:prstGeom prst="rect">
            <a:avLst/>
          </a:prstGeom>
        </p:spPr>
        <p:txBody>
          <a:bodyPr wrap="square" lIns="0" tIns="0" rIns="0" bIns="0" rtlCol="0" anchor="t">
            <a:spAutoFit/>
          </a:bodyPr>
          <a:lstStyle/>
          <a:p>
            <a:pPr algn="ctr">
              <a:lnSpc>
                <a:spcPct val="150000"/>
              </a:lnSpc>
              <a:spcBef>
                <a:spcPct val="0"/>
              </a:spcBef>
            </a:pPr>
            <a:r>
              <a:rPr lang="en-US" sz="6400" b="1" dirty="0" smtClean="0">
                <a:solidFill>
                  <a:srgbClr val="2C2C2E"/>
                </a:solidFill>
                <a:latin typeface="Arial" panose="020B0604020202020204" pitchFamily="34" charset="0"/>
                <a:cs typeface="Arial" panose="020B0604020202020204" pitchFamily="34" charset="0"/>
              </a:rPr>
              <a:t>LUYỆN TẬP</a:t>
            </a:r>
            <a:endParaRPr lang="en-US" sz="6400" b="1" dirty="0">
              <a:solidFill>
                <a:srgbClr val="2C2C2E"/>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8754519"/>
            <a:ext cx="3783762" cy="63836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742037" y="2252227"/>
            <a:ext cx="5106832" cy="7737625"/>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5291287" y="4767088"/>
            <a:ext cx="4327318" cy="4979131"/>
          </a:xfrm>
          <a:prstGeom prst="rect">
            <a:avLst/>
          </a:prstGeom>
        </p:spPr>
      </p:pic>
    </p:spTree>
    <p:extLst>
      <p:ext uri="{BB962C8B-B14F-4D97-AF65-F5344CB8AC3E}">
        <p14:creationId xmlns:p14="http://schemas.microsoft.com/office/powerpoint/2010/main" val="50150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152900" y="-3352797"/>
            <a:ext cx="9677401" cy="1706880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89">
            <a:off x="5718546" y="1588385"/>
            <a:ext cx="6852214" cy="323923"/>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632204" flipH="1" flipV="1">
            <a:off x="-1457385" y="8268788"/>
            <a:ext cx="3236731" cy="2809662"/>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586275" flipH="1" flipV="1">
            <a:off x="16983313" y="-2378852"/>
            <a:ext cx="1323506" cy="4757704"/>
          </a:xfrm>
          <a:prstGeom prst="rect">
            <a:avLst/>
          </a:prstGeom>
        </p:spPr>
      </p:pic>
      <p:sp>
        <p:nvSpPr>
          <p:cNvPr id="21" name="TextBox 20"/>
          <p:cNvSpPr txBox="1"/>
          <p:nvPr/>
        </p:nvSpPr>
        <p:spPr>
          <a:xfrm>
            <a:off x="7239000" y="628992"/>
            <a:ext cx="4191000" cy="954107"/>
          </a:xfrm>
          <a:prstGeom prst="rect">
            <a:avLst/>
          </a:prstGeom>
          <a:noFill/>
        </p:spPr>
        <p:txBody>
          <a:bodyPr wrap="square" rtlCol="0">
            <a:spAutoFit/>
          </a:bodyPr>
          <a:lstStyle/>
          <a:p>
            <a:pPr algn="ctr"/>
            <a:r>
              <a:rPr lang="en-US" sz="5600" b="1" dirty="0" smtClean="0">
                <a:solidFill>
                  <a:srgbClr val="FF0000"/>
                </a:solidFill>
                <a:latin typeface="Arial" panose="020B0604020202020204" pitchFamily="34" charset="0"/>
                <a:cs typeface="Arial" panose="020B0604020202020204" pitchFamily="34" charset="0"/>
              </a:rPr>
              <a:t>BÀI TẬP 1</a:t>
            </a:r>
            <a:endParaRPr lang="en-US" sz="5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1381125" y="1917975"/>
            <a:ext cx="15906750" cy="942053"/>
          </a:xfrm>
          <a:prstGeom prst="rect">
            <a:avLst/>
          </a:prstGeom>
          <a:noFill/>
        </p:spPr>
        <p:txBody>
          <a:bodyPr wrap="square" rtlCol="0">
            <a:spAutoFit/>
          </a:bodyPr>
          <a:lstStyle/>
          <a:p>
            <a:pPr>
              <a:lnSpc>
                <a:spcPct val="150000"/>
              </a:lnSpc>
            </a:pPr>
            <a:r>
              <a:rPr lang="en-US" sz="4200" b="1" dirty="0" err="1" smtClean="0">
                <a:latin typeface="Arial" panose="020B0604020202020204" pitchFamily="34" charset="0"/>
                <a:cs typeface="Arial" panose="020B0604020202020204" pitchFamily="34" charset="0"/>
              </a:rPr>
              <a:t>Hãy</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nêu</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công</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dụng</a:t>
            </a:r>
            <a:r>
              <a:rPr lang="en-US" sz="4200" b="1" dirty="0" smtClean="0">
                <a:latin typeface="Arial" panose="020B0604020202020204" pitchFamily="34" charset="0"/>
                <a:cs typeface="Arial" panose="020B0604020202020204" pitchFamily="34" charset="0"/>
              </a:rPr>
              <a:t> của </a:t>
            </a:r>
            <a:r>
              <a:rPr lang="en-US" sz="4200" b="1" dirty="0" err="1" smtClean="0">
                <a:latin typeface="Arial" panose="020B0604020202020204" pitchFamily="34" charset="0"/>
                <a:cs typeface="Arial" panose="020B0604020202020204" pitchFamily="34" charset="0"/>
              </a:rPr>
              <a:t>dấu</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chấm</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phẩy</a:t>
            </a:r>
            <a:r>
              <a:rPr lang="en-US" sz="4200" b="1" dirty="0" smtClean="0">
                <a:latin typeface="Arial" panose="020B0604020202020204" pitchFamily="34" charset="0"/>
                <a:cs typeface="Arial" panose="020B0604020202020204" pitchFamily="34" charset="0"/>
              </a:rPr>
              <a:t> trong </a:t>
            </a:r>
            <a:r>
              <a:rPr lang="en-US" sz="4200" b="1" dirty="0" err="1" smtClean="0">
                <a:latin typeface="Arial" panose="020B0604020202020204" pitchFamily="34" charset="0"/>
                <a:cs typeface="Arial" panose="020B0604020202020204" pitchFamily="34" charset="0"/>
              </a:rPr>
              <a:t>đoạn</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trích</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sau</a:t>
            </a:r>
            <a:r>
              <a:rPr lang="en-US" sz="4200" b="1" dirty="0" smtClean="0">
                <a:latin typeface="Arial" panose="020B0604020202020204" pitchFamily="34" charset="0"/>
                <a:cs typeface="Arial" panose="020B0604020202020204" pitchFamily="34" charset="0"/>
              </a:rPr>
              <a:t>:</a:t>
            </a:r>
            <a:endParaRPr lang="en-US" sz="4200" b="1" dirty="0">
              <a:latin typeface="Arial" panose="020B0604020202020204" pitchFamily="34" charset="0"/>
              <a:cs typeface="Arial" panose="020B0604020202020204" pitchFamily="34" charset="0"/>
            </a:endParaRPr>
          </a:p>
        </p:txBody>
      </p:sp>
      <p:sp>
        <p:nvSpPr>
          <p:cNvPr id="24" name="TextBox 23"/>
          <p:cNvSpPr txBox="1"/>
          <p:nvPr/>
        </p:nvSpPr>
        <p:spPr>
          <a:xfrm>
            <a:off x="1391303" y="3061816"/>
            <a:ext cx="15506700" cy="5647893"/>
          </a:xfrm>
          <a:prstGeom prst="rect">
            <a:avLst/>
          </a:prstGeom>
          <a:noFill/>
        </p:spPr>
        <p:txBody>
          <a:bodyPr wrap="square" rtlCol="0">
            <a:spAutoFit/>
          </a:bodyPr>
          <a:lstStyle/>
          <a:p>
            <a:pPr algn="just">
              <a:lnSpc>
                <a:spcPct val="150000"/>
              </a:lnSpc>
            </a:pPr>
            <a:r>
              <a:rPr lang="en-US" sz="3200" dirty="0" smtClean="0">
                <a:latin typeface="Arial" panose="020B0604020202020204" pitchFamily="34" charset="0"/>
                <a:cs typeface="Arial" panose="020B0604020202020204" pitchFamily="34" charset="0"/>
              </a:rPr>
              <a:t>	</a:t>
            </a:r>
            <a:r>
              <a:rPr lang="en-US" sz="3500" i="1" dirty="0" smtClean="0">
                <a:latin typeface="Arial" panose="020B0604020202020204" pitchFamily="34" charset="0"/>
                <a:cs typeface="Arial" panose="020B0604020202020204" pitchFamily="34" charset="0"/>
              </a:rPr>
              <a:t>Năm 1972, </a:t>
            </a:r>
            <a:r>
              <a:rPr lang="en-US" sz="3500" i="1" dirty="0" err="1" smtClean="0">
                <a:latin typeface="Arial" panose="020B0604020202020204" pitchFamily="34" charset="0"/>
                <a:cs typeface="Arial" panose="020B0604020202020204" pitchFamily="34" charset="0"/>
              </a:rPr>
              <a:t>Đại</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hội</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đồng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Liên</a:t>
            </a:r>
            <a:r>
              <a:rPr lang="en-US" sz="3500" i="1" dirty="0">
                <a:latin typeface="Arial" panose="020B0604020202020204" pitchFamily="34" charset="0"/>
                <a:cs typeface="Arial" panose="020B0604020202020204" pitchFamily="34" charset="0"/>
              </a:rPr>
              <a:t> </a:t>
            </a:r>
            <a:r>
              <a:rPr lang="en-US" sz="3500" i="1" dirty="0" smtClean="0">
                <a:latin typeface="Arial" panose="020B0604020202020204" pitchFamily="34" charset="0"/>
                <a:cs typeface="Arial" panose="020B0604020202020204" pitchFamily="34" charset="0"/>
              </a:rPr>
              <a:t>hợp </a:t>
            </a:r>
            <a:r>
              <a:rPr lang="en-US" sz="3500" i="1" dirty="0" err="1" smtClean="0">
                <a:latin typeface="Arial" panose="020B0604020202020204" pitchFamily="34" charset="0"/>
                <a:cs typeface="Arial" panose="020B0604020202020204" pitchFamily="34" charset="0"/>
              </a:rPr>
              <a:t>quốc</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quyết</a:t>
            </a:r>
            <a:r>
              <a:rPr lang="en-US" sz="3500" i="1" dirty="0" smtClean="0">
                <a:latin typeface="Arial" panose="020B0604020202020204" pitchFamily="34" charset="0"/>
                <a:cs typeface="Arial" panose="020B0604020202020204" pitchFamily="34" charset="0"/>
              </a:rPr>
              <a:t> định </a:t>
            </a:r>
            <a:r>
              <a:rPr lang="en-US" sz="3500" i="1" dirty="0" err="1" smtClean="0">
                <a:latin typeface="Arial" panose="020B0604020202020204" pitchFamily="34" charset="0"/>
                <a:cs typeface="Arial" panose="020B0604020202020204" pitchFamily="34" charset="0"/>
              </a:rPr>
              <a:t>chọn</a:t>
            </a:r>
            <a:r>
              <a:rPr lang="en-US" sz="3500" i="1" dirty="0" smtClean="0">
                <a:latin typeface="Arial" panose="020B0604020202020204" pitchFamily="34" charset="0"/>
                <a:cs typeface="Arial" panose="020B0604020202020204" pitchFamily="34" charset="0"/>
              </a:rPr>
              <a:t> ngày 5 tháng 6 </a:t>
            </a:r>
            <a:r>
              <a:rPr lang="en-US" sz="3500" i="1" dirty="0" err="1" smtClean="0">
                <a:latin typeface="Arial" panose="020B0604020202020204" pitchFamily="34" charset="0"/>
                <a:cs typeface="Arial" panose="020B0604020202020204" pitchFamily="34" charset="0"/>
              </a:rPr>
              <a:t>hằng</a:t>
            </a:r>
            <a:r>
              <a:rPr lang="en-US" sz="3500" i="1" dirty="0" smtClean="0">
                <a:latin typeface="Arial" panose="020B0604020202020204" pitchFamily="34" charset="0"/>
                <a:cs typeface="Arial" panose="020B0604020202020204" pitchFamily="34" charset="0"/>
              </a:rPr>
              <a:t> năm là Ngày </a:t>
            </a:r>
            <a:r>
              <a:rPr lang="en-US" sz="3500" i="1" dirty="0" err="1" smtClean="0">
                <a:latin typeface="Arial" panose="020B0604020202020204" pitchFamily="34" charset="0"/>
                <a:cs typeface="Arial" panose="020B0604020202020204" pitchFamily="34" charset="0"/>
              </a:rPr>
              <a:t>Môi</a:t>
            </a:r>
            <a:r>
              <a:rPr lang="en-US" sz="3500" i="1" dirty="0" smtClean="0">
                <a:latin typeface="Arial" panose="020B0604020202020204" pitchFamily="34" charset="0"/>
                <a:cs typeface="Arial" panose="020B0604020202020204" pitchFamily="34" charset="0"/>
              </a:rPr>
              <a:t> trường thế </a:t>
            </a:r>
            <a:r>
              <a:rPr lang="en-US" sz="3500" i="1" dirty="0" err="1" smtClean="0">
                <a:latin typeface="Arial" panose="020B0604020202020204" pitchFamily="34" charset="0"/>
                <a:cs typeface="Arial" panose="020B0604020202020204" pitchFamily="34" charset="0"/>
              </a:rPr>
              <a:t>giới</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Mục</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đích</a:t>
            </a:r>
            <a:r>
              <a:rPr lang="en-US" sz="3500" i="1" dirty="0" smtClean="0">
                <a:latin typeface="Arial" panose="020B0604020202020204" pitchFamily="34" charset="0"/>
                <a:cs typeface="Arial" panose="020B0604020202020204" pitchFamily="34" charset="0"/>
              </a:rPr>
              <a:t> của Ngày </a:t>
            </a:r>
            <a:r>
              <a:rPr lang="en-US" sz="3500" i="1" dirty="0" err="1" smtClean="0">
                <a:latin typeface="Arial" panose="020B0604020202020204" pitchFamily="34" charset="0"/>
                <a:cs typeface="Arial" panose="020B0604020202020204" pitchFamily="34" charset="0"/>
              </a:rPr>
              <a:t>Môi</a:t>
            </a:r>
            <a:r>
              <a:rPr lang="en-US" sz="3500" i="1" dirty="0" smtClean="0">
                <a:latin typeface="Arial" panose="020B0604020202020204" pitchFamily="34" charset="0"/>
                <a:cs typeface="Arial" panose="020B0604020202020204" pitchFamily="34" charset="0"/>
              </a:rPr>
              <a:t> trường thế </a:t>
            </a:r>
            <a:r>
              <a:rPr lang="en-US" sz="3500" i="1" dirty="0" err="1" smtClean="0">
                <a:latin typeface="Arial" panose="020B0604020202020204" pitchFamily="34" charset="0"/>
                <a:cs typeface="Arial" panose="020B0604020202020204" pitchFamily="34" charset="0"/>
              </a:rPr>
              <a:t>giới</a:t>
            </a:r>
            <a:r>
              <a:rPr lang="en-US" sz="3500" i="1" dirty="0" smtClean="0">
                <a:latin typeface="Arial" panose="020B0604020202020204" pitchFamily="34" charset="0"/>
                <a:cs typeface="Arial" panose="020B0604020202020204" pitchFamily="34" charset="0"/>
              </a:rPr>
              <a:t> là </a:t>
            </a:r>
            <a:r>
              <a:rPr lang="en-US" sz="3500" i="1" dirty="0" err="1" smtClean="0">
                <a:latin typeface="Arial" panose="020B0604020202020204" pitchFamily="34" charset="0"/>
                <a:cs typeface="Arial" panose="020B0604020202020204" pitchFamily="34" charset="0"/>
              </a:rPr>
              <a:t>giúp</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mọi</a:t>
            </a:r>
            <a:r>
              <a:rPr lang="en-US" sz="3500" i="1" dirty="0" smtClean="0">
                <a:latin typeface="Arial" panose="020B0604020202020204" pitchFamily="34" charset="0"/>
                <a:cs typeface="Arial" panose="020B0604020202020204" pitchFamily="34" charset="0"/>
              </a:rPr>
              <a:t> người </a:t>
            </a:r>
            <a:r>
              <a:rPr lang="en-US" sz="3500" i="1" dirty="0" err="1" smtClean="0">
                <a:latin typeface="Arial" panose="020B0604020202020204" pitchFamily="34" charset="0"/>
                <a:cs typeface="Arial" panose="020B0604020202020204" pitchFamily="34" charset="0"/>
              </a:rPr>
              <a:t>nhận</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ra</a:t>
            </a:r>
            <a:r>
              <a:rPr lang="en-US" sz="3500" i="1" dirty="0" smtClean="0">
                <a:latin typeface="Arial" panose="020B0604020202020204" pitchFamily="34" charset="0"/>
                <a:cs typeface="Arial" panose="020B0604020202020204" pitchFamily="34" charset="0"/>
              </a:rPr>
              <a:t> tầm </a:t>
            </a:r>
            <a:r>
              <a:rPr lang="en-US" sz="3500" i="1" dirty="0" err="1" smtClean="0">
                <a:latin typeface="Arial" panose="020B0604020202020204" pitchFamily="34" charset="0"/>
                <a:cs typeface="Arial" panose="020B0604020202020204" pitchFamily="34" charset="0"/>
              </a:rPr>
              <a:t>quan</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trọng</a:t>
            </a:r>
            <a:r>
              <a:rPr lang="en-US" sz="3500" i="1" dirty="0" smtClean="0">
                <a:latin typeface="Arial" panose="020B0604020202020204" pitchFamily="34" charset="0"/>
                <a:cs typeface="Arial" panose="020B0604020202020204" pitchFamily="34" charset="0"/>
              </a:rPr>
              <a:t> của </a:t>
            </a:r>
            <a:r>
              <a:rPr lang="en-US" sz="3500" i="1" dirty="0" err="1" smtClean="0">
                <a:latin typeface="Arial" panose="020B0604020202020204" pitchFamily="34" charset="0"/>
                <a:cs typeface="Arial" panose="020B0604020202020204" pitchFamily="34" charset="0"/>
              </a:rPr>
              <a:t>môi</a:t>
            </a:r>
            <a:r>
              <a:rPr lang="en-US" sz="3500" i="1" dirty="0" smtClean="0">
                <a:latin typeface="Arial" panose="020B0604020202020204" pitchFamily="34" charset="0"/>
                <a:cs typeface="Arial" panose="020B0604020202020204" pitchFamily="34" charset="0"/>
              </a:rPr>
              <a:t> trường </a:t>
            </a:r>
            <a:r>
              <a:rPr lang="en-US" sz="3500" i="1" dirty="0" err="1" smtClean="0">
                <a:latin typeface="Arial" panose="020B0604020202020204" pitchFamily="34" charset="0"/>
                <a:cs typeface="Arial" panose="020B0604020202020204" pitchFamily="34" charset="0"/>
              </a:rPr>
              <a:t>và</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khuyến</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khích</a:t>
            </a:r>
            <a:r>
              <a:rPr lang="en-US" sz="3500" i="1" dirty="0" smtClean="0">
                <a:latin typeface="Arial" panose="020B0604020202020204" pitchFamily="34" charset="0"/>
                <a:cs typeface="Arial" panose="020B0604020202020204" pitchFamily="34" charset="0"/>
              </a:rPr>
              <a:t> các </a:t>
            </a:r>
            <a:r>
              <a:rPr lang="en-US" sz="3500" i="1" dirty="0" err="1" smtClean="0">
                <a:latin typeface="Arial" panose="020B0604020202020204" pitchFamily="34" charset="0"/>
                <a:cs typeface="Arial" panose="020B0604020202020204" pitchFamily="34" charset="0"/>
              </a:rPr>
              <a:t>hành</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động</a:t>
            </a:r>
            <a:r>
              <a:rPr lang="en-US" sz="3500" i="1" dirty="0" smtClean="0">
                <a:latin typeface="Arial" panose="020B0604020202020204" pitchFamily="34" charset="0"/>
                <a:cs typeface="Arial" panose="020B0604020202020204" pitchFamily="34" charset="0"/>
              </a:rPr>
              <a:t> bảo </a:t>
            </a:r>
            <a:r>
              <a:rPr lang="en-US" sz="3500" i="1" dirty="0" err="1" smtClean="0">
                <a:latin typeface="Arial" panose="020B0604020202020204" pitchFamily="34" charset="0"/>
                <a:cs typeface="Arial" panose="020B0604020202020204" pitchFamily="34" charset="0"/>
              </a:rPr>
              <a:t>vệ</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môi</a:t>
            </a:r>
            <a:r>
              <a:rPr lang="en-US" sz="3500" i="1" dirty="0" smtClean="0">
                <a:latin typeface="Arial" panose="020B0604020202020204" pitchFamily="34" charset="0"/>
                <a:cs typeface="Arial" panose="020B0604020202020204" pitchFamily="34" charset="0"/>
              </a:rPr>
              <a:t> trường. Trong ngày này, </a:t>
            </a:r>
            <a:r>
              <a:rPr lang="en-US" sz="3500" i="1" dirty="0" err="1" smtClean="0">
                <a:latin typeface="Arial" panose="020B0604020202020204" pitchFamily="34" charset="0"/>
                <a:cs typeface="Arial" panose="020B0604020202020204" pitchFamily="34" charset="0"/>
              </a:rPr>
              <a:t>rất</a:t>
            </a:r>
            <a:r>
              <a:rPr lang="en-US" sz="3500" i="1" dirty="0" smtClean="0">
                <a:latin typeface="Arial" panose="020B0604020202020204" pitchFamily="34" charset="0"/>
                <a:cs typeface="Arial" panose="020B0604020202020204" pitchFamily="34" charset="0"/>
              </a:rPr>
              <a:t> nhiều </a:t>
            </a:r>
            <a:r>
              <a:rPr lang="en-US" sz="3500" i="1" dirty="0" err="1" smtClean="0">
                <a:latin typeface="Arial" panose="020B0604020202020204" pitchFamily="34" charset="0"/>
                <a:cs typeface="Arial" panose="020B0604020202020204" pitchFamily="34" charset="0"/>
              </a:rPr>
              <a:t>hoạt</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động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diễn</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ra</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kí</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kết</a:t>
            </a:r>
            <a:r>
              <a:rPr lang="en-US" sz="3500" i="1" dirty="0" smtClean="0">
                <a:latin typeface="Arial" panose="020B0604020202020204" pitchFamily="34" charset="0"/>
                <a:cs typeface="Arial" panose="020B0604020202020204" pitchFamily="34" charset="0"/>
              </a:rPr>
              <a:t> các </a:t>
            </a:r>
            <a:r>
              <a:rPr lang="en-US" sz="3500" i="1" dirty="0" err="1" smtClean="0">
                <a:latin typeface="Arial" panose="020B0604020202020204" pitchFamily="34" charset="0"/>
                <a:cs typeface="Arial" panose="020B0604020202020204" pitchFamily="34" charset="0"/>
              </a:rPr>
              <a:t>hiệp</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ước</a:t>
            </a:r>
            <a:r>
              <a:rPr lang="en-US" sz="3500" i="1" dirty="0" smtClean="0">
                <a:latin typeface="Arial" panose="020B0604020202020204" pitchFamily="34" charset="0"/>
                <a:cs typeface="Arial" panose="020B0604020202020204" pitchFamily="34" charset="0"/>
              </a:rPr>
              <a:t> về bảo </a:t>
            </a:r>
            <a:r>
              <a:rPr lang="en-US" sz="3500" i="1" dirty="0" err="1" smtClean="0">
                <a:latin typeface="Arial" panose="020B0604020202020204" pitchFamily="34" charset="0"/>
                <a:cs typeface="Arial" panose="020B0604020202020204" pitchFamily="34" charset="0"/>
              </a:rPr>
              <a:t>vệ</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môi</a:t>
            </a:r>
            <a:r>
              <a:rPr lang="en-US" sz="3500" i="1" dirty="0" smtClean="0">
                <a:latin typeface="Arial" panose="020B0604020202020204" pitchFamily="34" charset="0"/>
                <a:cs typeface="Arial" panose="020B0604020202020204" pitchFamily="34" charset="0"/>
              </a:rPr>
              <a:t> trường; </a:t>
            </a:r>
            <a:r>
              <a:rPr lang="en-US" sz="3500" i="1" dirty="0" err="1" smtClean="0">
                <a:latin typeface="Arial" panose="020B0604020202020204" pitchFamily="34" charset="0"/>
                <a:cs typeface="Arial" panose="020B0604020202020204" pitchFamily="34" charset="0"/>
              </a:rPr>
              <a:t>diễu</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hành</a:t>
            </a:r>
            <a:r>
              <a:rPr lang="en-US" sz="3500" i="1" dirty="0" smtClean="0">
                <a:latin typeface="Arial" panose="020B0604020202020204" pitchFamily="34" charset="0"/>
                <a:cs typeface="Arial" panose="020B0604020202020204" pitchFamily="34" charset="0"/>
              </a:rPr>
              <a:t> kêu gọi bảo </a:t>
            </a:r>
            <a:r>
              <a:rPr lang="en-US" sz="3500" i="1" dirty="0" err="1" smtClean="0">
                <a:latin typeface="Arial" panose="020B0604020202020204" pitchFamily="34" charset="0"/>
                <a:cs typeface="Arial" panose="020B0604020202020204" pitchFamily="34" charset="0"/>
              </a:rPr>
              <a:t>vệ</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môi</a:t>
            </a:r>
            <a:r>
              <a:rPr lang="en-US" sz="3500" i="1" dirty="0" smtClean="0">
                <a:latin typeface="Arial" panose="020B0604020202020204" pitchFamily="34" charset="0"/>
                <a:cs typeface="Arial" panose="020B0604020202020204" pitchFamily="34" charset="0"/>
              </a:rPr>
              <a:t> trường; </a:t>
            </a:r>
            <a:r>
              <a:rPr lang="en-US" sz="3500" i="1" dirty="0" err="1" smtClean="0">
                <a:latin typeface="Arial" panose="020B0604020202020204" pitchFamily="34" charset="0"/>
                <a:cs typeface="Arial" panose="020B0604020202020204" pitchFamily="34" charset="0"/>
              </a:rPr>
              <a:t>trồng</a:t>
            </a:r>
            <a:r>
              <a:rPr lang="en-US" sz="3500" i="1" dirty="0" smtClean="0">
                <a:latin typeface="Arial" panose="020B0604020202020204" pitchFamily="34" charset="0"/>
                <a:cs typeface="Arial" panose="020B0604020202020204" pitchFamily="34" charset="0"/>
              </a:rPr>
              <a:t> câu xanh; </a:t>
            </a:r>
            <a:r>
              <a:rPr lang="en-US" sz="3500" i="1" dirty="0" err="1" smtClean="0">
                <a:latin typeface="Arial" panose="020B0604020202020204" pitchFamily="34" charset="0"/>
                <a:cs typeface="Arial" panose="020B0604020202020204" pitchFamily="34" charset="0"/>
              </a:rPr>
              <a:t>triển</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lãm</a:t>
            </a:r>
            <a:r>
              <a:rPr lang="en-US" sz="3500" i="1" dirty="0" smtClean="0">
                <a:latin typeface="Arial" panose="020B0604020202020204" pitchFamily="34" charset="0"/>
                <a:cs typeface="Arial" panose="020B0604020202020204" pitchFamily="34" charset="0"/>
              </a:rPr>
              <a:t>, ảnh về </a:t>
            </a:r>
            <a:r>
              <a:rPr lang="en-US" sz="3500" i="1" dirty="0" err="1" smtClean="0">
                <a:latin typeface="Arial" panose="020B0604020202020204" pitchFamily="34" charset="0"/>
                <a:cs typeface="Arial" panose="020B0604020202020204" pitchFamily="34" charset="0"/>
              </a:rPr>
              <a:t>môi</a:t>
            </a:r>
            <a:r>
              <a:rPr lang="en-US" sz="3500" i="1" dirty="0" smtClean="0">
                <a:latin typeface="Arial" panose="020B0604020202020204" pitchFamily="34" charset="0"/>
                <a:cs typeface="Arial" panose="020B0604020202020204" pitchFamily="34" charset="0"/>
              </a:rPr>
              <a:t> trường; thi </a:t>
            </a:r>
            <a:r>
              <a:rPr lang="en-US" sz="3500" i="1" dirty="0" err="1" smtClean="0">
                <a:latin typeface="Arial" panose="020B0604020202020204" pitchFamily="34" charset="0"/>
                <a:cs typeface="Arial" panose="020B0604020202020204" pitchFamily="34" charset="0"/>
              </a:rPr>
              <a:t>tìm</a:t>
            </a:r>
            <a:r>
              <a:rPr lang="en-US" sz="3500" i="1" dirty="0" smtClean="0">
                <a:latin typeface="Arial" panose="020B0604020202020204" pitchFamily="34" charset="0"/>
                <a:cs typeface="Arial" panose="020B0604020202020204" pitchFamily="34" charset="0"/>
              </a:rPr>
              <a:t> hiểu về </a:t>
            </a:r>
            <a:r>
              <a:rPr lang="en-US" sz="3500" i="1" dirty="0" err="1" smtClean="0">
                <a:latin typeface="Arial" panose="020B0604020202020204" pitchFamily="34" charset="0"/>
                <a:cs typeface="Arial" panose="020B0604020202020204" pitchFamily="34" charset="0"/>
              </a:rPr>
              <a:t>môi</a:t>
            </a:r>
            <a:r>
              <a:rPr lang="en-US" sz="3500" i="1" dirty="0" smtClean="0">
                <a:latin typeface="Arial" panose="020B0604020202020204" pitchFamily="34" charset="0"/>
                <a:cs typeface="Arial" panose="020B0604020202020204" pitchFamily="34" charset="0"/>
              </a:rPr>
              <a:t> trường; </a:t>
            </a:r>
            <a:r>
              <a:rPr lang="en-US" sz="3500" i="1" dirty="0" err="1" smtClean="0">
                <a:latin typeface="Arial" panose="020B0604020202020204" pitchFamily="34" charset="0"/>
                <a:cs typeface="Arial" panose="020B0604020202020204" pitchFamily="34" charset="0"/>
              </a:rPr>
              <a:t>khuyến</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khích</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tái</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chế</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rác</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thải</a:t>
            </a:r>
            <a:r>
              <a:rPr lang="en-US" sz="3500" i="1" dirty="0" smtClean="0">
                <a:latin typeface="Arial" panose="020B0604020202020204" pitchFamily="34" charset="0"/>
                <a:cs typeface="Arial" panose="020B0604020202020204" pitchFamily="34" charset="0"/>
              </a:rPr>
              <a:t>.</a:t>
            </a:r>
            <a:endParaRPr lang="en-US" sz="35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652645" y="-2907182"/>
            <a:ext cx="8305628" cy="1623883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89">
            <a:off x="5718545" y="2399726"/>
            <a:ext cx="6852214" cy="323923"/>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632204" flipH="1" flipV="1">
            <a:off x="-1574050" y="7716203"/>
            <a:ext cx="4107789" cy="3565789"/>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586275" flipH="1" flipV="1">
            <a:off x="16816644" y="-1763115"/>
            <a:ext cx="1463286" cy="5260180"/>
          </a:xfrm>
          <a:prstGeom prst="rect">
            <a:avLst/>
          </a:prstGeom>
        </p:spPr>
      </p:pic>
      <p:sp>
        <p:nvSpPr>
          <p:cNvPr id="21" name="TextBox 20"/>
          <p:cNvSpPr txBox="1"/>
          <p:nvPr/>
        </p:nvSpPr>
        <p:spPr>
          <a:xfrm>
            <a:off x="7239000" y="1333500"/>
            <a:ext cx="4191000" cy="954107"/>
          </a:xfrm>
          <a:prstGeom prst="rect">
            <a:avLst/>
          </a:prstGeom>
          <a:noFill/>
        </p:spPr>
        <p:txBody>
          <a:bodyPr wrap="square" rtlCol="0">
            <a:spAutoFit/>
          </a:bodyPr>
          <a:lstStyle/>
          <a:p>
            <a:pPr algn="ctr"/>
            <a:r>
              <a:rPr lang="en-US" sz="5600" b="1" dirty="0" smtClean="0">
                <a:solidFill>
                  <a:srgbClr val="FF0000"/>
                </a:solidFill>
                <a:latin typeface="Arial" panose="020B0604020202020204" pitchFamily="34" charset="0"/>
                <a:cs typeface="Arial" panose="020B0604020202020204" pitchFamily="34" charset="0"/>
              </a:rPr>
              <a:t>BÀI TẬP 1</a:t>
            </a:r>
            <a:endParaRPr lang="en-US" sz="5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1772628" y="2978242"/>
            <a:ext cx="14744048" cy="3296993"/>
          </a:xfrm>
          <a:prstGeom prst="rect">
            <a:avLst/>
          </a:prstGeom>
          <a:noFill/>
        </p:spPr>
        <p:txBody>
          <a:bodyPr wrap="square" rtlCol="0">
            <a:spAutoFit/>
          </a:bodyPr>
          <a:lstStyle/>
          <a:p>
            <a:pPr marL="685800" indent="-685800" algn="just">
              <a:lnSpc>
                <a:spcPct val="150000"/>
              </a:lnSpc>
              <a:buFont typeface="Symbol" panose="05050102010706020507" pitchFamily="18" charset="2"/>
              <a:buChar char="Þ"/>
            </a:pPr>
            <a:r>
              <a:rPr lang="vi-VN" sz="4800" b="1" dirty="0" smtClean="0">
                <a:cs typeface="Arial" panose="020B0604020202020204" pitchFamily="34" charset="0"/>
              </a:rPr>
              <a:t>Công </a:t>
            </a:r>
            <a:r>
              <a:rPr lang="vi-VN" sz="4800" b="1" dirty="0">
                <a:cs typeface="Arial" panose="020B0604020202020204" pitchFamily="34" charset="0"/>
              </a:rPr>
              <a:t>dụng của dấu chấm phẩy: </a:t>
            </a:r>
            <a:r>
              <a:rPr lang="vi-VN" sz="4800" dirty="0">
                <a:cs typeface="Arial" panose="020B0604020202020204" pitchFamily="34" charset="0"/>
              </a:rPr>
              <a:t>đánh dấu ranh giới giữa các bộ phận trong một phép liệt kê về các hoạt động diễn ra trong ngày môi trường thế giới</a:t>
            </a:r>
            <a:r>
              <a:rPr lang="vi-VN" sz="4800" dirty="0" smtClean="0">
                <a:cs typeface="Arial" panose="020B0604020202020204" pitchFamily="34" charset="0"/>
              </a:rPr>
              <a:t>.</a:t>
            </a:r>
            <a:endParaRPr lang="en-US" sz="4800" dirty="0" smtClean="0">
              <a:cs typeface="Arial" panose="020B0604020202020204" pitchFamily="34" charset="0"/>
            </a:endParaRPr>
          </a:p>
        </p:txBody>
      </p:sp>
    </p:spTree>
    <p:extLst>
      <p:ext uri="{BB962C8B-B14F-4D97-AF65-F5344CB8AC3E}">
        <p14:creationId xmlns:p14="http://schemas.microsoft.com/office/powerpoint/2010/main" val="13570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652645" y="-2907182"/>
            <a:ext cx="8305628" cy="1623883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89">
            <a:off x="5718545" y="2399726"/>
            <a:ext cx="6852214" cy="323923"/>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632204" flipH="1" flipV="1">
            <a:off x="-1574050" y="7716203"/>
            <a:ext cx="4107789" cy="3565789"/>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586275" flipH="1" flipV="1">
            <a:off x="16816644" y="-1763115"/>
            <a:ext cx="1463286" cy="5260180"/>
          </a:xfrm>
          <a:prstGeom prst="rect">
            <a:avLst/>
          </a:prstGeom>
        </p:spPr>
      </p:pic>
      <p:sp>
        <p:nvSpPr>
          <p:cNvPr id="21" name="TextBox 20"/>
          <p:cNvSpPr txBox="1"/>
          <p:nvPr/>
        </p:nvSpPr>
        <p:spPr>
          <a:xfrm>
            <a:off x="7239000" y="1333500"/>
            <a:ext cx="4191000" cy="954107"/>
          </a:xfrm>
          <a:prstGeom prst="rect">
            <a:avLst/>
          </a:prstGeom>
          <a:noFill/>
        </p:spPr>
        <p:txBody>
          <a:bodyPr wrap="square" rtlCol="0">
            <a:spAutoFit/>
          </a:bodyPr>
          <a:lstStyle/>
          <a:p>
            <a:pPr algn="ctr"/>
            <a:r>
              <a:rPr lang="en-US" sz="5600" b="1" dirty="0" smtClean="0">
                <a:solidFill>
                  <a:srgbClr val="FF0000"/>
                </a:solidFill>
                <a:latin typeface="Arial" panose="020B0604020202020204" pitchFamily="34" charset="0"/>
                <a:cs typeface="Arial" panose="020B0604020202020204" pitchFamily="34" charset="0"/>
              </a:rPr>
              <a:t>BÀI TẬP 2</a:t>
            </a:r>
            <a:endParaRPr lang="en-US" sz="5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1772628" y="2596375"/>
            <a:ext cx="14744048" cy="2171428"/>
          </a:xfrm>
          <a:prstGeom prst="rect">
            <a:avLst/>
          </a:prstGeom>
          <a:noFill/>
        </p:spPr>
        <p:txBody>
          <a:bodyPr wrap="square" rtlCol="0">
            <a:spAutoFit/>
          </a:bodyPr>
          <a:lstStyle/>
          <a:p>
            <a:pPr algn="just">
              <a:lnSpc>
                <a:spcPct val="150000"/>
              </a:lnSpc>
            </a:pPr>
            <a:r>
              <a:rPr lang="en-US" sz="4800" b="1" dirty="0" smtClean="0">
                <a:latin typeface="Arial" panose="020B0604020202020204" pitchFamily="34" charset="0"/>
                <a:cs typeface="Arial" panose="020B0604020202020204" pitchFamily="34" charset="0"/>
              </a:rPr>
              <a:t>Có thể </a:t>
            </a:r>
            <a:r>
              <a:rPr lang="en-US" sz="4800" b="1" dirty="0" err="1" smtClean="0">
                <a:latin typeface="Arial" panose="020B0604020202020204" pitchFamily="34" charset="0"/>
                <a:cs typeface="Arial" panose="020B0604020202020204" pitchFamily="34" charset="0"/>
              </a:rPr>
              <a:t>thay</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dấu</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phẩy</a:t>
            </a:r>
            <a:r>
              <a:rPr lang="en-US" sz="4800" b="1" dirty="0" smtClean="0">
                <a:latin typeface="Arial" panose="020B0604020202020204" pitchFamily="34" charset="0"/>
                <a:cs typeface="Arial" panose="020B0604020202020204" pitchFamily="34" charset="0"/>
              </a:rPr>
              <a:t> trong </a:t>
            </a:r>
            <a:r>
              <a:rPr lang="en-US" sz="4800" b="1" dirty="0" err="1" smtClean="0">
                <a:latin typeface="Arial" panose="020B0604020202020204" pitchFamily="34" charset="0"/>
                <a:cs typeface="Arial" panose="020B0604020202020204" pitchFamily="34" charset="0"/>
              </a:rPr>
              <a:t>đoạn</a:t>
            </a:r>
            <a:r>
              <a:rPr lang="en-US" sz="4800" b="1" dirty="0" smtClean="0">
                <a:latin typeface="Arial" panose="020B0604020202020204" pitchFamily="34" charset="0"/>
                <a:cs typeface="Arial" panose="020B0604020202020204" pitchFamily="34" charset="0"/>
              </a:rPr>
              <a:t> văn </a:t>
            </a:r>
            <a:r>
              <a:rPr lang="en-US" sz="4800" b="1" dirty="0" err="1" smtClean="0">
                <a:latin typeface="Arial" panose="020B0604020202020204" pitchFamily="34" charset="0"/>
                <a:cs typeface="Arial" panose="020B0604020202020204" pitchFamily="34" charset="0"/>
              </a:rPr>
              <a:t>dưới</a:t>
            </a:r>
            <a:r>
              <a:rPr lang="en-US" sz="4800" b="1" dirty="0" smtClean="0">
                <a:latin typeface="Arial" panose="020B0604020202020204" pitchFamily="34" charset="0"/>
                <a:cs typeface="Arial" panose="020B0604020202020204" pitchFamily="34" charset="0"/>
              </a:rPr>
              <a:t> đây bằng </a:t>
            </a:r>
            <a:r>
              <a:rPr lang="en-US" sz="4800" b="1" dirty="0" err="1" smtClean="0">
                <a:latin typeface="Arial" panose="020B0604020202020204" pitchFamily="34" charset="0"/>
                <a:cs typeface="Arial" panose="020B0604020202020204" pitchFamily="34" charset="0"/>
              </a:rPr>
              <a:t>dấu</a:t>
            </a:r>
            <a:r>
              <a:rPr lang="en-US" sz="4800" b="1" dirty="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chấm</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phẩy</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được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không</a:t>
            </a:r>
            <a:r>
              <a:rPr lang="en-US" sz="4800" b="1" dirty="0" smtClean="0">
                <a:latin typeface="Arial" panose="020B0604020202020204" pitchFamily="34" charset="0"/>
                <a:cs typeface="Arial" panose="020B0604020202020204" pitchFamily="34" charset="0"/>
              </a:rPr>
              <a:t>? Vì </a:t>
            </a:r>
            <a:r>
              <a:rPr lang="en-US" sz="4800" b="1" dirty="0" err="1" smtClean="0">
                <a:latin typeface="Arial" panose="020B0604020202020204" pitchFamily="34" charset="0"/>
                <a:cs typeface="Arial" panose="020B0604020202020204" pitchFamily="34" charset="0"/>
              </a:rPr>
              <a:t>sao</a:t>
            </a:r>
            <a:r>
              <a:rPr lang="en-US" sz="4800" b="1" dirty="0" smtClean="0">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3" name="TextBox 2"/>
          <p:cNvSpPr txBox="1"/>
          <p:nvPr/>
        </p:nvSpPr>
        <p:spPr>
          <a:xfrm>
            <a:off x="2257914" y="4921295"/>
            <a:ext cx="13773476" cy="3323987"/>
          </a:xfrm>
          <a:prstGeom prst="rect">
            <a:avLst/>
          </a:prstGeom>
          <a:noFill/>
        </p:spPr>
        <p:txBody>
          <a:bodyPr wrap="square" rtlCol="0">
            <a:spAutoFit/>
          </a:bodyPr>
          <a:lstStyle/>
          <a:p>
            <a:pPr algn="just">
              <a:lnSpc>
                <a:spcPct val="150000"/>
              </a:lnSpc>
            </a:pPr>
            <a:r>
              <a:rPr lang="en-US" sz="3500"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Trái</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Đất</a:t>
            </a:r>
            <a:r>
              <a:rPr lang="en-US" sz="3500" i="1" dirty="0" smtClean="0">
                <a:latin typeface="Arial" panose="020B0604020202020204" pitchFamily="34" charset="0"/>
                <a:cs typeface="Arial" panose="020B0604020202020204" pitchFamily="34" charset="0"/>
              </a:rPr>
              <a:t> đã </a:t>
            </a:r>
            <a:r>
              <a:rPr lang="en-US" sz="3500" i="1" dirty="0" err="1" smtClean="0">
                <a:latin typeface="Arial" panose="020B0604020202020204" pitchFamily="34" charset="0"/>
                <a:cs typeface="Arial" panose="020B0604020202020204" pitchFamily="34" charset="0"/>
              </a:rPr>
              <a:t>cho</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chúng</a:t>
            </a:r>
            <a:r>
              <a:rPr lang="en-US" sz="3500" i="1" dirty="0" smtClean="0">
                <a:latin typeface="Arial" panose="020B0604020202020204" pitchFamily="34" charset="0"/>
                <a:cs typeface="Arial" panose="020B0604020202020204" pitchFamily="34" charset="0"/>
              </a:rPr>
              <a:t> ta </a:t>
            </a:r>
            <a:r>
              <a:rPr lang="en-US" sz="3500" i="1" dirty="0" err="1" smtClean="0">
                <a:latin typeface="Arial" panose="020B0604020202020204" pitchFamily="34" charset="0"/>
                <a:cs typeface="Arial" panose="020B0604020202020204" pitchFamily="34" charset="0"/>
              </a:rPr>
              <a:t>và</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muôn</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loài</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môi</a:t>
            </a:r>
            <a:r>
              <a:rPr lang="en-US" sz="3500" i="1" dirty="0" smtClean="0">
                <a:latin typeface="Arial" panose="020B0604020202020204" pitchFamily="34" charset="0"/>
                <a:cs typeface="Arial" panose="020B0604020202020204" pitchFamily="34" charset="0"/>
              </a:rPr>
              <a:t> trường </a:t>
            </a:r>
            <a:r>
              <a:rPr lang="en-US" sz="3500" i="1" dirty="0" err="1" smtClean="0">
                <a:latin typeface="Arial" panose="020B0604020202020204" pitchFamily="34" charset="0"/>
                <a:cs typeface="Arial" panose="020B0604020202020204" pitchFamily="34" charset="0"/>
              </a:rPr>
              <a:t>sống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những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cánh</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rừng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rậm</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bạt</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ngàn</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những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cánh</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đồng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cỏ</a:t>
            </a:r>
            <a:r>
              <a:rPr lang="en-US" sz="3500" i="1" dirty="0" smtClean="0">
                <a:latin typeface="Arial" panose="020B0604020202020204" pitchFamily="34" charset="0"/>
                <a:cs typeface="Arial" panose="020B0604020202020204" pitchFamily="34" charset="0"/>
              </a:rPr>
              <a:t> xanh </a:t>
            </a:r>
            <a:r>
              <a:rPr lang="en-US" sz="3500" i="1" dirty="0" err="1" smtClean="0">
                <a:latin typeface="Arial" panose="020B0604020202020204" pitchFamily="34" charset="0"/>
                <a:cs typeface="Arial" panose="020B0604020202020204" pitchFamily="34" charset="0"/>
              </a:rPr>
              <a:t>mướt</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những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dòng</a:t>
            </a:r>
            <a:r>
              <a:rPr lang="en-US" sz="3500" i="1" dirty="0" smtClean="0">
                <a:latin typeface="Arial" panose="020B0604020202020204" pitchFamily="34" charset="0"/>
                <a:cs typeface="Arial" panose="020B0604020202020204" pitchFamily="34" charset="0"/>
              </a:rPr>
              <a:t> song trong xanh </a:t>
            </a:r>
            <a:r>
              <a:rPr lang="en-US" sz="3500" i="1" dirty="0" err="1" smtClean="0">
                <a:latin typeface="Arial" panose="020B0604020202020204" pitchFamily="34" charset="0"/>
                <a:cs typeface="Arial" panose="020B0604020202020204" pitchFamily="34" charset="0"/>
              </a:rPr>
              <a:t>thơ</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mộng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những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núi</a:t>
            </a:r>
            <a:r>
              <a:rPr lang="en-US" sz="3500" i="1" dirty="0" smtClean="0">
                <a:latin typeface="Arial" panose="020B0604020202020204" pitchFamily="34" charset="0"/>
                <a:cs typeface="Arial" panose="020B0604020202020204" pitchFamily="34" charset="0"/>
              </a:rPr>
              <a:t> non </a:t>
            </a:r>
            <a:r>
              <a:rPr lang="en-US" sz="3500" i="1" dirty="0" err="1" smtClean="0">
                <a:latin typeface="Arial" panose="020B0604020202020204" pitchFamily="34" charset="0"/>
                <a:cs typeface="Arial" panose="020B0604020202020204" pitchFamily="34" charset="0"/>
              </a:rPr>
              <a:t>hùng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vĩ</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những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đại</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dương</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bao</a:t>
            </a:r>
            <a:r>
              <a:rPr lang="en-US" sz="3500" i="1" dirty="0" smtClean="0">
                <a:latin typeface="Arial" panose="020B0604020202020204" pitchFamily="34" charset="0"/>
                <a:cs typeface="Arial" panose="020B0604020202020204" pitchFamily="34" charset="0"/>
              </a:rPr>
              <a:t> la </a:t>
            </a:r>
            <a:r>
              <a:rPr lang="en-US" sz="3500" i="1" dirty="0" err="1" smtClean="0">
                <a:latin typeface="Arial" panose="020B0604020202020204" pitchFamily="34" charset="0"/>
                <a:cs typeface="Arial" panose="020B0604020202020204" pitchFamily="34" charset="0"/>
              </a:rPr>
              <a:t>huyền</a:t>
            </a:r>
            <a:r>
              <a:rPr lang="en-US" sz="3500" i="1" dirty="0" smtClean="0">
                <a:latin typeface="Arial" panose="020B0604020202020204" pitchFamily="34" charset="0"/>
                <a:cs typeface="Arial" panose="020B0604020202020204" pitchFamily="34" charset="0"/>
              </a:rPr>
              <a:t> </a:t>
            </a:r>
            <a:r>
              <a:rPr lang="en-US" sz="3500" i="1" dirty="0" err="1" smtClean="0">
                <a:latin typeface="Arial" panose="020B0604020202020204" pitchFamily="34" charset="0"/>
                <a:cs typeface="Arial" panose="020B0604020202020204" pitchFamily="34" charset="0"/>
              </a:rPr>
              <a:t>bí</a:t>
            </a:r>
            <a:r>
              <a:rPr lang="en-US" sz="3500" i="1" dirty="0" smtClean="0">
                <a:latin typeface="Arial" panose="020B0604020202020204" pitchFamily="34" charset="0"/>
                <a:cs typeface="Arial" panose="020B0604020202020204" pitchFamily="34" charset="0"/>
              </a:rPr>
              <a:t>…</a:t>
            </a:r>
            <a:endParaRPr lang="en-US" sz="35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40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652645" y="-2907182"/>
            <a:ext cx="8305628" cy="1623883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89">
            <a:off x="5718545" y="2399726"/>
            <a:ext cx="6852214" cy="323923"/>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632204" flipH="1" flipV="1">
            <a:off x="-1574050" y="7716203"/>
            <a:ext cx="4107789" cy="3565789"/>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586275" flipH="1" flipV="1">
            <a:off x="16816644" y="-1763115"/>
            <a:ext cx="1463286" cy="5260180"/>
          </a:xfrm>
          <a:prstGeom prst="rect">
            <a:avLst/>
          </a:prstGeom>
        </p:spPr>
      </p:pic>
      <p:sp>
        <p:nvSpPr>
          <p:cNvPr id="21" name="TextBox 20"/>
          <p:cNvSpPr txBox="1"/>
          <p:nvPr/>
        </p:nvSpPr>
        <p:spPr>
          <a:xfrm>
            <a:off x="7239000" y="1333500"/>
            <a:ext cx="4191000" cy="954107"/>
          </a:xfrm>
          <a:prstGeom prst="rect">
            <a:avLst/>
          </a:prstGeom>
          <a:noFill/>
        </p:spPr>
        <p:txBody>
          <a:bodyPr wrap="square" rtlCol="0">
            <a:spAutoFit/>
          </a:bodyPr>
          <a:lstStyle/>
          <a:p>
            <a:pPr algn="ctr"/>
            <a:r>
              <a:rPr lang="en-US" sz="5600" b="1" dirty="0" smtClean="0">
                <a:solidFill>
                  <a:srgbClr val="FF0000"/>
                </a:solidFill>
                <a:latin typeface="Arial" panose="020B0604020202020204" pitchFamily="34" charset="0"/>
                <a:cs typeface="Arial" panose="020B0604020202020204" pitchFamily="34" charset="0"/>
              </a:rPr>
              <a:t>BÀI TẬP 2</a:t>
            </a:r>
            <a:endParaRPr lang="en-US" sz="5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1648966" y="2909793"/>
            <a:ext cx="14991372" cy="3416320"/>
          </a:xfrm>
          <a:prstGeom prst="rect">
            <a:avLst/>
          </a:prstGeom>
          <a:noFill/>
        </p:spPr>
        <p:txBody>
          <a:bodyPr wrap="square" rtlCol="0">
            <a:spAutoFit/>
          </a:bodyPr>
          <a:lstStyle/>
          <a:p>
            <a:pPr marL="685800" indent="-685800" algn="just">
              <a:lnSpc>
                <a:spcPct val="150000"/>
              </a:lnSpc>
              <a:buFont typeface="Symbol" panose="05050102010706020507" pitchFamily="18" charset="2"/>
              <a:buChar char="Þ"/>
            </a:pPr>
            <a:r>
              <a:rPr lang="vi-VN" sz="4800" b="1" dirty="0" smtClean="0">
                <a:cs typeface="Arial" panose="020B0604020202020204" pitchFamily="34" charset="0"/>
              </a:rPr>
              <a:t>Không </a:t>
            </a:r>
            <a:r>
              <a:rPr lang="vi-VN" sz="4800" b="1" dirty="0">
                <a:cs typeface="Arial" panose="020B0604020202020204" pitchFamily="34" charset="0"/>
              </a:rPr>
              <a:t>cần thay dấu phẩy bằng dấu chấm phẩy vì: </a:t>
            </a:r>
            <a:r>
              <a:rPr lang="vi-VN" sz="4800" dirty="0">
                <a:cs typeface="Arial" panose="020B0604020202020204" pitchFamily="34" charset="0"/>
              </a:rPr>
              <a:t>đây không phải là một phép liệt kê phức tạp, có thể dùng dấu phẩy để ngăn cách giữa các bộ phận.</a:t>
            </a:r>
            <a:endParaRPr lang="en-US" sz="4800" dirty="0" smtClean="0">
              <a:cs typeface="Arial" panose="020B0604020202020204" pitchFamily="34" charset="0"/>
            </a:endParaRPr>
          </a:p>
        </p:txBody>
      </p:sp>
    </p:spTree>
    <p:extLst>
      <p:ext uri="{BB962C8B-B14F-4D97-AF65-F5344CB8AC3E}">
        <p14:creationId xmlns:p14="http://schemas.microsoft.com/office/powerpoint/2010/main" val="116078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652645" y="-2907182"/>
            <a:ext cx="8305628" cy="1623883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89">
            <a:off x="5718545" y="2399726"/>
            <a:ext cx="6852214" cy="323923"/>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632204" flipH="1" flipV="1">
            <a:off x="-1574050" y="7716203"/>
            <a:ext cx="4107789" cy="3565789"/>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586275" flipH="1" flipV="1">
            <a:off x="16816644" y="-1763115"/>
            <a:ext cx="1463286" cy="5260180"/>
          </a:xfrm>
          <a:prstGeom prst="rect">
            <a:avLst/>
          </a:prstGeom>
        </p:spPr>
      </p:pic>
      <p:sp>
        <p:nvSpPr>
          <p:cNvPr id="21" name="TextBox 20"/>
          <p:cNvSpPr txBox="1"/>
          <p:nvPr/>
        </p:nvSpPr>
        <p:spPr>
          <a:xfrm>
            <a:off x="7239000" y="1333500"/>
            <a:ext cx="4191000" cy="954107"/>
          </a:xfrm>
          <a:prstGeom prst="rect">
            <a:avLst/>
          </a:prstGeom>
          <a:noFill/>
        </p:spPr>
        <p:txBody>
          <a:bodyPr wrap="square" rtlCol="0">
            <a:spAutoFit/>
          </a:bodyPr>
          <a:lstStyle/>
          <a:p>
            <a:pPr algn="ctr"/>
            <a:r>
              <a:rPr lang="en-US" sz="5600" b="1" dirty="0" smtClean="0">
                <a:solidFill>
                  <a:srgbClr val="FF0000"/>
                </a:solidFill>
                <a:latin typeface="Arial" panose="020B0604020202020204" pitchFamily="34" charset="0"/>
                <a:cs typeface="Arial" panose="020B0604020202020204" pitchFamily="34" charset="0"/>
              </a:rPr>
              <a:t>BÀI TẬP 3</a:t>
            </a:r>
            <a:endParaRPr lang="en-US" sz="5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1447800" y="2561687"/>
            <a:ext cx="15145076" cy="2169825"/>
          </a:xfrm>
          <a:prstGeom prst="rect">
            <a:avLst/>
          </a:prstGeom>
          <a:noFill/>
        </p:spPr>
        <p:txBody>
          <a:bodyPr wrap="square" rtlCol="0">
            <a:spAutoFit/>
          </a:bodyPr>
          <a:lstStyle/>
          <a:p>
            <a:pPr algn="just">
              <a:lnSpc>
                <a:spcPct val="150000"/>
              </a:lnSpc>
            </a:pPr>
            <a:r>
              <a:rPr lang="en-US" sz="4500" b="1" dirty="0" err="1" smtClean="0">
                <a:latin typeface="Arial" panose="020B0604020202020204" pitchFamily="34" charset="0"/>
                <a:cs typeface="Arial" panose="020B0604020202020204" pitchFamily="34" charset="0"/>
              </a:rPr>
              <a:t>Em</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hãy</a:t>
            </a:r>
            <a:r>
              <a:rPr lang="en-US" sz="4500" b="1" dirty="0" smtClean="0">
                <a:latin typeface="Arial" panose="020B0604020202020204" pitchFamily="34" charset="0"/>
                <a:cs typeface="Arial" panose="020B0604020202020204" pitchFamily="34" charset="0"/>
              </a:rPr>
              <a:t> đọc lại các văn bản </a:t>
            </a:r>
            <a:r>
              <a:rPr lang="en-US" sz="4500" b="1" dirty="0" err="1" smtClean="0">
                <a:latin typeface="Arial" panose="020B0604020202020204" pitchFamily="34" charset="0"/>
                <a:cs typeface="Arial" panose="020B0604020202020204" pitchFamily="34" charset="0"/>
              </a:rPr>
              <a:t>Lễ</a:t>
            </a:r>
            <a:r>
              <a:rPr lang="en-US" sz="4500" b="1" dirty="0" smtClean="0">
                <a:latin typeface="Arial" panose="020B0604020202020204" pitchFamily="34" charset="0"/>
                <a:cs typeface="Arial" panose="020B0604020202020204" pitchFamily="34" charset="0"/>
              </a:rPr>
              <a:t> cũng </a:t>
            </a:r>
            <a:r>
              <a:rPr lang="en-US" sz="4500" b="1" dirty="0" err="1" smtClean="0">
                <a:latin typeface="Arial" panose="020B0604020202020204" pitchFamily="34" charset="0"/>
                <a:cs typeface="Arial" panose="020B0604020202020204" pitchFamily="34" charset="0"/>
              </a:rPr>
              <a:t>Thần</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Lúa</a:t>
            </a:r>
            <a:r>
              <a:rPr lang="en-US" sz="4500" b="1" dirty="0" smtClean="0">
                <a:latin typeface="Arial" panose="020B0604020202020204" pitchFamily="34" charset="0"/>
                <a:cs typeface="Arial" panose="020B0604020202020204" pitchFamily="34" charset="0"/>
              </a:rPr>
              <a:t> của người </a:t>
            </a:r>
            <a:r>
              <a:rPr lang="en-US" sz="4500" b="1" dirty="0" err="1" smtClean="0">
                <a:latin typeface="Arial" panose="020B0604020202020204" pitchFamily="34" charset="0"/>
                <a:cs typeface="Arial" panose="020B0604020202020204" pitchFamily="34" charset="0"/>
              </a:rPr>
              <a:t>Chơ-ro</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Trái</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Đất</a:t>
            </a:r>
            <a:r>
              <a:rPr lang="en-US" sz="4500" b="1" dirty="0" smtClean="0">
                <a:latin typeface="Arial" panose="020B0604020202020204" pitchFamily="34" charset="0"/>
                <a:cs typeface="Arial" panose="020B0604020202020204" pitchFamily="34" charset="0"/>
              </a:rPr>
              <a:t> – Mẹ của </a:t>
            </a:r>
            <a:r>
              <a:rPr lang="en-US" sz="4500" b="1" dirty="0" err="1" smtClean="0">
                <a:latin typeface="Arial" panose="020B0604020202020204" pitchFamily="34" charset="0"/>
                <a:cs typeface="Arial" panose="020B0604020202020204" pitchFamily="34" charset="0"/>
              </a:rPr>
              <a:t>muôn</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loài</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và</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cho</a:t>
            </a:r>
            <a:r>
              <a:rPr lang="en-US" sz="4500" b="1" dirty="0" smtClean="0">
                <a:latin typeface="Arial" panose="020B0604020202020204" pitchFamily="34" charset="0"/>
                <a:cs typeface="Arial" panose="020B0604020202020204" pitchFamily="34" charset="0"/>
              </a:rPr>
              <a:t> biết:</a:t>
            </a:r>
            <a:endParaRPr lang="en-US" sz="4500" b="1" dirty="0">
              <a:latin typeface="Arial" panose="020B0604020202020204" pitchFamily="34" charset="0"/>
              <a:cs typeface="Arial" panose="020B0604020202020204" pitchFamily="34" charset="0"/>
            </a:endParaRPr>
          </a:p>
        </p:txBody>
      </p:sp>
      <p:sp>
        <p:nvSpPr>
          <p:cNvPr id="3" name="TextBox 2"/>
          <p:cNvSpPr txBox="1"/>
          <p:nvPr/>
        </p:nvSpPr>
        <p:spPr>
          <a:xfrm>
            <a:off x="1828800" y="4921295"/>
            <a:ext cx="14554200" cy="3600986"/>
          </a:xfrm>
          <a:prstGeom prst="rect">
            <a:avLst/>
          </a:prstGeom>
          <a:noFill/>
        </p:spPr>
        <p:txBody>
          <a:bodyPr wrap="square" rtlCol="0">
            <a:spAutoFit/>
          </a:bodyPr>
          <a:lstStyle/>
          <a:p>
            <a:pPr marL="514350" indent="-514350" algn="just">
              <a:lnSpc>
                <a:spcPct val="150000"/>
              </a:lnSpc>
              <a:buAutoNum type="alphaLcPeriod"/>
            </a:pPr>
            <a:r>
              <a:rPr lang="en-US" sz="3800" i="1" dirty="0" smtClean="0">
                <a:latin typeface="Arial" panose="020B0604020202020204" pitchFamily="34" charset="0"/>
                <a:cs typeface="Arial" panose="020B0604020202020204" pitchFamily="34" charset="0"/>
              </a:rPr>
              <a:t>Các </a:t>
            </a:r>
            <a:r>
              <a:rPr lang="en-US" sz="3800" i="1" dirty="0" err="1" smtClean="0">
                <a:latin typeface="Arial" panose="020B0604020202020204" pitchFamily="34" charset="0"/>
                <a:cs typeface="Arial" panose="020B0604020202020204" pitchFamily="34" charset="0"/>
              </a:rPr>
              <a:t>phương</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tiện</a:t>
            </a:r>
            <a:r>
              <a:rPr lang="en-US" sz="3800" i="1" dirty="0" smtClean="0">
                <a:latin typeface="Arial" panose="020B0604020202020204" pitchFamily="34" charset="0"/>
                <a:cs typeface="Arial" panose="020B0604020202020204" pitchFamily="34" charset="0"/>
              </a:rPr>
              <a:t> giao tiếp phi </a:t>
            </a:r>
            <a:r>
              <a:rPr lang="en-US" sz="3800" i="1" dirty="0" err="1" smtClean="0">
                <a:latin typeface="Arial" panose="020B0604020202020204" pitchFamily="34" charset="0"/>
                <a:cs typeface="Arial" panose="020B0604020202020204" pitchFamily="34" charset="0"/>
              </a:rPr>
              <a:t>ngôn</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ngữ</a:t>
            </a:r>
            <a:r>
              <a:rPr lang="en-US" sz="3800" i="1" dirty="0" smtClean="0">
                <a:latin typeface="Arial" panose="020B0604020202020204" pitchFamily="34" charset="0"/>
                <a:cs typeface="Arial" panose="020B0604020202020204" pitchFamily="34" charset="0"/>
              </a:rPr>
              <a:t> nào đã </a:t>
            </a:r>
            <a:r>
              <a:rPr lang="en-US" sz="3800" i="1" dirty="0" err="1" smtClean="0">
                <a:latin typeface="Arial" panose="020B0604020202020204" pitchFamily="34" charset="0"/>
                <a:cs typeface="Arial" panose="020B0604020202020204" pitchFamily="34" charset="0"/>
              </a:rPr>
              <a:t>được</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sử</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dụng</a:t>
            </a:r>
            <a:r>
              <a:rPr lang="en-US" sz="3800" i="1" dirty="0" smtClean="0">
                <a:latin typeface="Arial" panose="020B0604020202020204" pitchFamily="34" charset="0"/>
                <a:cs typeface="Arial" panose="020B0604020202020204" pitchFamily="34" charset="0"/>
              </a:rPr>
              <a:t>?</a:t>
            </a:r>
          </a:p>
          <a:p>
            <a:pPr marL="514350" indent="-514350" algn="just">
              <a:lnSpc>
                <a:spcPct val="150000"/>
              </a:lnSpc>
              <a:buAutoNum type="alphaLcPeriod"/>
            </a:pPr>
            <a:r>
              <a:rPr lang="en-US" sz="3800" i="1" dirty="0" smtClean="0">
                <a:latin typeface="Arial" panose="020B0604020202020204" pitchFamily="34" charset="0"/>
                <a:cs typeface="Arial" panose="020B0604020202020204" pitchFamily="34" charset="0"/>
              </a:rPr>
              <a:t>Các </a:t>
            </a:r>
            <a:r>
              <a:rPr lang="en-US" sz="3800" i="1" dirty="0" err="1" smtClean="0">
                <a:latin typeface="Arial" panose="020B0604020202020204" pitchFamily="34" charset="0"/>
                <a:cs typeface="Arial" panose="020B0604020202020204" pitchFamily="34" charset="0"/>
              </a:rPr>
              <a:t>hình</a:t>
            </a:r>
            <a:r>
              <a:rPr lang="en-US" sz="3800" i="1" dirty="0" smtClean="0">
                <a:latin typeface="Arial" panose="020B0604020202020204" pitchFamily="34" charset="0"/>
                <a:cs typeface="Arial" panose="020B0604020202020204" pitchFamily="34" charset="0"/>
              </a:rPr>
              <a:t> ảnh </a:t>
            </a:r>
            <a:r>
              <a:rPr lang="en-US" sz="3800" i="1" dirty="0" err="1" smtClean="0">
                <a:latin typeface="Arial" panose="020B0604020202020204" pitchFamily="34" charset="0"/>
                <a:cs typeface="Arial" panose="020B0604020202020204" pitchFamily="34" charset="0"/>
              </a:rPr>
              <a:t>được</a:t>
            </a:r>
            <a:r>
              <a:rPr lang="en-US" sz="3800" i="1" dirty="0" smtClean="0">
                <a:latin typeface="Arial" panose="020B0604020202020204" pitchFamily="34" charset="0"/>
                <a:cs typeface="Arial" panose="020B0604020202020204" pitchFamily="34" charset="0"/>
              </a:rPr>
              <a:t> dùng trong </a:t>
            </a:r>
            <a:r>
              <a:rPr lang="en-US" sz="3800" i="1" dirty="0" err="1" smtClean="0">
                <a:latin typeface="Arial" panose="020B0604020202020204" pitchFamily="34" charset="0"/>
                <a:cs typeface="Arial" panose="020B0604020202020204" pitchFamily="34" charset="0"/>
              </a:rPr>
              <a:t>Lễ</a:t>
            </a:r>
            <a:r>
              <a:rPr lang="en-US" sz="3800" i="1" dirty="0" smtClean="0">
                <a:latin typeface="Arial" panose="020B0604020202020204" pitchFamily="34" charset="0"/>
                <a:cs typeface="Arial" panose="020B0604020202020204" pitchFamily="34" charset="0"/>
              </a:rPr>
              <a:t> cũng </a:t>
            </a:r>
            <a:r>
              <a:rPr lang="en-US" sz="3800" i="1" dirty="0" err="1" smtClean="0">
                <a:latin typeface="Arial" panose="020B0604020202020204" pitchFamily="34" charset="0"/>
                <a:cs typeface="Arial" panose="020B0604020202020204" pitchFamily="34" charset="0"/>
              </a:rPr>
              <a:t>Thần</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Lúa</a:t>
            </a:r>
            <a:r>
              <a:rPr lang="en-US" sz="3800" i="1" dirty="0" smtClean="0">
                <a:latin typeface="Arial" panose="020B0604020202020204" pitchFamily="34" charset="0"/>
                <a:cs typeface="Arial" panose="020B0604020202020204" pitchFamily="34" charset="0"/>
              </a:rPr>
              <a:t> của người </a:t>
            </a:r>
            <a:r>
              <a:rPr lang="en-US" sz="3800" i="1" dirty="0" err="1" smtClean="0">
                <a:latin typeface="Arial" panose="020B0604020202020204" pitchFamily="34" charset="0"/>
                <a:cs typeface="Arial" panose="020B0604020202020204" pitchFamily="34" charset="0"/>
              </a:rPr>
              <a:t>Chơ-ro</a:t>
            </a:r>
            <a:r>
              <a:rPr lang="en-US" sz="3800" i="1" dirty="0" smtClean="0">
                <a:latin typeface="Arial" panose="020B0604020202020204" pitchFamily="34" charset="0"/>
                <a:cs typeface="Arial" panose="020B0604020202020204" pitchFamily="34" charset="0"/>
              </a:rPr>
              <a:t> có </a:t>
            </a:r>
            <a:r>
              <a:rPr lang="en-US" sz="3800" i="1" dirty="0" err="1" smtClean="0">
                <a:latin typeface="Arial" panose="020B0604020202020204" pitchFamily="34" charset="0"/>
                <a:cs typeface="Arial" panose="020B0604020202020204" pitchFamily="34" charset="0"/>
              </a:rPr>
              <a:t>tác</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dụng</a:t>
            </a:r>
            <a:r>
              <a:rPr lang="en-US" sz="3800" i="1" dirty="0" smtClean="0">
                <a:latin typeface="Arial" panose="020B0604020202020204" pitchFamily="34" charset="0"/>
                <a:cs typeface="Arial" panose="020B0604020202020204" pitchFamily="34" charset="0"/>
              </a:rPr>
              <a:t> minh </a:t>
            </a:r>
            <a:r>
              <a:rPr lang="en-US" sz="3800" i="1" dirty="0" err="1" smtClean="0">
                <a:latin typeface="Arial" panose="020B0604020202020204" pitchFamily="34" charset="0"/>
                <a:cs typeface="Arial" panose="020B0604020202020204" pitchFamily="34" charset="0"/>
              </a:rPr>
              <a:t>họa</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cho</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những</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nội</a:t>
            </a:r>
            <a:r>
              <a:rPr lang="en-US" sz="3800" i="1" dirty="0" smtClean="0">
                <a:latin typeface="Arial" panose="020B0604020202020204" pitchFamily="34" charset="0"/>
                <a:cs typeface="Arial" panose="020B0604020202020204" pitchFamily="34" charset="0"/>
              </a:rPr>
              <a:t> dung nào của văn bản này?</a:t>
            </a:r>
            <a:endParaRPr lang="en-US" sz="3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63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652645" y="-2907182"/>
            <a:ext cx="8305628" cy="1623883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89">
            <a:off x="5718545" y="2399726"/>
            <a:ext cx="6852214" cy="323923"/>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632204" flipH="1" flipV="1">
            <a:off x="-1488031" y="7884215"/>
            <a:ext cx="3087109" cy="2679782"/>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586275" flipH="1" flipV="1">
            <a:off x="16816644" y="-1763115"/>
            <a:ext cx="1463286" cy="5260180"/>
          </a:xfrm>
          <a:prstGeom prst="rect">
            <a:avLst/>
          </a:prstGeom>
        </p:spPr>
      </p:pic>
      <p:sp>
        <p:nvSpPr>
          <p:cNvPr id="21" name="TextBox 20"/>
          <p:cNvSpPr txBox="1"/>
          <p:nvPr/>
        </p:nvSpPr>
        <p:spPr>
          <a:xfrm>
            <a:off x="7239000" y="1333500"/>
            <a:ext cx="4191000" cy="954107"/>
          </a:xfrm>
          <a:prstGeom prst="rect">
            <a:avLst/>
          </a:prstGeom>
          <a:noFill/>
        </p:spPr>
        <p:txBody>
          <a:bodyPr wrap="square" rtlCol="0">
            <a:spAutoFit/>
          </a:bodyPr>
          <a:lstStyle/>
          <a:p>
            <a:pPr algn="ctr"/>
            <a:r>
              <a:rPr lang="en-US" sz="5600" b="1" dirty="0" smtClean="0">
                <a:solidFill>
                  <a:srgbClr val="FF0000"/>
                </a:solidFill>
                <a:latin typeface="Arial" panose="020B0604020202020204" pitchFamily="34" charset="0"/>
                <a:cs typeface="Arial" panose="020B0604020202020204" pitchFamily="34" charset="0"/>
              </a:rPr>
              <a:t>BÀI TẬP 3</a:t>
            </a:r>
            <a:endParaRPr lang="en-US" sz="5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1648966" y="2807967"/>
            <a:ext cx="14991372" cy="5789534"/>
          </a:xfrm>
          <a:prstGeom prst="rect">
            <a:avLst/>
          </a:prstGeom>
          <a:noFill/>
        </p:spPr>
        <p:txBody>
          <a:bodyPr wrap="square" rtlCol="0">
            <a:spAutoFit/>
          </a:bodyPr>
          <a:lstStyle/>
          <a:p>
            <a:pPr algn="just">
              <a:lnSpc>
                <a:spcPct val="150000"/>
              </a:lnSpc>
            </a:pPr>
            <a:r>
              <a:rPr lang="vi-VN" sz="4200" b="1" dirty="0" smtClean="0">
                <a:cs typeface="Arial" panose="020B0604020202020204" pitchFamily="34" charset="0"/>
              </a:rPr>
              <a:t>a.Các </a:t>
            </a:r>
            <a:r>
              <a:rPr lang="vi-VN" sz="4200" b="1" dirty="0">
                <a:cs typeface="Arial" panose="020B0604020202020204" pitchFamily="34" charset="0"/>
              </a:rPr>
              <a:t>phương tiện phi ngôn ngữ được sử dụng:</a:t>
            </a:r>
          </a:p>
          <a:p>
            <a:pPr lvl="1" algn="just">
              <a:lnSpc>
                <a:spcPct val="150000"/>
              </a:lnSpc>
            </a:pPr>
            <a:r>
              <a:rPr lang="vi-VN" sz="4200" dirty="0">
                <a:cs typeface="Arial" panose="020B0604020202020204" pitchFamily="34" charset="0"/>
              </a:rPr>
              <a:t>- Lễ cúng thần lúa của người Chơ-ro: hình ảnh</a:t>
            </a:r>
          </a:p>
          <a:p>
            <a:pPr lvl="1" algn="just">
              <a:lnSpc>
                <a:spcPct val="150000"/>
              </a:lnSpc>
            </a:pPr>
            <a:r>
              <a:rPr lang="vi-VN" sz="4200" dirty="0">
                <a:cs typeface="Arial" panose="020B0604020202020204" pitchFamily="34" charset="0"/>
              </a:rPr>
              <a:t>- Trái Đất – mẹ của muôn loài: số liệu khoa học.</a:t>
            </a:r>
          </a:p>
          <a:p>
            <a:pPr algn="just">
              <a:lnSpc>
                <a:spcPct val="150000"/>
              </a:lnSpc>
            </a:pPr>
            <a:r>
              <a:rPr lang="vi-VN" sz="4200" dirty="0">
                <a:cs typeface="Arial" panose="020B0604020202020204" pitchFamily="34" charset="0"/>
              </a:rPr>
              <a:t>b. Hình ảnh được sử dụng nhằm, minh họa cho nghi thức cúng thần lúa, bổ sung thông tin để làm rõ và tăng tính thuyết phục cho nội dung văn bản.</a:t>
            </a:r>
          </a:p>
        </p:txBody>
      </p:sp>
    </p:spTree>
    <p:extLst>
      <p:ext uri="{BB962C8B-B14F-4D97-AF65-F5344CB8AC3E}">
        <p14:creationId xmlns:p14="http://schemas.microsoft.com/office/powerpoint/2010/main" val="40284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 calcmode="lin" valueType="num">
                                      <p:cBhvr>
                                        <p:cTn id="12" dur="500" fill="hold"/>
                                        <p:tgtEl>
                                          <p:spTgt spid="2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p:cTn id="17" dur="500" fill="hold"/>
                                        <p:tgtEl>
                                          <p:spTgt spid="2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p:cTn id="24" dur="500" fill="hold"/>
                                        <p:tgtEl>
                                          <p:spTgt spid="22">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2">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381621" y="-3124076"/>
            <a:ext cx="9372601" cy="167637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444" r="24646" b="38806"/>
          <a:stretch>
            <a:fillRect/>
          </a:stretch>
        </p:blipFill>
        <p:spPr>
          <a:xfrm rot="5400000">
            <a:off x="4843461" y="-2586035"/>
            <a:ext cx="8000999" cy="1553527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8389">
            <a:off x="5273285" y="2480781"/>
            <a:ext cx="7141348" cy="33759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763759" y="2343254"/>
            <a:ext cx="1831436" cy="261633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763759" y="5327409"/>
            <a:ext cx="1831436" cy="2616337"/>
          </a:xfrm>
          <a:prstGeom prst="rect">
            <a:avLst/>
          </a:prstGeom>
        </p:spPr>
      </p:pic>
      <p:sp>
        <p:nvSpPr>
          <p:cNvPr id="17" name="TextBox 16"/>
          <p:cNvSpPr txBox="1"/>
          <p:nvPr/>
        </p:nvSpPr>
        <p:spPr>
          <a:xfrm>
            <a:off x="6553321" y="1280721"/>
            <a:ext cx="5029200" cy="1077218"/>
          </a:xfrm>
          <a:prstGeom prst="rect">
            <a:avLst/>
          </a:prstGeom>
          <a:noFill/>
        </p:spPr>
        <p:txBody>
          <a:bodyPr wrap="square" rtlCol="0">
            <a:spAutoFit/>
          </a:bodyPr>
          <a:lstStyle/>
          <a:p>
            <a:r>
              <a:rPr lang="en-US" sz="6400" b="1" dirty="0" smtClean="0">
                <a:latin typeface="Arial" panose="020B0604020202020204" pitchFamily="34" charset="0"/>
                <a:cs typeface="Arial" panose="020B0604020202020204" pitchFamily="34" charset="0"/>
              </a:rPr>
              <a:t>KHỞI ĐỘNG</a:t>
            </a:r>
            <a:endParaRPr lang="en-US" sz="6400" b="1" dirty="0">
              <a:latin typeface="Arial" panose="020B0604020202020204" pitchFamily="34" charset="0"/>
              <a:cs typeface="Arial" panose="020B0604020202020204" pitchFamily="34" charset="0"/>
            </a:endParaRPr>
          </a:p>
        </p:txBody>
      </p:sp>
      <p:sp>
        <p:nvSpPr>
          <p:cNvPr id="18" name="Rectangle 17"/>
          <p:cNvSpPr/>
          <p:nvPr/>
        </p:nvSpPr>
        <p:spPr>
          <a:xfrm>
            <a:off x="2299854" y="2967541"/>
            <a:ext cx="13088210" cy="3416320"/>
          </a:xfrm>
          <a:prstGeom prst="rect">
            <a:avLst/>
          </a:prstGeom>
        </p:spPr>
        <p:txBody>
          <a:bodyPr wrap="square">
            <a:spAutoFit/>
          </a:bodyPr>
          <a:lstStyle/>
          <a:p>
            <a:pPr algn="just">
              <a:lnSpc>
                <a:spcPct val="150000"/>
              </a:lnSpc>
            </a:pPr>
            <a:r>
              <a:rPr lang="de-DE" sz="4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Hãy</a:t>
            </a:r>
            <a:r>
              <a:rPr lang="vi-VN" sz="4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kể tên các loại dấu câu được sử dụng trong văn bản mà  em đã được học hoặc đã biết?</a:t>
            </a:r>
            <a:endParaRPr lang="en-US" sz="4800" b="1" i="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75287" y="4915024"/>
            <a:ext cx="4648079" cy="464807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14194" y="876300"/>
            <a:ext cx="12904173" cy="13503686"/>
          </a:xfrm>
          <a:prstGeom prst="rect">
            <a:avLst/>
          </a:prstGeom>
        </p:spPr>
      </p:pic>
      <p:sp>
        <p:nvSpPr>
          <p:cNvPr id="4" name="TextBox 4"/>
          <p:cNvSpPr txBox="1"/>
          <p:nvPr/>
        </p:nvSpPr>
        <p:spPr>
          <a:xfrm>
            <a:off x="5262126" y="1574717"/>
            <a:ext cx="8208308" cy="984885"/>
          </a:xfrm>
          <a:prstGeom prst="rect">
            <a:avLst/>
          </a:prstGeom>
        </p:spPr>
        <p:txBody>
          <a:bodyPr lIns="0" tIns="0" rIns="0" bIns="0" rtlCol="0" anchor="t">
            <a:spAutoFit/>
          </a:bodyPr>
          <a:lstStyle/>
          <a:p>
            <a:pPr marL="0" lvl="0" indent="0" algn="ctr">
              <a:spcBef>
                <a:spcPct val="0"/>
              </a:spcBef>
            </a:pPr>
            <a:r>
              <a:rPr lang="en-US" sz="6400" b="1" dirty="0" smtClean="0">
                <a:solidFill>
                  <a:srgbClr val="2C2C2E"/>
                </a:solidFill>
                <a:latin typeface="Arial" panose="020B0604020202020204" pitchFamily="34" charset="0"/>
                <a:cs typeface="Arial" panose="020B0604020202020204" pitchFamily="34" charset="0"/>
              </a:rPr>
              <a:t>VẬN DỤNG</a:t>
            </a:r>
            <a:endParaRPr lang="en-US" sz="6400" b="1" u="none" dirty="0">
              <a:solidFill>
                <a:srgbClr val="2C2C2E"/>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2660">
            <a:off x="5763429" y="2749753"/>
            <a:ext cx="7205700" cy="34063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2660">
            <a:off x="5848194" y="3058939"/>
            <a:ext cx="7205700" cy="34063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12007">
            <a:off x="-1253070" y="6222228"/>
            <a:ext cx="2506139" cy="607214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365178">
            <a:off x="16868972" y="5820126"/>
            <a:ext cx="2838056" cy="6876348"/>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458571" y="-515383"/>
            <a:ext cx="3601458" cy="312626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72029" y="-515383"/>
            <a:ext cx="3601458" cy="3126266"/>
          </a:xfrm>
          <a:prstGeom prst="rect">
            <a:avLst/>
          </a:prstGeom>
        </p:spPr>
      </p:pic>
      <p:sp>
        <p:nvSpPr>
          <p:cNvPr id="12" name="Rectangle 11"/>
          <p:cNvSpPr/>
          <p:nvPr/>
        </p:nvSpPr>
        <p:spPr>
          <a:xfrm>
            <a:off x="3312090" y="3834734"/>
            <a:ext cx="11911461" cy="3416320"/>
          </a:xfrm>
          <a:prstGeom prst="rect">
            <a:avLst/>
          </a:prstGeom>
        </p:spPr>
        <p:txBody>
          <a:bodyPr wrap="square">
            <a:spAutoFit/>
          </a:bodyPr>
          <a:lstStyle/>
          <a:p>
            <a:pPr indent="228600" algn="just">
              <a:lnSpc>
                <a:spcPct val="150000"/>
              </a:lnSpc>
            </a:pPr>
            <a:r>
              <a:rPr lang="nl-NL"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vi-VN"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một đoạn văn (150 -200 chữ) giới thiệu cảnh thiên nhiên mà em yêu thích, trong đó có sử dụng dấu chấm phẩy.</a:t>
            </a:r>
            <a:endParaRPr lang="en-US" sz="48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652645" y="-2907182"/>
            <a:ext cx="8305628" cy="162388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389">
            <a:off x="2884820" y="3227471"/>
            <a:ext cx="12125579" cy="573209"/>
          </a:xfrm>
          <a:prstGeom prst="rect">
            <a:avLst/>
          </a:prstGeom>
        </p:spPr>
      </p:pic>
      <p:sp>
        <p:nvSpPr>
          <p:cNvPr id="4" name="TextBox 4"/>
          <p:cNvSpPr txBox="1"/>
          <p:nvPr/>
        </p:nvSpPr>
        <p:spPr>
          <a:xfrm>
            <a:off x="3296697" y="2068440"/>
            <a:ext cx="11705687" cy="1052404"/>
          </a:xfrm>
          <a:prstGeom prst="rect">
            <a:avLst/>
          </a:prstGeom>
        </p:spPr>
        <p:txBody>
          <a:bodyPr lIns="0" tIns="0" rIns="0" bIns="0" rtlCol="0" anchor="t">
            <a:spAutoFit/>
          </a:bodyPr>
          <a:lstStyle/>
          <a:p>
            <a:pPr algn="ctr">
              <a:lnSpc>
                <a:spcPts val="8959"/>
              </a:lnSpc>
              <a:spcBef>
                <a:spcPct val="0"/>
              </a:spcBef>
            </a:pPr>
            <a:r>
              <a:rPr lang="en-US" sz="6399" b="1" dirty="0" smtClean="0">
                <a:solidFill>
                  <a:srgbClr val="2C2C2E"/>
                </a:solidFill>
                <a:latin typeface="Arial" panose="020B0604020202020204" pitchFamily="34" charset="0"/>
                <a:cs typeface="Arial" panose="020B0604020202020204" pitchFamily="34" charset="0"/>
              </a:rPr>
              <a:t>HƯỚNG DẪN VỀ NHÀ</a:t>
            </a:r>
            <a:endParaRPr lang="en-US" sz="6399" b="1" dirty="0">
              <a:solidFill>
                <a:srgbClr val="2C2C2E"/>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39912" y="-1731023"/>
            <a:ext cx="2423432" cy="346204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859211" y="-1731023"/>
            <a:ext cx="2423432" cy="346204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703508" flipH="1" flipV="1">
            <a:off x="-327530" y="7103447"/>
            <a:ext cx="1463286" cy="526018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365178">
            <a:off x="17242618" y="6295363"/>
            <a:ext cx="2838056" cy="6876348"/>
          </a:xfrm>
          <a:prstGeom prst="rect">
            <a:avLst/>
          </a:prstGeom>
        </p:spPr>
      </p:pic>
      <p:sp>
        <p:nvSpPr>
          <p:cNvPr id="5" name="TextBox 4"/>
          <p:cNvSpPr txBox="1"/>
          <p:nvPr/>
        </p:nvSpPr>
        <p:spPr>
          <a:xfrm>
            <a:off x="2878546" y="3913947"/>
            <a:ext cx="12742454" cy="4524315"/>
          </a:xfrm>
          <a:prstGeom prst="rect">
            <a:avLst/>
          </a:prstGeom>
          <a:noFill/>
        </p:spPr>
        <p:txBody>
          <a:bodyPr wrap="square" rtlCol="0">
            <a:spAutoFit/>
          </a:bodyPr>
          <a:lstStyle/>
          <a:p>
            <a:pPr marL="685800" indent="-685800">
              <a:lnSpc>
                <a:spcPct val="20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Ôn</a:t>
            </a:r>
            <a:r>
              <a:rPr lang="en-US" sz="4800" dirty="0" smtClean="0">
                <a:latin typeface="Arial" panose="020B0604020202020204" pitchFamily="34" charset="0"/>
                <a:cs typeface="Arial" panose="020B0604020202020204" pitchFamily="34" charset="0"/>
              </a:rPr>
              <a:t> lại bài </a:t>
            </a:r>
            <a:r>
              <a:rPr lang="en-US" sz="4800" dirty="0" err="1" smtClean="0">
                <a:latin typeface="Arial" panose="020B0604020202020204" pitchFamily="34" charset="0"/>
                <a:cs typeface="Arial" panose="020B0604020202020204" pitchFamily="34" charset="0"/>
              </a:rPr>
              <a:t>cũ</a:t>
            </a:r>
            <a:endParaRPr lang="en-US" sz="4800" dirty="0" smtClean="0">
              <a:latin typeface="Arial" panose="020B0604020202020204" pitchFamily="34" charset="0"/>
              <a:cs typeface="Arial" panose="020B0604020202020204" pitchFamily="34" charset="0"/>
            </a:endParaRPr>
          </a:p>
          <a:p>
            <a:pPr marL="685800" indent="-685800" algn="just">
              <a:lnSpc>
                <a:spcPct val="20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smtClean="0">
                <a:latin typeface="Arial" panose="020B0604020202020204" pitchFamily="34" charset="0"/>
                <a:cs typeface="Arial" panose="020B0604020202020204" pitchFamily="34" charset="0"/>
              </a:rPr>
              <a:t>Ngày </a:t>
            </a:r>
            <a:r>
              <a:rPr lang="en-US" sz="4800" b="1" i="1" dirty="0" err="1" smtClean="0">
                <a:latin typeface="Arial" panose="020B0604020202020204" pitchFamily="34" charset="0"/>
                <a:cs typeface="Arial" panose="020B0604020202020204" pitchFamily="34" charset="0"/>
              </a:rPr>
              <a:t>môi</a:t>
            </a:r>
            <a:r>
              <a:rPr lang="en-US" sz="4800" b="1" i="1" dirty="0" smtClean="0">
                <a:latin typeface="Arial" panose="020B0604020202020204" pitchFamily="34" charset="0"/>
                <a:cs typeface="Arial" panose="020B0604020202020204" pitchFamily="34" charset="0"/>
              </a:rPr>
              <a:t> trường thế </a:t>
            </a:r>
            <a:r>
              <a:rPr lang="en-US" sz="4800" b="1" i="1" dirty="0" err="1" smtClean="0">
                <a:latin typeface="Arial" panose="020B0604020202020204" pitchFamily="34" charset="0"/>
                <a:cs typeface="Arial" panose="020B0604020202020204" pitchFamily="34" charset="0"/>
              </a:rPr>
              <a:t>giới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hành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động</a:t>
            </a:r>
            <a:r>
              <a:rPr lang="en-US" sz="4800" b="1" i="1" dirty="0" smtClean="0">
                <a:latin typeface="Arial" panose="020B0604020202020204" pitchFamily="34" charset="0"/>
                <a:cs typeface="Arial" panose="020B0604020202020204" pitchFamily="34" charset="0"/>
              </a:rPr>
              <a:t> của </a:t>
            </a:r>
            <a:r>
              <a:rPr lang="en-US" sz="4800" b="1" i="1" dirty="0" err="1" smtClean="0">
                <a:latin typeface="Arial" panose="020B0604020202020204" pitchFamily="34" charset="0"/>
                <a:cs typeface="Arial" panose="020B0604020202020204" pitchFamily="34" charset="0"/>
              </a:rPr>
              <a:t>tuổi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trẻ</a:t>
            </a:r>
            <a:endParaRPr lang="en-US" sz="4800" b="1" i="1"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233" b="84121"/>
          <a:stretch>
            <a:fillRect/>
          </a:stretch>
        </p:blipFill>
        <p:spPr>
          <a:xfrm>
            <a:off x="-578054" y="9258300"/>
            <a:ext cx="19095904" cy="15489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28041" y="-3413121"/>
            <a:ext cx="5424428" cy="532580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4635">
            <a:off x="1067232" y="1644476"/>
            <a:ext cx="16027104" cy="513882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28042" y="8221290"/>
            <a:ext cx="4114800" cy="141250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2144" y="6367465"/>
            <a:ext cx="3257456" cy="3506068"/>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764093" y="7886700"/>
            <a:ext cx="1308732" cy="1747094"/>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42333" y="639898"/>
            <a:ext cx="3208526" cy="2545565"/>
          </a:xfrm>
          <a:prstGeom prst="rect">
            <a:avLst/>
          </a:prstGeom>
        </p:spPr>
      </p:pic>
      <p:sp>
        <p:nvSpPr>
          <p:cNvPr id="9" name="TextBox 9"/>
          <p:cNvSpPr txBox="1"/>
          <p:nvPr/>
        </p:nvSpPr>
        <p:spPr>
          <a:xfrm>
            <a:off x="2311970" y="2466816"/>
            <a:ext cx="13537629" cy="3118674"/>
          </a:xfrm>
          <a:prstGeom prst="rect">
            <a:avLst/>
          </a:prstGeom>
        </p:spPr>
        <p:txBody>
          <a:bodyPr wrap="square" lIns="0" tIns="0" rIns="0" bIns="0" rtlCol="0" anchor="t">
            <a:spAutoFit/>
          </a:bodyPr>
          <a:lstStyle/>
          <a:p>
            <a:pPr algn="ctr">
              <a:lnSpc>
                <a:spcPct val="150000"/>
              </a:lnSpc>
              <a:spcBef>
                <a:spcPct val="0"/>
              </a:spcBef>
            </a:pPr>
            <a:r>
              <a:rPr lang="en-US" sz="7200" b="1" dirty="0" smtClean="0">
                <a:solidFill>
                  <a:srgbClr val="2C2C2E"/>
                </a:solidFill>
                <a:latin typeface="Arial" panose="020B0604020202020204" pitchFamily="34" charset="0"/>
                <a:cs typeface="Arial" panose="020B0604020202020204" pitchFamily="34" charset="0"/>
              </a:rPr>
              <a:t>CẢM ƠN CÁC EM ĐÃ</a:t>
            </a:r>
          </a:p>
          <a:p>
            <a:pPr algn="ctr">
              <a:lnSpc>
                <a:spcPct val="150000"/>
              </a:lnSpc>
              <a:spcBef>
                <a:spcPct val="0"/>
              </a:spcBef>
            </a:pPr>
            <a:r>
              <a:rPr lang="en-US" sz="7200" b="1" dirty="0" smtClean="0">
                <a:solidFill>
                  <a:srgbClr val="2C2C2E"/>
                </a:solidFill>
                <a:latin typeface="Arial" panose="020B0604020202020204" pitchFamily="34" charset="0"/>
                <a:cs typeface="Arial" panose="020B0604020202020204" pitchFamily="34" charset="0"/>
              </a:rPr>
              <a:t> LẮNG NGHE BÀI GIẢNG!</a:t>
            </a:r>
            <a:endParaRPr lang="en-US" sz="7200" b="1" dirty="0">
              <a:solidFill>
                <a:srgbClr val="2C2C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195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0783"/>
          <a:stretch>
            <a:fillRect/>
          </a:stretch>
        </p:blipFill>
        <p:spPr>
          <a:xfrm rot="5400000">
            <a:off x="5594061" y="-2079625"/>
            <a:ext cx="6642675" cy="1508760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12007">
            <a:off x="-937674" y="6974551"/>
            <a:ext cx="2506139" cy="607214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52294" y="588942"/>
            <a:ext cx="1583412" cy="2262017"/>
          </a:xfrm>
          <a:prstGeom prst="rect">
            <a:avLst/>
          </a:prstGeom>
        </p:spPr>
      </p:pic>
      <p:grpSp>
        <p:nvGrpSpPr>
          <p:cNvPr id="5" name="Group 5"/>
          <p:cNvGrpSpPr/>
          <p:nvPr/>
        </p:nvGrpSpPr>
        <p:grpSpPr>
          <a:xfrm>
            <a:off x="2063429" y="4031800"/>
            <a:ext cx="14074135" cy="2547004"/>
            <a:chOff x="-3088462" y="520471"/>
            <a:chExt cx="18765513" cy="3396004"/>
          </a:xfrm>
        </p:grpSpPr>
        <p:sp>
          <p:nvSpPr>
            <p:cNvPr id="6" name="TextBox 6"/>
            <p:cNvSpPr txBox="1"/>
            <p:nvPr/>
          </p:nvSpPr>
          <p:spPr>
            <a:xfrm>
              <a:off x="-3088462" y="2096490"/>
              <a:ext cx="18765513" cy="1819985"/>
            </a:xfrm>
            <a:prstGeom prst="rect">
              <a:avLst/>
            </a:prstGeom>
          </p:spPr>
          <p:txBody>
            <a:bodyPr wrap="square" lIns="0" tIns="0" rIns="0" bIns="0" rtlCol="0" anchor="t">
              <a:spAutoFit/>
            </a:bodyPr>
            <a:lstStyle/>
            <a:p>
              <a:pPr algn="ctr">
                <a:lnSpc>
                  <a:spcPts val="11408"/>
                </a:lnSpc>
              </a:pPr>
              <a:r>
                <a:rPr lang="en-US" sz="9200" b="1" dirty="0" smtClean="0">
                  <a:solidFill>
                    <a:srgbClr val="2C2C2E"/>
                  </a:solidFill>
                  <a:latin typeface="Arial" panose="020B0604020202020204" pitchFamily="34" charset="0"/>
                  <a:cs typeface="Arial" panose="020B0604020202020204" pitchFamily="34" charset="0"/>
                </a:rPr>
                <a:t>THỰC HÀNH TIẾNG VIỆT</a:t>
              </a:r>
              <a:endParaRPr lang="en-US" sz="9200" b="1" dirty="0">
                <a:solidFill>
                  <a:srgbClr val="2C2C2E"/>
                </a:solidFill>
                <a:latin typeface="Arial" panose="020B0604020202020204" pitchFamily="34" charset="0"/>
                <a:cs typeface="Arial" panose="020B0604020202020204" pitchFamily="34" charset="0"/>
              </a:endParaRPr>
            </a:p>
          </p:txBody>
        </p:sp>
        <p:sp>
          <p:nvSpPr>
            <p:cNvPr id="7" name="TextBox 7"/>
            <p:cNvSpPr txBox="1"/>
            <p:nvPr/>
          </p:nvSpPr>
          <p:spPr>
            <a:xfrm>
              <a:off x="-2" y="520471"/>
              <a:ext cx="13354706" cy="857330"/>
            </a:xfrm>
            <a:prstGeom prst="rect">
              <a:avLst/>
            </a:prstGeom>
          </p:spPr>
          <p:txBody>
            <a:bodyPr lIns="0" tIns="0" rIns="0" bIns="0" rtlCol="0" anchor="t">
              <a:spAutoFit/>
            </a:bodyPr>
            <a:lstStyle/>
            <a:p>
              <a:pPr algn="ctr">
                <a:lnSpc>
                  <a:spcPts val="4479"/>
                </a:lnSpc>
              </a:pPr>
              <a:r>
                <a:rPr lang="en-US" sz="7200" spc="428" dirty="0" smtClean="0">
                  <a:solidFill>
                    <a:srgbClr val="2C2C2E"/>
                  </a:solidFill>
                  <a:latin typeface="Arial" panose="020B0604020202020204" pitchFamily="34" charset="0"/>
                  <a:cs typeface="Arial" panose="020B0604020202020204" pitchFamily="34" charset="0"/>
                </a:rPr>
                <a:t>BÀI 10</a:t>
              </a:r>
              <a:endParaRPr lang="en-US" sz="7200" spc="428" dirty="0">
                <a:solidFill>
                  <a:srgbClr val="2C2C2E"/>
                </a:solidFill>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0626">
            <a:off x="7169901" y="7394605"/>
            <a:ext cx="4435774" cy="33066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65178">
            <a:off x="16868972" y="6490419"/>
            <a:ext cx="2838056" cy="687634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478474">
            <a:off x="16974755" y="-1828935"/>
            <a:ext cx="1329320" cy="477860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5838686" y="3007106"/>
            <a:ext cx="3601458" cy="3126266"/>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859664" y="3252118"/>
            <a:ext cx="3601458" cy="3126266"/>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638463">
            <a:off x="-484764" y="-3529373"/>
            <a:ext cx="969528" cy="6583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6313" y="6574654"/>
            <a:ext cx="1371136" cy="21608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233" b="84121"/>
          <a:stretch>
            <a:fillRect/>
          </a:stretch>
        </p:blipFill>
        <p:spPr>
          <a:xfrm>
            <a:off x="4575647" y="9409674"/>
            <a:ext cx="13861436" cy="11243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0185" y="1028700"/>
            <a:ext cx="2492369" cy="244705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30812" b="3179"/>
          <a:stretch>
            <a:fillRect/>
          </a:stretch>
        </p:blipFill>
        <p:spPr>
          <a:xfrm>
            <a:off x="5455176" y="8470439"/>
            <a:ext cx="3176957" cy="1065572"/>
          </a:xfrm>
          <a:prstGeom prst="rect">
            <a:avLst/>
          </a:prstGeom>
        </p:spPr>
      </p:pic>
      <p:grpSp>
        <p:nvGrpSpPr>
          <p:cNvPr id="6" name="Group 6"/>
          <p:cNvGrpSpPr/>
          <p:nvPr/>
        </p:nvGrpSpPr>
        <p:grpSpPr>
          <a:xfrm>
            <a:off x="1206313" y="1516123"/>
            <a:ext cx="9589613" cy="5058531"/>
            <a:chOff x="0" y="0"/>
            <a:chExt cx="12786151" cy="6744708"/>
          </a:xfrm>
        </p:grpSpPr>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96776">
              <a:off x="306400" y="819410"/>
              <a:ext cx="11749950" cy="510588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596688" y="2955743"/>
              <a:ext cx="1189463" cy="960221"/>
            </a:xfrm>
            <a:prstGeom prst="rect">
              <a:avLst/>
            </a:prstGeom>
          </p:spPr>
        </p:pic>
      </p:grpSp>
      <p:sp>
        <p:nvSpPr>
          <p:cNvPr id="10" name="TextBox 10"/>
          <p:cNvSpPr txBox="1"/>
          <p:nvPr/>
        </p:nvSpPr>
        <p:spPr>
          <a:xfrm>
            <a:off x="2260202" y="3414915"/>
            <a:ext cx="7481835" cy="1052468"/>
          </a:xfrm>
          <a:prstGeom prst="rect">
            <a:avLst/>
          </a:prstGeom>
        </p:spPr>
        <p:txBody>
          <a:bodyPr lIns="0" tIns="0" rIns="0" bIns="0" rtlCol="0" anchor="t">
            <a:spAutoFit/>
          </a:bodyPr>
          <a:lstStyle/>
          <a:p>
            <a:pPr algn="ctr">
              <a:lnSpc>
                <a:spcPts val="8960"/>
              </a:lnSpc>
              <a:spcBef>
                <a:spcPct val="0"/>
              </a:spcBef>
            </a:pPr>
            <a:r>
              <a:rPr lang="en-US" sz="6400" b="1" dirty="0" smtClean="0">
                <a:solidFill>
                  <a:srgbClr val="2C2C2E"/>
                </a:solidFill>
                <a:latin typeface="Arial" panose="020B0604020202020204" pitchFamily="34" charset="0"/>
                <a:cs typeface="Arial" panose="020B0604020202020204" pitchFamily="34" charset="0"/>
              </a:rPr>
              <a:t>DẤU CHẤM PHẨY</a:t>
            </a:r>
            <a:endParaRPr lang="en-US" sz="6400" b="1" dirty="0">
              <a:solidFill>
                <a:srgbClr val="2C2C2E"/>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8754519"/>
            <a:ext cx="3783762" cy="63836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742037" y="2252227"/>
            <a:ext cx="5106832" cy="7737625"/>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5291287" y="4767088"/>
            <a:ext cx="4327318" cy="49791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229101" y="-3428999"/>
            <a:ext cx="9296399" cy="172974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632204">
            <a:off x="-272459" y="-487742"/>
            <a:ext cx="2533488" cy="2199208"/>
          </a:xfrm>
          <a:prstGeom prst="rect">
            <a:avLst/>
          </a:prstGeom>
        </p:spPr>
      </p:pic>
      <p:sp>
        <p:nvSpPr>
          <p:cNvPr id="13" name="Rectangle 12"/>
          <p:cNvSpPr/>
          <p:nvPr/>
        </p:nvSpPr>
        <p:spPr>
          <a:xfrm>
            <a:off x="2590800" y="611862"/>
            <a:ext cx="13737380" cy="2031325"/>
          </a:xfrm>
          <a:prstGeom prst="rect">
            <a:avLst/>
          </a:prstGeom>
        </p:spPr>
        <p:txBody>
          <a:bodyPr wrap="square">
            <a:spAutoFit/>
          </a:bodyPr>
          <a:lstStyle/>
          <a:p>
            <a:pPr algn="ctr">
              <a:lnSpc>
                <a:spcPct val="150000"/>
              </a:lnSpc>
            </a:pPr>
            <a:r>
              <a:rPr lang="en-US" sz="4500" b="1" i="1" kern="100" dirty="0" err="1" smtClean="0">
                <a:solidFill>
                  <a:srgbClr val="000000"/>
                </a:solidFill>
                <a:latin typeface="Arial" panose="020B0604020202020204" pitchFamily="34" charset="0"/>
                <a:ea typeface="SimSun" panose="02010600030101010101" pitchFamily="2" charset="-122"/>
                <a:cs typeface="Arial" panose="020B0604020202020204" pitchFamily="34" charset="0"/>
              </a:rPr>
              <a:t>Quan</a:t>
            </a:r>
            <a:r>
              <a:rPr lang="en-US" sz="4500" b="1" i="1" kern="1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vi-VN" sz="4500" b="1" i="1" dirty="0" smtClean="0">
                <a:latin typeface="Arial" panose="020B0604020202020204" pitchFamily="34" charset="0"/>
                <a:ea typeface="Times New Roman" panose="02020603050405020304" pitchFamily="18" charset="0"/>
                <a:cs typeface="Arial" panose="020B0604020202020204" pitchFamily="34" charset="0"/>
              </a:rPr>
              <a:t>sát </a:t>
            </a:r>
            <a:r>
              <a:rPr lang="vi-VN" sz="4500" b="1" i="1" dirty="0">
                <a:latin typeface="Arial" panose="020B0604020202020204" pitchFamily="34" charset="0"/>
                <a:ea typeface="Times New Roman" panose="02020603050405020304" pitchFamily="18" charset="0"/>
                <a:cs typeface="Arial" panose="020B0604020202020204" pitchFamily="34" charset="0"/>
              </a:rPr>
              <a:t>ví </a:t>
            </a:r>
            <a:r>
              <a:rPr lang="vi-VN" sz="4500" b="1" i="1" dirty="0" smtClean="0">
                <a:latin typeface="Arial" panose="020B0604020202020204" pitchFamily="34" charset="0"/>
                <a:ea typeface="Times New Roman" panose="02020603050405020304" pitchFamily="18" charset="0"/>
                <a:cs typeface="Arial" panose="020B0604020202020204" pitchFamily="34" charset="0"/>
              </a:rPr>
              <a:t>dụ</a:t>
            </a:r>
            <a:r>
              <a:rPr lang="en-US" sz="4500" b="1" i="1" dirty="0" smtClean="0">
                <a:latin typeface="Arial" panose="020B0604020202020204" pitchFamily="34" charset="0"/>
                <a:ea typeface="Times New Roman" panose="02020603050405020304" pitchFamily="18" charset="0"/>
                <a:cs typeface="Arial" panose="020B0604020202020204" pitchFamily="34" charset="0"/>
              </a:rPr>
              <a:t> </a:t>
            </a:r>
            <a:r>
              <a:rPr lang="en-US" sz="4500" b="1" i="1" dirty="0" err="1" smtClean="0">
                <a:latin typeface="Arial" panose="020B0604020202020204" pitchFamily="34" charset="0"/>
                <a:ea typeface="Times New Roman" panose="02020603050405020304" pitchFamily="18" charset="0"/>
                <a:cs typeface="Arial" panose="020B0604020202020204" pitchFamily="34" charset="0"/>
              </a:rPr>
              <a:t>và</a:t>
            </a:r>
            <a:r>
              <a:rPr lang="en-US" sz="4500" b="1" i="1" dirty="0" smtClean="0">
                <a:latin typeface="Arial" panose="020B0604020202020204" pitchFamily="34" charset="0"/>
                <a:ea typeface="Times New Roman" panose="02020603050405020304" pitchFamily="18" charset="0"/>
                <a:cs typeface="Arial" panose="020B0604020202020204" pitchFamily="34" charset="0"/>
              </a:rPr>
              <a:t> </a:t>
            </a:r>
            <a:r>
              <a:rPr lang="en-US" sz="4500" b="1" i="1" dirty="0">
                <a:latin typeface="Arial" panose="020B0604020202020204" pitchFamily="34" charset="0"/>
                <a:ea typeface="Times New Roman" panose="02020603050405020304" pitchFamily="18" charset="0"/>
                <a:cs typeface="Arial" panose="020B0604020202020204" pitchFamily="34" charset="0"/>
              </a:rPr>
              <a:t>c</a:t>
            </a:r>
            <a:r>
              <a:rPr lang="vi-VN" sz="4500" b="1" i="1" dirty="0" smtClean="0">
                <a:latin typeface="Arial" panose="020B0604020202020204" pitchFamily="34" charset="0"/>
                <a:ea typeface="Times New Roman" panose="02020603050405020304" pitchFamily="18" charset="0"/>
                <a:cs typeface="Arial" panose="020B0604020202020204" pitchFamily="34" charset="0"/>
              </a:rPr>
              <a:t>ho </a:t>
            </a:r>
            <a:r>
              <a:rPr lang="vi-VN" sz="4500" b="1" i="1" dirty="0">
                <a:latin typeface="Arial" panose="020B0604020202020204" pitchFamily="34" charset="0"/>
                <a:ea typeface="Times New Roman" panose="02020603050405020304" pitchFamily="18" charset="0"/>
                <a:cs typeface="Arial" panose="020B0604020202020204" pitchFamily="34" charset="0"/>
              </a:rPr>
              <a:t>biết dấu chấm phẩy được sử dụng với chức năng gì trong câu?</a:t>
            </a:r>
            <a:endParaRPr lang="en-US" sz="4500" b="1"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ectangle 13"/>
          <p:cNvSpPr/>
          <p:nvPr/>
        </p:nvSpPr>
        <p:spPr>
          <a:xfrm>
            <a:off x="1143000" y="2863126"/>
            <a:ext cx="16112942" cy="6138027"/>
          </a:xfrm>
          <a:prstGeom prst="rect">
            <a:avLst/>
          </a:prstGeom>
        </p:spPr>
        <p:txBody>
          <a:bodyPr wrap="square">
            <a:spAutoFit/>
          </a:bodyPr>
          <a:lstStyle/>
          <a:p>
            <a:pPr algn="just">
              <a:lnSpc>
                <a:spcPct val="150000"/>
              </a:lnSpc>
            </a:pPr>
            <a:r>
              <a:rPr lang="vi-VN" sz="3800" dirty="0">
                <a:ea typeface="Times New Roman" panose="02020603050405020304" pitchFamily="18" charset="0"/>
                <a:cs typeface="Times New Roman" panose="02020603050405020304" pitchFamily="18" charset="0"/>
              </a:rPr>
              <a:t>a. Mẹ là người chăm sóc em hàng ngày; mẹ chăm sóc cả gia đình một cách ân cần và chu đáo</a:t>
            </a:r>
            <a:r>
              <a:rPr lang="vi-VN" sz="3800" dirty="0" smtClean="0">
                <a:ea typeface="Times New Roman" panose="02020603050405020304" pitchFamily="18" charset="0"/>
                <a:cs typeface="Times New Roman" panose="02020603050405020304" pitchFamily="18" charset="0"/>
              </a:rPr>
              <a:t>.</a:t>
            </a:r>
            <a:r>
              <a:rPr lang="vi-VN" sz="3800" dirty="0">
                <a:ea typeface="Times New Roman" panose="02020603050405020304" pitchFamily="18" charset="0"/>
                <a:cs typeface="Times New Roman" panose="02020603050405020304" pitchFamily="18" charset="0"/>
              </a:rPr>
              <a:t> </a:t>
            </a:r>
            <a:endParaRPr lang="en-US" sz="3800" dirty="0">
              <a:ea typeface="Times New Roman" panose="02020603050405020304" pitchFamily="18" charset="0"/>
              <a:cs typeface="Times New Roman" panose="02020603050405020304" pitchFamily="18" charset="0"/>
            </a:endParaRPr>
          </a:p>
          <a:p>
            <a:pPr algn="just">
              <a:lnSpc>
                <a:spcPct val="150000"/>
              </a:lnSpc>
            </a:pPr>
            <a:r>
              <a:rPr lang="vi-VN" sz="3800" dirty="0">
                <a:solidFill>
                  <a:srgbClr val="000000"/>
                </a:solidFill>
                <a:ea typeface="Times New Roman" panose="02020603050405020304" pitchFamily="18" charset="0"/>
                <a:cs typeface="Times New Roman" panose="02020603050405020304" pitchFamily="18" charset="0"/>
              </a:rPr>
              <a:t>b. Nếu có thể làm một chuyến du lịch trở về thăn Trái Đất cách nay 140 triệu năm, bạn sẽ thay vô so các loài tảo, bọt biển, rêu, nam, sâu, bọ, tôm cua; chiêm ngưỡng cảnh tượng đa sắc của hoa, của những cánh bướm; nghe thầy tiếng vo ve của ong, tiếng hót du dương của chim; sửng sốt trước những con khủng long khổng lồ và các loài thằn lằn tiền sử khác.</a:t>
            </a:r>
            <a:endParaRPr lang="en-US" sz="3800" dirty="0">
              <a:effectLs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229101" y="-3428999"/>
            <a:ext cx="9296399" cy="172974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632204">
            <a:off x="-272459" y="-487742"/>
            <a:ext cx="2533488" cy="2199208"/>
          </a:xfrm>
          <a:prstGeom prst="rect">
            <a:avLst/>
          </a:prstGeom>
        </p:spPr>
      </p:pic>
      <p:sp>
        <p:nvSpPr>
          <p:cNvPr id="14" name="Rectangle 13"/>
          <p:cNvSpPr/>
          <p:nvPr/>
        </p:nvSpPr>
        <p:spPr>
          <a:xfrm>
            <a:off x="1143000" y="1485900"/>
            <a:ext cx="16112942" cy="1927002"/>
          </a:xfrm>
          <a:prstGeom prst="rect">
            <a:avLst/>
          </a:prstGeom>
        </p:spPr>
        <p:txBody>
          <a:bodyPr wrap="square">
            <a:spAutoFit/>
          </a:bodyPr>
          <a:lstStyle/>
          <a:p>
            <a:pPr algn="just">
              <a:lnSpc>
                <a:spcPct val="150000"/>
              </a:lnSpc>
            </a:pPr>
            <a:r>
              <a:rPr lang="vi-VN" sz="4200" dirty="0">
                <a:ea typeface="Times New Roman" panose="02020603050405020304" pitchFamily="18" charset="0"/>
                <a:cs typeface="Times New Roman" panose="02020603050405020304" pitchFamily="18" charset="0"/>
              </a:rPr>
              <a:t>a. Mẹ là người chăm sóc em hàng ngày; mẹ chăm sóc cả gia đình một cách ân cần và chu đáo</a:t>
            </a:r>
            <a:r>
              <a:rPr lang="vi-VN" sz="4200" dirty="0" smtClean="0">
                <a:ea typeface="Times New Roman" panose="02020603050405020304" pitchFamily="18" charset="0"/>
                <a:cs typeface="Times New Roman" panose="02020603050405020304" pitchFamily="18" charset="0"/>
              </a:rPr>
              <a:t>.</a:t>
            </a:r>
            <a:r>
              <a:rPr lang="vi-VN" sz="4200" dirty="0">
                <a:ea typeface="Times New Roman" panose="02020603050405020304" pitchFamily="18" charset="0"/>
                <a:cs typeface="Times New Roman" panose="02020603050405020304" pitchFamily="18" charset="0"/>
              </a:rPr>
              <a:t> </a:t>
            </a:r>
            <a:endParaRPr lang="en-US" sz="4200" dirty="0">
              <a:ea typeface="Times New Roman" panose="02020603050405020304" pitchFamily="18" charset="0"/>
              <a:cs typeface="Times New Roman" panose="02020603050405020304" pitchFamily="18" charset="0"/>
            </a:endParaRPr>
          </a:p>
        </p:txBody>
      </p:sp>
      <p:sp>
        <p:nvSpPr>
          <p:cNvPr id="3" name="Rectangle 2"/>
          <p:cNvSpPr/>
          <p:nvPr/>
        </p:nvSpPr>
        <p:spPr>
          <a:xfrm>
            <a:off x="1062085" y="3695700"/>
            <a:ext cx="16193857" cy="957506"/>
          </a:xfrm>
          <a:prstGeom prst="rect">
            <a:avLst/>
          </a:prstGeom>
        </p:spPr>
        <p:txBody>
          <a:bodyPr wrap="none">
            <a:spAutoFit/>
          </a:bodyPr>
          <a:lstStyle/>
          <a:p>
            <a:pPr marL="571500" indent="-571500" algn="just">
              <a:lnSpc>
                <a:spcPct val="150000"/>
              </a:lnSpc>
              <a:buFont typeface="Symbol" panose="05050102010706020507" pitchFamily="18" charset="2"/>
              <a:buChar char="Þ"/>
            </a:pPr>
            <a:r>
              <a:rPr lang="vi-VN" sz="4200" b="1" i="1" dirty="0" smtClean="0">
                <a:solidFill>
                  <a:srgbClr val="000000"/>
                </a:solidFill>
                <a:ea typeface="Times New Roman" panose="02020603050405020304" pitchFamily="18" charset="0"/>
                <a:cs typeface="Times New Roman" panose="02020603050405020304" pitchFamily="18" charset="0"/>
              </a:rPr>
              <a:t>Dấu </a:t>
            </a:r>
            <a:r>
              <a:rPr lang="vi-VN" sz="4200" b="1" i="1" dirty="0">
                <a:solidFill>
                  <a:srgbClr val="000000"/>
                </a:solidFill>
                <a:ea typeface="Times New Roman" panose="02020603050405020304" pitchFamily="18" charset="0"/>
                <a:cs typeface="Times New Roman" panose="02020603050405020304" pitchFamily="18" charset="0"/>
              </a:rPr>
              <a:t>chấm phẩy để chỉ ranh giới giữa các vế trong câu </a:t>
            </a:r>
            <a:r>
              <a:rPr lang="vi-VN" sz="4200" b="1" i="1" dirty="0" smtClean="0">
                <a:solidFill>
                  <a:srgbClr val="000000"/>
                </a:solidFill>
                <a:ea typeface="Times New Roman" panose="02020603050405020304" pitchFamily="18" charset="0"/>
                <a:cs typeface="Times New Roman" panose="02020603050405020304" pitchFamily="18" charset="0"/>
              </a:rPr>
              <a:t>ghép </a:t>
            </a:r>
            <a:endParaRPr lang="en-US" sz="4200" b="1" i="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99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229101" y="-3428999"/>
            <a:ext cx="9296399" cy="172974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632204">
            <a:off x="-272459" y="-487742"/>
            <a:ext cx="2533488" cy="2199208"/>
          </a:xfrm>
          <a:prstGeom prst="rect">
            <a:avLst/>
          </a:prstGeom>
        </p:spPr>
      </p:pic>
      <p:sp>
        <p:nvSpPr>
          <p:cNvPr id="14" name="Rectangle 13"/>
          <p:cNvSpPr/>
          <p:nvPr/>
        </p:nvSpPr>
        <p:spPr>
          <a:xfrm>
            <a:off x="1143000" y="1485900"/>
            <a:ext cx="16112942" cy="5789534"/>
          </a:xfrm>
          <a:prstGeom prst="rect">
            <a:avLst/>
          </a:prstGeom>
        </p:spPr>
        <p:txBody>
          <a:bodyPr wrap="square">
            <a:spAutoFit/>
          </a:bodyPr>
          <a:lstStyle/>
          <a:p>
            <a:pPr algn="just">
              <a:lnSpc>
                <a:spcPct val="150000"/>
              </a:lnSpc>
            </a:pPr>
            <a:r>
              <a:rPr lang="vi-VN" sz="4200" dirty="0">
                <a:ea typeface="Times New Roman" panose="02020603050405020304" pitchFamily="18" charset="0"/>
                <a:cs typeface="Times New Roman" panose="02020603050405020304" pitchFamily="18" charset="0"/>
              </a:rPr>
              <a:t>b. Nếu có thể làm một chuyến du lịch trở về thăn Trái Đất cách nay 140 triệu năm, bạn sẽ thay vô so các loài tảo, bọt biển, rêu, nam, sâu, bọ, tôm cua; chiêm ngưỡng cảnh tượng đa sắc của hoa, của những cánh bướm; nghe thầy tiếng vo ve của ong, tiếng hót du dương của chim; sửng sốt trước những con khủng long khổng lồ và các loài thằn lằn tiền sử khác.</a:t>
            </a:r>
          </a:p>
        </p:txBody>
      </p:sp>
      <p:sp>
        <p:nvSpPr>
          <p:cNvPr id="3" name="Rectangle 2"/>
          <p:cNvSpPr/>
          <p:nvPr/>
        </p:nvSpPr>
        <p:spPr>
          <a:xfrm>
            <a:off x="2125449" y="7275434"/>
            <a:ext cx="14148044" cy="2031325"/>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en-US"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vi-VN" sz="4200" b="1" i="1" dirty="0" smtClean="0">
                <a:solidFill>
                  <a:srgbClr val="000000"/>
                </a:solidFill>
                <a:ea typeface="Times New Roman" panose="02020603050405020304" pitchFamily="18" charset="0"/>
                <a:cs typeface="Times New Roman" panose="02020603050405020304" pitchFamily="18" charset="0"/>
              </a:rPr>
              <a:t>ấu </a:t>
            </a:r>
            <a:r>
              <a:rPr lang="vi-VN" sz="4200" b="1" i="1" dirty="0">
                <a:solidFill>
                  <a:srgbClr val="000000"/>
                </a:solidFill>
                <a:ea typeface="Times New Roman" panose="02020603050405020304" pitchFamily="18" charset="0"/>
                <a:cs typeface="Times New Roman" panose="02020603050405020304" pitchFamily="18" charset="0"/>
              </a:rPr>
              <a:t>chấm phẩy sử dụng để phân định ranh giới giữa các hình ảnh.</a:t>
            </a:r>
            <a:endParaRPr lang="en-US" sz="4200" b="1" i="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5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3A4D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106" t="868" r="28177"/>
          <a:stretch>
            <a:fillRect/>
          </a:stretch>
        </p:blipFill>
        <p:spPr>
          <a:xfrm rot="5400000">
            <a:off x="4652645" y="-2907182"/>
            <a:ext cx="8305628" cy="1623883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2204" flipH="1">
            <a:off x="15301426" y="-1255051"/>
            <a:ext cx="4107789" cy="356578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586275">
            <a:off x="-112275" y="6877687"/>
            <a:ext cx="1463286" cy="5260180"/>
          </a:xfrm>
          <a:prstGeom prst="rect">
            <a:avLst/>
          </a:prstGeom>
        </p:spPr>
      </p:pic>
      <p:sp>
        <p:nvSpPr>
          <p:cNvPr id="13" name="Rectangle 12"/>
          <p:cNvSpPr/>
          <p:nvPr/>
        </p:nvSpPr>
        <p:spPr>
          <a:xfrm>
            <a:off x="1909359" y="2408826"/>
            <a:ext cx="13792200" cy="5262979"/>
          </a:xfrm>
          <a:prstGeom prst="rect">
            <a:avLst/>
          </a:prstGeom>
        </p:spPr>
        <p:txBody>
          <a:bodyPr wrap="square">
            <a:spAutoFit/>
          </a:bodyPr>
          <a:lstStyle/>
          <a:p>
            <a:pPr marL="571500" indent="-571500" algn="just">
              <a:lnSpc>
                <a:spcPct val="200000"/>
              </a:lnSpc>
              <a:buFont typeface="Symbol" panose="05050102010706020507" pitchFamily="18" charset="2"/>
              <a:buChar char="Þ"/>
            </a:pPr>
            <a:r>
              <a:rPr lang="vi-VN" sz="4200" b="1" dirty="0" smtClean="0">
                <a:ea typeface="Times New Roman" panose="02020603050405020304" pitchFamily="18" charset="0"/>
                <a:cs typeface="Times New Roman" panose="02020603050405020304" pitchFamily="18" charset="0"/>
              </a:rPr>
              <a:t>Dấu </a:t>
            </a:r>
            <a:r>
              <a:rPr lang="vi-VN" sz="4200" b="1" dirty="0">
                <a:ea typeface="Times New Roman" panose="02020603050405020304" pitchFamily="18" charset="0"/>
                <a:cs typeface="Times New Roman" panose="02020603050405020304" pitchFamily="18" charset="0"/>
              </a:rPr>
              <a:t>chấm phẩy là dấu câu được dùng để</a:t>
            </a:r>
            <a:r>
              <a:rPr lang="vi-VN" sz="4200" b="1" dirty="0" smtClean="0">
                <a:ea typeface="Times New Roman" panose="02020603050405020304" pitchFamily="18" charset="0"/>
                <a:cs typeface="Times New Roman" panose="02020603050405020304" pitchFamily="18" charset="0"/>
              </a:rPr>
              <a:t>:</a:t>
            </a:r>
            <a:endParaRPr lang="en-US" sz="4200" b="1" dirty="0">
              <a:ea typeface="Times New Roman" panose="02020603050405020304" pitchFamily="18" charset="0"/>
              <a:cs typeface="Times New Roman" panose="02020603050405020304" pitchFamily="18" charset="0"/>
            </a:endParaRPr>
          </a:p>
          <a:p>
            <a:pPr algn="just">
              <a:lnSpc>
                <a:spcPct val="200000"/>
              </a:lnSpc>
            </a:pPr>
            <a:r>
              <a:rPr lang="en-US" sz="4200" dirty="0" smtClean="0">
                <a:ea typeface="Times New Roman" panose="02020603050405020304" pitchFamily="18" charset="0"/>
                <a:cs typeface="Times New Roman" panose="02020603050405020304" pitchFamily="18" charset="0"/>
              </a:rPr>
              <a:t>	</a:t>
            </a:r>
            <a:r>
              <a:rPr lang="vi-VN" sz="4200" dirty="0" smtClean="0">
                <a:ea typeface="Times New Roman" panose="02020603050405020304" pitchFamily="18" charset="0"/>
                <a:cs typeface="Times New Roman" panose="02020603050405020304" pitchFamily="18" charset="0"/>
              </a:rPr>
              <a:t>+ </a:t>
            </a:r>
            <a:r>
              <a:rPr lang="vi-VN" sz="4200" dirty="0">
                <a:ea typeface="Times New Roman" panose="02020603050405020304" pitchFamily="18" charset="0"/>
                <a:cs typeface="Times New Roman" panose="02020603050405020304" pitchFamily="18" charset="0"/>
              </a:rPr>
              <a:t>Đánh dấu ranh giới giữa các vế của một câu ghép.</a:t>
            </a:r>
            <a:endParaRPr lang="en-US" sz="4200" dirty="0">
              <a:ea typeface="Times New Roman" panose="02020603050405020304" pitchFamily="18" charset="0"/>
              <a:cs typeface="Times New Roman" panose="02020603050405020304" pitchFamily="18" charset="0"/>
            </a:endParaRPr>
          </a:p>
          <a:p>
            <a:pPr algn="just">
              <a:lnSpc>
                <a:spcPct val="200000"/>
              </a:lnSpc>
            </a:pPr>
            <a:r>
              <a:rPr lang="en-US" sz="4200" dirty="0" smtClean="0">
                <a:ea typeface="Times New Roman" panose="02020603050405020304" pitchFamily="18" charset="0"/>
                <a:cs typeface="Times New Roman" panose="02020603050405020304" pitchFamily="18" charset="0"/>
              </a:rPr>
              <a:t>	</a:t>
            </a:r>
            <a:r>
              <a:rPr lang="vi-VN" sz="4200" dirty="0" smtClean="0">
                <a:ea typeface="Times New Roman" panose="02020603050405020304" pitchFamily="18" charset="0"/>
                <a:cs typeface="Times New Roman" panose="02020603050405020304" pitchFamily="18" charset="0"/>
              </a:rPr>
              <a:t>+ </a:t>
            </a:r>
            <a:r>
              <a:rPr lang="vi-VN" sz="4200" dirty="0">
                <a:ea typeface="Times New Roman" panose="02020603050405020304" pitchFamily="18" charset="0"/>
                <a:cs typeface="Times New Roman" panose="02020603050405020304" pitchFamily="18" charset="0"/>
              </a:rPr>
              <a:t>Đánh dấu ranh giới giữa các bộ phận trong một </a:t>
            </a:r>
            <a:r>
              <a:rPr lang="en-US" sz="4200" dirty="0" smtClean="0">
                <a:ea typeface="Times New Roman" panose="02020603050405020304" pitchFamily="18" charset="0"/>
                <a:cs typeface="Times New Roman" panose="02020603050405020304" pitchFamily="18" charset="0"/>
              </a:rPr>
              <a:t>	</a:t>
            </a:r>
            <a:r>
              <a:rPr lang="vi-VN" sz="4200" dirty="0" smtClean="0">
                <a:ea typeface="Times New Roman" panose="02020603050405020304" pitchFamily="18" charset="0"/>
                <a:cs typeface="Times New Roman" panose="02020603050405020304" pitchFamily="18" charset="0"/>
              </a:rPr>
              <a:t>phép </a:t>
            </a:r>
            <a:r>
              <a:rPr lang="vi-VN" sz="4200" dirty="0">
                <a:ea typeface="Times New Roman" panose="02020603050405020304" pitchFamily="18" charset="0"/>
                <a:cs typeface="Times New Roman" panose="02020603050405020304" pitchFamily="18" charset="0"/>
              </a:rPr>
              <a:t>liệt kê phức tạp.</a:t>
            </a:r>
            <a:endParaRPr lang="en-US" sz="4200" dirty="0">
              <a:effectLs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p:cTn id="12"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p:cTn id="17"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6313" y="6574654"/>
            <a:ext cx="1371136" cy="21608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233" b="84121"/>
          <a:stretch>
            <a:fillRect/>
          </a:stretch>
        </p:blipFill>
        <p:spPr>
          <a:xfrm>
            <a:off x="4575647" y="9409674"/>
            <a:ext cx="13861436" cy="11243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30185" y="1028700"/>
            <a:ext cx="2492369" cy="244705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30812" b="3179"/>
          <a:stretch>
            <a:fillRect/>
          </a:stretch>
        </p:blipFill>
        <p:spPr>
          <a:xfrm>
            <a:off x="5455176" y="8470439"/>
            <a:ext cx="3176957" cy="1065572"/>
          </a:xfrm>
          <a:prstGeom prst="rect">
            <a:avLst/>
          </a:prstGeom>
        </p:spPr>
      </p:pic>
      <p:grpSp>
        <p:nvGrpSpPr>
          <p:cNvPr id="6" name="Group 6"/>
          <p:cNvGrpSpPr/>
          <p:nvPr/>
        </p:nvGrpSpPr>
        <p:grpSpPr>
          <a:xfrm>
            <a:off x="381001" y="876301"/>
            <a:ext cx="10660970" cy="6596146"/>
            <a:chOff x="0" y="0"/>
            <a:chExt cx="12786151" cy="6744708"/>
          </a:xfrm>
        </p:grpSpPr>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96776">
              <a:off x="306400" y="819410"/>
              <a:ext cx="11749950" cy="510588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596688" y="2955743"/>
              <a:ext cx="1189463" cy="960221"/>
            </a:xfrm>
            <a:prstGeom prst="rect">
              <a:avLst/>
            </a:prstGeom>
          </p:spPr>
        </p:pic>
      </p:grpSp>
      <p:sp>
        <p:nvSpPr>
          <p:cNvPr id="10" name="TextBox 10"/>
          <p:cNvSpPr txBox="1"/>
          <p:nvPr/>
        </p:nvSpPr>
        <p:spPr>
          <a:xfrm>
            <a:off x="1208403" y="2425925"/>
            <a:ext cx="8853275" cy="2772169"/>
          </a:xfrm>
          <a:prstGeom prst="rect">
            <a:avLst/>
          </a:prstGeom>
        </p:spPr>
        <p:txBody>
          <a:bodyPr wrap="square" lIns="0" tIns="0" rIns="0" bIns="0" rtlCol="0" anchor="t">
            <a:spAutoFit/>
          </a:bodyPr>
          <a:lstStyle/>
          <a:p>
            <a:pPr algn="ctr">
              <a:lnSpc>
                <a:spcPct val="150000"/>
              </a:lnSpc>
              <a:spcBef>
                <a:spcPct val="0"/>
              </a:spcBef>
            </a:pPr>
            <a:r>
              <a:rPr lang="en-US" sz="6400" b="1" dirty="0" smtClean="0">
                <a:solidFill>
                  <a:srgbClr val="2C2C2E"/>
                </a:solidFill>
                <a:latin typeface="Arial" panose="020B0604020202020204" pitchFamily="34" charset="0"/>
                <a:cs typeface="Arial" panose="020B0604020202020204" pitchFamily="34" charset="0"/>
              </a:rPr>
              <a:t>PHƯƠNG TIỆN GIAO TIẾP PHI NGÔN NGỮ</a:t>
            </a:r>
            <a:endParaRPr lang="en-US" sz="6400" b="1" dirty="0">
              <a:solidFill>
                <a:srgbClr val="2C2C2E"/>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8754519"/>
            <a:ext cx="3783762" cy="63836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742037" y="2252227"/>
            <a:ext cx="5106832" cy="7737625"/>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5291287" y="4767088"/>
            <a:ext cx="4327318" cy="4979131"/>
          </a:xfrm>
          <a:prstGeom prst="rect">
            <a:avLst/>
          </a:prstGeom>
        </p:spPr>
      </p:pic>
    </p:spTree>
    <p:extLst>
      <p:ext uri="{BB962C8B-B14F-4D97-AF65-F5344CB8AC3E}">
        <p14:creationId xmlns:p14="http://schemas.microsoft.com/office/powerpoint/2010/main" val="346574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651</Words>
  <Application>Microsoft Office PowerPoint</Application>
  <PresentationFormat>Custom</PresentationFormat>
  <Paragraphs>48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SimSun</vt:lpstr>
      <vt:lpstr>Calibri</vt:lpstr>
      <vt:lpstr>Wingdings</vt:lpstr>
      <vt:lpstr>Symbol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cp:revision>
  <dcterms:created xsi:type="dcterms:W3CDTF">2006-08-16T00:00:00Z</dcterms:created>
  <dcterms:modified xsi:type="dcterms:W3CDTF">2025-03-03T11:20:37Z</dcterms:modified>
  <dc:identifier>DAEt-d3kjac</dc:identifier>
</cp:coreProperties>
</file>