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1" r:id="rId2"/>
    <p:sldId id="257" r:id="rId3"/>
    <p:sldId id="256" r:id="rId4"/>
    <p:sldId id="258" r:id="rId5"/>
    <p:sldId id="265" r:id="rId6"/>
    <p:sldId id="261" r:id="rId7"/>
    <p:sldId id="275" r:id="rId8"/>
    <p:sldId id="276" r:id="rId9"/>
    <p:sldId id="273" r:id="rId10"/>
    <p:sldId id="262" r:id="rId11"/>
    <p:sldId id="277" r:id="rId12"/>
    <p:sldId id="278" r:id="rId13"/>
    <p:sldId id="279" r:id="rId14"/>
    <p:sldId id="280" r:id="rId15"/>
    <p:sldId id="281" r:id="rId16"/>
    <p:sldId id="274" r:id="rId17"/>
    <p:sldId id="264" r:id="rId18"/>
    <p:sldId id="282" r:id="rId19"/>
    <p:sldId id="267" r:id="rId20"/>
    <p:sldId id="283" r:id="rId21"/>
    <p:sldId id="270" r:id="rId22"/>
    <p:sldId id="272" r:id="rId23"/>
  </p:sldIdLst>
  <p:sldSz cx="18288000" cy="10287000"/>
  <p:notesSz cx="6858000" cy="9144000"/>
  <p:embeddedFontLst>
    <p:embeddedFont>
      <p:font typeface="SimSun" panose="02010600030101010101" pitchFamily="2" charset="-122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0.svg"/><Relationship Id="rId7" Type="http://schemas.openxmlformats.org/officeDocument/2006/relationships/image" Target="../media/image1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1.svg"/><Relationship Id="rId5" Type="http://schemas.openxmlformats.org/officeDocument/2006/relationships/image" Target="../media/image101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65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78.svg"/><Relationship Id="rId7" Type="http://schemas.openxmlformats.org/officeDocument/2006/relationships/image" Target="../media/image76.svg"/><Relationship Id="rId12" Type="http://schemas.openxmlformats.org/officeDocument/2006/relationships/image" Target="../media/image24.png"/><Relationship Id="rId2" Type="http://schemas.openxmlformats.org/officeDocument/2006/relationships/image" Target="../media/image3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13.svg"/><Relationship Id="rId5" Type="http://schemas.openxmlformats.org/officeDocument/2006/relationships/image" Target="../media/image19.svg"/><Relationship Id="rId15" Type="http://schemas.openxmlformats.org/officeDocument/2006/relationships/image" Target="../media/image80.svg"/><Relationship Id="rId10" Type="http://schemas.openxmlformats.org/officeDocument/2006/relationships/image" Target="../media/image23.png"/><Relationship Id="rId9" Type="http://schemas.openxmlformats.org/officeDocument/2006/relationships/image" Target="../media/image11.svg"/><Relationship Id="rId1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0.svg"/><Relationship Id="rId7" Type="http://schemas.openxmlformats.org/officeDocument/2006/relationships/image" Target="../media/image48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11.svg"/><Relationship Id="rId5" Type="http://schemas.openxmlformats.org/officeDocument/2006/relationships/image" Target="../media/image72.svg"/><Relationship Id="rId10" Type="http://schemas.openxmlformats.org/officeDocument/2006/relationships/image" Target="../media/image22.png"/><Relationship Id="rId4" Type="http://schemas.openxmlformats.org/officeDocument/2006/relationships/image" Target="../media/image35.png"/><Relationship Id="rId9" Type="http://schemas.openxmlformats.org/officeDocument/2006/relationships/image" Target="../media/image52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0.svg"/><Relationship Id="rId7" Type="http://schemas.openxmlformats.org/officeDocument/2006/relationships/image" Target="../media/image48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11.svg"/><Relationship Id="rId5" Type="http://schemas.openxmlformats.org/officeDocument/2006/relationships/image" Target="../media/image72.svg"/><Relationship Id="rId10" Type="http://schemas.openxmlformats.org/officeDocument/2006/relationships/image" Target="../media/image22.png"/><Relationship Id="rId4" Type="http://schemas.openxmlformats.org/officeDocument/2006/relationships/image" Target="../media/image35.png"/><Relationship Id="rId9" Type="http://schemas.openxmlformats.org/officeDocument/2006/relationships/image" Target="../media/image52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0.svg"/><Relationship Id="rId7" Type="http://schemas.openxmlformats.org/officeDocument/2006/relationships/image" Target="../media/image4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8.png"/><Relationship Id="rId5" Type="http://schemas.openxmlformats.org/officeDocument/2006/relationships/image" Target="../media/image76.svg"/><Relationship Id="rId10" Type="http://schemas.openxmlformats.org/officeDocument/2006/relationships/image" Target="../media/image37.png"/><Relationship Id="rId4" Type="http://schemas.openxmlformats.org/officeDocument/2006/relationships/image" Target="../media/image21.png"/><Relationship Id="rId9" Type="http://schemas.openxmlformats.org/officeDocument/2006/relationships/image" Target="../media/image1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0.svg"/><Relationship Id="rId7" Type="http://schemas.openxmlformats.org/officeDocument/2006/relationships/image" Target="../media/image4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9.png"/><Relationship Id="rId5" Type="http://schemas.openxmlformats.org/officeDocument/2006/relationships/image" Target="../media/image76.svg"/><Relationship Id="rId10" Type="http://schemas.openxmlformats.org/officeDocument/2006/relationships/image" Target="../media/image37.png"/><Relationship Id="rId4" Type="http://schemas.openxmlformats.org/officeDocument/2006/relationships/image" Target="../media/image21.png"/><Relationship Id="rId9" Type="http://schemas.openxmlformats.org/officeDocument/2006/relationships/image" Target="../media/image11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7.svg"/><Relationship Id="rId7" Type="http://schemas.openxmlformats.org/officeDocument/2006/relationships/image" Target="../media/image78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76.svg"/><Relationship Id="rId10" Type="http://schemas.openxmlformats.org/officeDocument/2006/relationships/image" Target="../media/image5.png"/><Relationship Id="rId4" Type="http://schemas.openxmlformats.org/officeDocument/2006/relationships/image" Target="../media/image21.png"/><Relationship Id="rId9" Type="http://schemas.openxmlformats.org/officeDocument/2006/relationships/image" Target="../media/image11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0.svg"/><Relationship Id="rId7" Type="http://schemas.openxmlformats.org/officeDocument/2006/relationships/image" Target="../media/image1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1.svg"/><Relationship Id="rId5" Type="http://schemas.openxmlformats.org/officeDocument/2006/relationships/image" Target="../media/image101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65.sv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7" Type="http://schemas.openxmlformats.org/officeDocument/2006/relationships/image" Target="../media/image9.png"/><Relationship Id="rId12" Type="http://schemas.openxmlformats.org/officeDocument/2006/relationships/image" Target="../media/image11.svg"/><Relationship Id="rId17" Type="http://schemas.openxmlformats.org/officeDocument/2006/relationships/image" Target="../media/image13.png"/><Relationship Id="rId2" Type="http://schemas.openxmlformats.org/officeDocument/2006/relationships/image" Target="../media/image8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15" Type="http://schemas.openxmlformats.org/officeDocument/2006/relationships/image" Target="../media/image12.png"/><Relationship Id="rId10" Type="http://schemas.openxmlformats.org/officeDocument/2006/relationships/image" Target="../media/image9.svg"/><Relationship Id="rId1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8.sv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12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15" Type="http://schemas.openxmlformats.org/officeDocument/2006/relationships/image" Target="../media/image40.sv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34.sv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78.svg"/><Relationship Id="rId7" Type="http://schemas.openxmlformats.org/officeDocument/2006/relationships/image" Target="../media/image76.svg"/><Relationship Id="rId12" Type="http://schemas.openxmlformats.org/officeDocument/2006/relationships/image" Target="../media/image24.png"/><Relationship Id="rId2" Type="http://schemas.openxmlformats.org/officeDocument/2006/relationships/image" Target="../media/image3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13.svg"/><Relationship Id="rId5" Type="http://schemas.openxmlformats.org/officeDocument/2006/relationships/image" Target="../media/image19.svg"/><Relationship Id="rId15" Type="http://schemas.openxmlformats.org/officeDocument/2006/relationships/image" Target="../media/image80.svg"/><Relationship Id="rId10" Type="http://schemas.openxmlformats.org/officeDocument/2006/relationships/image" Target="../media/image23.png"/><Relationship Id="rId9" Type="http://schemas.openxmlformats.org/officeDocument/2006/relationships/image" Target="../media/image11.svg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13" Type="http://schemas.openxmlformats.org/officeDocument/2006/relationships/image" Target="../media/image31.jpg"/><Relationship Id="rId3" Type="http://schemas.openxmlformats.org/officeDocument/2006/relationships/image" Target="../media/image30.svg"/><Relationship Id="rId12" Type="http://schemas.openxmlformats.org/officeDocument/2006/relationships/image" Target="../media/image48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0.png"/><Relationship Id="rId5" Type="http://schemas.openxmlformats.org/officeDocument/2006/relationships/image" Target="../media/image56.svg"/><Relationship Id="rId10" Type="http://schemas.openxmlformats.org/officeDocument/2006/relationships/image" Target="../media/image61.svg"/><Relationship Id="rId4" Type="http://schemas.openxmlformats.org/officeDocument/2006/relationships/image" Target="../media/image27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13" Type="http://schemas.openxmlformats.org/officeDocument/2006/relationships/image" Target="../media/image32.png"/><Relationship Id="rId3" Type="http://schemas.openxmlformats.org/officeDocument/2006/relationships/image" Target="../media/image30.svg"/><Relationship Id="rId12" Type="http://schemas.openxmlformats.org/officeDocument/2006/relationships/image" Target="../media/image48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0.png"/><Relationship Id="rId5" Type="http://schemas.openxmlformats.org/officeDocument/2006/relationships/image" Target="../media/image56.svg"/><Relationship Id="rId10" Type="http://schemas.openxmlformats.org/officeDocument/2006/relationships/image" Target="../media/image61.svg"/><Relationship Id="rId4" Type="http://schemas.openxmlformats.org/officeDocument/2006/relationships/image" Target="../media/image27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30.svg"/><Relationship Id="rId12" Type="http://schemas.openxmlformats.org/officeDocument/2006/relationships/image" Target="../media/image48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0.png"/><Relationship Id="rId5" Type="http://schemas.openxmlformats.org/officeDocument/2006/relationships/image" Target="../media/image56.svg"/><Relationship Id="rId10" Type="http://schemas.openxmlformats.org/officeDocument/2006/relationships/image" Target="../media/image61.svg"/><Relationship Id="rId4" Type="http://schemas.openxmlformats.org/officeDocument/2006/relationships/image" Target="../media/image27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78.svg"/><Relationship Id="rId7" Type="http://schemas.openxmlformats.org/officeDocument/2006/relationships/image" Target="../media/image76.svg"/><Relationship Id="rId12" Type="http://schemas.openxmlformats.org/officeDocument/2006/relationships/image" Target="../media/image24.png"/><Relationship Id="rId2" Type="http://schemas.openxmlformats.org/officeDocument/2006/relationships/image" Target="../media/image3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13.svg"/><Relationship Id="rId5" Type="http://schemas.openxmlformats.org/officeDocument/2006/relationships/image" Target="../media/image19.svg"/><Relationship Id="rId15" Type="http://schemas.openxmlformats.org/officeDocument/2006/relationships/image" Target="../media/image80.svg"/><Relationship Id="rId10" Type="http://schemas.openxmlformats.org/officeDocument/2006/relationships/image" Target="../media/image23.png"/><Relationship Id="rId9" Type="http://schemas.openxmlformats.org/officeDocument/2006/relationships/image" Target="../media/image11.sv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4551422" y="1393220"/>
            <a:ext cx="11650546" cy="712815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292211" y="1533411"/>
            <a:ext cx="2227055" cy="177886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646277" y="7967143"/>
            <a:ext cx="5518923" cy="78644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679611" y="3746674"/>
            <a:ext cx="13452253" cy="3127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000"/>
              </a:lnSpc>
            </a:pPr>
            <a:r>
              <a:rPr lang="en-US" sz="7200" b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  <a:endParaRPr lang="en-US" sz="7200" b="1" dirty="0">
              <a:solidFill>
                <a:srgbClr val="2A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>
            <a:off x="-16697982" y="1862227"/>
            <a:ext cx="26067251" cy="1192576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163366" y="2864433"/>
            <a:ext cx="297270" cy="3135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030016" y="8636583"/>
            <a:ext cx="297270" cy="3135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733366" y="7741233"/>
            <a:ext cx="297270" cy="3135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257116" y="1607133"/>
            <a:ext cx="297270" cy="3135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-8194419" y="1393221"/>
            <a:ext cx="11650546" cy="712815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4901127" y="1537297"/>
            <a:ext cx="11650546" cy="712815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472149" y="723900"/>
            <a:ext cx="15340469" cy="8847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5600" b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5600" b="1" dirty="0" err="1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5600" b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ảnh </a:t>
            </a:r>
            <a:r>
              <a:rPr lang="en-US" sz="5600" b="1" dirty="0" err="1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5600" b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dirty="0" err="1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5600" b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trong </a:t>
            </a:r>
            <a:r>
              <a:rPr lang="en-US" sz="5600" b="1" dirty="0" err="1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5600" b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trí </a:t>
            </a:r>
            <a:r>
              <a:rPr lang="en-US" sz="5600" b="1" dirty="0" err="1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5600" b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dirty="0" err="1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5600" b="1" dirty="0">
              <a:solidFill>
                <a:srgbClr val="2A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0"/>
          <a:stretch/>
        </p:blipFill>
        <p:spPr>
          <a:xfrm>
            <a:off x="11981507" y="3314700"/>
            <a:ext cx="5180816" cy="464820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457680" y="2232317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94931" y="3081851"/>
            <a:ext cx="10640298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3800" i="1" kern="100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Tìm những chi tiết cho thấy hai cây phong “có tiếng nói riêng và hẳn có một tâm hồn </a:t>
            </a:r>
            <a:r>
              <a:rPr lang="vi-VN" sz="3800" i="1" kern="100" dirty="0" smtClean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riêng</a:t>
            </a:r>
            <a:r>
              <a:rPr lang="en-US" sz="3800" i="1" kern="100" dirty="0" smtClean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3800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3800" i="1" kern="100" dirty="0" smtClean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Hai </a:t>
            </a:r>
            <a:r>
              <a:rPr lang="vi-VN" sz="3800" i="1" kern="100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cây phong được nhân vật tôi cảm nhận như thế </a:t>
            </a:r>
            <a:r>
              <a:rPr lang="vi-VN" sz="3800" i="1" kern="100" dirty="0" smtClean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nào?</a:t>
            </a:r>
            <a:endParaRPr lang="en-US" sz="3800" i="1" dirty="0" smtClean="0"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3800" i="1" kern="100" dirty="0" smtClean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Tại </a:t>
            </a:r>
            <a:r>
              <a:rPr lang="vi-VN" sz="3800" i="1" kern="100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sao khi trưởng thành, tác giả khám phá được điều bí ẩn của hai cây phong nhưng vẫn không cảm thấy  vỡ mộng?</a:t>
            </a:r>
            <a:endParaRPr lang="en-US" sz="3800" i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-8194419" y="1393221"/>
            <a:ext cx="11650546" cy="712815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4901127" y="1537297"/>
            <a:ext cx="11650546" cy="712815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472149" y="723900"/>
            <a:ext cx="15340469" cy="8847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5600" b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5600" b="1" dirty="0" err="1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5600" b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ảnh </a:t>
            </a:r>
            <a:r>
              <a:rPr lang="en-US" sz="5600" b="1" dirty="0" err="1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5600" b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dirty="0" err="1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5600" b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trong </a:t>
            </a:r>
            <a:r>
              <a:rPr lang="en-US" sz="5600" b="1" dirty="0" err="1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5600" b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trí </a:t>
            </a:r>
            <a:r>
              <a:rPr lang="en-US" sz="5600" b="1" dirty="0" err="1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5600" b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dirty="0" err="1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5600" b="1" dirty="0">
              <a:solidFill>
                <a:srgbClr val="2A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5683" y="1790700"/>
            <a:ext cx="15773400" cy="687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vi-VN" sz="42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vi-VN" sz="42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cây phong như có tâm hồn, tình cảm riêng:</a:t>
            </a:r>
            <a:r>
              <a:rPr lang="vi-VN" sz="4200" b="1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200" dirty="0">
                <a:ea typeface="Times New Roman" panose="02020603050405020304" pitchFamily="18" charset="0"/>
                <a:cs typeface="Times New Roman" panose="02020603050405020304" pitchFamily="18" charset="0"/>
              </a:rPr>
              <a:t>vừa dịu dàng thân thương, vừa dẻo dai, dũng </a:t>
            </a:r>
            <a:r>
              <a:rPr lang="vi-VN" sz="4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mãnh.</a:t>
            </a:r>
            <a:endParaRPr lang="en-US" sz="42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vi-VN" sz="4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Nhân </a:t>
            </a:r>
            <a:r>
              <a:rPr lang="vi-VN" sz="4200" dirty="0">
                <a:ea typeface="Times New Roman" panose="02020603050405020304" pitchFamily="18" charset="0"/>
                <a:cs typeface="Times New Roman" panose="02020603050405020304" pitchFamily="18" charset="0"/>
              </a:rPr>
              <a:t>vật cảm nhận vẻ đẹp của hai cây phong bằng cảm xúc, tâm hồn</a:t>
            </a:r>
            <a:r>
              <a:rPr lang="vi-VN" sz="4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2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vi-VN" sz="4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Cây </a:t>
            </a:r>
            <a:r>
              <a:rPr lang="vi-VN" sz="4200" dirty="0">
                <a:ea typeface="Times New Roman" panose="02020603050405020304" pitchFamily="18" charset="0"/>
                <a:cs typeface="Times New Roman" panose="02020603050405020304" pitchFamily="18" charset="0"/>
              </a:rPr>
              <a:t>phong là một phầ kí ức tuổi thơ của nhân vật về ngôi làng</a:t>
            </a:r>
            <a:r>
              <a:rPr lang="vi-VN" sz="4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2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en-US" sz="4200" b="1" i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sz="4200" b="1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vật</a:t>
            </a:r>
            <a:r>
              <a:rPr lang="en-US" sz="42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“</a:t>
            </a:r>
            <a:r>
              <a:rPr lang="en-US" sz="42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tôi</a:t>
            </a:r>
            <a:r>
              <a:rPr lang="en-US" sz="42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 </a:t>
            </a:r>
            <a:r>
              <a:rPr lang="en-US" sz="42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thấu</a:t>
            </a:r>
            <a:r>
              <a:rPr lang="en-US" sz="42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hiểu 2 </a:t>
            </a:r>
            <a:r>
              <a:rPr lang="en-US" sz="42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en-US" sz="42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phong</a:t>
            </a:r>
            <a:r>
              <a:rPr lang="en-US" sz="42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với </a:t>
            </a:r>
            <a:r>
              <a:rPr lang="en-US" sz="42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suy</a:t>
            </a:r>
            <a:r>
              <a:rPr lang="en-US" sz="42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nghĩ - </a:t>
            </a:r>
            <a:r>
              <a:rPr lang="en-US" sz="42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tình</a:t>
            </a:r>
            <a:r>
              <a:rPr lang="en-US" sz="42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cảm</a:t>
            </a:r>
            <a:r>
              <a:rPr lang="en-US" sz="42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đặc</a:t>
            </a:r>
            <a:r>
              <a:rPr lang="en-US" sz="42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biệt</a:t>
            </a:r>
            <a:r>
              <a:rPr lang="en-US" sz="4200" b="1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865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-8194419" y="1393221"/>
            <a:ext cx="11650546" cy="712815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4901127" y="1537297"/>
            <a:ext cx="11650546" cy="712815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472149" y="723900"/>
            <a:ext cx="15340469" cy="8847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5600" b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5600" b="1" dirty="0" err="1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5600" b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ảnh </a:t>
            </a:r>
            <a:r>
              <a:rPr lang="en-US" sz="5600" b="1" dirty="0" err="1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5600" b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dirty="0" err="1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5600" b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trong </a:t>
            </a:r>
            <a:r>
              <a:rPr lang="en-US" sz="5600" b="1" dirty="0" err="1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5600" b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trí </a:t>
            </a:r>
            <a:r>
              <a:rPr lang="en-US" sz="5600" b="1" dirty="0" err="1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5600" b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dirty="0" err="1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5600" b="1" dirty="0">
              <a:solidFill>
                <a:srgbClr val="2A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5683" y="1790700"/>
            <a:ext cx="15773400" cy="687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vi-VN" sz="42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Nghệ </a:t>
            </a:r>
            <a:r>
              <a:rPr lang="vi-VN" sz="42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thuật:</a:t>
            </a:r>
          </a:p>
          <a:p>
            <a:pPr lvl="2" algn="just">
              <a:lnSpc>
                <a:spcPct val="150000"/>
              </a:lnSpc>
            </a:pPr>
            <a:r>
              <a:rPr lang="vi-VN" sz="4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+ Sử dụng các yếu tố miêu tả.</a:t>
            </a:r>
          </a:p>
          <a:p>
            <a:pPr lvl="2" algn="just">
              <a:lnSpc>
                <a:spcPct val="150000"/>
              </a:lnSpc>
            </a:pPr>
            <a:r>
              <a:rPr lang="vi-VN" sz="4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42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2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iện</a:t>
            </a:r>
            <a:r>
              <a:rPr lang="en-US" sz="4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pháp</a:t>
            </a:r>
            <a:r>
              <a:rPr lang="vi-VN" sz="4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nghệ thuật nhân hoá, hình ảnh so sánh. </a:t>
            </a:r>
          </a:p>
          <a:p>
            <a:pPr algn="just">
              <a:lnSpc>
                <a:spcPct val="150000"/>
              </a:lnSpc>
            </a:pPr>
            <a:r>
              <a:rPr lang="en-US" sz="42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2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42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Thể </a:t>
            </a:r>
            <a:r>
              <a:rPr lang="vi-VN" sz="4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hiện tố chất hội hoạ và âm nhạc, tâm hồn nghệ sĩ của </a:t>
            </a:r>
            <a:r>
              <a:rPr lang="en-US" sz="42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42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tác </a:t>
            </a:r>
            <a:r>
              <a:rPr lang="vi-VN" sz="4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giả.</a:t>
            </a:r>
          </a:p>
          <a:p>
            <a:pPr marL="571500" indent="-571500" algn="just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vi-VN" sz="4200" b="1" i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vi-VN" sz="4200" b="1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cây phong là biểu tượng của quê hương, luôn gắn với tình yêu quê tha thiết. </a:t>
            </a:r>
            <a:endParaRPr lang="en-US" sz="4200" b="1" i="1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95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-8194419" y="1393221"/>
            <a:ext cx="11650546" cy="712815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4901127" y="1537297"/>
            <a:ext cx="11650546" cy="712815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484579" y="419100"/>
            <a:ext cx="15340469" cy="20485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5600" b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Hai </a:t>
            </a:r>
            <a:r>
              <a:rPr lang="en-US" sz="5600" b="1" dirty="0" err="1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5600" b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phòng </a:t>
            </a:r>
            <a:r>
              <a:rPr lang="en-US" sz="5600" b="1" dirty="0" err="1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gắn</a:t>
            </a:r>
            <a:r>
              <a:rPr lang="en-US" sz="5600" b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dirty="0" err="1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5600" b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với </a:t>
            </a:r>
            <a:r>
              <a:rPr lang="en-US" sz="5600" b="1" dirty="0" err="1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5600" b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dirty="0" err="1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kỉ</a:t>
            </a:r>
            <a:r>
              <a:rPr lang="en-US" sz="5600" b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dirty="0" err="1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5600" b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thời </a:t>
            </a:r>
            <a:r>
              <a:rPr lang="en-US" sz="5600" b="1" dirty="0" err="1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5600" b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dirty="0" err="1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ấu</a:t>
            </a:r>
            <a:endParaRPr lang="en-US" sz="5600" b="1" dirty="0">
              <a:solidFill>
                <a:srgbClr val="2A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5024893" y="2458149"/>
            <a:ext cx="12137429" cy="4571301"/>
          </a:xfrm>
          <a:prstGeom prst="cloudCallout">
            <a:avLst>
              <a:gd name="adj1" fmla="val -49205"/>
              <a:gd name="adj2" fmla="val 41559"/>
            </a:avLst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000" dirty="0" smtClean="0">
                <a:solidFill>
                  <a:schemeClr val="tx1"/>
                </a:solidFill>
              </a:rPr>
              <a:t>	</a:t>
            </a:r>
            <a:r>
              <a:rPr lang="vi-VN" sz="3000" dirty="0" smtClean="0">
                <a:solidFill>
                  <a:schemeClr val="tx1"/>
                </a:solidFill>
              </a:rPr>
              <a:t>Trong đoạn văn tiếp theo, tác giả đã kể về kỉ niệm nào?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vi-VN" sz="3000" dirty="0">
                <a:solidFill>
                  <a:schemeClr val="tx1"/>
                </a:solidFill>
              </a:rPr>
              <a:t>Em hiểu thế nào về cảm xúc của nhân vật qua câu văn: </a:t>
            </a:r>
            <a:r>
              <a:rPr lang="vi-VN" sz="3000" b="1" i="1" dirty="0">
                <a:solidFill>
                  <a:schemeClr val="tx1"/>
                </a:solidFill>
              </a:rPr>
              <a:t>vụt mở trước mắt chúng tôi cả thế giới đẹp đẽ vô ngần của không gian bao la và ánh sáng.</a:t>
            </a:r>
            <a:endParaRPr lang="en-US" sz="3000" b="1" i="1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7" t="29962"/>
          <a:stretch/>
        </p:blipFill>
        <p:spPr>
          <a:xfrm flipH="1">
            <a:off x="990600" y="5101372"/>
            <a:ext cx="4034294" cy="518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45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-8194419" y="1393221"/>
            <a:ext cx="11650546" cy="712815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4901127" y="1537297"/>
            <a:ext cx="11650546" cy="712815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484579" y="419100"/>
            <a:ext cx="15340469" cy="20485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5600" b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Hai </a:t>
            </a:r>
            <a:r>
              <a:rPr lang="en-US" sz="5600" b="1" dirty="0" err="1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5600" b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phòng </a:t>
            </a:r>
            <a:r>
              <a:rPr lang="en-US" sz="5600" b="1" dirty="0" err="1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gắn</a:t>
            </a:r>
            <a:r>
              <a:rPr lang="en-US" sz="5600" b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dirty="0" err="1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5600" b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với </a:t>
            </a:r>
            <a:r>
              <a:rPr lang="en-US" sz="5600" b="1" dirty="0" err="1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5600" b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dirty="0" err="1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kỉ</a:t>
            </a:r>
            <a:r>
              <a:rPr lang="en-US" sz="5600" b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dirty="0" err="1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5600" b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thời </a:t>
            </a:r>
            <a:r>
              <a:rPr lang="en-US" sz="5600" b="1" dirty="0" err="1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5600" b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dirty="0" err="1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ấu</a:t>
            </a:r>
            <a:endParaRPr lang="en-US" sz="5600" b="1" dirty="0">
              <a:solidFill>
                <a:srgbClr val="2A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0" y="2628900"/>
            <a:ext cx="14630400" cy="687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581025" algn="l"/>
              </a:tabLst>
            </a:pPr>
            <a:r>
              <a:rPr lang="vi-VN" sz="4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200" dirty="0">
                <a:ea typeface="Times New Roman" panose="02020603050405020304" pitchFamily="18" charset="0"/>
                <a:cs typeface="Times New Roman" panose="02020603050405020304" pitchFamily="18" charset="0"/>
              </a:rPr>
              <a:t> Kỷ niệm của những lần phá tổ chim.</a:t>
            </a:r>
            <a:endParaRPr lang="en-US" sz="4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vi-VN" sz="42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Bọn </a:t>
            </a:r>
            <a:r>
              <a:rPr lang="vi-VN" sz="4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trẻ như những chú chim non ngây thơ ngộ nghĩnh và nghịch </a:t>
            </a:r>
            <a:r>
              <a:rPr lang="vi-VN" sz="42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ngợm</a:t>
            </a:r>
            <a:r>
              <a:rPr lang="en-US" sz="42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en-US" sz="4200" b="1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Quả </a:t>
            </a:r>
            <a:r>
              <a:rPr lang="vi-VN" sz="4200" dirty="0">
                <a:ea typeface="Times New Roman" panose="02020603050405020304" pitchFamily="18" charset="0"/>
                <a:cs typeface="Times New Roman" panose="02020603050405020304" pitchFamily="18" charset="0"/>
              </a:rPr>
              <a:t>đồi có 2 cây phong là nơi hội tụ niềm vui của trẻ thơ</a:t>
            </a:r>
            <a:r>
              <a:rPr lang="vi-VN" sz="4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4200" dirty="0">
                <a:ea typeface="Times New Roman" panose="02020603050405020304" pitchFamily="18" charset="0"/>
                <a:cs typeface="Times New Roman" panose="02020603050405020304" pitchFamily="18" charset="0"/>
              </a:rPr>
              <a:t>- Đứng từ trên cao quan sát. tất cả tạo nên 1 bức tranh thiên nhiên đầy quyến rũ, bí ẩn vì nó gợi lên những vùng đất, con sông bí ẩn, mà lũ trẻ chưa từng biết đến</a:t>
            </a:r>
            <a:r>
              <a:rPr lang="vi-VN" sz="4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13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-8194419" y="1393221"/>
            <a:ext cx="11650546" cy="712815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4901127" y="1537297"/>
            <a:ext cx="11650546" cy="712815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484579" y="419100"/>
            <a:ext cx="15340469" cy="20485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5600" b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Hai </a:t>
            </a:r>
            <a:r>
              <a:rPr lang="en-US" sz="5600" b="1" dirty="0" err="1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5600" b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phòng </a:t>
            </a:r>
            <a:r>
              <a:rPr lang="en-US" sz="5600" b="1" dirty="0" err="1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gắn</a:t>
            </a:r>
            <a:r>
              <a:rPr lang="en-US" sz="5600" b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dirty="0" err="1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5600" b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với </a:t>
            </a:r>
            <a:r>
              <a:rPr lang="en-US" sz="5600" b="1" dirty="0" err="1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5600" b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dirty="0" err="1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kỉ</a:t>
            </a:r>
            <a:r>
              <a:rPr lang="en-US" sz="5600" b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dirty="0" err="1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5600" b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thời </a:t>
            </a:r>
            <a:r>
              <a:rPr lang="en-US" sz="5600" b="1" dirty="0" err="1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5600" b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dirty="0" err="1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ấu</a:t>
            </a:r>
            <a:endParaRPr lang="en-US" sz="5600" b="1" dirty="0">
              <a:solidFill>
                <a:srgbClr val="2A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75689" y="2552700"/>
            <a:ext cx="15758248" cy="687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581025" algn="l"/>
              </a:tabLst>
            </a:pPr>
            <a:r>
              <a:rPr lang="en-US" sz="42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2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vi-VN" sz="4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cây phong không chỉ mở rộng tầm mắt mà còn nâng cánh ước mơ cho những em bé làng Ku-ku-rêu hướng tới chân trời xa xôi, tươi sáng.</a:t>
            </a:r>
          </a:p>
          <a:p>
            <a:pPr algn="just">
              <a:lnSpc>
                <a:spcPct val="150000"/>
              </a:lnSpc>
              <a:tabLst>
                <a:tab pos="581025" algn="l"/>
              </a:tabLst>
            </a:pPr>
            <a:r>
              <a:rPr lang="vi-VN" sz="42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Nghệ thuật:</a:t>
            </a:r>
          </a:p>
          <a:p>
            <a:pPr lvl="2" algn="just">
              <a:lnSpc>
                <a:spcPct val="150000"/>
              </a:lnSpc>
              <a:tabLst>
                <a:tab pos="581025" algn="l"/>
              </a:tabLst>
            </a:pPr>
            <a:r>
              <a:rPr lang="vi-VN" sz="4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+ Miêu tả đặc sắc</a:t>
            </a:r>
          </a:p>
          <a:p>
            <a:pPr lvl="2" algn="just">
              <a:lnSpc>
                <a:spcPct val="150000"/>
              </a:lnSpc>
              <a:tabLst>
                <a:tab pos="581025" algn="l"/>
              </a:tabLst>
            </a:pPr>
            <a:r>
              <a:rPr lang="vi-VN" sz="4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42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2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ghệ</a:t>
            </a:r>
            <a:r>
              <a:rPr lang="en-US" sz="4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thuật</a:t>
            </a:r>
            <a:r>
              <a:rPr lang="vi-VN" sz="4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nhân hoá.</a:t>
            </a:r>
          </a:p>
          <a:p>
            <a:pPr algn="just">
              <a:lnSpc>
                <a:spcPct val="150000"/>
              </a:lnSpc>
              <a:tabLst>
                <a:tab pos="581025" algn="l"/>
              </a:tabLst>
            </a:pPr>
            <a:r>
              <a:rPr lang="vi-VN" sz="4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Thể hiện 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vi-VN" sz="42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ình </a:t>
            </a:r>
            <a:r>
              <a:rPr lang="vi-VN" sz="4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cảm yêu quí,  gần gũi, thân thuộc như người thân.</a:t>
            </a:r>
          </a:p>
        </p:txBody>
      </p:sp>
    </p:spTree>
    <p:extLst>
      <p:ext uri="{BB962C8B-B14F-4D97-AF65-F5344CB8AC3E}">
        <p14:creationId xmlns:p14="http://schemas.microsoft.com/office/powerpoint/2010/main" val="58283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3125700" y="4994165"/>
            <a:ext cx="12036598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00"/>
              </a:lnSpc>
            </a:pPr>
            <a:r>
              <a:rPr lang="en-US" sz="8600" b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TỔNG KẾT</a:t>
            </a:r>
            <a:endParaRPr lang="en-US" sz="8600" b="1" dirty="0">
              <a:solidFill>
                <a:srgbClr val="2A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759216" y="7612307"/>
            <a:ext cx="4769567" cy="67966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477459" y="-2451419"/>
            <a:ext cx="6267258" cy="808678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704666" y="7785451"/>
            <a:ext cx="477002" cy="50306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789800" y="3168656"/>
            <a:ext cx="477002" cy="50306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697200" y="4491097"/>
            <a:ext cx="477002" cy="50306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2948846" y="6143167"/>
            <a:ext cx="7085079" cy="714176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62016">
            <a:off x="14657073" y="1120631"/>
            <a:ext cx="3934583" cy="13525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45" b="14819"/>
          <a:stretch/>
        </p:blipFill>
        <p:spPr>
          <a:xfrm>
            <a:off x="8192336" y="2401261"/>
            <a:ext cx="3032525" cy="203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287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013436" y="1543050"/>
            <a:ext cx="7232995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6400" b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</a:t>
            </a:r>
            <a:endParaRPr lang="en-US" sz="6400" b="1" dirty="0">
              <a:solidFill>
                <a:srgbClr val="2A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54461"/>
          <a:stretch>
            <a:fillRect/>
          </a:stretch>
        </p:blipFill>
        <p:spPr>
          <a:xfrm>
            <a:off x="3134043" y="2749411"/>
            <a:ext cx="12991782" cy="536589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-7337028" y="1579423"/>
            <a:ext cx="11650546" cy="712815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425365" y="8264327"/>
            <a:ext cx="2947462" cy="235428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9219903">
            <a:off x="15629847" y="-2708514"/>
            <a:ext cx="2995592" cy="565206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287316" y="5143500"/>
            <a:ext cx="477002" cy="50306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685616" y="1543050"/>
            <a:ext cx="477002" cy="50306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029233" y="4051329"/>
            <a:ext cx="112014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2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sz="4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Văn</a:t>
            </a:r>
            <a:r>
              <a:rPr lang="vi-VN" sz="4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bản là những cảm nhận của tác giả về hình ảnh hai cây phong và kí ức về bạn bè thời thơ ấu.</a:t>
            </a:r>
            <a:endParaRPr lang="en-US" sz="4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013436" y="1543050"/>
            <a:ext cx="7232995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6400" b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 THUẬT</a:t>
            </a:r>
            <a:endParaRPr lang="en-US" sz="6400" b="1" dirty="0">
              <a:solidFill>
                <a:srgbClr val="2A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54461"/>
          <a:stretch>
            <a:fillRect/>
          </a:stretch>
        </p:blipFill>
        <p:spPr>
          <a:xfrm>
            <a:off x="3134043" y="2749410"/>
            <a:ext cx="12991782" cy="551491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-7337028" y="1579423"/>
            <a:ext cx="11650546" cy="712815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425365" y="8264327"/>
            <a:ext cx="2947462" cy="235428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9219903">
            <a:off x="15629847" y="-2708514"/>
            <a:ext cx="2995592" cy="565206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287316" y="5143500"/>
            <a:ext cx="477002" cy="50306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685616" y="1543050"/>
            <a:ext cx="477002" cy="50306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029233" y="4051329"/>
            <a:ext cx="11201400" cy="2881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2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sz="4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Nghệ </a:t>
            </a:r>
            <a:r>
              <a:rPr lang="nl-NL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thuật miêu tả kết hợp biểu cảm đặc sắc, tinh tế; ngôn từ chọn lọc.</a:t>
            </a:r>
          </a:p>
          <a:p>
            <a:pPr algn="just">
              <a:lnSpc>
                <a:spcPct val="150000"/>
              </a:lnSpc>
            </a:pPr>
            <a:r>
              <a:rPr lang="nl-NL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Nghệ thuật nhân hóa, so sánh.</a:t>
            </a:r>
          </a:p>
        </p:txBody>
      </p:sp>
    </p:spTree>
    <p:extLst>
      <p:ext uri="{BB962C8B-B14F-4D97-AF65-F5344CB8AC3E}">
        <p14:creationId xmlns:p14="http://schemas.microsoft.com/office/powerpoint/2010/main" val="116177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58582" y="1271311"/>
            <a:ext cx="13837436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6400" b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400" b="1" dirty="0">
              <a:solidFill>
                <a:srgbClr val="2A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4551422" y="1393220"/>
            <a:ext cx="11650546" cy="712815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888607" y="-2451419"/>
            <a:ext cx="4511519" cy="582131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80077" y="8744502"/>
            <a:ext cx="2227055" cy="177886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003168" y="724547"/>
            <a:ext cx="1036867" cy="109352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00814" y="6585135"/>
            <a:ext cx="800418" cy="84415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779318" y="8572500"/>
            <a:ext cx="613602" cy="6471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0" t="6067" r="16910" b="7534"/>
          <a:stretch/>
        </p:blipFill>
        <p:spPr>
          <a:xfrm>
            <a:off x="12443218" y="5905500"/>
            <a:ext cx="3663244" cy="449580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855591" y="2620714"/>
            <a:ext cx="1444872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200" b="1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4200" b="1" i="1" kern="100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Qua văn bản, em cảm nhận hai cây phong có ý nghĩa như thế nào đối với cuộc sống của nhân vật tôi?</a:t>
            </a:r>
            <a:endParaRPr lang="en-US" sz="4200" b="1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4200" b="1" i="1" kern="100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2. </a:t>
            </a:r>
            <a:r>
              <a:rPr lang="nl-NL" sz="42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 đoạn trích hai cây phong</a:t>
            </a:r>
            <a:r>
              <a:rPr lang="vi-VN" sz="42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nl-NL" sz="42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bức thông điệp mà tác giả muốn gửi tới bạn đọc điều gì?</a:t>
            </a:r>
            <a:endParaRPr lang="en-US" sz="4200" b="1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14400" y="149999"/>
            <a:ext cx="16589523" cy="275820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873027" y="495300"/>
            <a:ext cx="5029200" cy="10001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6400" b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6400" b="1" dirty="0">
              <a:solidFill>
                <a:srgbClr val="2A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65622" y="1529100"/>
            <a:ext cx="109728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Chia </a:t>
            </a:r>
            <a:r>
              <a:rPr lang="en-US" sz="48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sẻ</a:t>
            </a:r>
            <a:r>
              <a:rPr lang="en-US" sz="48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của </a:t>
            </a:r>
            <a:r>
              <a:rPr lang="en-US" sz="48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48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về </a:t>
            </a:r>
            <a:r>
              <a:rPr lang="en-US" sz="48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quê</a:t>
            </a:r>
            <a:r>
              <a:rPr lang="en-US" sz="48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hương</a:t>
            </a:r>
            <a:r>
              <a:rPr lang="en-US" sz="48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mình?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" t="5107" r="3039" b="12042"/>
          <a:stretch/>
        </p:blipFill>
        <p:spPr>
          <a:xfrm>
            <a:off x="6475165" y="4287302"/>
            <a:ext cx="6153790" cy="433758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1200149" y="3290402"/>
            <a:ext cx="4362452" cy="19938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PHONG CẢNH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200149" y="7627988"/>
            <a:ext cx="4362452" cy="19938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KỈ NIỆM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3487400" y="3137748"/>
            <a:ext cx="4362452" cy="19938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 ĂN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……….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487400" y="7627988"/>
            <a:ext cx="4362452" cy="19938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 KHÁC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……….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/>
          <p:cNvCxnSpPr>
            <a:stCxn id="12" idx="3"/>
            <a:endCxn id="15" idx="3"/>
          </p:cNvCxnSpPr>
          <p:nvPr/>
        </p:nvCxnSpPr>
        <p:spPr>
          <a:xfrm flipV="1">
            <a:off x="12628955" y="4839563"/>
            <a:ext cx="1497311" cy="16165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2" idx="3"/>
            <a:endCxn id="16" idx="1"/>
          </p:cNvCxnSpPr>
          <p:nvPr/>
        </p:nvCxnSpPr>
        <p:spPr>
          <a:xfrm>
            <a:off x="12628955" y="6456095"/>
            <a:ext cx="1497311" cy="14638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2" idx="1"/>
            <a:endCxn id="13" idx="5"/>
          </p:cNvCxnSpPr>
          <p:nvPr/>
        </p:nvCxnSpPr>
        <p:spPr>
          <a:xfrm flipH="1" flipV="1">
            <a:off x="4923735" y="4992217"/>
            <a:ext cx="1551430" cy="14638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2" idx="1"/>
            <a:endCxn id="14" idx="7"/>
          </p:cNvCxnSpPr>
          <p:nvPr/>
        </p:nvCxnSpPr>
        <p:spPr>
          <a:xfrm flipH="1">
            <a:off x="4923735" y="6456095"/>
            <a:ext cx="1551430" cy="14638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3" grpId="0" animBg="1"/>
      <p:bldP spid="14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58582" y="1271311"/>
            <a:ext cx="13837436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6400" b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6400" b="1" dirty="0">
              <a:solidFill>
                <a:srgbClr val="2A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4551422" y="1393220"/>
            <a:ext cx="11650546" cy="712815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888607" y="-2451419"/>
            <a:ext cx="4511519" cy="582131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80077" y="8744502"/>
            <a:ext cx="2227055" cy="177886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003168" y="724547"/>
            <a:ext cx="1036867" cy="109352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00814" y="6585135"/>
            <a:ext cx="800418" cy="84415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800600" y="922033"/>
            <a:ext cx="613602" cy="64713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855591" y="2620714"/>
            <a:ext cx="14448727" cy="1911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200" b="1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Theo em, thiên nhiên có vai trò như thế nào đối với cuộc sống của chúng ta?</a:t>
            </a:r>
            <a:endParaRPr lang="en-US" sz="4200" b="1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754" y="5179938"/>
            <a:ext cx="10058400" cy="449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68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819400" y="3020784"/>
            <a:ext cx="13806117" cy="5791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079577" y="1171575"/>
            <a:ext cx="12128845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6400" b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400" b="1" dirty="0">
              <a:solidFill>
                <a:srgbClr val="2A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14715041" y="5048250"/>
            <a:ext cx="6267258" cy="808678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4005502" y="1620688"/>
            <a:ext cx="7085079" cy="714176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925366" y="2445333"/>
            <a:ext cx="402881" cy="42489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328247" y="5072061"/>
            <a:ext cx="297270" cy="3135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914216" y="8465133"/>
            <a:ext cx="297270" cy="3135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27510" y="4000500"/>
            <a:ext cx="121696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lại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dung bài đọc</a:t>
            </a:r>
          </a:p>
          <a:p>
            <a:pPr marL="685800" indent="-6858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bị bài mới: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Tiếng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4551422" y="1393220"/>
            <a:ext cx="11650546" cy="712815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292211" y="1533411"/>
            <a:ext cx="2227055" cy="177886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646277" y="7967143"/>
            <a:ext cx="5518923" cy="78644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679611" y="3746674"/>
            <a:ext cx="13452253" cy="3127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000"/>
              </a:lnSpc>
            </a:pPr>
            <a:r>
              <a:rPr lang="en-US" sz="7200" b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</a:t>
            </a:r>
          </a:p>
          <a:p>
            <a:pPr algn="ctr">
              <a:lnSpc>
                <a:spcPts val="13000"/>
              </a:lnSpc>
            </a:pPr>
            <a:r>
              <a:rPr lang="en-US" sz="7200" b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 NGHE BÀI GIẢNG!</a:t>
            </a:r>
            <a:endParaRPr lang="en-US" sz="7200" b="1" dirty="0">
              <a:solidFill>
                <a:srgbClr val="2A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>
            <a:off x="-16697982" y="1862227"/>
            <a:ext cx="26067251" cy="1192576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163366" y="2864433"/>
            <a:ext cx="297270" cy="3135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030016" y="8636583"/>
            <a:ext cx="297270" cy="3135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733366" y="7741233"/>
            <a:ext cx="297270" cy="3135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257116" y="1607133"/>
            <a:ext cx="297270" cy="31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14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1503276" y="-1990263"/>
            <a:ext cx="4707870" cy="607467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277653" y="2919810"/>
            <a:ext cx="2716263" cy="116459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4215709" y="1047072"/>
            <a:ext cx="696955" cy="73504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919530" y="5306533"/>
            <a:ext cx="576145" cy="607629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3375336" y="2425422"/>
            <a:ext cx="11537328" cy="2624859"/>
            <a:chOff x="6065" y="-5311424"/>
            <a:chExt cx="15383104" cy="3499811"/>
          </a:xfrm>
        </p:grpSpPr>
        <p:sp>
          <p:nvSpPr>
            <p:cNvPr id="11" name="TextBox 11"/>
            <p:cNvSpPr txBox="1"/>
            <p:nvPr/>
          </p:nvSpPr>
          <p:spPr>
            <a:xfrm>
              <a:off x="6065" y="-3201566"/>
              <a:ext cx="15383104" cy="13899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00"/>
                </a:lnSpc>
              </a:pPr>
              <a:r>
                <a:rPr lang="en-US" sz="11000" b="1" dirty="0" smtClean="0">
                  <a:solidFill>
                    <a:srgbClr val="2A2A2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 CÂY PHONG</a:t>
              </a:r>
              <a:endParaRPr lang="en-US" sz="11000" b="1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3054814" y="-5311424"/>
              <a:ext cx="9285599" cy="7932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60"/>
                </a:lnSpc>
              </a:pPr>
              <a:r>
                <a:rPr lang="en-US" sz="7200" dirty="0" smtClean="0">
                  <a:solidFill>
                    <a:srgbClr val="2A2A2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 10</a:t>
              </a:r>
              <a:endParaRPr lang="en-US" sz="72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8280801" y="182583"/>
            <a:ext cx="1726395" cy="13789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96" y="5914162"/>
            <a:ext cx="18305296" cy="56611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277600" y="51435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(Ai-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tơ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-ma-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tốp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869757" y="1332309"/>
            <a:ext cx="8548486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6400" b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400" b="1" dirty="0">
              <a:solidFill>
                <a:srgbClr val="2A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24000" y="3383636"/>
            <a:ext cx="6781800" cy="220358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003234" y="4346473"/>
            <a:ext cx="5823331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4800" b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TÌM HIỂU CHUNG</a:t>
            </a:r>
            <a:endParaRPr lang="en-US" sz="4800" b="1" dirty="0">
              <a:solidFill>
                <a:srgbClr val="2A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677400" y="3582923"/>
            <a:ext cx="6858000" cy="209567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019800" y="6457320"/>
            <a:ext cx="6016191" cy="209567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5597391" y="-1396362"/>
            <a:ext cx="3936619" cy="396811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6009503">
            <a:off x="-547876" y="8604060"/>
            <a:ext cx="3747437" cy="336588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46490" y="612045"/>
            <a:ext cx="3359358" cy="115477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696220">
            <a:off x="11041562" y="9474860"/>
            <a:ext cx="2716263" cy="1164598"/>
          </a:xfrm>
          <a:prstGeom prst="rect">
            <a:avLst/>
          </a:prstGeom>
        </p:spPr>
      </p:pic>
      <p:sp>
        <p:nvSpPr>
          <p:cNvPr id="16" name="TextBox 5"/>
          <p:cNvSpPr txBox="1"/>
          <p:nvPr/>
        </p:nvSpPr>
        <p:spPr>
          <a:xfrm>
            <a:off x="9773829" y="4485431"/>
            <a:ext cx="6761571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4800" b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ĐỌC HIỂU VĂN BẢN</a:t>
            </a:r>
            <a:endParaRPr lang="en-US" sz="4800" b="1" dirty="0">
              <a:solidFill>
                <a:srgbClr val="2A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5"/>
          <p:cNvSpPr txBox="1"/>
          <p:nvPr/>
        </p:nvSpPr>
        <p:spPr>
          <a:xfrm>
            <a:off x="6858094" y="7416097"/>
            <a:ext cx="4387776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4800" b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TỔNG KẾT</a:t>
            </a:r>
            <a:endParaRPr lang="en-US" sz="4800" b="1" dirty="0">
              <a:solidFill>
                <a:srgbClr val="2A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3660602" y="4711242"/>
            <a:ext cx="10966795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00"/>
              </a:lnSpc>
            </a:pPr>
            <a:r>
              <a:rPr lang="en-US" sz="8600" b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TÌM HIỂU CHUNG</a:t>
            </a:r>
            <a:endParaRPr lang="en-US" sz="8600" b="1" dirty="0">
              <a:solidFill>
                <a:srgbClr val="2A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759216" y="7612307"/>
            <a:ext cx="4769567" cy="67966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477459" y="-2451419"/>
            <a:ext cx="6267258" cy="808678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704666" y="7785451"/>
            <a:ext cx="477002" cy="50306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789800" y="3168656"/>
            <a:ext cx="477002" cy="50306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411016" y="4811424"/>
            <a:ext cx="477002" cy="50306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2948846" y="6143167"/>
            <a:ext cx="7085079" cy="714176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62016">
            <a:off x="14657073" y="1120631"/>
            <a:ext cx="3934583" cy="13525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45" b="14819"/>
          <a:stretch/>
        </p:blipFill>
        <p:spPr>
          <a:xfrm>
            <a:off x="7924800" y="2149727"/>
            <a:ext cx="3032525" cy="20378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667000" y="-8468072"/>
            <a:ext cx="26067251" cy="115358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921776">
            <a:off x="-3932712" y="4997272"/>
            <a:ext cx="6484677" cy="836732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43046">
            <a:off x="16133905" y="1833178"/>
            <a:ext cx="1293762" cy="128303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162941" y="960834"/>
            <a:ext cx="11962118" cy="884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5600" b="1" i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5600" b="1" i="1" dirty="0" err="1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5600" b="1" i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i="1" dirty="0" err="1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5600" b="1" i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Ai-</a:t>
            </a:r>
            <a:r>
              <a:rPr lang="en-US" sz="5600" b="1" i="1" dirty="0" err="1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tơ</a:t>
            </a:r>
            <a:r>
              <a:rPr lang="en-US" sz="5600" b="1" i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-ma-</a:t>
            </a:r>
            <a:r>
              <a:rPr lang="en-US" sz="5600" b="1" i="1" dirty="0" err="1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tốp</a:t>
            </a:r>
            <a:endParaRPr lang="en-US" sz="5600" b="1" i="1" dirty="0">
              <a:solidFill>
                <a:srgbClr val="2A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011578">
            <a:off x="-520824" y="1613761"/>
            <a:ext cx="1905401" cy="145156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4791039">
            <a:off x="16257048" y="5563613"/>
            <a:ext cx="2574591" cy="20564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570" y="3267581"/>
            <a:ext cx="3943350" cy="525182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791200" y="2781300"/>
            <a:ext cx="10514166" cy="687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l-PL" sz="4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Ai-</a:t>
            </a:r>
            <a:r>
              <a:rPr lang="en-US" sz="42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tơ</a:t>
            </a:r>
            <a:r>
              <a:rPr lang="en-US" sz="4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pl-PL" sz="4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ma-tốp </a:t>
            </a:r>
            <a:r>
              <a:rPr lang="pl-PL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(1929-2008) là nhà văn nước Cư-rơ-gư-xtan.</a:t>
            </a:r>
            <a:endParaRPr lang="en-US" sz="4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l-PL" sz="4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l-PL" sz="4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Tác phẩm: </a:t>
            </a:r>
            <a:r>
              <a:rPr lang="pl-PL" sz="4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 phong non trùm khăn đỏ, </a:t>
            </a:r>
            <a:r>
              <a:rPr lang="vi-VN" sz="4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l-PL" sz="4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gười thầy đầu tiên.</a:t>
            </a:r>
            <a:endParaRPr lang="en-US" sz="4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l-PL" sz="4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l-PL" sz="4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2004: </a:t>
            </a:r>
            <a:r>
              <a:rPr lang="pl-PL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Ông được nhận danh hiệu </a:t>
            </a:r>
            <a:r>
              <a:rPr lang="pl-PL" sz="4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“Giáo sư danh dự” </a:t>
            </a:r>
            <a:r>
              <a:rPr lang="pl-PL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 trường Đại học tổng hợp quốc gia Mat</a:t>
            </a:r>
            <a:r>
              <a:rPr lang="vi-VN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pl-PL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xcơ</a:t>
            </a:r>
            <a:r>
              <a:rPr lang="vi-VN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pl-PL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</a:t>
            </a:r>
            <a:r>
              <a:rPr lang="vi-VN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667000" y="-8468072"/>
            <a:ext cx="26067251" cy="115358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921776">
            <a:off x="-3932712" y="4997272"/>
            <a:ext cx="6484677" cy="836732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43046">
            <a:off x="16133905" y="1833178"/>
            <a:ext cx="1293762" cy="128303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162941" y="960834"/>
            <a:ext cx="11962118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5600" b="1" i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5600" b="1" i="1" dirty="0" err="1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5600" b="1" i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i="1" dirty="0" err="1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5600" b="1" i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 </a:t>
            </a:r>
            <a:r>
              <a:rPr lang="en-US" sz="5600" b="1" i="1" dirty="0" err="1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5600" b="1" i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i="1" dirty="0" err="1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endParaRPr lang="en-US" sz="5600" b="1" i="1" dirty="0">
              <a:solidFill>
                <a:srgbClr val="2A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011578">
            <a:off x="-520824" y="1613761"/>
            <a:ext cx="1905401" cy="145156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4791039">
            <a:off x="16257048" y="5563613"/>
            <a:ext cx="2574591" cy="205645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791200" y="3016119"/>
            <a:ext cx="11201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- Xuất xứ: </a:t>
            </a:r>
            <a:r>
              <a:rPr lang="vi-VN" sz="4200" dirty="0">
                <a:ea typeface="Times New Roman" panose="02020603050405020304" pitchFamily="18" charset="0"/>
                <a:cs typeface="Times New Roman" panose="02020603050405020304" pitchFamily="18" charset="0"/>
              </a:rPr>
              <a:t>Văn bản “Hai cây phong” trích phần đầu của tác phẩm “Người thầy đầu tiên”.</a:t>
            </a:r>
          </a:p>
          <a:p>
            <a:pPr algn="just">
              <a:lnSpc>
                <a:spcPct val="150000"/>
              </a:lnSpc>
            </a:pPr>
            <a:r>
              <a:rPr lang="vi-VN" sz="4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- Thể loại: </a:t>
            </a:r>
            <a:r>
              <a:rPr lang="vi-VN" sz="4200" dirty="0">
                <a:ea typeface="Times New Roman" panose="02020603050405020304" pitchFamily="18" charset="0"/>
                <a:cs typeface="Times New Roman" panose="02020603050405020304" pitchFamily="18" charset="0"/>
              </a:rPr>
              <a:t>Truyện vừa</a:t>
            </a:r>
          </a:p>
          <a:p>
            <a:pPr algn="just">
              <a:lnSpc>
                <a:spcPct val="150000"/>
              </a:lnSpc>
            </a:pPr>
            <a:r>
              <a:rPr lang="vi-VN" sz="4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- Bố cục: </a:t>
            </a:r>
            <a:r>
              <a:rPr lang="vi-VN" sz="4200" dirty="0">
                <a:ea typeface="Times New Roman" panose="02020603050405020304" pitchFamily="18" charset="0"/>
                <a:cs typeface="Times New Roman" panose="02020603050405020304" pitchFamily="18" charset="0"/>
              </a:rPr>
              <a:t>Hai phần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727" y="3001831"/>
            <a:ext cx="4008323" cy="533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839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667000" y="-8468072"/>
            <a:ext cx="26067251" cy="115358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921776">
            <a:off x="-3932712" y="4997272"/>
            <a:ext cx="6484677" cy="836732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43046">
            <a:off x="16133905" y="1833178"/>
            <a:ext cx="1293762" cy="128303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162941" y="960834"/>
            <a:ext cx="11962118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5600" b="1" i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5600" b="1" i="1" dirty="0" err="1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5600" b="1" i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i="1" dirty="0" err="1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5600" b="1" i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 </a:t>
            </a:r>
            <a:r>
              <a:rPr lang="en-US" sz="5600" b="1" i="1" dirty="0" err="1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5600" b="1" i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i="1" dirty="0" err="1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endParaRPr lang="en-US" sz="5600" b="1" i="1" dirty="0">
              <a:solidFill>
                <a:srgbClr val="2A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011578">
            <a:off x="-520824" y="1613761"/>
            <a:ext cx="1905401" cy="145156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4791039">
            <a:off x="16257048" y="5563613"/>
            <a:ext cx="2574591" cy="205645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905641" y="4489718"/>
            <a:ext cx="2514600" cy="36308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PHẦN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240930" y="3603362"/>
            <a:ext cx="10944997" cy="2286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200" b="1" dirty="0">
                <a:solidFill>
                  <a:schemeClr val="tx1"/>
                </a:solidFill>
              </a:rPr>
              <a:t>- Phần 1:</a:t>
            </a:r>
            <a:r>
              <a:rPr lang="vi-VN" sz="4200" b="1" i="1" dirty="0">
                <a:solidFill>
                  <a:schemeClr val="tx1"/>
                </a:solidFill>
              </a:rPr>
              <a:t> </a:t>
            </a:r>
            <a:r>
              <a:rPr lang="vi-VN" sz="4200" i="1" dirty="0">
                <a:solidFill>
                  <a:schemeClr val="tx1"/>
                </a:solidFill>
              </a:rPr>
              <a:t>từ đầu </a:t>
            </a:r>
            <a:r>
              <a:rPr lang="vi-VN" sz="4200" i="1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vi-VN" sz="4200" i="1" dirty="0">
                <a:solidFill>
                  <a:schemeClr val="tx1"/>
                </a:solidFill>
              </a:rPr>
              <a:t> chiếc gương thần xanh: </a:t>
            </a:r>
            <a:r>
              <a:rPr lang="vi-VN" sz="4200" b="1" i="1" dirty="0">
                <a:solidFill>
                  <a:schemeClr val="tx1"/>
                </a:solidFill>
              </a:rPr>
              <a:t>Hình ảnh hai cây phong</a:t>
            </a:r>
            <a:endParaRPr lang="en-US" sz="4200" b="1" i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240931" y="6661418"/>
            <a:ext cx="10944997" cy="2286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200" b="1" dirty="0">
                <a:solidFill>
                  <a:schemeClr val="tx1"/>
                </a:solidFill>
              </a:rPr>
              <a:t>- Phần 1:</a:t>
            </a:r>
            <a:r>
              <a:rPr lang="vi-VN" sz="4200" b="1" i="1" dirty="0">
                <a:solidFill>
                  <a:schemeClr val="tx1"/>
                </a:solidFill>
              </a:rPr>
              <a:t> </a:t>
            </a:r>
            <a:r>
              <a:rPr lang="vi-VN" sz="4200" i="1" dirty="0">
                <a:solidFill>
                  <a:schemeClr val="tx1"/>
                </a:solidFill>
              </a:rPr>
              <a:t>từ đầu </a:t>
            </a:r>
            <a:r>
              <a:rPr lang="vi-VN" sz="4200" i="1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vi-VN" sz="4200" i="1" dirty="0">
                <a:solidFill>
                  <a:schemeClr val="tx1"/>
                </a:solidFill>
              </a:rPr>
              <a:t> chiếc gương thần xanh: </a:t>
            </a:r>
            <a:r>
              <a:rPr lang="vi-VN" sz="4200" b="1" i="1" dirty="0">
                <a:solidFill>
                  <a:schemeClr val="tx1"/>
                </a:solidFill>
              </a:rPr>
              <a:t>Hình ảnh hai cây phong</a:t>
            </a:r>
            <a:endParaRPr lang="en-US" sz="4200" b="1" i="1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>
            <a:stCxn id="4" idx="3"/>
            <a:endCxn id="5" idx="1"/>
          </p:cNvCxnSpPr>
          <p:nvPr/>
        </p:nvCxnSpPr>
        <p:spPr>
          <a:xfrm flipV="1">
            <a:off x="4420241" y="4746362"/>
            <a:ext cx="820689" cy="1558769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" idx="3"/>
            <a:endCxn id="14" idx="1"/>
          </p:cNvCxnSpPr>
          <p:nvPr/>
        </p:nvCxnSpPr>
        <p:spPr>
          <a:xfrm>
            <a:off x="4420241" y="6305131"/>
            <a:ext cx="820690" cy="1499287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43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3422763" y="4994165"/>
            <a:ext cx="12036598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00"/>
              </a:lnSpc>
            </a:pPr>
            <a:r>
              <a:rPr lang="en-US" sz="8600" b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ĐỌC HIỂU VĂN BẢN</a:t>
            </a:r>
            <a:endParaRPr lang="en-US" sz="8600" b="1" dirty="0">
              <a:solidFill>
                <a:srgbClr val="2A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759216" y="7612307"/>
            <a:ext cx="4769567" cy="67966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477459" y="-2451419"/>
            <a:ext cx="6267258" cy="808678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704666" y="7785451"/>
            <a:ext cx="477002" cy="50306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789800" y="3168656"/>
            <a:ext cx="477002" cy="50306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697200" y="4491097"/>
            <a:ext cx="477002" cy="50306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2948846" y="6143167"/>
            <a:ext cx="7085079" cy="714176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62016">
            <a:off x="14657073" y="1120631"/>
            <a:ext cx="3934583" cy="13525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45" b="14819"/>
          <a:stretch/>
        </p:blipFill>
        <p:spPr>
          <a:xfrm>
            <a:off x="8192336" y="2401261"/>
            <a:ext cx="3032525" cy="203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722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779</Words>
  <Application>Microsoft Office PowerPoint</Application>
  <PresentationFormat>Custom</PresentationFormat>
  <Paragraphs>77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Times New Roman</vt:lpstr>
      <vt:lpstr>SimSun</vt:lpstr>
      <vt:lpstr>Calibri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18</cp:revision>
  <dcterms:created xsi:type="dcterms:W3CDTF">2006-08-16T00:00:00Z</dcterms:created>
  <dcterms:modified xsi:type="dcterms:W3CDTF">2025-03-03T11:22:26Z</dcterms:modified>
  <dc:identifier>DAEt-d3kjac</dc:identifier>
</cp:coreProperties>
</file>