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57" r:id="rId3"/>
    <p:sldId id="272" r:id="rId4"/>
    <p:sldId id="256" r:id="rId5"/>
    <p:sldId id="258" r:id="rId6"/>
    <p:sldId id="261" r:id="rId7"/>
    <p:sldId id="275" r:id="rId8"/>
    <p:sldId id="276" r:id="rId9"/>
    <p:sldId id="273" r:id="rId10"/>
    <p:sldId id="259" r:id="rId11"/>
    <p:sldId id="277" r:id="rId12"/>
    <p:sldId id="278" r:id="rId13"/>
    <p:sldId id="279" r:id="rId14"/>
    <p:sldId id="274" r:id="rId15"/>
    <p:sldId id="263" r:id="rId16"/>
    <p:sldId id="262" r:id="rId17"/>
    <p:sldId id="260" r:id="rId18"/>
    <p:sldId id="267" r:id="rId19"/>
    <p:sldId id="271" r:id="rId20"/>
  </p:sldIdLst>
  <p:sldSz cx="18288000" cy="10287000"/>
  <p:notesSz cx="6858000" cy="9144000"/>
  <p:embeddedFontLst>
    <p:embeddedFont>
      <p:font typeface="SimSun" panose="02010600030101010101" pitchFamily="2" charset="-122"/>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121.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2.svg"/></Relationships>
</file>

<file path=ppt/slides/_rels/slide10.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47.svg"/><Relationship Id="rId12" Type="http://schemas.openxmlformats.org/officeDocument/2006/relationships/image" Target="../media/image56.svg"/><Relationship Id="rId2" Type="http://schemas.openxmlformats.org/officeDocument/2006/relationships/image" Target="../media/image27.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31.png"/><Relationship Id="rId4" Type="http://schemas.openxmlformats.org/officeDocument/2006/relationships/image" Target="../media/image28.png"/><Relationship Id="rId14" Type="http://schemas.openxmlformats.org/officeDocument/2006/relationships/image" Target="../media/image58.svg"/></Relationships>
</file>

<file path=ppt/slides/_rels/slide11.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47.svg"/><Relationship Id="rId12" Type="http://schemas.openxmlformats.org/officeDocument/2006/relationships/image" Target="../media/image56.svg"/><Relationship Id="rId2" Type="http://schemas.openxmlformats.org/officeDocument/2006/relationships/image" Target="../media/image27.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31.png"/><Relationship Id="rId4" Type="http://schemas.openxmlformats.org/officeDocument/2006/relationships/image" Target="../media/image28.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47.svg"/><Relationship Id="rId12" Type="http://schemas.openxmlformats.org/officeDocument/2006/relationships/image" Target="../media/image56.svg"/><Relationship Id="rId2" Type="http://schemas.openxmlformats.org/officeDocument/2006/relationships/image" Target="../media/image27.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31.png"/><Relationship Id="rId4" Type="http://schemas.openxmlformats.org/officeDocument/2006/relationships/image" Target="../media/image28.png"/><Relationship Id="rId14" Type="http://schemas.openxmlformats.org/officeDocument/2006/relationships/image" Target="../media/image58.svg"/></Relationships>
</file>

<file path=ppt/slides/_rels/slide13.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47.svg"/><Relationship Id="rId12" Type="http://schemas.openxmlformats.org/officeDocument/2006/relationships/image" Target="../media/image56.svg"/><Relationship Id="rId2" Type="http://schemas.openxmlformats.org/officeDocument/2006/relationships/image" Target="../media/image27.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svg"/><Relationship Id="rId15" Type="http://schemas.openxmlformats.org/officeDocument/2006/relationships/image" Target="../media/image31.png"/><Relationship Id="rId4" Type="http://schemas.openxmlformats.org/officeDocument/2006/relationships/image" Target="../media/image28.png"/><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3.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9.sv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svg"/><Relationship Id="rId2" Type="http://schemas.openxmlformats.org/officeDocument/2006/relationships/image" Target="../media/image32.png"/><Relationship Id="rId1" Type="http://schemas.openxmlformats.org/officeDocument/2006/relationships/slideLayout" Target="../slideLayouts/slideLayout7.xml"/><Relationship Id="rId10" Type="http://schemas.openxmlformats.org/officeDocument/2006/relationships/image" Target="../media/image92.svg"/><Relationship Id="rId4" Type="http://schemas.openxmlformats.org/officeDocument/2006/relationships/image" Target="../media/image33.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8.svg"/><Relationship Id="rId3" Type="http://schemas.openxmlformats.org/officeDocument/2006/relationships/image" Target="../media/image2.svg"/><Relationship Id="rId7" Type="http://schemas.openxmlformats.org/officeDocument/2006/relationships/image" Target="../media/image64.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6.svg"/><Relationship Id="rId5" Type="http://schemas.openxmlformats.org/officeDocument/2006/relationships/image" Target="../media/image62.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27.svg"/><Relationship Id="rId5" Type="http://schemas.openxmlformats.org/officeDocument/2006/relationships/image" Target="../media/image70.sv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119.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svg"/><Relationship Id="rId5" Type="http://schemas.openxmlformats.org/officeDocument/2006/relationships/image" Target="../media/image121.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svg"/><Relationship Id="rId1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9.svg"/><Relationship Id="rId12" Type="http://schemas.openxmlformats.org/officeDocument/2006/relationships/image" Target="../media/image5.png"/><Relationship Id="rId17" Type="http://schemas.openxmlformats.org/officeDocument/2006/relationships/image" Target="../media/image31.svg"/><Relationship Id="rId2" Type="http://schemas.openxmlformats.org/officeDocument/2006/relationships/video" Target="../media/media1.wmv"/><Relationship Id="rId16" Type="http://schemas.openxmlformats.org/officeDocument/2006/relationships/image" Target="../media/image11.png"/><Relationship Id="rId20" Type="http://schemas.openxmlformats.org/officeDocument/2006/relationships/image" Target="../media/image13.png"/><Relationship Id="rId1" Type="http://schemas.microsoft.com/office/2007/relationships/media" Target="../media/media1.wmv"/><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29.svg"/><Relationship Id="rId10" Type="http://schemas.openxmlformats.org/officeDocument/2006/relationships/image" Target="../media/image9.png"/><Relationship Id="rId19" Type="http://schemas.openxmlformats.org/officeDocument/2006/relationships/image" Target="../media/image33.svg"/><Relationship Id="rId4" Type="http://schemas.openxmlformats.org/officeDocument/2006/relationships/image" Target="../media/image1.png"/><Relationship Id="rId9" Type="http://schemas.openxmlformats.org/officeDocument/2006/relationships/image" Target="../media/image21.sv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svg"/><Relationship Id="rId1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21.svg"/><Relationship Id="rId17" Type="http://schemas.openxmlformats.org/officeDocument/2006/relationships/image" Target="../media/image31.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5.png"/><Relationship Id="rId19" Type="http://schemas.openxmlformats.org/officeDocument/2006/relationships/image" Target="../media/image33.svg"/><Relationship Id="rId4" Type="http://schemas.openxmlformats.org/officeDocument/2006/relationships/image" Target="../media/image7.png"/><Relationship Id="rId9" Type="http://schemas.openxmlformats.org/officeDocument/2006/relationships/image" Target="../media/image23.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15" Type="http://schemas.openxmlformats.org/officeDocument/2006/relationships/image" Target="../media/image16.png"/><Relationship Id="rId5" Type="http://schemas.openxmlformats.org/officeDocument/2006/relationships/image" Target="../media/image4.svg"/><Relationship Id="rId19" Type="http://schemas.openxmlformats.org/officeDocument/2006/relationships/image" Target="../media/image18.png"/><Relationship Id="rId4" Type="http://schemas.openxmlformats.org/officeDocument/2006/relationships/image" Target="../media/image14.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3.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9.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72.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sv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sv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74.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svg"/><Relationship Id="rId10"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3.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9.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4400" y="777892"/>
            <a:ext cx="16459200" cy="8345196"/>
          </a:xfrm>
          <a:prstGeom prst="rect">
            <a:avLst/>
          </a:prstGeom>
        </p:spPr>
      </p:pic>
      <p:sp>
        <p:nvSpPr>
          <p:cNvPr id="5" name="TextBox 5"/>
          <p:cNvSpPr txBox="1"/>
          <p:nvPr/>
        </p:nvSpPr>
        <p:spPr>
          <a:xfrm>
            <a:off x="3313548" y="3071929"/>
            <a:ext cx="13572503" cy="3118674"/>
          </a:xfrm>
          <a:prstGeom prst="rect">
            <a:avLst/>
          </a:prstGeom>
        </p:spPr>
        <p:txBody>
          <a:bodyPr wrap="square" lIns="0" tIns="0" rIns="0" bIns="0" rtlCol="0" anchor="t">
            <a:spAutoFit/>
          </a:bodyPr>
          <a:lstStyle/>
          <a:p>
            <a:pPr algn="ctr">
              <a:lnSpc>
                <a:spcPct val="150000"/>
              </a:lnSpc>
            </a:pPr>
            <a:r>
              <a:rPr lang="en-US" sz="7200" b="1" dirty="0" smtClean="0">
                <a:solidFill>
                  <a:srgbClr val="00000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788138" y="7277100"/>
            <a:ext cx="2195826" cy="313579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89396">
            <a:off x="67662" y="5013985"/>
            <a:ext cx="1852457" cy="270772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97473">
            <a:off x="15833593" y="857690"/>
            <a:ext cx="1232340" cy="120769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840615">
            <a:off x="644574" y="1283014"/>
            <a:ext cx="2348424" cy="768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719030"/>
            <a:ext cx="16687800" cy="918354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4974">
            <a:off x="287777" y="7391163"/>
            <a:ext cx="1344592" cy="275715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358986" y="266700"/>
            <a:ext cx="1958584" cy="1385706"/>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28600" y="266700"/>
            <a:ext cx="1462949" cy="143635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001359">
            <a:off x="16318363" y="9055184"/>
            <a:ext cx="2058223" cy="477318"/>
          </a:xfrm>
          <a:prstGeom prst="rect">
            <a:avLst/>
          </a:prstGeom>
        </p:spPr>
      </p:pic>
      <p:sp>
        <p:nvSpPr>
          <p:cNvPr id="14" name="Rectangle 13"/>
          <p:cNvSpPr/>
          <p:nvPr/>
        </p:nvSpPr>
        <p:spPr>
          <a:xfrm>
            <a:off x="2591457" y="1703050"/>
            <a:ext cx="14034634" cy="6463308"/>
          </a:xfrm>
          <a:prstGeom prst="rect">
            <a:avLst/>
          </a:prstGeom>
        </p:spPr>
        <p:txBody>
          <a:bodyPr wrap="square">
            <a:spAutoFit/>
          </a:bodyPr>
          <a:lstStyle/>
          <a:p>
            <a:pPr algn="ctr">
              <a:lnSpc>
                <a:spcPct val="150000"/>
              </a:lnSpc>
            </a:pPr>
            <a:r>
              <a:rPr lang="en-US" sz="4800" b="1" kern="100" dirty="0">
                <a:solidFill>
                  <a:srgbClr val="000000"/>
                </a:solidFill>
                <a:latin typeface="Arial" panose="020B0604020202020204" pitchFamily="34" charset="0"/>
                <a:ea typeface="SimSun" panose="02010600030101010101" pitchFamily="2" charset="-122"/>
                <a:cs typeface="Arial" panose="020B0604020202020204" pitchFamily="34" charset="0"/>
              </a:rPr>
              <a:t>Đ</a:t>
            </a:r>
            <a:r>
              <a:rPr lang="vi-VN" sz="4800" b="1" kern="100" dirty="0" smtClean="0">
                <a:solidFill>
                  <a:srgbClr val="000000"/>
                </a:solidFill>
                <a:ea typeface="SimSun" panose="02010600030101010101" pitchFamily="2" charset="-122"/>
                <a:cs typeface="Times New Roman" panose="02020603050405020304" pitchFamily="18" charset="0"/>
              </a:rPr>
              <a:t>ọc </a:t>
            </a:r>
            <a:r>
              <a:rPr lang="vi-VN" sz="4800" b="1" kern="100" dirty="0">
                <a:solidFill>
                  <a:srgbClr val="000000"/>
                </a:solidFill>
                <a:ea typeface="SimSun" panose="02010600030101010101" pitchFamily="2" charset="-122"/>
                <a:cs typeface="Times New Roman" panose="02020603050405020304" pitchFamily="18" charset="0"/>
              </a:rPr>
              <a:t>bài mẫu (SGK – trang 37) và trả lời: </a:t>
            </a:r>
            <a:endParaRPr lang="en-US" sz="4800" b="1" dirty="0">
              <a:ea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tabLst>
                <a:tab pos="290195" algn="l"/>
              </a:tabLst>
            </a:pPr>
            <a:r>
              <a:rPr lang="vi-VN" sz="3200" dirty="0" smtClean="0">
                <a:solidFill>
                  <a:srgbClr val="000000"/>
                </a:solidFill>
                <a:ea typeface="Times New Roman" panose="02020603050405020304" pitchFamily="18" charset="0"/>
                <a:cs typeface="Times New Roman" panose="02020603050405020304" pitchFamily="18" charset="0"/>
              </a:rPr>
              <a:t>Ngôi </a:t>
            </a:r>
            <a:r>
              <a:rPr lang="vi-VN" sz="3200" dirty="0">
                <a:solidFill>
                  <a:srgbClr val="000000"/>
                </a:solidFill>
                <a:ea typeface="Times New Roman" panose="02020603050405020304" pitchFamily="18" charset="0"/>
                <a:cs typeface="Times New Roman" panose="02020603050405020304" pitchFamily="18" charset="0"/>
              </a:rPr>
              <a:t>kể trong bài viết trên là ngôi thứ </a:t>
            </a:r>
            <a:r>
              <a:rPr lang="vi-VN" sz="3200" dirty="0" smtClean="0">
                <a:solidFill>
                  <a:srgbClr val="000000"/>
                </a:solidFill>
                <a:ea typeface="Times New Roman" panose="02020603050405020304" pitchFamily="18" charset="0"/>
                <a:cs typeface="Times New Roman" panose="02020603050405020304" pitchFamily="18" charset="0"/>
              </a:rPr>
              <a:t>mấy?</a:t>
            </a:r>
            <a:r>
              <a:rPr lang="en-US" sz="3200" dirty="0" smtClean="0">
                <a:ea typeface="Times New Roman" panose="02020603050405020304" pitchFamily="18" charset="0"/>
                <a:cs typeface="Times New Roman" panose="02020603050405020304" pitchFamily="18" charset="0"/>
              </a:rPr>
              <a:t> </a:t>
            </a:r>
            <a:r>
              <a:rPr lang="vi-VN" sz="3200" dirty="0" smtClean="0">
                <a:solidFill>
                  <a:srgbClr val="000000"/>
                </a:solidFill>
                <a:ea typeface="Times New Roman" panose="02020603050405020304" pitchFamily="18" charset="0"/>
                <a:cs typeface="Times New Roman" panose="02020603050405020304" pitchFamily="18" charset="0"/>
              </a:rPr>
              <a:t>Người </a:t>
            </a:r>
            <a:r>
              <a:rPr lang="vi-VN" sz="3200" dirty="0">
                <a:solidFill>
                  <a:srgbClr val="000000"/>
                </a:solidFill>
                <a:ea typeface="Times New Roman" panose="02020603050405020304" pitchFamily="18" charset="0"/>
                <a:cs typeface="Times New Roman" panose="02020603050405020304" pitchFamily="18" charset="0"/>
              </a:rPr>
              <a:t>viết chia sẻ trải nghiệm gì? Nêu những sự việc chính và chỉ ra trình tự của những sự việc ấy.</a:t>
            </a:r>
            <a:endParaRPr lang="en-US" sz="3200" dirty="0">
              <a:ea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tabLst>
                <a:tab pos="309880" algn="l"/>
              </a:tabLst>
            </a:pPr>
            <a:r>
              <a:rPr lang="vi-VN" sz="3200" dirty="0" smtClean="0">
                <a:solidFill>
                  <a:srgbClr val="000000"/>
                </a:solidFill>
                <a:ea typeface="Times New Roman" panose="02020603050405020304" pitchFamily="18" charset="0"/>
                <a:cs typeface="Times New Roman" panose="02020603050405020304" pitchFamily="18" charset="0"/>
              </a:rPr>
              <a:t>Người </a:t>
            </a:r>
            <a:r>
              <a:rPr lang="vi-VN" sz="3200" dirty="0">
                <a:solidFill>
                  <a:srgbClr val="000000"/>
                </a:solidFill>
                <a:ea typeface="Times New Roman" panose="02020603050405020304" pitchFamily="18" charset="0"/>
                <a:cs typeface="Times New Roman" panose="02020603050405020304" pitchFamily="18" charset="0"/>
              </a:rPr>
              <a:t>viết đã thể hiện cảm xúc bằng những câu văn, chi tiết nào? Từ đó cho biểt, chúng ta có thể dùng những cách nào để thể hiện cảm xúc đối với sự việc được kể?</a:t>
            </a:r>
            <a:endParaRPr lang="en-US" sz="3200" dirty="0">
              <a:ea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
              <a:tabLst>
                <a:tab pos="297815" algn="l"/>
              </a:tabLst>
            </a:pPr>
            <a:r>
              <a:rPr lang="vi-VN" sz="3200" dirty="0" smtClean="0">
                <a:solidFill>
                  <a:srgbClr val="000000"/>
                </a:solidFill>
                <a:ea typeface="Times New Roman" panose="02020603050405020304" pitchFamily="18" charset="0"/>
                <a:cs typeface="Times New Roman" panose="02020603050405020304" pitchFamily="18" charset="0"/>
              </a:rPr>
              <a:t>Những </a:t>
            </a:r>
            <a:r>
              <a:rPr lang="vi-VN" sz="3200" dirty="0">
                <a:solidFill>
                  <a:srgbClr val="000000"/>
                </a:solidFill>
                <a:ea typeface="Times New Roman" panose="02020603050405020304" pitchFamily="18" charset="0"/>
                <a:cs typeface="Times New Roman" panose="02020603050405020304" pitchFamily="18" charset="0"/>
              </a:rPr>
              <a:t>trải nghiệm đó có ý nghĩa như thế nào đổi với tâm hồn của người </a:t>
            </a:r>
            <a:r>
              <a:rPr lang="vi-VN" sz="3200" dirty="0" smtClean="0">
                <a:solidFill>
                  <a:srgbClr val="000000"/>
                </a:solidFill>
                <a:ea typeface="Times New Roman" panose="02020603050405020304" pitchFamily="18" charset="0"/>
                <a:cs typeface="Times New Roman" panose="02020603050405020304" pitchFamily="18" charset="0"/>
              </a:rPr>
              <a:t>viết?</a:t>
            </a:r>
            <a:r>
              <a:rPr lang="en-US" sz="3200" dirty="0" smtClean="0">
                <a:ea typeface="Times New Roman" panose="02020603050405020304" pitchFamily="18" charset="0"/>
                <a:cs typeface="Times New Roman" panose="02020603050405020304" pitchFamily="18" charset="0"/>
              </a:rPr>
              <a:t> </a:t>
            </a:r>
            <a:r>
              <a:rPr lang="vi-VN" sz="3200" dirty="0" smtClean="0">
                <a:solidFill>
                  <a:srgbClr val="000000"/>
                </a:solidFill>
                <a:ea typeface="Times New Roman" panose="02020603050405020304" pitchFamily="18" charset="0"/>
                <a:cs typeface="Times New Roman" panose="02020603050405020304" pitchFamily="18" charset="0"/>
              </a:rPr>
              <a:t>Em </a:t>
            </a:r>
            <a:r>
              <a:rPr lang="vi-VN" sz="3200" dirty="0">
                <a:solidFill>
                  <a:srgbClr val="000000"/>
                </a:solidFill>
                <a:ea typeface="Times New Roman" panose="02020603050405020304" pitchFamily="18" charset="0"/>
                <a:cs typeface="Times New Roman" panose="02020603050405020304" pitchFamily="18" charset="0"/>
              </a:rPr>
              <a:t>học được điều gì từ cách kể về một trải nghiệm của bản thân?</a:t>
            </a:r>
            <a:endParaRPr lang="en-US" sz="3200" dirty="0">
              <a:effectLst/>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3" dur="500"/>
                                        <p:tgtEl>
                                          <p:spTgt spid="14">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6" dur="500"/>
                                        <p:tgtEl>
                                          <p:spTgt spid="14">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1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719030"/>
            <a:ext cx="16687800" cy="918354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4974">
            <a:off x="287777" y="7391163"/>
            <a:ext cx="1344592" cy="275715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358986" y="266700"/>
            <a:ext cx="1958584" cy="1385706"/>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28600" y="266700"/>
            <a:ext cx="1462949" cy="143635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001359">
            <a:off x="16318363" y="9055184"/>
            <a:ext cx="2058223" cy="477318"/>
          </a:xfrm>
          <a:prstGeom prst="rect">
            <a:avLst/>
          </a:prstGeom>
        </p:spPr>
      </p:pic>
      <p:sp>
        <p:nvSpPr>
          <p:cNvPr id="4" name="Rectangle 3"/>
          <p:cNvSpPr/>
          <p:nvPr/>
        </p:nvSpPr>
        <p:spPr>
          <a:xfrm>
            <a:off x="2910724" y="1502921"/>
            <a:ext cx="14420730" cy="6878806"/>
          </a:xfrm>
          <a:prstGeom prst="rect">
            <a:avLst/>
          </a:prstGeom>
        </p:spPr>
        <p:txBody>
          <a:bodyPr wrap="square">
            <a:spAutoFit/>
          </a:bodyPr>
          <a:lstStyle/>
          <a:p>
            <a:pPr marL="571500" indent="-571500" algn="just">
              <a:lnSpc>
                <a:spcPct val="150000"/>
              </a:lnSpc>
              <a:buFontTx/>
              <a:buChar char="-"/>
              <a:tabLst>
                <a:tab pos="312420" algn="l"/>
              </a:tabLst>
            </a:pPr>
            <a:r>
              <a:rPr lang="vi-VN" sz="4200" b="1" dirty="0" smtClean="0">
                <a:solidFill>
                  <a:srgbClr val="000000"/>
                </a:solidFill>
                <a:ea typeface="Times New Roman" panose="02020603050405020304" pitchFamily="18" charset="0"/>
                <a:cs typeface="Times New Roman" panose="02020603050405020304" pitchFamily="18" charset="0"/>
              </a:rPr>
              <a:t>Ngôi </a:t>
            </a:r>
            <a:r>
              <a:rPr lang="vi-VN" sz="4200" b="1" dirty="0">
                <a:solidFill>
                  <a:srgbClr val="000000"/>
                </a:solidFill>
                <a:ea typeface="Times New Roman" panose="02020603050405020304" pitchFamily="18" charset="0"/>
                <a:cs typeface="Times New Roman" panose="02020603050405020304" pitchFamily="18" charset="0"/>
              </a:rPr>
              <a:t>kể: </a:t>
            </a:r>
            <a:r>
              <a:rPr lang="vi-VN" sz="4200" dirty="0">
                <a:solidFill>
                  <a:srgbClr val="000000"/>
                </a:solidFill>
                <a:ea typeface="Times New Roman" panose="02020603050405020304" pitchFamily="18" charset="0"/>
                <a:cs typeface="Times New Roman" panose="02020603050405020304" pitchFamily="18" charset="0"/>
              </a:rPr>
              <a:t>ngôi thứ </a:t>
            </a:r>
            <a:r>
              <a:rPr lang="vi-VN" sz="4200" dirty="0" smtClean="0">
                <a:solidFill>
                  <a:srgbClr val="000000"/>
                </a:solidFill>
                <a:ea typeface="Times New Roman" panose="02020603050405020304" pitchFamily="18" charset="0"/>
                <a:cs typeface="Times New Roman" panose="02020603050405020304" pitchFamily="18" charset="0"/>
              </a:rPr>
              <a:t>nhất</a:t>
            </a:r>
            <a:r>
              <a:rPr lang="en-US" sz="4200" dirty="0" smtClean="0">
                <a:solidFill>
                  <a:srgbClr val="000000"/>
                </a:solidFill>
                <a:ea typeface="Times New Roman" panose="02020603050405020304" pitchFamily="18" charset="0"/>
                <a:cs typeface="Times New Roman" panose="02020603050405020304" pitchFamily="18" charset="0"/>
              </a:rPr>
              <a:t>.</a:t>
            </a:r>
            <a:endParaRPr lang="en-US" sz="4200" dirty="0" smtClean="0">
              <a:ea typeface="Times New Roman" panose="02020603050405020304" pitchFamily="18" charset="0"/>
              <a:cs typeface="Times New Roman" panose="02020603050405020304" pitchFamily="18" charset="0"/>
            </a:endParaRPr>
          </a:p>
          <a:p>
            <a:pPr marL="571500" indent="-571500" algn="just">
              <a:lnSpc>
                <a:spcPct val="150000"/>
              </a:lnSpc>
              <a:buFontTx/>
              <a:buChar char="-"/>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Người </a:t>
            </a:r>
            <a:r>
              <a:rPr lang="vi-VN" sz="4200" dirty="0">
                <a:solidFill>
                  <a:srgbClr val="000000"/>
                </a:solidFill>
                <a:ea typeface="Times New Roman" panose="02020603050405020304" pitchFamily="18" charset="0"/>
                <a:cs typeface="Times New Roman" panose="02020603050405020304" pitchFamily="18" charset="0"/>
              </a:rPr>
              <a:t>viết chia sẻ trải nghiệm về một chuyến </a:t>
            </a:r>
            <a:r>
              <a:rPr lang="vi-VN" sz="4200" dirty="0" smtClean="0">
                <a:solidFill>
                  <a:srgbClr val="000000"/>
                </a:solidFill>
                <a:ea typeface="Times New Roman" panose="02020603050405020304" pitchFamily="18" charset="0"/>
                <a:cs typeface="Times New Roman" panose="02020603050405020304" pitchFamily="18" charset="0"/>
              </a:rPr>
              <a:t>đi.</a:t>
            </a:r>
            <a:endParaRPr lang="en-US" sz="4200" dirty="0" smtClean="0">
              <a:ea typeface="Times New Roman" panose="02020603050405020304" pitchFamily="18" charset="0"/>
              <a:cs typeface="Times New Roman" panose="02020603050405020304" pitchFamily="18" charset="0"/>
            </a:endParaRPr>
          </a:p>
          <a:p>
            <a:pPr marL="571500" indent="-571500" algn="just">
              <a:lnSpc>
                <a:spcPct val="150000"/>
              </a:lnSpc>
              <a:buFontTx/>
              <a:buChar char="-"/>
              <a:tabLst>
                <a:tab pos="312420" algn="l"/>
              </a:tabLst>
            </a:pPr>
            <a:r>
              <a:rPr lang="vi-VN" sz="4200" b="1" dirty="0" smtClean="0">
                <a:solidFill>
                  <a:srgbClr val="000000"/>
                </a:solidFill>
                <a:ea typeface="Times New Roman" panose="02020603050405020304" pitchFamily="18" charset="0"/>
                <a:cs typeface="Times New Roman" panose="02020603050405020304" pitchFamily="18" charset="0"/>
              </a:rPr>
              <a:t>Kể </a:t>
            </a:r>
            <a:r>
              <a:rPr lang="vi-VN" sz="4200" b="1" dirty="0">
                <a:solidFill>
                  <a:srgbClr val="000000"/>
                </a:solidFill>
                <a:ea typeface="Times New Roman" panose="02020603050405020304" pitchFamily="18" charset="0"/>
                <a:cs typeface="Times New Roman" panose="02020603050405020304" pitchFamily="18" charset="0"/>
              </a:rPr>
              <a:t>về sự việc: </a:t>
            </a:r>
            <a:r>
              <a:rPr lang="vi-VN" sz="4200" dirty="0">
                <a:solidFill>
                  <a:srgbClr val="000000"/>
                </a:solidFill>
                <a:ea typeface="Times New Roman" panose="02020603050405020304" pitchFamily="18" charset="0"/>
                <a:cs typeface="Times New Roman" panose="02020603050405020304" pitchFamily="18" charset="0"/>
              </a:rPr>
              <a:t>chuyến tham quan đến bản Cát </a:t>
            </a:r>
            <a:r>
              <a:rPr lang="vi-VN" sz="4200" dirty="0" smtClean="0">
                <a:solidFill>
                  <a:srgbClr val="000000"/>
                </a:solidFill>
                <a:ea typeface="Times New Roman" panose="02020603050405020304" pitchFamily="18" charset="0"/>
                <a:cs typeface="Times New Roman" panose="02020603050405020304" pitchFamily="18" charset="0"/>
              </a:rPr>
              <a:t>Cát.</a:t>
            </a:r>
            <a:endParaRPr lang="en-US" sz="4200"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Tx/>
              <a:buChar char="-"/>
              <a:tabLst>
                <a:tab pos="312420" algn="l"/>
              </a:tabLst>
            </a:pPr>
            <a:r>
              <a:rPr lang="vi-VN" sz="4200" b="1" dirty="0" smtClean="0">
                <a:solidFill>
                  <a:srgbClr val="000000"/>
                </a:solidFill>
                <a:ea typeface="Times New Roman" panose="02020603050405020304" pitchFamily="18" charset="0"/>
                <a:cs typeface="Times New Roman" panose="02020603050405020304" pitchFamily="18" charset="0"/>
              </a:rPr>
              <a:t>Các </a:t>
            </a:r>
            <a:r>
              <a:rPr lang="vi-VN" sz="4200" b="1" dirty="0">
                <a:solidFill>
                  <a:srgbClr val="000000"/>
                </a:solidFill>
                <a:ea typeface="Times New Roman" panose="02020603050405020304" pitchFamily="18" charset="0"/>
                <a:cs typeface="Times New Roman" panose="02020603050405020304" pitchFamily="18" charset="0"/>
              </a:rPr>
              <a:t>sự việc được kể theo trình tự thời gian:</a:t>
            </a:r>
            <a:endParaRPr lang="en-US" sz="4200" b="1"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Buổi </a:t>
            </a:r>
            <a:r>
              <a:rPr lang="vi-VN" sz="4200" dirty="0">
                <a:solidFill>
                  <a:srgbClr val="000000"/>
                </a:solidFill>
                <a:ea typeface="Times New Roman" panose="02020603050405020304" pitchFamily="18" charset="0"/>
                <a:cs typeface="Times New Roman" panose="02020603050405020304" pitchFamily="18" charset="0"/>
              </a:rPr>
              <a:t>sáng, di chuyển từ thị xã Sa Pa đến bản Cát Cát.</a:t>
            </a:r>
            <a:endParaRPr lang="en-US" sz="4200" dirty="0">
              <a:ea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
              <a:tabLst>
                <a:tab pos="312420" algn="l"/>
              </a:tabLst>
            </a:pPr>
            <a:r>
              <a:rPr lang="en-US" sz="42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đình</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một ngày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vui</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chơi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khám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bản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Cát</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Cát</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Chiều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lạnh</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 nhà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quay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126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0" dur="500"/>
                                        <p:tgtEl>
                                          <p:spTgt spid="4">
                                            <p:txEl>
                                              <p:pRg st="5" end="5"/>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719030"/>
            <a:ext cx="16687800" cy="918354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4974">
            <a:off x="287777" y="7391163"/>
            <a:ext cx="1344592" cy="275715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358986" y="266700"/>
            <a:ext cx="1958584" cy="1385706"/>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28600" y="266700"/>
            <a:ext cx="1462949" cy="143635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001359">
            <a:off x="16318363" y="9055184"/>
            <a:ext cx="2058223" cy="477318"/>
          </a:xfrm>
          <a:prstGeom prst="rect">
            <a:avLst/>
          </a:prstGeom>
        </p:spPr>
      </p:pic>
      <p:sp>
        <p:nvSpPr>
          <p:cNvPr id="4" name="Rectangle 3"/>
          <p:cNvSpPr/>
          <p:nvPr/>
        </p:nvSpPr>
        <p:spPr>
          <a:xfrm>
            <a:off x="2730766" y="1622267"/>
            <a:ext cx="14081876" cy="5909310"/>
          </a:xfrm>
          <a:prstGeom prst="rect">
            <a:avLst/>
          </a:prstGeom>
        </p:spPr>
        <p:txBody>
          <a:bodyPr wrap="square">
            <a:spAutoFit/>
          </a:bodyPr>
          <a:lstStyle/>
          <a:p>
            <a:pPr marL="571500" indent="-571500" algn="just">
              <a:lnSpc>
                <a:spcPct val="150000"/>
              </a:lnSpc>
              <a:buFontTx/>
              <a:buChar char="-"/>
              <a:tabLst>
                <a:tab pos="312420" algn="l"/>
              </a:tabLst>
            </a:pPr>
            <a:r>
              <a:rPr lang="vi-VN" sz="4200" b="1" dirty="0" smtClean="0">
                <a:solidFill>
                  <a:srgbClr val="000000"/>
                </a:solidFill>
                <a:ea typeface="Times New Roman" panose="02020603050405020304" pitchFamily="18" charset="0"/>
                <a:cs typeface="Times New Roman" panose="02020603050405020304" pitchFamily="18" charset="0"/>
              </a:rPr>
              <a:t>Người </a:t>
            </a:r>
            <a:r>
              <a:rPr lang="vi-VN" sz="4200" b="1" dirty="0">
                <a:solidFill>
                  <a:srgbClr val="000000"/>
                </a:solidFill>
                <a:ea typeface="Times New Roman" panose="02020603050405020304" pitchFamily="18" charset="0"/>
                <a:cs typeface="Times New Roman" panose="02020603050405020304" pitchFamily="18" charset="0"/>
              </a:rPr>
              <a:t>viết đã thể hiện cảm xúc qua những câu văn </a:t>
            </a:r>
            <a:r>
              <a:rPr lang="vi-VN" sz="4200" b="1" dirty="0" smtClean="0">
                <a:solidFill>
                  <a:srgbClr val="000000"/>
                </a:solidFill>
                <a:ea typeface="Times New Roman" panose="02020603050405020304" pitchFamily="18" charset="0"/>
                <a:cs typeface="Times New Roman" panose="02020603050405020304" pitchFamily="18" charset="0"/>
              </a:rPr>
              <a:t>như</a:t>
            </a:r>
            <a:r>
              <a:rPr lang="en-US"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200" b="1" dirty="0" smtClean="0">
                <a:solidFill>
                  <a:srgbClr val="000000"/>
                </a:solidFill>
                <a:ea typeface="Times New Roman" panose="02020603050405020304" pitchFamily="18" charset="0"/>
                <a:cs typeface="Times New Roman" panose="02020603050405020304" pitchFamily="18" charset="0"/>
              </a:rPr>
              <a:t> </a:t>
            </a:r>
            <a:r>
              <a:rPr lang="vi-VN" sz="4200" i="1" dirty="0">
                <a:solidFill>
                  <a:srgbClr val="000000"/>
                </a:solidFill>
                <a:ea typeface="Times New Roman" panose="02020603050405020304" pitchFamily="18" charset="0"/>
                <a:cs typeface="Times New Roman" panose="02020603050405020304" pitchFamily="18" charset="0"/>
              </a:rPr>
              <a:t>"Mọi thứ thật lạ lẫm, thú vị.", "Thật là một bản nhạc êm dịu của thiên nhiên.", "Lòng tôi đầy nuối tiếc</a:t>
            </a:r>
            <a:r>
              <a:rPr lang="vi-VN" sz="4200" i="1" dirty="0" smtClean="0">
                <a:solidFill>
                  <a:srgbClr val="000000"/>
                </a:solidFill>
                <a:ea typeface="Times New Roman" panose="02020603050405020304" pitchFamily="18" charset="0"/>
                <a:cs typeface="Times New Roman" panose="02020603050405020304" pitchFamily="18" charset="0"/>
              </a:rPr>
              <a:t>.“</a:t>
            </a:r>
            <a:endParaRPr lang="en-US" sz="4200" i="1" dirty="0" smtClean="0">
              <a:solidFill>
                <a:srgbClr val="000000"/>
              </a:solidFill>
              <a:ea typeface="Times New Roman" panose="02020603050405020304" pitchFamily="18" charset="0"/>
              <a:cs typeface="Times New Roman" panose="02020603050405020304" pitchFamily="18" charset="0"/>
            </a:endParaRPr>
          </a:p>
          <a:p>
            <a:pPr marL="571500" indent="-571500" algn="just">
              <a:lnSpc>
                <a:spcPct val="150000"/>
              </a:lnSpc>
              <a:buFontTx/>
              <a:buChar char="-"/>
              <a:tabLst>
                <a:tab pos="312420" algn="l"/>
              </a:tabLst>
            </a:pPr>
            <a:r>
              <a:rPr lang="vi-VN" sz="4200" dirty="0" smtClean="0">
                <a:ea typeface="Times New Roman" panose="02020603050405020304" pitchFamily="18" charset="0"/>
                <a:cs typeface="Arial" panose="020B0604020202020204" pitchFamily="34" charset="0"/>
              </a:rPr>
              <a:t>Những </a:t>
            </a:r>
            <a:r>
              <a:rPr lang="vi-VN" sz="4200" dirty="0">
                <a:ea typeface="Times New Roman" panose="02020603050405020304" pitchFamily="18" charset="0"/>
                <a:cs typeface="Arial" panose="020B0604020202020204" pitchFamily="34" charset="0"/>
              </a:rPr>
              <a:t>trải nghiệm đó có ý </a:t>
            </a:r>
            <a:r>
              <a:rPr lang="vi-VN" sz="4200" dirty="0" smtClean="0">
                <a:ea typeface="Times New Roman" panose="02020603050405020304" pitchFamily="18" charset="0"/>
                <a:cs typeface="Arial" panose="020B0604020202020204" pitchFamily="34" charset="0"/>
              </a:rPr>
              <a:t>ng</a:t>
            </a:r>
            <a:r>
              <a:rPr lang="en-US" sz="4200" dirty="0" err="1" smtClean="0">
                <a:latin typeface="Arial" panose="020B0604020202020204" pitchFamily="34" charset="0"/>
                <a:ea typeface="Times New Roman" panose="02020603050405020304" pitchFamily="18" charset="0"/>
                <a:cs typeface="Arial" panose="020B0604020202020204" pitchFamily="34" charset="0"/>
              </a:rPr>
              <a:t>hĩa</a:t>
            </a:r>
            <a:r>
              <a:rPr lang="vi-VN" sz="4200" dirty="0" smtClean="0">
                <a:latin typeface="Arial" panose="020B0604020202020204" pitchFamily="34" charset="0"/>
                <a:ea typeface="Times New Roman" panose="02020603050405020304" pitchFamily="18" charset="0"/>
                <a:cs typeface="Arial" panose="020B0604020202020204" pitchFamily="34" charset="0"/>
              </a:rPr>
              <a:t> </a:t>
            </a:r>
            <a:r>
              <a:rPr lang="vi-VN" sz="4200" dirty="0">
                <a:ea typeface="Times New Roman" panose="02020603050405020304" pitchFamily="18" charset="0"/>
                <a:cs typeface="Arial" panose="020B0604020202020204" pitchFamily="34" charset="0"/>
              </a:rPr>
              <a:t>vô cùng to lớn đối với tâm hồn người viết, giúp nguời viết có tâm hồn tươi đẹp hơn, yêu thiên nhiên, con người và đất nước mình hơn.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11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 y="719030"/>
            <a:ext cx="16687800" cy="918354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4974">
            <a:off x="287777" y="7391163"/>
            <a:ext cx="1344592" cy="2757152"/>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358986" y="266700"/>
            <a:ext cx="1958584" cy="1385706"/>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28600" y="266700"/>
            <a:ext cx="1462949" cy="143635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001359">
            <a:off x="16318363" y="9055184"/>
            <a:ext cx="2058223" cy="477318"/>
          </a:xfrm>
          <a:prstGeom prst="rect">
            <a:avLst/>
          </a:prstGeom>
        </p:spPr>
      </p:pic>
      <p:sp>
        <p:nvSpPr>
          <p:cNvPr id="4" name="Rectangle 3"/>
          <p:cNvSpPr/>
          <p:nvPr/>
        </p:nvSpPr>
        <p:spPr>
          <a:xfrm>
            <a:off x="3333478" y="1485900"/>
            <a:ext cx="10839721" cy="3970318"/>
          </a:xfrm>
          <a:prstGeom prst="rect">
            <a:avLst/>
          </a:prstGeom>
        </p:spPr>
        <p:txBody>
          <a:bodyPr wrap="square">
            <a:spAutoFit/>
          </a:bodyPr>
          <a:lstStyle/>
          <a:p>
            <a:pPr marL="571500" indent="-571500" algn="just">
              <a:lnSpc>
                <a:spcPct val="150000"/>
              </a:lnSpc>
              <a:buFont typeface="Symbol" panose="05050102010706020507" pitchFamily="18" charset="2"/>
              <a:buChar char="Þ"/>
              <a:tabLst>
                <a:tab pos="312420" algn="l"/>
              </a:tabLst>
            </a:pPr>
            <a:r>
              <a:rPr lang="vi-VN" sz="4200" b="1" dirty="0" smtClean="0">
                <a:solidFill>
                  <a:srgbClr val="000000"/>
                </a:solidFill>
                <a:ea typeface="Times New Roman" panose="02020603050405020304" pitchFamily="18" charset="0"/>
                <a:cs typeface="Times New Roman" panose="02020603050405020304" pitchFamily="18" charset="0"/>
              </a:rPr>
              <a:t>Cách </a:t>
            </a:r>
            <a:r>
              <a:rPr lang="vi-VN" sz="4200" b="1" dirty="0">
                <a:solidFill>
                  <a:srgbClr val="000000"/>
                </a:solidFill>
                <a:ea typeface="Times New Roman" panose="02020603050405020304" pitchFamily="18" charset="0"/>
                <a:cs typeface="Times New Roman" panose="02020603050405020304" pitchFamily="18" charset="0"/>
              </a:rPr>
              <a:t>kể</a:t>
            </a:r>
            <a:r>
              <a:rPr lang="vi-VN" sz="4200" b="1" dirty="0" smtClean="0">
                <a:solidFill>
                  <a:srgbClr val="000000"/>
                </a:solidFill>
                <a:ea typeface="Times New Roman" panose="02020603050405020304" pitchFamily="18" charset="0"/>
                <a:cs typeface="Times New Roman" panose="02020603050405020304" pitchFamily="18" charset="0"/>
              </a:rPr>
              <a:t>:</a:t>
            </a:r>
            <a:endParaRPr lang="vi-VN" sz="4200" b="1" dirty="0">
              <a:solidFill>
                <a:srgbClr val="000000"/>
              </a:solidFill>
              <a:ea typeface="Times New Roman" panose="02020603050405020304" pitchFamily="18" charset="0"/>
              <a:cs typeface="Times New Roman" panose="02020603050405020304" pitchFamily="18" charset="0"/>
            </a:endParaRPr>
          </a:p>
          <a:p>
            <a:pPr marL="1485900" lvl="2" indent="-571500" algn="just">
              <a:lnSpc>
                <a:spcPct val="150000"/>
              </a:lnSpc>
              <a:buFontTx/>
              <a:buChar char="-"/>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Sử </a:t>
            </a:r>
            <a:r>
              <a:rPr lang="vi-VN" sz="4200" dirty="0">
                <a:solidFill>
                  <a:srgbClr val="000000"/>
                </a:solidFill>
                <a:ea typeface="Times New Roman" panose="02020603050405020304" pitchFamily="18" charset="0"/>
                <a:cs typeface="Times New Roman" panose="02020603050405020304" pitchFamily="18" charset="0"/>
              </a:rPr>
              <a:t>dụng ngôi kể thứ </a:t>
            </a:r>
            <a:r>
              <a:rPr lang="vi-VN" sz="4200" dirty="0" smtClean="0">
                <a:solidFill>
                  <a:srgbClr val="000000"/>
                </a:solidFill>
                <a:ea typeface="Times New Roman" panose="02020603050405020304" pitchFamily="18" charset="0"/>
                <a:cs typeface="Times New Roman" panose="02020603050405020304" pitchFamily="18" charset="0"/>
              </a:rPr>
              <a:t>nhất</a:t>
            </a:r>
            <a:r>
              <a:rPr lang="en-US" sz="4200" dirty="0" smtClean="0">
                <a:solidFill>
                  <a:srgbClr val="000000"/>
                </a:solidFill>
                <a:ea typeface="Times New Roman" panose="02020603050405020304" pitchFamily="18" charset="0"/>
                <a:cs typeface="Times New Roman" panose="02020603050405020304" pitchFamily="18" charset="0"/>
              </a:rPr>
              <a:t>.</a:t>
            </a:r>
            <a:endParaRPr lang="vi-VN" sz="4200" dirty="0">
              <a:solidFill>
                <a:srgbClr val="000000"/>
              </a:solidFill>
              <a:ea typeface="Times New Roman" panose="02020603050405020304" pitchFamily="18" charset="0"/>
              <a:cs typeface="Times New Roman" panose="02020603050405020304" pitchFamily="18" charset="0"/>
            </a:endParaRPr>
          </a:p>
          <a:p>
            <a:pPr marL="1485900" lvl="2" indent="-571500" algn="just">
              <a:lnSpc>
                <a:spcPct val="150000"/>
              </a:lnSpc>
              <a:buFontTx/>
              <a:buChar char="-"/>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Sắp </a:t>
            </a:r>
            <a:r>
              <a:rPr lang="vi-VN" sz="4200" dirty="0">
                <a:solidFill>
                  <a:srgbClr val="000000"/>
                </a:solidFill>
                <a:ea typeface="Times New Roman" panose="02020603050405020304" pitchFamily="18" charset="0"/>
                <a:cs typeface="Times New Roman" panose="02020603050405020304" pitchFamily="18" charset="0"/>
              </a:rPr>
              <a:t>xếp các sự việc theo trình tự.</a:t>
            </a:r>
          </a:p>
          <a:p>
            <a:pPr marL="1485900" lvl="2" indent="-571500" algn="just">
              <a:lnSpc>
                <a:spcPct val="150000"/>
              </a:lnSpc>
              <a:buFontTx/>
              <a:buChar char="-"/>
              <a:tabLst>
                <a:tab pos="312420" algn="l"/>
              </a:tabLst>
            </a:pPr>
            <a:r>
              <a:rPr lang="vi-VN" sz="4200" dirty="0" smtClean="0">
                <a:solidFill>
                  <a:srgbClr val="000000"/>
                </a:solidFill>
                <a:ea typeface="Times New Roman" panose="02020603050405020304" pitchFamily="18" charset="0"/>
                <a:cs typeface="Times New Roman" panose="02020603050405020304" pitchFamily="18" charset="0"/>
              </a:rPr>
              <a:t>Kết </a:t>
            </a:r>
            <a:r>
              <a:rPr lang="vi-VN" sz="4200" dirty="0">
                <a:solidFill>
                  <a:srgbClr val="000000"/>
                </a:solidFill>
                <a:ea typeface="Times New Roman" panose="02020603050405020304" pitchFamily="18" charset="0"/>
                <a:cs typeface="Times New Roman" panose="02020603050405020304" pitchFamily="18" charset="0"/>
              </a:rPr>
              <a:t>hợp kể, tả, biểu lộ cảm xúc.</a:t>
            </a:r>
          </a:p>
        </p:txBody>
      </p:sp>
    </p:spTree>
    <p:extLst>
      <p:ext uri="{BB962C8B-B14F-4D97-AF65-F5344CB8AC3E}">
        <p14:creationId xmlns:p14="http://schemas.microsoft.com/office/powerpoint/2010/main" val="11186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6600" y="2324100"/>
            <a:ext cx="11506200" cy="6750771"/>
          </a:xfrm>
          <a:prstGeom prst="rect">
            <a:avLst/>
          </a:prstGeom>
        </p:spPr>
      </p:pic>
      <p:sp>
        <p:nvSpPr>
          <p:cNvPr id="4" name="TextBox 4"/>
          <p:cNvSpPr txBox="1"/>
          <p:nvPr/>
        </p:nvSpPr>
        <p:spPr>
          <a:xfrm>
            <a:off x="5418155" y="5282704"/>
            <a:ext cx="8690773" cy="833562"/>
          </a:xfrm>
          <a:prstGeom prst="rect">
            <a:avLst/>
          </a:prstGeom>
        </p:spPr>
        <p:txBody>
          <a:bodyPr wrap="square" lIns="0" tIns="0" rIns="0" bIns="0" rtlCol="0" anchor="t">
            <a:spAutoFit/>
          </a:bodyPr>
          <a:lstStyle/>
          <a:p>
            <a:pPr algn="ctr">
              <a:lnSpc>
                <a:spcPts val="6480"/>
              </a:lnSpc>
            </a:pPr>
            <a:r>
              <a:rPr lang="en-US" sz="7200" b="1" dirty="0" smtClean="0">
                <a:solidFill>
                  <a:srgbClr val="000000"/>
                </a:solidFill>
                <a:latin typeface="Arial" panose="020B0604020202020204" pitchFamily="34" charset="0"/>
                <a:cs typeface="Arial" panose="020B0604020202020204" pitchFamily="34" charset="0"/>
              </a:rPr>
              <a:t>III. THỰC HÀNH</a:t>
            </a:r>
            <a:endParaRPr lang="en-US" sz="7200" b="1" dirty="0">
              <a:solidFill>
                <a:srgbClr val="0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716000" y="1562100"/>
            <a:ext cx="1894957" cy="186559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04314">
            <a:off x="1707957" y="6758118"/>
            <a:ext cx="3137285" cy="274824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4108928" y="6850815"/>
            <a:ext cx="2195826" cy="313579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16706">
            <a:off x="6699617" y="1310296"/>
            <a:ext cx="673623" cy="183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8903">
            <a:off x="1221247" y="909632"/>
            <a:ext cx="2482113" cy="2635449"/>
          </a:xfrm>
          <a:prstGeom prst="rect">
            <a:avLst/>
          </a:prstGeom>
        </p:spPr>
      </p:pic>
    </p:spTree>
    <p:extLst>
      <p:ext uri="{BB962C8B-B14F-4D97-AF65-F5344CB8AC3E}">
        <p14:creationId xmlns:p14="http://schemas.microsoft.com/office/powerpoint/2010/main" val="2804047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6800" y="1028700"/>
            <a:ext cx="16230600" cy="838382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15936">
            <a:off x="766169" y="112335"/>
            <a:ext cx="2307514" cy="24947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89396">
            <a:off x="15981792" y="7396399"/>
            <a:ext cx="1857335" cy="2714854"/>
          </a:xfrm>
          <a:prstGeom prst="rect">
            <a:avLst/>
          </a:prstGeom>
        </p:spPr>
      </p:pic>
      <p:sp>
        <p:nvSpPr>
          <p:cNvPr id="12" name="Rectangle 11"/>
          <p:cNvSpPr/>
          <p:nvPr/>
        </p:nvSpPr>
        <p:spPr>
          <a:xfrm>
            <a:off x="2362200" y="3512454"/>
            <a:ext cx="13877626" cy="3416320"/>
          </a:xfrm>
          <a:prstGeom prst="rect">
            <a:avLst/>
          </a:prstGeom>
        </p:spPr>
        <p:txBody>
          <a:bodyPr wrap="square">
            <a:spAutoFit/>
          </a:bodyPr>
          <a:lstStyle/>
          <a:p>
            <a:pPr indent="228600" algn="just">
              <a:lnSpc>
                <a:spcPct val="150000"/>
              </a:lnSpc>
            </a:pPr>
            <a:r>
              <a:rPr lang="nl-NL" sz="48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vi-VN" sz="48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 bài:</a:t>
            </a:r>
            <a:r>
              <a:rPr lang="vi-VN" sz="4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Viết đoạn văn khoảng 400 </a:t>
            </a:r>
            <a:r>
              <a:rPr lang="vi-VN"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chữ</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kể lại một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trải</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hồn</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nên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phú</a:t>
            </a:r>
            <a:r>
              <a:rPr lang="en-US"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hơn.</a:t>
            </a:r>
            <a:endParaRPr lang="en-US" sz="4800" b="1" i="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822391" y="1399812"/>
            <a:ext cx="16649701" cy="8610600"/>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sp>
        <p:nvSpPr>
          <p:cNvPr id="17" name="TextBox 16"/>
          <p:cNvSpPr txBox="1"/>
          <p:nvPr/>
        </p:nvSpPr>
        <p:spPr>
          <a:xfrm>
            <a:off x="2286000" y="229159"/>
            <a:ext cx="14020800" cy="942053"/>
          </a:xfrm>
          <a:prstGeom prst="rect">
            <a:avLst/>
          </a:prstGeom>
          <a:noFill/>
        </p:spPr>
        <p:txBody>
          <a:bodyPr wrap="square" rtlCol="0">
            <a:spAutoFit/>
          </a:bodyPr>
          <a:lstStyle/>
          <a:p>
            <a:pPr>
              <a:lnSpc>
                <a:spcPct val="150000"/>
              </a:lnSpc>
            </a:pPr>
            <a:r>
              <a:rPr lang="en-US" sz="4200" b="1" i="1" dirty="0" err="1" smtClean="0">
                <a:solidFill>
                  <a:srgbClr val="FF0000"/>
                </a:solidFill>
                <a:latin typeface="Arial" panose="020B0604020202020204" pitchFamily="34" charset="0"/>
                <a:cs typeface="Arial" panose="020B0604020202020204" pitchFamily="34" charset="0"/>
              </a:rPr>
              <a:t>Bảng</a:t>
            </a:r>
            <a:r>
              <a:rPr lang="en-US" sz="4200" b="1" i="1" dirty="0" smtClean="0">
                <a:solidFill>
                  <a:srgbClr val="FF0000"/>
                </a:solidFill>
                <a:latin typeface="Arial" panose="020B0604020202020204" pitchFamily="34" charset="0"/>
                <a:cs typeface="Arial" panose="020B0604020202020204" pitchFamily="34" charset="0"/>
              </a:rPr>
              <a:t> </a:t>
            </a:r>
            <a:r>
              <a:rPr lang="en-US" sz="4200" b="1" i="1" dirty="0" err="1" smtClean="0">
                <a:solidFill>
                  <a:srgbClr val="FF0000"/>
                </a:solidFill>
                <a:latin typeface="Arial" panose="020B0604020202020204" pitchFamily="34" charset="0"/>
                <a:cs typeface="Arial" panose="020B0604020202020204" pitchFamily="34" charset="0"/>
              </a:rPr>
              <a:t>kiểm</a:t>
            </a:r>
            <a:r>
              <a:rPr lang="en-US" sz="4200" b="1" i="1" dirty="0" smtClean="0">
                <a:solidFill>
                  <a:srgbClr val="FF0000"/>
                </a:solidFill>
                <a:latin typeface="Arial" panose="020B0604020202020204" pitchFamily="34" charset="0"/>
                <a:cs typeface="Arial" panose="020B0604020202020204" pitchFamily="34" charset="0"/>
              </a:rPr>
              <a:t> bài </a:t>
            </a:r>
            <a:r>
              <a:rPr lang="en-US" sz="4200" b="1" i="1" dirty="0" err="1" smtClean="0">
                <a:solidFill>
                  <a:srgbClr val="FF0000"/>
                </a:solidFill>
                <a:latin typeface="Arial" panose="020B0604020202020204" pitchFamily="34" charset="0"/>
                <a:cs typeface="Arial" panose="020B0604020202020204" pitchFamily="34" charset="0"/>
              </a:rPr>
              <a:t>viết</a:t>
            </a:r>
            <a:r>
              <a:rPr lang="en-US" sz="4200" b="1" i="1" dirty="0" smtClean="0">
                <a:solidFill>
                  <a:srgbClr val="FF0000"/>
                </a:solidFill>
                <a:latin typeface="Arial" panose="020B0604020202020204" pitchFamily="34" charset="0"/>
                <a:cs typeface="Arial" panose="020B0604020202020204" pitchFamily="34" charset="0"/>
              </a:rPr>
              <a:t> kể lại một </a:t>
            </a:r>
            <a:r>
              <a:rPr lang="en-US" sz="4200" b="1" i="1" dirty="0" err="1" smtClean="0">
                <a:solidFill>
                  <a:srgbClr val="FF0000"/>
                </a:solidFill>
                <a:latin typeface="Arial" panose="020B0604020202020204" pitchFamily="34" charset="0"/>
                <a:cs typeface="Arial" panose="020B0604020202020204" pitchFamily="34" charset="0"/>
              </a:rPr>
              <a:t>trải</a:t>
            </a:r>
            <a:r>
              <a:rPr lang="en-US" sz="4200" b="1" i="1" dirty="0" smtClean="0">
                <a:solidFill>
                  <a:srgbClr val="FF0000"/>
                </a:solidFill>
                <a:latin typeface="Arial" panose="020B0604020202020204" pitchFamily="34" charset="0"/>
                <a:cs typeface="Arial" panose="020B0604020202020204" pitchFamily="34" charset="0"/>
              </a:rPr>
              <a:t> </a:t>
            </a:r>
            <a:r>
              <a:rPr lang="en-US" sz="4200" b="1" i="1" dirty="0" err="1" smtClean="0">
                <a:solidFill>
                  <a:srgbClr val="FF0000"/>
                </a:solidFill>
                <a:latin typeface="Arial" panose="020B0604020202020204" pitchFamily="34" charset="0"/>
                <a:cs typeface="Arial" panose="020B0604020202020204" pitchFamily="34" charset="0"/>
              </a:rPr>
              <a:t>nghiệm</a:t>
            </a:r>
            <a:r>
              <a:rPr lang="en-US" sz="4200" b="1" i="1" dirty="0" smtClean="0">
                <a:solidFill>
                  <a:srgbClr val="FF0000"/>
                </a:solidFill>
                <a:latin typeface="Arial" panose="020B0604020202020204" pitchFamily="34" charset="0"/>
                <a:cs typeface="Arial" panose="020B0604020202020204" pitchFamily="34" charset="0"/>
              </a:rPr>
              <a:t> của bản </a:t>
            </a:r>
            <a:r>
              <a:rPr lang="en-US" sz="4200" b="1" i="1" dirty="0" err="1" smtClean="0">
                <a:solidFill>
                  <a:srgbClr val="FF0000"/>
                </a:solidFill>
                <a:latin typeface="Arial" panose="020B0604020202020204" pitchFamily="34" charset="0"/>
                <a:cs typeface="Arial" panose="020B0604020202020204" pitchFamily="34" charset="0"/>
              </a:rPr>
              <a:t>thân</a:t>
            </a:r>
            <a:endParaRPr lang="en-US" sz="4200" b="1" i="1" dirty="0">
              <a:solidFill>
                <a:srgbClr val="FF0000"/>
              </a:solidFill>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528439594"/>
              </p:ext>
            </p:extLst>
          </p:nvPr>
        </p:nvGraphicFramePr>
        <p:xfrm>
          <a:off x="1600200" y="1790700"/>
          <a:ext cx="15087600" cy="7828824"/>
        </p:xfrm>
        <a:graphic>
          <a:graphicData uri="http://schemas.openxmlformats.org/drawingml/2006/table">
            <a:tbl>
              <a:tblPr firstRow="1" bandRow="1">
                <a:tableStyleId>{5940675A-B579-460E-94D1-54222C63F5DA}</a:tableStyleId>
              </a:tblPr>
              <a:tblGrid>
                <a:gridCol w="3184591">
                  <a:extLst>
                    <a:ext uri="{9D8B030D-6E8A-4147-A177-3AD203B41FA5}">
                      <a16:colId xmlns:a16="http://schemas.microsoft.com/office/drawing/2014/main" xmlns="" val="330200976"/>
                    </a:ext>
                  </a:extLst>
                </a:gridCol>
                <a:gridCol w="9372600">
                  <a:extLst>
                    <a:ext uri="{9D8B030D-6E8A-4147-A177-3AD203B41FA5}">
                      <a16:colId xmlns:a16="http://schemas.microsoft.com/office/drawing/2014/main" xmlns="" val="2206721308"/>
                    </a:ext>
                  </a:extLst>
                </a:gridCol>
                <a:gridCol w="2530409">
                  <a:extLst>
                    <a:ext uri="{9D8B030D-6E8A-4147-A177-3AD203B41FA5}">
                      <a16:colId xmlns:a16="http://schemas.microsoft.com/office/drawing/2014/main" xmlns="" val="4211405269"/>
                    </a:ext>
                  </a:extLst>
                </a:gridCol>
              </a:tblGrid>
              <a:tr h="1243928">
                <a:tc>
                  <a:txBody>
                    <a:bodyPr/>
                    <a:lstStyle/>
                    <a:p>
                      <a:pPr algn="ctr">
                        <a:lnSpc>
                          <a:spcPct val="150000"/>
                        </a:lnSpc>
                      </a:pPr>
                      <a:r>
                        <a:rPr lang="en-US" sz="3200" b="1" dirty="0" smtClean="0">
                          <a:solidFill>
                            <a:schemeClr val="tx1"/>
                          </a:solidFill>
                          <a:latin typeface="Arial" panose="020B0604020202020204" pitchFamily="34" charset="0"/>
                          <a:cs typeface="Arial" panose="020B0604020202020204" pitchFamily="34" charset="0"/>
                        </a:rPr>
                        <a:t>CÁC</a:t>
                      </a:r>
                      <a:r>
                        <a:rPr lang="en-US" sz="3200" b="1" baseline="0" dirty="0" smtClean="0">
                          <a:solidFill>
                            <a:schemeClr val="tx1"/>
                          </a:solidFill>
                          <a:latin typeface="Arial" panose="020B0604020202020204" pitchFamily="34" charset="0"/>
                          <a:cs typeface="Arial" panose="020B0604020202020204" pitchFamily="34" charset="0"/>
                        </a:rPr>
                        <a:t> PHẦN VIẾT CỦA BÀI</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lnSpc>
                          <a:spcPct val="150000"/>
                        </a:lnSpc>
                      </a:pPr>
                      <a:r>
                        <a:rPr lang="en-US" sz="3200" b="1" dirty="0" smtClean="0">
                          <a:solidFill>
                            <a:schemeClr val="tx1"/>
                          </a:solidFill>
                          <a:latin typeface="Arial" panose="020B0604020202020204" pitchFamily="34" charset="0"/>
                          <a:cs typeface="Arial" panose="020B0604020202020204" pitchFamily="34" charset="0"/>
                        </a:rPr>
                        <a:t>NỘI DUNG KIỂM</a:t>
                      </a:r>
                      <a:r>
                        <a:rPr lang="en-US" sz="3200" b="1" baseline="0" dirty="0" smtClean="0">
                          <a:solidFill>
                            <a:schemeClr val="tx1"/>
                          </a:solidFill>
                          <a:latin typeface="Arial" panose="020B0604020202020204" pitchFamily="34" charset="0"/>
                          <a:cs typeface="Arial" panose="020B0604020202020204" pitchFamily="34" charset="0"/>
                        </a:rPr>
                        <a:t> TRA</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lnSpc>
                          <a:spcPct val="150000"/>
                        </a:lnSpc>
                      </a:pPr>
                      <a:r>
                        <a:rPr lang="en-US" sz="3200" b="1" dirty="0" smtClean="0">
                          <a:solidFill>
                            <a:schemeClr val="tx1"/>
                          </a:solidFill>
                          <a:latin typeface="Arial" panose="020B0604020202020204" pitchFamily="34" charset="0"/>
                          <a:cs typeface="Arial" panose="020B0604020202020204" pitchFamily="34" charset="0"/>
                        </a:rPr>
                        <a:t>ĐẠT/ </a:t>
                      </a:r>
                    </a:p>
                    <a:p>
                      <a:pPr algn="ctr">
                        <a:lnSpc>
                          <a:spcPct val="150000"/>
                        </a:lnSpc>
                      </a:pPr>
                      <a:r>
                        <a:rPr lang="en-US" sz="3200" b="1" dirty="0" smtClean="0">
                          <a:solidFill>
                            <a:schemeClr val="tx1"/>
                          </a:solidFill>
                          <a:latin typeface="Arial" panose="020B0604020202020204" pitchFamily="34" charset="0"/>
                          <a:cs typeface="Arial" panose="020B0604020202020204" pitchFamily="34" charset="0"/>
                        </a:rPr>
                        <a:t>CHƯA</a:t>
                      </a:r>
                      <a:r>
                        <a:rPr lang="en-US" sz="3200" b="1" baseline="0" dirty="0" smtClean="0">
                          <a:solidFill>
                            <a:schemeClr val="tx1"/>
                          </a:solidFill>
                          <a:latin typeface="Arial" panose="020B0604020202020204" pitchFamily="34" charset="0"/>
                          <a:cs typeface="Arial" panose="020B0604020202020204" pitchFamily="34" charset="0"/>
                        </a:rPr>
                        <a:t> ĐẠT</a:t>
                      </a:r>
                      <a:endParaRPr lang="en-US" sz="3200" b="1"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a16="http://schemas.microsoft.com/office/drawing/2014/main" xmlns="" val="547980328"/>
                  </a:ext>
                </a:extLst>
              </a:tr>
              <a:tr h="784293">
                <a:tc rowSpan="3">
                  <a:txBody>
                    <a:bodyPr/>
                    <a:lstStyle/>
                    <a:p>
                      <a:pPr algn="ctr"/>
                      <a:r>
                        <a:rPr lang="en-US" sz="3200" b="1" dirty="0" smtClean="0">
                          <a:latin typeface="Arial" panose="020B0604020202020204" pitchFamily="34" charset="0"/>
                          <a:cs typeface="Arial" panose="020B0604020202020204" pitchFamily="34" charset="0"/>
                        </a:rPr>
                        <a:t>Mở bài</a:t>
                      </a:r>
                      <a:endParaRPr lang="en-US" sz="3200" b="1" dirty="0">
                        <a:latin typeface="Arial" panose="020B0604020202020204" pitchFamily="34" charset="0"/>
                        <a:cs typeface="Arial" panose="020B0604020202020204" pitchFamily="34" charset="0"/>
                      </a:endParaRPr>
                    </a:p>
                  </a:txBody>
                  <a:tcPr anchor="ctr"/>
                </a:tc>
                <a:tc>
                  <a:txBody>
                    <a:bodyPr/>
                    <a:lstStyle/>
                    <a:p>
                      <a:r>
                        <a:rPr lang="en-US" sz="2800" dirty="0" smtClean="0">
                          <a:latin typeface="Arial" panose="020B0604020202020204" pitchFamily="34" charset="0"/>
                          <a:cs typeface="Arial" panose="020B0604020202020204" pitchFamily="34" charset="0"/>
                        </a:rPr>
                        <a:t>Dùng</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ngôi</a:t>
                      </a:r>
                      <a:r>
                        <a:rPr lang="en-US" sz="2800" baseline="0" dirty="0" smtClean="0">
                          <a:latin typeface="Arial" panose="020B0604020202020204" pitchFamily="34" charset="0"/>
                          <a:cs typeface="Arial" panose="020B0604020202020204" pitchFamily="34" charset="0"/>
                        </a:rPr>
                        <a:t> thứ nhất để kể</a:t>
                      </a:r>
                      <a:endParaRPr lang="en-US" sz="2800" dirty="0">
                        <a:latin typeface="Arial" panose="020B0604020202020204" pitchFamily="34" charset="0"/>
                        <a:cs typeface="Arial" panose="020B0604020202020204" pitchFamily="34" charset="0"/>
                      </a:endParaRPr>
                    </a:p>
                  </a:txBody>
                  <a:tcPr anchor="ctr"/>
                </a:tc>
                <a:tc>
                  <a:txBody>
                    <a:bodyPr/>
                    <a:lstStyle/>
                    <a:p>
                      <a:endParaRPr lang="en-US" dirty="0"/>
                    </a:p>
                  </a:txBody>
                  <a:tcPr/>
                </a:tc>
                <a:extLst>
                  <a:ext uri="{0D108BD9-81ED-4DB2-BD59-A6C34878D82A}">
                    <a16:rowId xmlns:a16="http://schemas.microsoft.com/office/drawing/2014/main" xmlns="" val="1863361560"/>
                  </a:ext>
                </a:extLst>
              </a:tr>
              <a:tr h="784293">
                <a:tc vMerge="1">
                  <a:txBody>
                    <a:bodyPr/>
                    <a:lstStyle/>
                    <a:p>
                      <a:endParaRPr lang="en-US" dirty="0"/>
                    </a:p>
                  </a:txBody>
                  <a:tcPr/>
                </a:tc>
                <a:tc>
                  <a:txBody>
                    <a:bodyPr/>
                    <a:lstStyle/>
                    <a:p>
                      <a:r>
                        <a:rPr lang="en-US" sz="2800" dirty="0" err="1" smtClean="0">
                          <a:latin typeface="Arial" panose="020B0604020202020204" pitchFamily="34" charset="0"/>
                          <a:cs typeface="Arial" panose="020B0604020202020204" pitchFamily="34" charset="0"/>
                        </a:rPr>
                        <a:t>Giới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thiệu</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sơ</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lược</a:t>
                      </a:r>
                      <a:r>
                        <a:rPr lang="en-US" sz="2800" baseline="0" dirty="0" smtClean="0">
                          <a:latin typeface="Arial" panose="020B0604020202020204" pitchFamily="34" charset="0"/>
                          <a:cs typeface="Arial" panose="020B0604020202020204" pitchFamily="34" charset="0"/>
                        </a:rPr>
                        <a:t> về </a:t>
                      </a:r>
                      <a:r>
                        <a:rPr lang="en-US" sz="2800" baseline="0" dirty="0" err="1" smtClean="0">
                          <a:latin typeface="Arial" panose="020B0604020202020204" pitchFamily="34" charset="0"/>
                          <a:cs typeface="Arial" panose="020B0604020202020204" pitchFamily="34" charset="0"/>
                        </a:rPr>
                        <a:t>trải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nghiệm</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extLst>
                  <a:ext uri="{0D108BD9-81ED-4DB2-BD59-A6C34878D82A}">
                    <a16:rowId xmlns:a16="http://schemas.microsoft.com/office/drawing/2014/main" xmlns="" val="3046354882"/>
                  </a:ext>
                </a:extLst>
              </a:tr>
              <a:tr h="784293">
                <a:tc vMerge="1">
                  <a:txBody>
                    <a:bodyPr/>
                    <a:lstStyle/>
                    <a:p>
                      <a:endParaRPr lang="en-US" dirty="0"/>
                    </a:p>
                  </a:txBody>
                  <a:tcPr/>
                </a:tc>
                <a:tc>
                  <a:txBody>
                    <a:bodyPr/>
                    <a:lstStyle/>
                    <a:p>
                      <a:r>
                        <a:rPr lang="en-US" sz="2800" dirty="0" err="1" smtClean="0">
                          <a:latin typeface="Arial" panose="020B0604020202020204" pitchFamily="34" charset="0"/>
                          <a:cs typeface="Arial" panose="020B0604020202020204" pitchFamily="34" charset="0"/>
                        </a:rPr>
                        <a:t>Dẫn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dắt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chuyển</a:t>
                      </a:r>
                      <a:r>
                        <a:rPr lang="en-US" sz="2800" baseline="0" dirty="0" smtClean="0">
                          <a:latin typeface="Arial" panose="020B0604020202020204" pitchFamily="34" charset="0"/>
                          <a:cs typeface="Arial" panose="020B0604020202020204" pitchFamily="34" charset="0"/>
                        </a:rPr>
                        <a:t> ý, </a:t>
                      </a:r>
                      <a:r>
                        <a:rPr lang="en-US" sz="2800" baseline="0" dirty="0" err="1" smtClean="0">
                          <a:latin typeface="Arial" panose="020B0604020202020204" pitchFamily="34" charset="0"/>
                          <a:cs typeface="Arial" panose="020B0604020202020204" pitchFamily="34" charset="0"/>
                        </a:rPr>
                        <a:t>gợi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sự</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tò</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mò</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hấp</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dẫn</a:t>
                      </a:r>
                      <a:r>
                        <a:rPr lang="en-US" sz="2800" baseline="0" dirty="0" smtClean="0">
                          <a:latin typeface="Arial" panose="020B0604020202020204" pitchFamily="34" charset="0"/>
                          <a:cs typeface="Arial" panose="020B0604020202020204" pitchFamily="34" charset="0"/>
                        </a:rPr>
                        <a:t> với người đọc</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extLst>
                  <a:ext uri="{0D108BD9-81ED-4DB2-BD59-A6C34878D82A}">
                    <a16:rowId xmlns:a16="http://schemas.microsoft.com/office/drawing/2014/main" xmlns="" val="1042412678"/>
                  </a:ext>
                </a:extLst>
              </a:tr>
              <a:tr h="784293">
                <a:tc rowSpan="4">
                  <a:txBody>
                    <a:bodyPr/>
                    <a:lstStyle/>
                    <a:p>
                      <a:pPr algn="ctr"/>
                      <a:r>
                        <a:rPr lang="en-US" sz="3200" b="1" dirty="0" err="1" smtClean="0">
                          <a:latin typeface="Arial" panose="020B0604020202020204" pitchFamily="34" charset="0"/>
                          <a:cs typeface="Arial" panose="020B0604020202020204" pitchFamily="34" charset="0"/>
                        </a:rPr>
                        <a:t>Thân</a:t>
                      </a:r>
                      <a:r>
                        <a:rPr lang="en-US" sz="3200" b="1" baseline="0" dirty="0" smtClean="0">
                          <a:latin typeface="Arial" panose="020B0604020202020204" pitchFamily="34" charset="0"/>
                          <a:cs typeface="Arial" panose="020B0604020202020204" pitchFamily="34" charset="0"/>
                        </a:rPr>
                        <a:t> bài</a:t>
                      </a:r>
                      <a:endParaRPr lang="en-US" sz="3200" b="1" dirty="0">
                        <a:latin typeface="Arial" panose="020B0604020202020204" pitchFamily="34" charset="0"/>
                        <a:cs typeface="Arial" panose="020B0604020202020204" pitchFamily="34" charset="0"/>
                      </a:endParaRPr>
                    </a:p>
                  </a:txBody>
                  <a:tcPr anchor="ctr"/>
                </a:tc>
                <a:tc>
                  <a:txBody>
                    <a:bodyPr/>
                    <a:lstStyle/>
                    <a:p>
                      <a:r>
                        <a:rPr lang="en-US" sz="2800" dirty="0" err="1" smtClean="0">
                          <a:latin typeface="Arial" panose="020B0604020202020204" pitchFamily="34" charset="0"/>
                          <a:cs typeface="Arial" panose="020B0604020202020204" pitchFamily="34" charset="0"/>
                        </a:rPr>
                        <a:t>Trình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bày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hoàn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cảnh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xảy</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ra</a:t>
                      </a:r>
                      <a:r>
                        <a:rPr lang="en-US" sz="2800" baseline="0" dirty="0" smtClean="0">
                          <a:latin typeface="Arial" panose="020B0604020202020204" pitchFamily="34" charset="0"/>
                          <a:cs typeface="Arial" panose="020B0604020202020204" pitchFamily="34" charset="0"/>
                        </a:rPr>
                        <a:t> câu chuyện</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extLst>
                  <a:ext uri="{0D108BD9-81ED-4DB2-BD59-A6C34878D82A}">
                    <a16:rowId xmlns:a16="http://schemas.microsoft.com/office/drawing/2014/main" xmlns="" val="1135550380"/>
                  </a:ext>
                </a:extLst>
              </a:tr>
              <a:tr h="784293">
                <a:tc vMerge="1">
                  <a:txBody>
                    <a:bodyPr/>
                    <a:lstStyle/>
                    <a:p>
                      <a:endParaRPr lang="en-US" dirty="0"/>
                    </a:p>
                  </a:txBody>
                  <a:tcPr/>
                </a:tc>
                <a:tc>
                  <a:txBody>
                    <a:bodyPr/>
                    <a:lstStyle/>
                    <a:p>
                      <a:r>
                        <a:rPr lang="en-US" sz="2800" dirty="0" err="1" smtClean="0">
                          <a:latin typeface="Arial" panose="020B0604020202020204" pitchFamily="34" charset="0"/>
                          <a:cs typeface="Arial" panose="020B0604020202020204" pitchFamily="34" charset="0"/>
                        </a:rPr>
                        <a:t>Trình</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bày</a:t>
                      </a:r>
                      <a:r>
                        <a:rPr lang="en-US" sz="2800" baseline="0" dirty="0" smtClean="0">
                          <a:latin typeface="Arial" panose="020B0604020202020204" pitchFamily="34" charset="0"/>
                          <a:cs typeface="Arial" panose="020B0604020202020204" pitchFamily="34" charset="0"/>
                        </a:rPr>
                        <a:t> các </a:t>
                      </a:r>
                      <a:r>
                        <a:rPr lang="en-US" sz="2800" baseline="0" dirty="0" err="1" smtClean="0">
                          <a:latin typeface="Arial" panose="020B0604020202020204" pitchFamily="34" charset="0"/>
                          <a:cs typeface="Arial" panose="020B0604020202020204" pitchFamily="34" charset="0"/>
                        </a:rPr>
                        <a:t>sự</a:t>
                      </a:r>
                      <a:r>
                        <a:rPr lang="en-US" sz="2800" baseline="0" dirty="0" smtClean="0">
                          <a:latin typeface="Arial" panose="020B0604020202020204" pitchFamily="34" charset="0"/>
                          <a:cs typeface="Arial" panose="020B0604020202020204" pitchFamily="34" charset="0"/>
                        </a:rPr>
                        <a:t> việc </a:t>
                      </a:r>
                      <a:r>
                        <a:rPr lang="en-US" sz="2800" baseline="0" dirty="0" err="1" smtClean="0">
                          <a:latin typeface="Arial" panose="020B0604020202020204" pitchFamily="34" charset="0"/>
                          <a:cs typeface="Arial" panose="020B0604020202020204" pitchFamily="34" charset="0"/>
                        </a:rPr>
                        <a:t>theo</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trình</a:t>
                      </a:r>
                      <a:r>
                        <a:rPr lang="en-US" sz="2800" baseline="0" dirty="0" smtClean="0">
                          <a:latin typeface="Arial" panose="020B0604020202020204" pitchFamily="34" charset="0"/>
                          <a:cs typeface="Arial" panose="020B0604020202020204" pitchFamily="34" charset="0"/>
                        </a:rPr>
                        <a:t> tự hợp </a:t>
                      </a:r>
                      <a:r>
                        <a:rPr lang="en-US" sz="2800" baseline="0" dirty="0" err="1" smtClean="0">
                          <a:latin typeface="Arial" panose="020B0604020202020204" pitchFamily="34" charset="0"/>
                          <a:cs typeface="Arial" panose="020B0604020202020204" pitchFamily="34" charset="0"/>
                        </a:rPr>
                        <a:t>lí</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rõ</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ràng</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extLst>
                  <a:ext uri="{0D108BD9-81ED-4DB2-BD59-A6C34878D82A}">
                    <a16:rowId xmlns:a16="http://schemas.microsoft.com/office/drawing/2014/main" xmlns="" val="1759934494"/>
                  </a:ext>
                </a:extLst>
              </a:tr>
              <a:tr h="784293">
                <a:tc vMerge="1">
                  <a:txBody>
                    <a:bodyPr/>
                    <a:lstStyle/>
                    <a:p>
                      <a:endParaRPr lang="en-US" dirty="0"/>
                    </a:p>
                  </a:txBody>
                  <a:tcPr/>
                </a:tc>
                <a:tc>
                  <a:txBody>
                    <a:bodyPr/>
                    <a:lstStyle/>
                    <a:p>
                      <a:r>
                        <a:rPr lang="en-US" sz="2800" dirty="0" err="1" smtClean="0">
                          <a:latin typeface="Arial" panose="020B0604020202020204" pitchFamily="34" charset="0"/>
                          <a:cs typeface="Arial" panose="020B0604020202020204" pitchFamily="34" charset="0"/>
                        </a:rPr>
                        <a:t>Miêu</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tả</a:t>
                      </a:r>
                      <a:r>
                        <a:rPr lang="en-US" sz="2800" baseline="0" dirty="0" smtClean="0">
                          <a:latin typeface="Arial" panose="020B0604020202020204" pitchFamily="34" charset="0"/>
                          <a:cs typeface="Arial" panose="020B0604020202020204" pitchFamily="34" charset="0"/>
                        </a:rPr>
                        <a:t> chi </a:t>
                      </a:r>
                      <a:r>
                        <a:rPr lang="en-US" sz="2800" baseline="0" dirty="0" err="1" smtClean="0">
                          <a:latin typeface="Arial" panose="020B0604020202020204" pitchFamily="34" charset="0"/>
                          <a:cs typeface="Arial" panose="020B0604020202020204" pitchFamily="34" charset="0"/>
                        </a:rPr>
                        <a:t>tiết</a:t>
                      </a:r>
                      <a:r>
                        <a:rPr lang="en-US" sz="2800" baseline="0" dirty="0" smtClean="0">
                          <a:latin typeface="Arial" panose="020B0604020202020204" pitchFamily="34" charset="0"/>
                          <a:cs typeface="Arial" panose="020B0604020202020204" pitchFamily="34" charset="0"/>
                        </a:rPr>
                        <a:t> các </a:t>
                      </a:r>
                      <a:r>
                        <a:rPr lang="en-US" sz="2800" baseline="0" dirty="0" err="1" smtClean="0">
                          <a:latin typeface="Arial" panose="020B0604020202020204" pitchFamily="34" charset="0"/>
                          <a:cs typeface="Arial" panose="020B0604020202020204" pitchFamily="34" charset="0"/>
                        </a:rPr>
                        <a:t>sự</a:t>
                      </a:r>
                      <a:r>
                        <a:rPr lang="en-US" sz="2800" baseline="0" dirty="0" smtClean="0">
                          <a:latin typeface="Arial" panose="020B0604020202020204" pitchFamily="34" charset="0"/>
                          <a:cs typeface="Arial" panose="020B0604020202020204" pitchFamily="34" charset="0"/>
                        </a:rPr>
                        <a:t> việc</a:t>
                      </a:r>
                      <a:endParaRPr lang="en-US" sz="2800" dirty="0">
                        <a:latin typeface="Arial" panose="020B0604020202020204" pitchFamily="34" charset="0"/>
                        <a:cs typeface="Arial" panose="020B0604020202020204" pitchFamily="34" charset="0"/>
                      </a:endParaRPr>
                    </a:p>
                  </a:txBody>
                  <a:tcPr anchor="ctr"/>
                </a:tc>
                <a:tc>
                  <a:txBody>
                    <a:bodyPr/>
                    <a:lstStyle/>
                    <a:p>
                      <a:endParaRPr lang="en-US"/>
                    </a:p>
                  </a:txBody>
                  <a:tcPr/>
                </a:tc>
                <a:extLst>
                  <a:ext uri="{0D108BD9-81ED-4DB2-BD59-A6C34878D82A}">
                    <a16:rowId xmlns:a16="http://schemas.microsoft.com/office/drawing/2014/main" xmlns="" val="2704821476"/>
                  </a:ext>
                </a:extLst>
              </a:tr>
              <a:tr h="784293">
                <a:tc vMerge="1">
                  <a:txBody>
                    <a:bodyPr/>
                    <a:lstStyle/>
                    <a:p>
                      <a:endParaRPr lang="en-US" dirty="0"/>
                    </a:p>
                  </a:txBody>
                  <a:tcPr/>
                </a:tc>
                <a:tc>
                  <a:txBody>
                    <a:bodyPr/>
                    <a:lstStyle/>
                    <a:p>
                      <a:r>
                        <a:rPr lang="en-US" sz="2800" dirty="0" smtClean="0">
                          <a:latin typeface="Arial" panose="020B0604020202020204" pitchFamily="34" charset="0"/>
                          <a:cs typeface="Arial" panose="020B0604020202020204" pitchFamily="34" charset="0"/>
                        </a:rPr>
                        <a:t>Thể</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hiện</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cảm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xúc</a:t>
                      </a:r>
                      <a:r>
                        <a:rPr lang="en-US" sz="2800" baseline="0" dirty="0" smtClean="0">
                          <a:latin typeface="Arial" panose="020B0604020202020204" pitchFamily="34" charset="0"/>
                          <a:cs typeface="Arial" panose="020B0604020202020204" pitchFamily="34" charset="0"/>
                        </a:rPr>
                        <a:t> của người </a:t>
                      </a:r>
                      <a:r>
                        <a:rPr lang="en-US" sz="2800" baseline="0" dirty="0" err="1" smtClean="0">
                          <a:latin typeface="Arial" panose="020B0604020202020204" pitchFamily="34" charset="0"/>
                          <a:cs typeface="Arial" panose="020B0604020202020204" pitchFamily="34" charset="0"/>
                        </a:rPr>
                        <a:t>viết</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đối</a:t>
                      </a:r>
                      <a:r>
                        <a:rPr lang="en-US" sz="2800" baseline="0" dirty="0" smtClean="0">
                          <a:latin typeface="Arial" panose="020B0604020202020204" pitchFamily="34" charset="0"/>
                          <a:cs typeface="Arial" panose="020B0604020202020204" pitchFamily="34" charset="0"/>
                        </a:rPr>
                        <a:t> với </a:t>
                      </a:r>
                      <a:r>
                        <a:rPr lang="en-US" sz="2800" baseline="0" dirty="0" err="1" smtClean="0">
                          <a:latin typeface="Arial" panose="020B0604020202020204" pitchFamily="34" charset="0"/>
                          <a:cs typeface="Arial" panose="020B0604020202020204" pitchFamily="34" charset="0"/>
                        </a:rPr>
                        <a:t>sự</a:t>
                      </a:r>
                      <a:r>
                        <a:rPr lang="en-US" sz="2800" baseline="0" dirty="0" smtClean="0">
                          <a:latin typeface="Arial" panose="020B0604020202020204" pitchFamily="34" charset="0"/>
                          <a:cs typeface="Arial" panose="020B0604020202020204" pitchFamily="34" charset="0"/>
                        </a:rPr>
                        <a:t> việc </a:t>
                      </a:r>
                      <a:r>
                        <a:rPr lang="en-US" sz="2800" baseline="0" dirty="0" err="1" smtClean="0">
                          <a:latin typeface="Arial" panose="020B0604020202020204" pitchFamily="34" charset="0"/>
                          <a:cs typeface="Arial" panose="020B0604020202020204" pitchFamily="34" charset="0"/>
                        </a:rPr>
                        <a:t>được</a:t>
                      </a:r>
                      <a:r>
                        <a:rPr lang="en-US" sz="2800" baseline="0" dirty="0" smtClean="0">
                          <a:latin typeface="Arial" panose="020B0604020202020204" pitchFamily="34" charset="0"/>
                          <a:cs typeface="Arial" panose="020B0604020202020204" pitchFamily="34" charset="0"/>
                        </a:rPr>
                        <a:t> kể</a:t>
                      </a:r>
                      <a:endParaRPr lang="en-US" sz="2800" dirty="0">
                        <a:latin typeface="Arial" panose="020B0604020202020204" pitchFamily="34" charset="0"/>
                        <a:cs typeface="Arial" panose="020B0604020202020204" pitchFamily="34" charset="0"/>
                      </a:endParaRPr>
                    </a:p>
                  </a:txBody>
                  <a:tcPr anchor="ctr"/>
                </a:tc>
                <a:tc>
                  <a:txBody>
                    <a:bodyPr/>
                    <a:lstStyle/>
                    <a:p>
                      <a:endParaRPr lang="en-US" dirty="0"/>
                    </a:p>
                  </a:txBody>
                  <a:tcPr/>
                </a:tc>
                <a:extLst>
                  <a:ext uri="{0D108BD9-81ED-4DB2-BD59-A6C34878D82A}">
                    <a16:rowId xmlns:a16="http://schemas.microsoft.com/office/drawing/2014/main" xmlns="" val="4199648989"/>
                  </a:ext>
                </a:extLst>
              </a:tr>
              <a:tr h="784293">
                <a:tc>
                  <a:txBody>
                    <a:bodyPr/>
                    <a:lstStyle/>
                    <a:p>
                      <a:pPr algn="ctr"/>
                      <a:r>
                        <a:rPr lang="en-US" sz="3200" b="1" dirty="0" err="1" smtClean="0">
                          <a:latin typeface="Arial" panose="020B0604020202020204" pitchFamily="34" charset="0"/>
                          <a:cs typeface="Arial" panose="020B0604020202020204" pitchFamily="34" charset="0"/>
                        </a:rPr>
                        <a:t>Kết</a:t>
                      </a:r>
                      <a:r>
                        <a:rPr lang="en-US" sz="3200" b="1" baseline="0" dirty="0" smtClean="0">
                          <a:latin typeface="Arial" panose="020B0604020202020204" pitchFamily="34" charset="0"/>
                          <a:cs typeface="Arial" panose="020B0604020202020204" pitchFamily="34" charset="0"/>
                        </a:rPr>
                        <a:t> bài</a:t>
                      </a:r>
                      <a:endParaRPr lang="en-US" sz="3200" b="1" dirty="0">
                        <a:latin typeface="Arial" panose="020B0604020202020204" pitchFamily="34" charset="0"/>
                        <a:cs typeface="Arial" panose="020B0604020202020204" pitchFamily="34" charset="0"/>
                      </a:endParaRPr>
                    </a:p>
                  </a:txBody>
                  <a:tcPr anchor="ctr"/>
                </a:tc>
                <a:tc>
                  <a:txBody>
                    <a:bodyPr/>
                    <a:lstStyle/>
                    <a:p>
                      <a:r>
                        <a:rPr lang="en-US" sz="2800" dirty="0" err="1" smtClean="0">
                          <a:latin typeface="Arial" panose="020B0604020202020204" pitchFamily="34" charset="0"/>
                          <a:cs typeface="Arial" panose="020B0604020202020204" pitchFamily="34" charset="0"/>
                        </a:rPr>
                        <a:t>Nêu</a:t>
                      </a:r>
                      <a:r>
                        <a:rPr lang="en-US" sz="2800" baseline="0" dirty="0" smtClean="0">
                          <a:latin typeface="Arial" panose="020B0604020202020204" pitchFamily="34" charset="0"/>
                          <a:cs typeface="Arial" panose="020B0604020202020204" pitchFamily="34" charset="0"/>
                        </a:rPr>
                        <a:t> ý </a:t>
                      </a:r>
                      <a:r>
                        <a:rPr lang="en-US" sz="2800" baseline="0" dirty="0" err="1" smtClean="0">
                          <a:latin typeface="Arial" panose="020B0604020202020204" pitchFamily="34" charset="0"/>
                          <a:cs typeface="Arial" panose="020B0604020202020204" pitchFamily="34" charset="0"/>
                        </a:rPr>
                        <a:t>nghĩa</a:t>
                      </a:r>
                      <a:r>
                        <a:rPr lang="en-US" sz="2800" baseline="0" dirty="0" smtClean="0">
                          <a:latin typeface="Arial" panose="020B0604020202020204" pitchFamily="34" charset="0"/>
                          <a:cs typeface="Arial" panose="020B0604020202020204" pitchFamily="34" charset="0"/>
                        </a:rPr>
                        <a:t> của </a:t>
                      </a:r>
                      <a:r>
                        <a:rPr lang="en-US" sz="2800" baseline="0" dirty="0" err="1" smtClean="0">
                          <a:latin typeface="Arial" panose="020B0604020202020204" pitchFamily="34" charset="0"/>
                          <a:cs typeface="Arial" panose="020B0604020202020204" pitchFamily="34" charset="0"/>
                        </a:rPr>
                        <a:t>trải</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nghiệm</a:t>
                      </a:r>
                      <a:r>
                        <a:rPr lang="en-US" sz="2800" baseline="0" dirty="0" smtClean="0">
                          <a:latin typeface="Arial" panose="020B0604020202020204" pitchFamily="34" charset="0"/>
                          <a:cs typeface="Arial" panose="020B0604020202020204" pitchFamily="34" charset="0"/>
                        </a:rPr>
                        <a:t> </a:t>
                      </a:r>
                      <a:r>
                        <a:rPr lang="en-US" sz="2800" baseline="0" dirty="0" err="1" smtClean="0">
                          <a:latin typeface="Arial" panose="020B0604020202020204" pitchFamily="34" charset="0"/>
                          <a:cs typeface="Arial" panose="020B0604020202020204" pitchFamily="34" charset="0"/>
                        </a:rPr>
                        <a:t>đối</a:t>
                      </a:r>
                      <a:r>
                        <a:rPr lang="en-US" sz="2800" baseline="0" dirty="0" smtClean="0">
                          <a:latin typeface="Arial" panose="020B0604020202020204" pitchFamily="34" charset="0"/>
                          <a:cs typeface="Arial" panose="020B0604020202020204" pitchFamily="34" charset="0"/>
                        </a:rPr>
                        <a:t> với bản </a:t>
                      </a:r>
                      <a:r>
                        <a:rPr lang="en-US" sz="2800" baseline="0" dirty="0" err="1" smtClean="0">
                          <a:latin typeface="Arial" panose="020B0604020202020204" pitchFamily="34" charset="0"/>
                          <a:cs typeface="Arial" panose="020B0604020202020204" pitchFamily="34" charset="0"/>
                        </a:rPr>
                        <a:t>thân</a:t>
                      </a:r>
                      <a:endParaRPr lang="en-US" sz="2800" dirty="0">
                        <a:latin typeface="Arial" panose="020B0604020202020204" pitchFamily="34" charset="0"/>
                        <a:cs typeface="Arial" panose="020B0604020202020204" pitchFamily="34" charset="0"/>
                      </a:endParaRPr>
                    </a:p>
                  </a:txBody>
                  <a:tcPr anchor="ctr"/>
                </a:tc>
                <a:tc>
                  <a:txBody>
                    <a:bodyPr/>
                    <a:lstStyle/>
                    <a:p>
                      <a:endParaRPr lang="en-US" dirty="0"/>
                    </a:p>
                  </a:txBody>
                  <a:tcPr/>
                </a:tc>
                <a:extLst>
                  <a:ext uri="{0D108BD9-81ED-4DB2-BD59-A6C34878D82A}">
                    <a16:rowId xmlns:a16="http://schemas.microsoft.com/office/drawing/2014/main" xmlns="" val="51919935"/>
                  </a:ext>
                </a:extLst>
              </a:tr>
            </a:tbl>
          </a:graphicData>
        </a:graphic>
      </p:graphicFrame>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32097" y="914435"/>
            <a:ext cx="8923993" cy="2815140"/>
          </a:xfrm>
          <a:prstGeom prst="rect">
            <a:avLst/>
          </a:prstGeom>
        </p:spPr>
      </p:pic>
      <p:sp>
        <p:nvSpPr>
          <p:cNvPr id="4" name="TextBox 4"/>
          <p:cNvSpPr txBox="1"/>
          <p:nvPr/>
        </p:nvSpPr>
        <p:spPr>
          <a:xfrm>
            <a:off x="5423014" y="1858138"/>
            <a:ext cx="7589068" cy="1013996"/>
          </a:xfrm>
          <a:prstGeom prst="rect">
            <a:avLst/>
          </a:prstGeom>
        </p:spPr>
        <p:txBody>
          <a:bodyPr lIns="0" tIns="0" rIns="0" bIns="0" rtlCol="0" anchor="t">
            <a:spAutoFit/>
          </a:bodyPr>
          <a:lstStyle/>
          <a:p>
            <a:pPr algn="ctr">
              <a:lnSpc>
                <a:spcPts val="8640"/>
              </a:lnSpc>
            </a:pPr>
            <a:r>
              <a:rPr lang="en-US" sz="6400" b="1" dirty="0" smtClean="0">
                <a:solidFill>
                  <a:srgbClr val="000000"/>
                </a:solidFill>
                <a:latin typeface="Arial" panose="020B0604020202020204" pitchFamily="34" charset="0"/>
                <a:cs typeface="Arial" panose="020B0604020202020204" pitchFamily="34" charset="0"/>
              </a:rPr>
              <a:t>VẬN DỤNG</a:t>
            </a:r>
            <a:endParaRPr lang="en-US" sz="6400" b="1" dirty="0">
              <a:solidFill>
                <a:srgbClr val="000000"/>
              </a:solidFill>
              <a:latin typeface="Arial" panose="020B0604020202020204" pitchFamily="34" charset="0"/>
              <a:cs typeface="Arial" panose="020B0604020202020204" pitchFamily="34" charset="0"/>
            </a:endParaRPr>
          </a:p>
        </p:txBody>
      </p:sp>
      <p:grpSp>
        <p:nvGrpSpPr>
          <p:cNvPr id="5" name="Group 5"/>
          <p:cNvGrpSpPr/>
          <p:nvPr/>
        </p:nvGrpSpPr>
        <p:grpSpPr>
          <a:xfrm>
            <a:off x="1180634" y="4000501"/>
            <a:ext cx="15278566" cy="5359474"/>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17294">
            <a:off x="2172253" y="2780368"/>
            <a:ext cx="2348424" cy="76857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84464" y="3466098"/>
            <a:ext cx="1061203" cy="106120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92400" y="7438467"/>
            <a:ext cx="2738295" cy="2517465"/>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72345">
            <a:off x="765792" y="3056339"/>
            <a:ext cx="1164800" cy="2453103"/>
          </a:xfrm>
          <a:prstGeom prst="rect">
            <a:avLst/>
          </a:prstGeom>
        </p:spPr>
      </p:pic>
      <p:sp>
        <p:nvSpPr>
          <p:cNvPr id="19" name="Rectangle 18"/>
          <p:cNvSpPr/>
          <p:nvPr/>
        </p:nvSpPr>
        <p:spPr>
          <a:xfrm>
            <a:off x="1627357" y="5411344"/>
            <a:ext cx="14397261" cy="2171428"/>
          </a:xfrm>
          <a:prstGeom prst="rect">
            <a:avLst/>
          </a:prstGeom>
        </p:spPr>
        <p:txBody>
          <a:bodyPr wrap="square">
            <a:spAutoFit/>
          </a:bodyPr>
          <a:lstStyle/>
          <a:p>
            <a:pPr algn="just">
              <a:lnSpc>
                <a:spcPct val="150000"/>
              </a:lnSpc>
            </a:pPr>
            <a:r>
              <a:rPr lang="nl-NL"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vi-VN" sz="4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đọc một số bài văn trình bày ý kiến về một hiện tượng trong đời sống để tham khảo.</a:t>
            </a:r>
            <a:endParaRPr lang="en-US" sz="4800" b="1" i="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1009608" y="830774"/>
            <a:ext cx="1368208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29479" y="0"/>
              <a:ext cx="17913303" cy="11727398"/>
              <a:chOff x="-4214" y="0"/>
              <a:chExt cx="10825343" cy="7087086"/>
            </a:xfrm>
          </p:grpSpPr>
          <p:sp>
            <p:nvSpPr>
              <p:cNvPr id="7" name="Freeform 7"/>
              <p:cNvSpPr/>
              <p:nvPr/>
            </p:nvSpPr>
            <p:spPr>
              <a:xfrm>
                <a:off x="-4214" y="0"/>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grpSp>
        <p:nvGrpSpPr>
          <p:cNvPr id="8" name="Group 8"/>
          <p:cNvGrpSpPr/>
          <p:nvPr/>
        </p:nvGrpSpPr>
        <p:grpSpPr>
          <a:xfrm>
            <a:off x="11536742" y="-292651"/>
            <a:ext cx="7125419" cy="6711041"/>
            <a:chOff x="1572664" y="-1214791"/>
            <a:chExt cx="9500559" cy="8948055"/>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37" b="137"/>
            <a:stretch>
              <a:fillRect/>
            </a:stretch>
          </p:blipFill>
          <p:spPr>
            <a:xfrm>
              <a:off x="1572664" y="-1214791"/>
              <a:ext cx="9500559" cy="8948055"/>
            </a:xfrm>
            <a:prstGeom prst="rect">
              <a:avLst/>
            </a:prstGeom>
          </p:spPr>
        </p:pic>
        <p:sp>
          <p:nvSpPr>
            <p:cNvPr id="10" name="TextBox 10"/>
            <p:cNvSpPr txBox="1"/>
            <p:nvPr/>
          </p:nvSpPr>
          <p:spPr>
            <a:xfrm>
              <a:off x="3093163" y="829105"/>
              <a:ext cx="6931974" cy="3696225"/>
            </a:xfrm>
            <a:prstGeom prst="rect">
              <a:avLst/>
            </a:prstGeom>
          </p:spPr>
          <p:txBody>
            <a:bodyPr lIns="0" tIns="0" rIns="0" bIns="0" rtlCol="0" anchor="t">
              <a:spAutoFit/>
            </a:bodyPr>
            <a:lstStyle/>
            <a:p>
              <a:pPr algn="ctr">
                <a:lnSpc>
                  <a:spcPct val="150000"/>
                </a:lnSpc>
              </a:pPr>
              <a:r>
                <a:rPr lang="en-US" sz="6400" b="1" dirty="0" smtClean="0">
                  <a:solidFill>
                    <a:srgbClr val="000000"/>
                  </a:solidFill>
                  <a:latin typeface="Arial" panose="020B0604020202020204" pitchFamily="34" charset="0"/>
                  <a:cs typeface="Arial" panose="020B0604020202020204" pitchFamily="34" charset="0"/>
                </a:rPr>
                <a:t>HƯỚNG DẪN VỀ NHÀ</a:t>
              </a:r>
              <a:endParaRPr lang="en-US" sz="6400" b="1" dirty="0">
                <a:solidFill>
                  <a:srgbClr val="000000"/>
                </a:solidFill>
                <a:latin typeface="Arial" panose="020B0604020202020204" pitchFamily="34" charset="0"/>
                <a:cs typeface="Arial" panose="020B0604020202020204" pitchFamily="34" charset="0"/>
              </a:endParaRPr>
            </a:p>
          </p:txBody>
        </p:sp>
      </p:grpSp>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60692" y="5822002"/>
            <a:ext cx="2146240" cy="2655436"/>
          </a:xfrm>
          <a:prstGeom prst="rect">
            <a:avLst/>
          </a:prstGeom>
        </p:spPr>
      </p:pic>
      <p:pic>
        <p:nvPicPr>
          <p:cNvPr id="39"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863413" y="7856830"/>
            <a:ext cx="2673365" cy="2064669"/>
          </a:xfrm>
          <a:prstGeom prst="rect">
            <a:avLst/>
          </a:prstGeom>
        </p:spPr>
      </p:pic>
      <p:sp>
        <p:nvSpPr>
          <p:cNvPr id="11" name="TextBox 10"/>
          <p:cNvSpPr txBox="1"/>
          <p:nvPr/>
        </p:nvSpPr>
        <p:spPr>
          <a:xfrm>
            <a:off x="2362200" y="2718242"/>
            <a:ext cx="11049000" cy="4524315"/>
          </a:xfrm>
          <a:prstGeom prst="rect">
            <a:avLst/>
          </a:prstGeom>
          <a:noFill/>
        </p:spPr>
        <p:txBody>
          <a:bodyPr wrap="square" rtlCol="0">
            <a:spAutoFit/>
          </a:bodyPr>
          <a:lstStyle/>
          <a:p>
            <a:pPr marL="685800" indent="-685800">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Ôn</a:t>
            </a:r>
            <a:r>
              <a:rPr lang="en-US" sz="4800" dirty="0" smtClean="0">
                <a:latin typeface="Arial" panose="020B0604020202020204" pitchFamily="34" charset="0"/>
                <a:cs typeface="Arial" panose="020B0604020202020204" pitchFamily="34" charset="0"/>
              </a:rPr>
              <a:t> lại bài </a:t>
            </a:r>
            <a:r>
              <a:rPr lang="en-US" sz="4800" dirty="0" err="1" smtClean="0">
                <a:latin typeface="Arial" panose="020B0604020202020204" pitchFamily="34" charset="0"/>
                <a:cs typeface="Arial" panose="020B0604020202020204" pitchFamily="34" charset="0"/>
              </a:rPr>
              <a:t>cũ</a:t>
            </a:r>
            <a:endParaRPr lang="en-US" sz="4800" dirty="0" smtClean="0">
              <a:latin typeface="Arial" panose="020B0604020202020204" pitchFamily="34" charset="0"/>
              <a:cs typeface="Arial" panose="020B0604020202020204" pitchFamily="34" charset="0"/>
            </a:endParaRPr>
          </a:p>
          <a:p>
            <a:pPr marL="685800" indent="-685800">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smtClean="0">
                <a:latin typeface="Arial" panose="020B0604020202020204" pitchFamily="34" charset="0"/>
                <a:cs typeface="Arial" panose="020B0604020202020204" pitchFamily="34" charset="0"/>
              </a:rPr>
              <a:t>Kể lại một </a:t>
            </a:r>
            <a:r>
              <a:rPr lang="en-US" sz="4800" b="1" i="1" dirty="0" err="1" smtClean="0">
                <a:latin typeface="Arial" panose="020B0604020202020204" pitchFamily="34" charset="0"/>
                <a:cs typeface="Arial" panose="020B0604020202020204" pitchFamily="34" charset="0"/>
              </a:rPr>
              <a:t>trải</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nghiệm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đáng</a:t>
            </a:r>
            <a:r>
              <a:rPr lang="en-US" sz="4800" b="1" i="1" dirty="0" smtClean="0">
                <a:latin typeface="Arial" panose="020B0604020202020204" pitchFamily="34" charset="0"/>
                <a:cs typeface="Arial" panose="020B0604020202020204" pitchFamily="34" charset="0"/>
              </a:rPr>
              <a:t> nhớ </a:t>
            </a:r>
            <a:r>
              <a:rPr lang="en-US" sz="4800" b="1" i="1" dirty="0" err="1" smtClean="0">
                <a:latin typeface="Arial" panose="020B0604020202020204" pitchFamily="34" charset="0"/>
                <a:cs typeface="Arial" panose="020B0604020202020204" pitchFamily="34" charset="0"/>
              </a:rPr>
              <a:t>đối</a:t>
            </a:r>
            <a:r>
              <a:rPr lang="en-US" sz="4800" b="1" i="1" dirty="0" smtClean="0">
                <a:latin typeface="Arial" panose="020B0604020202020204" pitchFamily="34" charset="0"/>
                <a:cs typeface="Arial" panose="020B0604020202020204" pitchFamily="34" charset="0"/>
              </a:rPr>
              <a:t> với bản </a:t>
            </a:r>
            <a:r>
              <a:rPr lang="en-US" sz="4800" b="1" i="1" dirty="0" err="1" smtClean="0">
                <a:latin typeface="Arial" panose="020B0604020202020204" pitchFamily="34" charset="0"/>
                <a:cs typeface="Arial" panose="020B0604020202020204" pitchFamily="34" charset="0"/>
              </a:rPr>
              <a:t>thân</a:t>
            </a:r>
            <a:endParaRPr lang="en-US" sz="4800" b="1" i="1" dirty="0">
              <a:latin typeface="Arial" panose="020B0604020202020204" pitchFamily="34" charset="0"/>
              <a:cs typeface="Arial" panose="020B0604020202020204" pitchFamily="34" charset="0"/>
            </a:endParaRPr>
          </a:p>
        </p:txBody>
      </p:sp>
    </p:spTree>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4400" y="777892"/>
            <a:ext cx="16459200" cy="8345196"/>
          </a:xfrm>
          <a:prstGeom prst="rect">
            <a:avLst/>
          </a:prstGeom>
        </p:spPr>
      </p:pic>
      <p:sp>
        <p:nvSpPr>
          <p:cNvPr id="5" name="TextBox 5"/>
          <p:cNvSpPr txBox="1"/>
          <p:nvPr/>
        </p:nvSpPr>
        <p:spPr>
          <a:xfrm>
            <a:off x="3313548" y="3071929"/>
            <a:ext cx="13572503" cy="3118674"/>
          </a:xfrm>
          <a:prstGeom prst="rect">
            <a:avLst/>
          </a:prstGeom>
        </p:spPr>
        <p:txBody>
          <a:bodyPr wrap="square" lIns="0" tIns="0" rIns="0" bIns="0" rtlCol="0" anchor="t">
            <a:spAutoFit/>
          </a:bodyPr>
          <a:lstStyle/>
          <a:p>
            <a:pPr algn="ctr">
              <a:lnSpc>
                <a:spcPct val="150000"/>
              </a:lnSpc>
            </a:pPr>
            <a:r>
              <a:rPr lang="en-US" sz="7200" b="1" dirty="0" smtClean="0">
                <a:solidFill>
                  <a:srgbClr val="000000"/>
                </a:solidFill>
                <a:latin typeface="Arial" panose="020B0604020202020204" pitchFamily="34" charset="0"/>
                <a:cs typeface="Arial" panose="020B0604020202020204" pitchFamily="34" charset="0"/>
              </a:rPr>
              <a:t>CẢM ƠN CÁC EM ĐÃ</a:t>
            </a:r>
          </a:p>
          <a:p>
            <a:pPr algn="ctr">
              <a:lnSpc>
                <a:spcPct val="150000"/>
              </a:lnSpc>
            </a:pPr>
            <a:r>
              <a:rPr lang="en-US" sz="7200" b="1" dirty="0" smtClean="0">
                <a:solidFill>
                  <a:srgbClr val="000000"/>
                </a:solidFill>
                <a:latin typeface="Arial" panose="020B0604020202020204" pitchFamily="34" charset="0"/>
                <a:cs typeface="Arial" panose="020B0604020202020204" pitchFamily="34" charset="0"/>
              </a:rPr>
              <a:t> LẮNG NGHE BÀI GIẢNG!</a:t>
            </a:r>
            <a:endParaRPr lang="en-US" sz="7200" b="1" dirty="0">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788138" y="7277100"/>
            <a:ext cx="2195826" cy="313579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89396">
            <a:off x="67662" y="5013985"/>
            <a:ext cx="1852457" cy="270772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97473">
            <a:off x="15833593" y="857690"/>
            <a:ext cx="1232340" cy="120769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840615">
            <a:off x="644574" y="1283014"/>
            <a:ext cx="2348424" cy="768575"/>
          </a:xfrm>
          <a:prstGeom prst="rect">
            <a:avLst/>
          </a:prstGeom>
        </p:spPr>
      </p:pic>
    </p:spTree>
    <p:extLst>
      <p:ext uri="{BB962C8B-B14F-4D97-AF65-F5344CB8AC3E}">
        <p14:creationId xmlns:p14="http://schemas.microsoft.com/office/powerpoint/2010/main" val="456802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495640" y="86487"/>
            <a:ext cx="5295560" cy="5001363"/>
          </a:xfrm>
          <a:prstGeom prst="rect">
            <a:avLst/>
          </a:prstGeom>
        </p:spPr>
      </p:pic>
      <p:sp>
        <p:nvSpPr>
          <p:cNvPr id="4" name="TextBox 4"/>
          <p:cNvSpPr txBox="1"/>
          <p:nvPr/>
        </p:nvSpPr>
        <p:spPr>
          <a:xfrm>
            <a:off x="161550" y="1812069"/>
            <a:ext cx="5963739" cy="1013996"/>
          </a:xfrm>
          <a:prstGeom prst="rect">
            <a:avLst/>
          </a:prstGeom>
        </p:spPr>
        <p:txBody>
          <a:bodyPr lIns="0" tIns="0" rIns="0" bIns="0" rtlCol="0" anchor="t">
            <a:spAutoFit/>
          </a:bodyPr>
          <a:lstStyle/>
          <a:p>
            <a:pPr algn="ctr">
              <a:lnSpc>
                <a:spcPts val="8640"/>
              </a:lnSpc>
            </a:pPr>
            <a:r>
              <a:rPr lang="en-US" sz="6400" b="1" dirty="0" smtClean="0">
                <a:solidFill>
                  <a:srgbClr val="000000"/>
                </a:solidFill>
                <a:latin typeface="Arial" panose="020B0604020202020204" pitchFamily="34" charset="0"/>
                <a:cs typeface="Arial" panose="020B0604020202020204" pitchFamily="34" charset="0"/>
              </a:rPr>
              <a:t>KHỞI ĐỘNG</a:t>
            </a:r>
            <a:endParaRPr lang="en-US" sz="6400" b="1" dirty="0">
              <a:solidFill>
                <a:srgbClr val="0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52723">
            <a:off x="1868047" y="8110338"/>
            <a:ext cx="1439954" cy="189194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67304" y="298691"/>
            <a:ext cx="1692250" cy="182959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97473">
            <a:off x="240512" y="523758"/>
            <a:ext cx="1232340" cy="120769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840615">
            <a:off x="1095093" y="5449269"/>
            <a:ext cx="2348424" cy="76857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818833" y="220004"/>
            <a:ext cx="1061203" cy="1061203"/>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20983">
            <a:off x="-78434" y="6744276"/>
            <a:ext cx="1794567" cy="3087917"/>
          </a:xfrm>
          <a:prstGeom prst="rect">
            <a:avLst/>
          </a:prstGeom>
        </p:spPr>
      </p:pic>
      <p:sp>
        <p:nvSpPr>
          <p:cNvPr id="7" name="Rectangle 6"/>
          <p:cNvSpPr/>
          <p:nvPr/>
        </p:nvSpPr>
        <p:spPr>
          <a:xfrm>
            <a:off x="6866154" y="1062600"/>
            <a:ext cx="10605918" cy="2031325"/>
          </a:xfrm>
          <a:prstGeom prst="rect">
            <a:avLst/>
          </a:prstGeom>
        </p:spPr>
        <p:txBody>
          <a:bodyPr wrap="square">
            <a:spAutoFit/>
          </a:bodyPr>
          <a:lstStyle/>
          <a:p>
            <a:pPr>
              <a:lnSpc>
                <a:spcPct val="150000"/>
              </a:lnSpc>
            </a:pP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Cô</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ca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sĩ</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trong bài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đã thấy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gì mới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lạ</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trong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chuyến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đi của mình</a:t>
            </a:r>
            <a:r>
              <a:rPr lang="vi-VN" sz="4200" b="1"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y2mate.com - VICKY NHUNG VIỆT NAM NHỮNG CHUYẾN ĐI OFFICIAL MV VÌ CUỘC ĐỜI LÀ NHỮNG CHUYẾN ĐI_v72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350792" y="3625204"/>
            <a:ext cx="12517871" cy="61246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2"/>
                </p:tgtEl>
              </p:cMediaNode>
            </p:vide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95640" y="86487"/>
            <a:ext cx="5295560" cy="5001363"/>
          </a:xfrm>
          <a:prstGeom prst="rect">
            <a:avLst/>
          </a:prstGeom>
        </p:spPr>
      </p:pic>
      <p:sp>
        <p:nvSpPr>
          <p:cNvPr id="4" name="TextBox 4"/>
          <p:cNvSpPr txBox="1"/>
          <p:nvPr/>
        </p:nvSpPr>
        <p:spPr>
          <a:xfrm>
            <a:off x="161550" y="1812069"/>
            <a:ext cx="5963739" cy="1013996"/>
          </a:xfrm>
          <a:prstGeom prst="rect">
            <a:avLst/>
          </a:prstGeom>
        </p:spPr>
        <p:txBody>
          <a:bodyPr lIns="0" tIns="0" rIns="0" bIns="0" rtlCol="0" anchor="t">
            <a:spAutoFit/>
          </a:bodyPr>
          <a:lstStyle/>
          <a:p>
            <a:pPr algn="ctr">
              <a:lnSpc>
                <a:spcPts val="8640"/>
              </a:lnSpc>
            </a:pPr>
            <a:r>
              <a:rPr lang="en-US" sz="6400" b="1" dirty="0" smtClean="0">
                <a:solidFill>
                  <a:srgbClr val="000000"/>
                </a:solidFill>
                <a:latin typeface="Arial" panose="020B0604020202020204" pitchFamily="34" charset="0"/>
                <a:cs typeface="Arial" panose="020B0604020202020204" pitchFamily="34" charset="0"/>
              </a:rPr>
              <a:t>KHỞI ĐỘNG</a:t>
            </a:r>
            <a:endParaRPr lang="en-US" sz="6400" b="1" dirty="0">
              <a:solidFill>
                <a:srgbClr val="0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52723">
            <a:off x="1868047" y="8110338"/>
            <a:ext cx="1439954" cy="189194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67304" y="298691"/>
            <a:ext cx="1692250" cy="182959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97473">
            <a:off x="240512" y="523758"/>
            <a:ext cx="1232340" cy="120769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840615">
            <a:off x="1095093" y="5449269"/>
            <a:ext cx="2348424" cy="76857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818833" y="220004"/>
            <a:ext cx="1061203" cy="1061203"/>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20983">
            <a:off x="-78434" y="6744276"/>
            <a:ext cx="1794567" cy="3087917"/>
          </a:xfrm>
          <a:prstGeom prst="rect">
            <a:avLst/>
          </a:prstGeom>
        </p:spPr>
      </p:pic>
      <p:sp>
        <p:nvSpPr>
          <p:cNvPr id="13" name="Rectangle 12"/>
          <p:cNvSpPr/>
          <p:nvPr/>
        </p:nvSpPr>
        <p:spPr>
          <a:xfrm>
            <a:off x="6708130" y="469593"/>
            <a:ext cx="11406274" cy="9687139"/>
          </a:xfrm>
          <a:prstGeom prst="rect">
            <a:avLst/>
          </a:prstGeom>
        </p:spPr>
        <p:txBody>
          <a:bodyPr wrap="square">
            <a:spAutoFit/>
          </a:bodyPr>
          <a:lstStyle/>
          <a:p>
            <a:pPr>
              <a:lnSpc>
                <a:spcPct val="150000"/>
              </a:lnSpc>
            </a:pPr>
            <a:r>
              <a:rPr lang="vi-VN" sz="4200" i="1" dirty="0">
                <a:solidFill>
                  <a:srgbClr val="000000"/>
                </a:solidFill>
                <a:ea typeface="Times New Roman" panose="02020603050405020304" pitchFamily="18" charset="0"/>
              </a:rPr>
              <a:t>“Kìa trông ra đằng xa xa</a:t>
            </a:r>
            <a:br>
              <a:rPr lang="vi-VN" sz="4200" i="1" dirty="0">
                <a:solidFill>
                  <a:srgbClr val="000000"/>
                </a:solidFill>
                <a:ea typeface="Times New Roman" panose="02020603050405020304" pitchFamily="18" charset="0"/>
              </a:rPr>
            </a:br>
            <a:r>
              <a:rPr lang="vi-VN" sz="4200" b="1" i="1" dirty="0">
                <a:solidFill>
                  <a:srgbClr val="000000"/>
                </a:solidFill>
                <a:ea typeface="Times New Roman" panose="02020603050405020304" pitchFamily="18" charset="0"/>
              </a:rPr>
              <a:t>Ba bốn anh đang dắt trâu ra đồng</a:t>
            </a:r>
            <a:r>
              <a:rPr lang="vi-VN" sz="4200" i="1" dirty="0">
                <a:solidFill>
                  <a:srgbClr val="000000"/>
                </a:solidFill>
                <a:ea typeface="Times New Roman" panose="02020603050405020304" pitchFamily="18" charset="0"/>
              </a:rPr>
              <a:t/>
            </a:r>
            <a:br>
              <a:rPr lang="vi-VN" sz="4200" i="1" dirty="0">
                <a:solidFill>
                  <a:srgbClr val="000000"/>
                </a:solidFill>
                <a:ea typeface="Times New Roman" panose="02020603050405020304" pitchFamily="18" charset="0"/>
              </a:rPr>
            </a:br>
            <a:r>
              <a:rPr lang="vi-VN" sz="4200" i="1" dirty="0">
                <a:solidFill>
                  <a:srgbClr val="000000"/>
                </a:solidFill>
                <a:ea typeface="Times New Roman" panose="02020603050405020304" pitchFamily="18" charset="0"/>
              </a:rPr>
              <a:t>Kìa trông theo </a:t>
            </a:r>
            <a:r>
              <a:rPr lang="vi-VN" sz="4200" b="1" i="1" dirty="0">
                <a:solidFill>
                  <a:srgbClr val="000000"/>
                </a:solidFill>
                <a:ea typeface="Times New Roman" panose="02020603050405020304" pitchFamily="18" charset="0"/>
              </a:rPr>
              <a:t>thuyền lênh đênh</a:t>
            </a:r>
            <a:br>
              <a:rPr lang="vi-VN" sz="4200" b="1" i="1" dirty="0">
                <a:solidFill>
                  <a:srgbClr val="000000"/>
                </a:solidFill>
                <a:ea typeface="Times New Roman" panose="02020603050405020304" pitchFamily="18" charset="0"/>
              </a:rPr>
            </a:br>
            <a:r>
              <a:rPr lang="vi-VN" sz="4200" b="1" i="1" dirty="0">
                <a:solidFill>
                  <a:srgbClr val="000000"/>
                </a:solidFill>
                <a:ea typeface="Times New Roman" panose="02020603050405020304" pitchFamily="18" charset="0"/>
              </a:rPr>
              <a:t>Tôm cá tươi, bác ngư dân cười vui.</a:t>
            </a:r>
            <a:r>
              <a:rPr lang="vi-VN" sz="4200" i="1" dirty="0">
                <a:solidFill>
                  <a:srgbClr val="000000"/>
                </a:solidFill>
                <a:ea typeface="Times New Roman" panose="02020603050405020304" pitchFamily="18" charset="0"/>
              </a:rPr>
              <a:t/>
            </a:r>
            <a:br>
              <a:rPr lang="vi-VN" sz="4200" i="1" dirty="0">
                <a:solidFill>
                  <a:srgbClr val="000000"/>
                </a:solidFill>
                <a:ea typeface="Times New Roman" panose="02020603050405020304" pitchFamily="18" charset="0"/>
              </a:rPr>
            </a:br>
            <a:r>
              <a:rPr lang="vi-VN" sz="4200" i="1" dirty="0">
                <a:solidFill>
                  <a:srgbClr val="000000"/>
                </a:solidFill>
                <a:ea typeface="Times New Roman" panose="02020603050405020304" pitchFamily="18" charset="0"/>
              </a:rPr>
              <a:t/>
            </a:r>
            <a:br>
              <a:rPr lang="vi-VN" sz="4200" i="1" dirty="0">
                <a:solidFill>
                  <a:srgbClr val="000000"/>
                </a:solidFill>
                <a:ea typeface="Times New Roman" panose="02020603050405020304" pitchFamily="18" charset="0"/>
              </a:rPr>
            </a:br>
            <a:r>
              <a:rPr lang="vi-VN" sz="4200" i="1" dirty="0">
                <a:solidFill>
                  <a:srgbClr val="000000"/>
                </a:solidFill>
                <a:ea typeface="Times New Roman" panose="02020603050405020304" pitchFamily="18" charset="0"/>
              </a:rPr>
              <a:t>Kìa cô </a:t>
            </a:r>
            <a:r>
              <a:rPr lang="vi-VN" sz="4200" b="1" i="1" dirty="0">
                <a:solidFill>
                  <a:srgbClr val="000000"/>
                </a:solidFill>
                <a:ea typeface="Times New Roman" panose="02020603050405020304" pitchFamily="18" charset="0"/>
              </a:rPr>
              <a:t>em miền trung du trên núi cao</a:t>
            </a:r>
            <a:br>
              <a:rPr lang="vi-VN" sz="4200" b="1" i="1" dirty="0">
                <a:solidFill>
                  <a:srgbClr val="000000"/>
                </a:solidFill>
                <a:ea typeface="Times New Roman" panose="02020603050405020304" pitchFamily="18" charset="0"/>
              </a:rPr>
            </a:br>
            <a:r>
              <a:rPr lang="vi-VN" sz="4200" b="1" i="1" dirty="0">
                <a:solidFill>
                  <a:srgbClr val="000000"/>
                </a:solidFill>
                <a:ea typeface="Times New Roman" panose="02020603050405020304" pitchFamily="18" charset="0"/>
              </a:rPr>
              <a:t>Đôi má hây hồng đào</a:t>
            </a:r>
            <a:r>
              <a:rPr lang="vi-VN" sz="4200" i="1" dirty="0">
                <a:solidFill>
                  <a:srgbClr val="000000"/>
                </a:solidFill>
                <a:ea typeface="Times New Roman" panose="02020603050405020304" pitchFamily="18" charset="0"/>
              </a:rPr>
              <a:t/>
            </a:r>
            <a:br>
              <a:rPr lang="vi-VN" sz="4200" i="1" dirty="0">
                <a:solidFill>
                  <a:srgbClr val="000000"/>
                </a:solidFill>
                <a:ea typeface="Times New Roman" panose="02020603050405020304" pitchFamily="18" charset="0"/>
              </a:rPr>
            </a:br>
            <a:r>
              <a:rPr lang="vi-VN" sz="4200" b="1" i="1" dirty="0">
                <a:solidFill>
                  <a:srgbClr val="000000"/>
                </a:solidFill>
                <a:ea typeface="Times New Roman" panose="02020603050405020304" pitchFamily="18" charset="0"/>
              </a:rPr>
              <a:t>Kìa sông sâu rừng hoang vu mang nét riêng</a:t>
            </a:r>
            <a:br>
              <a:rPr lang="vi-VN" sz="4200" b="1" i="1" dirty="0">
                <a:solidFill>
                  <a:srgbClr val="000000"/>
                </a:solidFill>
                <a:ea typeface="Times New Roman" panose="02020603050405020304" pitchFamily="18" charset="0"/>
              </a:rPr>
            </a:br>
            <a:r>
              <a:rPr lang="vi-VN" sz="4200" i="1" dirty="0">
                <a:solidFill>
                  <a:srgbClr val="000000"/>
                </a:solidFill>
                <a:ea typeface="Times New Roman" panose="02020603050405020304" pitchFamily="18" charset="0"/>
              </a:rPr>
              <a:t>Không nơi đâu sánh bằng ôi Việt Nam</a:t>
            </a:r>
            <a:endParaRPr lang="en-US" sz="4200" dirty="0">
              <a:solidFill>
                <a:srgbClr val="000000"/>
              </a:solidFill>
              <a:ea typeface="Calibri" panose="020F0502020204030204" pitchFamily="34" charset="0"/>
            </a:endParaRPr>
          </a:p>
          <a:p>
            <a:pPr>
              <a:lnSpc>
                <a:spcPct val="150000"/>
              </a:lnSpc>
            </a:pPr>
            <a:r>
              <a:rPr lang="en-US" sz="4200" dirty="0">
                <a:ea typeface="Arial" panose="020B0604020202020204" pitchFamily="34" charset="0"/>
                <a:cs typeface="Times New Roman" panose="02020603050405020304" pitchFamily="18" charset="0"/>
              </a:rPr>
              <a:t>…</a:t>
            </a:r>
            <a:endParaRPr lang="en-US" sz="4200" dirty="0"/>
          </a:p>
        </p:txBody>
      </p:sp>
    </p:spTree>
    <p:extLst>
      <p:ext uri="{BB962C8B-B14F-4D97-AF65-F5344CB8AC3E}">
        <p14:creationId xmlns:p14="http://schemas.microsoft.com/office/powerpoint/2010/main" val="330320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9756" y="1387562"/>
            <a:ext cx="16083844" cy="767275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72345">
            <a:off x="928460" y="6581778"/>
            <a:ext cx="1499829" cy="315868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840615">
            <a:off x="13859570" y="1515622"/>
            <a:ext cx="2348424" cy="768575"/>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503181" y="8221861"/>
            <a:ext cx="1061203" cy="106120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611161">
            <a:off x="1289756" y="758915"/>
            <a:ext cx="862233" cy="1931762"/>
          </a:xfrm>
          <a:prstGeom prst="rect">
            <a:avLst/>
          </a:prstGeom>
        </p:spPr>
      </p:pic>
      <p:pic>
        <p:nvPicPr>
          <p:cNvPr id="16"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1112">
            <a:off x="15639729" y="4220541"/>
            <a:ext cx="2403005" cy="2269505"/>
          </a:xfrm>
          <a:prstGeom prst="rect">
            <a:avLst/>
          </a:prstGeom>
        </p:spPr>
      </p:pic>
      <p:sp>
        <p:nvSpPr>
          <p:cNvPr id="17" name="TextBox 16"/>
          <p:cNvSpPr txBox="1"/>
          <p:nvPr/>
        </p:nvSpPr>
        <p:spPr>
          <a:xfrm>
            <a:off x="7696200" y="2242290"/>
            <a:ext cx="3657600" cy="1200329"/>
          </a:xfrm>
          <a:prstGeom prst="rect">
            <a:avLst/>
          </a:prstGeom>
          <a:noFill/>
        </p:spPr>
        <p:txBody>
          <a:bodyPr wrap="square" rtlCol="0">
            <a:spAutoFit/>
          </a:bodyPr>
          <a:lstStyle/>
          <a:p>
            <a:pPr algn="ctr"/>
            <a:r>
              <a:rPr lang="en-US" sz="7200" dirty="0" smtClean="0">
                <a:latin typeface="Arial" panose="020B0604020202020204" pitchFamily="34" charset="0"/>
                <a:cs typeface="Arial" panose="020B0604020202020204" pitchFamily="34" charset="0"/>
              </a:rPr>
              <a:t>BÀI 9</a:t>
            </a:r>
            <a:endParaRPr lang="en-US" sz="7200" dirty="0">
              <a:latin typeface="Arial" panose="020B0604020202020204" pitchFamily="34" charset="0"/>
              <a:cs typeface="Arial" panose="020B0604020202020204" pitchFamily="34" charset="0"/>
            </a:endParaRPr>
          </a:p>
        </p:txBody>
      </p:sp>
      <p:sp>
        <p:nvSpPr>
          <p:cNvPr id="18" name="TextBox 17"/>
          <p:cNvSpPr txBox="1"/>
          <p:nvPr/>
        </p:nvSpPr>
        <p:spPr>
          <a:xfrm>
            <a:off x="2533170" y="3756943"/>
            <a:ext cx="13528823" cy="4062651"/>
          </a:xfrm>
          <a:prstGeom prst="rect">
            <a:avLst/>
          </a:prstGeom>
          <a:noFill/>
        </p:spPr>
        <p:txBody>
          <a:bodyPr wrap="square" rtlCol="0">
            <a:spAutoFit/>
          </a:bodyPr>
          <a:lstStyle/>
          <a:p>
            <a:pPr algn="ctr">
              <a:lnSpc>
                <a:spcPct val="150000"/>
              </a:lnSpc>
            </a:pPr>
            <a:r>
              <a:rPr lang="en-US" sz="8600" b="1" dirty="0" smtClean="0">
                <a:latin typeface="Arial" panose="020B0604020202020204" pitchFamily="34" charset="0"/>
                <a:cs typeface="Arial" panose="020B0604020202020204" pitchFamily="34" charset="0"/>
              </a:rPr>
              <a:t>VIẾT KỂ LẠI MỘT TRẢI NGHIỆM CỦA BẢN THÂN</a:t>
            </a:r>
            <a:endParaRPr lang="en-US" sz="8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6600" y="2324100"/>
            <a:ext cx="11506200" cy="6750771"/>
          </a:xfrm>
          <a:prstGeom prst="rect">
            <a:avLst/>
          </a:prstGeom>
        </p:spPr>
      </p:pic>
      <p:sp>
        <p:nvSpPr>
          <p:cNvPr id="4" name="TextBox 4"/>
          <p:cNvSpPr txBox="1"/>
          <p:nvPr/>
        </p:nvSpPr>
        <p:spPr>
          <a:xfrm>
            <a:off x="5418155" y="5282704"/>
            <a:ext cx="8690773" cy="833562"/>
          </a:xfrm>
          <a:prstGeom prst="rect">
            <a:avLst/>
          </a:prstGeom>
        </p:spPr>
        <p:txBody>
          <a:bodyPr wrap="square" lIns="0" tIns="0" rIns="0" bIns="0" rtlCol="0" anchor="t">
            <a:spAutoFit/>
          </a:bodyPr>
          <a:lstStyle/>
          <a:p>
            <a:pPr algn="ctr">
              <a:lnSpc>
                <a:spcPts val="6480"/>
              </a:lnSpc>
            </a:pPr>
            <a:r>
              <a:rPr lang="en-US" sz="7200" b="1" dirty="0" smtClean="0">
                <a:solidFill>
                  <a:srgbClr val="000000"/>
                </a:solidFill>
                <a:latin typeface="Arial" panose="020B0604020202020204" pitchFamily="34" charset="0"/>
                <a:cs typeface="Arial" panose="020B0604020202020204" pitchFamily="34" charset="0"/>
              </a:rPr>
              <a:t>I. TÌM HIỂU CHUNG</a:t>
            </a:r>
            <a:endParaRPr lang="en-US" sz="7200" b="1" dirty="0">
              <a:solidFill>
                <a:srgbClr val="0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716000" y="1562100"/>
            <a:ext cx="1894957" cy="186559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04314">
            <a:off x="1707957" y="6758118"/>
            <a:ext cx="3137285" cy="274824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4108928" y="6850815"/>
            <a:ext cx="2195826" cy="313579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16706">
            <a:off x="6699617" y="1310296"/>
            <a:ext cx="673623" cy="183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8903">
            <a:off x="1221247" y="909632"/>
            <a:ext cx="2482113" cy="26354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914400" y="725578"/>
            <a:ext cx="16464317"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53163">
            <a:off x="16488645" y="247689"/>
            <a:ext cx="1536123" cy="204180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62934">
            <a:off x="-500721" y="9272030"/>
            <a:ext cx="2239310" cy="73286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20983">
            <a:off x="472499" y="7147406"/>
            <a:ext cx="1582432" cy="2722895"/>
          </a:xfrm>
          <a:prstGeom prst="rect">
            <a:avLst/>
          </a:prstGeom>
        </p:spPr>
      </p:pic>
      <p:sp>
        <p:nvSpPr>
          <p:cNvPr id="14" name="Rectangle 13"/>
          <p:cNvSpPr/>
          <p:nvPr/>
        </p:nvSpPr>
        <p:spPr>
          <a:xfrm>
            <a:off x="2171700" y="936807"/>
            <a:ext cx="13944600" cy="3508653"/>
          </a:xfrm>
          <a:prstGeom prst="rect">
            <a:avLst/>
          </a:prstGeom>
        </p:spPr>
        <p:txBody>
          <a:bodyPr wrap="square">
            <a:spAutoFit/>
          </a:bodyPr>
          <a:lstStyle/>
          <a:p>
            <a:pPr algn="ctr">
              <a:lnSpc>
                <a:spcPct val="150000"/>
              </a:lnSpc>
            </a:pPr>
            <a:r>
              <a:rPr lang="en-US" sz="5200" b="1" kern="100" dirty="0" smtClean="0">
                <a:solidFill>
                  <a:srgbClr val="000000"/>
                </a:solidFill>
                <a:latin typeface="Arial" panose="020B0604020202020204" pitchFamily="34" charset="0"/>
                <a:ea typeface="SimSun" panose="02010600030101010101" pitchFamily="2" charset="-122"/>
                <a:cs typeface="Arial" panose="020B0604020202020204" pitchFamily="34" charset="0"/>
              </a:rPr>
              <a:t>D</a:t>
            </a:r>
            <a:r>
              <a:rPr lang="vi-VN" sz="5200" b="1" kern="100" dirty="0" smtClean="0">
                <a:solidFill>
                  <a:srgbClr val="000000"/>
                </a:solidFill>
                <a:ea typeface="SimSun" panose="02010600030101010101" pitchFamily="2" charset="-122"/>
                <a:cs typeface="Times New Roman" panose="02020603050405020304" pitchFamily="18" charset="0"/>
              </a:rPr>
              <a:t>ựa </a:t>
            </a:r>
            <a:r>
              <a:rPr lang="vi-VN" sz="5200" b="1" kern="100" dirty="0">
                <a:solidFill>
                  <a:srgbClr val="000000"/>
                </a:solidFill>
                <a:ea typeface="SimSun" panose="02010600030101010101" pitchFamily="2" charset="-122"/>
                <a:cs typeface="Times New Roman" panose="02020603050405020304" pitchFamily="18" charset="0"/>
              </a:rPr>
              <a:t>vào SGK, hãy cho biết: </a:t>
            </a:r>
            <a:endParaRPr lang="en-US" sz="5200" b="1" dirty="0">
              <a:ea typeface="Times New Roman" panose="02020603050405020304" pitchFamily="18" charset="0"/>
              <a:cs typeface="Times New Roman" panose="02020603050405020304" pitchFamily="18" charset="0"/>
            </a:endParaRPr>
          </a:p>
          <a:p>
            <a:pPr algn="just">
              <a:lnSpc>
                <a:spcPct val="150000"/>
              </a:lnSpc>
            </a:pPr>
            <a:r>
              <a:rPr lang="en-US" sz="4800" i="1" dirty="0" smtClean="0">
                <a:solidFill>
                  <a:srgbClr val="000000"/>
                </a:solidFill>
                <a:ea typeface="Times New Roman" panose="02020603050405020304" pitchFamily="18" charset="0"/>
                <a:cs typeface="Times New Roman" panose="02020603050405020304" pitchFamily="18" charset="0"/>
              </a:rPr>
              <a:t>	</a:t>
            </a:r>
            <a:r>
              <a:rPr lang="vi-VN" sz="4800" i="1" dirty="0" smtClean="0">
                <a:solidFill>
                  <a:srgbClr val="000000"/>
                </a:solidFill>
                <a:ea typeface="Times New Roman" panose="02020603050405020304" pitchFamily="18" charset="0"/>
                <a:cs typeface="Times New Roman" panose="02020603050405020304" pitchFamily="18" charset="0"/>
              </a:rPr>
              <a:t>Từ </a:t>
            </a:r>
            <a:r>
              <a:rPr lang="vi-VN" sz="4800" i="1" dirty="0">
                <a:solidFill>
                  <a:srgbClr val="000000"/>
                </a:solidFill>
                <a:ea typeface="Times New Roman" panose="02020603050405020304" pitchFamily="18" charset="0"/>
                <a:cs typeface="Times New Roman" panose="02020603050405020304" pitchFamily="18" charset="0"/>
              </a:rPr>
              <a:t>đó, em hãy rút ra những yêu cầu cần đạt với </a:t>
            </a:r>
            <a:r>
              <a:rPr lang="nl-NL" sz="4800" i="1" dirty="0">
                <a:solidFill>
                  <a:srgbClr val="000000"/>
                </a:solidFill>
                <a:latin typeface="Arial" panose="020B0604020202020204" pitchFamily="34" charset="0"/>
                <a:ea typeface="Times New Roman" panose="02020603050405020304" pitchFamily="18" charset="0"/>
                <a:cs typeface="Arial" panose="020B0604020202020204" pitchFamily="34" charset="0"/>
              </a:rPr>
              <a:t>kiể</a:t>
            </a:r>
            <a:r>
              <a:rPr lang="nl-NL" sz="4800" i="1" dirty="0">
                <a:solidFill>
                  <a:srgbClr val="000000"/>
                </a:solidFill>
                <a:ea typeface="Times New Roman" panose="02020603050405020304" pitchFamily="18" charset="0"/>
                <a:cs typeface="Times New Roman" panose="02020603050405020304" pitchFamily="18" charset="0"/>
              </a:rPr>
              <a:t>u</a:t>
            </a:r>
            <a:r>
              <a:rPr lang="vi-VN" sz="4800" i="1" dirty="0">
                <a:solidFill>
                  <a:srgbClr val="000000"/>
                </a:solidFill>
                <a:ea typeface="Times New Roman" panose="02020603050405020304" pitchFamily="18" charset="0"/>
                <a:cs typeface="Times New Roman" panose="02020603050405020304" pitchFamily="18" charset="0"/>
              </a:rPr>
              <a:t> bài kể lại trải nghiệm của bản thân?</a:t>
            </a:r>
            <a:endParaRPr lang="en-US" sz="4800" dirty="0">
              <a:effectLst/>
              <a:ea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t="27729" b="8264"/>
          <a:stretch/>
        </p:blipFill>
        <p:spPr>
          <a:xfrm>
            <a:off x="5493911" y="4547437"/>
            <a:ext cx="7300178" cy="4682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914400" y="1028701"/>
            <a:ext cx="16464317" cy="861060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53163">
            <a:off x="16455664" y="285996"/>
            <a:ext cx="1536123" cy="204180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62934">
            <a:off x="-500721" y="9272030"/>
            <a:ext cx="2239310" cy="73286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20983">
            <a:off x="472499" y="7147406"/>
            <a:ext cx="1582432" cy="2722895"/>
          </a:xfrm>
          <a:prstGeom prst="rect">
            <a:avLst/>
          </a:prstGeom>
        </p:spPr>
      </p:pic>
      <p:sp>
        <p:nvSpPr>
          <p:cNvPr id="8" name="Rectangle 7"/>
          <p:cNvSpPr/>
          <p:nvPr/>
        </p:nvSpPr>
        <p:spPr>
          <a:xfrm>
            <a:off x="1664317" y="1853767"/>
            <a:ext cx="14959366" cy="5909310"/>
          </a:xfrm>
          <a:prstGeom prst="rect">
            <a:avLst/>
          </a:prstGeom>
        </p:spPr>
        <p:txBody>
          <a:bodyPr wrap="square">
            <a:spAutoFit/>
          </a:bodyPr>
          <a:lstStyle/>
          <a:p>
            <a:pPr algn="just">
              <a:lnSpc>
                <a:spcPct val="150000"/>
              </a:lnSpc>
            </a:pPr>
            <a:r>
              <a:rPr lang="vi-VN" sz="4200" b="1" i="1" dirty="0">
                <a:solidFill>
                  <a:srgbClr val="000000"/>
                </a:solidFill>
                <a:ea typeface="Times New Roman" panose="02020603050405020304" pitchFamily="18" charset="0"/>
                <a:cs typeface="Times New Roman" panose="02020603050405020304" pitchFamily="18"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nl-NL" sz="4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kiểu</a:t>
            </a:r>
            <a:r>
              <a:rPr lang="vi-VN" sz="4200" b="1" i="1" dirty="0">
                <a:solidFill>
                  <a:srgbClr val="000000"/>
                </a:solidFill>
                <a:ea typeface="Times New Roman" panose="02020603050405020304" pitchFamily="18" charset="0"/>
                <a:cs typeface="Times New Roman" panose="02020603050405020304" pitchFamily="18" charset="0"/>
              </a:rPr>
              <a:t> bài kể lại trải nghiệm của bản </a:t>
            </a:r>
            <a:r>
              <a:rPr lang="vi-VN" sz="4200" b="1" i="1" dirty="0" smtClean="0">
                <a:solidFill>
                  <a:srgbClr val="000000"/>
                </a:solidFill>
                <a:ea typeface="Times New Roman" panose="02020603050405020304" pitchFamily="18" charset="0"/>
                <a:cs typeface="Times New Roman" panose="02020603050405020304" pitchFamily="18" charset="0"/>
              </a:rPr>
              <a:t>thân</a:t>
            </a:r>
            <a:r>
              <a:rPr lang="en-US" sz="4200" b="1" i="1" dirty="0" smtClean="0">
                <a:solidFill>
                  <a:srgbClr val="000000"/>
                </a:solidFill>
                <a:ea typeface="Times New Roman" panose="02020603050405020304" pitchFamily="18" charset="0"/>
                <a:cs typeface="Times New Roman" panose="02020603050405020304" pitchFamily="18" charset="0"/>
              </a:rPr>
              <a:t>:</a:t>
            </a:r>
            <a:endParaRPr lang="en-US" sz="4200" dirty="0">
              <a:ea typeface="Times New Roman" panose="02020603050405020304" pitchFamily="18" charset="0"/>
              <a:cs typeface="Times New Roman" panose="02020603050405020304" pitchFamily="18" charset="0"/>
            </a:endParaRPr>
          </a:p>
          <a:p>
            <a:pPr marL="1028700" lvl="1" indent="-571500" algn="just">
              <a:lnSpc>
                <a:spcPct val="150000"/>
              </a:lnSpc>
              <a:buFont typeface="Wingdings" panose="05000000000000000000" pitchFamily="2" charset="2"/>
              <a:buChar char="§"/>
              <a:tabLst>
                <a:tab pos="186690" algn="l"/>
              </a:tabLst>
            </a:pPr>
            <a:r>
              <a:rPr lang="vi-VN" sz="4200" dirty="0" smtClean="0">
                <a:solidFill>
                  <a:srgbClr val="000000"/>
                </a:solidFill>
                <a:ea typeface="Times New Roman" panose="02020603050405020304" pitchFamily="18" charset="0"/>
                <a:cs typeface="Times New Roman" panose="02020603050405020304" pitchFamily="18" charset="0"/>
              </a:rPr>
              <a:t>Dùng </a:t>
            </a:r>
            <a:r>
              <a:rPr lang="vi-VN" sz="4200" dirty="0">
                <a:solidFill>
                  <a:srgbClr val="000000"/>
                </a:solidFill>
                <a:ea typeface="Times New Roman" panose="02020603050405020304" pitchFamily="18" charset="0"/>
                <a:cs typeface="Times New Roman" panose="02020603050405020304" pitchFamily="18" charset="0"/>
              </a:rPr>
              <a:t>ngôi thứ nhất để chia sẻ trải nghiệm của bàn thân.</a:t>
            </a:r>
            <a:endParaRPr lang="en-US" sz="4200" dirty="0">
              <a:ea typeface="Times New Roman" panose="02020603050405020304" pitchFamily="18" charset="0"/>
              <a:cs typeface="Times New Roman" panose="02020603050405020304" pitchFamily="18" charset="0"/>
            </a:endParaRPr>
          </a:p>
          <a:p>
            <a:pPr marL="1028700" lvl="1" indent="-571500" algn="just">
              <a:lnSpc>
                <a:spcPct val="150000"/>
              </a:lnSpc>
              <a:buFont typeface="Wingdings" panose="05000000000000000000" pitchFamily="2" charset="2"/>
              <a:buChar char="§"/>
              <a:tabLst>
                <a:tab pos="186690" algn="l"/>
              </a:tabLst>
            </a:pPr>
            <a:r>
              <a:rPr lang="vi-VN" sz="4200" dirty="0" smtClean="0">
                <a:solidFill>
                  <a:srgbClr val="000000"/>
                </a:solidFill>
                <a:ea typeface="Times New Roman" panose="02020603050405020304" pitchFamily="18" charset="0"/>
                <a:cs typeface="Times New Roman" panose="02020603050405020304" pitchFamily="18" charset="0"/>
              </a:rPr>
              <a:t>Sắp </a:t>
            </a:r>
            <a:r>
              <a:rPr lang="vi-VN" sz="4200" dirty="0">
                <a:solidFill>
                  <a:srgbClr val="000000"/>
                </a:solidFill>
                <a:ea typeface="Times New Roman" panose="02020603050405020304" pitchFamily="18" charset="0"/>
                <a:cs typeface="Times New Roman" panose="02020603050405020304" pitchFamily="18" charset="0"/>
              </a:rPr>
              <a:t>xếp các sự việc theo trình tự hợp lí.</a:t>
            </a:r>
            <a:endParaRPr lang="en-US" sz="4200" dirty="0">
              <a:ea typeface="Times New Roman" panose="02020603050405020304" pitchFamily="18" charset="0"/>
              <a:cs typeface="Times New Roman" panose="02020603050405020304" pitchFamily="18" charset="0"/>
            </a:endParaRPr>
          </a:p>
          <a:p>
            <a:pPr marL="1028700" lvl="1" indent="-571500" algn="just">
              <a:lnSpc>
                <a:spcPct val="150000"/>
              </a:lnSpc>
              <a:buFont typeface="Wingdings" panose="05000000000000000000" pitchFamily="2" charset="2"/>
              <a:buChar char="§"/>
              <a:tabLst>
                <a:tab pos="186690" algn="l"/>
              </a:tabLst>
            </a:pPr>
            <a:r>
              <a:rPr lang="vi-VN" sz="4200" dirty="0" smtClean="0">
                <a:solidFill>
                  <a:srgbClr val="000000"/>
                </a:solidFill>
                <a:ea typeface="Times New Roman" panose="02020603050405020304" pitchFamily="18" charset="0"/>
                <a:cs typeface="Times New Roman" panose="02020603050405020304" pitchFamily="18" charset="0"/>
              </a:rPr>
              <a:t>Kết </a:t>
            </a:r>
            <a:r>
              <a:rPr lang="vi-VN" sz="4200" dirty="0">
                <a:solidFill>
                  <a:srgbClr val="000000"/>
                </a:solidFill>
                <a:ea typeface="Times New Roman" panose="02020603050405020304" pitchFamily="18" charset="0"/>
                <a:cs typeface="Times New Roman" panose="02020603050405020304" pitchFamily="18" charset="0"/>
              </a:rPr>
              <a:t>hợp kể, tả và thể hiện cảm xúc của người kể đối với sự việc.</a:t>
            </a:r>
            <a:endParaRPr lang="en-US" sz="4200" dirty="0">
              <a:ea typeface="Times New Roman" panose="02020603050405020304" pitchFamily="18" charset="0"/>
              <a:cs typeface="Times New Roman" panose="02020603050405020304" pitchFamily="18" charset="0"/>
            </a:endParaRPr>
          </a:p>
          <a:p>
            <a:pPr marL="1028700" lvl="1" indent="-571500" algn="just">
              <a:lnSpc>
                <a:spcPct val="150000"/>
              </a:lnSpc>
              <a:buFont typeface="Wingdings" panose="05000000000000000000" pitchFamily="2" charset="2"/>
              <a:buChar char="§"/>
              <a:tabLst>
                <a:tab pos="186690" algn="l"/>
              </a:tabLst>
            </a:pPr>
            <a:r>
              <a:rPr lang="vi-VN" sz="4200" dirty="0" smtClean="0">
                <a:solidFill>
                  <a:srgbClr val="000000"/>
                </a:solidFill>
                <a:ea typeface="Times New Roman" panose="02020603050405020304" pitchFamily="18" charset="0"/>
                <a:cs typeface="Times New Roman" panose="02020603050405020304" pitchFamily="18" charset="0"/>
              </a:rPr>
              <a:t>Nêu </a:t>
            </a:r>
            <a:r>
              <a:rPr lang="vi-VN" sz="4200" dirty="0">
                <a:solidFill>
                  <a:srgbClr val="000000"/>
                </a:solidFill>
                <a:ea typeface="Times New Roman" panose="02020603050405020304" pitchFamily="18" charset="0"/>
                <a:cs typeface="Times New Roman" panose="02020603050405020304" pitchFamily="18" charset="0"/>
              </a:rPr>
              <a:t>ý nghĩa của trải nghiệm đối với bàn thân.</a:t>
            </a:r>
            <a:endParaRPr lang="en-US" sz="4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4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barn(inVertical)">
                                      <p:cBhvr>
                                        <p:cTn id="2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grpSp>
        <p:nvGrpSpPr>
          <p:cNvPr id="3" name="Group 3"/>
          <p:cNvGrpSpPr/>
          <p:nvPr/>
        </p:nvGrpSpPr>
        <p:grpSpPr>
          <a:xfrm>
            <a:off x="914400" y="1028701"/>
            <a:ext cx="16464317" cy="861060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53163">
            <a:off x="16455664" y="285996"/>
            <a:ext cx="1536123" cy="204180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762934">
            <a:off x="-500721" y="9272030"/>
            <a:ext cx="2239310" cy="732865"/>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20983">
            <a:off x="472499" y="7147406"/>
            <a:ext cx="1582432" cy="2722895"/>
          </a:xfrm>
          <a:prstGeom prst="rect">
            <a:avLst/>
          </a:prstGeom>
        </p:spPr>
      </p:pic>
      <p:sp>
        <p:nvSpPr>
          <p:cNvPr id="8" name="Rectangle 7"/>
          <p:cNvSpPr/>
          <p:nvPr/>
        </p:nvSpPr>
        <p:spPr>
          <a:xfrm>
            <a:off x="1664317" y="1853767"/>
            <a:ext cx="14185283" cy="5909310"/>
          </a:xfrm>
          <a:prstGeom prst="rect">
            <a:avLst/>
          </a:prstGeom>
        </p:spPr>
        <p:txBody>
          <a:bodyPr wrap="square">
            <a:spAutoFit/>
          </a:bodyPr>
          <a:lstStyle/>
          <a:p>
            <a:pPr algn="just">
              <a:lnSpc>
                <a:spcPct val="150000"/>
              </a:lnSpc>
            </a:pPr>
            <a:r>
              <a:rPr lang="vi-VN" sz="4200" b="1" i="1" dirty="0">
                <a:solidFill>
                  <a:srgbClr val="000000"/>
                </a:solidFill>
                <a:ea typeface="Times New Roman" panose="02020603050405020304" pitchFamily="18" charset="0"/>
                <a:cs typeface="Times New Roman" panose="02020603050405020304" pitchFamily="18" charset="0"/>
              </a:rPr>
              <a:t>- Bài viết đảm bảo bố cục:</a:t>
            </a:r>
          </a:p>
          <a:p>
            <a:pPr marL="1485900" lvl="2" indent="-571500" algn="just">
              <a:lnSpc>
                <a:spcPct val="150000"/>
              </a:lnSpc>
              <a:buFont typeface="Wingdings" panose="05000000000000000000" pitchFamily="2" charset="2"/>
              <a:buChar char="§"/>
            </a:pPr>
            <a:r>
              <a:rPr lang="vi-VN" sz="4200" b="1" dirty="0" smtClean="0">
                <a:solidFill>
                  <a:srgbClr val="000000"/>
                </a:solidFill>
                <a:ea typeface="Times New Roman" panose="02020603050405020304" pitchFamily="18" charset="0"/>
                <a:cs typeface="Times New Roman" panose="02020603050405020304" pitchFamily="18" charset="0"/>
              </a:rPr>
              <a:t>Mở </a:t>
            </a:r>
            <a:r>
              <a:rPr lang="vi-VN" sz="4200" b="1" dirty="0">
                <a:solidFill>
                  <a:srgbClr val="000000"/>
                </a:solidFill>
                <a:ea typeface="Times New Roman" panose="02020603050405020304" pitchFamily="18" charset="0"/>
                <a:cs typeface="Times New Roman" panose="02020603050405020304" pitchFamily="18" charset="0"/>
              </a:rPr>
              <a:t>bài: </a:t>
            </a:r>
            <a:r>
              <a:rPr lang="vi-VN" sz="4200" dirty="0">
                <a:solidFill>
                  <a:srgbClr val="000000"/>
                </a:solidFill>
                <a:ea typeface="Times New Roman" panose="02020603050405020304" pitchFamily="18" charset="0"/>
                <a:cs typeface="Times New Roman" panose="02020603050405020304" pitchFamily="18" charset="0"/>
              </a:rPr>
              <a:t>giới thiệu được </a:t>
            </a:r>
            <a:r>
              <a:rPr lang="vi-VN" sz="4200" dirty="0" smtClean="0">
                <a:solidFill>
                  <a:srgbClr val="000000"/>
                </a:solidFill>
                <a:ea typeface="Times New Roman" panose="02020603050405020304" pitchFamily="18" charset="0"/>
                <a:cs typeface="Times New Roman" panose="02020603050405020304" pitchFamily="18" charset="0"/>
              </a:rPr>
              <a:t>tr</a:t>
            </a:r>
            <a:r>
              <a:rPr lang="en-US"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4200" dirty="0" smtClean="0">
                <a:solidFill>
                  <a:srgbClr val="000000"/>
                </a:solidFill>
                <a:ea typeface="Times New Roman" panose="02020603050405020304" pitchFamily="18" charset="0"/>
                <a:cs typeface="Times New Roman" panose="02020603050405020304" pitchFamily="18" charset="0"/>
              </a:rPr>
              <a:t>i </a:t>
            </a:r>
            <a:r>
              <a:rPr lang="vi-VN" sz="4200" dirty="0">
                <a:solidFill>
                  <a:srgbClr val="000000"/>
                </a:solidFill>
                <a:ea typeface="Times New Roman" panose="02020603050405020304" pitchFamily="18" charset="0"/>
                <a:cs typeface="Times New Roman" panose="02020603050405020304" pitchFamily="18" charset="0"/>
              </a:rPr>
              <a:t>nghiệm.</a:t>
            </a:r>
          </a:p>
          <a:p>
            <a:pPr marL="1485900" lvl="2" indent="-571500" algn="just">
              <a:lnSpc>
                <a:spcPct val="150000"/>
              </a:lnSpc>
              <a:buFont typeface="Wingdings" panose="05000000000000000000" pitchFamily="2" charset="2"/>
              <a:buChar char="§"/>
            </a:pPr>
            <a:r>
              <a:rPr lang="vi-VN" sz="4200" b="1" dirty="0" smtClean="0">
                <a:solidFill>
                  <a:srgbClr val="000000"/>
                </a:solidFill>
                <a:ea typeface="Times New Roman" panose="02020603050405020304" pitchFamily="18" charset="0"/>
                <a:cs typeface="Times New Roman" panose="02020603050405020304" pitchFamily="18" charset="0"/>
              </a:rPr>
              <a:t>Thân </a:t>
            </a:r>
            <a:r>
              <a:rPr lang="vi-VN" sz="4200" b="1" dirty="0">
                <a:solidFill>
                  <a:srgbClr val="000000"/>
                </a:solidFill>
                <a:ea typeface="Times New Roman" panose="02020603050405020304" pitchFamily="18" charset="0"/>
                <a:cs typeface="Times New Roman" panose="02020603050405020304" pitchFamily="18" charset="0"/>
              </a:rPr>
              <a:t>bài: </a:t>
            </a:r>
            <a:r>
              <a:rPr lang="vi-VN" sz="4200" dirty="0">
                <a:solidFill>
                  <a:srgbClr val="000000"/>
                </a:solidFill>
                <a:ea typeface="Times New Roman" panose="02020603050405020304" pitchFamily="18" charset="0"/>
                <a:cs typeface="Times New Roman" panose="02020603050405020304" pitchFamily="18" charset="0"/>
              </a:rPr>
              <a:t>trình bày diễn biến của sự việc và </a:t>
            </a:r>
            <a:r>
              <a:rPr lang="vi-VN" sz="4200" dirty="0" smtClean="0">
                <a:solidFill>
                  <a:srgbClr val="000000"/>
                </a:solidFill>
                <a:ea typeface="Times New Roman" panose="02020603050405020304" pitchFamily="18" charset="0"/>
                <a:cs typeface="Times New Roman" panose="02020603050405020304" pitchFamily="18" charset="0"/>
              </a:rPr>
              <a:t>c</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4200" dirty="0" smtClean="0">
                <a:solidFill>
                  <a:srgbClr val="000000"/>
                </a:solidFill>
                <a:ea typeface="Times New Roman" panose="02020603050405020304" pitchFamily="18" charset="0"/>
                <a:cs typeface="Times New Roman" panose="02020603050405020304" pitchFamily="18" charset="0"/>
              </a:rPr>
              <a:t>m </a:t>
            </a:r>
            <a:r>
              <a:rPr lang="vi-VN" sz="4200" dirty="0">
                <a:solidFill>
                  <a:srgbClr val="000000"/>
                </a:solidFill>
                <a:ea typeface="Times New Roman" panose="02020603050405020304" pitchFamily="18" charset="0"/>
                <a:cs typeface="Times New Roman" panose="02020603050405020304" pitchFamily="18" charset="0"/>
              </a:rPr>
              <a:t>xúc của bàn thân đối với trải nghiệm.</a:t>
            </a:r>
          </a:p>
          <a:p>
            <a:pPr marL="1485900" lvl="2" indent="-571500" algn="just">
              <a:lnSpc>
                <a:spcPct val="150000"/>
              </a:lnSpc>
              <a:buFont typeface="Wingdings" panose="05000000000000000000" pitchFamily="2" charset="2"/>
              <a:buChar char="§"/>
            </a:pPr>
            <a:r>
              <a:rPr lang="vi-VN" sz="4200" b="1" dirty="0" smtClean="0">
                <a:solidFill>
                  <a:srgbClr val="000000"/>
                </a:solidFill>
                <a:ea typeface="Times New Roman" panose="02020603050405020304" pitchFamily="18" charset="0"/>
                <a:cs typeface="Times New Roman" panose="02020603050405020304" pitchFamily="18" charset="0"/>
              </a:rPr>
              <a:t>Kết </a:t>
            </a:r>
            <a:r>
              <a:rPr lang="vi-VN" sz="4200" b="1" dirty="0">
                <a:solidFill>
                  <a:srgbClr val="000000"/>
                </a:solidFill>
                <a:ea typeface="Times New Roman" panose="02020603050405020304" pitchFamily="18" charset="0"/>
                <a:cs typeface="Times New Roman" panose="02020603050405020304" pitchFamily="18" charset="0"/>
              </a:rPr>
              <a:t>bài: </a:t>
            </a:r>
            <a:r>
              <a:rPr lang="vi-VN" sz="4200" dirty="0">
                <a:solidFill>
                  <a:srgbClr val="000000"/>
                </a:solidFill>
                <a:ea typeface="Times New Roman" panose="02020603050405020304" pitchFamily="18" charset="0"/>
                <a:cs typeface="Times New Roman" panose="02020603050405020304" pitchFamily="18" charset="0"/>
              </a:rPr>
              <a:t>nêu được ý nghĩa của trải nghiệm đối với người viết.</a:t>
            </a:r>
          </a:p>
        </p:txBody>
      </p:sp>
    </p:spTree>
    <p:extLst>
      <p:ext uri="{BB962C8B-B14F-4D97-AF65-F5344CB8AC3E}">
        <p14:creationId xmlns:p14="http://schemas.microsoft.com/office/powerpoint/2010/main" val="7182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6607"/>
            <a:ext cx="18288000" cy="102803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6600" y="2324100"/>
            <a:ext cx="11506200" cy="6750771"/>
          </a:xfrm>
          <a:prstGeom prst="rect">
            <a:avLst/>
          </a:prstGeom>
        </p:spPr>
      </p:pic>
      <p:sp>
        <p:nvSpPr>
          <p:cNvPr id="4" name="TextBox 4"/>
          <p:cNvSpPr txBox="1"/>
          <p:nvPr/>
        </p:nvSpPr>
        <p:spPr>
          <a:xfrm>
            <a:off x="5418155" y="5282704"/>
            <a:ext cx="8690773" cy="833562"/>
          </a:xfrm>
          <a:prstGeom prst="rect">
            <a:avLst/>
          </a:prstGeom>
        </p:spPr>
        <p:txBody>
          <a:bodyPr wrap="square" lIns="0" tIns="0" rIns="0" bIns="0" rtlCol="0" anchor="t">
            <a:spAutoFit/>
          </a:bodyPr>
          <a:lstStyle/>
          <a:p>
            <a:pPr algn="ctr">
              <a:lnSpc>
                <a:spcPts val="6480"/>
              </a:lnSpc>
            </a:pPr>
            <a:r>
              <a:rPr lang="en-US" sz="7200" b="1" dirty="0" smtClean="0">
                <a:solidFill>
                  <a:srgbClr val="000000"/>
                </a:solidFill>
                <a:latin typeface="Arial" panose="020B0604020202020204" pitchFamily="34" charset="0"/>
                <a:cs typeface="Arial" panose="020B0604020202020204" pitchFamily="34" charset="0"/>
              </a:rPr>
              <a:t>II. PHÂN TÍCH VÍ DỤ</a:t>
            </a:r>
            <a:endParaRPr lang="en-US" sz="7200" b="1" dirty="0">
              <a:solidFill>
                <a:srgbClr val="00000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716000" y="1562100"/>
            <a:ext cx="1894957" cy="186559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04314">
            <a:off x="1707957" y="6758118"/>
            <a:ext cx="3137285" cy="274824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4108928" y="6850815"/>
            <a:ext cx="2195826" cy="313579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16706">
            <a:off x="6699617" y="1310296"/>
            <a:ext cx="673623" cy="183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8903">
            <a:off x="1221247" y="909632"/>
            <a:ext cx="2482113" cy="2635449"/>
          </a:xfrm>
          <a:prstGeom prst="rect">
            <a:avLst/>
          </a:prstGeom>
        </p:spPr>
      </p:pic>
    </p:spTree>
    <p:extLst>
      <p:ext uri="{BB962C8B-B14F-4D97-AF65-F5344CB8AC3E}">
        <p14:creationId xmlns:p14="http://schemas.microsoft.com/office/powerpoint/2010/main" val="249043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712</Words>
  <Application>Microsoft Office PowerPoint</Application>
  <PresentationFormat>Custom</PresentationFormat>
  <Paragraphs>63</Paragraphs>
  <Slides>19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Times New Roman</vt:lpstr>
      <vt:lpstr>SimSun</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11</cp:revision>
  <dcterms:created xsi:type="dcterms:W3CDTF">2006-08-16T00:00:00Z</dcterms:created>
  <dcterms:modified xsi:type="dcterms:W3CDTF">2025-03-03T11:23:56Z</dcterms:modified>
  <dc:identifier>DAEt-d3kjac</dc:identifier>
</cp:coreProperties>
</file>