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64" r:id="rId2"/>
    <p:sldId id="262" r:id="rId3"/>
    <p:sldId id="270" r:id="rId4"/>
    <p:sldId id="256" r:id="rId5"/>
    <p:sldId id="257" r:id="rId6"/>
    <p:sldId id="259" r:id="rId7"/>
    <p:sldId id="271" r:id="rId8"/>
    <p:sldId id="272" r:id="rId9"/>
    <p:sldId id="273" r:id="rId10"/>
    <p:sldId id="268" r:id="rId11"/>
    <p:sldId id="274" r:id="rId12"/>
    <p:sldId id="275" r:id="rId13"/>
    <p:sldId id="276" r:id="rId14"/>
    <p:sldId id="277" r:id="rId15"/>
    <p:sldId id="278" r:id="rId16"/>
    <p:sldId id="279" r:id="rId17"/>
    <p:sldId id="269" r:id="rId18"/>
    <p:sldId id="258" r:id="rId19"/>
    <p:sldId id="280" r:id="rId20"/>
    <p:sldId id="263" r:id="rId21"/>
    <p:sldId id="281" r:id="rId22"/>
    <p:sldId id="282" r:id="rId23"/>
    <p:sldId id="260" r:id="rId24"/>
    <p:sldId id="261" r:id="rId25"/>
    <p:sldId id="267" r:id="rId26"/>
  </p:sldIdLst>
  <p:sldSz cx="18288000" cy="10287000"/>
  <p:notesSz cx="6858000" cy="9144000"/>
  <p:embeddedFontLst>
    <p:embeddedFont>
      <p:font typeface="SimSun" panose="02010600030101010101" pitchFamily="2" charset="-122"/>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D43B0-8090-4B2E-83C9-70B7BDCA4456}"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B5A06-7B41-437F-9B10-68D6222F2979}" type="slidenum">
              <a:rPr lang="en-US" smtClean="0"/>
              <a:t>‹#›</a:t>
            </a:fld>
            <a:endParaRPr lang="en-US"/>
          </a:p>
        </p:txBody>
      </p:sp>
    </p:spTree>
    <p:extLst>
      <p:ext uri="{BB962C8B-B14F-4D97-AF65-F5344CB8AC3E}">
        <p14:creationId xmlns:p14="http://schemas.microsoft.com/office/powerpoint/2010/main" val="169958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B5A06-7B41-437F-9B10-68D6222F2979}" type="slidenum">
              <a:rPr lang="en-US" smtClean="0"/>
              <a:t>12</a:t>
            </a:fld>
            <a:endParaRPr lang="en-US"/>
          </a:p>
        </p:txBody>
      </p:sp>
    </p:spTree>
    <p:extLst>
      <p:ext uri="{BB962C8B-B14F-4D97-AF65-F5344CB8AC3E}">
        <p14:creationId xmlns:p14="http://schemas.microsoft.com/office/powerpoint/2010/main" val="124896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B5A06-7B41-437F-9B10-68D6222F2979}" type="slidenum">
              <a:rPr lang="en-US" smtClean="0"/>
              <a:t>14</a:t>
            </a:fld>
            <a:endParaRPr lang="en-US"/>
          </a:p>
        </p:txBody>
      </p:sp>
    </p:spTree>
    <p:extLst>
      <p:ext uri="{BB962C8B-B14F-4D97-AF65-F5344CB8AC3E}">
        <p14:creationId xmlns:p14="http://schemas.microsoft.com/office/powerpoint/2010/main" val="386357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B5A06-7B41-437F-9B10-68D6222F2979}" type="slidenum">
              <a:rPr lang="en-US" smtClean="0"/>
              <a:t>16</a:t>
            </a:fld>
            <a:endParaRPr lang="en-US"/>
          </a:p>
        </p:txBody>
      </p:sp>
    </p:spTree>
    <p:extLst>
      <p:ext uri="{BB962C8B-B14F-4D97-AF65-F5344CB8AC3E}">
        <p14:creationId xmlns:p14="http://schemas.microsoft.com/office/powerpoint/2010/main" val="240258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8.png"/><Relationship Id="rId1" Type="http://schemas.openxmlformats.org/officeDocument/2006/relationships/slideLayout" Target="../slideLayouts/slideLayout7.xml"/><Relationship Id="rId10" Type="http://schemas.openxmlformats.org/officeDocument/2006/relationships/image" Target="../media/image29.png"/><Relationship Id="rId9"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17" Type="http://schemas.openxmlformats.org/officeDocument/2006/relationships/image" Target="../media/image16.svg"/><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1200" y="1474248"/>
            <a:ext cx="14554200" cy="6717251"/>
          </a:xfrm>
          <a:prstGeom prst="rect">
            <a:avLst/>
          </a:prstGeom>
        </p:spPr>
      </p:pic>
      <p:sp>
        <p:nvSpPr>
          <p:cNvPr id="4" name="TextBox 4"/>
          <p:cNvSpPr txBox="1"/>
          <p:nvPr/>
        </p:nvSpPr>
        <p:spPr>
          <a:xfrm>
            <a:off x="2286000" y="3073028"/>
            <a:ext cx="13583511" cy="3323987"/>
          </a:xfrm>
          <a:prstGeom prst="rect">
            <a:avLst/>
          </a:prstGeom>
        </p:spPr>
        <p:txBody>
          <a:bodyPr wrap="square" lIns="0" tIns="0" rIns="0" bIns="0" rtlCol="0" anchor="t">
            <a:spAutoFit/>
          </a:bodyPr>
          <a:lstStyle/>
          <a:p>
            <a:pPr algn="ctr">
              <a:lnSpc>
                <a:spcPct val="150000"/>
              </a:lnSpc>
            </a:pPr>
            <a:r>
              <a:rPr lang="en-US" sz="7200" b="1" dirty="0" smtClean="0">
                <a:solidFill>
                  <a:srgbClr val="14245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4245D"/>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200" y="6112971"/>
            <a:ext cx="4457700" cy="41740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15313">
            <a:off x="15340743" y="1690742"/>
            <a:ext cx="1607401" cy="2720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2" name="TextBox 2"/>
          <p:cNvSpPr txBox="1"/>
          <p:nvPr/>
        </p:nvSpPr>
        <p:spPr>
          <a:xfrm>
            <a:off x="2810298" y="3497281"/>
            <a:ext cx="12667403" cy="1289777"/>
          </a:xfrm>
          <a:prstGeom prst="rect">
            <a:avLst/>
          </a:prstGeom>
        </p:spPr>
        <p:txBody>
          <a:bodyPr lIns="0" tIns="0" rIns="0" bIns="0" rtlCol="0" anchor="t">
            <a:spAutoFit/>
          </a:bodyPr>
          <a:lstStyle/>
          <a:p>
            <a:pPr algn="ctr">
              <a:lnSpc>
                <a:spcPts val="10800"/>
              </a:lnSpc>
            </a:pPr>
            <a:r>
              <a:rPr lang="en-US" sz="8600" b="1" dirty="0" smtClean="0">
                <a:solidFill>
                  <a:srgbClr val="14245D"/>
                </a:solidFill>
                <a:latin typeface="Arial" panose="020B0604020202020204" pitchFamily="34" charset="0"/>
                <a:cs typeface="Arial" panose="020B0604020202020204" pitchFamily="34" charset="0"/>
              </a:rPr>
              <a:t>II. ĐỌC HIỂU VĂN BẢN</a:t>
            </a:r>
            <a:endParaRPr lang="en-US" sz="8600" b="1" dirty="0">
              <a:solidFill>
                <a:srgbClr val="14245D"/>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58195" y="6353151"/>
            <a:ext cx="9993611" cy="786769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52034" y="-1293737"/>
            <a:ext cx="2983932" cy="298393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601200" y="5143500"/>
            <a:ext cx="7597800" cy="7404402"/>
          </a:xfrm>
          <a:prstGeom prst="rect">
            <a:avLst/>
          </a:prstGeom>
        </p:spPr>
      </p:pic>
    </p:spTree>
    <p:extLst>
      <p:ext uri="{BB962C8B-B14F-4D97-AF65-F5344CB8AC3E}">
        <p14:creationId xmlns:p14="http://schemas.microsoft.com/office/powerpoint/2010/main" val="2540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4114800" y="495300"/>
            <a:ext cx="10668000" cy="1384995"/>
          </a:xfrm>
          <a:prstGeom prst="rect">
            <a:avLst/>
          </a:prstGeom>
        </p:spPr>
        <p:txBody>
          <a:bodyPr wrap="square" lIns="0" tIns="0" rIns="0" bIns="0" rtlCol="0" anchor="t">
            <a:spAutoFit/>
          </a:bodyPr>
          <a:lstStyle/>
          <a:p>
            <a:pPr>
              <a:lnSpc>
                <a:spcPts val="10800"/>
              </a:lnSpc>
            </a:pPr>
            <a:r>
              <a:rPr lang="vi-VN" sz="5600" b="1" i="1" dirty="0" smtClean="0">
                <a:solidFill>
                  <a:srgbClr val="14245D"/>
                </a:solidFill>
                <a:cs typeface="Arial" panose="020B0604020202020204" pitchFamily="34" charset="0"/>
              </a:rPr>
              <a:t>1.Hình </a:t>
            </a:r>
            <a:r>
              <a:rPr lang="vi-VN" sz="5600" b="1" i="1" dirty="0">
                <a:solidFill>
                  <a:srgbClr val="14245D"/>
                </a:solidFill>
                <a:cs typeface="Arial" panose="020B0604020202020204" pitchFamily="34" charset="0"/>
              </a:rPr>
              <a:t>ảnh ngọn khói quê nhà</a:t>
            </a:r>
            <a:endParaRPr lang="en-US" sz="5600" b="1" i="1" dirty="0">
              <a:solidFill>
                <a:srgbClr val="14245D"/>
              </a:solidFill>
              <a:latin typeface="Arial" panose="020B0604020202020204" pitchFamily="34" charset="0"/>
              <a:cs typeface="Arial" panose="020B0604020202020204" pitchFamily="34"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2205" y="7146232"/>
            <a:ext cx="2057400" cy="3149221"/>
          </a:xfrm>
          <a:prstGeom prst="rect">
            <a:avLst/>
          </a:prstGeom>
        </p:spPr>
      </p:pic>
      <p:sp>
        <p:nvSpPr>
          <p:cNvPr id="4" name="Rectangle 3"/>
          <p:cNvSpPr/>
          <p:nvPr/>
        </p:nvSpPr>
        <p:spPr>
          <a:xfrm>
            <a:off x="1532209" y="2019300"/>
            <a:ext cx="15833181" cy="830997"/>
          </a:xfrm>
          <a:prstGeom prst="rect">
            <a:avLst/>
          </a:prstGeom>
        </p:spPr>
        <p:txBody>
          <a:bodyPr wrap="none">
            <a:spAutoFit/>
          </a:bodyPr>
          <a:lstStyle/>
          <a:p>
            <a:r>
              <a:rPr lang="vi-VN" sz="4800" b="1" kern="100" dirty="0" smtClean="0">
                <a:solidFill>
                  <a:srgbClr val="000000"/>
                </a:solidFill>
                <a:ea typeface="SimSun" panose="02010600030101010101" pitchFamily="2" charset="-122"/>
              </a:rPr>
              <a:t>Chia lớp </a:t>
            </a:r>
            <a:r>
              <a:rPr lang="vi-VN" sz="4800" b="1" kern="100" dirty="0">
                <a:solidFill>
                  <a:srgbClr val="000000"/>
                </a:solidFill>
                <a:ea typeface="SimSun" panose="02010600030101010101" pitchFamily="2" charset="-122"/>
              </a:rPr>
              <a:t>thành 4 nhóm, thảo luận theo phiếu học </a:t>
            </a:r>
            <a:r>
              <a:rPr lang="vi-VN" sz="4800" b="1" kern="100" dirty="0" smtClean="0">
                <a:solidFill>
                  <a:srgbClr val="000000"/>
                </a:solidFill>
                <a:ea typeface="SimSun" panose="02010600030101010101" pitchFamily="2" charset="-122"/>
              </a:rPr>
              <a:t>tập:</a:t>
            </a:r>
            <a:endParaRPr lang="en-US" sz="4800" b="1" dirty="0"/>
          </a:p>
        </p:txBody>
      </p:sp>
      <p:sp>
        <p:nvSpPr>
          <p:cNvPr id="6" name="TextBox 5"/>
          <p:cNvSpPr txBox="1"/>
          <p:nvPr/>
        </p:nvSpPr>
        <p:spPr>
          <a:xfrm>
            <a:off x="5715000" y="3215280"/>
            <a:ext cx="6324600" cy="738664"/>
          </a:xfrm>
          <a:prstGeom prst="rect">
            <a:avLst/>
          </a:prstGeom>
          <a:noFill/>
        </p:spPr>
        <p:txBody>
          <a:bodyPr wrap="square" rtlCol="0">
            <a:spAutoFit/>
          </a:bodyPr>
          <a:lstStyle/>
          <a:p>
            <a:pPr algn="ctr"/>
            <a:r>
              <a:rPr lang="vi-VN" sz="4200" b="1" dirty="0" smtClean="0">
                <a:solidFill>
                  <a:srgbClr val="FF0000"/>
                </a:solidFill>
              </a:rPr>
              <a:t>PHIẾU HỌC TẬP SỐ 1</a:t>
            </a:r>
            <a:endParaRPr lang="en-US" sz="4200" b="1"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91495988"/>
              </p:ext>
            </p:extLst>
          </p:nvPr>
        </p:nvGraphicFramePr>
        <p:xfrm>
          <a:off x="2099605" y="4243275"/>
          <a:ext cx="14698388" cy="5322145"/>
        </p:xfrm>
        <a:graphic>
          <a:graphicData uri="http://schemas.openxmlformats.org/drawingml/2006/table">
            <a:tbl>
              <a:tblPr firstRow="1" bandRow="1">
                <a:tableStyleId>{5940675A-B579-460E-94D1-54222C63F5DA}</a:tableStyleId>
              </a:tblPr>
              <a:tblGrid>
                <a:gridCol w="3674597">
                  <a:extLst>
                    <a:ext uri="{9D8B030D-6E8A-4147-A177-3AD203B41FA5}">
                      <a16:colId xmlns:a16="http://schemas.microsoft.com/office/drawing/2014/main" xmlns="" val="3184653381"/>
                    </a:ext>
                  </a:extLst>
                </a:gridCol>
                <a:gridCol w="2497602">
                  <a:extLst>
                    <a:ext uri="{9D8B030D-6E8A-4147-A177-3AD203B41FA5}">
                      <a16:colId xmlns:a16="http://schemas.microsoft.com/office/drawing/2014/main" xmlns="" val="1176735523"/>
                    </a:ext>
                  </a:extLst>
                </a:gridCol>
                <a:gridCol w="4114800">
                  <a:extLst>
                    <a:ext uri="{9D8B030D-6E8A-4147-A177-3AD203B41FA5}">
                      <a16:colId xmlns:a16="http://schemas.microsoft.com/office/drawing/2014/main" xmlns="" val="1916068093"/>
                    </a:ext>
                  </a:extLst>
                </a:gridCol>
                <a:gridCol w="4411389">
                  <a:extLst>
                    <a:ext uri="{9D8B030D-6E8A-4147-A177-3AD203B41FA5}">
                      <a16:colId xmlns:a16="http://schemas.microsoft.com/office/drawing/2014/main" xmlns="" val="1698805248"/>
                    </a:ext>
                  </a:extLst>
                </a:gridCol>
              </a:tblGrid>
              <a:tr h="753533">
                <a:tc>
                  <a:txBody>
                    <a:bodyPr/>
                    <a:lstStyle/>
                    <a:p>
                      <a:pPr algn="ctr">
                        <a:lnSpc>
                          <a:spcPct val="150000"/>
                        </a:lnSpc>
                      </a:pPr>
                      <a:r>
                        <a:rPr lang="vi-VN" sz="3200" b="1" dirty="0" smtClean="0"/>
                        <a:t>CÁC</a:t>
                      </a:r>
                      <a:r>
                        <a:rPr lang="vi-VN" sz="3200" b="1" baseline="0" dirty="0" smtClean="0"/>
                        <a:t> GIÁC QUAN</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DẪN</a:t>
                      </a:r>
                      <a:r>
                        <a:rPr lang="vi-VN" sz="3200" b="1" baseline="0" dirty="0" smtClean="0"/>
                        <a:t> CHỨNG</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NHẬN</a:t>
                      </a:r>
                      <a:r>
                        <a:rPr lang="vi-VN" sz="3200" b="1" baseline="0" dirty="0" smtClean="0"/>
                        <a:t> XÉT VỀ </a:t>
                      </a:r>
                    </a:p>
                    <a:p>
                      <a:pPr algn="ctr">
                        <a:lnSpc>
                          <a:spcPct val="150000"/>
                        </a:lnSpc>
                      </a:pPr>
                      <a:r>
                        <a:rPr lang="vi-VN" sz="3200" b="1" baseline="0" dirty="0" smtClean="0"/>
                        <a:t>HÌNH ẢNH KHÓI</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Ý</a:t>
                      </a:r>
                      <a:r>
                        <a:rPr lang="vi-VN" sz="3200" b="1" baseline="0" dirty="0" smtClean="0"/>
                        <a:t> NGHĨA CỦA QUÊ HƯƠNG VỚI TÁC GIẢ</a:t>
                      </a:r>
                      <a:endParaRPr lang="en-US" sz="3200" b="1" dirty="0"/>
                    </a:p>
                  </a:txBody>
                  <a:tcPr anchor="ctr">
                    <a:solidFill>
                      <a:schemeClr val="accent6">
                        <a:lumMod val="60000"/>
                        <a:lumOff val="40000"/>
                      </a:schemeClr>
                    </a:solidFill>
                  </a:tcPr>
                </a:tc>
                <a:extLst>
                  <a:ext uri="{0D108BD9-81ED-4DB2-BD59-A6C34878D82A}">
                    <a16:rowId xmlns:a16="http://schemas.microsoft.com/office/drawing/2014/main" xmlns="" val="639119544"/>
                  </a:ext>
                </a:extLst>
              </a:tr>
              <a:tr h="753533">
                <a:tc>
                  <a:txBody>
                    <a:bodyPr/>
                    <a:lstStyle/>
                    <a:p>
                      <a:r>
                        <a:rPr lang="vi-VN" sz="3200" dirty="0" smtClean="0"/>
                        <a:t>Thị</a:t>
                      </a:r>
                      <a:r>
                        <a:rPr lang="vi-VN" sz="3200" baseline="0" dirty="0" smtClean="0"/>
                        <a:t> giác</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453135318"/>
                  </a:ext>
                </a:extLst>
              </a:tr>
              <a:tr h="753533">
                <a:tc>
                  <a:txBody>
                    <a:bodyPr/>
                    <a:lstStyle/>
                    <a:p>
                      <a:r>
                        <a:rPr lang="vi-VN" sz="3200" dirty="0" smtClean="0"/>
                        <a:t>Khứu</a:t>
                      </a:r>
                      <a:r>
                        <a:rPr lang="vi-VN" sz="3200" baseline="0" dirty="0" smtClean="0"/>
                        <a:t> giác</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615043551"/>
                  </a:ext>
                </a:extLst>
              </a:tr>
              <a:tr h="753533">
                <a:tc>
                  <a:txBody>
                    <a:bodyPr/>
                    <a:lstStyle/>
                    <a:p>
                      <a:r>
                        <a:rPr lang="vi-VN" sz="3200" dirty="0" smtClean="0"/>
                        <a:t>Xúc</a:t>
                      </a:r>
                      <a:r>
                        <a:rPr lang="vi-VN" sz="3200" baseline="0" dirty="0" smtClean="0"/>
                        <a:t> giác</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971031426"/>
                  </a:ext>
                </a:extLst>
              </a:tr>
              <a:tr h="753533">
                <a:tc>
                  <a:txBody>
                    <a:bodyPr/>
                    <a:lstStyle/>
                    <a:p>
                      <a:r>
                        <a:rPr lang="vi-VN" sz="3200" dirty="0" smtClean="0"/>
                        <a:t>Vị giác</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729488272"/>
                  </a:ext>
                </a:extLst>
              </a:tr>
              <a:tr h="753533">
                <a:tc>
                  <a:txBody>
                    <a:bodyPr/>
                    <a:lstStyle/>
                    <a:p>
                      <a:r>
                        <a:rPr lang="vi-VN" sz="3200" dirty="0" smtClean="0"/>
                        <a:t>Cảm giác</a:t>
                      </a:r>
                      <a:endParaRPr lang="en-US" sz="3200" dirty="0"/>
                    </a:p>
                  </a:txBody>
                  <a:tcPr anchor="ct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928569341"/>
                  </a:ext>
                </a:extLst>
              </a:tr>
            </a:tbl>
          </a:graphicData>
        </a:graphic>
      </p:graphicFrame>
    </p:spTree>
    <p:extLst>
      <p:ext uri="{BB962C8B-B14F-4D97-AF65-F5344CB8AC3E}">
        <p14:creationId xmlns:p14="http://schemas.microsoft.com/office/powerpoint/2010/main" val="21875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69988879"/>
              </p:ext>
            </p:extLst>
          </p:nvPr>
        </p:nvGraphicFramePr>
        <p:xfrm>
          <a:off x="533400" y="266700"/>
          <a:ext cx="17145000" cy="9767422"/>
        </p:xfrm>
        <a:graphic>
          <a:graphicData uri="http://schemas.openxmlformats.org/drawingml/2006/table">
            <a:tbl>
              <a:tblPr firstRow="1" bandRow="1">
                <a:tableStyleId>{5940675A-B579-460E-94D1-54222C63F5DA}</a:tableStyleId>
              </a:tblPr>
              <a:tblGrid>
                <a:gridCol w="2617285">
                  <a:extLst>
                    <a:ext uri="{9D8B030D-6E8A-4147-A177-3AD203B41FA5}">
                      <a16:colId xmlns:a16="http://schemas.microsoft.com/office/drawing/2014/main" xmlns="" val="3184653381"/>
                    </a:ext>
                  </a:extLst>
                </a:gridCol>
                <a:gridCol w="4582304">
                  <a:extLst>
                    <a:ext uri="{9D8B030D-6E8A-4147-A177-3AD203B41FA5}">
                      <a16:colId xmlns:a16="http://schemas.microsoft.com/office/drawing/2014/main" xmlns="" val="1176735523"/>
                    </a:ext>
                  </a:extLst>
                </a:gridCol>
                <a:gridCol w="4611411">
                  <a:extLst>
                    <a:ext uri="{9D8B030D-6E8A-4147-A177-3AD203B41FA5}">
                      <a16:colId xmlns:a16="http://schemas.microsoft.com/office/drawing/2014/main" xmlns="" val="1916068093"/>
                    </a:ext>
                  </a:extLst>
                </a:gridCol>
                <a:gridCol w="5334000">
                  <a:extLst>
                    <a:ext uri="{9D8B030D-6E8A-4147-A177-3AD203B41FA5}">
                      <a16:colId xmlns:a16="http://schemas.microsoft.com/office/drawing/2014/main" xmlns="" val="1698805248"/>
                    </a:ext>
                  </a:extLst>
                </a:gridCol>
              </a:tblGrid>
              <a:tr h="2672600">
                <a:tc>
                  <a:txBody>
                    <a:bodyPr/>
                    <a:lstStyle/>
                    <a:p>
                      <a:pPr algn="ctr">
                        <a:lnSpc>
                          <a:spcPct val="150000"/>
                        </a:lnSpc>
                      </a:pPr>
                      <a:r>
                        <a:rPr lang="vi-VN" sz="3200" b="1" dirty="0" smtClean="0"/>
                        <a:t>CÁC</a:t>
                      </a:r>
                      <a:r>
                        <a:rPr lang="vi-VN" sz="3200" b="1" baseline="0" dirty="0" smtClean="0"/>
                        <a:t> GIÁC QUAN</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DẪN</a:t>
                      </a:r>
                      <a:r>
                        <a:rPr lang="vi-VN" sz="3200" b="1" baseline="0" dirty="0" smtClean="0"/>
                        <a:t> CHỨNG</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NHẬN</a:t>
                      </a:r>
                      <a:r>
                        <a:rPr lang="vi-VN" sz="3200" b="1" baseline="0" dirty="0" smtClean="0"/>
                        <a:t> XÉT VỀ </a:t>
                      </a:r>
                    </a:p>
                    <a:p>
                      <a:pPr algn="ctr">
                        <a:lnSpc>
                          <a:spcPct val="150000"/>
                        </a:lnSpc>
                      </a:pPr>
                      <a:r>
                        <a:rPr lang="vi-VN" sz="3200" b="1" baseline="0" dirty="0" smtClean="0"/>
                        <a:t>HÌNH ẢNH KHÓI</a:t>
                      </a:r>
                      <a:endParaRPr lang="en-US" sz="3200" b="1" dirty="0"/>
                    </a:p>
                  </a:txBody>
                  <a:tcPr anchor="ctr">
                    <a:solidFill>
                      <a:schemeClr val="accent6">
                        <a:lumMod val="60000"/>
                        <a:lumOff val="40000"/>
                      </a:schemeClr>
                    </a:solidFill>
                  </a:tcPr>
                </a:tc>
                <a:tc>
                  <a:txBody>
                    <a:bodyPr/>
                    <a:lstStyle/>
                    <a:p>
                      <a:pPr algn="ctr">
                        <a:lnSpc>
                          <a:spcPct val="150000"/>
                        </a:lnSpc>
                      </a:pPr>
                      <a:r>
                        <a:rPr lang="vi-VN" sz="3200" b="1" dirty="0" smtClean="0"/>
                        <a:t>Ý</a:t>
                      </a:r>
                      <a:r>
                        <a:rPr lang="vi-VN" sz="3200" b="1" baseline="0" dirty="0" smtClean="0"/>
                        <a:t> NGHĨA CỦA QUÊ HƯƠNG VỚI TÁC GIẢ</a:t>
                      </a:r>
                      <a:endParaRPr lang="en-US" sz="3200" b="1" dirty="0"/>
                    </a:p>
                  </a:txBody>
                  <a:tcPr anchor="ctr">
                    <a:solidFill>
                      <a:schemeClr val="accent6">
                        <a:lumMod val="60000"/>
                        <a:lumOff val="40000"/>
                      </a:schemeClr>
                    </a:solidFill>
                  </a:tcPr>
                </a:tc>
                <a:extLst>
                  <a:ext uri="{0D108BD9-81ED-4DB2-BD59-A6C34878D82A}">
                    <a16:rowId xmlns:a16="http://schemas.microsoft.com/office/drawing/2014/main" xmlns="" val="639119544"/>
                  </a:ext>
                </a:extLst>
              </a:tr>
              <a:tr h="1346262">
                <a:tc>
                  <a:txBody>
                    <a:bodyPr/>
                    <a:lstStyle/>
                    <a:p>
                      <a:r>
                        <a:rPr lang="vi-VN" sz="3200" b="1" dirty="0" smtClean="0"/>
                        <a:t>Thị</a:t>
                      </a:r>
                      <a:r>
                        <a:rPr lang="vi-VN" sz="3200" b="1" baseline="0" dirty="0" smtClean="0"/>
                        <a:t> giác</a:t>
                      </a:r>
                      <a:endParaRPr lang="en-US" sz="3200" b="1" dirty="0"/>
                    </a:p>
                  </a:txBody>
                  <a:tcPr anchor="ctr"/>
                </a:tc>
                <a:tc>
                  <a:txBody>
                    <a:bodyPr/>
                    <a:lstStyle/>
                    <a:p>
                      <a:pPr algn="just"/>
                      <a:r>
                        <a:rPr lang="vi-VN" sz="2400" dirty="0" smtClean="0"/>
                        <a:t>Khói màu xanh, nhẹ bẫng như tơ; khói bay qua mái nhà rất nhanh, rất cao…</a:t>
                      </a:r>
                      <a:endParaRPr lang="en-US" sz="2400" dirty="0"/>
                    </a:p>
                  </a:txBody>
                  <a:tcPr anchor="ctr"/>
                </a:tc>
                <a:tc rowSpan="5">
                  <a:txBody>
                    <a:bodyPr/>
                    <a:lstStyle/>
                    <a:p>
                      <a:pPr algn="just">
                        <a:lnSpc>
                          <a:spcPct val="150000"/>
                        </a:lnSpc>
                      </a:pPr>
                      <a:r>
                        <a:rPr lang="vi-VN" sz="2400" dirty="0" smtClean="0"/>
                        <a:t>Hình ảnh khói không chỉ gắn bó với từng mái nhà, từng bữa cơm mà khói cũng có tâm tư, tình cảm, sinh động, có cảm xúc đồng điệu với tâm trạng con người. Khói trở thành một thành viên trong gia đình.</a:t>
                      </a:r>
                      <a:endParaRPr lang="en-US" sz="2400" dirty="0"/>
                    </a:p>
                  </a:txBody>
                  <a:tcPr/>
                </a:tc>
                <a:tc rowSpan="5">
                  <a:txBody>
                    <a:bodyPr/>
                    <a:lstStyle/>
                    <a:p>
                      <a:pPr algn="just">
                        <a:lnSpc>
                          <a:spcPct val="150000"/>
                        </a:lnSpc>
                      </a:pPr>
                      <a:r>
                        <a:rPr lang="vi-VN" sz="2400" dirty="0" smtClean="0"/>
                        <a:t> Quê hương trở thành một phần không thể thiếu trong tâm hồn tác giả, hình ảnh khói bếp đã gợi ra nỗi nhớ với mùi hương, bữa cơm, cuộc sống sinh hoạt, những niềm vui hay nỗi buồn của người dân quê.</a:t>
                      </a:r>
                      <a:endParaRPr lang="en-US" sz="2400" dirty="0"/>
                    </a:p>
                  </a:txBody>
                  <a:tcPr/>
                </a:tc>
                <a:extLst>
                  <a:ext uri="{0D108BD9-81ED-4DB2-BD59-A6C34878D82A}">
                    <a16:rowId xmlns:a16="http://schemas.microsoft.com/office/drawing/2014/main" xmlns="" val="1453135318"/>
                  </a:ext>
                </a:extLst>
              </a:tr>
              <a:tr h="1346262">
                <a:tc>
                  <a:txBody>
                    <a:bodyPr/>
                    <a:lstStyle/>
                    <a:p>
                      <a:r>
                        <a:rPr lang="vi-VN" sz="3200" b="1" dirty="0" smtClean="0"/>
                        <a:t>Khứu</a:t>
                      </a:r>
                      <a:r>
                        <a:rPr lang="vi-VN" sz="3200" b="1" baseline="0" dirty="0" smtClean="0"/>
                        <a:t> giác</a:t>
                      </a:r>
                      <a:endParaRPr lang="en-US" sz="3200" b="1" dirty="0"/>
                    </a:p>
                  </a:txBody>
                  <a:tcPr anchor="ctr"/>
                </a:tc>
                <a:tc>
                  <a:txBody>
                    <a:bodyPr/>
                    <a:lstStyle/>
                    <a:p>
                      <a:pPr algn="just"/>
                      <a:r>
                        <a:rPr lang="vi-VN" sz="2400" kern="1200" dirty="0" smtClean="0">
                          <a:solidFill>
                            <a:schemeClr val="tx1"/>
                          </a:solidFill>
                          <a:effectLst/>
                          <a:latin typeface="+mn-lt"/>
                          <a:ea typeface="+mn-ea"/>
                          <a:cs typeface="+mn-cs"/>
                        </a:rPr>
                        <a:t>Khói có mùi của những hạt ngô còn sót lại, của gộc củi gỗ dẻ, của tinh dầu vỏ cam…</a:t>
                      </a:r>
                      <a:endParaRPr lang="en-US" sz="2400" dirty="0"/>
                    </a:p>
                  </a:txBody>
                  <a:tcPr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615043551"/>
                  </a:ext>
                </a:extLst>
              </a:tr>
              <a:tr h="1760496">
                <a:tc>
                  <a:txBody>
                    <a:bodyPr/>
                    <a:lstStyle/>
                    <a:p>
                      <a:r>
                        <a:rPr lang="vi-VN" sz="3200" b="1" dirty="0" smtClean="0"/>
                        <a:t>Xúc</a:t>
                      </a:r>
                      <a:r>
                        <a:rPr lang="vi-VN" sz="3200" b="1" baseline="0" dirty="0" smtClean="0"/>
                        <a:t> giác</a:t>
                      </a:r>
                      <a:endParaRPr lang="en-US" sz="3200" b="1" dirty="0"/>
                    </a:p>
                  </a:txBody>
                  <a:tcPr anchor="ctr"/>
                </a:tc>
                <a:tc>
                  <a:txBody>
                    <a:bodyPr/>
                    <a:lstStyle/>
                    <a:p>
                      <a:pPr algn="just"/>
                      <a:r>
                        <a:rPr lang="vi-VN" sz="2400" dirty="0" smtClean="0"/>
                        <a:t>Ngọn khói len qua đầu hồi, vương vít mãi ở ngọn cây hồng nằm sát mái nhà, bị gió thổi cho loãng đi, tan đi.</a:t>
                      </a:r>
                      <a:endParaRPr lang="en-US" sz="2400" dirty="0"/>
                    </a:p>
                  </a:txBody>
                  <a:tcPr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2971031426"/>
                  </a:ext>
                </a:extLst>
              </a:tr>
              <a:tr h="1295540">
                <a:tc>
                  <a:txBody>
                    <a:bodyPr/>
                    <a:lstStyle/>
                    <a:p>
                      <a:r>
                        <a:rPr lang="vi-VN" sz="3200" b="1" dirty="0" smtClean="0"/>
                        <a:t>Vị giác</a:t>
                      </a:r>
                      <a:endParaRPr lang="en-US" sz="3200" b="1" dirty="0"/>
                    </a:p>
                  </a:txBody>
                  <a:tcPr anchor="ctr"/>
                </a:tc>
                <a:tc>
                  <a:txBody>
                    <a:bodyPr/>
                    <a:lstStyle/>
                    <a:p>
                      <a:pPr algn="just"/>
                      <a:r>
                        <a:rPr lang="vi-VN" sz="2400" dirty="0" smtClean="0"/>
                        <a:t>Thấy khói bay lên từ làng, chợt nhớ cơm, thèm cơm,…</a:t>
                      </a:r>
                      <a:endParaRPr lang="en-US" sz="2400" dirty="0"/>
                    </a:p>
                  </a:txBody>
                  <a:tcPr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3729488272"/>
                  </a:ext>
                </a:extLst>
              </a:tr>
              <a:tr h="1346262">
                <a:tc>
                  <a:txBody>
                    <a:bodyPr/>
                    <a:lstStyle/>
                    <a:p>
                      <a:r>
                        <a:rPr lang="vi-VN" sz="3200" b="1" dirty="0" smtClean="0"/>
                        <a:t>Cảm giác</a:t>
                      </a:r>
                      <a:endParaRPr lang="en-US" sz="3200" b="1" dirty="0"/>
                    </a:p>
                  </a:txBody>
                  <a:tcPr anchor="ctr"/>
                </a:tc>
                <a:tc>
                  <a:txBody>
                    <a:bodyPr/>
                    <a:lstStyle/>
                    <a:p>
                      <a:pPr algn="just"/>
                      <a:r>
                        <a:rPr lang="vi-VN" sz="2400" dirty="0" smtClean="0"/>
                        <a:t>Khói cũng biết buồn chăng; có khi khói vui hơn niềm vui của người…</a:t>
                      </a:r>
                      <a:endParaRPr lang="en-US" sz="2400" dirty="0"/>
                    </a:p>
                  </a:txBody>
                  <a:tcPr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3928569341"/>
                  </a:ext>
                </a:extLst>
              </a:tr>
            </a:tbl>
          </a:graphicData>
        </a:graphic>
      </p:graphicFrame>
    </p:spTree>
    <p:extLst>
      <p:ext uri="{BB962C8B-B14F-4D97-AF65-F5344CB8AC3E}">
        <p14:creationId xmlns:p14="http://schemas.microsoft.com/office/powerpoint/2010/main" val="34558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990600" y="571500"/>
            <a:ext cx="10668000" cy="1202189"/>
          </a:xfrm>
          <a:prstGeom prst="rect">
            <a:avLst/>
          </a:prstGeom>
        </p:spPr>
        <p:txBody>
          <a:bodyPr wrap="square" lIns="0" tIns="0" rIns="0" bIns="0" rtlCol="0" anchor="t">
            <a:spAutoFit/>
          </a:bodyPr>
          <a:lstStyle/>
          <a:p>
            <a:pPr>
              <a:lnSpc>
                <a:spcPts val="10800"/>
              </a:lnSpc>
            </a:pPr>
            <a:r>
              <a:rPr lang="vi-VN" sz="5600" b="1" i="1" dirty="0" smtClean="0">
                <a:solidFill>
                  <a:srgbClr val="14245D"/>
                </a:solidFill>
                <a:cs typeface="Arial" panose="020B0604020202020204" pitchFamily="34" charset="0"/>
              </a:rPr>
              <a:t>2. Cảm nhận về nhân vật “tôi”</a:t>
            </a:r>
            <a:endParaRPr lang="en-US" sz="5600" b="1" i="1" dirty="0">
              <a:solidFill>
                <a:srgbClr val="14245D"/>
              </a:solidFill>
              <a:latin typeface="Arial" panose="020B0604020202020204" pitchFamily="34" charset="0"/>
              <a:cs typeface="Arial" panose="020B0604020202020204" pitchFamily="34" charset="0"/>
            </a:endParaRPr>
          </a:p>
        </p:txBody>
      </p:sp>
      <p:sp>
        <p:nvSpPr>
          <p:cNvPr id="4" name="Rectangle 3"/>
          <p:cNvSpPr/>
          <p:nvPr/>
        </p:nvSpPr>
        <p:spPr>
          <a:xfrm>
            <a:off x="5257524" y="2358664"/>
            <a:ext cx="8382551" cy="830997"/>
          </a:xfrm>
          <a:prstGeom prst="rect">
            <a:avLst/>
          </a:prstGeom>
        </p:spPr>
        <p:txBody>
          <a:bodyPr wrap="none">
            <a:spAutoFit/>
          </a:bodyPr>
          <a:lstStyle/>
          <a:p>
            <a:r>
              <a:rPr lang="vi-VN" sz="4800" b="1" kern="100" dirty="0" smtClean="0">
                <a:solidFill>
                  <a:srgbClr val="FF0000"/>
                </a:solidFill>
                <a:ea typeface="SimSun" panose="02010600030101010101" pitchFamily="2" charset="-122"/>
              </a:rPr>
              <a:t>THẢO LUẬN CẶP (10 PHÚT)</a:t>
            </a:r>
            <a:endParaRPr lang="en-US" sz="4800" b="1" dirty="0">
              <a:solidFill>
                <a:srgbClr val="FF0000"/>
              </a:solidFill>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935200" y="6876675"/>
            <a:ext cx="3728984" cy="3410325"/>
          </a:xfrm>
          <a:prstGeom prst="rect">
            <a:avLst/>
          </a:prstGeom>
        </p:spPr>
      </p:pic>
      <p:sp>
        <p:nvSpPr>
          <p:cNvPr id="2" name="Rectangle 1"/>
          <p:cNvSpPr/>
          <p:nvPr/>
        </p:nvSpPr>
        <p:spPr>
          <a:xfrm>
            <a:off x="2514599" y="3431263"/>
            <a:ext cx="13868400" cy="3416320"/>
          </a:xfrm>
          <a:prstGeom prst="rect">
            <a:avLst/>
          </a:prstGeom>
        </p:spPr>
        <p:txBody>
          <a:bodyPr wrap="square">
            <a:spAutoFit/>
          </a:bodyPr>
          <a:lstStyle/>
          <a:p>
            <a:pPr algn="just">
              <a:lnSpc>
                <a:spcPct val="150000"/>
              </a:lnSpc>
            </a:pPr>
            <a:r>
              <a:rPr lang="vi-VN" sz="4800" b="1" i="1" kern="100" dirty="0" smtClean="0">
                <a:solidFill>
                  <a:srgbClr val="000000"/>
                </a:solidFill>
                <a:ea typeface="SimSun" panose="02010600030101010101" pitchFamily="2" charset="-122"/>
                <a:cs typeface="Times New Roman" panose="02020603050405020304" pitchFamily="18" charset="0"/>
              </a:rPr>
              <a:t>	Qua </a:t>
            </a:r>
            <a:r>
              <a:rPr lang="vi-VN" sz="4800" b="1" i="1" kern="100" dirty="0">
                <a:solidFill>
                  <a:srgbClr val="000000"/>
                </a:solidFill>
                <a:ea typeface="SimSun" panose="02010600030101010101" pitchFamily="2" charset="-122"/>
                <a:cs typeface="Times New Roman" panose="02020603050405020304" pitchFamily="18" charset="0"/>
              </a:rPr>
              <a:t>phần tìm hiểu </a:t>
            </a:r>
            <a:r>
              <a:rPr lang="vi-VN" sz="4800" b="1" i="1" kern="100" dirty="0" smtClean="0">
                <a:solidFill>
                  <a:srgbClr val="000000"/>
                </a:solidFill>
                <a:ea typeface="SimSun" panose="02010600030101010101" pitchFamily="2" charset="-122"/>
                <a:cs typeface="Times New Roman" panose="02020603050405020304" pitchFamily="18" charset="0"/>
              </a:rPr>
              <a:t>văn bản, </a:t>
            </a:r>
            <a:r>
              <a:rPr lang="vi-VN" sz="4800" b="1" i="1" kern="100" dirty="0">
                <a:solidFill>
                  <a:srgbClr val="000000"/>
                </a:solidFill>
                <a:ea typeface="SimSun" panose="02010600030101010101" pitchFamily="2" charset="-122"/>
                <a:cs typeface="Times New Roman" panose="02020603050405020304" pitchFamily="18" charset="0"/>
              </a:rPr>
              <a:t>em cảm nhận gì về nhân vật “tôi”? Đặc điểm nào từ văn bản cho em cảm nhận đó?</a:t>
            </a:r>
            <a:endParaRPr lang="en-US" sz="48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8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1524000" y="571500"/>
            <a:ext cx="10668000" cy="1202189"/>
          </a:xfrm>
          <a:prstGeom prst="rect">
            <a:avLst/>
          </a:prstGeom>
        </p:spPr>
        <p:txBody>
          <a:bodyPr wrap="square" lIns="0" tIns="0" rIns="0" bIns="0" rtlCol="0" anchor="t">
            <a:spAutoFit/>
          </a:bodyPr>
          <a:lstStyle/>
          <a:p>
            <a:pPr>
              <a:lnSpc>
                <a:spcPts val="10800"/>
              </a:lnSpc>
            </a:pPr>
            <a:r>
              <a:rPr lang="vi-VN" sz="5600" b="1" i="1" dirty="0" smtClean="0">
                <a:solidFill>
                  <a:srgbClr val="14245D"/>
                </a:solidFill>
                <a:cs typeface="Arial" panose="020B0604020202020204" pitchFamily="34" charset="0"/>
              </a:rPr>
              <a:t>2. Cảm nhận về nhân vật “tôi”</a:t>
            </a:r>
            <a:endParaRPr lang="en-US" sz="5600" b="1" i="1" dirty="0">
              <a:solidFill>
                <a:srgbClr val="14245D"/>
              </a:solidFill>
              <a:latin typeface="Arial" panose="020B0604020202020204" pitchFamily="34" charset="0"/>
              <a:cs typeface="Arial" panose="020B0604020202020204" pitchFamily="34" charset="0"/>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22708">
            <a:off x="15325421" y="6766339"/>
            <a:ext cx="3728984" cy="3410325"/>
          </a:xfrm>
          <a:prstGeom prst="rect">
            <a:avLst/>
          </a:prstGeom>
        </p:spPr>
      </p:pic>
      <p:sp>
        <p:nvSpPr>
          <p:cNvPr id="3" name="Rectangle 2"/>
          <p:cNvSpPr/>
          <p:nvPr/>
        </p:nvSpPr>
        <p:spPr>
          <a:xfrm>
            <a:off x="1624477" y="1943100"/>
            <a:ext cx="14072723" cy="7848302"/>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ea typeface="Times New Roman" panose="02020603050405020304" pitchFamily="18" charset="0"/>
                <a:cs typeface="Times New Roman" panose="02020603050405020304" pitchFamily="18" charset="0"/>
              </a:rPr>
              <a:t>Lưu </a:t>
            </a:r>
            <a:r>
              <a:rPr lang="vi-VN" sz="4200" dirty="0">
                <a:solidFill>
                  <a:srgbClr val="000000"/>
                </a:solidFill>
                <a:ea typeface="Times New Roman" panose="02020603050405020304" pitchFamily="18" charset="0"/>
                <a:cs typeface="Times New Roman" panose="02020603050405020304" pitchFamily="18" charset="0"/>
              </a:rPr>
              <a:t>giữ những kí ức sống động về khói từ mùi vị, màu sắc, hình ảnh, âm thanh</a:t>
            </a:r>
            <a:r>
              <a:rPr lang="vi-VN" sz="4200" dirty="0" smtClean="0">
                <a:solidFill>
                  <a:srgbClr val="000000"/>
                </a:solidFill>
                <a:ea typeface="Times New Roman" panose="02020603050405020304" pitchFamily="18" charset="0"/>
                <a:cs typeface="Times New Roman" panose="02020603050405020304" pitchFamily="18" charset="0"/>
              </a:rPr>
              <a:t>.</a:t>
            </a:r>
          </a:p>
          <a:p>
            <a:pPr marL="571500" indent="-571500" algn="just">
              <a:lnSpc>
                <a:spcPct val="150000"/>
              </a:lnSpc>
              <a:buFontTx/>
              <a:buChar char="-"/>
            </a:pPr>
            <a:r>
              <a:rPr lang="vi-VN" sz="4200" dirty="0" smtClean="0">
                <a:ea typeface="Times New Roman" panose="02020603050405020304" pitchFamily="18" charset="0"/>
                <a:cs typeface="Times New Roman" panose="02020603050405020304" pitchFamily="18" charset="0"/>
              </a:rPr>
              <a:t>Cảm </a:t>
            </a:r>
            <a:r>
              <a:rPr lang="vi-VN" sz="4200" dirty="0">
                <a:ea typeface="Times New Roman" panose="02020603050405020304" pitchFamily="18" charset="0"/>
                <a:cs typeface="Times New Roman" panose="02020603050405020304" pitchFamily="18" charset="0"/>
              </a:rPr>
              <a:t>nhận được niềm vui, nỗi buồn của khói gắn liền với niềm vui, nỗi buồn của con người</a:t>
            </a:r>
            <a:r>
              <a:rPr lang="vi-VN" sz="4200" dirty="0" smtClean="0">
                <a:ea typeface="Times New Roman" panose="02020603050405020304" pitchFamily="18" charset="0"/>
                <a:cs typeface="Times New Roman" panose="02020603050405020304" pitchFamily="18" charset="0"/>
              </a:rPr>
              <a:t>.</a:t>
            </a:r>
          </a:p>
          <a:p>
            <a:pPr marL="571500" indent="-571500" algn="just">
              <a:lnSpc>
                <a:spcPct val="150000"/>
              </a:lnSpc>
              <a:buFontTx/>
              <a:buChar char="-"/>
            </a:pPr>
            <a:r>
              <a:rPr lang="vi-VN" sz="4200" dirty="0">
                <a:ea typeface="Times New Roman" panose="02020603050405020304" pitchFamily="18" charset="0"/>
                <a:cs typeface="Times New Roman" panose="02020603050405020304" pitchFamily="18" charset="0"/>
              </a:rPr>
              <a:t>Tình yêu thương dành cho gia đình, thiên nhiên, con người của quê hương</a:t>
            </a:r>
            <a:r>
              <a:rPr lang="vi-VN" sz="4200" dirty="0" smtClean="0">
                <a:ea typeface="Times New Roman" panose="02020603050405020304" pitchFamily="18" charset="0"/>
                <a:cs typeface="Times New Roman" panose="02020603050405020304" pitchFamily="18" charset="0"/>
              </a:rPr>
              <a:t>.</a:t>
            </a:r>
          </a:p>
          <a:p>
            <a:pPr marL="571500" indent="-571500" algn="just">
              <a:lnSpc>
                <a:spcPct val="150000"/>
              </a:lnSpc>
              <a:buFont typeface="Symbol" panose="05050102010706020507" pitchFamily="18" charset="2"/>
              <a:buChar char="Þ"/>
            </a:pPr>
            <a:r>
              <a:rPr lang="vi-VN" sz="4200" b="1" i="1" dirty="0" smtClean="0">
                <a:ea typeface="Times New Roman" panose="02020603050405020304" pitchFamily="18" charset="0"/>
                <a:cs typeface="Times New Roman" panose="02020603050405020304" pitchFamily="18" charset="0"/>
              </a:rPr>
              <a:t>Là </a:t>
            </a:r>
            <a:r>
              <a:rPr lang="vi-VN" sz="4200" b="1" i="1" dirty="0">
                <a:ea typeface="Times New Roman" panose="02020603050405020304" pitchFamily="18" charset="0"/>
                <a:cs typeface="Times New Roman" panose="02020603050405020304" pitchFamily="18" charset="0"/>
              </a:rPr>
              <a:t>con người có tâm hồn phong phú, tinh tế, nhạy cảm và một trái tim nhiều yêu thương</a:t>
            </a:r>
            <a:r>
              <a:rPr lang="vi-VN" sz="4200" b="1" i="1"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68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990600" y="571500"/>
            <a:ext cx="10668000" cy="1202189"/>
          </a:xfrm>
          <a:prstGeom prst="rect">
            <a:avLst/>
          </a:prstGeom>
        </p:spPr>
        <p:txBody>
          <a:bodyPr wrap="square" lIns="0" tIns="0" rIns="0" bIns="0" rtlCol="0" anchor="t">
            <a:spAutoFit/>
          </a:bodyPr>
          <a:lstStyle/>
          <a:p>
            <a:pPr>
              <a:lnSpc>
                <a:spcPts val="10800"/>
              </a:lnSpc>
            </a:pPr>
            <a:r>
              <a:rPr lang="vi-VN" sz="5600" b="1" i="1" dirty="0" smtClean="0">
                <a:solidFill>
                  <a:srgbClr val="14245D"/>
                </a:solidFill>
                <a:cs typeface="Arial" panose="020B0604020202020204" pitchFamily="34" charset="0"/>
              </a:rPr>
              <a:t>2. Cảm nhận về nhân vật “tôi”</a:t>
            </a:r>
            <a:endParaRPr lang="en-US" sz="5600" b="1" i="1" dirty="0">
              <a:solidFill>
                <a:srgbClr val="14245D"/>
              </a:solidFill>
              <a:latin typeface="Arial" panose="020B0604020202020204" pitchFamily="34" charset="0"/>
              <a:cs typeface="Arial" panose="020B0604020202020204" pitchFamily="34" charset="0"/>
            </a:endParaRPr>
          </a:p>
        </p:txBody>
      </p:sp>
      <p:sp>
        <p:nvSpPr>
          <p:cNvPr id="4" name="Rectangle 3"/>
          <p:cNvSpPr/>
          <p:nvPr/>
        </p:nvSpPr>
        <p:spPr>
          <a:xfrm>
            <a:off x="5257524" y="2358664"/>
            <a:ext cx="8382551" cy="830997"/>
          </a:xfrm>
          <a:prstGeom prst="rect">
            <a:avLst/>
          </a:prstGeom>
        </p:spPr>
        <p:txBody>
          <a:bodyPr wrap="none">
            <a:spAutoFit/>
          </a:bodyPr>
          <a:lstStyle/>
          <a:p>
            <a:r>
              <a:rPr lang="vi-VN" sz="4800" b="1" kern="100" dirty="0" smtClean="0">
                <a:solidFill>
                  <a:srgbClr val="FF0000"/>
                </a:solidFill>
                <a:ea typeface="SimSun" panose="02010600030101010101" pitchFamily="2" charset="-122"/>
              </a:rPr>
              <a:t>THẢO LUẬN CẶP (10 PHÚT)</a:t>
            </a:r>
            <a:endParaRPr lang="en-US" sz="4800" b="1" dirty="0">
              <a:solidFill>
                <a:srgbClr val="FF0000"/>
              </a:solidFill>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935200" y="6876675"/>
            <a:ext cx="3728984" cy="3410325"/>
          </a:xfrm>
          <a:prstGeom prst="rect">
            <a:avLst/>
          </a:prstGeom>
        </p:spPr>
      </p:pic>
      <p:sp>
        <p:nvSpPr>
          <p:cNvPr id="2" name="Rectangle 1"/>
          <p:cNvSpPr/>
          <p:nvPr/>
        </p:nvSpPr>
        <p:spPr>
          <a:xfrm>
            <a:off x="1981198" y="3390900"/>
            <a:ext cx="14935201" cy="2308324"/>
          </a:xfrm>
          <a:prstGeom prst="rect">
            <a:avLst/>
          </a:prstGeom>
        </p:spPr>
        <p:txBody>
          <a:bodyPr wrap="square">
            <a:spAutoFit/>
          </a:bodyPr>
          <a:lstStyle/>
          <a:p>
            <a:pPr algn="just">
              <a:lnSpc>
                <a:spcPct val="150000"/>
              </a:lnSpc>
            </a:pPr>
            <a:r>
              <a:rPr lang="vi-VN" sz="4800" b="1" i="1" kern="100" dirty="0">
                <a:solidFill>
                  <a:srgbClr val="000000"/>
                </a:solidFill>
                <a:ea typeface="SimSun" panose="02010600030101010101" pitchFamily="2" charset="-122"/>
                <a:cs typeface="Times New Roman" panose="02020603050405020304" pitchFamily="18" charset="0"/>
              </a:rPr>
              <a:t>	Kỉ niệm trong quá khứ có ý nghĩa gì trong việc nuôi dưỡng tâm hồn của chúng ta trong hiện tại?</a:t>
            </a:r>
          </a:p>
        </p:txBody>
      </p:sp>
    </p:spTree>
    <p:extLst>
      <p:ext uri="{BB962C8B-B14F-4D97-AF65-F5344CB8AC3E}">
        <p14:creationId xmlns:p14="http://schemas.microsoft.com/office/powerpoint/2010/main" val="21884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1524000" y="30139"/>
            <a:ext cx="10668000" cy="1202189"/>
          </a:xfrm>
          <a:prstGeom prst="rect">
            <a:avLst/>
          </a:prstGeom>
        </p:spPr>
        <p:txBody>
          <a:bodyPr wrap="square" lIns="0" tIns="0" rIns="0" bIns="0" rtlCol="0" anchor="t">
            <a:spAutoFit/>
          </a:bodyPr>
          <a:lstStyle/>
          <a:p>
            <a:pPr>
              <a:lnSpc>
                <a:spcPts val="10800"/>
              </a:lnSpc>
            </a:pPr>
            <a:r>
              <a:rPr lang="vi-VN" sz="5600" b="1" i="1" dirty="0" smtClean="0">
                <a:solidFill>
                  <a:srgbClr val="14245D"/>
                </a:solidFill>
                <a:cs typeface="Arial" panose="020B0604020202020204" pitchFamily="34" charset="0"/>
              </a:rPr>
              <a:t>2. Cảm nhận về nhân vật “tôi”</a:t>
            </a:r>
            <a:endParaRPr lang="en-US" sz="5600" b="1" i="1" dirty="0">
              <a:solidFill>
                <a:srgbClr val="14245D"/>
              </a:solidFill>
              <a:latin typeface="Arial" panose="020B0604020202020204" pitchFamily="34" charset="0"/>
              <a:cs typeface="Arial" panose="020B0604020202020204" pitchFamily="34" charset="0"/>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22708">
            <a:off x="15566780" y="6380018"/>
            <a:ext cx="3728984" cy="3905339"/>
          </a:xfrm>
          <a:prstGeom prst="rect">
            <a:avLst/>
          </a:prstGeom>
        </p:spPr>
      </p:pic>
      <p:sp>
        <p:nvSpPr>
          <p:cNvPr id="3" name="Rectangle 2"/>
          <p:cNvSpPr/>
          <p:nvPr/>
        </p:nvSpPr>
        <p:spPr>
          <a:xfrm>
            <a:off x="1547884" y="1232328"/>
            <a:ext cx="14225123" cy="5909310"/>
          </a:xfrm>
          <a:prstGeom prst="rect">
            <a:avLst/>
          </a:prstGeom>
        </p:spPr>
        <p:txBody>
          <a:bodyPr wrap="square">
            <a:spAutoFit/>
          </a:bodyPr>
          <a:lstStyle/>
          <a:p>
            <a:pPr marL="571500" indent="-571500" algn="just">
              <a:lnSpc>
                <a:spcPct val="150000"/>
              </a:lnSpc>
              <a:buFontTx/>
              <a:buChar char="-"/>
            </a:pPr>
            <a:r>
              <a:rPr lang="vi-VN" sz="4200" dirty="0">
                <a:solidFill>
                  <a:srgbClr val="000000"/>
                </a:solidFill>
                <a:ea typeface="Times New Roman" panose="02020603050405020304" pitchFamily="18" charset="0"/>
                <a:cs typeface="Times New Roman" panose="02020603050405020304" pitchFamily="18" charset="0"/>
              </a:rPr>
              <a:t>Kỉ niệm đẹp giúp khích lệ tinh thần, giúp ta tự tin, sống lạc </a:t>
            </a:r>
            <a:r>
              <a:rPr lang="vi-VN" sz="4200" dirty="0" smtClean="0">
                <a:solidFill>
                  <a:srgbClr val="000000"/>
                </a:solidFill>
                <a:ea typeface="Times New Roman" panose="02020603050405020304" pitchFamily="18" charset="0"/>
                <a:cs typeface="Times New Roman" panose="02020603050405020304" pitchFamily="18" charset="0"/>
              </a:rPr>
              <a:t>quan.</a:t>
            </a:r>
            <a:endParaRPr lang="vi-VN" sz="4200" dirty="0">
              <a:solidFill>
                <a:srgbClr val="000000"/>
              </a:solidFill>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vi-VN" sz="4200" dirty="0">
                <a:solidFill>
                  <a:srgbClr val="000000"/>
                </a:solidFill>
                <a:ea typeface="Times New Roman" panose="02020603050405020304" pitchFamily="18" charset="0"/>
                <a:cs typeface="Times New Roman" panose="02020603050405020304" pitchFamily="18" charset="0"/>
              </a:rPr>
              <a:t>Nỗi nhớ mang lại ý nghĩa, giúp ta sống tốt, biết trân trọng hiện </a:t>
            </a:r>
            <a:r>
              <a:rPr lang="vi-VN" sz="4200" dirty="0" smtClean="0">
                <a:solidFill>
                  <a:srgbClr val="000000"/>
                </a:solidFill>
                <a:ea typeface="Times New Roman" panose="02020603050405020304" pitchFamily="18" charset="0"/>
                <a:cs typeface="Times New Roman" panose="02020603050405020304" pitchFamily="18" charset="0"/>
              </a:rPr>
              <a:t>tại.</a:t>
            </a:r>
            <a:endParaRPr lang="vi-VN" sz="4200" dirty="0">
              <a:solidFill>
                <a:srgbClr val="000000"/>
              </a:solidFill>
              <a:ea typeface="Times New Roman" panose="02020603050405020304" pitchFamily="18" charset="0"/>
              <a:cs typeface="Times New Roman" panose="02020603050405020304" pitchFamily="18" charset="0"/>
            </a:endParaRPr>
          </a:p>
          <a:p>
            <a:pPr marL="571500" indent="-571500" algn="just">
              <a:lnSpc>
                <a:spcPct val="150000"/>
              </a:lnSpc>
              <a:buFontTx/>
              <a:buChar char="-"/>
            </a:pPr>
            <a:r>
              <a:rPr lang="vi-VN" sz="4200" dirty="0">
                <a:solidFill>
                  <a:srgbClr val="000000"/>
                </a:solidFill>
                <a:ea typeface="Times New Roman" panose="02020603050405020304" pitchFamily="18" charset="0"/>
                <a:cs typeface="Times New Roman" panose="02020603050405020304" pitchFamily="18" charset="0"/>
              </a:rPr>
              <a:t>Nỗi nhớ giúp kết nối mọi người, gắn kết với người mình yêu thương</a:t>
            </a:r>
            <a:r>
              <a:rPr lang="vi-VN" sz="4200" dirty="0" smtClean="0">
                <a:solidFill>
                  <a:srgbClr val="000000"/>
                </a:solidFill>
                <a:ea typeface="Times New Roman" panose="02020603050405020304" pitchFamily="18" charset="0"/>
                <a:cs typeface="Times New Roman" panose="02020603050405020304" pitchFamily="18" charset="0"/>
              </a:rPr>
              <a:t>.</a:t>
            </a:r>
            <a:endParaRPr lang="vi-VN" sz="4200" dirty="0">
              <a:solidFill>
                <a:srgbClr val="000000"/>
              </a:solidFill>
              <a:ea typeface="Times New Roman" panose="02020603050405020304" pitchFamily="18" charset="0"/>
              <a:cs typeface="Times New Roman" panose="02020603050405020304" pitchFamily="18" charset="0"/>
            </a:endParaRPr>
          </a:p>
        </p:txBody>
      </p:sp>
      <p:sp>
        <p:nvSpPr>
          <p:cNvPr id="5" name="Rectangle 4"/>
          <p:cNvSpPr/>
          <p:nvPr/>
        </p:nvSpPr>
        <p:spPr>
          <a:xfrm>
            <a:off x="1509390" y="7141638"/>
            <a:ext cx="14263617" cy="3000821"/>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en-US" sz="4200" b="1" i="1" dirty="0" smtClean="0">
                <a:latin typeface="Arial" panose="020B0604020202020204" pitchFamily="34" charset="0"/>
                <a:cs typeface="Arial" panose="020B0604020202020204" pitchFamily="34" charset="0"/>
              </a:rPr>
              <a:t>Kỉ </a:t>
            </a:r>
            <a:r>
              <a:rPr lang="en-US" sz="4200" b="1" i="1" dirty="0" err="1">
                <a:latin typeface="Arial" panose="020B0604020202020204" pitchFamily="34" charset="0"/>
                <a:cs typeface="Arial" panose="020B0604020202020204" pitchFamily="34" charset="0"/>
              </a:rPr>
              <a:t>niệm</a:t>
            </a:r>
            <a:r>
              <a:rPr lang="en-US" sz="4200" b="1" i="1" dirty="0">
                <a:latin typeface="Arial" panose="020B0604020202020204" pitchFamily="34" charset="0"/>
                <a:cs typeface="Arial" panose="020B0604020202020204" pitchFamily="34" charset="0"/>
              </a:rPr>
              <a:t> trong quá </a:t>
            </a:r>
            <a:r>
              <a:rPr lang="en-US" sz="4200" b="1" i="1" dirty="0" err="1" smtClean="0">
                <a:latin typeface="Arial" panose="020B0604020202020204" pitchFamily="34" charset="0"/>
                <a:cs typeface="Arial" panose="020B0604020202020204" pitchFamily="34" charset="0"/>
              </a:rPr>
              <a:t>khư</a:t>
            </a:r>
            <a:r>
              <a:rPr lang="en-US" sz="4200" b="1" i="1" dirty="0" smtClean="0">
                <a:latin typeface="Arial" panose="020B0604020202020204" pitchFamily="34" charset="0"/>
                <a:cs typeface="Arial" panose="020B0604020202020204" pitchFamily="34" charset="0"/>
              </a:rPr>
              <a:t>́</a:t>
            </a:r>
            <a:r>
              <a:rPr lang="vi-VN" sz="4200" b="1" i="1"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có </a:t>
            </a:r>
            <a:r>
              <a:rPr lang="en-US" sz="4200" b="1" i="1" dirty="0">
                <a:latin typeface="Arial" panose="020B0604020202020204" pitchFamily="34" charset="0"/>
                <a:cs typeface="Arial" panose="020B0604020202020204" pitchFamily="34" charset="0"/>
              </a:rPr>
              <a:t>ý </a:t>
            </a:r>
            <a:r>
              <a:rPr lang="en-US" sz="4200" b="1" i="1" dirty="0" err="1">
                <a:latin typeface="Arial" panose="020B0604020202020204" pitchFamily="34" charset="0"/>
                <a:cs typeface="Arial" panose="020B0604020202020204" pitchFamily="34" charset="0"/>
              </a:rPr>
              <a:t>nghĩa</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quan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trọng</a:t>
            </a:r>
            <a:r>
              <a:rPr lang="en-US" sz="4200" b="1" i="1" dirty="0">
                <a:latin typeface="Arial" panose="020B0604020202020204" pitchFamily="34" charset="0"/>
                <a:cs typeface="Arial" panose="020B0604020202020204" pitchFamily="34" charset="0"/>
              </a:rPr>
              <a:t> trong </a:t>
            </a:r>
            <a:r>
              <a:rPr lang="en-US" sz="4200" b="1" i="1" dirty="0" err="1">
                <a:latin typeface="Arial" panose="020B0604020202020204" pitchFamily="34" charset="0"/>
                <a:cs typeface="Arial" panose="020B0604020202020204" pitchFamily="34" charset="0"/>
              </a:rPr>
              <a:t>việc</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nuôi</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dưỡng</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làm</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đẹp</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cho</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tâm</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hồn</a:t>
            </a:r>
            <a:r>
              <a:rPr lang="en-US" sz="4200" b="1" i="1" dirty="0">
                <a:latin typeface="Arial" panose="020B0604020202020204" pitchFamily="34" charset="0"/>
                <a:cs typeface="Arial" panose="020B0604020202020204" pitchFamily="34" charset="0"/>
              </a:rPr>
              <a:t> con </a:t>
            </a:r>
            <a:r>
              <a:rPr lang="en-US" sz="4200" b="1" i="1" dirty="0" err="1">
                <a:latin typeface="Arial" panose="020B0604020202020204" pitchFamily="34" charset="0"/>
                <a:cs typeface="Arial" panose="020B0604020202020204" pitchFamily="34" charset="0"/>
              </a:rPr>
              <a:t>người</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giúp</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tâm</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hồn</a:t>
            </a:r>
            <a:r>
              <a:rPr lang="en-US" sz="4200" b="1" i="1" dirty="0">
                <a:latin typeface="Arial" panose="020B0604020202020204" pitchFamily="34" charset="0"/>
                <a:cs typeface="Arial" panose="020B0604020202020204" pitchFamily="34" charset="0"/>
              </a:rPr>
              <a:t> ta </a:t>
            </a:r>
            <a:r>
              <a:rPr lang="en-US" sz="4200" b="1" i="1" dirty="0" err="1">
                <a:latin typeface="Arial" panose="020B0604020202020204" pitchFamily="34" charset="0"/>
                <a:cs typeface="Arial" panose="020B0604020202020204" pitchFamily="34" charset="0"/>
              </a:rPr>
              <a:t>phong</a:t>
            </a:r>
            <a:r>
              <a:rPr lang="en-US" sz="4200" b="1" i="1" dirty="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phu</a:t>
            </a:r>
            <a:r>
              <a:rPr lang="en-US" sz="4200" b="1" i="1" dirty="0" smtClean="0">
                <a:latin typeface="Arial" panose="020B0604020202020204" pitchFamily="34" charset="0"/>
                <a:cs typeface="Arial" panose="020B0604020202020204" pitchFamily="34" charset="0"/>
              </a:rPr>
              <a:t>́</a:t>
            </a:r>
            <a:r>
              <a:rPr lang="vi-VN" sz="4200" b="1" i="1" dirty="0" smtClean="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hơn.</a:t>
            </a:r>
            <a:endParaRPr lang="vi-VN" sz="4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8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2" name="TextBox 2"/>
          <p:cNvSpPr txBox="1"/>
          <p:nvPr/>
        </p:nvSpPr>
        <p:spPr>
          <a:xfrm>
            <a:off x="2810298" y="3497281"/>
            <a:ext cx="12667403" cy="1289777"/>
          </a:xfrm>
          <a:prstGeom prst="rect">
            <a:avLst/>
          </a:prstGeom>
        </p:spPr>
        <p:txBody>
          <a:bodyPr lIns="0" tIns="0" rIns="0" bIns="0" rtlCol="0" anchor="t">
            <a:spAutoFit/>
          </a:bodyPr>
          <a:lstStyle/>
          <a:p>
            <a:pPr algn="ctr">
              <a:lnSpc>
                <a:spcPts val="10800"/>
              </a:lnSpc>
            </a:pPr>
            <a:r>
              <a:rPr lang="en-US" sz="8600" b="1" dirty="0" smtClean="0">
                <a:solidFill>
                  <a:srgbClr val="14245D"/>
                </a:solidFill>
                <a:latin typeface="Arial" panose="020B0604020202020204" pitchFamily="34" charset="0"/>
                <a:cs typeface="Arial" panose="020B0604020202020204" pitchFamily="34" charset="0"/>
              </a:rPr>
              <a:t>III. TỔNG KẾT</a:t>
            </a:r>
            <a:endParaRPr lang="en-US" sz="8600" b="1" dirty="0">
              <a:solidFill>
                <a:srgbClr val="14245D"/>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58195" y="6353151"/>
            <a:ext cx="9993611" cy="786769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52034" y="-1293737"/>
            <a:ext cx="2983932" cy="298393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601200" y="5143500"/>
            <a:ext cx="7597800" cy="7404402"/>
          </a:xfrm>
          <a:prstGeom prst="rect">
            <a:avLst/>
          </a:prstGeom>
        </p:spPr>
      </p:pic>
    </p:spTree>
    <p:extLst>
      <p:ext uri="{BB962C8B-B14F-4D97-AF65-F5344CB8AC3E}">
        <p14:creationId xmlns:p14="http://schemas.microsoft.com/office/powerpoint/2010/main" val="149901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6352"/>
        </a:solidFill>
        <a:effectLst/>
      </p:bgPr>
    </p:bg>
    <p:spTree>
      <p:nvGrpSpPr>
        <p:cNvPr id="1" name=""/>
        <p:cNvGrpSpPr/>
        <p:nvPr/>
      </p:nvGrpSpPr>
      <p:grpSpPr>
        <a:xfrm>
          <a:off x="0" y="0"/>
          <a:ext cx="0" cy="0"/>
          <a:chOff x="0" y="0"/>
          <a:chExt cx="0" cy="0"/>
        </a:xfrm>
      </p:grpSpPr>
      <p:sp>
        <p:nvSpPr>
          <p:cNvPr id="2" name="TextBox 2"/>
          <p:cNvSpPr txBox="1"/>
          <p:nvPr/>
        </p:nvSpPr>
        <p:spPr>
          <a:xfrm>
            <a:off x="6419849" y="564140"/>
            <a:ext cx="4229100" cy="1384995"/>
          </a:xfrm>
          <a:prstGeom prst="rect">
            <a:avLst/>
          </a:prstGeom>
        </p:spPr>
        <p:txBody>
          <a:bodyPr wrap="square" lIns="0" tIns="0" rIns="0" bIns="0" rtlCol="0" anchor="t">
            <a:spAutoFit/>
          </a:bodyPr>
          <a:lstStyle/>
          <a:p>
            <a:pPr algn="ctr">
              <a:lnSpc>
                <a:spcPts val="10800"/>
              </a:lnSpc>
            </a:pPr>
            <a:r>
              <a:rPr lang="vi-VN" sz="6400" b="1" dirty="0" smtClean="0">
                <a:solidFill>
                  <a:srgbClr val="FFFFFF"/>
                </a:solidFill>
              </a:rPr>
              <a:t>NỘI DUNG</a:t>
            </a:r>
            <a:endParaRPr lang="en-US" sz="6400" b="1" dirty="0">
              <a:solidFill>
                <a:srgbClr val="FFFFFF"/>
              </a:solidFill>
            </a:endParaRPr>
          </a:p>
        </p:txBody>
      </p:sp>
      <p:grpSp>
        <p:nvGrpSpPr>
          <p:cNvPr id="8" name="Group 8"/>
          <p:cNvGrpSpPr/>
          <p:nvPr/>
        </p:nvGrpSpPr>
        <p:grpSpPr>
          <a:xfrm>
            <a:off x="1143000" y="2247900"/>
            <a:ext cx="14782800" cy="676308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EDDF"/>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093073" y="6553224"/>
            <a:ext cx="7711455" cy="3533248"/>
          </a:xfrm>
          <a:prstGeom prst="rect">
            <a:avLst/>
          </a:prstGeom>
        </p:spPr>
      </p:pic>
      <p:sp>
        <p:nvSpPr>
          <p:cNvPr id="16" name="Rectangle 15"/>
          <p:cNvSpPr/>
          <p:nvPr/>
        </p:nvSpPr>
        <p:spPr>
          <a:xfrm>
            <a:off x="2705099" y="3771900"/>
            <a:ext cx="11658600" cy="3416320"/>
          </a:xfrm>
          <a:prstGeom prst="rect">
            <a:avLst/>
          </a:prstGeom>
        </p:spPr>
        <p:txBody>
          <a:bodyPr wrap="square">
            <a:spAutoFit/>
          </a:bodyPr>
          <a:lstStyle/>
          <a:p>
            <a:pPr algn="just">
              <a:lnSpc>
                <a:spcPct val="150000"/>
              </a:lnSpc>
            </a:pP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bản là những cảm nhận sâu sắc, tinh tế của tác giả về hình ảnh khói bếp gắn liền với tuổi thơ nơi quê hương. </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6352"/>
        </a:solidFill>
        <a:effectLst/>
      </p:bgPr>
    </p:bg>
    <p:spTree>
      <p:nvGrpSpPr>
        <p:cNvPr id="1" name=""/>
        <p:cNvGrpSpPr/>
        <p:nvPr/>
      </p:nvGrpSpPr>
      <p:grpSpPr>
        <a:xfrm>
          <a:off x="0" y="0"/>
          <a:ext cx="0" cy="0"/>
          <a:chOff x="0" y="0"/>
          <a:chExt cx="0" cy="0"/>
        </a:xfrm>
      </p:grpSpPr>
      <p:sp>
        <p:nvSpPr>
          <p:cNvPr id="2" name="TextBox 2"/>
          <p:cNvSpPr txBox="1"/>
          <p:nvPr/>
        </p:nvSpPr>
        <p:spPr>
          <a:xfrm>
            <a:off x="5791200" y="564140"/>
            <a:ext cx="5848351" cy="1384995"/>
          </a:xfrm>
          <a:prstGeom prst="rect">
            <a:avLst/>
          </a:prstGeom>
        </p:spPr>
        <p:txBody>
          <a:bodyPr wrap="square" lIns="0" tIns="0" rIns="0" bIns="0" rtlCol="0" anchor="t">
            <a:spAutoFit/>
          </a:bodyPr>
          <a:lstStyle/>
          <a:p>
            <a:pPr algn="ctr">
              <a:lnSpc>
                <a:spcPts val="10800"/>
              </a:lnSpc>
            </a:pPr>
            <a:r>
              <a:rPr lang="vi-VN" sz="6400" b="1" dirty="0" smtClean="0">
                <a:solidFill>
                  <a:srgbClr val="FFFFFF"/>
                </a:solidFill>
              </a:rPr>
              <a:t>NGHỆ THUẬT</a:t>
            </a:r>
            <a:endParaRPr lang="en-US" sz="6400" b="1" dirty="0">
              <a:solidFill>
                <a:srgbClr val="FFFFFF"/>
              </a:solidFill>
            </a:endParaRPr>
          </a:p>
        </p:txBody>
      </p:sp>
      <p:grpSp>
        <p:nvGrpSpPr>
          <p:cNvPr id="8" name="Group 8"/>
          <p:cNvGrpSpPr/>
          <p:nvPr/>
        </p:nvGrpSpPr>
        <p:grpSpPr>
          <a:xfrm>
            <a:off x="1143000" y="2247900"/>
            <a:ext cx="14782800" cy="676308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EDDF"/>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53800" y="6672684"/>
            <a:ext cx="7450728" cy="3413788"/>
          </a:xfrm>
          <a:prstGeom prst="rect">
            <a:avLst/>
          </a:prstGeom>
        </p:spPr>
      </p:pic>
      <p:sp>
        <p:nvSpPr>
          <p:cNvPr id="16" name="Rectangle 15"/>
          <p:cNvSpPr/>
          <p:nvPr/>
        </p:nvSpPr>
        <p:spPr>
          <a:xfrm>
            <a:off x="2500312" y="3569968"/>
            <a:ext cx="12430125" cy="4118948"/>
          </a:xfrm>
          <a:prstGeom prst="rect">
            <a:avLst/>
          </a:prstGeom>
        </p:spPr>
        <p:txBody>
          <a:bodyPr wrap="square">
            <a:spAutoFit/>
          </a:bodyPr>
          <a:lstStyle/>
          <a:p>
            <a:pPr algn="just">
              <a:lnSpc>
                <a:spcPct val="150000"/>
              </a:lnSpc>
            </a:pPr>
            <a:r>
              <a:rPr lang="vi-VN" sz="4500" dirty="0">
                <a:solidFill>
                  <a:srgbClr val="000000"/>
                </a:solidFill>
                <a:ea typeface="Times New Roman" panose="02020603050405020304" pitchFamily="18" charset="0"/>
                <a:cs typeface="Arial" panose="020B0604020202020204" pitchFamily="34" charset="0"/>
              </a:rPr>
              <a:t>- Hình ảnh khói bếp được nhân hóa, mang đủ những cung bậc cảm xúc, trở nên gần gũi, thân quen với con </a:t>
            </a:r>
            <a:r>
              <a:rPr lang="vi-VN" sz="4500" dirty="0" smtClean="0">
                <a:solidFill>
                  <a:srgbClr val="000000"/>
                </a:solidFill>
                <a:ea typeface="Times New Roman" panose="02020603050405020304" pitchFamily="18" charset="0"/>
                <a:cs typeface="Arial" panose="020B0604020202020204" pitchFamily="34" charset="0"/>
              </a:rPr>
              <a:t>người. Cách </a:t>
            </a:r>
            <a:r>
              <a:rPr lang="vi-VN" sz="4500" dirty="0">
                <a:solidFill>
                  <a:srgbClr val="000000"/>
                </a:solidFill>
                <a:ea typeface="Times New Roman" panose="02020603050405020304" pitchFamily="18" charset="0"/>
                <a:cs typeface="Arial" panose="020B0604020202020204" pitchFamily="34" charset="0"/>
              </a:rPr>
              <a:t>cảm nhận tinh tế, sâu sắc bằng nhiều giác quan.</a:t>
            </a:r>
          </a:p>
        </p:txBody>
      </p:sp>
    </p:spTree>
    <p:extLst>
      <p:ext uri="{BB962C8B-B14F-4D97-AF65-F5344CB8AC3E}">
        <p14:creationId xmlns:p14="http://schemas.microsoft.com/office/powerpoint/2010/main" val="193859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05600" y="-2247900"/>
            <a:ext cx="30955864" cy="18292101"/>
          </a:xfrm>
          <a:prstGeom prst="rect">
            <a:avLst/>
          </a:prstGeom>
        </p:spPr>
      </p:pic>
      <p:sp>
        <p:nvSpPr>
          <p:cNvPr id="3" name="TextBox 3"/>
          <p:cNvSpPr txBox="1"/>
          <p:nvPr/>
        </p:nvSpPr>
        <p:spPr>
          <a:xfrm>
            <a:off x="6219266" y="1257300"/>
            <a:ext cx="5106131" cy="923330"/>
          </a:xfrm>
          <a:prstGeom prst="rect">
            <a:avLst/>
          </a:prstGeom>
        </p:spPr>
        <p:txBody>
          <a:bodyPr wrap="square" lIns="0" tIns="0" rIns="0" bIns="0" rtlCol="0" anchor="t">
            <a:spAutoFit/>
          </a:bodyPr>
          <a:lstStyle/>
          <a:p>
            <a:pPr algn="ctr">
              <a:lnSpc>
                <a:spcPts val="7200"/>
              </a:lnSpc>
            </a:pPr>
            <a:r>
              <a:rPr lang="en-US" sz="6400" b="1" smtClean="0">
                <a:solidFill>
                  <a:srgbClr val="14245D"/>
                </a:solidFill>
                <a:latin typeface="Arial" panose="020B0604020202020204" pitchFamily="34" charset="0"/>
                <a:cs typeface="Arial" panose="020B0604020202020204" pitchFamily="34" charset="0"/>
              </a:rPr>
              <a:t>KHỞI ĐỘNG</a:t>
            </a:r>
            <a:endParaRPr lang="en-US" sz="6400" b="1" dirty="0">
              <a:solidFill>
                <a:srgbClr val="14245D"/>
              </a:solidFill>
              <a:latin typeface="Arial" panose="020B0604020202020204" pitchFamily="34" charset="0"/>
              <a:cs typeface="Arial" panose="020B0604020202020204" pitchFamily="34" charset="0"/>
            </a:endParaRPr>
          </a:p>
        </p:txBody>
      </p:sp>
      <p:sp>
        <p:nvSpPr>
          <p:cNvPr id="4" name="Rectangle 3"/>
          <p:cNvSpPr/>
          <p:nvPr/>
        </p:nvSpPr>
        <p:spPr>
          <a:xfrm>
            <a:off x="2490496" y="2933700"/>
            <a:ext cx="12563669" cy="3416320"/>
          </a:xfrm>
          <a:prstGeom prst="rect">
            <a:avLst/>
          </a:prstGeom>
        </p:spPr>
        <p:txBody>
          <a:bodyPr wrap="square">
            <a:spAutoFit/>
          </a:bodyPr>
          <a:lstStyle/>
          <a:p>
            <a:pPr algn="just">
              <a:lnSpc>
                <a:spcPct val="150000"/>
              </a:lnSpc>
            </a:pPr>
            <a:r>
              <a:rPr lang="vi-VN" sz="4800" b="1" i="1" kern="100" dirty="0" smtClean="0">
                <a:solidFill>
                  <a:srgbClr val="000000"/>
                </a:solidFill>
                <a:ea typeface="SimSun" panose="02010600030101010101" pitchFamily="2" charset="-122"/>
                <a:cs typeface="Times New Roman" panose="02020603050405020304" pitchFamily="18" charset="0"/>
              </a:rPr>
              <a:t>Cả lớp quan </a:t>
            </a:r>
            <a:r>
              <a:rPr lang="vi-VN" sz="4800" b="1" i="1" kern="100" dirty="0">
                <a:solidFill>
                  <a:srgbClr val="000000"/>
                </a:solidFill>
                <a:ea typeface="SimSun" panose="02010600030101010101" pitchFamily="2" charset="-122"/>
                <a:cs typeface="Times New Roman" panose="02020603050405020304" pitchFamily="18" charset="0"/>
              </a:rPr>
              <a:t>sát </a:t>
            </a:r>
            <a:r>
              <a:rPr lang="vi-VN" sz="4800" b="1" i="1" kern="100" dirty="0" smtClean="0">
                <a:solidFill>
                  <a:srgbClr val="000000"/>
                </a:solidFill>
                <a:ea typeface="SimSun" panose="02010600030101010101" pitchFamily="2" charset="-122"/>
                <a:cs typeface="Times New Roman" panose="02020603050405020304" pitchFamily="18" charset="0"/>
              </a:rPr>
              <a:t>các bức </a:t>
            </a:r>
            <a:r>
              <a:rPr lang="vi-VN" sz="4800" b="1" i="1" kern="100" dirty="0">
                <a:solidFill>
                  <a:srgbClr val="000000"/>
                </a:solidFill>
                <a:ea typeface="SimSun" panose="02010600030101010101" pitchFamily="2" charset="-122"/>
                <a:cs typeface="Times New Roman" panose="02020603050405020304" pitchFamily="18" charset="0"/>
              </a:rPr>
              <a:t>tranh sau và nhận xét: chia sẻ cảm xúc của em về đất và con người Hà Giang qua hình </a:t>
            </a:r>
            <a:r>
              <a:rPr lang="vi-VN" sz="4800" b="1" i="1" kern="100" dirty="0" smtClean="0">
                <a:solidFill>
                  <a:srgbClr val="000000"/>
                </a:solidFill>
                <a:ea typeface="SimSun" panose="02010600030101010101" pitchFamily="2" charset="-122"/>
                <a:cs typeface="Times New Roman" panose="02020603050405020304" pitchFamily="18" charset="0"/>
              </a:rPr>
              <a:t>ảnh.</a:t>
            </a:r>
            <a:endParaRPr lang="en-US" sz="4800" b="1" i="1"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6352"/>
        </a:solidFill>
        <a:effectLst/>
      </p:bgPr>
    </p:bg>
    <p:spTree>
      <p:nvGrpSpPr>
        <p:cNvPr id="1" name=""/>
        <p:cNvGrpSpPr/>
        <p:nvPr/>
      </p:nvGrpSpPr>
      <p:grpSpPr>
        <a:xfrm>
          <a:off x="0" y="0"/>
          <a:ext cx="0" cy="0"/>
          <a:chOff x="0" y="0"/>
          <a:chExt cx="0" cy="0"/>
        </a:xfrm>
      </p:grpSpPr>
      <p:sp>
        <p:nvSpPr>
          <p:cNvPr id="2" name="AutoShape 2"/>
          <p:cNvSpPr/>
          <p:nvPr/>
        </p:nvSpPr>
        <p:spPr>
          <a:xfrm rot="738145">
            <a:off x="5553134" y="62231"/>
            <a:ext cx="12056490" cy="11583204"/>
          </a:xfrm>
          <a:prstGeom prst="rect">
            <a:avLst/>
          </a:prstGeom>
          <a:solidFill>
            <a:srgbClr val="14245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 y="190500"/>
            <a:ext cx="18669000" cy="14711233"/>
          </a:xfrm>
          <a:prstGeom prst="rect">
            <a:avLst/>
          </a:prstGeom>
        </p:spPr>
      </p:pic>
      <p:sp>
        <p:nvSpPr>
          <p:cNvPr id="5" name="TextBox 5"/>
          <p:cNvSpPr txBox="1"/>
          <p:nvPr/>
        </p:nvSpPr>
        <p:spPr>
          <a:xfrm>
            <a:off x="6629400" y="1866900"/>
            <a:ext cx="4856508" cy="1231106"/>
          </a:xfrm>
          <a:prstGeom prst="rect">
            <a:avLst/>
          </a:prstGeom>
        </p:spPr>
        <p:txBody>
          <a:bodyPr wrap="square" lIns="0" tIns="0" rIns="0" bIns="0" rtlCol="0" anchor="t">
            <a:spAutoFit/>
          </a:bodyPr>
          <a:lstStyle/>
          <a:p>
            <a:pPr>
              <a:lnSpc>
                <a:spcPts val="9630"/>
              </a:lnSpc>
            </a:pPr>
            <a:r>
              <a:rPr lang="vi-VN" sz="6400" b="1" dirty="0" smtClean="0">
                <a:solidFill>
                  <a:srgbClr val="14245D"/>
                </a:solidFill>
              </a:rPr>
              <a:t>LUYỆN TẬP</a:t>
            </a:r>
            <a:endParaRPr lang="en-US" sz="6400" b="1" dirty="0">
              <a:solidFill>
                <a:srgbClr val="14245D"/>
              </a:solidFill>
            </a:endParaRPr>
          </a:p>
        </p:txBody>
      </p:sp>
      <p:sp>
        <p:nvSpPr>
          <p:cNvPr id="12" name="Rectangle 11"/>
          <p:cNvSpPr/>
          <p:nvPr/>
        </p:nvSpPr>
        <p:spPr>
          <a:xfrm>
            <a:off x="3418854" y="3009900"/>
            <a:ext cx="11277600" cy="6662721"/>
          </a:xfrm>
          <a:prstGeom prst="rect">
            <a:avLst/>
          </a:prstGeom>
        </p:spPr>
        <p:txBody>
          <a:bodyPr wrap="square">
            <a:spAutoFit/>
          </a:bodyPr>
          <a:lstStyle/>
          <a:p>
            <a:pPr algn="just">
              <a:lnSpc>
                <a:spcPct val="150000"/>
              </a:lnSpc>
              <a:spcBef>
                <a:spcPts val="1200"/>
              </a:spcBef>
              <a:spcAft>
                <a:spcPts val="1200"/>
              </a:spcAft>
            </a:pPr>
            <a:r>
              <a:rPr lang="en-US" sz="4200" b="1" i="1" dirty="0">
                <a:latin typeface="Arial" panose="020B0604020202020204" pitchFamily="34" charset="0"/>
                <a:ea typeface="Times New Roman" panose="02020603050405020304" pitchFamily="18" charset="0"/>
                <a:cs typeface="Arial" panose="020B0604020202020204" pitchFamily="34" charset="0"/>
              </a:rPr>
              <a:t>1.Tản văn “</a:t>
            </a:r>
            <a:r>
              <a:rPr lang="en-US" sz="4200" b="1" i="1" dirty="0" smtClean="0">
                <a:latin typeface="Arial" panose="020B0604020202020204" pitchFamily="34" charset="0"/>
                <a:ea typeface="Times New Roman" panose="02020603050405020304" pitchFamily="18" charset="0"/>
                <a:cs typeface="Arial" panose="020B0604020202020204" pitchFamily="34" charset="0"/>
              </a:rPr>
              <a:t>V</a:t>
            </a:r>
            <a:r>
              <a:rPr lang="vi-VN" sz="4200" b="1" i="1" dirty="0">
                <a:latin typeface="Arial" panose="020B0604020202020204" pitchFamily="34" charset="0"/>
                <a:ea typeface="Times New Roman" panose="02020603050405020304" pitchFamily="18" charset="0"/>
                <a:cs typeface="Arial" panose="020B0604020202020204" pitchFamily="34" charset="0"/>
              </a:rPr>
              <a:t>à</a:t>
            </a:r>
            <a:r>
              <a:rPr lang="en-US" sz="4200" b="1" i="1" dirty="0" smtClean="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tôi</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latin typeface="Arial" panose="020B0604020202020204" pitchFamily="34" charset="0"/>
                <a:ea typeface="Times New Roman" panose="02020603050405020304" pitchFamily="18" charset="0"/>
                <a:cs typeface="Arial" panose="020B0604020202020204" pitchFamily="34" charset="0"/>
              </a:rPr>
              <a:t>nh</a:t>
            </a:r>
            <a:r>
              <a:rPr lang="vi-VN" sz="4200" b="1" i="1" dirty="0" smtClean="0">
                <a:latin typeface="Arial" panose="020B0604020202020204" pitchFamily="34" charset="0"/>
                <a:ea typeface="Times New Roman" panose="02020603050405020304" pitchFamily="18" charset="0"/>
                <a:cs typeface="Arial" panose="020B0604020202020204" pitchFamily="34" charset="0"/>
              </a:rPr>
              <a:t>ớ </a:t>
            </a:r>
            <a:r>
              <a:rPr lang="en-US" sz="4200" b="1" i="1" dirty="0" err="1" smtClean="0">
                <a:latin typeface="Arial" panose="020B0604020202020204" pitchFamily="34" charset="0"/>
                <a:ea typeface="Times New Roman" panose="02020603050405020304" pitchFamily="18" charset="0"/>
                <a:cs typeface="Arial" panose="020B0604020202020204" pitchFamily="34" charset="0"/>
              </a:rPr>
              <a:t>khói</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viết</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vê</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nội</a:t>
            </a:r>
            <a:r>
              <a:rPr lang="en-US" sz="4200" b="1" i="1" dirty="0">
                <a:latin typeface="Arial" panose="020B0604020202020204" pitchFamily="34" charset="0"/>
                <a:ea typeface="Times New Roman" panose="02020603050405020304" pitchFamily="18" charset="0"/>
                <a:cs typeface="Arial" panose="020B0604020202020204" pitchFamily="34" charset="0"/>
              </a:rPr>
              <a:t> dung </a:t>
            </a:r>
            <a:r>
              <a:rPr lang="en-US" sz="4200" b="1" i="1" dirty="0" err="1">
                <a:latin typeface="Arial" panose="020B0604020202020204" pitchFamily="34" charset="0"/>
                <a:ea typeface="Times New Roman" panose="02020603050405020304" pitchFamily="18" charset="0"/>
                <a:cs typeface="Arial" panose="020B0604020202020204" pitchFamily="34" charset="0"/>
              </a:rPr>
              <a:t>nào</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sau</a:t>
            </a:r>
            <a:r>
              <a:rPr lang="en-US" sz="4200" b="1" i="1" dirty="0">
                <a:latin typeface="Arial" panose="020B0604020202020204" pitchFamily="34" charset="0"/>
                <a:ea typeface="Times New Roman" panose="02020603050405020304" pitchFamily="18" charset="0"/>
                <a:cs typeface="Arial" panose="020B0604020202020204" pitchFamily="34" charset="0"/>
              </a:rPr>
              <a:t> đây?</a:t>
            </a:r>
            <a:endParaRPr lang="en-US" sz="4200" b="1" i="1"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3800" dirty="0">
                <a:latin typeface="Arial" panose="020B0604020202020204" pitchFamily="34" charset="0"/>
                <a:ea typeface="Times New Roman" panose="02020603050405020304" pitchFamily="18" charset="0"/>
                <a:cs typeface="Arial" panose="020B0604020202020204" pitchFamily="34" charset="0"/>
              </a:rPr>
              <a:t>A. Kỉ </a:t>
            </a:r>
            <a:r>
              <a:rPr lang="en-US" sz="3800" dirty="0" err="1">
                <a:latin typeface="Arial" panose="020B0604020202020204" pitchFamily="34" charset="0"/>
                <a:ea typeface="Times New Roman" panose="02020603050405020304" pitchFamily="18" charset="0"/>
                <a:cs typeface="Arial" panose="020B0604020202020204" pitchFamily="34" charset="0"/>
              </a:rPr>
              <a:t>niệm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tuổi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thơ</a:t>
            </a:r>
            <a:endParaRPr lang="en-US" sz="38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3800" dirty="0">
                <a:latin typeface="Arial" panose="020B0604020202020204" pitchFamily="34" charset="0"/>
                <a:ea typeface="Times New Roman" panose="02020603050405020304" pitchFamily="18" charset="0"/>
                <a:cs typeface="Arial" panose="020B0604020202020204" pitchFamily="34" charset="0"/>
              </a:rPr>
              <a:t>B. </a:t>
            </a:r>
            <a:r>
              <a:rPr lang="en-US" sz="3800" dirty="0" err="1">
                <a:latin typeface="Arial" panose="020B0604020202020204" pitchFamily="34" charset="0"/>
                <a:ea typeface="Times New Roman" panose="02020603050405020304" pitchFamily="18" charset="0"/>
                <a:cs typeface="Arial" panose="020B0604020202020204" pitchFamily="34" charset="0"/>
              </a:rPr>
              <a:t>Nỗi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smtClean="0">
                <a:latin typeface="Arial" panose="020B0604020202020204" pitchFamily="34" charset="0"/>
                <a:ea typeface="Times New Roman" panose="02020603050405020304" pitchFamily="18" charset="0"/>
                <a:cs typeface="Arial" panose="020B0604020202020204" pitchFamily="34" charset="0"/>
              </a:rPr>
              <a:t>nh</a:t>
            </a:r>
            <a:r>
              <a:rPr lang="vi-VN" sz="3800" dirty="0">
                <a:latin typeface="Arial" panose="020B0604020202020204" pitchFamily="34" charset="0"/>
                <a:ea typeface="Times New Roman" panose="02020603050405020304" pitchFamily="18" charset="0"/>
                <a:cs typeface="Arial" panose="020B0604020202020204" pitchFamily="34" charset="0"/>
              </a:rPr>
              <a:t>ớ</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thiết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dành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cho</a:t>
            </a:r>
            <a:r>
              <a:rPr lang="en-US" sz="3800" dirty="0">
                <a:latin typeface="Arial" panose="020B0604020202020204" pitchFamily="34" charset="0"/>
                <a:ea typeface="Times New Roman" panose="02020603050405020304" pitchFamily="18" charset="0"/>
                <a:cs typeface="Arial" panose="020B0604020202020204" pitchFamily="34" charset="0"/>
              </a:rPr>
              <a:t> mẹ.</a:t>
            </a:r>
            <a:endParaRPr lang="en-US" sz="38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3800" dirty="0">
                <a:latin typeface="Arial" panose="020B0604020202020204" pitchFamily="34" charset="0"/>
                <a:ea typeface="Times New Roman" panose="02020603050405020304" pitchFamily="18" charset="0"/>
                <a:cs typeface="Arial" panose="020B0604020202020204" pitchFamily="34" charset="0"/>
              </a:rPr>
              <a:t>C. </a:t>
            </a:r>
            <a:r>
              <a:rPr lang="en-US" sz="3800" dirty="0" err="1">
                <a:latin typeface="Arial" panose="020B0604020202020204" pitchFamily="34" charset="0"/>
                <a:ea typeface="Times New Roman" panose="02020603050405020304" pitchFamily="18" charset="0"/>
                <a:cs typeface="Arial" panose="020B0604020202020204" pitchFamily="34" charset="0"/>
              </a:rPr>
              <a:t>Tình</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cảm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với</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quê</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hương</a:t>
            </a:r>
            <a:r>
              <a:rPr lang="en-US" sz="3800" dirty="0">
                <a:latin typeface="Arial" panose="020B0604020202020204" pitchFamily="34" charset="0"/>
                <a:ea typeface="Times New Roman" panose="02020603050405020304" pitchFamily="18" charset="0"/>
                <a:cs typeface="Arial" panose="020B0604020202020204" pitchFamily="34" charset="0"/>
              </a:rPr>
              <a:t> qua </a:t>
            </a:r>
            <a:r>
              <a:rPr lang="en-US" sz="3800" dirty="0" err="1">
                <a:latin typeface="Arial" panose="020B0604020202020204" pitchFamily="34" charset="0"/>
                <a:ea typeface="Times New Roman" panose="02020603050405020304" pitchFamily="18" charset="0"/>
                <a:cs typeface="Arial" panose="020B0604020202020204" pitchFamily="34" charset="0"/>
              </a:rPr>
              <a:t>cảm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nhận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vê</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khói</a:t>
            </a:r>
            <a:r>
              <a:rPr lang="en-US"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1200"/>
              </a:spcAft>
            </a:pPr>
            <a:r>
              <a:rPr lang="en-US" sz="3800" dirty="0">
                <a:latin typeface="Arial" panose="020B0604020202020204" pitchFamily="34" charset="0"/>
                <a:ea typeface="Times New Roman" panose="02020603050405020304" pitchFamily="18" charset="0"/>
                <a:cs typeface="Arial" panose="020B0604020202020204" pitchFamily="34" charset="0"/>
              </a:rPr>
              <a:t>D. </a:t>
            </a:r>
            <a:r>
              <a:rPr lang="en-US" sz="3800" dirty="0" err="1" smtClean="0">
                <a:latin typeface="Arial" panose="020B0604020202020204" pitchFamily="34" charset="0"/>
                <a:ea typeface="Times New Roman" panose="02020603050405020304" pitchFamily="18" charset="0"/>
                <a:cs typeface="Arial" panose="020B0604020202020204" pitchFamily="34" charset="0"/>
              </a:rPr>
              <a:t>Nh</a:t>
            </a:r>
            <a:r>
              <a:rPr lang="vi-VN" sz="3800" dirty="0" smtClean="0">
                <a:latin typeface="Arial" panose="020B0604020202020204" pitchFamily="34" charset="0"/>
                <a:ea typeface="Times New Roman" panose="02020603050405020304" pitchFamily="18" charset="0"/>
                <a:cs typeface="Arial" panose="020B0604020202020204" pitchFamily="34" charset="0"/>
              </a:rPr>
              <a:t>ớ </a:t>
            </a:r>
            <a:r>
              <a:rPr lang="en-US" sz="3800" dirty="0" err="1" smtClean="0">
                <a:latin typeface="Arial" panose="020B0604020202020204" pitchFamily="34" charset="0"/>
                <a:ea typeface="Times New Roman" panose="02020603050405020304" pitchFamily="18" charset="0"/>
                <a:cs typeface="Arial" panose="020B0604020202020204" pitchFamily="34" charset="0"/>
              </a:rPr>
              <a:t>một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bữa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cơm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chiều</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ấm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áp</a:t>
            </a:r>
            <a:r>
              <a:rPr lang="en-US" sz="3800" dirty="0">
                <a:latin typeface="Arial" panose="020B0604020202020204" pitchFamily="34" charset="0"/>
                <a:ea typeface="Times New Roman" panose="02020603050405020304" pitchFamily="18" charset="0"/>
                <a:cs typeface="Arial" panose="020B0604020202020204" pitchFamily="34" charset="0"/>
              </a:rPr>
              <a:t> bên </a:t>
            </a:r>
            <a:r>
              <a:rPr lang="en-US" sz="3800" dirty="0" err="1">
                <a:latin typeface="Arial" panose="020B0604020202020204" pitchFamily="34" charset="0"/>
                <a:ea typeface="Times New Roman" panose="02020603050405020304" pitchFamily="18" charset="0"/>
                <a:cs typeface="Arial" panose="020B0604020202020204" pitchFamily="34" charset="0"/>
              </a:rPr>
              <a:t>gia</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đình</a:t>
            </a:r>
            <a:r>
              <a:rPr lang="en-US"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
        <p:nvSpPr>
          <p:cNvPr id="13" name="Oval 12"/>
          <p:cNvSpPr/>
          <p:nvPr/>
        </p:nvSpPr>
        <p:spPr>
          <a:xfrm>
            <a:off x="3352800" y="7734300"/>
            <a:ext cx="751854" cy="751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6352"/>
        </a:solidFill>
        <a:effectLst/>
      </p:bgPr>
    </p:bg>
    <p:spTree>
      <p:nvGrpSpPr>
        <p:cNvPr id="1" name=""/>
        <p:cNvGrpSpPr/>
        <p:nvPr/>
      </p:nvGrpSpPr>
      <p:grpSpPr>
        <a:xfrm>
          <a:off x="0" y="0"/>
          <a:ext cx="0" cy="0"/>
          <a:chOff x="0" y="0"/>
          <a:chExt cx="0" cy="0"/>
        </a:xfrm>
      </p:grpSpPr>
      <p:sp>
        <p:nvSpPr>
          <p:cNvPr id="2" name="AutoShape 2"/>
          <p:cNvSpPr/>
          <p:nvPr/>
        </p:nvSpPr>
        <p:spPr>
          <a:xfrm rot="738145">
            <a:off x="5553134" y="62231"/>
            <a:ext cx="12056490" cy="11583204"/>
          </a:xfrm>
          <a:prstGeom prst="rect">
            <a:avLst/>
          </a:prstGeom>
          <a:solidFill>
            <a:srgbClr val="14245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 y="190500"/>
            <a:ext cx="18669000" cy="14711233"/>
          </a:xfrm>
          <a:prstGeom prst="rect">
            <a:avLst/>
          </a:prstGeom>
        </p:spPr>
      </p:pic>
      <p:sp>
        <p:nvSpPr>
          <p:cNvPr id="12" name="Rectangle 11"/>
          <p:cNvSpPr/>
          <p:nvPr/>
        </p:nvSpPr>
        <p:spPr>
          <a:xfrm>
            <a:off x="3429000" y="2061586"/>
            <a:ext cx="11277600" cy="6832640"/>
          </a:xfrm>
          <a:prstGeom prst="rect">
            <a:avLst/>
          </a:prstGeom>
        </p:spPr>
        <p:txBody>
          <a:bodyPr wrap="square">
            <a:spAutoFit/>
          </a:bodyPr>
          <a:lstStyle/>
          <a:p>
            <a:pPr algn="just">
              <a:lnSpc>
                <a:spcPct val="150000"/>
              </a:lnSpc>
              <a:spcBef>
                <a:spcPts val="1200"/>
              </a:spcBef>
              <a:spcAft>
                <a:spcPts val="1200"/>
              </a:spcAft>
            </a:pPr>
            <a:r>
              <a:rPr lang="vi-VN" sz="4200" b="1" i="1" dirty="0" smtClean="0">
                <a:ea typeface="Times New Roman" panose="02020603050405020304" pitchFamily="18" charset="0"/>
                <a:cs typeface="Arial" panose="020B0604020202020204" pitchFamily="34" charset="0"/>
              </a:rPr>
              <a:t>2. Thái </a:t>
            </a:r>
            <a:r>
              <a:rPr lang="vi-VN" sz="4200" b="1" i="1" dirty="0">
                <a:ea typeface="Times New Roman" panose="02020603050405020304" pitchFamily="18" charset="0"/>
                <a:cs typeface="Arial" panose="020B0604020202020204" pitchFamily="34" charset="0"/>
              </a:rPr>
              <a:t>độ tình cảm của người viết thể hiện qua văn bản?</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A. Tình yêu quê hương, gắn bó với vẻ đẹp bình dị</a:t>
            </a:r>
            <a:r>
              <a:rPr lang="vi-VN" sz="4200" dirty="0" smtClean="0">
                <a:ea typeface="Times New Roman" panose="02020603050405020304" pitchFamily="18" charset="0"/>
                <a:cs typeface="Arial" panose="020B0604020202020204" pitchFamily="34" charset="0"/>
              </a:rPr>
              <a:t>.</a:t>
            </a:r>
          </a:p>
          <a:p>
            <a:pPr algn="just">
              <a:lnSpc>
                <a:spcPct val="150000"/>
              </a:lnSpc>
              <a:spcBef>
                <a:spcPts val="1200"/>
              </a:spcBef>
              <a:spcAft>
                <a:spcPts val="1200"/>
              </a:spcAft>
            </a:pPr>
            <a:r>
              <a:rPr lang="vi-VN" sz="4200" dirty="0" smtClean="0">
                <a:ea typeface="Times New Roman" panose="02020603050405020304" pitchFamily="18" charset="0"/>
                <a:cs typeface="Arial" panose="020B0604020202020204" pitchFamily="34" charset="0"/>
              </a:rPr>
              <a:t>B. </a:t>
            </a:r>
            <a:r>
              <a:rPr lang="vi-VN" sz="4200" dirty="0">
                <a:ea typeface="Times New Roman" panose="02020603050405020304" pitchFamily="18" charset="0"/>
                <a:cs typeface="Arial" panose="020B0604020202020204" pitchFamily="34" charset="0"/>
              </a:rPr>
              <a:t>Nhớ tha thiết kỉ niệm tuổi thơ.</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C</a:t>
            </a:r>
            <a:r>
              <a:rPr lang="vi-VN" sz="4200" dirty="0" smtClean="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Tình yêu tha thiết dành cho gia </a:t>
            </a:r>
            <a:r>
              <a:rPr lang="vi-VN" sz="4200" dirty="0" smtClean="0">
                <a:ea typeface="Times New Roman" panose="02020603050405020304" pitchFamily="18" charset="0"/>
                <a:cs typeface="Arial" panose="020B0604020202020204" pitchFamily="34" charset="0"/>
              </a:rPr>
              <a:t>đình.</a:t>
            </a:r>
            <a:endParaRPr lang="vi-VN" sz="4200" dirty="0">
              <a:ea typeface="Times New Roman" panose="02020603050405020304" pitchFamily="18" charset="0"/>
              <a:cs typeface="Arial" panose="020B0604020202020204" pitchFamily="34" charset="0"/>
            </a:endParaRPr>
          </a:p>
        </p:txBody>
      </p:sp>
      <p:sp>
        <p:nvSpPr>
          <p:cNvPr id="13" name="Oval 12"/>
          <p:cNvSpPr/>
          <p:nvPr/>
        </p:nvSpPr>
        <p:spPr>
          <a:xfrm>
            <a:off x="3276600" y="4533900"/>
            <a:ext cx="751854" cy="751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6352"/>
        </a:solidFill>
        <a:effectLst/>
      </p:bgPr>
    </p:bg>
    <p:spTree>
      <p:nvGrpSpPr>
        <p:cNvPr id="1" name=""/>
        <p:cNvGrpSpPr/>
        <p:nvPr/>
      </p:nvGrpSpPr>
      <p:grpSpPr>
        <a:xfrm>
          <a:off x="0" y="0"/>
          <a:ext cx="0" cy="0"/>
          <a:chOff x="0" y="0"/>
          <a:chExt cx="0" cy="0"/>
        </a:xfrm>
      </p:grpSpPr>
      <p:sp>
        <p:nvSpPr>
          <p:cNvPr id="2" name="AutoShape 2"/>
          <p:cNvSpPr/>
          <p:nvPr/>
        </p:nvSpPr>
        <p:spPr>
          <a:xfrm rot="738145">
            <a:off x="5553134" y="62231"/>
            <a:ext cx="12056490" cy="11583204"/>
          </a:xfrm>
          <a:prstGeom prst="rect">
            <a:avLst/>
          </a:prstGeom>
          <a:solidFill>
            <a:srgbClr val="14245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 y="190500"/>
            <a:ext cx="18669000" cy="14711233"/>
          </a:xfrm>
          <a:prstGeom prst="rect">
            <a:avLst/>
          </a:prstGeom>
        </p:spPr>
      </p:pic>
      <p:sp>
        <p:nvSpPr>
          <p:cNvPr id="12" name="Rectangle 11"/>
          <p:cNvSpPr/>
          <p:nvPr/>
        </p:nvSpPr>
        <p:spPr>
          <a:xfrm>
            <a:off x="2971800" y="2170833"/>
            <a:ext cx="12049746" cy="8109912"/>
          </a:xfrm>
          <a:prstGeom prst="rect">
            <a:avLst/>
          </a:prstGeom>
        </p:spPr>
        <p:txBody>
          <a:bodyPr wrap="square">
            <a:spAutoFit/>
          </a:bodyPr>
          <a:lstStyle/>
          <a:p>
            <a:pPr algn="just">
              <a:lnSpc>
                <a:spcPct val="150000"/>
              </a:lnSpc>
              <a:spcBef>
                <a:spcPts val="1200"/>
              </a:spcBef>
              <a:spcAft>
                <a:spcPts val="1200"/>
              </a:spcAft>
            </a:pPr>
            <a:r>
              <a:rPr lang="vi-VN" sz="4200" b="1" i="1" dirty="0" smtClean="0">
                <a:ea typeface="Times New Roman" panose="02020603050405020304" pitchFamily="18" charset="0"/>
                <a:cs typeface="Arial" panose="020B0604020202020204" pitchFamily="34" charset="0"/>
              </a:rPr>
              <a:t>3.Kỉ </a:t>
            </a:r>
            <a:r>
              <a:rPr lang="vi-VN" sz="4200" b="1" i="1" dirty="0">
                <a:ea typeface="Times New Roman" panose="02020603050405020304" pitchFamily="18" charset="0"/>
                <a:cs typeface="Arial" panose="020B0604020202020204" pitchFamily="34" charset="0"/>
              </a:rPr>
              <a:t>niệm trong quá khứ có ý nghĩa như thế nào đối với chúng ta?</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A. Nuôi dưỡng, làm tâm hồn ta phong phú.</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B. Nhắc cho ta nhớ về khoảng thời gian tươi đẹp.</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C. Giúp ta sống lạc quan, trân trọng biện tại, gắn kết ta với người thân.</a:t>
            </a:r>
          </a:p>
          <a:p>
            <a:pPr algn="just">
              <a:lnSpc>
                <a:spcPct val="150000"/>
              </a:lnSpc>
              <a:spcBef>
                <a:spcPts val="1200"/>
              </a:spcBef>
              <a:spcAft>
                <a:spcPts val="1200"/>
              </a:spcAft>
            </a:pPr>
            <a:r>
              <a:rPr lang="vi-VN" sz="4200" dirty="0">
                <a:ea typeface="Times New Roman" panose="02020603050405020304" pitchFamily="18" charset="0"/>
                <a:cs typeface="Arial" panose="020B0604020202020204" pitchFamily="34" charset="0"/>
              </a:rPr>
              <a:t>D. Cả A và C đều đúng.</a:t>
            </a:r>
          </a:p>
        </p:txBody>
      </p:sp>
      <p:sp>
        <p:nvSpPr>
          <p:cNvPr id="13" name="Oval 12"/>
          <p:cNvSpPr/>
          <p:nvPr/>
        </p:nvSpPr>
        <p:spPr>
          <a:xfrm>
            <a:off x="2819400" y="9334500"/>
            <a:ext cx="751854"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8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4245D"/>
        </a:solidFill>
        <a:effectLst/>
      </p:bgPr>
    </p:bg>
    <p:spTree>
      <p:nvGrpSpPr>
        <p:cNvPr id="1" name=""/>
        <p:cNvGrpSpPr/>
        <p:nvPr/>
      </p:nvGrpSpPr>
      <p:grpSpPr>
        <a:xfrm>
          <a:off x="0" y="0"/>
          <a:ext cx="0" cy="0"/>
          <a:chOff x="0" y="0"/>
          <a:chExt cx="0" cy="0"/>
        </a:xfrm>
      </p:grpSpPr>
      <p:sp>
        <p:nvSpPr>
          <p:cNvPr id="4" name="TextBox 4"/>
          <p:cNvSpPr txBox="1"/>
          <p:nvPr/>
        </p:nvSpPr>
        <p:spPr>
          <a:xfrm>
            <a:off x="4572000" y="1485900"/>
            <a:ext cx="9222518" cy="1047082"/>
          </a:xfrm>
          <a:prstGeom prst="rect">
            <a:avLst/>
          </a:prstGeom>
        </p:spPr>
        <p:txBody>
          <a:bodyPr lIns="0" tIns="0" rIns="0" bIns="0" rtlCol="0" anchor="t">
            <a:spAutoFit/>
          </a:bodyPr>
          <a:lstStyle/>
          <a:p>
            <a:pPr algn="ctr">
              <a:lnSpc>
                <a:spcPts val="8730"/>
              </a:lnSpc>
            </a:pPr>
            <a:r>
              <a:rPr lang="vi-VN" sz="6400" b="1" dirty="0" smtClean="0">
                <a:solidFill>
                  <a:srgbClr val="FFFFFF"/>
                </a:solidFill>
              </a:rPr>
              <a:t>VẬN DỤNG</a:t>
            </a:r>
            <a:endParaRPr lang="en-US" sz="6400" b="1" dirty="0">
              <a:solidFill>
                <a:srgbClr val="FFFFFF"/>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618514"/>
            <a:ext cx="2921449" cy="3668486"/>
          </a:xfrm>
          <a:prstGeom prst="rect">
            <a:avLst/>
          </a:prstGeom>
        </p:spPr>
      </p:pic>
      <p:sp>
        <p:nvSpPr>
          <p:cNvPr id="8" name="Rectangle 7"/>
          <p:cNvSpPr/>
          <p:nvPr/>
        </p:nvSpPr>
        <p:spPr>
          <a:xfrm>
            <a:off x="2402038" y="2933700"/>
            <a:ext cx="13562441" cy="3416320"/>
          </a:xfrm>
          <a:prstGeom prst="rect">
            <a:avLst/>
          </a:prstGeom>
        </p:spPr>
        <p:txBody>
          <a:bodyPr wrap="square">
            <a:spAutoFit/>
          </a:bodyPr>
          <a:lstStyle/>
          <a:p>
            <a:pPr algn="just">
              <a:lnSpc>
                <a:spcPct val="150000"/>
              </a:lnSpc>
            </a:pP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Viết</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một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đoạn</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văn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ngắn</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khoảng</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10-15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dòng</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nêu</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cảm</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xúc</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về một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ảnh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gắn</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bó</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với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tuổi</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thơ</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của </a:t>
            </a:r>
            <a:r>
              <a:rPr lang="en-US" sz="48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800" i="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CB01"/>
        </a:solidFill>
        <a:effectLst/>
      </p:bgPr>
    </p:bg>
    <p:spTree>
      <p:nvGrpSpPr>
        <p:cNvPr id="1" name=""/>
        <p:cNvGrpSpPr/>
        <p:nvPr/>
      </p:nvGrpSpPr>
      <p:grpSpPr>
        <a:xfrm>
          <a:off x="0" y="0"/>
          <a:ext cx="0" cy="0"/>
          <a:chOff x="0" y="0"/>
          <a:chExt cx="0" cy="0"/>
        </a:xfrm>
      </p:grpSpPr>
      <p:sp>
        <p:nvSpPr>
          <p:cNvPr id="5" name="TextBox 5"/>
          <p:cNvSpPr txBox="1"/>
          <p:nvPr/>
        </p:nvSpPr>
        <p:spPr>
          <a:xfrm>
            <a:off x="4724400" y="2123369"/>
            <a:ext cx="8825669" cy="970137"/>
          </a:xfrm>
          <a:prstGeom prst="rect">
            <a:avLst/>
          </a:prstGeom>
        </p:spPr>
        <p:txBody>
          <a:bodyPr wrap="square" lIns="0" tIns="0" rIns="0" bIns="0" rtlCol="0" anchor="t">
            <a:spAutoFit/>
          </a:bodyPr>
          <a:lstStyle/>
          <a:p>
            <a:pPr algn="ctr">
              <a:lnSpc>
                <a:spcPts val="7920"/>
              </a:lnSpc>
            </a:pPr>
            <a:r>
              <a:rPr lang="vi-VN" sz="6400" b="1" dirty="0" smtClean="0">
                <a:solidFill>
                  <a:srgbClr val="14245D"/>
                </a:solidFill>
              </a:rPr>
              <a:t>HƯỚNG DẪN VỀ NHÀ</a:t>
            </a:r>
            <a:endParaRPr lang="en-US" sz="6400" b="1" dirty="0">
              <a:solidFill>
                <a:srgbClr val="14245D"/>
              </a:solidFill>
            </a:endParaRPr>
          </a:p>
        </p:txBody>
      </p:sp>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5753100"/>
            <a:ext cx="3887905" cy="4520821"/>
          </a:xfrm>
          <a:prstGeom prst="rect">
            <a:avLst/>
          </a:prstGeom>
        </p:spPr>
      </p:pic>
      <p:pic>
        <p:nvPicPr>
          <p:cNvPr id="8"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322199" y="-1562100"/>
            <a:ext cx="3965801" cy="4170537"/>
          </a:xfrm>
          <a:prstGeom prst="rect">
            <a:avLst/>
          </a:prstGeom>
        </p:spPr>
      </p:pic>
      <p:sp>
        <p:nvSpPr>
          <p:cNvPr id="2" name="TextBox 1"/>
          <p:cNvSpPr txBox="1"/>
          <p:nvPr/>
        </p:nvSpPr>
        <p:spPr>
          <a:xfrm>
            <a:off x="3581400" y="3467100"/>
            <a:ext cx="12192000" cy="3046988"/>
          </a:xfrm>
          <a:prstGeom prst="rect">
            <a:avLst/>
          </a:prstGeom>
          <a:noFill/>
        </p:spPr>
        <p:txBody>
          <a:bodyPr wrap="square" rtlCol="0">
            <a:spAutoFit/>
          </a:bodyPr>
          <a:lstStyle/>
          <a:p>
            <a:pPr marL="685800" indent="-685800">
              <a:lnSpc>
                <a:spcPct val="200000"/>
              </a:lnSpc>
              <a:buFont typeface="Arial" panose="020B0604020202020204" pitchFamily="34" charset="0"/>
              <a:buChar char="•"/>
            </a:pPr>
            <a:r>
              <a:rPr lang="en-US" sz="4800" dirty="0" err="1" smtClean="0">
                <a:latin typeface="Arial" panose="020B0604020202020204" pitchFamily="34" charset="0"/>
                <a:cs typeface="Arial" panose="020B0604020202020204" pitchFamily="34" charset="0"/>
              </a:rPr>
              <a:t>Ôn</a:t>
            </a:r>
            <a:r>
              <a:rPr lang="en-US" sz="4800" dirty="0" smtClean="0">
                <a:latin typeface="Arial" panose="020B0604020202020204" pitchFamily="34" charset="0"/>
                <a:cs typeface="Arial" panose="020B0604020202020204" pitchFamily="34" charset="0"/>
              </a:rPr>
              <a:t>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685800" indent="-685800">
              <a:lnSpc>
                <a:spcPct val="200000"/>
              </a:lnSpc>
              <a:buFont typeface="Arial" panose="020B0604020202020204" pitchFamily="34" charset="0"/>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Thực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hành</a:t>
            </a:r>
            <a:r>
              <a:rPr lang="en-US" sz="4800" b="1" i="1" dirty="0" smtClean="0">
                <a:latin typeface="Arial" panose="020B0604020202020204" pitchFamily="34" charset="0"/>
                <a:cs typeface="Arial" panose="020B0604020202020204" pitchFamily="34" charset="0"/>
              </a:rPr>
              <a:t> tiếng </a:t>
            </a:r>
            <a:r>
              <a:rPr lang="en-US" sz="4800" b="1" i="1" dirty="0" err="1" smtClean="0">
                <a:latin typeface="Arial" panose="020B0604020202020204" pitchFamily="34" charset="0"/>
                <a:cs typeface="Arial" panose="020B0604020202020204" pitchFamily="34" charset="0"/>
              </a:rPr>
              <a:t>việt</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1200" y="1474248"/>
            <a:ext cx="14554200" cy="6717251"/>
          </a:xfrm>
          <a:prstGeom prst="rect">
            <a:avLst/>
          </a:prstGeom>
        </p:spPr>
      </p:pic>
      <p:sp>
        <p:nvSpPr>
          <p:cNvPr id="4" name="TextBox 4"/>
          <p:cNvSpPr txBox="1"/>
          <p:nvPr/>
        </p:nvSpPr>
        <p:spPr>
          <a:xfrm>
            <a:off x="2286000" y="3073028"/>
            <a:ext cx="13583511" cy="3118674"/>
          </a:xfrm>
          <a:prstGeom prst="rect">
            <a:avLst/>
          </a:prstGeom>
        </p:spPr>
        <p:txBody>
          <a:bodyPr wrap="square" lIns="0" tIns="0" rIns="0" bIns="0" rtlCol="0" anchor="t">
            <a:spAutoFit/>
          </a:bodyPr>
          <a:lstStyle/>
          <a:p>
            <a:pPr algn="ctr">
              <a:lnSpc>
                <a:spcPct val="150000"/>
              </a:lnSpc>
            </a:pPr>
            <a:r>
              <a:rPr lang="en-US" sz="7200" b="1" dirty="0" smtClean="0">
                <a:solidFill>
                  <a:srgbClr val="14245D"/>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14245D"/>
                </a:solidFill>
                <a:latin typeface="Arial" panose="020B0604020202020204" pitchFamily="34" charset="0"/>
                <a:cs typeface="Arial" panose="020B0604020202020204" pitchFamily="34" charset="0"/>
              </a:rPr>
              <a:t>LẮNG NGHE BÀI GIẢNG!</a:t>
            </a:r>
            <a:endParaRPr lang="en-US" sz="7200" b="1" dirty="0">
              <a:solidFill>
                <a:srgbClr val="14245D"/>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200" y="6112971"/>
            <a:ext cx="4457700" cy="41740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15313">
            <a:off x="15340743" y="1690742"/>
            <a:ext cx="1607401" cy="2720217"/>
          </a:xfrm>
          <a:prstGeom prst="rect">
            <a:avLst/>
          </a:prstGeom>
        </p:spPr>
      </p:pic>
    </p:spTree>
    <p:extLst>
      <p:ext uri="{BB962C8B-B14F-4D97-AF65-F5344CB8AC3E}">
        <p14:creationId xmlns:p14="http://schemas.microsoft.com/office/powerpoint/2010/main" val="14078096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pic>
        <p:nvPicPr>
          <p:cNvPr id="6" name="Picture 5" descr="Khung cảnh hùng vĩ trên rẻo cao Hà Gian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
            <a:ext cx="8153400" cy="4800599"/>
          </a:xfrm>
          <a:prstGeom prst="rect">
            <a:avLst/>
          </a:prstGeom>
          <a:noFill/>
          <a:ln>
            <a:noFill/>
          </a:ln>
        </p:spPr>
      </p:pic>
      <p:pic>
        <p:nvPicPr>
          <p:cNvPr id="7" name="Picture 6" descr="HÀ GIANG - MÙA HOA TAM GIÁC MẠCH - Asiagatetravel.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286603"/>
            <a:ext cx="8180696" cy="4800599"/>
          </a:xfrm>
          <a:prstGeom prst="rect">
            <a:avLst/>
          </a:prstGeom>
          <a:noFill/>
          <a:ln>
            <a:noFill/>
          </a:ln>
        </p:spPr>
      </p:pic>
      <p:pic>
        <p:nvPicPr>
          <p:cNvPr id="8" name="Picture 7" descr="Vị thế mới của phụ nữ dân tộc thiểu số | Báo Dân tộc và Phát triể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295898"/>
            <a:ext cx="8153400" cy="4800599"/>
          </a:xfrm>
          <a:prstGeom prst="rect">
            <a:avLst/>
          </a:prstGeom>
          <a:noFill/>
          <a:ln>
            <a:noFill/>
          </a:ln>
        </p:spPr>
      </p:pic>
      <p:pic>
        <p:nvPicPr>
          <p:cNvPr id="9" name="Picture 8" descr="NTO - Khói bếp"/>
          <p:cNvPicPr/>
          <p:nvPr/>
        </p:nvPicPr>
        <p:blipFill rotWithShape="1">
          <a:blip r:embed="rId5">
            <a:extLst>
              <a:ext uri="{28A0092B-C50C-407E-A947-70E740481C1C}">
                <a14:useLocalDpi xmlns:a14="http://schemas.microsoft.com/office/drawing/2010/main" val="0"/>
              </a:ext>
            </a:extLst>
          </a:blip>
          <a:srcRect t="8250" b="5121"/>
          <a:stretch/>
        </p:blipFill>
        <p:spPr bwMode="auto">
          <a:xfrm>
            <a:off x="9525000" y="5280544"/>
            <a:ext cx="8153400" cy="4800599"/>
          </a:xfrm>
          <a:prstGeom prst="rect">
            <a:avLst/>
          </a:prstGeom>
          <a:noFill/>
          <a:ln>
            <a:noFill/>
          </a:ln>
        </p:spPr>
      </p:pic>
    </p:spTree>
    <p:extLst>
      <p:ext uri="{BB962C8B-B14F-4D97-AF65-F5344CB8AC3E}">
        <p14:creationId xmlns:p14="http://schemas.microsoft.com/office/powerpoint/2010/main" val="36887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5451291" y="-1454557"/>
            <a:ext cx="3418229" cy="39746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36472" y="6127256"/>
            <a:ext cx="4764724" cy="414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4439031" y="4374615"/>
            <a:ext cx="1372254" cy="216879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16144724" y="2230465"/>
            <a:ext cx="271094" cy="1911559"/>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926112" y="2037256"/>
            <a:ext cx="717193" cy="131048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44724" y="4285895"/>
            <a:ext cx="3064978" cy="480267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858551" y="2308799"/>
            <a:ext cx="2584397" cy="269208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31890" y="-904763"/>
            <a:ext cx="1712532" cy="2898132"/>
          </a:xfrm>
          <a:prstGeom prst="rect">
            <a:avLst/>
          </a:prstGeom>
        </p:spPr>
      </p:pic>
      <p:grpSp>
        <p:nvGrpSpPr>
          <p:cNvPr id="10" name="Group 10"/>
          <p:cNvGrpSpPr/>
          <p:nvPr/>
        </p:nvGrpSpPr>
        <p:grpSpPr>
          <a:xfrm>
            <a:off x="836937" y="723900"/>
            <a:ext cx="1790700" cy="601009"/>
            <a:chOff x="0" y="0"/>
            <a:chExt cx="1574253" cy="423333"/>
          </a:xfrm>
        </p:grpSpPr>
        <p:grpSp>
          <p:nvGrpSpPr>
            <p:cNvPr id="11" name="Group 11"/>
            <p:cNvGrpSpPr/>
            <p:nvPr/>
          </p:nvGrpSpPr>
          <p:grpSpPr>
            <a:xfrm>
              <a:off x="0"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B01"/>
              </a:solidFill>
            </p:spPr>
          </p:sp>
        </p:grpSp>
        <p:grpSp>
          <p:nvGrpSpPr>
            <p:cNvPr id="13" name="Group 13"/>
            <p:cNvGrpSpPr/>
            <p:nvPr/>
          </p:nvGrpSpPr>
          <p:grpSpPr>
            <a:xfrm>
              <a:off x="575460" y="0"/>
              <a:ext cx="423333" cy="42333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6352"/>
              </a:solidFill>
            </p:spPr>
          </p:sp>
        </p:grpSp>
        <p:grpSp>
          <p:nvGrpSpPr>
            <p:cNvPr id="15" name="Group 15"/>
            <p:cNvGrpSpPr/>
            <p:nvPr/>
          </p:nvGrpSpPr>
          <p:grpSpPr>
            <a:xfrm>
              <a:off x="1150919" y="0"/>
              <a:ext cx="423333" cy="42333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47C4"/>
              </a:solidFill>
            </p:spPr>
          </p:sp>
        </p:grpSp>
      </p:grpSp>
      <p:grpSp>
        <p:nvGrpSpPr>
          <p:cNvPr id="17" name="Group 17"/>
          <p:cNvGrpSpPr/>
          <p:nvPr/>
        </p:nvGrpSpPr>
        <p:grpSpPr>
          <a:xfrm>
            <a:off x="560916" y="3013886"/>
            <a:ext cx="12365195" cy="3362001"/>
            <a:chOff x="-623712" y="1121118"/>
            <a:chExt cx="16486927" cy="4482669"/>
          </a:xfrm>
        </p:grpSpPr>
        <p:sp>
          <p:nvSpPr>
            <p:cNvPr id="18" name="TextBox 18"/>
            <p:cNvSpPr txBox="1"/>
            <p:nvPr/>
          </p:nvSpPr>
          <p:spPr>
            <a:xfrm>
              <a:off x="-623712" y="3466449"/>
              <a:ext cx="16486927" cy="2137338"/>
            </a:xfrm>
            <a:prstGeom prst="rect">
              <a:avLst/>
            </a:prstGeom>
          </p:spPr>
          <p:txBody>
            <a:bodyPr wrap="square" lIns="0" tIns="0" rIns="0" bIns="0" rtlCol="0" anchor="t">
              <a:spAutoFit/>
            </a:bodyPr>
            <a:lstStyle/>
            <a:p>
              <a:pPr>
                <a:lnSpc>
                  <a:spcPts val="12464"/>
                </a:lnSpc>
              </a:pPr>
              <a:r>
                <a:rPr lang="en-US" sz="11000" b="1" dirty="0" smtClean="0">
                  <a:solidFill>
                    <a:srgbClr val="14245D"/>
                  </a:solidFill>
                  <a:latin typeface="Arial" panose="020B0604020202020204" pitchFamily="34" charset="0"/>
                  <a:cs typeface="Arial" panose="020B0604020202020204" pitchFamily="34" charset="0"/>
                </a:rPr>
                <a:t>VÀ TÔI NHỚ KHÓI</a:t>
              </a:r>
              <a:endParaRPr lang="en-US" sz="11000" b="1" dirty="0">
                <a:solidFill>
                  <a:srgbClr val="14245D"/>
                </a:solidFill>
                <a:latin typeface="Arial" panose="020B0604020202020204" pitchFamily="34" charset="0"/>
                <a:cs typeface="Arial" panose="020B0604020202020204" pitchFamily="34" charset="0"/>
              </a:endParaRPr>
            </a:p>
          </p:txBody>
        </p:sp>
        <p:sp>
          <p:nvSpPr>
            <p:cNvPr id="20" name="TextBox 20"/>
            <p:cNvSpPr txBox="1"/>
            <p:nvPr/>
          </p:nvSpPr>
          <p:spPr>
            <a:xfrm>
              <a:off x="2017889" y="1121118"/>
              <a:ext cx="10820400" cy="818856"/>
            </a:xfrm>
            <a:prstGeom prst="rect">
              <a:avLst/>
            </a:prstGeom>
          </p:spPr>
          <p:txBody>
            <a:bodyPr lIns="0" tIns="0" rIns="0" bIns="0" rtlCol="0" anchor="t">
              <a:spAutoFit/>
            </a:bodyPr>
            <a:lstStyle/>
            <a:p>
              <a:pPr algn="ctr">
                <a:lnSpc>
                  <a:spcPts val="4200"/>
                </a:lnSpc>
              </a:pPr>
              <a:r>
                <a:rPr lang="en-US" sz="7200" dirty="0" smtClean="0">
                  <a:solidFill>
                    <a:srgbClr val="14245D"/>
                  </a:solidFill>
                  <a:latin typeface="Arial" panose="020B0604020202020204" pitchFamily="34" charset="0"/>
                  <a:cs typeface="Arial" panose="020B0604020202020204" pitchFamily="34" charset="0"/>
                </a:rPr>
                <a:t>BÀI 9</a:t>
              </a:r>
              <a:endParaRPr lang="en-US" sz="7200" dirty="0">
                <a:solidFill>
                  <a:srgbClr val="14245D"/>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9451" y="1358713"/>
            <a:ext cx="14209097" cy="7569574"/>
          </a:xfrm>
          <a:prstGeom prst="rect">
            <a:avLst/>
          </a:prstGeom>
        </p:spPr>
      </p:pic>
      <p:sp>
        <p:nvSpPr>
          <p:cNvPr id="3" name="TextBox 3"/>
          <p:cNvSpPr txBox="1"/>
          <p:nvPr/>
        </p:nvSpPr>
        <p:spPr>
          <a:xfrm>
            <a:off x="4110360" y="2369744"/>
            <a:ext cx="10067277" cy="923330"/>
          </a:xfrm>
          <a:prstGeom prst="rect">
            <a:avLst/>
          </a:prstGeom>
        </p:spPr>
        <p:txBody>
          <a:bodyPr lIns="0" tIns="0" rIns="0" bIns="0" rtlCol="0" anchor="t">
            <a:spAutoFit/>
          </a:bodyPr>
          <a:lstStyle/>
          <a:p>
            <a:pPr algn="ctr">
              <a:lnSpc>
                <a:spcPts val="7200"/>
              </a:lnSpc>
            </a:pPr>
            <a:r>
              <a:rPr lang="en-US" sz="6400" b="1" dirty="0" smtClean="0">
                <a:solidFill>
                  <a:srgbClr val="FFFFFF"/>
                </a:solidFill>
                <a:latin typeface="Arial" panose="020B0604020202020204" pitchFamily="34" charset="0"/>
                <a:cs typeface="Arial" panose="020B0604020202020204" pitchFamily="34" charset="0"/>
              </a:rPr>
              <a:t>NỘI DUNG BÀI HỌC</a:t>
            </a:r>
            <a:endParaRPr lang="en-US" sz="6400" b="1" dirty="0">
              <a:solidFill>
                <a:srgbClr val="FFFFFF"/>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89781" y="5581413"/>
            <a:ext cx="5814521" cy="51802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69445" y="420768"/>
            <a:ext cx="2983932" cy="2983932"/>
          </a:xfrm>
          <a:prstGeom prst="rect">
            <a:avLst/>
          </a:prstGeom>
        </p:spPr>
      </p:pic>
      <p:sp>
        <p:nvSpPr>
          <p:cNvPr id="6" name="TextBox 5"/>
          <p:cNvSpPr txBox="1"/>
          <p:nvPr/>
        </p:nvSpPr>
        <p:spPr>
          <a:xfrm>
            <a:off x="5325877" y="3293074"/>
            <a:ext cx="8852897" cy="4312655"/>
          </a:xfrm>
          <a:prstGeom prst="rect">
            <a:avLst/>
          </a:prstGeom>
          <a:noFill/>
        </p:spPr>
        <p:txBody>
          <a:bodyPr wrap="square" rtlCol="0">
            <a:spAutoFit/>
          </a:bodyPr>
          <a:lstStyle/>
          <a:p>
            <a:pPr marL="400050" indent="-400050">
              <a:lnSpc>
                <a:spcPct val="200000"/>
              </a:lnSpc>
              <a:buAutoNum type="romanUcPeriod"/>
            </a:pPr>
            <a:r>
              <a:rPr lang="vi-VN" sz="4800" b="1" dirty="0" smtClean="0">
                <a:solidFill>
                  <a:schemeClr val="bg1"/>
                </a:solidFill>
              </a:rPr>
              <a:t>TÌM HIỂU CHUNG</a:t>
            </a:r>
          </a:p>
          <a:p>
            <a:pPr marL="400050" indent="-400050">
              <a:lnSpc>
                <a:spcPct val="200000"/>
              </a:lnSpc>
              <a:buAutoNum type="romanUcPeriod"/>
            </a:pPr>
            <a:r>
              <a:rPr lang="vi-VN" sz="4800" b="1" dirty="0" smtClean="0">
                <a:solidFill>
                  <a:schemeClr val="bg1"/>
                </a:solidFill>
              </a:rPr>
              <a:t>ĐỌC HIỂU VĂN BẢN</a:t>
            </a:r>
          </a:p>
          <a:p>
            <a:pPr marL="400050" indent="-400050">
              <a:lnSpc>
                <a:spcPct val="200000"/>
              </a:lnSpc>
              <a:buAutoNum type="romanUcPeriod"/>
            </a:pPr>
            <a:r>
              <a:rPr lang="vi-VN" sz="4800" b="1" dirty="0" smtClean="0">
                <a:solidFill>
                  <a:schemeClr val="bg1"/>
                </a:solidFill>
              </a:rPr>
              <a:t>TỔNG KẾT</a:t>
            </a:r>
            <a:endParaRPr lang="en-US" sz="4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2" name="TextBox 2"/>
          <p:cNvSpPr txBox="1"/>
          <p:nvPr/>
        </p:nvSpPr>
        <p:spPr>
          <a:xfrm>
            <a:off x="2810298" y="3497281"/>
            <a:ext cx="12667403" cy="1289777"/>
          </a:xfrm>
          <a:prstGeom prst="rect">
            <a:avLst/>
          </a:prstGeom>
        </p:spPr>
        <p:txBody>
          <a:bodyPr lIns="0" tIns="0" rIns="0" bIns="0" rtlCol="0" anchor="t">
            <a:spAutoFit/>
          </a:bodyPr>
          <a:lstStyle/>
          <a:p>
            <a:pPr algn="ctr">
              <a:lnSpc>
                <a:spcPts val="10800"/>
              </a:lnSpc>
            </a:pPr>
            <a:r>
              <a:rPr lang="en-US" sz="8600" b="1" dirty="0" smtClean="0">
                <a:solidFill>
                  <a:srgbClr val="14245D"/>
                </a:solidFill>
                <a:latin typeface="Arial" panose="020B0604020202020204" pitchFamily="34" charset="0"/>
                <a:cs typeface="Arial" panose="020B0604020202020204" pitchFamily="34" charset="0"/>
              </a:rPr>
              <a:t>I. TÌM HIỂU CHUNG</a:t>
            </a:r>
            <a:endParaRPr lang="en-US" sz="8600" b="1" dirty="0">
              <a:solidFill>
                <a:srgbClr val="14245D"/>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58195" y="6353151"/>
            <a:ext cx="9993611" cy="786769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52034" y="-1293737"/>
            <a:ext cx="2983932" cy="298393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601200" y="5143500"/>
            <a:ext cx="7597800" cy="740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1447800" y="647700"/>
            <a:ext cx="8382000" cy="1384995"/>
          </a:xfrm>
          <a:prstGeom prst="rect">
            <a:avLst/>
          </a:prstGeom>
        </p:spPr>
        <p:txBody>
          <a:bodyPr wrap="square" lIns="0" tIns="0" rIns="0" bIns="0" rtlCol="0" anchor="t">
            <a:spAutoFit/>
          </a:bodyPr>
          <a:lstStyle/>
          <a:p>
            <a:pPr>
              <a:lnSpc>
                <a:spcPts val="10800"/>
              </a:lnSpc>
            </a:pPr>
            <a:r>
              <a:rPr lang="vi-VN" sz="5600" b="1" i="1" dirty="0" smtClean="0">
                <a:solidFill>
                  <a:srgbClr val="14245D"/>
                </a:solidFill>
                <a:latin typeface="Arial" panose="020B0604020202020204" pitchFamily="34" charset="0"/>
                <a:cs typeface="Arial" panose="020B0604020202020204" pitchFamily="34" charset="0"/>
              </a:rPr>
              <a:t>1. Tác giả Đỗ Bích Thúy</a:t>
            </a:r>
            <a:endParaRPr lang="en-US" sz="5600" b="1" i="1" dirty="0">
              <a:solidFill>
                <a:srgbClr val="14245D"/>
              </a:solidFill>
              <a:latin typeface="Arial" panose="020B0604020202020204" pitchFamily="34" charset="0"/>
              <a:cs typeface="Arial" panose="020B0604020202020204" pitchFamily="34" charset="0"/>
            </a:endParaRPr>
          </a:p>
        </p:txBody>
      </p:sp>
      <p:pic>
        <p:nvPicPr>
          <p:cNvPr id="11" name="Picture 10" descr="Nhà văn Đỗ Bích Thủy sở hữu nét đẹp dịu dàng và sự tinh tế">
            <a:extLst>
              <a:ext uri="{FF2B5EF4-FFF2-40B4-BE49-F238E27FC236}">
                <a16:creationId xmlns:a16="http://schemas.microsoft.com/office/drawing/2014/main" xmlns="" id="{02FC928F-C9A5-451B-B3EE-91C8D0F9F1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81300"/>
            <a:ext cx="5334000" cy="6172200"/>
          </a:xfrm>
          <a:prstGeom prst="rect">
            <a:avLst/>
          </a:prstGeom>
          <a:noFill/>
          <a:ln>
            <a:noFill/>
          </a:ln>
        </p:spPr>
      </p:pic>
      <p:sp>
        <p:nvSpPr>
          <p:cNvPr id="2" name="Rectangle 1"/>
          <p:cNvSpPr/>
          <p:nvPr/>
        </p:nvSpPr>
        <p:spPr>
          <a:xfrm>
            <a:off x="7391400" y="3162300"/>
            <a:ext cx="10287000"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200" dirty="0">
                <a:latin typeface="Arial" panose="020B0604020202020204" pitchFamily="34" charset="0"/>
                <a:ea typeface="Calibri" panose="020F0502020204030204" pitchFamily="34" charset="0"/>
                <a:cs typeface="Arial" panose="020B0604020202020204" pitchFamily="34" charset="0"/>
              </a:rPr>
              <a:t>Đỗ </a:t>
            </a:r>
            <a:r>
              <a:rPr lang="en-US" sz="4200" dirty="0" err="1">
                <a:latin typeface="Arial" panose="020B0604020202020204" pitchFamily="34" charset="0"/>
                <a:ea typeface="Calibri" panose="020F0502020204030204" pitchFamily="34" charset="0"/>
                <a:cs typeface="Arial" panose="020B0604020202020204" pitchFamily="34" charset="0"/>
              </a:rPr>
              <a:t>Bích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Thúy</a:t>
            </a:r>
            <a:r>
              <a:rPr lang="en-US" sz="4200" dirty="0">
                <a:latin typeface="Arial" panose="020B0604020202020204" pitchFamily="34" charset="0"/>
                <a:ea typeface="Calibri" panose="020F0502020204030204" pitchFamily="34" charset="0"/>
                <a:cs typeface="Arial" panose="020B0604020202020204" pitchFamily="34" charset="0"/>
              </a:rPr>
              <a:t> sinh </a:t>
            </a:r>
            <a:r>
              <a:rPr lang="en-US" sz="4200" dirty="0" err="1">
                <a:latin typeface="Arial" panose="020B0604020202020204" pitchFamily="34" charset="0"/>
                <a:ea typeface="Calibri" panose="020F0502020204030204" pitchFamily="34" charset="0"/>
                <a:cs typeface="Arial" panose="020B0604020202020204" pitchFamily="34" charset="0"/>
              </a:rPr>
              <a:t>ra</a:t>
            </a:r>
            <a:r>
              <a:rPr lang="en-US" sz="4200" dirty="0">
                <a:latin typeface="Arial" panose="020B0604020202020204" pitchFamily="34" charset="0"/>
                <a:ea typeface="Calibri" panose="020F0502020204030204" pitchFamily="34" charset="0"/>
                <a:cs typeface="Arial" panose="020B0604020202020204" pitchFamily="34" charset="0"/>
              </a:rPr>
              <a:t> tại </a:t>
            </a:r>
            <a:r>
              <a:rPr lang="en-US" sz="4200" dirty="0" err="1">
                <a:latin typeface="Arial" panose="020B0604020202020204" pitchFamily="34" charset="0"/>
                <a:ea typeface="Calibri" panose="020F0502020204030204" pitchFamily="34" charset="0"/>
                <a:cs typeface="Arial" panose="020B0604020202020204" pitchFamily="34" charset="0"/>
              </a:rPr>
              <a:t>Tỉnh</a:t>
            </a:r>
            <a:r>
              <a:rPr lang="en-US" sz="4200" dirty="0">
                <a:latin typeface="Arial" panose="020B0604020202020204" pitchFamily="34" charset="0"/>
                <a:ea typeface="Calibri" panose="020F0502020204030204" pitchFamily="34" charset="0"/>
                <a:cs typeface="Arial" panose="020B0604020202020204" pitchFamily="34" charset="0"/>
              </a:rPr>
              <a:t> Hà </a:t>
            </a:r>
            <a:r>
              <a:rPr lang="en-US" sz="4200" dirty="0" err="1">
                <a:latin typeface="Arial" panose="020B0604020202020204" pitchFamily="34" charset="0"/>
                <a:ea typeface="Calibri" panose="020F0502020204030204" pitchFamily="34" charset="0"/>
                <a:cs typeface="Arial" panose="020B0604020202020204" pitchFamily="34" charset="0"/>
              </a:rPr>
              <a:t>Giang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vào</a:t>
            </a:r>
            <a:r>
              <a:rPr lang="en-US" sz="4200" dirty="0">
                <a:latin typeface="Arial" panose="020B0604020202020204" pitchFamily="34" charset="0"/>
                <a:ea typeface="Calibri" panose="020F0502020204030204" pitchFamily="34" charset="0"/>
                <a:cs typeface="Arial" panose="020B0604020202020204" pitchFamily="34" charset="0"/>
              </a:rPr>
              <a:t> năm 1975. </a:t>
            </a:r>
            <a:endParaRPr lang="vi-VN" sz="42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200" i="1" dirty="0" smtClean="0">
                <a:latin typeface="Arial" panose="020B0604020202020204" pitchFamily="34" charset="0"/>
                <a:ea typeface="Calibri" panose="020F0502020204030204" pitchFamily="34" charset="0"/>
                <a:cs typeface="Arial" panose="020B0604020202020204" pitchFamily="34" charset="0"/>
              </a:rPr>
              <a:t>Đỗ </a:t>
            </a:r>
            <a:r>
              <a:rPr lang="en-US" sz="4200" i="1" dirty="0" err="1">
                <a:latin typeface="Arial" panose="020B0604020202020204" pitchFamily="34" charset="0"/>
                <a:ea typeface="Calibri" panose="020F0502020204030204" pitchFamily="34" charset="0"/>
                <a:cs typeface="Arial" panose="020B0604020202020204" pitchFamily="34" charset="0"/>
              </a:rPr>
              <a:t>Bích</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Thúy</a:t>
            </a:r>
            <a:r>
              <a:rPr lang="en-US" sz="4200" i="1" dirty="0">
                <a:latin typeface="Arial" panose="020B0604020202020204" pitchFamily="34" charset="0"/>
                <a:ea typeface="Calibri" panose="020F0502020204030204" pitchFamily="34" charset="0"/>
                <a:cs typeface="Arial" panose="020B0604020202020204" pitchFamily="34" charset="0"/>
              </a:rPr>
              <a:t> là</a:t>
            </a:r>
            <a:r>
              <a:rPr lang="en-US" sz="4200" dirty="0">
                <a:latin typeface="Arial" panose="020B0604020202020204" pitchFamily="34" charset="0"/>
                <a:ea typeface="Calibri" panose="020F0502020204030204" pitchFamily="34" charset="0"/>
                <a:cs typeface="Arial" panose="020B0604020202020204" pitchFamily="34" charset="0"/>
              </a:rPr>
              <a:t> thành </a:t>
            </a:r>
            <a:r>
              <a:rPr lang="en-US" sz="4200" dirty="0" err="1">
                <a:latin typeface="Arial" panose="020B0604020202020204" pitchFamily="34" charset="0"/>
                <a:ea typeface="Calibri" panose="020F0502020204030204" pitchFamily="34" charset="0"/>
                <a:cs typeface="Arial" panose="020B0604020202020204" pitchFamily="34" charset="0"/>
              </a:rPr>
              <a:t>viên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Hội</a:t>
            </a:r>
            <a:r>
              <a:rPr lang="en-US" sz="4200" dirty="0">
                <a:latin typeface="Arial" panose="020B0604020202020204" pitchFamily="34" charset="0"/>
                <a:ea typeface="Calibri" panose="020F0502020204030204" pitchFamily="34" charset="0"/>
                <a:cs typeface="Arial" panose="020B0604020202020204" pitchFamily="34" charset="0"/>
              </a:rPr>
              <a:t> nhà văn </a:t>
            </a:r>
            <a:r>
              <a:rPr lang="en-US" sz="4200" dirty="0" err="1">
                <a:latin typeface="Arial" panose="020B0604020202020204" pitchFamily="34" charset="0"/>
                <a:ea typeface="Calibri" panose="020F0502020204030204" pitchFamily="34" charset="0"/>
                <a:cs typeface="Arial" panose="020B0604020202020204" pitchFamily="34" charset="0"/>
              </a:rPr>
              <a:t>Việt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Nam</a:t>
            </a:r>
            <a:r>
              <a:rPr lang="vi-VN" sz="4200" dirty="0" smtClean="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vi-VN" sz="4200" dirty="0" smtClean="0">
                <a:latin typeface="Arial" panose="020B0604020202020204" pitchFamily="34" charset="0"/>
                <a:ea typeface="Calibri" panose="020F0502020204030204" pitchFamily="34" charset="0"/>
                <a:cs typeface="Arial" panose="020B0604020202020204" pitchFamily="34" charset="0"/>
              </a:rPr>
              <a:t> </a:t>
            </a:r>
            <a:r>
              <a:rPr lang="en-US" sz="4200" i="1" dirty="0" smtClean="0">
                <a:latin typeface="Arial" panose="020B0604020202020204" pitchFamily="34" charset="0"/>
                <a:ea typeface="Calibri" panose="020F0502020204030204" pitchFamily="34" charset="0"/>
                <a:cs typeface="Arial" panose="020B0604020202020204" pitchFamily="34" charset="0"/>
              </a:rPr>
              <a:t>một </a:t>
            </a:r>
            <a:r>
              <a:rPr lang="en-US" sz="4200" i="1" dirty="0">
                <a:latin typeface="Arial" panose="020B0604020202020204" pitchFamily="34" charset="0"/>
                <a:ea typeface="Calibri" panose="020F0502020204030204" pitchFamily="34" charset="0"/>
                <a:cs typeface="Arial" panose="020B0604020202020204" pitchFamily="34" charset="0"/>
              </a:rPr>
              <a:t>nhà văn có nhiều </a:t>
            </a:r>
            <a:r>
              <a:rPr lang="en-US" sz="4200" i="1" dirty="0" err="1">
                <a:latin typeface="Arial" panose="020B0604020202020204" pitchFamily="34" charset="0"/>
                <a:ea typeface="Calibri" panose="020F0502020204030204" pitchFamily="34" charset="0"/>
                <a:cs typeface="Arial" panose="020B0604020202020204" pitchFamily="34" charset="0"/>
              </a:rPr>
              <a:t>tác</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phẩm</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được</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công</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chúng</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yêu</a:t>
            </a:r>
            <a:r>
              <a:rPr lang="en-US" sz="4200" i="1" dirty="0">
                <a:latin typeface="Arial" panose="020B0604020202020204" pitchFamily="34" charset="0"/>
                <a:ea typeface="Calibri" panose="020F0502020204030204" pitchFamily="34" charset="0"/>
                <a:cs typeface="Arial" panose="020B0604020202020204" pitchFamily="34" charset="0"/>
              </a:rPr>
              <a:t> thích.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3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1447800" y="647700"/>
            <a:ext cx="8382000" cy="1384995"/>
          </a:xfrm>
          <a:prstGeom prst="rect">
            <a:avLst/>
          </a:prstGeom>
        </p:spPr>
        <p:txBody>
          <a:bodyPr wrap="square" lIns="0" tIns="0" rIns="0" bIns="0" rtlCol="0" anchor="t">
            <a:spAutoFit/>
          </a:bodyPr>
          <a:lstStyle/>
          <a:p>
            <a:pPr>
              <a:lnSpc>
                <a:spcPts val="10800"/>
              </a:lnSpc>
            </a:pPr>
            <a:r>
              <a:rPr lang="vi-VN" sz="5600" b="1" i="1" dirty="0" smtClean="0">
                <a:solidFill>
                  <a:srgbClr val="14245D"/>
                </a:solidFill>
                <a:latin typeface="Arial" panose="020B0604020202020204" pitchFamily="34" charset="0"/>
                <a:cs typeface="Arial" panose="020B0604020202020204" pitchFamily="34" charset="0"/>
              </a:rPr>
              <a:t>1. Tác giả Đỗ Bích Thúy</a:t>
            </a:r>
            <a:endParaRPr lang="en-US" sz="5600" b="1" i="1" dirty="0">
              <a:solidFill>
                <a:srgbClr val="14245D"/>
              </a:solidFill>
              <a:latin typeface="Arial" panose="020B0604020202020204" pitchFamily="34" charset="0"/>
              <a:cs typeface="Arial" panose="020B0604020202020204" pitchFamily="34" charset="0"/>
            </a:endParaRPr>
          </a:p>
        </p:txBody>
      </p:sp>
      <p:sp>
        <p:nvSpPr>
          <p:cNvPr id="3" name="Rectangle 2"/>
          <p:cNvSpPr/>
          <p:nvPr/>
        </p:nvSpPr>
        <p:spPr>
          <a:xfrm>
            <a:off x="1295400" y="1866900"/>
            <a:ext cx="15773400" cy="6555641"/>
          </a:xfrm>
          <a:prstGeom prst="rect">
            <a:avLst/>
          </a:prstGeom>
        </p:spPr>
        <p:txBody>
          <a:bodyPr wrap="square">
            <a:spAutoFit/>
          </a:bodyPr>
          <a:lstStyle/>
          <a:p>
            <a:pPr marL="571500" indent="-571500" algn="just">
              <a:lnSpc>
                <a:spcPct val="200000"/>
              </a:lnSpc>
              <a:buFont typeface="Wingdings" panose="05000000000000000000" pitchFamily="2" charset="2"/>
              <a:buChar char="§"/>
            </a:pPr>
            <a:r>
              <a:rPr lang="en-US" sz="4200" dirty="0" smtClean="0">
                <a:latin typeface="Arial" panose="020B0604020202020204" pitchFamily="34" charset="0"/>
                <a:ea typeface="Calibri" panose="020F0502020204030204" pitchFamily="34" charset="0"/>
                <a:cs typeface="Arial" panose="020B0604020202020204" pitchFamily="34" charset="0"/>
              </a:rPr>
              <a:t>Chị </a:t>
            </a:r>
            <a:r>
              <a:rPr lang="en-US" sz="4200" dirty="0">
                <a:latin typeface="Arial" panose="020B0604020202020204" pitchFamily="34" charset="0"/>
                <a:ea typeface="Calibri" panose="020F0502020204030204" pitchFamily="34" charset="0"/>
                <a:cs typeface="Arial" panose="020B0604020202020204" pitchFamily="34" charset="0"/>
              </a:rPr>
              <a:t>là </a:t>
            </a:r>
            <a:r>
              <a:rPr lang="en-US" sz="4200" dirty="0" err="1">
                <a:latin typeface="Arial" panose="020B0604020202020204" pitchFamily="34" charset="0"/>
                <a:ea typeface="Calibri" panose="020F0502020204030204" pitchFamily="34" charset="0"/>
                <a:cs typeface="Arial" panose="020B0604020202020204" pitchFamily="34" charset="0"/>
              </a:rPr>
              <a:t>tác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giả</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tiểu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thuyết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i="1" dirty="0">
                <a:latin typeface="Arial" panose="020B0604020202020204" pitchFamily="34" charset="0"/>
                <a:ea typeface="Calibri" panose="020F0502020204030204" pitchFamily="34" charset="0"/>
                <a:cs typeface="Arial" panose="020B0604020202020204" pitchFamily="34" charset="0"/>
              </a:rPr>
              <a:t>"</a:t>
            </a:r>
            <a:r>
              <a:rPr lang="en-US" sz="4200" i="1" dirty="0" err="1">
                <a:latin typeface="Arial" panose="020B0604020202020204" pitchFamily="34" charset="0"/>
                <a:ea typeface="Calibri" panose="020F0502020204030204" pitchFamily="34" charset="0"/>
                <a:cs typeface="Arial" panose="020B0604020202020204" pitchFamily="34" charset="0"/>
              </a:rPr>
              <a:t>Chúa</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đất</a:t>
            </a:r>
            <a:r>
              <a:rPr lang="en-US" sz="4200" i="1" dirty="0">
                <a:latin typeface="Arial" panose="020B0604020202020204" pitchFamily="34" charset="0"/>
                <a:ea typeface="Calibri" panose="020F0502020204030204" pitchFamily="34" charset="0"/>
                <a:cs typeface="Arial" panose="020B0604020202020204" pitchFamily="34" charset="0"/>
              </a:rPr>
              <a:t>", "Người </a:t>
            </a:r>
            <a:r>
              <a:rPr lang="en-US" sz="4200" i="1" dirty="0" err="1">
                <a:latin typeface="Arial" panose="020B0604020202020204" pitchFamily="34" charset="0"/>
                <a:ea typeface="Calibri" panose="020F0502020204030204" pitchFamily="34" charset="0"/>
                <a:cs typeface="Arial" panose="020B0604020202020204" pitchFamily="34" charset="0"/>
              </a:rPr>
              <a:t>yêu</a:t>
            </a:r>
            <a:r>
              <a:rPr lang="en-US" sz="4200" i="1" dirty="0">
                <a:latin typeface="Arial" panose="020B0604020202020204" pitchFamily="34" charset="0"/>
                <a:ea typeface="Calibri" panose="020F0502020204030204" pitchFamily="34" charset="0"/>
                <a:cs typeface="Arial" panose="020B0604020202020204" pitchFamily="34" charset="0"/>
              </a:rPr>
              <a:t> ơi"</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err="1">
                <a:latin typeface="Arial" panose="020B0604020202020204" pitchFamily="34" charset="0"/>
                <a:ea typeface="Calibri" panose="020F0502020204030204" pitchFamily="34" charset="0"/>
                <a:cs typeface="Arial" panose="020B0604020202020204" pitchFamily="34" charset="0"/>
              </a:rPr>
              <a:t>tiểu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thuyết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i="1" spc="20" dirty="0">
                <a:latin typeface="Arial" panose="020B0604020202020204" pitchFamily="34" charset="0"/>
                <a:ea typeface="Calibri" panose="020F0502020204030204" pitchFamily="34" charset="0"/>
                <a:cs typeface="Arial" panose="020B0604020202020204" pitchFamily="34" charset="0"/>
              </a:rPr>
              <a:t>“Tiếng </a:t>
            </a:r>
            <a:r>
              <a:rPr lang="en-US" sz="4200" i="1" spc="20" dirty="0" err="1">
                <a:latin typeface="Arial" panose="020B0604020202020204" pitchFamily="34" charset="0"/>
                <a:ea typeface="Calibri" panose="020F0502020204030204" pitchFamily="34" charset="0"/>
                <a:cs typeface="Arial" panose="020B0604020202020204" pitchFamily="34" charset="0"/>
              </a:rPr>
              <a:t>đàn</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môi</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sau</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bờ</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rào</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đá</a:t>
            </a:r>
            <a:r>
              <a:rPr lang="en-US" sz="4200" i="1" spc="20" dirty="0">
                <a:latin typeface="Arial" panose="020B0604020202020204" pitchFamily="34" charset="0"/>
                <a:ea typeface="Calibri" panose="020F0502020204030204" pitchFamily="34" charset="0"/>
                <a:cs typeface="Arial" panose="020B0604020202020204" pitchFamily="34" charset="0"/>
              </a:rPr>
              <a:t>”</a:t>
            </a:r>
            <a:r>
              <a:rPr lang="en-US" sz="4200" spc="20" dirty="0">
                <a:latin typeface="Arial" panose="020B0604020202020204" pitchFamily="34" charset="0"/>
                <a:ea typeface="Calibri" panose="020F0502020204030204" pitchFamily="34" charset="0"/>
                <a:cs typeface="Arial" panose="020B0604020202020204" pitchFamily="34" charset="0"/>
              </a:rPr>
              <a:t>(</a:t>
            </a:r>
            <a:r>
              <a:rPr lang="en-US" sz="4200" spc="20" dirty="0" err="1">
                <a:latin typeface="Arial" panose="020B0604020202020204" pitchFamily="34" charset="0"/>
                <a:ea typeface="Calibri" panose="020F0502020204030204" pitchFamily="34" charset="0"/>
                <a:cs typeface="Arial" panose="020B0604020202020204" pitchFamily="34" charset="0"/>
              </a:rPr>
              <a:t>tập</a:t>
            </a:r>
            <a:r>
              <a:rPr lang="en-US" sz="4200" spc="20" dirty="0">
                <a:latin typeface="Arial" panose="020B0604020202020204" pitchFamily="34" charset="0"/>
                <a:ea typeface="Calibri" panose="020F0502020204030204" pitchFamily="34" charset="0"/>
                <a:cs typeface="Arial" panose="020B0604020202020204" pitchFamily="34" charset="0"/>
              </a:rPr>
              <a:t> </a:t>
            </a:r>
            <a:r>
              <a:rPr lang="en-US" sz="4200" spc="20" dirty="0" err="1">
                <a:latin typeface="Arial" panose="020B0604020202020204" pitchFamily="34" charset="0"/>
                <a:ea typeface="Calibri" panose="020F0502020204030204" pitchFamily="34" charset="0"/>
                <a:cs typeface="Arial" panose="020B0604020202020204" pitchFamily="34" charset="0"/>
              </a:rPr>
              <a:t>truyện</a:t>
            </a:r>
            <a:r>
              <a:rPr lang="en-US" sz="4200" spc="20" dirty="0">
                <a:latin typeface="Arial" panose="020B0604020202020204" pitchFamily="34" charset="0"/>
                <a:ea typeface="Calibri" panose="020F0502020204030204" pitchFamily="34" charset="0"/>
                <a:cs typeface="Arial" panose="020B0604020202020204" pitchFamily="34" charset="0"/>
              </a:rPr>
              <a:t> </a:t>
            </a:r>
            <a:r>
              <a:rPr lang="en-US" sz="4200" spc="20" dirty="0" err="1">
                <a:latin typeface="Arial" panose="020B0604020202020204" pitchFamily="34" charset="0"/>
                <a:ea typeface="Calibri" panose="020F0502020204030204" pitchFamily="34" charset="0"/>
                <a:cs typeface="Arial" panose="020B0604020202020204" pitchFamily="34" charset="0"/>
              </a:rPr>
              <a:t>ngắn</a:t>
            </a:r>
            <a:r>
              <a:rPr lang="en-US" sz="4200" spc="20" dirty="0">
                <a:latin typeface="Arial" panose="020B0604020202020204" pitchFamily="34" charset="0"/>
                <a:ea typeface="Calibri" panose="020F0502020204030204" pitchFamily="34" charset="0"/>
                <a:cs typeface="Arial" panose="020B0604020202020204" pitchFamily="34" charset="0"/>
              </a:rPr>
              <a:t>), </a:t>
            </a:r>
            <a:r>
              <a:rPr lang="en-US" sz="4200" i="1" spc="20" dirty="0">
                <a:latin typeface="Arial" panose="020B0604020202020204" pitchFamily="34" charset="0"/>
                <a:ea typeface="Calibri" panose="020F0502020204030204" pitchFamily="34" charset="0"/>
                <a:cs typeface="Arial" panose="020B0604020202020204" pitchFamily="34" charset="0"/>
              </a:rPr>
              <a:t>“</a:t>
            </a:r>
            <a:r>
              <a:rPr lang="en-US" sz="4200" i="1" spc="20" dirty="0" err="1" smtClean="0">
                <a:latin typeface="Arial" panose="020B0604020202020204" pitchFamily="34" charset="0"/>
                <a:ea typeface="Calibri" panose="020F0502020204030204" pitchFamily="34" charset="0"/>
                <a:cs typeface="Arial" panose="020B0604020202020204" pitchFamily="34" charset="0"/>
              </a:rPr>
              <a:t>Tôi</a:t>
            </a:r>
            <a:r>
              <a:rPr lang="vi-VN" sz="4200" i="1" spc="20" dirty="0">
                <a:latin typeface="Arial" panose="020B0604020202020204" pitchFamily="34" charset="0"/>
                <a:ea typeface="Calibri" panose="020F0502020204030204" pitchFamily="34" charset="0"/>
                <a:cs typeface="Arial" panose="020B0604020202020204" pitchFamily="34" charset="0"/>
              </a:rPr>
              <a:t> </a:t>
            </a:r>
            <a:r>
              <a:rPr lang="vi-VN" sz="4200" i="1" spc="20" dirty="0" smtClean="0">
                <a:latin typeface="Arial" panose="020B0604020202020204" pitchFamily="34" charset="0"/>
                <a:ea typeface="Calibri" panose="020F0502020204030204" pitchFamily="34" charset="0"/>
                <a:cs typeface="Arial" panose="020B0604020202020204" pitchFamily="34" charset="0"/>
              </a:rPr>
              <a:t>đã</a:t>
            </a:r>
            <a:r>
              <a:rPr lang="en-US" sz="4200" i="1" spc="20" dirty="0" smtClean="0">
                <a:latin typeface="Arial" panose="020B0604020202020204" pitchFamily="34" charset="0"/>
                <a:ea typeface="Calibri" panose="020F0502020204030204" pitchFamily="34" charset="0"/>
                <a:cs typeface="Arial" panose="020B0604020202020204" pitchFamily="34" charset="0"/>
              </a:rPr>
              <a:t> </a:t>
            </a:r>
            <a:r>
              <a:rPr lang="en-US" sz="4200" i="1" spc="20" dirty="0" err="1" smtClean="0">
                <a:latin typeface="Arial" panose="020B0604020202020204" pitchFamily="34" charset="0"/>
                <a:ea typeface="Calibri" panose="020F0502020204030204" pitchFamily="34" charset="0"/>
                <a:cs typeface="Arial" panose="020B0604020202020204" pitchFamily="34" charset="0"/>
              </a:rPr>
              <a:t>tr</a:t>
            </a:r>
            <a:r>
              <a:rPr lang="vi-VN" sz="4200" i="1" spc="20" dirty="0" smtClean="0">
                <a:latin typeface="Arial" panose="020B0604020202020204" pitchFamily="34" charset="0"/>
                <a:ea typeface="Calibri" panose="020F0502020204030204" pitchFamily="34" charset="0"/>
                <a:cs typeface="Arial" panose="020B0604020202020204" pitchFamily="34" charset="0"/>
              </a:rPr>
              <a:t>ở</a:t>
            </a:r>
            <a:r>
              <a:rPr lang="en-US" sz="4200" i="1" spc="20" dirty="0" smtClean="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vê</a:t>
            </a:r>
            <a:r>
              <a:rPr lang="en-US" sz="4200" i="1" spc="20" dirty="0">
                <a:latin typeface="Arial" panose="020B0604020202020204" pitchFamily="34" charset="0"/>
                <a:ea typeface="Calibri" panose="020F0502020204030204" pitchFamily="34" charset="0"/>
                <a:cs typeface="Arial" panose="020B0604020202020204" pitchFamily="34" charset="0"/>
              </a:rPr>
              <a:t>̀ trên </a:t>
            </a:r>
            <a:r>
              <a:rPr lang="en-US" sz="4200" i="1" spc="20" dirty="0" err="1">
                <a:latin typeface="Arial" panose="020B0604020202020204" pitchFamily="34" charset="0"/>
                <a:ea typeface="Calibri" panose="020F0502020204030204" pitchFamily="34" charset="0"/>
                <a:cs typeface="Arial" panose="020B0604020202020204" pitchFamily="34" charset="0"/>
              </a:rPr>
              <a:t>núi</a:t>
            </a:r>
            <a:r>
              <a:rPr lang="en-US" sz="4200" i="1" spc="20" dirty="0">
                <a:latin typeface="Arial" panose="020B0604020202020204" pitchFamily="34" charset="0"/>
                <a:ea typeface="Calibri" panose="020F0502020204030204" pitchFamily="34" charset="0"/>
                <a:cs typeface="Arial" panose="020B0604020202020204" pitchFamily="34" charset="0"/>
              </a:rPr>
              <a:t> </a:t>
            </a:r>
            <a:r>
              <a:rPr lang="en-US" sz="4200" i="1" spc="20" dirty="0" err="1">
                <a:latin typeface="Arial" panose="020B0604020202020204" pitchFamily="34" charset="0"/>
                <a:ea typeface="Calibri" panose="020F0502020204030204" pitchFamily="34" charset="0"/>
                <a:cs typeface="Arial" panose="020B0604020202020204" pitchFamily="34" charset="0"/>
              </a:rPr>
              <a:t>cao</a:t>
            </a:r>
            <a:r>
              <a:rPr lang="en-US" sz="4200" i="1" spc="20" dirty="0">
                <a:latin typeface="Arial" panose="020B0604020202020204" pitchFamily="34" charset="0"/>
                <a:ea typeface="Calibri" panose="020F0502020204030204" pitchFamily="34" charset="0"/>
                <a:cs typeface="Arial" panose="020B0604020202020204" pitchFamily="34" charset="0"/>
              </a:rPr>
              <a:t>”</a:t>
            </a:r>
            <a:r>
              <a:rPr lang="en-US" sz="4200" spc="20" dirty="0">
                <a:latin typeface="Arial" panose="020B0604020202020204" pitchFamily="34" charset="0"/>
                <a:ea typeface="Calibri" panose="020F0502020204030204" pitchFamily="34" charset="0"/>
                <a:cs typeface="Arial" panose="020B0604020202020204" pitchFamily="34" charset="0"/>
              </a:rPr>
              <a:t> (</a:t>
            </a:r>
            <a:r>
              <a:rPr lang="en-US" sz="4200" spc="20" dirty="0" err="1">
                <a:latin typeface="Arial" panose="020B0604020202020204" pitchFamily="34" charset="0"/>
                <a:ea typeface="Calibri" panose="020F0502020204030204" pitchFamily="34" charset="0"/>
                <a:cs typeface="Arial" panose="020B0604020202020204" pitchFamily="34" charset="0"/>
              </a:rPr>
              <a:t>tản</a:t>
            </a:r>
            <a:r>
              <a:rPr lang="en-US" sz="4200" spc="20" dirty="0">
                <a:latin typeface="Arial" panose="020B0604020202020204" pitchFamily="34" charset="0"/>
                <a:ea typeface="Calibri" panose="020F0502020204030204" pitchFamily="34" charset="0"/>
                <a:cs typeface="Arial" panose="020B0604020202020204" pitchFamily="34" charset="0"/>
              </a:rPr>
              <a:t> văn)</a:t>
            </a:r>
            <a:r>
              <a:rPr lang="en-US" sz="4200" dirty="0">
                <a:latin typeface="Arial" panose="020B0604020202020204" pitchFamily="34" charset="0"/>
                <a:ea typeface="Calibri" panose="020F0502020204030204" pitchFamily="34" charset="0"/>
                <a:cs typeface="Arial" panose="020B0604020202020204" pitchFamily="34" charset="0"/>
              </a:rPr>
              <a:t>. </a:t>
            </a:r>
            <a:endParaRPr lang="vi-VN" sz="42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buFont typeface="Wingdings" panose="05000000000000000000" pitchFamily="2" charset="2"/>
              <a:buChar char="§"/>
            </a:pPr>
            <a:r>
              <a:rPr lang="en-US" sz="4200" dirty="0" smtClean="0">
                <a:latin typeface="Arial" panose="020B0604020202020204" pitchFamily="34" charset="0"/>
                <a:ea typeface="Calibri" panose="020F0502020204030204" pitchFamily="34" charset="0"/>
                <a:cs typeface="Arial" panose="020B0604020202020204" pitchFamily="34" charset="0"/>
              </a:rPr>
              <a:t>Chị </a:t>
            </a:r>
            <a:r>
              <a:rPr lang="en-US" sz="4200" dirty="0">
                <a:latin typeface="Arial" panose="020B0604020202020204" pitchFamily="34" charset="0"/>
                <a:ea typeface="Calibri" panose="020F0502020204030204" pitchFamily="34" charset="0"/>
                <a:cs typeface="Arial" panose="020B0604020202020204" pitchFamily="34" charset="0"/>
              </a:rPr>
              <a:t>còn </a:t>
            </a:r>
            <a:r>
              <a:rPr lang="en-US" sz="4200" dirty="0" err="1">
                <a:latin typeface="Arial" panose="020B0604020202020204" pitchFamily="34" charset="0"/>
                <a:ea typeface="Calibri" panose="020F0502020204030204" pitchFamily="34" charset="0"/>
                <a:cs typeface="Arial" panose="020B0604020202020204" pitchFamily="34" charset="0"/>
              </a:rPr>
              <a:t>viết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kịch</a:t>
            </a:r>
            <a:r>
              <a:rPr lang="en-US" sz="4200" dirty="0">
                <a:latin typeface="Arial" panose="020B0604020202020204" pitchFamily="34" charset="0"/>
                <a:ea typeface="Calibri" panose="020F0502020204030204" pitchFamily="34" charset="0"/>
                <a:cs typeface="Arial" panose="020B0604020202020204" pitchFamily="34" charset="0"/>
              </a:rPr>
              <a:t> bản </a:t>
            </a:r>
            <a:r>
              <a:rPr lang="en-US" sz="4200" dirty="0" err="1">
                <a:latin typeface="Arial" panose="020B0604020202020204" pitchFamily="34" charset="0"/>
                <a:ea typeface="Calibri" panose="020F0502020204030204" pitchFamily="34" charset="0"/>
                <a:cs typeface="Arial" panose="020B0604020202020204" pitchFamily="34" charset="0"/>
              </a:rPr>
              <a:t>phim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i="1" dirty="0">
                <a:latin typeface="Arial" panose="020B0604020202020204" pitchFamily="34" charset="0"/>
                <a:ea typeface="Calibri" panose="020F0502020204030204" pitchFamily="34" charset="0"/>
                <a:cs typeface="Arial" panose="020B0604020202020204" pitchFamily="34" charset="0"/>
              </a:rPr>
              <a:t>"Chuyện </a:t>
            </a:r>
            <a:r>
              <a:rPr lang="en-US" sz="4200" i="1" dirty="0" err="1">
                <a:latin typeface="Arial" panose="020B0604020202020204" pitchFamily="34" charset="0"/>
                <a:ea typeface="Calibri" panose="020F0502020204030204" pitchFamily="34" charset="0"/>
                <a:cs typeface="Arial" panose="020B0604020202020204" pitchFamily="34" charset="0"/>
              </a:rPr>
              <a:t>tình</a:t>
            </a:r>
            <a:r>
              <a:rPr lang="en-US" sz="4200" i="1" dirty="0">
                <a:latin typeface="Arial" panose="020B0604020202020204" pitchFamily="34" charset="0"/>
                <a:ea typeface="Calibri" panose="020F0502020204030204" pitchFamily="34" charset="0"/>
                <a:cs typeface="Arial" panose="020B0604020202020204" pitchFamily="34" charset="0"/>
              </a:rPr>
              <a:t> bên </a:t>
            </a:r>
            <a:r>
              <a:rPr lang="en-US" sz="4200" i="1" dirty="0" err="1">
                <a:latin typeface="Arial" panose="020B0604020202020204" pitchFamily="34" charset="0"/>
                <a:ea typeface="Calibri" panose="020F0502020204030204" pitchFamily="34" charset="0"/>
                <a:cs typeface="Arial" panose="020B0604020202020204" pitchFamily="34" charset="0"/>
              </a:rPr>
              <a:t>đồng</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hoa</a:t>
            </a:r>
            <a:r>
              <a:rPr lang="en-US" sz="4200" i="1" dirty="0">
                <a:latin typeface="Arial" panose="020B0604020202020204" pitchFamily="34" charset="0"/>
                <a:ea typeface="Calibri" panose="020F0502020204030204" pitchFamily="34" charset="0"/>
                <a:cs typeface="Arial" panose="020B0604020202020204" pitchFamily="34" charset="0"/>
              </a:rPr>
              <a:t> tam </a:t>
            </a:r>
            <a:r>
              <a:rPr lang="en-US" sz="4200" i="1" dirty="0" err="1">
                <a:latin typeface="Arial" panose="020B0604020202020204" pitchFamily="34" charset="0"/>
                <a:ea typeface="Calibri" panose="020F0502020204030204" pitchFamily="34" charset="0"/>
                <a:cs typeface="Arial" panose="020B0604020202020204" pitchFamily="34" charset="0"/>
              </a:rPr>
              <a:t>giác</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mạch</a:t>
            </a:r>
            <a:r>
              <a:rPr lang="en-US" sz="4200" i="1" dirty="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chuyển</a:t>
            </a:r>
            <a:r>
              <a:rPr lang="en-US" sz="4200" dirty="0">
                <a:latin typeface="Arial" panose="020B0604020202020204" pitchFamily="34" charset="0"/>
                <a:ea typeface="Calibri" panose="020F0502020204030204" pitchFamily="34" charset="0"/>
                <a:cs typeface="Arial" panose="020B0604020202020204" pitchFamily="34" charset="0"/>
              </a:rPr>
              <a:t> thể từ </a:t>
            </a:r>
            <a:r>
              <a:rPr lang="en-US" sz="4200" dirty="0" err="1">
                <a:latin typeface="Arial" panose="020B0604020202020204" pitchFamily="34" charset="0"/>
                <a:ea typeface="Calibri" panose="020F0502020204030204" pitchFamily="34" charset="0"/>
                <a:cs typeface="Arial" panose="020B0604020202020204" pitchFamily="34" charset="0"/>
              </a:rPr>
              <a:t>truyện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i="1" dirty="0">
                <a:latin typeface="Arial" panose="020B0604020202020204" pitchFamily="34" charset="0"/>
                <a:ea typeface="Calibri" panose="020F0502020204030204" pitchFamily="34" charset="0"/>
                <a:cs typeface="Arial" panose="020B0604020202020204" pitchFamily="34" charset="0"/>
              </a:rPr>
              <a:t>"</a:t>
            </a:r>
            <a:r>
              <a:rPr lang="en-US" sz="4200" i="1" dirty="0" err="1">
                <a:latin typeface="Arial" panose="020B0604020202020204" pitchFamily="34" charset="0"/>
                <a:ea typeface="Calibri" panose="020F0502020204030204" pitchFamily="34" charset="0"/>
                <a:cs typeface="Arial" panose="020B0604020202020204" pitchFamily="34" charset="0"/>
              </a:rPr>
              <a:t>Lặng</a:t>
            </a:r>
            <a:r>
              <a:rPr lang="en-US" sz="4200" i="1" dirty="0">
                <a:latin typeface="Arial" panose="020B0604020202020204" pitchFamily="34" charset="0"/>
                <a:ea typeface="Calibri" panose="020F0502020204030204" pitchFamily="34" charset="0"/>
                <a:cs typeface="Arial" panose="020B0604020202020204" pitchFamily="34" charset="0"/>
              </a:rPr>
              <a:t> yên </a:t>
            </a:r>
            <a:r>
              <a:rPr lang="en-US" sz="4200" i="1" dirty="0" err="1">
                <a:latin typeface="Arial" panose="020B0604020202020204" pitchFamily="34" charset="0"/>
                <a:ea typeface="Calibri" panose="020F0502020204030204" pitchFamily="34" charset="0"/>
                <a:cs typeface="Arial" panose="020B0604020202020204" pitchFamily="34" charset="0"/>
              </a:rPr>
              <a:t>dưới</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vực</a:t>
            </a:r>
            <a:r>
              <a:rPr lang="en-US" sz="4200" i="1" dirty="0">
                <a:latin typeface="Arial" panose="020B0604020202020204" pitchFamily="34" charset="0"/>
                <a:ea typeface="Calibri" panose="020F0502020204030204" pitchFamily="34" charset="0"/>
                <a:cs typeface="Arial" panose="020B0604020202020204" pitchFamily="34" charset="0"/>
              </a:rPr>
              <a:t> </a:t>
            </a:r>
            <a:r>
              <a:rPr lang="en-US" sz="4200" i="1" dirty="0" err="1">
                <a:latin typeface="Arial" panose="020B0604020202020204" pitchFamily="34" charset="0"/>
                <a:ea typeface="Calibri" panose="020F0502020204030204" pitchFamily="34" charset="0"/>
                <a:cs typeface="Arial" panose="020B0604020202020204" pitchFamily="34" charset="0"/>
              </a:rPr>
              <a:t>sâu</a:t>
            </a:r>
            <a:r>
              <a:rPr lang="en-US" sz="4200" i="1" dirty="0">
                <a:latin typeface="Arial" panose="020B0604020202020204" pitchFamily="34" charset="0"/>
                <a:ea typeface="Calibri" panose="020F0502020204030204" pitchFamily="34" charset="0"/>
                <a:cs typeface="Arial" panose="020B0604020202020204" pitchFamily="34" charset="0"/>
              </a:rPr>
              <a:t>”.</a:t>
            </a:r>
            <a:endParaRPr lang="en-US" sz="4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DDF"/>
        </a:solidFill>
        <a:effectLst/>
      </p:bgPr>
    </p:bg>
    <p:spTree>
      <p:nvGrpSpPr>
        <p:cNvPr id="1" name=""/>
        <p:cNvGrpSpPr/>
        <p:nvPr/>
      </p:nvGrpSpPr>
      <p:grpSpPr>
        <a:xfrm>
          <a:off x="0" y="0"/>
          <a:ext cx="0" cy="0"/>
          <a:chOff x="0" y="0"/>
          <a:chExt cx="0" cy="0"/>
        </a:xfrm>
      </p:grpSpPr>
      <p:sp>
        <p:nvSpPr>
          <p:cNvPr id="10" name="TextBox 2"/>
          <p:cNvSpPr txBox="1"/>
          <p:nvPr/>
        </p:nvSpPr>
        <p:spPr>
          <a:xfrm>
            <a:off x="1447800" y="647700"/>
            <a:ext cx="8382000" cy="1202189"/>
          </a:xfrm>
          <a:prstGeom prst="rect">
            <a:avLst/>
          </a:prstGeom>
        </p:spPr>
        <p:txBody>
          <a:bodyPr wrap="square" lIns="0" tIns="0" rIns="0" bIns="0" rtlCol="0" anchor="t">
            <a:spAutoFit/>
          </a:bodyPr>
          <a:lstStyle/>
          <a:p>
            <a:pPr>
              <a:lnSpc>
                <a:spcPts val="10800"/>
              </a:lnSpc>
            </a:pPr>
            <a:r>
              <a:rPr lang="vi-VN" sz="5600" b="1" i="1" dirty="0" smtClean="0">
                <a:solidFill>
                  <a:srgbClr val="14245D"/>
                </a:solidFill>
                <a:latin typeface="Arial" panose="020B0604020202020204" pitchFamily="34" charset="0"/>
                <a:cs typeface="Arial" panose="020B0604020202020204" pitchFamily="34" charset="0"/>
              </a:rPr>
              <a:t>2. Tác phẩm</a:t>
            </a:r>
            <a:endParaRPr lang="en-US" sz="5600" b="1" i="1" dirty="0">
              <a:solidFill>
                <a:srgbClr val="14245D"/>
              </a:solidFill>
              <a:latin typeface="Arial" panose="020B0604020202020204" pitchFamily="34" charset="0"/>
              <a:cs typeface="Arial" panose="020B0604020202020204" pitchFamily="34" charset="0"/>
            </a:endParaRPr>
          </a:p>
        </p:txBody>
      </p:sp>
      <p:sp>
        <p:nvSpPr>
          <p:cNvPr id="2" name="Rectangle 1"/>
          <p:cNvSpPr/>
          <p:nvPr/>
        </p:nvSpPr>
        <p:spPr>
          <a:xfrm>
            <a:off x="7010400" y="2400300"/>
            <a:ext cx="9677400" cy="3970318"/>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ea typeface="Calibri" panose="020F0502020204030204" pitchFamily="34" charset="0"/>
                <a:cs typeface="Arial" panose="020B0604020202020204" pitchFamily="34" charset="0"/>
              </a:rPr>
              <a:t>Trích từ tập tản văn “</a:t>
            </a:r>
            <a:r>
              <a:rPr lang="vi-VN" sz="4200" i="1" dirty="0">
                <a:ea typeface="Calibri" panose="020F0502020204030204" pitchFamily="34" charset="0"/>
                <a:cs typeface="Arial" panose="020B0604020202020204" pitchFamily="34" charset="0"/>
              </a:rPr>
              <a:t>Tôi đã trở về trên núi cao</a:t>
            </a:r>
            <a:r>
              <a:rPr lang="vi-VN" sz="4200" i="1" dirty="0" smtClean="0">
                <a:ea typeface="Calibri" panose="020F0502020204030204" pitchFamily="34" charset="0"/>
                <a:cs typeface="Arial" panose="020B0604020202020204" pitchFamily="34" charset="0"/>
              </a:rPr>
              <a:t>”</a:t>
            </a:r>
            <a:r>
              <a:rPr lang="vi-VN" sz="4200" dirty="0" smtClean="0">
                <a:ea typeface="Calibri" panose="020F050202020403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200" dirty="0" smtClean="0">
                <a:cs typeface="Arial" panose="020B0604020202020204" pitchFamily="34" charset="0"/>
              </a:rPr>
              <a:t>Phương thức biểu đạt chính: Tự </a:t>
            </a:r>
            <a:r>
              <a:rPr lang="vi-VN" sz="4200" dirty="0">
                <a:cs typeface="Arial" panose="020B0604020202020204" pitchFamily="34" charset="0"/>
              </a:rPr>
              <a:t>sự </a:t>
            </a:r>
            <a:r>
              <a:rPr lang="vi-VN" sz="4200" dirty="0" smtClean="0">
                <a:cs typeface="Arial" panose="020B0604020202020204" pitchFamily="34" charset="0"/>
              </a:rPr>
              <a:t>(kết hợp với miêu </a:t>
            </a:r>
            <a:r>
              <a:rPr lang="vi-VN" sz="4200" dirty="0">
                <a:cs typeface="Arial" panose="020B0604020202020204" pitchFamily="34" charset="0"/>
              </a:rPr>
              <a:t>tả, </a:t>
            </a:r>
            <a:r>
              <a:rPr lang="vi-VN" sz="4200" dirty="0" smtClean="0">
                <a:cs typeface="Arial" panose="020B0604020202020204" pitchFamily="34" charset="0"/>
              </a:rPr>
              <a:t>và biểu </a:t>
            </a:r>
            <a:r>
              <a:rPr lang="vi-VN" sz="4200" dirty="0">
                <a:cs typeface="Arial" panose="020B0604020202020204" pitchFamily="34" charset="0"/>
              </a:rPr>
              <a:t>cảm</a:t>
            </a:r>
            <a:r>
              <a:rPr lang="vi-VN" sz="4200" dirty="0" smtClean="0">
                <a:cs typeface="Arial" panose="020B0604020202020204" pitchFamily="34" charset="0"/>
              </a:rPr>
              <a:t>).</a:t>
            </a:r>
            <a:endParaRPr lang="vi-VN" sz="4200" dirty="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28164"/>
            <a:ext cx="4724400" cy="5766748"/>
          </a:xfrm>
          <a:prstGeom prst="rect">
            <a:avLst/>
          </a:prstGeom>
        </p:spPr>
      </p:pic>
    </p:spTree>
    <p:extLst>
      <p:ext uri="{BB962C8B-B14F-4D97-AF65-F5344CB8AC3E}">
        <p14:creationId xmlns:p14="http://schemas.microsoft.com/office/powerpoint/2010/main" val="18649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1056</Words>
  <Application>Microsoft Office PowerPoint</Application>
  <PresentationFormat>Custom</PresentationFormat>
  <Paragraphs>96</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SimSun</vt:lpstr>
      <vt:lpstr>Calibri</vt:lpstr>
      <vt:lpstr>Symbol</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13</cp:revision>
  <dcterms:created xsi:type="dcterms:W3CDTF">2006-08-16T00:00:00Z</dcterms:created>
  <dcterms:modified xsi:type="dcterms:W3CDTF">2025-03-03T11:25:58Z</dcterms:modified>
  <dc:identifier>DAEt-d3kjac</dc:identifier>
</cp:coreProperties>
</file>