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68" r:id="rId2"/>
    <p:sldId id="257" r:id="rId3"/>
    <p:sldId id="282" r:id="rId4"/>
    <p:sldId id="256" r:id="rId5"/>
    <p:sldId id="260" r:id="rId6"/>
    <p:sldId id="267" r:id="rId7"/>
    <p:sldId id="276" r:id="rId8"/>
    <p:sldId id="277" r:id="rId9"/>
    <p:sldId id="278" r:id="rId10"/>
    <p:sldId id="279" r:id="rId11"/>
    <p:sldId id="274" r:id="rId12"/>
    <p:sldId id="280" r:id="rId13"/>
    <p:sldId id="259" r:id="rId14"/>
    <p:sldId id="281" r:id="rId15"/>
    <p:sldId id="263" r:id="rId16"/>
    <p:sldId id="273" r:id="rId17"/>
  </p:sldIdLst>
  <p:sldSz cx="18288000" cy="10287000"/>
  <p:notesSz cx="6858000" cy="9144000"/>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03F34-85E5-4E09-BB0D-7492E2EFDAB9}" type="datetimeFigureOut">
              <a:rPr lang="en-US" smtClean="0"/>
              <a:t>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13D7B-B42E-4520-9BC8-00FCBF81F679}" type="slidenum">
              <a:rPr lang="en-US" smtClean="0"/>
              <a:t>‹#›</a:t>
            </a:fld>
            <a:endParaRPr lang="en-US"/>
          </a:p>
        </p:txBody>
      </p:sp>
    </p:spTree>
    <p:extLst>
      <p:ext uri="{BB962C8B-B14F-4D97-AF65-F5344CB8AC3E}">
        <p14:creationId xmlns:p14="http://schemas.microsoft.com/office/powerpoint/2010/main" val="271296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C13D7B-B42E-4520-9BC8-00FCBF81F679}" type="slidenum">
              <a:rPr lang="en-US" smtClean="0"/>
              <a:t>6</a:t>
            </a:fld>
            <a:endParaRPr lang="en-US"/>
          </a:p>
        </p:txBody>
      </p:sp>
    </p:spTree>
    <p:extLst>
      <p:ext uri="{BB962C8B-B14F-4D97-AF65-F5344CB8AC3E}">
        <p14:creationId xmlns:p14="http://schemas.microsoft.com/office/powerpoint/2010/main" val="277627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C13D7B-B42E-4520-9BC8-00FCBF81F679}" type="slidenum">
              <a:rPr lang="en-US" smtClean="0"/>
              <a:t>7</a:t>
            </a:fld>
            <a:endParaRPr lang="en-US"/>
          </a:p>
        </p:txBody>
      </p:sp>
    </p:spTree>
    <p:extLst>
      <p:ext uri="{BB962C8B-B14F-4D97-AF65-F5344CB8AC3E}">
        <p14:creationId xmlns:p14="http://schemas.microsoft.com/office/powerpoint/2010/main" val="4090052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C13D7B-B42E-4520-9BC8-00FCBF81F679}" type="slidenum">
              <a:rPr lang="en-US" smtClean="0"/>
              <a:t>8</a:t>
            </a:fld>
            <a:endParaRPr lang="en-US"/>
          </a:p>
        </p:txBody>
      </p:sp>
    </p:spTree>
    <p:extLst>
      <p:ext uri="{BB962C8B-B14F-4D97-AF65-F5344CB8AC3E}">
        <p14:creationId xmlns:p14="http://schemas.microsoft.com/office/powerpoint/2010/main" val="4226580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C13D7B-B42E-4520-9BC8-00FCBF81F679}" type="slidenum">
              <a:rPr lang="en-US" smtClean="0"/>
              <a:t>9</a:t>
            </a:fld>
            <a:endParaRPr lang="en-US"/>
          </a:p>
        </p:txBody>
      </p:sp>
    </p:spTree>
    <p:extLst>
      <p:ext uri="{BB962C8B-B14F-4D97-AF65-F5344CB8AC3E}">
        <p14:creationId xmlns:p14="http://schemas.microsoft.com/office/powerpoint/2010/main" val="1449761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3.svg"/><Relationship Id="rId7" Type="http://schemas.openxmlformats.org/officeDocument/2006/relationships/image" Target="../media/image10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1.svg"/><Relationship Id="rId5" Type="http://schemas.openxmlformats.org/officeDocument/2006/relationships/image" Target="../media/image105.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9.svg"/></Relationships>
</file>

<file path=ppt/slides/_rels/slide10.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52.sv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27.png"/><Relationship Id="rId17" Type="http://schemas.openxmlformats.org/officeDocument/2006/relationships/image" Target="../media/image56.svg"/><Relationship Id="rId2" Type="http://schemas.openxmlformats.org/officeDocument/2006/relationships/image" Target="../media/image22.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54.sv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48.svg"/><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52.sv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27.png"/><Relationship Id="rId17" Type="http://schemas.openxmlformats.org/officeDocument/2006/relationships/image" Target="../media/image56.svg"/><Relationship Id="rId2" Type="http://schemas.openxmlformats.org/officeDocument/2006/relationships/image" Target="../media/image22.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54.sv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48.svg"/><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4.svg"/><Relationship Id="rId7" Type="http://schemas.openxmlformats.org/officeDocument/2006/relationships/image" Target="../media/image3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30.png"/><Relationship Id="rId9" Type="http://schemas.openxmlformats.org/officeDocument/2006/relationships/image" Target="../media/image34.sv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4.svg"/><Relationship Id="rId7" Type="http://schemas.openxmlformats.org/officeDocument/2006/relationships/image" Target="../media/image3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30.png"/><Relationship Id="rId9" Type="http://schemas.openxmlformats.org/officeDocument/2006/relationships/image" Target="../media/image34.sv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67.svg"/><Relationship Id="rId4" Type="http://schemas.openxmlformats.org/officeDocument/2006/relationships/image" Target="../media/image34.png"/><Relationship Id="rId9" Type="http://schemas.openxmlformats.org/officeDocument/2006/relationships/image" Target="../media/image71.sv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3.svg"/><Relationship Id="rId7" Type="http://schemas.openxmlformats.org/officeDocument/2006/relationships/image" Target="../media/image10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1.svg"/><Relationship Id="rId5" Type="http://schemas.openxmlformats.org/officeDocument/2006/relationships/image" Target="../media/image105.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9.svg"/></Relationships>
</file>

<file path=ppt/slides/_rels/slide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8.sv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3" Type="http://schemas.openxmlformats.org/officeDocument/2006/relationships/image" Target="../media/image101.svg"/><Relationship Id="rId3" Type="http://schemas.openxmlformats.org/officeDocument/2006/relationships/image" Target="../media/image19.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99.svg"/><Relationship Id="rId10" Type="http://schemas.openxmlformats.org/officeDocument/2006/relationships/image" Target="../media/image20.png"/><Relationship Id="rId9" Type="http://schemas.openxmlformats.org/officeDocument/2006/relationships/image" Target="../media/image97.svg"/></Relationships>
</file>

<file path=ppt/slides/_rels/slide7.xml.rels><?xml version="1.0" encoding="UTF-8" standalone="yes"?>
<Relationships xmlns="http://schemas.openxmlformats.org/package/2006/relationships"><Relationship Id="rId13" Type="http://schemas.openxmlformats.org/officeDocument/2006/relationships/image" Target="../media/image101.svg"/><Relationship Id="rId3" Type="http://schemas.openxmlformats.org/officeDocument/2006/relationships/image" Target="../media/image20.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11" Type="http://schemas.openxmlformats.org/officeDocument/2006/relationships/image" Target="../media/image99.svg"/><Relationship Id="rId14" Type="http://schemas.openxmlformats.org/officeDocument/2006/relationships/image" Target="../media/image19.png"/><Relationship Id="rId9" Type="http://schemas.openxmlformats.org/officeDocument/2006/relationships/image" Target="../media/image97.svg"/></Relationships>
</file>

<file path=ppt/slides/_rels/slide8.xml.rels><?xml version="1.0" encoding="UTF-8" standalone="yes"?>
<Relationships xmlns="http://schemas.openxmlformats.org/package/2006/relationships"><Relationship Id="rId13" Type="http://schemas.openxmlformats.org/officeDocument/2006/relationships/image" Target="../media/image101.svg"/><Relationship Id="rId3" Type="http://schemas.openxmlformats.org/officeDocument/2006/relationships/image" Target="../media/image20.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99.svg"/><Relationship Id="rId14" Type="http://schemas.openxmlformats.org/officeDocument/2006/relationships/image" Target="../media/image19.png"/><Relationship Id="rId9" Type="http://schemas.openxmlformats.org/officeDocument/2006/relationships/image" Target="../media/image97.svg"/></Relationships>
</file>

<file path=ppt/slides/_rels/slide9.xml.rels><?xml version="1.0" encoding="UTF-8" standalone="yes"?>
<Relationships xmlns="http://schemas.openxmlformats.org/package/2006/relationships"><Relationship Id="rId13" Type="http://schemas.openxmlformats.org/officeDocument/2006/relationships/image" Target="../media/image101.svg"/><Relationship Id="rId3" Type="http://schemas.openxmlformats.org/officeDocument/2006/relationships/image" Target="../media/image19.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11" Type="http://schemas.openxmlformats.org/officeDocument/2006/relationships/image" Target="../media/image99.svg"/><Relationship Id="rId10" Type="http://schemas.openxmlformats.org/officeDocument/2006/relationships/image" Target="../media/image20.png"/><Relationship Id="rId9" Type="http://schemas.openxmlformats.org/officeDocument/2006/relationships/image" Target="../media/image9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2D8F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40765" y="-154481"/>
            <a:ext cx="5136548" cy="5517776"/>
          </a:xfrm>
          <a:prstGeom prst="rect">
            <a:avLst/>
          </a:prstGeom>
        </p:spPr>
      </p:pic>
      <p:grpSp>
        <p:nvGrpSpPr>
          <p:cNvPr id="4" name="Group 4"/>
          <p:cNvGrpSpPr/>
          <p:nvPr/>
        </p:nvGrpSpPr>
        <p:grpSpPr>
          <a:xfrm>
            <a:off x="1371600" y="3681312"/>
            <a:ext cx="15408692" cy="3907684"/>
            <a:chOff x="0" y="0"/>
            <a:chExt cx="47364712" cy="6091581"/>
          </a:xfrm>
        </p:grpSpPr>
        <p:sp>
          <p:nvSpPr>
            <p:cNvPr id="5" name="Freeform 5"/>
            <p:cNvSpPr/>
            <p:nvPr/>
          </p:nvSpPr>
          <p:spPr>
            <a:xfrm>
              <a:off x="31750" y="31750"/>
              <a:ext cx="47301212" cy="6028081"/>
            </a:xfrm>
            <a:custGeom>
              <a:avLst/>
              <a:gdLst/>
              <a:ahLst/>
              <a:cxnLst/>
              <a:rect l="l" t="t" r="r" b="b"/>
              <a:pathLst>
                <a:path w="47301212" h="6028081">
                  <a:moveTo>
                    <a:pt x="47208501" y="6028081"/>
                  </a:moveTo>
                  <a:lnTo>
                    <a:pt x="92710" y="6028081"/>
                  </a:lnTo>
                  <a:cubicBezTo>
                    <a:pt x="41910" y="6028081"/>
                    <a:pt x="0" y="5986171"/>
                    <a:pt x="0" y="5935371"/>
                  </a:cubicBezTo>
                  <a:lnTo>
                    <a:pt x="0" y="92710"/>
                  </a:lnTo>
                  <a:cubicBezTo>
                    <a:pt x="0" y="41910"/>
                    <a:pt x="41910" y="0"/>
                    <a:pt x="92710" y="0"/>
                  </a:cubicBezTo>
                  <a:lnTo>
                    <a:pt x="47207233" y="0"/>
                  </a:lnTo>
                  <a:cubicBezTo>
                    <a:pt x="47258033" y="0"/>
                    <a:pt x="47299941" y="41910"/>
                    <a:pt x="47299941" y="92710"/>
                  </a:cubicBezTo>
                  <a:lnTo>
                    <a:pt x="47299941" y="5934101"/>
                  </a:lnTo>
                  <a:cubicBezTo>
                    <a:pt x="47301212" y="5986171"/>
                    <a:pt x="47259301" y="6028081"/>
                    <a:pt x="47208501" y="6028081"/>
                  </a:cubicBezTo>
                  <a:close/>
                </a:path>
              </a:pathLst>
            </a:custGeom>
            <a:solidFill>
              <a:srgbClr val="F5F5EF"/>
            </a:solidFill>
          </p:spPr>
        </p:sp>
        <p:sp>
          <p:nvSpPr>
            <p:cNvPr id="6" name="Freeform 6"/>
            <p:cNvSpPr/>
            <p:nvPr/>
          </p:nvSpPr>
          <p:spPr>
            <a:xfrm>
              <a:off x="0" y="0"/>
              <a:ext cx="47364712" cy="6091581"/>
            </a:xfrm>
            <a:custGeom>
              <a:avLst/>
              <a:gdLst/>
              <a:ahLst/>
              <a:cxnLst/>
              <a:rect l="l" t="t" r="r" b="b"/>
              <a:pathLst>
                <a:path w="47364712" h="6091581">
                  <a:moveTo>
                    <a:pt x="47240251" y="59690"/>
                  </a:moveTo>
                  <a:cubicBezTo>
                    <a:pt x="47275812" y="59690"/>
                    <a:pt x="47305023" y="88900"/>
                    <a:pt x="47305023" y="124460"/>
                  </a:cubicBezTo>
                  <a:lnTo>
                    <a:pt x="47305023" y="5967121"/>
                  </a:lnTo>
                  <a:cubicBezTo>
                    <a:pt x="47305023" y="6002681"/>
                    <a:pt x="47275812" y="6031891"/>
                    <a:pt x="47240251" y="6031891"/>
                  </a:cubicBezTo>
                  <a:lnTo>
                    <a:pt x="124460" y="6031891"/>
                  </a:lnTo>
                  <a:cubicBezTo>
                    <a:pt x="88900" y="6031891"/>
                    <a:pt x="59690" y="6002681"/>
                    <a:pt x="59690" y="5967121"/>
                  </a:cubicBezTo>
                  <a:lnTo>
                    <a:pt x="59690" y="124460"/>
                  </a:lnTo>
                  <a:cubicBezTo>
                    <a:pt x="59690" y="88900"/>
                    <a:pt x="88900" y="59690"/>
                    <a:pt x="124460" y="59690"/>
                  </a:cubicBezTo>
                  <a:lnTo>
                    <a:pt x="47240251" y="59690"/>
                  </a:lnTo>
                  <a:moveTo>
                    <a:pt x="47240251" y="0"/>
                  </a:moveTo>
                  <a:lnTo>
                    <a:pt x="124460" y="0"/>
                  </a:lnTo>
                  <a:cubicBezTo>
                    <a:pt x="55880" y="0"/>
                    <a:pt x="0" y="55880"/>
                    <a:pt x="0" y="124460"/>
                  </a:cubicBezTo>
                  <a:lnTo>
                    <a:pt x="0" y="5967121"/>
                  </a:lnTo>
                  <a:cubicBezTo>
                    <a:pt x="0" y="6035701"/>
                    <a:pt x="55880" y="6091581"/>
                    <a:pt x="124460" y="6091581"/>
                  </a:cubicBezTo>
                  <a:lnTo>
                    <a:pt x="47240251" y="6091581"/>
                  </a:lnTo>
                  <a:cubicBezTo>
                    <a:pt x="47308833" y="6091581"/>
                    <a:pt x="47364712" y="6035701"/>
                    <a:pt x="47364712" y="5967121"/>
                  </a:cubicBezTo>
                  <a:lnTo>
                    <a:pt x="47364712" y="124460"/>
                  </a:lnTo>
                  <a:cubicBezTo>
                    <a:pt x="47364712" y="55880"/>
                    <a:pt x="47308833" y="0"/>
                    <a:pt x="47240251" y="0"/>
                  </a:cubicBezTo>
                  <a:close/>
                </a:path>
              </a:pathLst>
            </a:custGeom>
            <a:solidFill>
              <a:srgbClr val="253140"/>
            </a:solidFill>
          </p:spPr>
        </p:sp>
      </p:grpSp>
      <p:sp>
        <p:nvSpPr>
          <p:cNvPr id="7" name="TextBox 7"/>
          <p:cNvSpPr txBox="1"/>
          <p:nvPr/>
        </p:nvSpPr>
        <p:spPr>
          <a:xfrm>
            <a:off x="2196627" y="4075816"/>
            <a:ext cx="13758637" cy="3118674"/>
          </a:xfrm>
          <a:prstGeom prst="rect">
            <a:avLst/>
          </a:prstGeom>
        </p:spPr>
        <p:txBody>
          <a:bodyPr wrap="square" lIns="0" tIns="0" rIns="0" bIns="0" rtlCol="0" anchor="t">
            <a:spAutoFit/>
          </a:bodyPr>
          <a:lstStyle/>
          <a:p>
            <a:pPr algn="ctr">
              <a:lnSpc>
                <a:spcPct val="150000"/>
              </a:lnSpc>
            </a:pPr>
            <a:r>
              <a:rPr lang="en-US" sz="7200" b="1" dirty="0" smtClean="0">
                <a:solidFill>
                  <a:srgbClr val="253140"/>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25314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61124">
            <a:off x="10257896" y="7337941"/>
            <a:ext cx="2530199" cy="119609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09039" y="7333846"/>
            <a:ext cx="3121006" cy="203149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11263">
            <a:off x="9177674" y="-877510"/>
            <a:ext cx="2722659" cy="2959412"/>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07535">
            <a:off x="16468420" y="108126"/>
            <a:ext cx="1581760" cy="150986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6" name="TextBox 6"/>
          <p:cNvSpPr txBox="1"/>
          <p:nvPr/>
        </p:nvSpPr>
        <p:spPr>
          <a:xfrm>
            <a:off x="838200" y="647700"/>
            <a:ext cx="17144999" cy="2585323"/>
          </a:xfrm>
          <a:prstGeom prst="rect">
            <a:avLst/>
          </a:prstGeom>
        </p:spPr>
        <p:txBody>
          <a:bodyPr wrap="square" lIns="0" tIns="0" rIns="0" bIns="0" rtlCol="0" anchor="t">
            <a:spAutoFit/>
          </a:bodyPr>
          <a:lstStyle/>
          <a:p>
            <a:pPr>
              <a:lnSpc>
                <a:spcPct val="150000"/>
              </a:lnSpc>
            </a:pPr>
            <a:r>
              <a:rPr lang="en-US" sz="5600" b="1" i="1" dirty="0" smtClean="0">
                <a:solidFill>
                  <a:srgbClr val="253140"/>
                </a:solidFill>
                <a:latin typeface="Arial" panose="020B0604020202020204" pitchFamily="34" charset="0"/>
                <a:cs typeface="Arial" panose="020B0604020202020204" pitchFamily="34" charset="0"/>
              </a:rPr>
              <a:t>2. Từ việc đọc các văn bản trên, </a:t>
            </a:r>
            <a:r>
              <a:rPr lang="en-US" sz="5600" b="1" i="1" dirty="0" err="1" smtClean="0">
                <a:solidFill>
                  <a:srgbClr val="253140"/>
                </a:solidFill>
                <a:latin typeface="Arial" panose="020B0604020202020204" pitchFamily="34" charset="0"/>
                <a:cs typeface="Arial" panose="020B0604020202020204" pitchFamily="34" charset="0"/>
              </a:rPr>
              <a:t>em</a:t>
            </a:r>
            <a:r>
              <a:rPr lang="en-US" sz="5600" b="1" i="1" dirty="0">
                <a:solidFill>
                  <a:srgbClr val="253140"/>
                </a:solidFill>
                <a:latin typeface="Arial" panose="020B0604020202020204" pitchFamily="34" charset="0"/>
                <a:cs typeface="Arial" panose="020B0604020202020204" pitchFamily="34" charset="0"/>
              </a:rPr>
              <a:t> </a:t>
            </a:r>
            <a:r>
              <a:rPr lang="en-US" sz="5600" b="1" i="1" dirty="0" err="1" smtClean="0">
                <a:solidFill>
                  <a:srgbClr val="253140"/>
                </a:solidFill>
                <a:latin typeface="Arial" panose="020B0604020202020204" pitchFamily="34" charset="0"/>
                <a:cs typeface="Arial" panose="020B0604020202020204" pitchFamily="34" charset="0"/>
              </a:rPr>
              <a:t>rút</a:t>
            </a:r>
            <a:r>
              <a:rPr lang="en-US" sz="5600" b="1" i="1" dirty="0" smtClean="0">
                <a:solidFill>
                  <a:srgbClr val="253140"/>
                </a:solidFill>
                <a:latin typeface="Arial" panose="020B0604020202020204" pitchFamily="34" charset="0"/>
                <a:cs typeface="Arial" panose="020B0604020202020204" pitchFamily="34" charset="0"/>
              </a:rPr>
              <a:t> </a:t>
            </a:r>
            <a:r>
              <a:rPr lang="en-US" sz="5600" b="1" i="1" dirty="0" err="1" smtClean="0">
                <a:solidFill>
                  <a:srgbClr val="253140"/>
                </a:solidFill>
                <a:latin typeface="Arial" panose="020B0604020202020204" pitchFamily="34" charset="0"/>
                <a:cs typeface="Arial" panose="020B0604020202020204" pitchFamily="34" charset="0"/>
              </a:rPr>
              <a:t>ra</a:t>
            </a:r>
            <a:r>
              <a:rPr lang="en-US" sz="5600" b="1" i="1" dirty="0" smtClean="0">
                <a:solidFill>
                  <a:srgbClr val="253140"/>
                </a:solidFill>
                <a:latin typeface="Arial" panose="020B0604020202020204" pitchFamily="34" charset="0"/>
                <a:cs typeface="Arial" panose="020B0604020202020204" pitchFamily="34" charset="0"/>
              </a:rPr>
              <a:t> bài học </a:t>
            </a:r>
            <a:r>
              <a:rPr lang="en-US" sz="5600" b="1" i="1" dirty="0" err="1" smtClean="0">
                <a:solidFill>
                  <a:srgbClr val="253140"/>
                </a:solidFill>
                <a:latin typeface="Arial" panose="020B0604020202020204" pitchFamily="34" charset="0"/>
                <a:cs typeface="Arial" panose="020B0604020202020204" pitchFamily="34" charset="0"/>
              </a:rPr>
              <a:t>kinh</a:t>
            </a:r>
            <a:r>
              <a:rPr lang="en-US" sz="5600" b="1" i="1" dirty="0" smtClean="0">
                <a:solidFill>
                  <a:srgbClr val="253140"/>
                </a:solidFill>
                <a:latin typeface="Arial" panose="020B0604020202020204" pitchFamily="34" charset="0"/>
                <a:cs typeface="Arial" panose="020B0604020202020204" pitchFamily="34" charset="0"/>
              </a:rPr>
              <a:t> </a:t>
            </a:r>
            <a:r>
              <a:rPr lang="en-US" sz="5600" b="1" i="1" dirty="0" err="1" smtClean="0">
                <a:solidFill>
                  <a:srgbClr val="253140"/>
                </a:solidFill>
                <a:latin typeface="Arial" panose="020B0604020202020204" pitchFamily="34" charset="0"/>
                <a:cs typeface="Arial" panose="020B0604020202020204" pitchFamily="34" charset="0"/>
              </a:rPr>
              <a:t>nghiệm</a:t>
            </a:r>
            <a:r>
              <a:rPr lang="en-US" sz="5600" b="1" i="1" dirty="0" smtClean="0">
                <a:solidFill>
                  <a:srgbClr val="253140"/>
                </a:solidFill>
                <a:latin typeface="Arial" panose="020B0604020202020204" pitchFamily="34" charset="0"/>
                <a:cs typeface="Arial" panose="020B0604020202020204" pitchFamily="34" charset="0"/>
              </a:rPr>
              <a:t> gì khi đọc </a:t>
            </a:r>
            <a:r>
              <a:rPr lang="en-US" sz="5600" b="1" i="1" dirty="0" err="1" smtClean="0">
                <a:solidFill>
                  <a:srgbClr val="253140"/>
                </a:solidFill>
                <a:latin typeface="Arial" panose="020B0604020202020204" pitchFamily="34" charset="0"/>
                <a:cs typeface="Arial" panose="020B0604020202020204" pitchFamily="34" charset="0"/>
              </a:rPr>
              <a:t>truyện</a:t>
            </a:r>
            <a:r>
              <a:rPr lang="en-US" sz="5600" b="1" i="1" dirty="0" smtClean="0">
                <a:solidFill>
                  <a:srgbClr val="253140"/>
                </a:solidFill>
                <a:latin typeface="Arial" panose="020B0604020202020204" pitchFamily="34" charset="0"/>
                <a:cs typeface="Arial" panose="020B0604020202020204" pitchFamily="34" charset="0"/>
              </a:rPr>
              <a:t> </a:t>
            </a:r>
            <a:r>
              <a:rPr lang="en-US" sz="5600" b="1" i="1" dirty="0" err="1" smtClean="0">
                <a:solidFill>
                  <a:srgbClr val="253140"/>
                </a:solidFill>
                <a:latin typeface="Arial" panose="020B0604020202020204" pitchFamily="34" charset="0"/>
                <a:cs typeface="Arial" panose="020B0604020202020204" pitchFamily="34" charset="0"/>
              </a:rPr>
              <a:t>ngắn</a:t>
            </a:r>
            <a:r>
              <a:rPr lang="en-US" sz="5600" b="1" i="1" dirty="0" smtClean="0">
                <a:solidFill>
                  <a:srgbClr val="253140"/>
                </a:solidFill>
                <a:latin typeface="Arial" panose="020B0604020202020204" pitchFamily="34" charset="0"/>
                <a:cs typeface="Arial" panose="020B0604020202020204" pitchFamily="34" charset="0"/>
              </a:rPr>
              <a:t>?</a:t>
            </a:r>
            <a:endParaRPr lang="en-US" sz="5600" b="1" i="1" dirty="0">
              <a:solidFill>
                <a:srgbClr val="253140"/>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392400" y="8339736"/>
            <a:ext cx="1738774" cy="1924197"/>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17026903" y="9348746"/>
            <a:ext cx="1658133" cy="783845"/>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14335">
            <a:off x="16836759" y="6547468"/>
            <a:ext cx="1701825" cy="1743024"/>
          </a:xfrm>
          <a:prstGeom prst="rect">
            <a:avLst/>
          </a:prstGeom>
        </p:spPr>
      </p:pic>
      <p:sp>
        <p:nvSpPr>
          <p:cNvPr id="2" name="Rectangle 1"/>
          <p:cNvSpPr/>
          <p:nvPr/>
        </p:nvSpPr>
        <p:spPr>
          <a:xfrm>
            <a:off x="958802" y="3600518"/>
            <a:ext cx="15697200" cy="4939814"/>
          </a:xfrm>
          <a:prstGeom prst="rect">
            <a:avLst/>
          </a:prstGeom>
        </p:spPr>
        <p:txBody>
          <a:bodyPr wrap="square">
            <a:spAutoFit/>
          </a:bodyPr>
          <a:lstStyle/>
          <a:p>
            <a:pPr marL="571500" indent="-571500" algn="just">
              <a:lnSpc>
                <a:spcPct val="150000"/>
              </a:lnSpc>
              <a:buFont typeface="Symbol" panose="05050102010706020507" pitchFamily="18" charset="2"/>
              <a:buChar char="Þ"/>
            </a:pPr>
            <a:r>
              <a:rPr lang="vi-VN" sz="4200" dirty="0" smtClean="0">
                <a:solidFill>
                  <a:srgbClr val="000000"/>
                </a:solidFill>
              </a:rPr>
              <a:t>Từ </a:t>
            </a:r>
            <a:r>
              <a:rPr lang="vi-VN" sz="4200" dirty="0">
                <a:solidFill>
                  <a:srgbClr val="000000"/>
                </a:solidFill>
              </a:rPr>
              <a:t>việc đọc các văn bản trên, </a:t>
            </a:r>
            <a:r>
              <a:rPr lang="vi-VN" sz="4200" dirty="0" smtClean="0">
                <a:solidFill>
                  <a:srgbClr val="000000"/>
                </a:solidFill>
              </a:rPr>
              <a:t>khi </a:t>
            </a:r>
            <a:r>
              <a:rPr lang="vi-VN" sz="4200" dirty="0">
                <a:solidFill>
                  <a:srgbClr val="000000"/>
                </a:solidFill>
              </a:rPr>
              <a:t>đọc truyện ngắn phải xác định được đề tài, chủ đề của câu chuyện, tóm tắt được các sự việc, chi tiết tiêu biểu và cách thể hiện tình cảm của người viết trong văn bản. </a:t>
            </a:r>
            <a:endParaRPr lang="en-US" sz="4200" dirty="0" smtClean="0">
              <a:solidFill>
                <a:srgbClr val="000000"/>
              </a:solidFill>
            </a:endParaRPr>
          </a:p>
          <a:p>
            <a:pPr marL="571500" indent="-571500" algn="just">
              <a:lnSpc>
                <a:spcPct val="150000"/>
              </a:lnSpc>
              <a:buFont typeface="Symbol" panose="05050102010706020507" pitchFamily="18" charset="2"/>
              <a:buChar char="Þ"/>
            </a:pPr>
            <a:endParaRPr lang="en-US" sz="4200" dirty="0"/>
          </a:p>
        </p:txBody>
      </p:sp>
    </p:spTree>
    <p:extLst>
      <p:ext uri="{BB962C8B-B14F-4D97-AF65-F5344CB8AC3E}">
        <p14:creationId xmlns:p14="http://schemas.microsoft.com/office/powerpoint/2010/main" val="223920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2D8FA"/>
        </a:solidFill>
        <a:effectLst/>
      </p:bgPr>
    </p:bg>
    <p:spTree>
      <p:nvGrpSpPr>
        <p:cNvPr id="1" name=""/>
        <p:cNvGrpSpPr/>
        <p:nvPr/>
      </p:nvGrpSpPr>
      <p:grpSpPr>
        <a:xfrm>
          <a:off x="0" y="0"/>
          <a:ext cx="0" cy="0"/>
          <a:chOff x="0" y="0"/>
          <a:chExt cx="0" cy="0"/>
        </a:xfrm>
      </p:grpSpPr>
      <p:grpSp>
        <p:nvGrpSpPr>
          <p:cNvPr id="2" name="Group 2"/>
          <p:cNvGrpSpPr/>
          <p:nvPr/>
        </p:nvGrpSpPr>
        <p:grpSpPr>
          <a:xfrm>
            <a:off x="1600200" y="3848100"/>
            <a:ext cx="14951594" cy="5105400"/>
            <a:chOff x="0" y="0"/>
            <a:chExt cx="21640799" cy="1798411"/>
          </a:xfrm>
        </p:grpSpPr>
        <p:grpSp>
          <p:nvGrpSpPr>
            <p:cNvPr id="3" name="Group 3"/>
            <p:cNvGrpSpPr/>
            <p:nvPr/>
          </p:nvGrpSpPr>
          <p:grpSpPr>
            <a:xfrm>
              <a:off x="0" y="0"/>
              <a:ext cx="21640799" cy="1798411"/>
              <a:chOff x="0" y="0"/>
              <a:chExt cx="49891172" cy="4146097"/>
            </a:xfrm>
          </p:grpSpPr>
          <p:sp>
            <p:nvSpPr>
              <p:cNvPr id="4" name="Freeform 4"/>
              <p:cNvSpPr/>
              <p:nvPr/>
            </p:nvSpPr>
            <p:spPr>
              <a:xfrm>
                <a:off x="31750" y="31750"/>
                <a:ext cx="49827671" cy="4082596"/>
              </a:xfrm>
              <a:custGeom>
                <a:avLst/>
                <a:gdLst/>
                <a:ahLst/>
                <a:cxnLst/>
                <a:rect l="l" t="t" r="r" b="b"/>
                <a:pathLst>
                  <a:path w="49827672" h="4082597">
                    <a:moveTo>
                      <a:pt x="49734964" y="4082597"/>
                    </a:moveTo>
                    <a:lnTo>
                      <a:pt x="92710" y="4082597"/>
                    </a:lnTo>
                    <a:cubicBezTo>
                      <a:pt x="41910" y="4082597"/>
                      <a:pt x="0" y="4040687"/>
                      <a:pt x="0" y="3989887"/>
                    </a:cubicBezTo>
                    <a:lnTo>
                      <a:pt x="0" y="92710"/>
                    </a:lnTo>
                    <a:cubicBezTo>
                      <a:pt x="0" y="41910"/>
                      <a:pt x="41910" y="0"/>
                      <a:pt x="92710" y="0"/>
                    </a:cubicBezTo>
                    <a:lnTo>
                      <a:pt x="49733693" y="0"/>
                    </a:lnTo>
                    <a:cubicBezTo>
                      <a:pt x="49784493" y="0"/>
                      <a:pt x="49826404" y="41910"/>
                      <a:pt x="49826404" y="92710"/>
                    </a:cubicBezTo>
                    <a:lnTo>
                      <a:pt x="49826404" y="3988617"/>
                    </a:lnTo>
                    <a:cubicBezTo>
                      <a:pt x="49827672" y="4040687"/>
                      <a:pt x="49785764" y="4082597"/>
                      <a:pt x="49734964" y="4082597"/>
                    </a:cubicBezTo>
                    <a:close/>
                  </a:path>
                </a:pathLst>
              </a:custGeom>
              <a:solidFill>
                <a:srgbClr val="F5F5EF"/>
              </a:solidFill>
            </p:spPr>
          </p:sp>
          <p:sp>
            <p:nvSpPr>
              <p:cNvPr id="5" name="Freeform 5"/>
              <p:cNvSpPr/>
              <p:nvPr/>
            </p:nvSpPr>
            <p:spPr>
              <a:xfrm>
                <a:off x="0" y="0"/>
                <a:ext cx="49891172" cy="4146097"/>
              </a:xfrm>
              <a:custGeom>
                <a:avLst/>
                <a:gdLst/>
                <a:ahLst/>
                <a:cxnLst/>
                <a:rect l="l" t="t" r="r" b="b"/>
                <a:pathLst>
                  <a:path w="49891172" h="4146097">
                    <a:moveTo>
                      <a:pt x="49766714" y="59690"/>
                    </a:moveTo>
                    <a:cubicBezTo>
                      <a:pt x="49802272" y="59690"/>
                      <a:pt x="49831482" y="88900"/>
                      <a:pt x="49831482" y="124460"/>
                    </a:cubicBezTo>
                    <a:lnTo>
                      <a:pt x="49831482" y="4021637"/>
                    </a:lnTo>
                    <a:cubicBezTo>
                      <a:pt x="49831482" y="4057197"/>
                      <a:pt x="49802272" y="4086407"/>
                      <a:pt x="49766714" y="4086407"/>
                    </a:cubicBezTo>
                    <a:lnTo>
                      <a:pt x="124460" y="4086407"/>
                    </a:lnTo>
                    <a:cubicBezTo>
                      <a:pt x="88900" y="4086407"/>
                      <a:pt x="59690" y="4057197"/>
                      <a:pt x="59690" y="4021637"/>
                    </a:cubicBezTo>
                    <a:lnTo>
                      <a:pt x="59690" y="124460"/>
                    </a:lnTo>
                    <a:cubicBezTo>
                      <a:pt x="59690" y="88900"/>
                      <a:pt x="88900" y="59690"/>
                      <a:pt x="124460" y="59690"/>
                    </a:cubicBezTo>
                    <a:lnTo>
                      <a:pt x="49766714" y="59690"/>
                    </a:lnTo>
                    <a:moveTo>
                      <a:pt x="49766714" y="0"/>
                    </a:moveTo>
                    <a:lnTo>
                      <a:pt x="124460" y="0"/>
                    </a:lnTo>
                    <a:cubicBezTo>
                      <a:pt x="55880" y="0"/>
                      <a:pt x="0" y="55880"/>
                      <a:pt x="0" y="124460"/>
                    </a:cubicBezTo>
                    <a:lnTo>
                      <a:pt x="0" y="4021637"/>
                    </a:lnTo>
                    <a:cubicBezTo>
                      <a:pt x="0" y="4090217"/>
                      <a:pt x="55880" y="4146097"/>
                      <a:pt x="124460" y="4146097"/>
                    </a:cubicBezTo>
                    <a:lnTo>
                      <a:pt x="49766714" y="4146097"/>
                    </a:lnTo>
                    <a:cubicBezTo>
                      <a:pt x="49835293" y="4146097"/>
                      <a:pt x="49891172" y="4090217"/>
                      <a:pt x="49891172" y="4021637"/>
                    </a:cubicBezTo>
                    <a:lnTo>
                      <a:pt x="49891172" y="124460"/>
                    </a:lnTo>
                    <a:cubicBezTo>
                      <a:pt x="49891172" y="55880"/>
                      <a:pt x="49835293" y="0"/>
                      <a:pt x="49766714" y="0"/>
                    </a:cubicBezTo>
                    <a:close/>
                  </a:path>
                </a:pathLst>
              </a:custGeom>
              <a:solidFill>
                <a:srgbClr val="253140"/>
              </a:solidFill>
            </p:spPr>
          </p:sp>
        </p:grpSp>
        <p:sp>
          <p:nvSpPr>
            <p:cNvPr id="6" name="TextBox 6"/>
            <p:cNvSpPr txBox="1"/>
            <p:nvPr/>
          </p:nvSpPr>
          <p:spPr>
            <a:xfrm>
              <a:off x="7523387" y="303494"/>
              <a:ext cx="6594026" cy="203281"/>
            </a:xfrm>
            <a:prstGeom prst="rect">
              <a:avLst/>
            </a:prstGeom>
          </p:spPr>
          <p:txBody>
            <a:bodyPr wrap="square" lIns="0" tIns="0" rIns="0" bIns="0" rtlCol="0" anchor="t">
              <a:spAutoFit/>
            </a:bodyPr>
            <a:lstStyle/>
            <a:p>
              <a:pPr algn="ctr">
                <a:lnSpc>
                  <a:spcPts val="4500"/>
                </a:lnSpc>
              </a:pPr>
              <a:r>
                <a:rPr lang="en-US" sz="6400" b="1" dirty="0" smtClean="0">
                  <a:solidFill>
                    <a:srgbClr val="253140"/>
                  </a:solidFill>
                  <a:latin typeface="Arial" panose="020B0604020202020204" pitchFamily="34" charset="0"/>
                  <a:cs typeface="Arial" panose="020B0604020202020204" pitchFamily="34" charset="0"/>
                </a:rPr>
                <a:t>NỘI DUNG</a:t>
              </a:r>
              <a:endParaRPr lang="en-US" sz="6400" b="1" dirty="0">
                <a:solidFill>
                  <a:srgbClr val="253140"/>
                </a:solidFill>
                <a:latin typeface="Arial" panose="020B0604020202020204" pitchFamily="34" charset="0"/>
                <a:cs typeface="Arial" panose="020B0604020202020204" pitchFamily="34" charset="0"/>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99640">
            <a:off x="14891689" y="1534111"/>
            <a:ext cx="1559530" cy="105480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382841" y="14216"/>
            <a:ext cx="2635263" cy="331669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313781" y="982522"/>
            <a:ext cx="1587130" cy="247989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194286">
            <a:off x="10611598" y="978174"/>
            <a:ext cx="1912583" cy="1244918"/>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664751" y="488691"/>
            <a:ext cx="2161494" cy="2906655"/>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9318">
            <a:off x="13804831" y="9303991"/>
            <a:ext cx="2309052" cy="499595"/>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12012">
            <a:off x="952788" y="1426952"/>
            <a:ext cx="1452296" cy="1357237"/>
          </a:xfrm>
          <a:prstGeom prst="rect">
            <a:avLst/>
          </a:prstGeom>
        </p:spPr>
      </p:pic>
      <p:pic>
        <p:nvPicPr>
          <p:cNvPr id="15"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93489">
            <a:off x="5781090" y="614771"/>
            <a:ext cx="1136510" cy="1188366"/>
          </a:xfrm>
          <a:prstGeom prst="rect">
            <a:avLst/>
          </a:prstGeom>
        </p:spPr>
      </p:pic>
      <p:sp>
        <p:nvSpPr>
          <p:cNvPr id="7" name="Rectangle 6"/>
          <p:cNvSpPr/>
          <p:nvPr/>
        </p:nvSpPr>
        <p:spPr>
          <a:xfrm>
            <a:off x="1989397" y="5465210"/>
            <a:ext cx="14173200" cy="2308324"/>
          </a:xfrm>
          <a:prstGeom prst="rect">
            <a:avLst/>
          </a:prstGeom>
        </p:spPr>
        <p:txBody>
          <a:bodyPr wrap="square">
            <a:spAutoFit/>
          </a:bodyPr>
          <a:lstStyle/>
          <a:p>
            <a:pPr algn="just">
              <a:lnSpc>
                <a:spcPct val="150000"/>
              </a:lnSpc>
            </a:pPr>
            <a:r>
              <a:rPr lang="vi-VN" sz="4800" dirty="0">
                <a:solidFill>
                  <a:srgbClr val="000000"/>
                </a:solidFill>
                <a:ea typeface="Times New Roman" panose="02020603050405020304" pitchFamily="18" charset="0"/>
                <a:cs typeface="Times New Roman" panose="02020603050405020304" pitchFamily="18" charset="0"/>
              </a:rPr>
              <a:t>Truyện thể hiện niềm thương cảm sâu sắc của nhà văn đối với những số phận bất hạnh.</a:t>
            </a:r>
            <a:endParaRPr lang="en-US" sz="4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63604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2D8FA"/>
        </a:solidFill>
        <a:effectLst/>
      </p:bgPr>
    </p:bg>
    <p:spTree>
      <p:nvGrpSpPr>
        <p:cNvPr id="1" name=""/>
        <p:cNvGrpSpPr/>
        <p:nvPr/>
      </p:nvGrpSpPr>
      <p:grpSpPr>
        <a:xfrm>
          <a:off x="0" y="0"/>
          <a:ext cx="0" cy="0"/>
          <a:chOff x="0" y="0"/>
          <a:chExt cx="0" cy="0"/>
        </a:xfrm>
      </p:grpSpPr>
      <p:grpSp>
        <p:nvGrpSpPr>
          <p:cNvPr id="2" name="Group 2"/>
          <p:cNvGrpSpPr/>
          <p:nvPr/>
        </p:nvGrpSpPr>
        <p:grpSpPr>
          <a:xfrm>
            <a:off x="1600200" y="3592450"/>
            <a:ext cx="14951594" cy="5818250"/>
            <a:chOff x="0" y="0"/>
            <a:chExt cx="21640799" cy="1798411"/>
          </a:xfrm>
        </p:grpSpPr>
        <p:grpSp>
          <p:nvGrpSpPr>
            <p:cNvPr id="3" name="Group 3"/>
            <p:cNvGrpSpPr/>
            <p:nvPr/>
          </p:nvGrpSpPr>
          <p:grpSpPr>
            <a:xfrm>
              <a:off x="0" y="0"/>
              <a:ext cx="21640799" cy="1798411"/>
              <a:chOff x="0" y="0"/>
              <a:chExt cx="49891172" cy="4146097"/>
            </a:xfrm>
          </p:grpSpPr>
          <p:sp>
            <p:nvSpPr>
              <p:cNvPr id="4" name="Freeform 4"/>
              <p:cNvSpPr/>
              <p:nvPr/>
            </p:nvSpPr>
            <p:spPr>
              <a:xfrm>
                <a:off x="31750" y="31750"/>
                <a:ext cx="49827672" cy="4082596"/>
              </a:xfrm>
              <a:custGeom>
                <a:avLst/>
                <a:gdLst/>
                <a:ahLst/>
                <a:cxnLst/>
                <a:rect l="l" t="t" r="r" b="b"/>
                <a:pathLst>
                  <a:path w="49827672" h="4082597">
                    <a:moveTo>
                      <a:pt x="49734964" y="4082597"/>
                    </a:moveTo>
                    <a:lnTo>
                      <a:pt x="92710" y="4082597"/>
                    </a:lnTo>
                    <a:cubicBezTo>
                      <a:pt x="41910" y="4082597"/>
                      <a:pt x="0" y="4040687"/>
                      <a:pt x="0" y="3989887"/>
                    </a:cubicBezTo>
                    <a:lnTo>
                      <a:pt x="0" y="92710"/>
                    </a:lnTo>
                    <a:cubicBezTo>
                      <a:pt x="0" y="41910"/>
                      <a:pt x="41910" y="0"/>
                      <a:pt x="92710" y="0"/>
                    </a:cubicBezTo>
                    <a:lnTo>
                      <a:pt x="49733693" y="0"/>
                    </a:lnTo>
                    <a:cubicBezTo>
                      <a:pt x="49784493" y="0"/>
                      <a:pt x="49826404" y="41910"/>
                      <a:pt x="49826404" y="92710"/>
                    </a:cubicBezTo>
                    <a:lnTo>
                      <a:pt x="49826404" y="3988617"/>
                    </a:lnTo>
                    <a:cubicBezTo>
                      <a:pt x="49827672" y="4040687"/>
                      <a:pt x="49785764" y="4082597"/>
                      <a:pt x="49734964" y="4082597"/>
                    </a:cubicBezTo>
                    <a:close/>
                  </a:path>
                </a:pathLst>
              </a:custGeom>
              <a:solidFill>
                <a:srgbClr val="F5F5EF"/>
              </a:solidFill>
            </p:spPr>
          </p:sp>
          <p:sp>
            <p:nvSpPr>
              <p:cNvPr id="5" name="Freeform 5"/>
              <p:cNvSpPr/>
              <p:nvPr/>
            </p:nvSpPr>
            <p:spPr>
              <a:xfrm>
                <a:off x="0" y="0"/>
                <a:ext cx="49891172" cy="4146097"/>
              </a:xfrm>
              <a:custGeom>
                <a:avLst/>
                <a:gdLst/>
                <a:ahLst/>
                <a:cxnLst/>
                <a:rect l="l" t="t" r="r" b="b"/>
                <a:pathLst>
                  <a:path w="49891172" h="4146097">
                    <a:moveTo>
                      <a:pt x="49766714" y="59690"/>
                    </a:moveTo>
                    <a:cubicBezTo>
                      <a:pt x="49802272" y="59690"/>
                      <a:pt x="49831482" y="88900"/>
                      <a:pt x="49831482" y="124460"/>
                    </a:cubicBezTo>
                    <a:lnTo>
                      <a:pt x="49831482" y="4021637"/>
                    </a:lnTo>
                    <a:cubicBezTo>
                      <a:pt x="49831482" y="4057197"/>
                      <a:pt x="49802272" y="4086407"/>
                      <a:pt x="49766714" y="4086407"/>
                    </a:cubicBezTo>
                    <a:lnTo>
                      <a:pt x="124460" y="4086407"/>
                    </a:lnTo>
                    <a:cubicBezTo>
                      <a:pt x="88900" y="4086407"/>
                      <a:pt x="59690" y="4057197"/>
                      <a:pt x="59690" y="4021637"/>
                    </a:cubicBezTo>
                    <a:lnTo>
                      <a:pt x="59690" y="124460"/>
                    </a:lnTo>
                    <a:cubicBezTo>
                      <a:pt x="59690" y="88900"/>
                      <a:pt x="88900" y="59690"/>
                      <a:pt x="124460" y="59690"/>
                    </a:cubicBezTo>
                    <a:lnTo>
                      <a:pt x="49766714" y="59690"/>
                    </a:lnTo>
                    <a:moveTo>
                      <a:pt x="49766714" y="0"/>
                    </a:moveTo>
                    <a:lnTo>
                      <a:pt x="124460" y="0"/>
                    </a:lnTo>
                    <a:cubicBezTo>
                      <a:pt x="55880" y="0"/>
                      <a:pt x="0" y="55880"/>
                      <a:pt x="0" y="124460"/>
                    </a:cubicBezTo>
                    <a:lnTo>
                      <a:pt x="0" y="4021637"/>
                    </a:lnTo>
                    <a:cubicBezTo>
                      <a:pt x="0" y="4090217"/>
                      <a:pt x="55880" y="4146097"/>
                      <a:pt x="124460" y="4146097"/>
                    </a:cubicBezTo>
                    <a:lnTo>
                      <a:pt x="49766714" y="4146097"/>
                    </a:lnTo>
                    <a:cubicBezTo>
                      <a:pt x="49835293" y="4146097"/>
                      <a:pt x="49891172" y="4090217"/>
                      <a:pt x="49891172" y="4021637"/>
                    </a:cubicBezTo>
                    <a:lnTo>
                      <a:pt x="49891172" y="124460"/>
                    </a:lnTo>
                    <a:cubicBezTo>
                      <a:pt x="49891172" y="55880"/>
                      <a:pt x="49835293" y="0"/>
                      <a:pt x="49766714" y="0"/>
                    </a:cubicBezTo>
                    <a:close/>
                  </a:path>
                </a:pathLst>
              </a:custGeom>
              <a:solidFill>
                <a:srgbClr val="253140"/>
              </a:solidFill>
            </p:spPr>
          </p:sp>
        </p:grpSp>
        <p:sp>
          <p:nvSpPr>
            <p:cNvPr id="6" name="TextBox 6"/>
            <p:cNvSpPr txBox="1"/>
            <p:nvPr/>
          </p:nvSpPr>
          <p:spPr>
            <a:xfrm>
              <a:off x="6861711" y="250352"/>
              <a:ext cx="7917378" cy="203281"/>
            </a:xfrm>
            <a:prstGeom prst="rect">
              <a:avLst/>
            </a:prstGeom>
          </p:spPr>
          <p:txBody>
            <a:bodyPr wrap="square" lIns="0" tIns="0" rIns="0" bIns="0" rtlCol="0" anchor="t">
              <a:spAutoFit/>
            </a:bodyPr>
            <a:lstStyle/>
            <a:p>
              <a:pPr algn="ctr">
                <a:lnSpc>
                  <a:spcPts val="4500"/>
                </a:lnSpc>
              </a:pPr>
              <a:r>
                <a:rPr lang="en-US" sz="6400" b="1" dirty="0" smtClean="0">
                  <a:solidFill>
                    <a:srgbClr val="253140"/>
                  </a:solidFill>
                  <a:latin typeface="Arial" panose="020B0604020202020204" pitchFamily="34" charset="0"/>
                  <a:cs typeface="Arial" panose="020B0604020202020204" pitchFamily="34" charset="0"/>
                </a:rPr>
                <a:t>NGHỆ THUẬT</a:t>
              </a:r>
              <a:endParaRPr lang="en-US" sz="6400" b="1" dirty="0">
                <a:solidFill>
                  <a:srgbClr val="253140"/>
                </a:solidFill>
                <a:latin typeface="Arial" panose="020B0604020202020204" pitchFamily="34" charset="0"/>
                <a:cs typeface="Arial" panose="020B0604020202020204" pitchFamily="34" charset="0"/>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99640">
            <a:off x="14891689" y="1534111"/>
            <a:ext cx="1559530" cy="105480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382841" y="14216"/>
            <a:ext cx="2635263" cy="331669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313781" y="982522"/>
            <a:ext cx="1587130" cy="247989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194286">
            <a:off x="10611598" y="978174"/>
            <a:ext cx="1912583" cy="1244918"/>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664751" y="488691"/>
            <a:ext cx="2161494" cy="2906655"/>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9318">
            <a:off x="13784626" y="9634373"/>
            <a:ext cx="2309052" cy="499595"/>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12012">
            <a:off x="952788" y="1426952"/>
            <a:ext cx="1452296" cy="1357237"/>
          </a:xfrm>
          <a:prstGeom prst="rect">
            <a:avLst/>
          </a:prstGeom>
        </p:spPr>
      </p:pic>
      <p:pic>
        <p:nvPicPr>
          <p:cNvPr id="15"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93489">
            <a:off x="5781090" y="614771"/>
            <a:ext cx="1136510" cy="1188366"/>
          </a:xfrm>
          <a:prstGeom prst="rect">
            <a:avLst/>
          </a:prstGeom>
        </p:spPr>
      </p:pic>
      <p:sp>
        <p:nvSpPr>
          <p:cNvPr id="7" name="Rectangle 6"/>
          <p:cNvSpPr/>
          <p:nvPr/>
        </p:nvSpPr>
        <p:spPr>
          <a:xfrm>
            <a:off x="1989397" y="5125646"/>
            <a:ext cx="14173200" cy="3850541"/>
          </a:xfrm>
          <a:prstGeom prst="rect">
            <a:avLst/>
          </a:prstGeom>
        </p:spPr>
        <p:txBody>
          <a:bodyPr wrap="square">
            <a:spAutoFit/>
          </a:bodyPr>
          <a:lstStyle/>
          <a:p>
            <a:pPr algn="just">
              <a:lnSpc>
                <a:spcPct val="150000"/>
              </a:lnSpc>
            </a:pPr>
            <a:r>
              <a:rPr lang="vi-VN" sz="4200" dirty="0">
                <a:solidFill>
                  <a:srgbClr val="000000"/>
                </a:solidFill>
                <a:ea typeface="Times New Roman" panose="02020603050405020304" pitchFamily="18" charset="0"/>
                <a:cs typeface="Times New Roman" panose="02020603050405020304" pitchFamily="18" charset="0"/>
              </a:rPr>
              <a:t>- Miêu tả rõ nét cảnh ngộ và nỗi khổ cực của em bé bằng những chi tiết, hình ảnh đối lập. </a:t>
            </a:r>
          </a:p>
          <a:p>
            <a:pPr algn="just">
              <a:lnSpc>
                <a:spcPct val="150000"/>
              </a:lnSpc>
            </a:pPr>
            <a:r>
              <a:rPr lang="vi-VN" sz="4200" dirty="0">
                <a:solidFill>
                  <a:srgbClr val="000000"/>
                </a:solidFill>
                <a:ea typeface="Times New Roman" panose="02020603050405020304" pitchFamily="18" charset="0"/>
                <a:cs typeface="Times New Roman" panose="02020603050405020304" pitchFamily="18" charset="0"/>
              </a:rPr>
              <a:t>- Sắp xếp trình tự sự việc nhằm khắc học tâm lí em bé trong cảnh ngộ bất hạnh.</a:t>
            </a:r>
          </a:p>
        </p:txBody>
      </p:sp>
    </p:spTree>
    <p:extLst>
      <p:ext uri="{BB962C8B-B14F-4D97-AF65-F5344CB8AC3E}">
        <p14:creationId xmlns:p14="http://schemas.microsoft.com/office/powerpoint/2010/main" val="19179419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2DF92"/>
        </a:solidFill>
        <a:effectLst/>
      </p:bgPr>
    </p:bg>
    <p:spTree>
      <p:nvGrpSpPr>
        <p:cNvPr id="1" name=""/>
        <p:cNvGrpSpPr/>
        <p:nvPr/>
      </p:nvGrpSpPr>
      <p:grpSpPr>
        <a:xfrm>
          <a:off x="0" y="0"/>
          <a:ext cx="0" cy="0"/>
          <a:chOff x="0" y="0"/>
          <a:chExt cx="0" cy="0"/>
        </a:xfrm>
      </p:grpSpPr>
      <p:sp>
        <p:nvSpPr>
          <p:cNvPr id="2" name="TextBox 2"/>
          <p:cNvSpPr txBox="1"/>
          <p:nvPr/>
        </p:nvSpPr>
        <p:spPr>
          <a:xfrm>
            <a:off x="2628222" y="945527"/>
            <a:ext cx="13031556" cy="1341008"/>
          </a:xfrm>
          <a:prstGeom prst="rect">
            <a:avLst/>
          </a:prstGeom>
        </p:spPr>
        <p:txBody>
          <a:bodyPr lIns="0" tIns="0" rIns="0" bIns="0" rtlCol="0" anchor="t">
            <a:spAutoFit/>
          </a:bodyPr>
          <a:lstStyle/>
          <a:p>
            <a:pPr algn="ctr">
              <a:lnSpc>
                <a:spcPts val="12000"/>
              </a:lnSpc>
            </a:pPr>
            <a:r>
              <a:rPr lang="en-US" sz="6400" b="1" dirty="0" smtClean="0">
                <a:solidFill>
                  <a:srgbClr val="253140"/>
                </a:solidFill>
                <a:latin typeface="Arial" panose="020B0604020202020204" pitchFamily="34" charset="0"/>
                <a:cs typeface="Arial" panose="020B0604020202020204" pitchFamily="34" charset="0"/>
              </a:rPr>
              <a:t>LUYỆN TẬP</a:t>
            </a:r>
            <a:endParaRPr lang="en-US" sz="6400" b="1" dirty="0">
              <a:solidFill>
                <a:srgbClr val="253140"/>
              </a:solidFill>
              <a:latin typeface="Arial" panose="020B0604020202020204" pitchFamily="34" charset="0"/>
              <a:cs typeface="Arial" panose="020B0604020202020204" pitchFamily="34" charset="0"/>
            </a:endParaRPr>
          </a:p>
        </p:txBody>
      </p:sp>
      <p:grpSp>
        <p:nvGrpSpPr>
          <p:cNvPr id="3" name="Group 3"/>
          <p:cNvGrpSpPr/>
          <p:nvPr/>
        </p:nvGrpSpPr>
        <p:grpSpPr>
          <a:xfrm>
            <a:off x="1399243" y="3261771"/>
            <a:ext cx="15274611" cy="5661644"/>
            <a:chOff x="0" y="0"/>
            <a:chExt cx="46952562" cy="17403304"/>
          </a:xfrm>
        </p:grpSpPr>
        <p:sp>
          <p:nvSpPr>
            <p:cNvPr id="4" name="Freeform 4"/>
            <p:cNvSpPr/>
            <p:nvPr/>
          </p:nvSpPr>
          <p:spPr>
            <a:xfrm>
              <a:off x="31750" y="31750"/>
              <a:ext cx="46889064" cy="17339804"/>
            </a:xfrm>
            <a:custGeom>
              <a:avLst/>
              <a:gdLst/>
              <a:ahLst/>
              <a:cxnLst/>
              <a:rect l="l" t="t" r="r" b="b"/>
              <a:pathLst>
                <a:path w="46889064" h="17339804">
                  <a:moveTo>
                    <a:pt x="46796353" y="17339804"/>
                  </a:moveTo>
                  <a:lnTo>
                    <a:pt x="92710" y="17339804"/>
                  </a:lnTo>
                  <a:cubicBezTo>
                    <a:pt x="41910" y="17339804"/>
                    <a:pt x="0" y="17297895"/>
                    <a:pt x="0" y="17247095"/>
                  </a:cubicBezTo>
                  <a:lnTo>
                    <a:pt x="0" y="92710"/>
                  </a:lnTo>
                  <a:cubicBezTo>
                    <a:pt x="0" y="41910"/>
                    <a:pt x="41910" y="0"/>
                    <a:pt x="92710" y="0"/>
                  </a:cubicBezTo>
                  <a:lnTo>
                    <a:pt x="46795082" y="0"/>
                  </a:lnTo>
                  <a:cubicBezTo>
                    <a:pt x="46845882" y="0"/>
                    <a:pt x="46887792" y="41910"/>
                    <a:pt x="46887792" y="92710"/>
                  </a:cubicBezTo>
                  <a:lnTo>
                    <a:pt x="46887792" y="17245825"/>
                  </a:lnTo>
                  <a:cubicBezTo>
                    <a:pt x="46889064" y="17297895"/>
                    <a:pt x="46847153" y="17339804"/>
                    <a:pt x="46796353" y="17339804"/>
                  </a:cubicBezTo>
                  <a:close/>
                </a:path>
              </a:pathLst>
            </a:custGeom>
            <a:solidFill>
              <a:srgbClr val="F5F5EF"/>
            </a:solidFill>
          </p:spPr>
        </p:sp>
        <p:sp>
          <p:nvSpPr>
            <p:cNvPr id="5" name="Freeform 5"/>
            <p:cNvSpPr/>
            <p:nvPr/>
          </p:nvSpPr>
          <p:spPr>
            <a:xfrm>
              <a:off x="0" y="0"/>
              <a:ext cx="46952564" cy="17403304"/>
            </a:xfrm>
            <a:custGeom>
              <a:avLst/>
              <a:gdLst/>
              <a:ahLst/>
              <a:cxnLst/>
              <a:rect l="l" t="t" r="r" b="b"/>
              <a:pathLst>
                <a:path w="46952564" h="17403304">
                  <a:moveTo>
                    <a:pt x="46828103" y="59690"/>
                  </a:moveTo>
                  <a:cubicBezTo>
                    <a:pt x="46863664" y="59690"/>
                    <a:pt x="46892871" y="88900"/>
                    <a:pt x="46892871" y="124460"/>
                  </a:cubicBezTo>
                  <a:lnTo>
                    <a:pt x="46892871" y="17278845"/>
                  </a:lnTo>
                  <a:cubicBezTo>
                    <a:pt x="46892871" y="17314404"/>
                    <a:pt x="46863664" y="17343614"/>
                    <a:pt x="46828103" y="17343614"/>
                  </a:cubicBezTo>
                  <a:lnTo>
                    <a:pt x="124460" y="17343614"/>
                  </a:lnTo>
                  <a:cubicBezTo>
                    <a:pt x="88900" y="17343614"/>
                    <a:pt x="59690" y="17314404"/>
                    <a:pt x="59690" y="17278845"/>
                  </a:cubicBezTo>
                  <a:lnTo>
                    <a:pt x="59690" y="124460"/>
                  </a:lnTo>
                  <a:cubicBezTo>
                    <a:pt x="59690" y="88900"/>
                    <a:pt x="88900" y="59690"/>
                    <a:pt x="124460" y="59690"/>
                  </a:cubicBezTo>
                  <a:lnTo>
                    <a:pt x="46828103" y="59690"/>
                  </a:lnTo>
                  <a:moveTo>
                    <a:pt x="46828103" y="0"/>
                  </a:moveTo>
                  <a:lnTo>
                    <a:pt x="124460" y="0"/>
                  </a:lnTo>
                  <a:cubicBezTo>
                    <a:pt x="55880" y="0"/>
                    <a:pt x="0" y="55880"/>
                    <a:pt x="0" y="124460"/>
                  </a:cubicBezTo>
                  <a:lnTo>
                    <a:pt x="0" y="17278845"/>
                  </a:lnTo>
                  <a:cubicBezTo>
                    <a:pt x="0" y="17347425"/>
                    <a:pt x="55880" y="17403304"/>
                    <a:pt x="124460" y="17403304"/>
                  </a:cubicBezTo>
                  <a:lnTo>
                    <a:pt x="46828103" y="17403304"/>
                  </a:lnTo>
                  <a:cubicBezTo>
                    <a:pt x="46896682" y="17403304"/>
                    <a:pt x="46952564" y="17347425"/>
                    <a:pt x="46952564" y="17278845"/>
                  </a:cubicBezTo>
                  <a:lnTo>
                    <a:pt x="46952564" y="124460"/>
                  </a:lnTo>
                  <a:cubicBezTo>
                    <a:pt x="46952564" y="55880"/>
                    <a:pt x="46896682" y="0"/>
                    <a:pt x="46828103" y="0"/>
                  </a:cubicBezTo>
                  <a:close/>
                </a:path>
              </a:pathLst>
            </a:custGeom>
            <a:solidFill>
              <a:srgbClr val="253140"/>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401726">
            <a:off x="750005" y="2109546"/>
            <a:ext cx="2131882" cy="19148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87564" y="6903360"/>
            <a:ext cx="2177389" cy="287875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61650" flipH="1">
            <a:off x="17433777" y="6398113"/>
            <a:ext cx="908448" cy="139177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1650">
            <a:off x="14204639" y="8227529"/>
            <a:ext cx="908448" cy="1391772"/>
          </a:xfrm>
          <a:prstGeom prst="rect">
            <a:avLst/>
          </a:prstGeom>
        </p:spPr>
      </p:pic>
      <p:sp>
        <p:nvSpPr>
          <p:cNvPr id="11" name="Rectangle 10"/>
          <p:cNvSpPr/>
          <p:nvPr/>
        </p:nvSpPr>
        <p:spPr>
          <a:xfrm>
            <a:off x="2673849" y="4217958"/>
            <a:ext cx="12725400" cy="3416320"/>
          </a:xfrm>
          <a:prstGeom prst="rect">
            <a:avLst/>
          </a:prstGeom>
        </p:spPr>
        <p:txBody>
          <a:bodyPr wrap="square">
            <a:spAutoFit/>
          </a:bodyPr>
          <a:lstStyle/>
          <a:p>
            <a:pPr algn="just">
              <a:lnSpc>
                <a:spcPct val="150000"/>
              </a:lnSpc>
            </a:pPr>
            <a:r>
              <a:rPr lang="vi-VN" sz="4800" dirty="0">
                <a:solidFill>
                  <a:srgbClr val="000000"/>
                </a:solidFill>
                <a:ea typeface="Times New Roman" panose="02020603050405020304" pitchFamily="18" charset="0"/>
                <a:cs typeface="Times New Roman" panose="02020603050405020304" pitchFamily="18" charset="0"/>
              </a:rPr>
              <a:t>Hãy nhắc lại </a:t>
            </a:r>
            <a:r>
              <a:rPr lang="vi-VN" sz="4800" dirty="0" smtClean="0">
                <a:solidFill>
                  <a:srgbClr val="000000"/>
                </a:solidFill>
                <a:ea typeface="Times New Roman" panose="02020603050405020304" pitchFamily="18" charset="0"/>
                <a:cs typeface="Times New Roman" panose="02020603050405020304" pitchFamily="18" charset="0"/>
              </a:rPr>
              <a:t>những</a:t>
            </a:r>
            <a:r>
              <a:rPr lang="en-US" sz="4800" dirty="0" smtClean="0">
                <a:solidFill>
                  <a:srgbClr val="000000"/>
                </a:solidFill>
                <a:ea typeface="Times New Roman" panose="02020603050405020304" pitchFamily="18" charset="0"/>
                <a:cs typeface="Times New Roman" panose="02020603050405020304" pitchFamily="18" charset="0"/>
              </a:rPr>
              <a:t> </a:t>
            </a:r>
            <a:r>
              <a:rPr lang="vi-VN" sz="4800" dirty="0" smtClean="0">
                <a:solidFill>
                  <a:srgbClr val="000000"/>
                </a:solidFill>
                <a:ea typeface="Times New Roman" panose="02020603050405020304" pitchFamily="18" charset="0"/>
                <a:cs typeface="Times New Roman" panose="02020603050405020304" pitchFamily="18" charset="0"/>
              </a:rPr>
              <a:t>đặc </a:t>
            </a:r>
            <a:r>
              <a:rPr lang="vi-VN" sz="4800" dirty="0">
                <a:solidFill>
                  <a:srgbClr val="000000"/>
                </a:solidFill>
                <a:ea typeface="Times New Roman" panose="02020603050405020304" pitchFamily="18" charset="0"/>
                <a:cs typeface="Times New Roman" panose="02020603050405020304" pitchFamily="18" charset="0"/>
              </a:rPr>
              <a:t>điểm của truyện thông qua các văn bản đã học trong chủ đề </a:t>
            </a:r>
            <a:r>
              <a:rPr lang="vi-VN" sz="4800" i="1" dirty="0">
                <a:solidFill>
                  <a:srgbClr val="000000"/>
                </a:solidFill>
                <a:ea typeface="Times New Roman" panose="02020603050405020304" pitchFamily="18" charset="0"/>
                <a:cs typeface="Times New Roman" panose="02020603050405020304" pitchFamily="18" charset="0"/>
              </a:rPr>
              <a:t>Nuôi dưỡng tâm hồn.</a:t>
            </a:r>
            <a:endParaRPr lang="en-US" sz="4800" dirty="0">
              <a:effectLst/>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2DF92"/>
        </a:solidFill>
        <a:effectLst/>
      </p:bgPr>
    </p:bg>
    <p:spTree>
      <p:nvGrpSpPr>
        <p:cNvPr id="1" name=""/>
        <p:cNvGrpSpPr/>
        <p:nvPr/>
      </p:nvGrpSpPr>
      <p:grpSpPr>
        <a:xfrm>
          <a:off x="0" y="0"/>
          <a:ext cx="0" cy="0"/>
          <a:chOff x="0" y="0"/>
          <a:chExt cx="0" cy="0"/>
        </a:xfrm>
      </p:grpSpPr>
      <p:sp>
        <p:nvSpPr>
          <p:cNvPr id="2" name="TextBox 2"/>
          <p:cNvSpPr txBox="1"/>
          <p:nvPr/>
        </p:nvSpPr>
        <p:spPr>
          <a:xfrm>
            <a:off x="2628222" y="945527"/>
            <a:ext cx="13031556" cy="1341008"/>
          </a:xfrm>
          <a:prstGeom prst="rect">
            <a:avLst/>
          </a:prstGeom>
        </p:spPr>
        <p:txBody>
          <a:bodyPr lIns="0" tIns="0" rIns="0" bIns="0" rtlCol="0" anchor="t">
            <a:spAutoFit/>
          </a:bodyPr>
          <a:lstStyle/>
          <a:p>
            <a:pPr algn="ctr">
              <a:lnSpc>
                <a:spcPts val="12000"/>
              </a:lnSpc>
            </a:pPr>
            <a:r>
              <a:rPr lang="en-US" sz="6400" b="1" dirty="0" smtClean="0">
                <a:solidFill>
                  <a:srgbClr val="253140"/>
                </a:solidFill>
                <a:latin typeface="Arial" panose="020B0604020202020204" pitchFamily="34" charset="0"/>
                <a:cs typeface="Arial" panose="020B0604020202020204" pitchFamily="34" charset="0"/>
              </a:rPr>
              <a:t>VẬN DỤNG</a:t>
            </a:r>
            <a:endParaRPr lang="en-US" sz="6400" b="1" dirty="0">
              <a:solidFill>
                <a:srgbClr val="253140"/>
              </a:solidFill>
              <a:latin typeface="Arial" panose="020B0604020202020204" pitchFamily="34" charset="0"/>
              <a:cs typeface="Arial" panose="020B0604020202020204" pitchFamily="34" charset="0"/>
            </a:endParaRPr>
          </a:p>
        </p:txBody>
      </p:sp>
      <p:grpSp>
        <p:nvGrpSpPr>
          <p:cNvPr id="3" name="Group 3"/>
          <p:cNvGrpSpPr/>
          <p:nvPr/>
        </p:nvGrpSpPr>
        <p:grpSpPr>
          <a:xfrm>
            <a:off x="1399243" y="3261771"/>
            <a:ext cx="15274611" cy="5661644"/>
            <a:chOff x="0" y="0"/>
            <a:chExt cx="46952562" cy="17403304"/>
          </a:xfrm>
        </p:grpSpPr>
        <p:sp>
          <p:nvSpPr>
            <p:cNvPr id="4" name="Freeform 4"/>
            <p:cNvSpPr/>
            <p:nvPr/>
          </p:nvSpPr>
          <p:spPr>
            <a:xfrm>
              <a:off x="31750" y="31750"/>
              <a:ext cx="46889064" cy="17339804"/>
            </a:xfrm>
            <a:custGeom>
              <a:avLst/>
              <a:gdLst/>
              <a:ahLst/>
              <a:cxnLst/>
              <a:rect l="l" t="t" r="r" b="b"/>
              <a:pathLst>
                <a:path w="46889064" h="17339804">
                  <a:moveTo>
                    <a:pt x="46796353" y="17339804"/>
                  </a:moveTo>
                  <a:lnTo>
                    <a:pt x="92710" y="17339804"/>
                  </a:lnTo>
                  <a:cubicBezTo>
                    <a:pt x="41910" y="17339804"/>
                    <a:pt x="0" y="17297895"/>
                    <a:pt x="0" y="17247095"/>
                  </a:cubicBezTo>
                  <a:lnTo>
                    <a:pt x="0" y="92710"/>
                  </a:lnTo>
                  <a:cubicBezTo>
                    <a:pt x="0" y="41910"/>
                    <a:pt x="41910" y="0"/>
                    <a:pt x="92710" y="0"/>
                  </a:cubicBezTo>
                  <a:lnTo>
                    <a:pt x="46795082" y="0"/>
                  </a:lnTo>
                  <a:cubicBezTo>
                    <a:pt x="46845882" y="0"/>
                    <a:pt x="46887792" y="41910"/>
                    <a:pt x="46887792" y="92710"/>
                  </a:cubicBezTo>
                  <a:lnTo>
                    <a:pt x="46887792" y="17245825"/>
                  </a:lnTo>
                  <a:cubicBezTo>
                    <a:pt x="46889064" y="17297895"/>
                    <a:pt x="46847153" y="17339804"/>
                    <a:pt x="46796353" y="17339804"/>
                  </a:cubicBezTo>
                  <a:close/>
                </a:path>
              </a:pathLst>
            </a:custGeom>
            <a:solidFill>
              <a:srgbClr val="F5F5EF"/>
            </a:solidFill>
          </p:spPr>
        </p:sp>
        <p:sp>
          <p:nvSpPr>
            <p:cNvPr id="5" name="Freeform 5"/>
            <p:cNvSpPr/>
            <p:nvPr/>
          </p:nvSpPr>
          <p:spPr>
            <a:xfrm>
              <a:off x="0" y="0"/>
              <a:ext cx="46952564" cy="17403304"/>
            </a:xfrm>
            <a:custGeom>
              <a:avLst/>
              <a:gdLst/>
              <a:ahLst/>
              <a:cxnLst/>
              <a:rect l="l" t="t" r="r" b="b"/>
              <a:pathLst>
                <a:path w="46952564" h="17403304">
                  <a:moveTo>
                    <a:pt x="46828103" y="59690"/>
                  </a:moveTo>
                  <a:cubicBezTo>
                    <a:pt x="46863664" y="59690"/>
                    <a:pt x="46892871" y="88900"/>
                    <a:pt x="46892871" y="124460"/>
                  </a:cubicBezTo>
                  <a:lnTo>
                    <a:pt x="46892871" y="17278845"/>
                  </a:lnTo>
                  <a:cubicBezTo>
                    <a:pt x="46892871" y="17314404"/>
                    <a:pt x="46863664" y="17343614"/>
                    <a:pt x="46828103" y="17343614"/>
                  </a:cubicBezTo>
                  <a:lnTo>
                    <a:pt x="124460" y="17343614"/>
                  </a:lnTo>
                  <a:cubicBezTo>
                    <a:pt x="88900" y="17343614"/>
                    <a:pt x="59690" y="17314404"/>
                    <a:pt x="59690" y="17278845"/>
                  </a:cubicBezTo>
                  <a:lnTo>
                    <a:pt x="59690" y="124460"/>
                  </a:lnTo>
                  <a:cubicBezTo>
                    <a:pt x="59690" y="88900"/>
                    <a:pt x="88900" y="59690"/>
                    <a:pt x="124460" y="59690"/>
                  </a:cubicBezTo>
                  <a:lnTo>
                    <a:pt x="46828103" y="59690"/>
                  </a:lnTo>
                  <a:moveTo>
                    <a:pt x="46828103" y="0"/>
                  </a:moveTo>
                  <a:lnTo>
                    <a:pt x="124460" y="0"/>
                  </a:lnTo>
                  <a:cubicBezTo>
                    <a:pt x="55880" y="0"/>
                    <a:pt x="0" y="55880"/>
                    <a:pt x="0" y="124460"/>
                  </a:cubicBezTo>
                  <a:lnTo>
                    <a:pt x="0" y="17278845"/>
                  </a:lnTo>
                  <a:cubicBezTo>
                    <a:pt x="0" y="17347425"/>
                    <a:pt x="55880" y="17403304"/>
                    <a:pt x="124460" y="17403304"/>
                  </a:cubicBezTo>
                  <a:lnTo>
                    <a:pt x="46828103" y="17403304"/>
                  </a:lnTo>
                  <a:cubicBezTo>
                    <a:pt x="46896682" y="17403304"/>
                    <a:pt x="46952564" y="17347425"/>
                    <a:pt x="46952564" y="17278845"/>
                  </a:cubicBezTo>
                  <a:lnTo>
                    <a:pt x="46952564" y="124460"/>
                  </a:lnTo>
                  <a:cubicBezTo>
                    <a:pt x="46952564" y="55880"/>
                    <a:pt x="46896682" y="0"/>
                    <a:pt x="46828103" y="0"/>
                  </a:cubicBezTo>
                  <a:close/>
                </a:path>
              </a:pathLst>
            </a:custGeom>
            <a:solidFill>
              <a:srgbClr val="253140"/>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401726">
            <a:off x="750005" y="2109546"/>
            <a:ext cx="2131882" cy="19148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87564" y="6903360"/>
            <a:ext cx="2177389" cy="287875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61650" flipH="1">
            <a:off x="17433777" y="6398113"/>
            <a:ext cx="908448" cy="139177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1650">
            <a:off x="14204639" y="8227529"/>
            <a:ext cx="908448" cy="1391772"/>
          </a:xfrm>
          <a:prstGeom prst="rect">
            <a:avLst/>
          </a:prstGeom>
        </p:spPr>
      </p:pic>
      <p:sp>
        <p:nvSpPr>
          <p:cNvPr id="11" name="Rectangle 10"/>
          <p:cNvSpPr/>
          <p:nvPr/>
        </p:nvSpPr>
        <p:spPr>
          <a:xfrm>
            <a:off x="2441824" y="3818424"/>
            <a:ext cx="13404351" cy="4524315"/>
          </a:xfrm>
          <a:prstGeom prst="rect">
            <a:avLst/>
          </a:prstGeom>
        </p:spPr>
        <p:txBody>
          <a:bodyPr wrap="square">
            <a:spAutoFit/>
          </a:bodyPr>
          <a:lstStyle/>
          <a:p>
            <a:pPr algn="just">
              <a:lnSpc>
                <a:spcPct val="150000"/>
              </a:lnSpc>
            </a:pPr>
            <a:r>
              <a:rPr lang="en-US" sz="4800" dirty="0" smtClean="0">
                <a:solidFill>
                  <a:srgbClr val="000000"/>
                </a:solidFill>
                <a:ea typeface="Times New Roman" panose="02020603050405020304" pitchFamily="18" charset="0"/>
                <a:cs typeface="Times New Roman" panose="02020603050405020304" pitchFamily="18" charset="0"/>
              </a:rPr>
              <a:t>	</a:t>
            </a:r>
            <a:r>
              <a:rPr lang="vi-VN" sz="4800" dirty="0" smtClean="0">
                <a:solidFill>
                  <a:srgbClr val="000000"/>
                </a:solidFill>
                <a:ea typeface="Times New Roman" panose="02020603050405020304" pitchFamily="18" charset="0"/>
                <a:cs typeface="Times New Roman" panose="02020603050405020304" pitchFamily="18" charset="0"/>
              </a:rPr>
              <a:t>Viết </a:t>
            </a:r>
            <a:r>
              <a:rPr lang="vi-VN" sz="4800" dirty="0">
                <a:solidFill>
                  <a:srgbClr val="000000"/>
                </a:solidFill>
                <a:ea typeface="Times New Roman" panose="02020603050405020304" pitchFamily="18" charset="0"/>
                <a:cs typeface="Times New Roman" panose="02020603050405020304" pitchFamily="18" charset="0"/>
              </a:rPr>
              <a:t>đoạn văn ngắn ( 3 đến 5 </a:t>
            </a:r>
            <a:r>
              <a:rPr lang="vi-VN" sz="4800" dirty="0" smtClean="0">
                <a:solidFill>
                  <a:srgbClr val="000000"/>
                </a:solidFill>
                <a:ea typeface="Times New Roman" panose="02020603050405020304" pitchFamily="18" charset="0"/>
                <a:cs typeface="Times New Roman" panose="02020603050405020304" pitchFamily="18" charset="0"/>
              </a:rPr>
              <a:t>câu)</a:t>
            </a:r>
            <a:r>
              <a:rPr lang="en-US" sz="4800" dirty="0" smtClean="0">
                <a:solidFill>
                  <a:srgbClr val="000000"/>
                </a:solidFill>
                <a:ea typeface="Times New Roman" panose="02020603050405020304" pitchFamily="18" charset="0"/>
                <a:cs typeface="Times New Roman" panose="02020603050405020304" pitchFamily="18" charset="0"/>
              </a:rPr>
              <a:t>. </a:t>
            </a:r>
            <a:r>
              <a:rPr lang="vi-VN" sz="4800" dirty="0" smtClean="0">
                <a:solidFill>
                  <a:srgbClr val="000000"/>
                </a:solidFill>
                <a:ea typeface="Times New Roman" panose="02020603050405020304" pitchFamily="18" charset="0"/>
                <a:cs typeface="Times New Roman" panose="02020603050405020304" pitchFamily="18" charset="0"/>
              </a:rPr>
              <a:t>Sau </a:t>
            </a:r>
            <a:r>
              <a:rPr lang="vi-VN" sz="4800" dirty="0">
                <a:solidFill>
                  <a:srgbClr val="000000"/>
                </a:solidFill>
                <a:ea typeface="Times New Roman" panose="02020603050405020304" pitchFamily="18" charset="0"/>
                <a:cs typeface="Times New Roman" panose="02020603050405020304" pitchFamily="18" charset="0"/>
              </a:rPr>
              <a:t>khi </a:t>
            </a:r>
            <a:r>
              <a:rPr lang="vi-VN" sz="4800" dirty="0" smtClean="0">
                <a:solidFill>
                  <a:srgbClr val="000000"/>
                </a:solidFill>
                <a:ea typeface="Times New Roman" panose="02020603050405020304" pitchFamily="18" charset="0"/>
                <a:cs typeface="Times New Roman" panose="02020603050405020304" pitchFamily="18" charset="0"/>
              </a:rPr>
              <a:t>viết</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4800" dirty="0" smtClean="0">
                <a:solidFill>
                  <a:srgbClr val="000000"/>
                </a:solidFill>
                <a:ea typeface="Times New Roman" panose="02020603050405020304" pitchFamily="18" charset="0"/>
                <a:cs typeface="Times New Roman" panose="02020603050405020304" pitchFamily="18" charset="0"/>
              </a:rPr>
              <a:t> em </a:t>
            </a:r>
            <a:r>
              <a:rPr lang="vi-VN" sz="4800" dirty="0">
                <a:solidFill>
                  <a:srgbClr val="000000"/>
                </a:solidFill>
                <a:ea typeface="Times New Roman" panose="02020603050405020304" pitchFamily="18" charset="0"/>
                <a:cs typeface="Times New Roman" panose="02020603050405020304" pitchFamily="18" charset="0"/>
              </a:rPr>
              <a:t>hãy cho biết đoạn văn em viết về đề tài gì? Chỉ ra từ ngữ thể hiện tình cảm của em đối với đối tượng em lựa chọn để viết?</a:t>
            </a:r>
          </a:p>
        </p:txBody>
      </p:sp>
    </p:spTree>
    <p:extLst>
      <p:ext uri="{BB962C8B-B14F-4D97-AF65-F5344CB8AC3E}">
        <p14:creationId xmlns:p14="http://schemas.microsoft.com/office/powerpoint/2010/main" val="18945535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4" name="TextBox 4"/>
          <p:cNvSpPr txBox="1"/>
          <p:nvPr/>
        </p:nvSpPr>
        <p:spPr>
          <a:xfrm>
            <a:off x="7711171" y="1866900"/>
            <a:ext cx="9318297" cy="965905"/>
          </a:xfrm>
          <a:prstGeom prst="rect">
            <a:avLst/>
          </a:prstGeom>
        </p:spPr>
        <p:txBody>
          <a:bodyPr lIns="0" tIns="0" rIns="0" bIns="0" rtlCol="0" anchor="t">
            <a:spAutoFit/>
          </a:bodyPr>
          <a:lstStyle/>
          <a:p>
            <a:pPr algn="ctr">
              <a:lnSpc>
                <a:spcPts val="8100"/>
              </a:lnSpc>
            </a:pPr>
            <a:r>
              <a:rPr lang="en-US" sz="6400" b="1" dirty="0" smtClean="0">
                <a:solidFill>
                  <a:srgbClr val="253140"/>
                </a:solidFill>
                <a:latin typeface="Arial" panose="020B0604020202020204" pitchFamily="34" charset="0"/>
                <a:cs typeface="Arial" panose="020B0604020202020204" pitchFamily="34" charset="0"/>
              </a:rPr>
              <a:t>HƯỚNG DẪN VỀ NHÀ</a:t>
            </a:r>
            <a:endParaRPr lang="en-US" sz="6400" b="1" dirty="0">
              <a:solidFill>
                <a:srgbClr val="25314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41022" y="7416815"/>
            <a:ext cx="5193034" cy="213386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57987" y="2214127"/>
            <a:ext cx="4215475" cy="557334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32389">
            <a:off x="3827497" y="-418775"/>
            <a:ext cx="3773916" cy="2456476"/>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820163">
            <a:off x="-1886958" y="481021"/>
            <a:ext cx="3773916" cy="2456476"/>
          </a:xfrm>
          <a:prstGeom prst="rect">
            <a:avLst/>
          </a:prstGeom>
        </p:spPr>
      </p:pic>
      <p:sp>
        <p:nvSpPr>
          <p:cNvPr id="2" name="TextBox 1"/>
          <p:cNvSpPr txBox="1"/>
          <p:nvPr/>
        </p:nvSpPr>
        <p:spPr>
          <a:xfrm>
            <a:off x="6629400" y="3009900"/>
            <a:ext cx="10896600" cy="4295087"/>
          </a:xfrm>
          <a:prstGeom prst="rect">
            <a:avLst/>
          </a:prstGeom>
          <a:noFill/>
        </p:spPr>
        <p:txBody>
          <a:bodyPr wrap="square" rtlCol="0">
            <a:spAutoFit/>
          </a:bodyPr>
          <a:lstStyle/>
          <a:p>
            <a:pPr marL="685800" indent="-685800" algn="just">
              <a:lnSpc>
                <a:spcPct val="200000"/>
              </a:lnSpc>
              <a:buFont typeface="Wingdings" panose="05000000000000000000" pitchFamily="2" charset="2"/>
              <a:buChar char="§"/>
            </a:pPr>
            <a:r>
              <a:rPr lang="en-US" sz="4800" dirty="0" err="1" smtClean="0">
                <a:latin typeface="Arial" panose="020B0604020202020204" pitchFamily="34" charset="0"/>
                <a:cs typeface="Arial" panose="020B0604020202020204" pitchFamily="34" charset="0"/>
              </a:rPr>
              <a:t>Ôn</a:t>
            </a:r>
            <a:r>
              <a:rPr lang="en-US" sz="4800" dirty="0" smtClean="0">
                <a:latin typeface="Arial" panose="020B0604020202020204" pitchFamily="34" charset="0"/>
                <a:cs typeface="Arial" panose="020B0604020202020204" pitchFamily="34" charset="0"/>
              </a:rPr>
              <a:t> lại bài </a:t>
            </a:r>
            <a:r>
              <a:rPr lang="en-US" sz="4800" dirty="0" err="1" smtClean="0">
                <a:latin typeface="Arial" panose="020B0604020202020204" pitchFamily="34" charset="0"/>
                <a:cs typeface="Arial" panose="020B0604020202020204" pitchFamily="34" charset="0"/>
              </a:rPr>
              <a:t>cũ</a:t>
            </a:r>
            <a:endParaRPr lang="en-US" sz="4800" dirty="0" smtClean="0">
              <a:latin typeface="Arial" panose="020B0604020202020204" pitchFamily="34" charset="0"/>
              <a:cs typeface="Arial" panose="020B0604020202020204" pitchFamily="34" charset="0"/>
            </a:endParaRPr>
          </a:p>
          <a:p>
            <a:pPr marL="685800" indent="-685800" algn="just">
              <a:lnSpc>
                <a:spcPct val="200000"/>
              </a:lnSpc>
              <a:buFont typeface="Wingdings" panose="05000000000000000000" pitchFamily="2" charset="2"/>
              <a:buChar char="§"/>
            </a:pPr>
            <a:r>
              <a:rPr lang="en-US" sz="4800" dirty="0" err="1" smtClean="0">
                <a:latin typeface="Arial" panose="020B0604020202020204" pitchFamily="34" charset="0"/>
                <a:cs typeface="Arial" panose="020B0604020202020204" pitchFamily="34" charset="0"/>
              </a:rPr>
              <a:t>Chuẩn</a:t>
            </a:r>
            <a:r>
              <a:rPr lang="en-US" sz="4800" dirty="0" smtClean="0">
                <a:latin typeface="Arial" panose="020B0604020202020204" pitchFamily="34" charset="0"/>
                <a:cs typeface="Arial" panose="020B0604020202020204" pitchFamily="34" charset="0"/>
              </a:rPr>
              <a:t> bị bài mới: </a:t>
            </a:r>
            <a:r>
              <a:rPr lang="en-US" sz="4800" b="1" i="1" dirty="0" err="1" smtClean="0">
                <a:latin typeface="Arial" panose="020B0604020202020204" pitchFamily="34" charset="0"/>
                <a:cs typeface="Arial" panose="020B0604020202020204" pitchFamily="34" charset="0"/>
              </a:rPr>
              <a:t>Viết</a:t>
            </a:r>
            <a:r>
              <a:rPr lang="en-US" sz="4800" b="1" i="1" dirty="0" smtClean="0">
                <a:latin typeface="Arial" panose="020B0604020202020204" pitchFamily="34" charset="0"/>
                <a:cs typeface="Arial" panose="020B0604020202020204" pitchFamily="34" charset="0"/>
              </a:rPr>
              <a:t> kể lại một </a:t>
            </a:r>
            <a:r>
              <a:rPr lang="en-US" sz="4800" b="1" i="1" dirty="0" err="1" smtClean="0">
                <a:latin typeface="Arial" panose="020B0604020202020204" pitchFamily="34" charset="0"/>
                <a:cs typeface="Arial" panose="020B0604020202020204" pitchFamily="34" charset="0"/>
              </a:rPr>
              <a:t>trải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nghiệm</a:t>
            </a:r>
            <a:r>
              <a:rPr lang="en-US" sz="4800" b="1" i="1" dirty="0" smtClean="0">
                <a:latin typeface="Arial" panose="020B0604020202020204" pitchFamily="34" charset="0"/>
                <a:cs typeface="Arial" panose="020B0604020202020204" pitchFamily="34" charset="0"/>
              </a:rPr>
              <a:t> của bản </a:t>
            </a:r>
            <a:r>
              <a:rPr lang="en-US" sz="4800" b="1" i="1" dirty="0" err="1" smtClean="0">
                <a:latin typeface="Arial" panose="020B0604020202020204" pitchFamily="34" charset="0"/>
                <a:cs typeface="Arial" panose="020B0604020202020204" pitchFamily="34" charset="0"/>
              </a:rPr>
              <a:t>thân</a:t>
            </a:r>
            <a:endParaRPr lang="en-US" sz="4800" b="1" i="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2D8F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40765" y="-154481"/>
            <a:ext cx="5136548" cy="5517776"/>
          </a:xfrm>
          <a:prstGeom prst="rect">
            <a:avLst/>
          </a:prstGeom>
        </p:spPr>
      </p:pic>
      <p:grpSp>
        <p:nvGrpSpPr>
          <p:cNvPr id="4" name="Group 4"/>
          <p:cNvGrpSpPr/>
          <p:nvPr/>
        </p:nvGrpSpPr>
        <p:grpSpPr>
          <a:xfrm>
            <a:off x="1371600" y="3681312"/>
            <a:ext cx="15408692" cy="3907684"/>
            <a:chOff x="0" y="0"/>
            <a:chExt cx="47364712" cy="6091581"/>
          </a:xfrm>
        </p:grpSpPr>
        <p:sp>
          <p:nvSpPr>
            <p:cNvPr id="5" name="Freeform 5"/>
            <p:cNvSpPr/>
            <p:nvPr/>
          </p:nvSpPr>
          <p:spPr>
            <a:xfrm>
              <a:off x="31750" y="31750"/>
              <a:ext cx="47301212" cy="6028081"/>
            </a:xfrm>
            <a:custGeom>
              <a:avLst/>
              <a:gdLst/>
              <a:ahLst/>
              <a:cxnLst/>
              <a:rect l="l" t="t" r="r" b="b"/>
              <a:pathLst>
                <a:path w="47301212" h="6028081">
                  <a:moveTo>
                    <a:pt x="47208501" y="6028081"/>
                  </a:moveTo>
                  <a:lnTo>
                    <a:pt x="92710" y="6028081"/>
                  </a:lnTo>
                  <a:cubicBezTo>
                    <a:pt x="41910" y="6028081"/>
                    <a:pt x="0" y="5986171"/>
                    <a:pt x="0" y="5935371"/>
                  </a:cubicBezTo>
                  <a:lnTo>
                    <a:pt x="0" y="92710"/>
                  </a:lnTo>
                  <a:cubicBezTo>
                    <a:pt x="0" y="41910"/>
                    <a:pt x="41910" y="0"/>
                    <a:pt x="92710" y="0"/>
                  </a:cubicBezTo>
                  <a:lnTo>
                    <a:pt x="47207233" y="0"/>
                  </a:lnTo>
                  <a:cubicBezTo>
                    <a:pt x="47258033" y="0"/>
                    <a:pt x="47299941" y="41910"/>
                    <a:pt x="47299941" y="92710"/>
                  </a:cubicBezTo>
                  <a:lnTo>
                    <a:pt x="47299941" y="5934101"/>
                  </a:lnTo>
                  <a:cubicBezTo>
                    <a:pt x="47301212" y="5986171"/>
                    <a:pt x="47259301" y="6028081"/>
                    <a:pt x="47208501" y="6028081"/>
                  </a:cubicBezTo>
                  <a:close/>
                </a:path>
              </a:pathLst>
            </a:custGeom>
            <a:solidFill>
              <a:srgbClr val="F5F5EF"/>
            </a:solidFill>
          </p:spPr>
        </p:sp>
        <p:sp>
          <p:nvSpPr>
            <p:cNvPr id="6" name="Freeform 6"/>
            <p:cNvSpPr/>
            <p:nvPr/>
          </p:nvSpPr>
          <p:spPr>
            <a:xfrm>
              <a:off x="0" y="0"/>
              <a:ext cx="47364712" cy="6091581"/>
            </a:xfrm>
            <a:custGeom>
              <a:avLst/>
              <a:gdLst/>
              <a:ahLst/>
              <a:cxnLst/>
              <a:rect l="l" t="t" r="r" b="b"/>
              <a:pathLst>
                <a:path w="47364712" h="6091581">
                  <a:moveTo>
                    <a:pt x="47240251" y="59690"/>
                  </a:moveTo>
                  <a:cubicBezTo>
                    <a:pt x="47275812" y="59690"/>
                    <a:pt x="47305023" y="88900"/>
                    <a:pt x="47305023" y="124460"/>
                  </a:cubicBezTo>
                  <a:lnTo>
                    <a:pt x="47305023" y="5967121"/>
                  </a:lnTo>
                  <a:cubicBezTo>
                    <a:pt x="47305023" y="6002681"/>
                    <a:pt x="47275812" y="6031891"/>
                    <a:pt x="47240251" y="6031891"/>
                  </a:cubicBezTo>
                  <a:lnTo>
                    <a:pt x="124460" y="6031891"/>
                  </a:lnTo>
                  <a:cubicBezTo>
                    <a:pt x="88900" y="6031891"/>
                    <a:pt x="59690" y="6002681"/>
                    <a:pt x="59690" y="5967121"/>
                  </a:cubicBezTo>
                  <a:lnTo>
                    <a:pt x="59690" y="124460"/>
                  </a:lnTo>
                  <a:cubicBezTo>
                    <a:pt x="59690" y="88900"/>
                    <a:pt x="88900" y="59690"/>
                    <a:pt x="124460" y="59690"/>
                  </a:cubicBezTo>
                  <a:lnTo>
                    <a:pt x="47240251" y="59690"/>
                  </a:lnTo>
                  <a:moveTo>
                    <a:pt x="47240251" y="0"/>
                  </a:moveTo>
                  <a:lnTo>
                    <a:pt x="124460" y="0"/>
                  </a:lnTo>
                  <a:cubicBezTo>
                    <a:pt x="55880" y="0"/>
                    <a:pt x="0" y="55880"/>
                    <a:pt x="0" y="124460"/>
                  </a:cubicBezTo>
                  <a:lnTo>
                    <a:pt x="0" y="5967121"/>
                  </a:lnTo>
                  <a:cubicBezTo>
                    <a:pt x="0" y="6035701"/>
                    <a:pt x="55880" y="6091581"/>
                    <a:pt x="124460" y="6091581"/>
                  </a:cubicBezTo>
                  <a:lnTo>
                    <a:pt x="47240251" y="6091581"/>
                  </a:lnTo>
                  <a:cubicBezTo>
                    <a:pt x="47308833" y="6091581"/>
                    <a:pt x="47364712" y="6035701"/>
                    <a:pt x="47364712" y="5967121"/>
                  </a:cubicBezTo>
                  <a:lnTo>
                    <a:pt x="47364712" y="124460"/>
                  </a:lnTo>
                  <a:cubicBezTo>
                    <a:pt x="47364712" y="55880"/>
                    <a:pt x="47308833" y="0"/>
                    <a:pt x="47240251" y="0"/>
                  </a:cubicBezTo>
                  <a:close/>
                </a:path>
              </a:pathLst>
            </a:custGeom>
            <a:solidFill>
              <a:srgbClr val="253140"/>
            </a:solidFill>
          </p:spPr>
        </p:sp>
      </p:grpSp>
      <p:sp>
        <p:nvSpPr>
          <p:cNvPr id="7" name="TextBox 7"/>
          <p:cNvSpPr txBox="1"/>
          <p:nvPr/>
        </p:nvSpPr>
        <p:spPr>
          <a:xfrm>
            <a:off x="2196627" y="4075816"/>
            <a:ext cx="13758637" cy="3118674"/>
          </a:xfrm>
          <a:prstGeom prst="rect">
            <a:avLst/>
          </a:prstGeom>
        </p:spPr>
        <p:txBody>
          <a:bodyPr wrap="square" lIns="0" tIns="0" rIns="0" bIns="0" rtlCol="0" anchor="t">
            <a:spAutoFit/>
          </a:bodyPr>
          <a:lstStyle/>
          <a:p>
            <a:pPr algn="ctr">
              <a:lnSpc>
                <a:spcPct val="150000"/>
              </a:lnSpc>
            </a:pPr>
            <a:r>
              <a:rPr lang="en-US" sz="7200" b="1" dirty="0" smtClean="0">
                <a:solidFill>
                  <a:srgbClr val="253140"/>
                </a:solidFill>
                <a:latin typeface="Arial" panose="020B0604020202020204" pitchFamily="34" charset="0"/>
                <a:cs typeface="Arial" panose="020B0604020202020204" pitchFamily="34" charset="0"/>
              </a:rPr>
              <a:t>CẢM ƠN CÁC EM ĐÃ </a:t>
            </a:r>
          </a:p>
          <a:p>
            <a:pPr algn="ctr">
              <a:lnSpc>
                <a:spcPct val="150000"/>
              </a:lnSpc>
            </a:pPr>
            <a:r>
              <a:rPr lang="en-US" sz="7200" b="1" dirty="0" smtClean="0">
                <a:solidFill>
                  <a:srgbClr val="253140"/>
                </a:solidFill>
                <a:latin typeface="Arial" panose="020B0604020202020204" pitchFamily="34" charset="0"/>
                <a:cs typeface="Arial" panose="020B0604020202020204" pitchFamily="34" charset="0"/>
              </a:rPr>
              <a:t>LẮNG NGHE BÀI GIẢNG!</a:t>
            </a:r>
            <a:endParaRPr lang="en-US" sz="7200" b="1" dirty="0">
              <a:solidFill>
                <a:srgbClr val="25314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61124">
            <a:off x="10257896" y="7337941"/>
            <a:ext cx="2530199" cy="119609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09039" y="7333846"/>
            <a:ext cx="3121006" cy="203149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11263">
            <a:off x="9177674" y="-877510"/>
            <a:ext cx="2722659" cy="2959412"/>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07535">
            <a:off x="16468420" y="108126"/>
            <a:ext cx="1581760" cy="1509862"/>
          </a:xfrm>
          <a:prstGeom prst="rect">
            <a:avLst/>
          </a:prstGeom>
        </p:spPr>
      </p:pic>
    </p:spTree>
    <p:extLst>
      <p:ext uri="{BB962C8B-B14F-4D97-AF65-F5344CB8AC3E}">
        <p14:creationId xmlns:p14="http://schemas.microsoft.com/office/powerpoint/2010/main" val="2642299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TextBox 2"/>
          <p:cNvSpPr txBox="1"/>
          <p:nvPr/>
        </p:nvSpPr>
        <p:spPr>
          <a:xfrm>
            <a:off x="1143000" y="806399"/>
            <a:ext cx="4991100" cy="1538883"/>
          </a:xfrm>
          <a:prstGeom prst="rect">
            <a:avLst/>
          </a:prstGeom>
        </p:spPr>
        <p:txBody>
          <a:bodyPr wrap="square" lIns="0" tIns="0" rIns="0" bIns="0" rtlCol="0" anchor="t">
            <a:spAutoFit/>
          </a:bodyPr>
          <a:lstStyle/>
          <a:p>
            <a:pPr>
              <a:lnSpc>
                <a:spcPts val="12000"/>
              </a:lnSpc>
            </a:pPr>
            <a:r>
              <a:rPr lang="en-US" sz="6400" b="1" dirty="0" smtClean="0">
                <a:solidFill>
                  <a:srgbClr val="253140"/>
                </a:solidFill>
                <a:latin typeface="Arial" panose="020B0604020202020204" pitchFamily="34" charset="0"/>
                <a:cs typeface="Arial" panose="020B0604020202020204" pitchFamily="34" charset="0"/>
              </a:rPr>
              <a:t>KHỞI ĐỘNG</a:t>
            </a:r>
            <a:endParaRPr lang="en-US" sz="6400" b="1" dirty="0">
              <a:solidFill>
                <a:srgbClr val="253140"/>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956815" y="3621691"/>
            <a:ext cx="3945021" cy="357921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04080">
            <a:off x="13081852" y="8966593"/>
            <a:ext cx="2712990" cy="128250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369455" y="-1181039"/>
            <a:ext cx="4030596" cy="3964641"/>
          </a:xfrm>
          <a:prstGeom prst="rect">
            <a:avLst/>
          </a:prstGeom>
        </p:spPr>
      </p:pic>
      <p:sp>
        <p:nvSpPr>
          <p:cNvPr id="6" name="Rectangle 5"/>
          <p:cNvSpPr/>
          <p:nvPr/>
        </p:nvSpPr>
        <p:spPr>
          <a:xfrm>
            <a:off x="685800" y="2479742"/>
            <a:ext cx="13716000" cy="5262979"/>
          </a:xfrm>
          <a:prstGeom prst="rect">
            <a:avLst/>
          </a:prstGeom>
        </p:spPr>
        <p:txBody>
          <a:bodyPr wrap="square">
            <a:spAutoFit/>
          </a:bodyPr>
          <a:lstStyle/>
          <a:p>
            <a:pPr marL="560070" marR="0" algn="just">
              <a:lnSpc>
                <a:spcPct val="200000"/>
              </a:lnSpc>
              <a:spcBef>
                <a:spcPts val="0"/>
              </a:spcBef>
              <a:spcAft>
                <a:spcPts val="0"/>
              </a:spcAft>
            </a:pPr>
            <a:r>
              <a:rPr lang="en-US" sz="4200" dirty="0">
                <a:latin typeface="Arial" panose="020B0604020202020204" pitchFamily="34" charset="0"/>
                <a:ea typeface="Arial" panose="020B0604020202020204" pitchFamily="34" charset="0"/>
                <a:cs typeface="Arial" panose="020B0604020202020204" pitchFamily="34" charset="0"/>
              </a:rPr>
              <a:t>Văn bản </a:t>
            </a:r>
            <a:r>
              <a:rPr lang="en-US" sz="4200" b="1" i="1" dirty="0">
                <a:latin typeface="Arial" panose="020B0604020202020204" pitchFamily="34" charset="0"/>
                <a:ea typeface="Arial" panose="020B0604020202020204" pitchFamily="34" charset="0"/>
                <a:cs typeface="Arial" panose="020B0604020202020204" pitchFamily="34" charset="0"/>
              </a:rPr>
              <a:t>“</a:t>
            </a:r>
            <a:r>
              <a:rPr lang="en-US" sz="4200" b="1" i="1" dirty="0" err="1">
                <a:latin typeface="Arial" panose="020B0604020202020204" pitchFamily="34" charset="0"/>
                <a:ea typeface="Arial" panose="020B0604020202020204" pitchFamily="34" charset="0"/>
                <a:cs typeface="Arial" panose="020B0604020202020204" pitchFamily="34" charset="0"/>
              </a:rPr>
              <a:t>Lẵng</a:t>
            </a:r>
            <a:r>
              <a:rPr lang="en-US" sz="4200" b="1" i="1" dirty="0">
                <a:latin typeface="Arial" panose="020B0604020202020204" pitchFamily="34" charset="0"/>
                <a:ea typeface="Arial" panose="020B0604020202020204" pitchFamily="34" charset="0"/>
                <a:cs typeface="Arial" panose="020B0604020202020204" pitchFamily="34" charset="0"/>
              </a:rPr>
              <a:t> quả </a:t>
            </a:r>
            <a:r>
              <a:rPr lang="en-US" sz="4200" b="1" i="1" dirty="0" err="1">
                <a:latin typeface="Arial" panose="020B0604020202020204" pitchFamily="34" charset="0"/>
                <a:ea typeface="Arial" panose="020B0604020202020204" pitchFamily="34" charset="0"/>
                <a:cs typeface="Arial" panose="020B0604020202020204" pitchFamily="34" charset="0"/>
              </a:rPr>
              <a:t>thông</a:t>
            </a:r>
            <a:r>
              <a:rPr lang="en-US" sz="4200" b="1" i="1" dirty="0">
                <a:latin typeface="Arial" panose="020B0604020202020204" pitchFamily="34" charset="0"/>
                <a:ea typeface="Arial" panose="020B0604020202020204" pitchFamily="34" charset="0"/>
                <a:cs typeface="Arial" panose="020B0604020202020204" pitchFamily="34" charset="0"/>
              </a:rPr>
              <a:t>” </a:t>
            </a:r>
            <a:r>
              <a:rPr lang="en-US" sz="4200" dirty="0" err="1">
                <a:latin typeface="Arial" panose="020B0604020202020204" pitchFamily="34" charset="0"/>
                <a:ea typeface="Arial" panose="020B0604020202020204" pitchFamily="34" charset="0"/>
                <a:cs typeface="Arial" panose="020B0604020202020204" pitchFamily="34" charset="0"/>
              </a:rPr>
              <a:t>và</a:t>
            </a:r>
            <a:r>
              <a:rPr lang="en-US" sz="4200" dirty="0">
                <a:latin typeface="Arial" panose="020B0604020202020204" pitchFamily="34" charset="0"/>
                <a:ea typeface="Arial" panose="020B0604020202020204" pitchFamily="34" charset="0"/>
                <a:cs typeface="Arial" panose="020B0604020202020204" pitchFamily="34" charset="0"/>
              </a:rPr>
              <a:t> </a:t>
            </a:r>
            <a:r>
              <a:rPr lang="en-US" sz="4200" b="1" i="1" dirty="0">
                <a:latin typeface="Arial" panose="020B0604020202020204" pitchFamily="34" charset="0"/>
                <a:ea typeface="Arial" panose="020B0604020202020204" pitchFamily="34" charset="0"/>
                <a:cs typeface="Arial" panose="020B0604020202020204" pitchFamily="34" charset="0"/>
              </a:rPr>
              <a:t>“Con muốn làm cái </a:t>
            </a:r>
            <a:r>
              <a:rPr lang="en-US" sz="4200" b="1" i="1" dirty="0" err="1">
                <a:latin typeface="Arial" panose="020B0604020202020204" pitchFamily="34" charset="0"/>
                <a:ea typeface="Arial" panose="020B0604020202020204" pitchFamily="34" charset="0"/>
                <a:cs typeface="Arial" panose="020B0604020202020204" pitchFamily="34" charset="0"/>
              </a:rPr>
              <a:t>cây</a:t>
            </a:r>
            <a:r>
              <a:rPr lang="en-US" sz="4200" b="1" i="1" dirty="0">
                <a:latin typeface="Arial" panose="020B0604020202020204" pitchFamily="34" charset="0"/>
                <a:ea typeface="Arial" panose="020B0604020202020204" pitchFamily="34" charset="0"/>
                <a:cs typeface="Arial" panose="020B0604020202020204" pitchFamily="34" charset="0"/>
              </a:rPr>
              <a:t>”</a:t>
            </a:r>
            <a:r>
              <a:rPr lang="en-US" sz="4200" dirty="0">
                <a:latin typeface="Arial" panose="020B0604020202020204" pitchFamily="34" charset="0"/>
                <a:ea typeface="Arial" panose="020B0604020202020204" pitchFamily="34" charset="0"/>
                <a:cs typeface="Arial" panose="020B0604020202020204" pitchFamily="34" charset="0"/>
              </a:rPr>
              <a:t> đã thể </a:t>
            </a:r>
            <a:r>
              <a:rPr lang="en-US" sz="4200" dirty="0" err="1">
                <a:latin typeface="Arial" panose="020B0604020202020204" pitchFamily="34" charset="0"/>
                <a:ea typeface="Arial" panose="020B0604020202020204" pitchFamily="34" charset="0"/>
                <a:cs typeface="Arial" panose="020B0604020202020204" pitchFamily="34" charset="0"/>
              </a:rPr>
              <a:t>hiện</a:t>
            </a:r>
            <a:r>
              <a:rPr lang="en-US" sz="4200" dirty="0">
                <a:latin typeface="Arial" panose="020B0604020202020204" pitchFamily="34" charset="0"/>
                <a:ea typeface="Arial" panose="020B0604020202020204" pitchFamily="34" charset="0"/>
                <a:cs typeface="Arial" panose="020B0604020202020204" pitchFamily="34" charset="0"/>
              </a:rPr>
              <a:t> </a:t>
            </a:r>
            <a:r>
              <a:rPr lang="en-US" sz="4200" dirty="0" err="1">
                <a:latin typeface="Arial" panose="020B0604020202020204" pitchFamily="34" charset="0"/>
                <a:ea typeface="Arial" panose="020B0604020202020204" pitchFamily="34" charset="0"/>
                <a:cs typeface="Arial" panose="020B0604020202020204" pitchFamily="34" charset="0"/>
              </a:rPr>
              <a:t>rõ</a:t>
            </a:r>
            <a:r>
              <a:rPr lang="en-US" sz="4200" dirty="0">
                <a:latin typeface="Arial" panose="020B0604020202020204" pitchFamily="34" charset="0"/>
                <a:ea typeface="Arial" panose="020B0604020202020204" pitchFamily="34" charset="0"/>
                <a:cs typeface="Arial" panose="020B0604020202020204" pitchFamily="34" charset="0"/>
              </a:rPr>
              <a:t> một số </a:t>
            </a:r>
            <a:r>
              <a:rPr lang="en-US" sz="4200" dirty="0" err="1">
                <a:latin typeface="Arial" panose="020B0604020202020204" pitchFamily="34" charset="0"/>
                <a:ea typeface="Arial" panose="020B0604020202020204" pitchFamily="34" charset="0"/>
                <a:cs typeface="Arial" panose="020B0604020202020204" pitchFamily="34" charset="0"/>
              </a:rPr>
              <a:t>yếu</a:t>
            </a:r>
            <a:r>
              <a:rPr lang="en-US" sz="4200" dirty="0">
                <a:latin typeface="Arial" panose="020B0604020202020204" pitchFamily="34" charset="0"/>
                <a:ea typeface="Arial" panose="020B0604020202020204" pitchFamily="34" charset="0"/>
                <a:cs typeface="Arial" panose="020B0604020202020204" pitchFamily="34" charset="0"/>
              </a:rPr>
              <a:t> </a:t>
            </a:r>
            <a:r>
              <a:rPr lang="en-US" sz="4200" dirty="0" err="1">
                <a:latin typeface="Arial" panose="020B0604020202020204" pitchFamily="34" charset="0"/>
                <a:ea typeface="Arial" panose="020B0604020202020204" pitchFamily="34" charset="0"/>
                <a:cs typeface="Arial" panose="020B0604020202020204" pitchFamily="34" charset="0"/>
              </a:rPr>
              <a:t>tố</a:t>
            </a:r>
            <a:r>
              <a:rPr lang="en-US" sz="4200" dirty="0">
                <a:latin typeface="Arial" panose="020B0604020202020204" pitchFamily="34" charset="0"/>
                <a:ea typeface="Arial" panose="020B0604020202020204" pitchFamily="34" charset="0"/>
                <a:cs typeface="Arial" panose="020B0604020202020204" pitchFamily="34" charset="0"/>
              </a:rPr>
              <a:t> </a:t>
            </a:r>
            <a:r>
              <a:rPr lang="en-US" sz="4200" dirty="0" err="1">
                <a:latin typeface="Arial" panose="020B0604020202020204" pitchFamily="34" charset="0"/>
                <a:ea typeface="Arial" panose="020B0604020202020204" pitchFamily="34" charset="0"/>
                <a:cs typeface="Arial" panose="020B0604020202020204" pitchFamily="34" charset="0"/>
              </a:rPr>
              <a:t>truyện</a:t>
            </a:r>
            <a:r>
              <a:rPr lang="en-US" sz="4200" dirty="0">
                <a:latin typeface="Arial" panose="020B0604020202020204" pitchFamily="34" charset="0"/>
                <a:ea typeface="Arial" panose="020B0604020202020204" pitchFamily="34" charset="0"/>
                <a:cs typeface="Arial" panose="020B0604020202020204" pitchFamily="34" charset="0"/>
              </a:rPr>
              <a:t>. </a:t>
            </a:r>
            <a:endParaRPr lang="en-US" sz="4200" dirty="0" smtClean="0">
              <a:latin typeface="Arial" panose="020B0604020202020204" pitchFamily="34" charset="0"/>
              <a:ea typeface="Arial" panose="020B0604020202020204" pitchFamily="34" charset="0"/>
              <a:cs typeface="Arial" panose="020B0604020202020204" pitchFamily="34" charset="0"/>
            </a:endParaRPr>
          </a:p>
          <a:p>
            <a:pPr marL="1303020" marR="0" indent="-742950" algn="just">
              <a:lnSpc>
                <a:spcPct val="200000"/>
              </a:lnSpc>
              <a:spcBef>
                <a:spcPts val="0"/>
              </a:spcBef>
              <a:spcAft>
                <a:spcPts val="0"/>
              </a:spcAft>
              <a:buFont typeface="Wingdings" panose="05000000000000000000" pitchFamily="2" charset="2"/>
              <a:buChar char="§"/>
            </a:pPr>
            <a:r>
              <a:rPr lang="en-US" sz="4200" dirty="0" smtClean="0">
                <a:latin typeface="Arial" panose="020B0604020202020204" pitchFamily="34" charset="0"/>
                <a:ea typeface="Arial" panose="020B0604020202020204" pitchFamily="34" charset="0"/>
                <a:cs typeface="Arial" panose="020B0604020202020204" pitchFamily="34" charset="0"/>
              </a:rPr>
              <a:t>Vậy </a:t>
            </a:r>
            <a:r>
              <a:rPr lang="en-US" sz="4200" dirty="0" err="1">
                <a:latin typeface="Arial" panose="020B0604020202020204" pitchFamily="34" charset="0"/>
                <a:ea typeface="Arial" panose="020B0604020202020204" pitchFamily="34" charset="0"/>
                <a:cs typeface="Arial" panose="020B0604020202020204" pitchFamily="34" charset="0"/>
              </a:rPr>
              <a:t>đó</a:t>
            </a:r>
            <a:r>
              <a:rPr lang="en-US" sz="4200" dirty="0">
                <a:latin typeface="Arial" panose="020B0604020202020204" pitchFamily="34" charset="0"/>
                <a:ea typeface="Arial" panose="020B0604020202020204" pitchFamily="34" charset="0"/>
                <a:cs typeface="Arial" panose="020B0604020202020204" pitchFamily="34" charset="0"/>
              </a:rPr>
              <a:t> là </a:t>
            </a:r>
            <a:r>
              <a:rPr lang="en-US" sz="4200" dirty="0" err="1">
                <a:latin typeface="Arial" panose="020B0604020202020204" pitchFamily="34" charset="0"/>
                <a:ea typeface="Arial" panose="020B0604020202020204" pitchFamily="34" charset="0"/>
                <a:cs typeface="Arial" panose="020B0604020202020204" pitchFamily="34" charset="0"/>
              </a:rPr>
              <a:t>những</a:t>
            </a:r>
            <a:r>
              <a:rPr lang="en-US" sz="4200" dirty="0">
                <a:latin typeface="Arial" panose="020B0604020202020204" pitchFamily="34" charset="0"/>
                <a:ea typeface="Arial" panose="020B0604020202020204" pitchFamily="34" charset="0"/>
                <a:cs typeface="Arial" panose="020B0604020202020204" pitchFamily="34" charset="0"/>
              </a:rPr>
              <a:t> </a:t>
            </a:r>
            <a:r>
              <a:rPr lang="en-US" sz="4200" dirty="0" err="1">
                <a:latin typeface="Arial" panose="020B0604020202020204" pitchFamily="34" charset="0"/>
                <a:ea typeface="Arial" panose="020B0604020202020204" pitchFamily="34" charset="0"/>
                <a:cs typeface="Arial" panose="020B0604020202020204" pitchFamily="34" charset="0"/>
              </a:rPr>
              <a:t>yếu</a:t>
            </a:r>
            <a:r>
              <a:rPr lang="en-US" sz="4200" dirty="0">
                <a:latin typeface="Arial" panose="020B0604020202020204" pitchFamily="34" charset="0"/>
                <a:ea typeface="Arial" panose="020B0604020202020204" pitchFamily="34" charset="0"/>
                <a:cs typeface="Arial" panose="020B0604020202020204" pitchFamily="34" charset="0"/>
              </a:rPr>
              <a:t> </a:t>
            </a:r>
            <a:r>
              <a:rPr lang="en-US" sz="4200" dirty="0" err="1">
                <a:latin typeface="Arial" panose="020B0604020202020204" pitchFamily="34" charset="0"/>
                <a:ea typeface="Arial" panose="020B0604020202020204" pitchFamily="34" charset="0"/>
                <a:cs typeface="Arial" panose="020B0604020202020204" pitchFamily="34" charset="0"/>
              </a:rPr>
              <a:t>tố</a:t>
            </a:r>
            <a:r>
              <a:rPr lang="en-US" sz="4200" dirty="0">
                <a:latin typeface="Arial" panose="020B0604020202020204" pitchFamily="34" charset="0"/>
                <a:ea typeface="Arial" panose="020B0604020202020204" pitchFamily="34" charset="0"/>
                <a:cs typeface="Arial" panose="020B0604020202020204" pitchFamily="34" charset="0"/>
              </a:rPr>
              <a:t> nào?</a:t>
            </a:r>
          </a:p>
          <a:p>
            <a:pPr marL="1303020" marR="0" indent="-742950" algn="just">
              <a:lnSpc>
                <a:spcPct val="200000"/>
              </a:lnSpc>
              <a:spcBef>
                <a:spcPts val="0"/>
              </a:spcBef>
              <a:spcAft>
                <a:spcPts val="0"/>
              </a:spcAft>
              <a:buFont typeface="Wingdings" panose="05000000000000000000" pitchFamily="2" charset="2"/>
              <a:buChar char="§"/>
            </a:pPr>
            <a:r>
              <a:rPr lang="en-US" sz="4200" dirty="0" err="1" smtClean="0">
                <a:latin typeface="Arial" panose="020B0604020202020204" pitchFamily="34" charset="0"/>
                <a:ea typeface="Arial" panose="020B0604020202020204" pitchFamily="34" charset="0"/>
                <a:cs typeface="Arial" panose="020B0604020202020204" pitchFamily="34" charset="0"/>
              </a:rPr>
              <a:t>Chủ</a:t>
            </a:r>
            <a:r>
              <a:rPr lang="en-US" sz="4200" dirty="0" smtClean="0">
                <a:latin typeface="Arial" panose="020B0604020202020204" pitchFamily="34" charset="0"/>
                <a:ea typeface="Arial" panose="020B0604020202020204" pitchFamily="34" charset="0"/>
                <a:cs typeface="Arial" panose="020B0604020202020204" pitchFamily="34" charset="0"/>
              </a:rPr>
              <a:t> </a:t>
            </a:r>
            <a:r>
              <a:rPr lang="en-US" sz="4200" dirty="0" err="1">
                <a:latin typeface="Arial" panose="020B0604020202020204" pitchFamily="34" charset="0"/>
                <a:ea typeface="Arial" panose="020B0604020202020204" pitchFamily="34" charset="0"/>
                <a:cs typeface="Arial" panose="020B0604020202020204" pitchFamily="34" charset="0"/>
              </a:rPr>
              <a:t>đề</a:t>
            </a:r>
            <a:r>
              <a:rPr lang="en-US" sz="4200" dirty="0">
                <a:latin typeface="Arial" panose="020B0604020202020204" pitchFamily="34" charset="0"/>
                <a:ea typeface="Arial" panose="020B0604020202020204" pitchFamily="34" charset="0"/>
                <a:cs typeface="Arial" panose="020B0604020202020204" pitchFamily="34" charset="0"/>
              </a:rPr>
              <a:t> </a:t>
            </a:r>
            <a:r>
              <a:rPr lang="en-US" sz="4200" dirty="0" err="1">
                <a:latin typeface="Arial" panose="020B0604020202020204" pitchFamily="34" charset="0"/>
                <a:ea typeface="Arial" panose="020B0604020202020204" pitchFamily="34" charset="0"/>
                <a:cs typeface="Arial" panose="020B0604020202020204" pitchFamily="34" charset="0"/>
              </a:rPr>
              <a:t>lớn</a:t>
            </a:r>
            <a:r>
              <a:rPr lang="en-US" sz="4200" dirty="0">
                <a:latin typeface="Arial" panose="020B0604020202020204" pitchFamily="34" charset="0"/>
                <a:ea typeface="Arial" panose="020B0604020202020204" pitchFamily="34" charset="0"/>
                <a:cs typeface="Arial" panose="020B0604020202020204" pitchFamily="34" charset="0"/>
              </a:rPr>
              <a:t> mà cả </a:t>
            </a:r>
            <a:r>
              <a:rPr lang="en-US" sz="4200" dirty="0" err="1">
                <a:latin typeface="Arial" panose="020B0604020202020204" pitchFamily="34" charset="0"/>
                <a:ea typeface="Arial" panose="020B0604020202020204" pitchFamily="34" charset="0"/>
                <a:cs typeface="Arial" panose="020B0604020202020204" pitchFamily="34" charset="0"/>
              </a:rPr>
              <a:t>hai</a:t>
            </a:r>
            <a:r>
              <a:rPr lang="en-US" sz="4200" dirty="0">
                <a:latin typeface="Arial" panose="020B0604020202020204" pitchFamily="34" charset="0"/>
                <a:ea typeface="Arial" panose="020B0604020202020204" pitchFamily="34" charset="0"/>
                <a:cs typeface="Arial" panose="020B0604020202020204" pitchFamily="34" charset="0"/>
              </a:rPr>
              <a:t> văn bản </a:t>
            </a:r>
            <a:r>
              <a:rPr lang="en-US" sz="4200" dirty="0" err="1">
                <a:latin typeface="Arial" panose="020B0604020202020204" pitchFamily="34" charset="0"/>
                <a:ea typeface="Arial" panose="020B0604020202020204" pitchFamily="34" charset="0"/>
                <a:cs typeface="Arial" panose="020B0604020202020204" pitchFamily="34" charset="0"/>
              </a:rPr>
              <a:t>hướng</a:t>
            </a:r>
            <a:r>
              <a:rPr lang="en-US" sz="4200" dirty="0">
                <a:latin typeface="Arial" panose="020B0604020202020204" pitchFamily="34" charset="0"/>
                <a:ea typeface="Arial" panose="020B0604020202020204" pitchFamily="34" charset="0"/>
                <a:cs typeface="Arial" panose="020B0604020202020204" pitchFamily="34" charset="0"/>
              </a:rPr>
              <a:t> đến </a:t>
            </a:r>
            <a:r>
              <a:rPr lang="en-US" sz="4200" dirty="0" err="1">
                <a:latin typeface="Arial" panose="020B0604020202020204" pitchFamily="34" charset="0"/>
                <a:ea typeface="Arial" panose="020B0604020202020204" pitchFamily="34" charset="0"/>
                <a:cs typeface="Arial" panose="020B0604020202020204" pitchFamily="34" charset="0"/>
              </a:rPr>
              <a:t>đó</a:t>
            </a:r>
            <a:r>
              <a:rPr lang="en-US" sz="4200" dirty="0">
                <a:latin typeface="Arial" panose="020B0604020202020204" pitchFamily="34" charset="0"/>
                <a:ea typeface="Arial" panose="020B0604020202020204" pitchFamily="34" charset="0"/>
                <a:cs typeface="Arial" panose="020B0604020202020204" pitchFamily="34" charset="0"/>
              </a:rPr>
              <a:t> là gì?</a:t>
            </a:r>
            <a:endParaRPr lang="en-US" sz="4200" dirty="0">
              <a:effectLst/>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TextBox 2"/>
          <p:cNvSpPr txBox="1"/>
          <p:nvPr/>
        </p:nvSpPr>
        <p:spPr>
          <a:xfrm>
            <a:off x="1143000" y="419100"/>
            <a:ext cx="4991100" cy="1538883"/>
          </a:xfrm>
          <a:prstGeom prst="rect">
            <a:avLst/>
          </a:prstGeom>
        </p:spPr>
        <p:txBody>
          <a:bodyPr wrap="square" lIns="0" tIns="0" rIns="0" bIns="0" rtlCol="0" anchor="t">
            <a:spAutoFit/>
          </a:bodyPr>
          <a:lstStyle/>
          <a:p>
            <a:pPr>
              <a:lnSpc>
                <a:spcPts val="12000"/>
              </a:lnSpc>
            </a:pPr>
            <a:r>
              <a:rPr lang="en-US" sz="6400" b="1" dirty="0" smtClean="0">
                <a:solidFill>
                  <a:srgbClr val="253140"/>
                </a:solidFill>
                <a:latin typeface="Arial" panose="020B0604020202020204" pitchFamily="34" charset="0"/>
                <a:cs typeface="Arial" panose="020B0604020202020204" pitchFamily="34" charset="0"/>
              </a:rPr>
              <a:t>KHỞI ĐỘNG</a:t>
            </a:r>
            <a:endParaRPr lang="en-US" sz="6400" b="1" dirty="0">
              <a:solidFill>
                <a:srgbClr val="253140"/>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956815" y="3621691"/>
            <a:ext cx="3945021" cy="357921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04080">
            <a:off x="13081852" y="8966593"/>
            <a:ext cx="2712990" cy="128250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369455" y="-1181039"/>
            <a:ext cx="4030596" cy="3964641"/>
          </a:xfrm>
          <a:prstGeom prst="rect">
            <a:avLst/>
          </a:prstGeom>
        </p:spPr>
      </p:pic>
      <p:sp>
        <p:nvSpPr>
          <p:cNvPr id="6" name="Rectangle 5"/>
          <p:cNvSpPr/>
          <p:nvPr/>
        </p:nvSpPr>
        <p:spPr>
          <a:xfrm>
            <a:off x="688228" y="1714500"/>
            <a:ext cx="13716000" cy="7848302"/>
          </a:xfrm>
          <a:prstGeom prst="rect">
            <a:avLst/>
          </a:prstGeom>
        </p:spPr>
        <p:txBody>
          <a:bodyPr wrap="square">
            <a:spAutoFit/>
          </a:bodyPr>
          <a:lstStyle/>
          <a:p>
            <a:pPr marL="1131570" marR="0" indent="-571500" algn="just">
              <a:lnSpc>
                <a:spcPct val="200000"/>
              </a:lnSpc>
              <a:spcBef>
                <a:spcPts val="0"/>
              </a:spcBef>
              <a:spcAft>
                <a:spcPts val="0"/>
              </a:spcAft>
              <a:buFont typeface="Wingdings" panose="05000000000000000000" pitchFamily="2" charset="2"/>
              <a:buChar char="§"/>
            </a:pPr>
            <a:r>
              <a:rPr lang="en-US" sz="4200" dirty="0">
                <a:latin typeface="Arial" panose="020B0604020202020204" pitchFamily="34" charset="0"/>
                <a:ea typeface="Arial" panose="020B0604020202020204" pitchFamily="34" charset="0"/>
                <a:cs typeface="Arial" panose="020B0604020202020204" pitchFamily="34" charset="0"/>
              </a:rPr>
              <a:t>Văn bản “</a:t>
            </a:r>
            <a:r>
              <a:rPr lang="en-US" sz="4200" dirty="0" err="1">
                <a:latin typeface="Arial" panose="020B0604020202020204" pitchFamily="34" charset="0"/>
                <a:ea typeface="Arial" panose="020B0604020202020204" pitchFamily="34" charset="0"/>
                <a:cs typeface="Arial" panose="020B0604020202020204" pitchFamily="34" charset="0"/>
              </a:rPr>
              <a:t>Lẵng</a:t>
            </a:r>
            <a:r>
              <a:rPr lang="en-US" sz="4200" dirty="0">
                <a:latin typeface="Arial" panose="020B0604020202020204" pitchFamily="34" charset="0"/>
                <a:ea typeface="Arial" panose="020B0604020202020204" pitchFamily="34" charset="0"/>
                <a:cs typeface="Arial" panose="020B0604020202020204" pitchFamily="34" charset="0"/>
              </a:rPr>
              <a:t> quả </a:t>
            </a:r>
            <a:r>
              <a:rPr lang="en-US" sz="4200" dirty="0" err="1">
                <a:latin typeface="Arial" panose="020B0604020202020204" pitchFamily="34" charset="0"/>
                <a:ea typeface="Arial" panose="020B0604020202020204" pitchFamily="34" charset="0"/>
                <a:cs typeface="Arial" panose="020B0604020202020204" pitchFamily="34" charset="0"/>
              </a:rPr>
              <a:t>thông</a:t>
            </a:r>
            <a:r>
              <a:rPr lang="en-US" sz="4200" dirty="0">
                <a:latin typeface="Arial" panose="020B0604020202020204" pitchFamily="34" charset="0"/>
                <a:ea typeface="Arial" panose="020B0604020202020204" pitchFamily="34" charset="0"/>
                <a:cs typeface="Arial" panose="020B0604020202020204" pitchFamily="34" charset="0"/>
              </a:rPr>
              <a:t>” </a:t>
            </a:r>
            <a:r>
              <a:rPr lang="en-US" sz="4200" dirty="0" err="1">
                <a:latin typeface="Arial" panose="020B0604020202020204" pitchFamily="34" charset="0"/>
                <a:ea typeface="Arial" panose="020B0604020202020204" pitchFamily="34" charset="0"/>
                <a:cs typeface="Arial" panose="020B0604020202020204" pitchFamily="34" charset="0"/>
              </a:rPr>
              <a:t>và</a:t>
            </a:r>
            <a:r>
              <a:rPr lang="en-US" sz="4200" dirty="0">
                <a:latin typeface="Arial" panose="020B0604020202020204" pitchFamily="34" charset="0"/>
                <a:ea typeface="Arial" panose="020B0604020202020204" pitchFamily="34" charset="0"/>
                <a:cs typeface="Arial" panose="020B0604020202020204" pitchFamily="34" charset="0"/>
              </a:rPr>
              <a:t> “Con muốn làm cái </a:t>
            </a:r>
            <a:r>
              <a:rPr lang="en-US" sz="4200" dirty="0" err="1">
                <a:latin typeface="Arial" panose="020B0604020202020204" pitchFamily="34" charset="0"/>
                <a:ea typeface="Arial" panose="020B0604020202020204" pitchFamily="34" charset="0"/>
                <a:cs typeface="Arial" panose="020B0604020202020204" pitchFamily="34" charset="0"/>
              </a:rPr>
              <a:t>cây</a:t>
            </a:r>
            <a:r>
              <a:rPr lang="en-US" sz="4200" dirty="0">
                <a:latin typeface="Arial" panose="020B0604020202020204" pitchFamily="34" charset="0"/>
                <a:ea typeface="Arial" panose="020B0604020202020204" pitchFamily="34" charset="0"/>
                <a:cs typeface="Arial" panose="020B0604020202020204" pitchFamily="34" charset="0"/>
              </a:rPr>
              <a:t>” đã thể </a:t>
            </a:r>
            <a:r>
              <a:rPr lang="en-US" sz="4200" dirty="0" err="1">
                <a:latin typeface="Arial" panose="020B0604020202020204" pitchFamily="34" charset="0"/>
                <a:ea typeface="Arial" panose="020B0604020202020204" pitchFamily="34" charset="0"/>
                <a:cs typeface="Arial" panose="020B0604020202020204" pitchFamily="34" charset="0"/>
              </a:rPr>
              <a:t>hiện</a:t>
            </a:r>
            <a:r>
              <a:rPr lang="en-US" sz="4200" dirty="0">
                <a:latin typeface="Arial" panose="020B0604020202020204" pitchFamily="34" charset="0"/>
                <a:ea typeface="Arial" panose="020B0604020202020204" pitchFamily="34" charset="0"/>
                <a:cs typeface="Arial" panose="020B0604020202020204" pitchFamily="34" charset="0"/>
              </a:rPr>
              <a:t> </a:t>
            </a:r>
            <a:r>
              <a:rPr lang="en-US" sz="4200" dirty="0" err="1">
                <a:latin typeface="Arial" panose="020B0604020202020204" pitchFamily="34" charset="0"/>
                <a:ea typeface="Arial" panose="020B0604020202020204" pitchFamily="34" charset="0"/>
                <a:cs typeface="Arial" panose="020B0604020202020204" pitchFamily="34" charset="0"/>
              </a:rPr>
              <a:t>rõ</a:t>
            </a:r>
            <a:r>
              <a:rPr lang="en-US" sz="4200" dirty="0">
                <a:latin typeface="Arial" panose="020B0604020202020204" pitchFamily="34" charset="0"/>
                <a:ea typeface="Arial" panose="020B0604020202020204" pitchFamily="34" charset="0"/>
                <a:cs typeface="Arial" panose="020B0604020202020204" pitchFamily="34" charset="0"/>
              </a:rPr>
              <a:t> một số </a:t>
            </a:r>
            <a:r>
              <a:rPr lang="en-US" sz="4200" dirty="0" err="1">
                <a:latin typeface="Arial" panose="020B0604020202020204" pitchFamily="34" charset="0"/>
                <a:ea typeface="Arial" panose="020B0604020202020204" pitchFamily="34" charset="0"/>
                <a:cs typeface="Arial" panose="020B0604020202020204" pitchFamily="34" charset="0"/>
              </a:rPr>
              <a:t>yếu</a:t>
            </a:r>
            <a:r>
              <a:rPr lang="en-US" sz="4200" dirty="0">
                <a:latin typeface="Arial" panose="020B0604020202020204" pitchFamily="34" charset="0"/>
                <a:ea typeface="Arial" panose="020B0604020202020204" pitchFamily="34" charset="0"/>
                <a:cs typeface="Arial" panose="020B0604020202020204" pitchFamily="34" charset="0"/>
              </a:rPr>
              <a:t> </a:t>
            </a:r>
            <a:r>
              <a:rPr lang="en-US" sz="4200" dirty="0" err="1">
                <a:latin typeface="Arial" panose="020B0604020202020204" pitchFamily="34" charset="0"/>
                <a:ea typeface="Arial" panose="020B0604020202020204" pitchFamily="34" charset="0"/>
                <a:cs typeface="Arial" panose="020B0604020202020204" pitchFamily="34" charset="0"/>
              </a:rPr>
              <a:t>tố</a:t>
            </a:r>
            <a:r>
              <a:rPr lang="en-US" sz="4200" dirty="0">
                <a:latin typeface="Arial" panose="020B0604020202020204" pitchFamily="34" charset="0"/>
                <a:ea typeface="Arial" panose="020B0604020202020204" pitchFamily="34" charset="0"/>
                <a:cs typeface="Arial" panose="020B0604020202020204" pitchFamily="34" charset="0"/>
              </a:rPr>
              <a:t> </a:t>
            </a:r>
            <a:r>
              <a:rPr lang="en-US" sz="4200" dirty="0" err="1">
                <a:latin typeface="Arial" panose="020B0604020202020204" pitchFamily="34" charset="0"/>
                <a:ea typeface="Arial" panose="020B0604020202020204" pitchFamily="34" charset="0"/>
                <a:cs typeface="Arial" panose="020B0604020202020204" pitchFamily="34" charset="0"/>
              </a:rPr>
              <a:t>truyện</a:t>
            </a:r>
            <a:r>
              <a:rPr lang="en-US" sz="4200" dirty="0">
                <a:latin typeface="Arial" panose="020B0604020202020204" pitchFamily="34" charset="0"/>
                <a:ea typeface="Arial" panose="020B0604020202020204" pitchFamily="34" charset="0"/>
                <a:cs typeface="Arial" panose="020B0604020202020204" pitchFamily="34" charset="0"/>
              </a:rPr>
              <a:t>: </a:t>
            </a:r>
          </a:p>
          <a:p>
            <a:pPr marL="560070" marR="0" algn="just">
              <a:lnSpc>
                <a:spcPct val="200000"/>
              </a:lnSpc>
              <a:spcBef>
                <a:spcPts val="0"/>
              </a:spcBef>
              <a:spcAft>
                <a:spcPts val="0"/>
              </a:spcAft>
            </a:pPr>
            <a:r>
              <a:rPr lang="en-US" sz="4200" b="1" i="1" dirty="0" smtClean="0">
                <a:latin typeface="Arial" panose="020B0604020202020204" pitchFamily="34" charset="0"/>
                <a:ea typeface="Arial" panose="020B0604020202020204" pitchFamily="34" charset="0"/>
                <a:cs typeface="Arial" panose="020B0604020202020204" pitchFamily="34" charset="0"/>
              </a:rPr>
              <a:t>		</a:t>
            </a:r>
            <a:r>
              <a:rPr lang="en-US" sz="4200" b="1" i="1" dirty="0" err="1" smtClean="0">
                <a:latin typeface="Arial" panose="020B0604020202020204" pitchFamily="34" charset="0"/>
                <a:ea typeface="Arial" panose="020B0604020202020204" pitchFamily="34" charset="0"/>
                <a:cs typeface="Arial" panose="020B0604020202020204" pitchFamily="34" charset="0"/>
              </a:rPr>
              <a:t>Đề</a:t>
            </a:r>
            <a:r>
              <a:rPr lang="en-US" sz="4200" b="1" i="1" dirty="0" smtClean="0">
                <a:latin typeface="Arial" panose="020B0604020202020204" pitchFamily="34" charset="0"/>
                <a:ea typeface="Arial" panose="020B0604020202020204" pitchFamily="34" charset="0"/>
                <a:cs typeface="Arial" panose="020B0604020202020204" pitchFamily="34" charset="0"/>
              </a:rPr>
              <a:t> </a:t>
            </a:r>
            <a:r>
              <a:rPr lang="en-US" sz="4200" b="1" i="1" dirty="0" err="1" smtClean="0">
                <a:latin typeface="Arial" panose="020B0604020202020204" pitchFamily="34" charset="0"/>
                <a:ea typeface="Arial" panose="020B0604020202020204" pitchFamily="34" charset="0"/>
                <a:cs typeface="Arial" panose="020B0604020202020204" pitchFamily="34" charset="0"/>
              </a:rPr>
              <a:t>tài</a:t>
            </a:r>
            <a:r>
              <a:rPr lang="en-US" sz="4200" b="1" i="1" dirty="0" smtClean="0">
                <a:latin typeface="Arial" panose="020B0604020202020204" pitchFamily="34" charset="0"/>
                <a:ea typeface="Arial" panose="020B0604020202020204" pitchFamily="34" charset="0"/>
                <a:cs typeface="Arial" panose="020B0604020202020204" pitchFamily="34" charset="0"/>
              </a:rPr>
              <a:t>, </a:t>
            </a:r>
            <a:r>
              <a:rPr lang="en-US" sz="4200" b="1" i="1" dirty="0" err="1" smtClean="0">
                <a:latin typeface="Arial" panose="020B0604020202020204" pitchFamily="34" charset="0"/>
                <a:ea typeface="Arial" panose="020B0604020202020204" pitchFamily="34" charset="0"/>
                <a:cs typeface="Arial" panose="020B0604020202020204" pitchFamily="34" charset="0"/>
              </a:rPr>
              <a:t>nhân</a:t>
            </a:r>
            <a:r>
              <a:rPr lang="en-US" sz="4200" b="1" i="1" dirty="0" smtClean="0">
                <a:latin typeface="Arial" panose="020B0604020202020204" pitchFamily="34" charset="0"/>
                <a:ea typeface="Arial" panose="020B0604020202020204" pitchFamily="34" charset="0"/>
                <a:cs typeface="Arial" panose="020B0604020202020204" pitchFamily="34" charset="0"/>
              </a:rPr>
              <a:t> </a:t>
            </a:r>
            <a:r>
              <a:rPr lang="en-US" sz="4200" b="1" i="1" dirty="0" err="1" smtClean="0">
                <a:latin typeface="Arial" panose="020B0604020202020204" pitchFamily="34" charset="0"/>
                <a:ea typeface="Arial" panose="020B0604020202020204" pitchFamily="34" charset="0"/>
                <a:cs typeface="Arial" panose="020B0604020202020204" pitchFamily="34" charset="0"/>
              </a:rPr>
              <a:t>vật</a:t>
            </a:r>
            <a:r>
              <a:rPr lang="en-US" sz="4200" b="1" i="1" dirty="0" smtClean="0">
                <a:latin typeface="Arial" panose="020B0604020202020204" pitchFamily="34" charset="0"/>
                <a:ea typeface="Arial" panose="020B0604020202020204" pitchFamily="34" charset="0"/>
                <a:cs typeface="Arial" panose="020B0604020202020204" pitchFamily="34" charset="0"/>
              </a:rPr>
              <a:t>, </a:t>
            </a:r>
            <a:r>
              <a:rPr lang="en-US" sz="4200" b="1" i="1" dirty="0" err="1" smtClean="0">
                <a:latin typeface="Arial" panose="020B0604020202020204" pitchFamily="34" charset="0"/>
                <a:ea typeface="Arial" panose="020B0604020202020204" pitchFamily="34" charset="0"/>
                <a:cs typeface="Arial" panose="020B0604020202020204" pitchFamily="34" charset="0"/>
              </a:rPr>
              <a:t>sự</a:t>
            </a:r>
            <a:r>
              <a:rPr lang="en-US" sz="4200" b="1" i="1" dirty="0" smtClean="0">
                <a:latin typeface="Arial" panose="020B0604020202020204" pitchFamily="34" charset="0"/>
                <a:ea typeface="Arial" panose="020B0604020202020204" pitchFamily="34" charset="0"/>
                <a:cs typeface="Arial" panose="020B0604020202020204" pitchFamily="34" charset="0"/>
              </a:rPr>
              <a:t> việc, chi </a:t>
            </a:r>
            <a:r>
              <a:rPr lang="en-US" sz="4200" b="1" i="1" dirty="0" err="1" smtClean="0">
                <a:latin typeface="Arial" panose="020B0604020202020204" pitchFamily="34" charset="0"/>
                <a:ea typeface="Arial" panose="020B0604020202020204" pitchFamily="34" charset="0"/>
                <a:cs typeface="Arial" panose="020B0604020202020204" pitchFamily="34" charset="0"/>
              </a:rPr>
              <a:t>tiết</a:t>
            </a:r>
            <a:r>
              <a:rPr lang="en-US" sz="4200" b="1" i="1" dirty="0" smtClean="0">
                <a:latin typeface="Arial" panose="020B0604020202020204" pitchFamily="34" charset="0"/>
                <a:ea typeface="Arial" panose="020B0604020202020204" pitchFamily="34" charset="0"/>
                <a:cs typeface="Arial" panose="020B0604020202020204" pitchFamily="34" charset="0"/>
              </a:rPr>
              <a:t> </a:t>
            </a:r>
            <a:r>
              <a:rPr lang="en-US" sz="4200" b="1" i="1" dirty="0" err="1" smtClean="0">
                <a:latin typeface="Arial" panose="020B0604020202020204" pitchFamily="34" charset="0"/>
                <a:ea typeface="Arial" panose="020B0604020202020204" pitchFamily="34" charset="0"/>
                <a:cs typeface="Arial" panose="020B0604020202020204" pitchFamily="34" charset="0"/>
              </a:rPr>
              <a:t>tiêu</a:t>
            </a:r>
            <a:r>
              <a:rPr lang="en-US" sz="4200" b="1" i="1" dirty="0" smtClean="0">
                <a:latin typeface="Arial" panose="020B0604020202020204" pitchFamily="34" charset="0"/>
                <a:ea typeface="Arial" panose="020B0604020202020204" pitchFamily="34" charset="0"/>
                <a:cs typeface="Arial" panose="020B0604020202020204" pitchFamily="34" charset="0"/>
              </a:rPr>
              <a:t> </a:t>
            </a:r>
            <a:r>
              <a:rPr lang="en-US" sz="4200" b="1" i="1" dirty="0" err="1" smtClean="0">
                <a:latin typeface="Arial" panose="020B0604020202020204" pitchFamily="34" charset="0"/>
                <a:ea typeface="Arial" panose="020B0604020202020204" pitchFamily="34" charset="0"/>
                <a:cs typeface="Arial" panose="020B0604020202020204" pitchFamily="34" charset="0"/>
              </a:rPr>
              <a:t>biểu</a:t>
            </a:r>
            <a:r>
              <a:rPr lang="en-US" sz="4200" b="1" i="1" dirty="0" smtClean="0">
                <a:latin typeface="Arial" panose="020B0604020202020204" pitchFamily="34" charset="0"/>
                <a:ea typeface="Arial" panose="020B0604020202020204" pitchFamily="34" charset="0"/>
                <a:cs typeface="Arial" panose="020B0604020202020204" pitchFamily="34" charset="0"/>
              </a:rPr>
              <a:t>, 			</a:t>
            </a:r>
            <a:r>
              <a:rPr lang="en-US" sz="4200" b="1" i="1" dirty="0" err="1" smtClean="0">
                <a:latin typeface="Arial" panose="020B0604020202020204" pitchFamily="34" charset="0"/>
                <a:ea typeface="Arial" panose="020B0604020202020204" pitchFamily="34" charset="0"/>
                <a:cs typeface="Arial" panose="020B0604020202020204" pitchFamily="34" charset="0"/>
              </a:rPr>
              <a:t>tình</a:t>
            </a:r>
            <a:r>
              <a:rPr lang="en-US" sz="4200" b="1" i="1" dirty="0" smtClean="0">
                <a:latin typeface="Arial" panose="020B0604020202020204" pitchFamily="34" charset="0"/>
                <a:ea typeface="Arial" panose="020B0604020202020204" pitchFamily="34" charset="0"/>
                <a:cs typeface="Arial" panose="020B0604020202020204" pitchFamily="34" charset="0"/>
              </a:rPr>
              <a:t> </a:t>
            </a:r>
            <a:r>
              <a:rPr lang="en-US" sz="4200" b="1" i="1" dirty="0" err="1" smtClean="0">
                <a:latin typeface="Arial" panose="020B0604020202020204" pitchFamily="34" charset="0"/>
                <a:ea typeface="Arial" panose="020B0604020202020204" pitchFamily="34" charset="0"/>
                <a:cs typeface="Arial" panose="020B0604020202020204" pitchFamily="34" charset="0"/>
              </a:rPr>
              <a:t>cảm</a:t>
            </a:r>
            <a:r>
              <a:rPr lang="en-US" sz="4200" b="1" i="1" dirty="0" smtClean="0">
                <a:latin typeface="Arial" panose="020B0604020202020204" pitchFamily="34" charset="0"/>
                <a:ea typeface="Arial" panose="020B0604020202020204" pitchFamily="34" charset="0"/>
                <a:cs typeface="Arial" panose="020B0604020202020204" pitchFamily="34" charset="0"/>
              </a:rPr>
              <a:t> của </a:t>
            </a:r>
            <a:r>
              <a:rPr lang="en-US" sz="4200" b="1" i="1" dirty="0" err="1" smtClean="0">
                <a:latin typeface="Arial" panose="020B0604020202020204" pitchFamily="34" charset="0"/>
                <a:ea typeface="Arial" panose="020B0604020202020204" pitchFamily="34" charset="0"/>
                <a:cs typeface="Arial" panose="020B0604020202020204" pitchFamily="34" charset="0"/>
              </a:rPr>
              <a:t>tác</a:t>
            </a:r>
            <a:r>
              <a:rPr lang="en-US" sz="4200" b="1" i="1" dirty="0" smtClean="0">
                <a:latin typeface="Arial" panose="020B0604020202020204" pitchFamily="34" charset="0"/>
                <a:ea typeface="Arial" panose="020B0604020202020204" pitchFamily="34" charset="0"/>
                <a:cs typeface="Arial" panose="020B0604020202020204" pitchFamily="34" charset="0"/>
              </a:rPr>
              <a:t> </a:t>
            </a:r>
            <a:r>
              <a:rPr lang="en-US" sz="4200" b="1" i="1" dirty="0" err="1" smtClean="0">
                <a:latin typeface="Arial" panose="020B0604020202020204" pitchFamily="34" charset="0"/>
                <a:ea typeface="Arial" panose="020B0604020202020204" pitchFamily="34" charset="0"/>
                <a:cs typeface="Arial" panose="020B0604020202020204" pitchFamily="34" charset="0"/>
              </a:rPr>
              <a:t>giả</a:t>
            </a:r>
            <a:r>
              <a:rPr lang="en-US" sz="4200" b="1" i="1" dirty="0" smtClean="0">
                <a:latin typeface="Arial" panose="020B0604020202020204" pitchFamily="34" charset="0"/>
                <a:ea typeface="Arial" panose="020B0604020202020204" pitchFamily="34" charset="0"/>
                <a:cs typeface="Arial" panose="020B0604020202020204" pitchFamily="34" charset="0"/>
              </a:rPr>
              <a:t> </a:t>
            </a:r>
            <a:r>
              <a:rPr lang="en-US" sz="4200" b="1" i="1" dirty="0" err="1" smtClean="0">
                <a:latin typeface="Arial" panose="020B0604020202020204" pitchFamily="34" charset="0"/>
                <a:ea typeface="Arial" panose="020B0604020202020204" pitchFamily="34" charset="0"/>
                <a:cs typeface="Arial" panose="020B0604020202020204" pitchFamily="34" charset="0"/>
              </a:rPr>
              <a:t>đối</a:t>
            </a:r>
            <a:r>
              <a:rPr lang="en-US" sz="4200" b="1" i="1" dirty="0" smtClean="0">
                <a:latin typeface="Arial" panose="020B0604020202020204" pitchFamily="34" charset="0"/>
                <a:ea typeface="Arial" panose="020B0604020202020204" pitchFamily="34" charset="0"/>
                <a:cs typeface="Arial" panose="020B0604020202020204" pitchFamily="34" charset="0"/>
              </a:rPr>
              <a:t> với </a:t>
            </a:r>
            <a:r>
              <a:rPr lang="en-US" sz="4200" b="1" i="1" dirty="0" err="1" smtClean="0">
                <a:latin typeface="Arial" panose="020B0604020202020204" pitchFamily="34" charset="0"/>
                <a:ea typeface="Arial" panose="020B0604020202020204" pitchFamily="34" charset="0"/>
                <a:cs typeface="Arial" panose="020B0604020202020204" pitchFamily="34" charset="0"/>
              </a:rPr>
              <a:t>nhân</a:t>
            </a:r>
            <a:r>
              <a:rPr lang="en-US" sz="4200" b="1" i="1" dirty="0" smtClean="0">
                <a:latin typeface="Arial" panose="020B0604020202020204" pitchFamily="34" charset="0"/>
                <a:ea typeface="Arial" panose="020B0604020202020204" pitchFamily="34" charset="0"/>
                <a:cs typeface="Arial" panose="020B0604020202020204" pitchFamily="34" charset="0"/>
              </a:rPr>
              <a:t> </a:t>
            </a:r>
            <a:r>
              <a:rPr lang="en-US" sz="4200" b="1" i="1" dirty="0" err="1" smtClean="0">
                <a:latin typeface="Arial" panose="020B0604020202020204" pitchFamily="34" charset="0"/>
                <a:ea typeface="Arial" panose="020B0604020202020204" pitchFamily="34" charset="0"/>
                <a:cs typeface="Arial" panose="020B0604020202020204" pitchFamily="34" charset="0"/>
              </a:rPr>
              <a:t>vật</a:t>
            </a:r>
            <a:r>
              <a:rPr lang="en-US" sz="4200" b="1" i="1" dirty="0" smtClean="0">
                <a:latin typeface="Arial" panose="020B0604020202020204" pitchFamily="34" charset="0"/>
                <a:ea typeface="Arial" panose="020B0604020202020204" pitchFamily="34" charset="0"/>
                <a:cs typeface="Arial" panose="020B0604020202020204" pitchFamily="34" charset="0"/>
              </a:rPr>
              <a:t>...</a:t>
            </a:r>
          </a:p>
          <a:p>
            <a:pPr marL="1303020" marR="0" indent="-742950" algn="just">
              <a:lnSpc>
                <a:spcPct val="200000"/>
              </a:lnSpc>
              <a:spcBef>
                <a:spcPts val="0"/>
              </a:spcBef>
              <a:spcAft>
                <a:spcPts val="0"/>
              </a:spcAft>
              <a:buFont typeface="Wingdings" panose="05000000000000000000" pitchFamily="2" charset="2"/>
              <a:buChar char="§"/>
            </a:pPr>
            <a:r>
              <a:rPr lang="vi-VN" sz="4200" dirty="0">
                <a:ea typeface="Arial" panose="020B0604020202020204" pitchFamily="34" charset="0"/>
                <a:cs typeface="Arial" panose="020B0604020202020204" pitchFamily="34" charset="0"/>
              </a:rPr>
              <a:t>Chủ đề lớn mà cả hai văn bản hướng đến đó </a:t>
            </a:r>
            <a:r>
              <a:rPr lang="vi-VN" sz="4200" dirty="0" smtClean="0">
                <a:ea typeface="Arial" panose="020B0604020202020204" pitchFamily="34" charset="0"/>
                <a:cs typeface="Arial" panose="020B0604020202020204" pitchFamily="34" charset="0"/>
              </a:rPr>
              <a:t>là:  </a:t>
            </a:r>
            <a:r>
              <a:rPr lang="en-US" sz="4200" dirty="0" smtClean="0">
                <a:ea typeface="Arial" panose="020B0604020202020204" pitchFamily="34" charset="0"/>
                <a:cs typeface="Arial" panose="020B0604020202020204" pitchFamily="34" charset="0"/>
              </a:rPr>
              <a:t>	</a:t>
            </a:r>
            <a:r>
              <a:rPr lang="vi-VN" sz="4200" b="1" i="1" dirty="0" smtClean="0">
                <a:ea typeface="Arial" panose="020B0604020202020204" pitchFamily="34" charset="0"/>
                <a:cs typeface="Arial" panose="020B0604020202020204" pitchFamily="34" charset="0"/>
              </a:rPr>
              <a:t>Đời </a:t>
            </a:r>
            <a:r>
              <a:rPr lang="vi-VN" sz="4200" b="1" i="1" dirty="0">
                <a:ea typeface="Arial" panose="020B0604020202020204" pitchFamily="34" charset="0"/>
                <a:cs typeface="Arial" panose="020B0604020202020204" pitchFamily="34" charset="0"/>
              </a:rPr>
              <a:t>sống tâm hồn con </a:t>
            </a:r>
            <a:r>
              <a:rPr lang="vi-VN" sz="4200" b="1" i="1" dirty="0" smtClean="0">
                <a:ea typeface="Arial" panose="020B0604020202020204" pitchFamily="34" charset="0"/>
                <a:cs typeface="Arial" panose="020B0604020202020204" pitchFamily="34" charset="0"/>
              </a:rPr>
              <a:t>người</a:t>
            </a:r>
            <a:r>
              <a:rPr lang="en-US" sz="4200" b="1" i="1" dirty="0" smtClean="0">
                <a:ea typeface="Arial" panose="020B0604020202020204" pitchFamily="34" charset="0"/>
                <a:cs typeface="Arial" panose="020B0604020202020204" pitchFamily="34" charset="0"/>
              </a:rPr>
              <a:t>.</a:t>
            </a:r>
            <a:endParaRPr lang="vi-VN" sz="4200" b="1" i="1"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61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2DF9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90425">
            <a:off x="17209635" y="2222353"/>
            <a:ext cx="1252020" cy="191813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20880">
            <a:off x="5992395" y="278573"/>
            <a:ext cx="2767353" cy="256105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37166">
            <a:off x="8679466" y="7969876"/>
            <a:ext cx="2439686" cy="247113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71250">
            <a:off x="14724025" y="6972211"/>
            <a:ext cx="2902667" cy="2765450"/>
          </a:xfrm>
          <a:prstGeom prst="rect">
            <a:avLst/>
          </a:prstGeom>
        </p:spPr>
      </p:pic>
      <p:grpSp>
        <p:nvGrpSpPr>
          <p:cNvPr id="6" name="Group 6"/>
          <p:cNvGrpSpPr/>
          <p:nvPr/>
        </p:nvGrpSpPr>
        <p:grpSpPr>
          <a:xfrm>
            <a:off x="3477473" y="3089281"/>
            <a:ext cx="13037371" cy="4783475"/>
            <a:chOff x="0" y="0"/>
            <a:chExt cx="40075520" cy="14703904"/>
          </a:xfrm>
        </p:grpSpPr>
        <p:sp>
          <p:nvSpPr>
            <p:cNvPr id="7" name="Freeform 7"/>
            <p:cNvSpPr/>
            <p:nvPr/>
          </p:nvSpPr>
          <p:spPr>
            <a:xfrm>
              <a:off x="31750" y="31750"/>
              <a:ext cx="40012020" cy="14640404"/>
            </a:xfrm>
            <a:custGeom>
              <a:avLst/>
              <a:gdLst/>
              <a:ahLst/>
              <a:cxnLst/>
              <a:rect l="l" t="t" r="r" b="b"/>
              <a:pathLst>
                <a:path w="40012020" h="14640404">
                  <a:moveTo>
                    <a:pt x="39919309" y="14640404"/>
                  </a:moveTo>
                  <a:lnTo>
                    <a:pt x="92710" y="14640404"/>
                  </a:lnTo>
                  <a:cubicBezTo>
                    <a:pt x="41910" y="14640404"/>
                    <a:pt x="0" y="14598493"/>
                    <a:pt x="0" y="14547693"/>
                  </a:cubicBezTo>
                  <a:lnTo>
                    <a:pt x="0" y="92710"/>
                  </a:lnTo>
                  <a:cubicBezTo>
                    <a:pt x="0" y="41910"/>
                    <a:pt x="41910" y="0"/>
                    <a:pt x="92710" y="0"/>
                  </a:cubicBezTo>
                  <a:lnTo>
                    <a:pt x="39918041" y="0"/>
                  </a:lnTo>
                  <a:cubicBezTo>
                    <a:pt x="39968841" y="0"/>
                    <a:pt x="40010748" y="41910"/>
                    <a:pt x="40010748" y="92710"/>
                  </a:cubicBezTo>
                  <a:lnTo>
                    <a:pt x="40010748" y="14546424"/>
                  </a:lnTo>
                  <a:cubicBezTo>
                    <a:pt x="40012020" y="14598495"/>
                    <a:pt x="39970109" y="14640404"/>
                    <a:pt x="39919309" y="14640404"/>
                  </a:cubicBezTo>
                  <a:close/>
                </a:path>
              </a:pathLst>
            </a:custGeom>
            <a:solidFill>
              <a:srgbClr val="F5F5EF"/>
            </a:solidFill>
          </p:spPr>
        </p:sp>
        <p:sp>
          <p:nvSpPr>
            <p:cNvPr id="8" name="Freeform 8"/>
            <p:cNvSpPr/>
            <p:nvPr/>
          </p:nvSpPr>
          <p:spPr>
            <a:xfrm>
              <a:off x="0" y="0"/>
              <a:ext cx="40075520" cy="14703904"/>
            </a:xfrm>
            <a:custGeom>
              <a:avLst/>
              <a:gdLst/>
              <a:ahLst/>
              <a:cxnLst/>
              <a:rect l="l" t="t" r="r" b="b"/>
              <a:pathLst>
                <a:path w="40075520" h="14703904">
                  <a:moveTo>
                    <a:pt x="39951059" y="59690"/>
                  </a:moveTo>
                  <a:cubicBezTo>
                    <a:pt x="39986620" y="59690"/>
                    <a:pt x="40015830" y="88900"/>
                    <a:pt x="40015830" y="124460"/>
                  </a:cubicBezTo>
                  <a:lnTo>
                    <a:pt x="40015830" y="14579445"/>
                  </a:lnTo>
                  <a:cubicBezTo>
                    <a:pt x="40015830" y="14615004"/>
                    <a:pt x="39986620" y="14644215"/>
                    <a:pt x="39951059" y="14644215"/>
                  </a:cubicBezTo>
                  <a:lnTo>
                    <a:pt x="124460" y="14644215"/>
                  </a:lnTo>
                  <a:cubicBezTo>
                    <a:pt x="88900" y="14644215"/>
                    <a:pt x="59690" y="14615004"/>
                    <a:pt x="59690" y="14579445"/>
                  </a:cubicBezTo>
                  <a:lnTo>
                    <a:pt x="59690" y="124460"/>
                  </a:lnTo>
                  <a:cubicBezTo>
                    <a:pt x="59690" y="88900"/>
                    <a:pt x="88900" y="59690"/>
                    <a:pt x="124460" y="59690"/>
                  </a:cubicBezTo>
                  <a:lnTo>
                    <a:pt x="39951059" y="59690"/>
                  </a:lnTo>
                  <a:moveTo>
                    <a:pt x="39951059" y="0"/>
                  </a:moveTo>
                  <a:lnTo>
                    <a:pt x="124460" y="0"/>
                  </a:lnTo>
                  <a:cubicBezTo>
                    <a:pt x="55880" y="0"/>
                    <a:pt x="0" y="55880"/>
                    <a:pt x="0" y="124460"/>
                  </a:cubicBezTo>
                  <a:lnTo>
                    <a:pt x="0" y="14579445"/>
                  </a:lnTo>
                  <a:cubicBezTo>
                    <a:pt x="0" y="14648024"/>
                    <a:pt x="55880" y="14703904"/>
                    <a:pt x="124460" y="14703904"/>
                  </a:cubicBezTo>
                  <a:lnTo>
                    <a:pt x="39951059" y="14703904"/>
                  </a:lnTo>
                  <a:cubicBezTo>
                    <a:pt x="40019641" y="14703904"/>
                    <a:pt x="40075520" y="14648024"/>
                    <a:pt x="40075520" y="14579445"/>
                  </a:cubicBezTo>
                  <a:lnTo>
                    <a:pt x="40075520" y="124460"/>
                  </a:lnTo>
                  <a:cubicBezTo>
                    <a:pt x="40075520" y="55880"/>
                    <a:pt x="40019641" y="0"/>
                    <a:pt x="39951059" y="0"/>
                  </a:cubicBezTo>
                  <a:close/>
                </a:path>
              </a:pathLst>
            </a:custGeom>
            <a:solidFill>
              <a:srgbClr val="253140"/>
            </a:solidFill>
          </p:spPr>
        </p:sp>
      </p:grpSp>
      <p:grpSp>
        <p:nvGrpSpPr>
          <p:cNvPr id="9" name="Group 9"/>
          <p:cNvGrpSpPr/>
          <p:nvPr/>
        </p:nvGrpSpPr>
        <p:grpSpPr>
          <a:xfrm>
            <a:off x="4739636" y="4278949"/>
            <a:ext cx="11435723" cy="2598458"/>
            <a:chOff x="953625" y="1085601"/>
            <a:chExt cx="15247631" cy="3464610"/>
          </a:xfrm>
        </p:grpSpPr>
        <p:sp>
          <p:nvSpPr>
            <p:cNvPr id="10" name="TextBox 10"/>
            <p:cNvSpPr txBox="1"/>
            <p:nvPr/>
          </p:nvSpPr>
          <p:spPr>
            <a:xfrm>
              <a:off x="953625" y="1637362"/>
              <a:ext cx="15247631" cy="2912849"/>
            </a:xfrm>
            <a:prstGeom prst="rect">
              <a:avLst/>
            </a:prstGeom>
          </p:spPr>
          <p:txBody>
            <a:bodyPr lIns="0" tIns="0" rIns="0" bIns="0" rtlCol="0" anchor="t">
              <a:spAutoFit/>
            </a:bodyPr>
            <a:lstStyle/>
            <a:p>
              <a:pPr>
                <a:lnSpc>
                  <a:spcPts val="19800"/>
                </a:lnSpc>
              </a:pPr>
              <a:r>
                <a:rPr lang="en-US" sz="9600" b="1" dirty="0" smtClean="0">
                  <a:solidFill>
                    <a:srgbClr val="253140"/>
                  </a:solidFill>
                  <a:latin typeface="Arial" panose="020B0604020202020204" pitchFamily="34" charset="0"/>
                  <a:cs typeface="Arial" panose="020B0604020202020204" pitchFamily="34" charset="0"/>
                </a:rPr>
                <a:t>CÔ BÉ BÁN DIÊM</a:t>
              </a:r>
              <a:endParaRPr lang="en-US" sz="9600" b="1" dirty="0">
                <a:solidFill>
                  <a:srgbClr val="253140"/>
                </a:solidFill>
                <a:latin typeface="Arial" panose="020B0604020202020204" pitchFamily="34" charset="0"/>
                <a:cs typeface="Arial" panose="020B0604020202020204" pitchFamily="34" charset="0"/>
              </a:endParaRPr>
            </a:p>
          </p:txBody>
        </p:sp>
        <p:sp>
          <p:nvSpPr>
            <p:cNvPr id="11" name="TextBox 11"/>
            <p:cNvSpPr txBox="1"/>
            <p:nvPr/>
          </p:nvSpPr>
          <p:spPr>
            <a:xfrm>
              <a:off x="6521312" y="1085601"/>
              <a:ext cx="3047999" cy="718145"/>
            </a:xfrm>
            <a:prstGeom prst="rect">
              <a:avLst/>
            </a:prstGeom>
          </p:spPr>
          <p:txBody>
            <a:bodyPr wrap="square" lIns="0" tIns="0" rIns="0" bIns="0" rtlCol="0" anchor="t">
              <a:spAutoFit/>
            </a:bodyPr>
            <a:lstStyle/>
            <a:p>
              <a:pPr>
                <a:lnSpc>
                  <a:spcPts val="4200"/>
                </a:lnSpc>
              </a:pPr>
              <a:r>
                <a:rPr lang="en-US" sz="7200" dirty="0" smtClean="0">
                  <a:solidFill>
                    <a:srgbClr val="253140"/>
                  </a:solidFill>
                  <a:latin typeface="Arial" panose="020B0604020202020204" pitchFamily="34" charset="0"/>
                  <a:cs typeface="Arial" panose="020B0604020202020204" pitchFamily="34" charset="0"/>
                </a:rPr>
                <a:t>BÀI 9</a:t>
              </a:r>
              <a:endParaRPr lang="en-US" sz="7200" dirty="0">
                <a:solidFill>
                  <a:srgbClr val="253140"/>
                </a:solidFill>
                <a:latin typeface="Arial" panose="020B0604020202020204" pitchFamily="34" charset="0"/>
                <a:cs typeface="Arial" panose="020B0604020202020204" pitchFamily="34" charset="0"/>
              </a:endParaRPr>
            </a:p>
          </p:txBody>
        </p:sp>
      </p:grpSp>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343575">
            <a:off x="1459906" y="1580833"/>
            <a:ext cx="1674700" cy="1751113"/>
          </a:xfrm>
          <a:prstGeom prst="rect">
            <a:avLst/>
          </a:prstGeom>
        </p:spPr>
      </p:pic>
      <p:grpSp>
        <p:nvGrpSpPr>
          <p:cNvPr id="13" name="Group 13"/>
          <p:cNvGrpSpPr/>
          <p:nvPr/>
        </p:nvGrpSpPr>
        <p:grpSpPr>
          <a:xfrm>
            <a:off x="-24875" y="-311375"/>
            <a:ext cx="2044424" cy="10909749"/>
            <a:chOff x="0" y="0"/>
            <a:chExt cx="6284347" cy="33535433"/>
          </a:xfrm>
        </p:grpSpPr>
        <p:sp>
          <p:nvSpPr>
            <p:cNvPr id="14" name="Freeform 14"/>
            <p:cNvSpPr/>
            <p:nvPr/>
          </p:nvSpPr>
          <p:spPr>
            <a:xfrm>
              <a:off x="31750" y="31750"/>
              <a:ext cx="6220847" cy="33471932"/>
            </a:xfrm>
            <a:custGeom>
              <a:avLst/>
              <a:gdLst/>
              <a:ahLst/>
              <a:cxnLst/>
              <a:rect l="l" t="t" r="r" b="b"/>
              <a:pathLst>
                <a:path w="6220847" h="33471932">
                  <a:moveTo>
                    <a:pt x="6128137" y="33471932"/>
                  </a:moveTo>
                  <a:lnTo>
                    <a:pt x="92710" y="33471932"/>
                  </a:lnTo>
                  <a:cubicBezTo>
                    <a:pt x="41910" y="33471932"/>
                    <a:pt x="0" y="33430021"/>
                    <a:pt x="0" y="33379221"/>
                  </a:cubicBezTo>
                  <a:lnTo>
                    <a:pt x="0" y="92710"/>
                  </a:lnTo>
                  <a:cubicBezTo>
                    <a:pt x="0" y="41910"/>
                    <a:pt x="41910" y="0"/>
                    <a:pt x="92710" y="0"/>
                  </a:cubicBezTo>
                  <a:lnTo>
                    <a:pt x="6126867" y="0"/>
                  </a:lnTo>
                  <a:cubicBezTo>
                    <a:pt x="6177667" y="0"/>
                    <a:pt x="6219577" y="41910"/>
                    <a:pt x="6219577" y="92710"/>
                  </a:cubicBezTo>
                  <a:lnTo>
                    <a:pt x="6219577" y="33377953"/>
                  </a:lnTo>
                  <a:cubicBezTo>
                    <a:pt x="6220847" y="33430021"/>
                    <a:pt x="6178937" y="33471932"/>
                    <a:pt x="6128137" y="33471932"/>
                  </a:cubicBezTo>
                  <a:close/>
                </a:path>
              </a:pathLst>
            </a:custGeom>
            <a:solidFill>
              <a:srgbClr val="5DA1DF"/>
            </a:solidFill>
          </p:spPr>
        </p:sp>
        <p:sp>
          <p:nvSpPr>
            <p:cNvPr id="15" name="Freeform 15"/>
            <p:cNvSpPr/>
            <p:nvPr/>
          </p:nvSpPr>
          <p:spPr>
            <a:xfrm>
              <a:off x="0" y="0"/>
              <a:ext cx="6284347" cy="33535432"/>
            </a:xfrm>
            <a:custGeom>
              <a:avLst/>
              <a:gdLst/>
              <a:ahLst/>
              <a:cxnLst/>
              <a:rect l="l" t="t" r="r" b="b"/>
              <a:pathLst>
                <a:path w="6284347" h="33535432">
                  <a:moveTo>
                    <a:pt x="6159887" y="59690"/>
                  </a:moveTo>
                  <a:cubicBezTo>
                    <a:pt x="6195447" y="59690"/>
                    <a:pt x="6224657" y="88900"/>
                    <a:pt x="6224657" y="124460"/>
                  </a:cubicBezTo>
                  <a:lnTo>
                    <a:pt x="6224657" y="33410971"/>
                  </a:lnTo>
                  <a:cubicBezTo>
                    <a:pt x="6224657" y="33446532"/>
                    <a:pt x="6195447" y="33475743"/>
                    <a:pt x="6159887" y="33475743"/>
                  </a:cubicBezTo>
                  <a:lnTo>
                    <a:pt x="124460" y="33475743"/>
                  </a:lnTo>
                  <a:cubicBezTo>
                    <a:pt x="88900" y="33475743"/>
                    <a:pt x="59690" y="33446532"/>
                    <a:pt x="59690" y="33410971"/>
                  </a:cubicBezTo>
                  <a:lnTo>
                    <a:pt x="59690" y="124460"/>
                  </a:lnTo>
                  <a:cubicBezTo>
                    <a:pt x="59690" y="88900"/>
                    <a:pt x="88900" y="59690"/>
                    <a:pt x="124460" y="59690"/>
                  </a:cubicBezTo>
                  <a:lnTo>
                    <a:pt x="6159887" y="59690"/>
                  </a:lnTo>
                  <a:moveTo>
                    <a:pt x="6159887" y="0"/>
                  </a:moveTo>
                  <a:lnTo>
                    <a:pt x="124460" y="0"/>
                  </a:lnTo>
                  <a:cubicBezTo>
                    <a:pt x="55880" y="0"/>
                    <a:pt x="0" y="55880"/>
                    <a:pt x="0" y="124460"/>
                  </a:cubicBezTo>
                  <a:lnTo>
                    <a:pt x="0" y="33410971"/>
                  </a:lnTo>
                  <a:cubicBezTo>
                    <a:pt x="0" y="33479553"/>
                    <a:pt x="55880" y="33535432"/>
                    <a:pt x="124460" y="33535432"/>
                  </a:cubicBezTo>
                  <a:lnTo>
                    <a:pt x="6159887" y="33535432"/>
                  </a:lnTo>
                  <a:cubicBezTo>
                    <a:pt x="6228467" y="33535432"/>
                    <a:pt x="6284347" y="33479553"/>
                    <a:pt x="6284347" y="33410971"/>
                  </a:cubicBezTo>
                  <a:lnTo>
                    <a:pt x="6284347" y="124460"/>
                  </a:lnTo>
                  <a:cubicBezTo>
                    <a:pt x="6284347" y="55880"/>
                    <a:pt x="6228467" y="0"/>
                    <a:pt x="6159887" y="0"/>
                  </a:cubicBezTo>
                  <a:close/>
                </a:path>
              </a:pathLst>
            </a:custGeom>
            <a:solidFill>
              <a:srgbClr val="253140"/>
            </a:solidFill>
          </p:spPr>
        </p:sp>
      </p:grpSp>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02352">
            <a:off x="12578925" y="-164826"/>
            <a:ext cx="2845948" cy="1852453"/>
          </a:xfrm>
          <a:prstGeom prst="rect">
            <a:avLst/>
          </a:prstGeom>
        </p:spPr>
      </p:pic>
      <p:pic>
        <p:nvPicPr>
          <p:cNvPr id="19"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291286">
            <a:off x="2426766" y="7423799"/>
            <a:ext cx="2131882" cy="19148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6" name="TextBox 6"/>
          <p:cNvSpPr txBox="1"/>
          <p:nvPr/>
        </p:nvSpPr>
        <p:spPr>
          <a:xfrm>
            <a:off x="838200" y="647700"/>
            <a:ext cx="17144999" cy="3718262"/>
          </a:xfrm>
          <a:prstGeom prst="rect">
            <a:avLst/>
          </a:prstGeom>
        </p:spPr>
        <p:txBody>
          <a:bodyPr wrap="square" lIns="0" tIns="0" rIns="0" bIns="0" rtlCol="0" anchor="t">
            <a:spAutoFit/>
          </a:bodyPr>
          <a:lstStyle/>
          <a:p>
            <a:pPr>
              <a:lnSpc>
                <a:spcPct val="150000"/>
              </a:lnSpc>
            </a:pPr>
            <a:r>
              <a:rPr lang="en-US" sz="5600" b="1" i="1" dirty="0" smtClean="0">
                <a:solidFill>
                  <a:srgbClr val="253140"/>
                </a:solidFill>
                <a:latin typeface="Arial" panose="020B0604020202020204" pitchFamily="34" charset="0"/>
                <a:cs typeface="Arial" panose="020B0604020202020204" pitchFamily="34" charset="0"/>
              </a:rPr>
              <a:t>1. </a:t>
            </a:r>
            <a:r>
              <a:rPr lang="en-US" sz="5600" b="1" i="1" dirty="0">
                <a:solidFill>
                  <a:srgbClr val="253140"/>
                </a:solidFill>
                <a:latin typeface="Arial" panose="020B0604020202020204" pitchFamily="34" charset="0"/>
                <a:cs typeface="Arial" panose="020B0604020202020204" pitchFamily="34" charset="0"/>
              </a:rPr>
              <a:t>Đ</a:t>
            </a:r>
            <a:r>
              <a:rPr lang="en-US" sz="5600" b="1" i="1" dirty="0" smtClean="0">
                <a:solidFill>
                  <a:srgbClr val="253140"/>
                </a:solidFill>
                <a:latin typeface="Arial" panose="020B0604020202020204" pitchFamily="34" charset="0"/>
                <a:cs typeface="Arial" panose="020B0604020202020204" pitchFamily="34" charset="0"/>
              </a:rPr>
              <a:t>ọc </a:t>
            </a:r>
            <a:r>
              <a:rPr lang="en-US" sz="5600" b="1" i="1" dirty="0" err="1" smtClean="0">
                <a:solidFill>
                  <a:srgbClr val="253140"/>
                </a:solidFill>
                <a:latin typeface="Arial" panose="020B0604020202020204" pitchFamily="34" charset="0"/>
                <a:cs typeface="Arial" panose="020B0604020202020204" pitchFamily="34" charset="0"/>
              </a:rPr>
              <a:t>truyện</a:t>
            </a:r>
            <a:r>
              <a:rPr lang="en-US" sz="5600" b="1" i="1" dirty="0" smtClean="0">
                <a:solidFill>
                  <a:srgbClr val="253140"/>
                </a:solidFill>
                <a:latin typeface="Arial" panose="020B0604020202020204" pitchFamily="34" charset="0"/>
                <a:cs typeface="Arial" panose="020B0604020202020204" pitchFamily="34" charset="0"/>
              </a:rPr>
              <a:t> </a:t>
            </a:r>
            <a:r>
              <a:rPr lang="en-US" sz="5600" b="1" i="1" dirty="0" err="1" smtClean="0">
                <a:solidFill>
                  <a:srgbClr val="253140"/>
                </a:solidFill>
                <a:latin typeface="Arial" panose="020B0604020202020204" pitchFamily="34" charset="0"/>
                <a:cs typeface="Arial" panose="020B0604020202020204" pitchFamily="34" charset="0"/>
              </a:rPr>
              <a:t>và</a:t>
            </a:r>
            <a:r>
              <a:rPr lang="en-US" sz="5600" b="1" i="1" dirty="0" smtClean="0">
                <a:solidFill>
                  <a:srgbClr val="253140"/>
                </a:solidFill>
                <a:latin typeface="Arial" panose="020B0604020202020204" pitchFamily="34" charset="0"/>
                <a:cs typeface="Arial" panose="020B0604020202020204" pitchFamily="34" charset="0"/>
              </a:rPr>
              <a:t> chỉ </a:t>
            </a:r>
            <a:r>
              <a:rPr lang="en-US" sz="5600" b="1" i="1" dirty="0" err="1" smtClean="0">
                <a:solidFill>
                  <a:srgbClr val="253140"/>
                </a:solidFill>
                <a:latin typeface="Arial" panose="020B0604020202020204" pitchFamily="34" charset="0"/>
                <a:cs typeface="Arial" panose="020B0604020202020204" pitchFamily="34" charset="0"/>
              </a:rPr>
              <a:t>ra</a:t>
            </a:r>
            <a:r>
              <a:rPr lang="en-US" sz="5600" b="1" i="1" dirty="0" smtClean="0">
                <a:solidFill>
                  <a:srgbClr val="253140"/>
                </a:solidFill>
                <a:latin typeface="Arial" panose="020B0604020202020204" pitchFamily="34" charset="0"/>
                <a:cs typeface="Arial" panose="020B0604020202020204" pitchFamily="34" charset="0"/>
              </a:rPr>
              <a:t> các </a:t>
            </a:r>
            <a:r>
              <a:rPr lang="en-US" sz="5600" b="1" i="1" dirty="0" err="1" smtClean="0">
                <a:solidFill>
                  <a:srgbClr val="253140"/>
                </a:solidFill>
                <a:latin typeface="Arial" panose="020B0604020202020204" pitchFamily="34" charset="0"/>
                <a:cs typeface="Arial" panose="020B0604020202020204" pitchFamily="34" charset="0"/>
              </a:rPr>
              <a:t>yếu</a:t>
            </a:r>
            <a:r>
              <a:rPr lang="en-US" sz="5600" b="1" i="1" dirty="0" smtClean="0">
                <a:solidFill>
                  <a:srgbClr val="253140"/>
                </a:solidFill>
                <a:latin typeface="Arial" panose="020B0604020202020204" pitchFamily="34" charset="0"/>
                <a:cs typeface="Arial" panose="020B0604020202020204" pitchFamily="34" charset="0"/>
              </a:rPr>
              <a:t> </a:t>
            </a:r>
            <a:r>
              <a:rPr lang="en-US" sz="5600" b="1" i="1" dirty="0" err="1" smtClean="0">
                <a:solidFill>
                  <a:srgbClr val="253140"/>
                </a:solidFill>
                <a:latin typeface="Arial" panose="020B0604020202020204" pitchFamily="34" charset="0"/>
                <a:cs typeface="Arial" panose="020B0604020202020204" pitchFamily="34" charset="0"/>
              </a:rPr>
              <a:t>tố</a:t>
            </a:r>
            <a:r>
              <a:rPr lang="en-US" sz="5600" b="1" i="1" dirty="0" smtClean="0">
                <a:solidFill>
                  <a:srgbClr val="253140"/>
                </a:solidFill>
                <a:latin typeface="Arial" panose="020B0604020202020204" pitchFamily="34" charset="0"/>
                <a:cs typeface="Arial" panose="020B0604020202020204" pitchFamily="34" charset="0"/>
              </a:rPr>
              <a:t> của </a:t>
            </a:r>
            <a:r>
              <a:rPr lang="en-US" sz="5600" b="1" i="1" dirty="0" err="1" smtClean="0">
                <a:solidFill>
                  <a:srgbClr val="253140"/>
                </a:solidFill>
                <a:latin typeface="Arial" panose="020B0604020202020204" pitchFamily="34" charset="0"/>
                <a:cs typeface="Arial" panose="020B0604020202020204" pitchFamily="34" charset="0"/>
              </a:rPr>
              <a:t>truyện</a:t>
            </a:r>
            <a:r>
              <a:rPr lang="en-US" sz="5600" b="1" i="1" dirty="0" smtClean="0">
                <a:solidFill>
                  <a:srgbClr val="253140"/>
                </a:solidFill>
                <a:latin typeface="Arial" panose="020B0604020202020204" pitchFamily="34" charset="0"/>
                <a:cs typeface="Arial" panose="020B0604020202020204" pitchFamily="34" charset="0"/>
              </a:rPr>
              <a:t> </a:t>
            </a:r>
            <a:r>
              <a:rPr lang="en-US" sz="5600" b="1" i="1" dirty="0" err="1" smtClean="0">
                <a:solidFill>
                  <a:srgbClr val="253140"/>
                </a:solidFill>
                <a:latin typeface="Arial" panose="020B0604020202020204" pitchFamily="34" charset="0"/>
                <a:cs typeface="Arial" panose="020B0604020202020204" pitchFamily="34" charset="0"/>
              </a:rPr>
              <a:t>được</a:t>
            </a:r>
            <a:r>
              <a:rPr lang="en-US" sz="5600" b="1" i="1" dirty="0" smtClean="0">
                <a:solidFill>
                  <a:srgbClr val="253140"/>
                </a:solidFill>
                <a:latin typeface="Arial" panose="020B0604020202020204" pitchFamily="34" charset="0"/>
                <a:cs typeface="Arial" panose="020B0604020202020204" pitchFamily="34" charset="0"/>
              </a:rPr>
              <a:t> thể </a:t>
            </a:r>
            <a:r>
              <a:rPr lang="en-US" sz="5600" b="1" i="1" dirty="0" err="1" smtClean="0">
                <a:solidFill>
                  <a:srgbClr val="253140"/>
                </a:solidFill>
                <a:latin typeface="Arial" panose="020B0604020202020204" pitchFamily="34" charset="0"/>
                <a:cs typeface="Arial" panose="020B0604020202020204" pitchFamily="34" charset="0"/>
              </a:rPr>
              <a:t>hiện</a:t>
            </a:r>
            <a:r>
              <a:rPr lang="en-US" sz="5600" b="1" i="1" dirty="0" smtClean="0">
                <a:solidFill>
                  <a:srgbClr val="253140"/>
                </a:solidFill>
                <a:latin typeface="Arial" panose="020B0604020202020204" pitchFamily="34" charset="0"/>
                <a:cs typeface="Arial" panose="020B0604020202020204" pitchFamily="34" charset="0"/>
              </a:rPr>
              <a:t> trong văn bản </a:t>
            </a:r>
            <a:r>
              <a:rPr lang="en-US" sz="5600" b="1" i="1" dirty="0" err="1" smtClean="0">
                <a:solidFill>
                  <a:srgbClr val="253140"/>
                </a:solidFill>
                <a:latin typeface="Arial" panose="020B0604020202020204" pitchFamily="34" charset="0"/>
                <a:cs typeface="Arial" panose="020B0604020202020204" pitchFamily="34" charset="0"/>
              </a:rPr>
              <a:t>Cô</a:t>
            </a:r>
            <a:r>
              <a:rPr lang="en-US" sz="5600" b="1" i="1" dirty="0" smtClean="0">
                <a:solidFill>
                  <a:srgbClr val="253140"/>
                </a:solidFill>
                <a:latin typeface="Arial" panose="020B0604020202020204" pitchFamily="34" charset="0"/>
                <a:cs typeface="Arial" panose="020B0604020202020204" pitchFamily="34" charset="0"/>
              </a:rPr>
              <a:t> bé bán </a:t>
            </a:r>
            <a:r>
              <a:rPr lang="en-US" sz="5600" b="1" i="1" dirty="0" err="1" smtClean="0">
                <a:solidFill>
                  <a:srgbClr val="253140"/>
                </a:solidFill>
                <a:latin typeface="Arial" panose="020B0604020202020204" pitchFamily="34" charset="0"/>
                <a:cs typeface="Arial" panose="020B0604020202020204" pitchFamily="34" charset="0"/>
              </a:rPr>
              <a:t>diêm</a:t>
            </a:r>
            <a:r>
              <a:rPr lang="en-US" sz="5600" b="1" i="1" dirty="0" smtClean="0">
                <a:solidFill>
                  <a:srgbClr val="253140"/>
                </a:solidFill>
                <a:latin typeface="Arial" panose="020B0604020202020204" pitchFamily="34" charset="0"/>
                <a:cs typeface="Arial" panose="020B0604020202020204" pitchFamily="34" charset="0"/>
              </a:rPr>
              <a:t> bằng cách </a:t>
            </a:r>
            <a:r>
              <a:rPr lang="en-US" sz="5600" b="1" i="1" dirty="0" err="1" smtClean="0">
                <a:solidFill>
                  <a:srgbClr val="253140"/>
                </a:solidFill>
                <a:latin typeface="Arial" panose="020B0604020202020204" pitchFamily="34" charset="0"/>
                <a:cs typeface="Arial" panose="020B0604020202020204" pitchFamily="34" charset="0"/>
              </a:rPr>
              <a:t>hoàn</a:t>
            </a:r>
            <a:r>
              <a:rPr lang="en-US" sz="5600" b="1" i="1" dirty="0" smtClean="0">
                <a:solidFill>
                  <a:srgbClr val="253140"/>
                </a:solidFill>
                <a:latin typeface="Arial" panose="020B0604020202020204" pitchFamily="34" charset="0"/>
                <a:cs typeface="Arial" panose="020B0604020202020204" pitchFamily="34" charset="0"/>
              </a:rPr>
              <a:t> thành </a:t>
            </a:r>
            <a:r>
              <a:rPr lang="en-US" sz="5600" b="1" i="1" dirty="0" err="1" smtClean="0">
                <a:solidFill>
                  <a:srgbClr val="253140"/>
                </a:solidFill>
                <a:latin typeface="Arial" panose="020B0604020202020204" pitchFamily="34" charset="0"/>
                <a:cs typeface="Arial" panose="020B0604020202020204" pitchFamily="34" charset="0"/>
              </a:rPr>
              <a:t>bảng</a:t>
            </a:r>
            <a:r>
              <a:rPr lang="en-US" sz="5600" b="1" i="1" dirty="0" smtClean="0">
                <a:solidFill>
                  <a:srgbClr val="253140"/>
                </a:solidFill>
                <a:latin typeface="Arial" panose="020B0604020202020204" pitchFamily="34" charset="0"/>
                <a:cs typeface="Arial" panose="020B0604020202020204" pitchFamily="34" charset="0"/>
              </a:rPr>
              <a:t> </a:t>
            </a:r>
            <a:r>
              <a:rPr lang="en-US" sz="5600" b="1" i="1" dirty="0" err="1" smtClean="0">
                <a:solidFill>
                  <a:srgbClr val="253140"/>
                </a:solidFill>
                <a:latin typeface="Arial" panose="020B0604020202020204" pitchFamily="34" charset="0"/>
                <a:cs typeface="Arial" panose="020B0604020202020204" pitchFamily="34" charset="0"/>
              </a:rPr>
              <a:t>sau</a:t>
            </a:r>
            <a:r>
              <a:rPr lang="en-US" sz="5600" b="1" i="1" dirty="0" smtClean="0">
                <a:solidFill>
                  <a:srgbClr val="253140"/>
                </a:solidFill>
                <a:latin typeface="Arial" panose="020B0604020202020204" pitchFamily="34" charset="0"/>
                <a:cs typeface="Arial" panose="020B0604020202020204" pitchFamily="34" charset="0"/>
              </a:rPr>
              <a:t>:</a:t>
            </a:r>
            <a:endParaRPr lang="en-US" sz="5600" b="1" i="1" dirty="0">
              <a:solidFill>
                <a:srgbClr val="253140"/>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392400" y="8339736"/>
            <a:ext cx="1738774" cy="1924197"/>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17026903" y="9348746"/>
            <a:ext cx="1658133" cy="783845"/>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14335">
            <a:off x="16836759" y="6547468"/>
            <a:ext cx="1701825" cy="1743024"/>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3367843140"/>
              </p:ext>
            </p:extLst>
          </p:nvPr>
        </p:nvGraphicFramePr>
        <p:xfrm>
          <a:off x="1752600" y="4610100"/>
          <a:ext cx="13487400" cy="5362266"/>
        </p:xfrm>
        <a:graphic>
          <a:graphicData uri="http://schemas.openxmlformats.org/drawingml/2006/table">
            <a:tbl>
              <a:tblPr firstRow="1" bandRow="1">
                <a:tableStyleId>{5940675A-B579-460E-94D1-54222C63F5DA}</a:tableStyleId>
              </a:tblPr>
              <a:tblGrid>
                <a:gridCol w="6743700">
                  <a:extLst>
                    <a:ext uri="{9D8B030D-6E8A-4147-A177-3AD203B41FA5}">
                      <a16:colId xmlns="" xmlns:a16="http://schemas.microsoft.com/office/drawing/2014/main" val="1826710540"/>
                    </a:ext>
                  </a:extLst>
                </a:gridCol>
                <a:gridCol w="6743700">
                  <a:extLst>
                    <a:ext uri="{9D8B030D-6E8A-4147-A177-3AD203B41FA5}">
                      <a16:colId xmlns="" xmlns:a16="http://schemas.microsoft.com/office/drawing/2014/main" val="1359886008"/>
                    </a:ext>
                  </a:extLst>
                </a:gridCol>
              </a:tblGrid>
              <a:tr h="793896">
                <a:tc>
                  <a:txBody>
                    <a:bodyPr/>
                    <a:lstStyle/>
                    <a:p>
                      <a:pPr algn="ctr"/>
                      <a:r>
                        <a:rPr lang="en-US" sz="3200" b="1" dirty="0" smtClean="0">
                          <a:solidFill>
                            <a:srgbClr val="FF0000"/>
                          </a:solidFill>
                          <a:latin typeface="Arial" panose="020B0604020202020204" pitchFamily="34" charset="0"/>
                          <a:cs typeface="Arial" panose="020B0604020202020204" pitchFamily="34" charset="0"/>
                        </a:rPr>
                        <a:t>CÁC</a:t>
                      </a:r>
                      <a:r>
                        <a:rPr lang="en-US" sz="3200" b="1" baseline="0" dirty="0" smtClean="0">
                          <a:solidFill>
                            <a:srgbClr val="FF0000"/>
                          </a:solidFill>
                          <a:latin typeface="Arial" panose="020B0604020202020204" pitchFamily="34" charset="0"/>
                          <a:cs typeface="Arial" panose="020B0604020202020204" pitchFamily="34" charset="0"/>
                        </a:rPr>
                        <a:t> YẾU TỐ CỦA TRUYỆN</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60000"/>
                        <a:lumOff val="40000"/>
                      </a:schemeClr>
                    </a:solidFill>
                  </a:tcPr>
                </a:tc>
                <a:tc>
                  <a:txBody>
                    <a:bodyPr/>
                    <a:lstStyle/>
                    <a:p>
                      <a:pPr algn="ctr"/>
                      <a:r>
                        <a:rPr lang="en-US" sz="3200" b="1" dirty="0" smtClean="0">
                          <a:solidFill>
                            <a:srgbClr val="FF0000"/>
                          </a:solidFill>
                          <a:latin typeface="Arial" panose="020B0604020202020204" pitchFamily="34" charset="0"/>
                          <a:cs typeface="Arial" panose="020B0604020202020204" pitchFamily="34" charset="0"/>
                        </a:rPr>
                        <a:t>CÔ</a:t>
                      </a:r>
                      <a:r>
                        <a:rPr lang="en-US" sz="3200" b="1" baseline="0" dirty="0" smtClean="0">
                          <a:solidFill>
                            <a:srgbClr val="FF0000"/>
                          </a:solidFill>
                          <a:latin typeface="Arial" panose="020B0604020202020204" pitchFamily="34" charset="0"/>
                          <a:cs typeface="Arial" panose="020B0604020202020204" pitchFamily="34" charset="0"/>
                        </a:rPr>
                        <a:t> BÉ BÁN DIÊM</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60000"/>
                        <a:lumOff val="40000"/>
                      </a:schemeClr>
                    </a:solidFill>
                  </a:tcPr>
                </a:tc>
                <a:extLst>
                  <a:ext uri="{0D108BD9-81ED-4DB2-BD59-A6C34878D82A}">
                    <a16:rowId xmlns="" xmlns:a16="http://schemas.microsoft.com/office/drawing/2014/main" val="3292394740"/>
                  </a:ext>
                </a:extLst>
              </a:tr>
              <a:tr h="700314">
                <a:tc>
                  <a:txBody>
                    <a:bodyPr/>
                    <a:lstStyle/>
                    <a:p>
                      <a:r>
                        <a:rPr lang="en-US" sz="3200" dirty="0" err="1" smtClean="0">
                          <a:latin typeface="Arial" panose="020B0604020202020204" pitchFamily="34" charset="0"/>
                          <a:cs typeface="Arial" panose="020B0604020202020204" pitchFamily="34" charset="0"/>
                        </a:rPr>
                        <a:t>Đề</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tài</a:t>
                      </a:r>
                      <a:endParaRPr lang="en-US" sz="3200" dirty="0">
                        <a:latin typeface="Arial" panose="020B0604020202020204" pitchFamily="34" charset="0"/>
                        <a:cs typeface="Arial" panose="020B0604020202020204" pitchFamily="34" charset="0"/>
                      </a:endParaRPr>
                    </a:p>
                  </a:txBody>
                  <a:tcPr anchor="ctr"/>
                </a:tc>
                <a:tc>
                  <a:txBody>
                    <a:bodyPr/>
                    <a:lstStyle/>
                    <a:p>
                      <a:endParaRPr lang="en-US" sz="320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264206115"/>
                  </a:ext>
                </a:extLst>
              </a:tr>
              <a:tr h="700314">
                <a:tc>
                  <a:txBody>
                    <a:bodyPr/>
                    <a:lstStyle/>
                    <a:p>
                      <a:r>
                        <a:rPr lang="en-US" sz="3200" dirty="0" err="1" smtClean="0">
                          <a:latin typeface="Arial" panose="020B0604020202020204" pitchFamily="34" charset="0"/>
                          <a:cs typeface="Arial" panose="020B0604020202020204" pitchFamily="34" charset="0"/>
                        </a:rPr>
                        <a:t>Nhân</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vật</a:t>
                      </a:r>
                      <a:endParaRPr lang="en-US" sz="3200" dirty="0">
                        <a:latin typeface="Arial" panose="020B0604020202020204" pitchFamily="34" charset="0"/>
                        <a:cs typeface="Arial" panose="020B0604020202020204" pitchFamily="34" charset="0"/>
                      </a:endParaRPr>
                    </a:p>
                  </a:txBody>
                  <a:tcPr anchor="ctr"/>
                </a:tc>
                <a:tc>
                  <a:txBody>
                    <a:bodyPr/>
                    <a:lstStyle/>
                    <a:p>
                      <a:endParaRPr lang="en-US" sz="32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841832559"/>
                  </a:ext>
                </a:extLst>
              </a:tr>
              <a:tr h="700314">
                <a:tc>
                  <a:txBody>
                    <a:bodyPr/>
                    <a:lstStyle/>
                    <a:p>
                      <a:r>
                        <a:rPr lang="en-US" sz="3200" dirty="0" err="1" smtClean="0">
                          <a:latin typeface="Arial" panose="020B0604020202020204" pitchFamily="34" charset="0"/>
                          <a:cs typeface="Arial" panose="020B0604020202020204" pitchFamily="34" charset="0"/>
                        </a:rPr>
                        <a:t>Sự</a:t>
                      </a:r>
                      <a:r>
                        <a:rPr lang="en-US" sz="3200" baseline="0" dirty="0" smtClean="0">
                          <a:latin typeface="Arial" panose="020B0604020202020204" pitchFamily="34" charset="0"/>
                          <a:cs typeface="Arial" panose="020B0604020202020204" pitchFamily="34" charset="0"/>
                        </a:rPr>
                        <a:t> việc</a:t>
                      </a:r>
                    </a:p>
                  </a:txBody>
                  <a:tcPr anchor="ctr"/>
                </a:tc>
                <a:tc>
                  <a:txBody>
                    <a:bodyPr/>
                    <a:lstStyle/>
                    <a:p>
                      <a:endParaRPr lang="en-US" sz="32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15942002"/>
                  </a:ext>
                </a:extLst>
              </a:tr>
              <a:tr h="700314">
                <a:tc>
                  <a:txBody>
                    <a:bodyPr/>
                    <a:lstStyle/>
                    <a:p>
                      <a:r>
                        <a:rPr lang="en-US" sz="3200" dirty="0" smtClean="0">
                          <a:latin typeface="Arial" panose="020B0604020202020204" pitchFamily="34" charset="0"/>
                          <a:cs typeface="Arial" panose="020B0604020202020204" pitchFamily="34" charset="0"/>
                        </a:rPr>
                        <a:t>Chi </a:t>
                      </a:r>
                      <a:r>
                        <a:rPr lang="en-US" sz="3200" dirty="0" err="1" smtClean="0">
                          <a:latin typeface="Arial" panose="020B0604020202020204" pitchFamily="34" charset="0"/>
                          <a:cs typeface="Arial" panose="020B0604020202020204" pitchFamily="34" charset="0"/>
                        </a:rPr>
                        <a:t>tiết</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tiêu</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biểu</a:t>
                      </a:r>
                      <a:endParaRPr lang="en-US" sz="3200" dirty="0">
                        <a:latin typeface="Arial" panose="020B0604020202020204" pitchFamily="34" charset="0"/>
                        <a:cs typeface="Arial" panose="020B0604020202020204" pitchFamily="34" charset="0"/>
                      </a:endParaRPr>
                    </a:p>
                  </a:txBody>
                  <a:tcPr anchor="ctr"/>
                </a:tc>
                <a:tc>
                  <a:txBody>
                    <a:bodyPr/>
                    <a:lstStyle/>
                    <a:p>
                      <a:endParaRPr lang="en-US" sz="32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535609453"/>
                  </a:ext>
                </a:extLst>
              </a:tr>
              <a:tr h="700314">
                <a:tc>
                  <a:txBody>
                    <a:bodyPr/>
                    <a:lstStyle/>
                    <a:p>
                      <a:r>
                        <a:rPr lang="en-US" sz="3200" dirty="0" err="1" smtClean="0">
                          <a:latin typeface="Arial" panose="020B0604020202020204" pitchFamily="34" charset="0"/>
                          <a:cs typeface="Arial" panose="020B0604020202020204" pitchFamily="34" charset="0"/>
                        </a:rPr>
                        <a:t>Tình</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cảm</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cảm</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xúc</a:t>
                      </a:r>
                      <a:r>
                        <a:rPr lang="en-US" sz="3200" baseline="0" dirty="0" smtClean="0">
                          <a:latin typeface="Arial" panose="020B0604020202020204" pitchFamily="34" charset="0"/>
                          <a:cs typeface="Arial" panose="020B0604020202020204" pitchFamily="34" charset="0"/>
                        </a:rPr>
                        <a:t> của người </a:t>
                      </a:r>
                      <a:r>
                        <a:rPr lang="en-US" sz="3200" baseline="0" dirty="0" err="1" smtClean="0">
                          <a:latin typeface="Arial" panose="020B0604020202020204" pitchFamily="34" charset="0"/>
                          <a:cs typeface="Arial" panose="020B0604020202020204" pitchFamily="34" charset="0"/>
                        </a:rPr>
                        <a:t>viết</a:t>
                      </a:r>
                      <a:r>
                        <a:rPr lang="en-US" sz="3200" baseline="0" dirty="0" smtClean="0">
                          <a:latin typeface="Arial" panose="020B0604020202020204" pitchFamily="34" charset="0"/>
                          <a:cs typeface="Arial" panose="020B0604020202020204" pitchFamily="34" charset="0"/>
                        </a:rPr>
                        <a:t> thể </a:t>
                      </a:r>
                      <a:r>
                        <a:rPr lang="en-US" sz="3200" baseline="0" dirty="0" err="1" smtClean="0">
                          <a:latin typeface="Arial" panose="020B0604020202020204" pitchFamily="34" charset="0"/>
                          <a:cs typeface="Arial" panose="020B0604020202020204" pitchFamily="34" charset="0"/>
                        </a:rPr>
                        <a:t>hiện</a:t>
                      </a:r>
                      <a:r>
                        <a:rPr lang="en-US" sz="3200" baseline="0" dirty="0" smtClean="0">
                          <a:latin typeface="Arial" panose="020B0604020202020204" pitchFamily="34" charset="0"/>
                          <a:cs typeface="Arial" panose="020B0604020202020204" pitchFamily="34" charset="0"/>
                        </a:rPr>
                        <a:t> qua </a:t>
                      </a:r>
                      <a:r>
                        <a:rPr lang="en-US" sz="3200" baseline="0" dirty="0" err="1" smtClean="0">
                          <a:latin typeface="Arial" panose="020B0604020202020204" pitchFamily="34" charset="0"/>
                          <a:cs typeface="Arial" panose="020B0604020202020204" pitchFamily="34" charset="0"/>
                        </a:rPr>
                        <a:t>ngô</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ngữ</a:t>
                      </a:r>
                      <a:r>
                        <a:rPr lang="en-US" sz="3200" baseline="0" dirty="0" smtClean="0">
                          <a:latin typeface="Arial" panose="020B0604020202020204" pitchFamily="34" charset="0"/>
                          <a:cs typeface="Arial" panose="020B0604020202020204" pitchFamily="34" charset="0"/>
                        </a:rPr>
                        <a:t> văn bản</a:t>
                      </a:r>
                      <a:endParaRPr lang="en-US" sz="3200" dirty="0">
                        <a:latin typeface="Arial" panose="020B0604020202020204" pitchFamily="34" charset="0"/>
                        <a:cs typeface="Arial" panose="020B0604020202020204" pitchFamily="34" charset="0"/>
                      </a:endParaRPr>
                    </a:p>
                  </a:txBody>
                  <a:tcPr anchor="ctr"/>
                </a:tc>
                <a:tc>
                  <a:txBody>
                    <a:bodyPr/>
                    <a:lstStyle/>
                    <a:p>
                      <a:endParaRPr lang="en-US" sz="32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606266089"/>
                  </a:ext>
                </a:extLst>
              </a:tr>
              <a:tr h="700314">
                <a:tc>
                  <a:txBody>
                    <a:bodyPr/>
                    <a:lstStyle/>
                    <a:p>
                      <a:r>
                        <a:rPr lang="en-US" sz="3200" dirty="0" err="1" smtClean="0">
                          <a:latin typeface="Arial" panose="020B0604020202020204" pitchFamily="34" charset="0"/>
                          <a:cs typeface="Arial" panose="020B0604020202020204" pitchFamily="34" charset="0"/>
                        </a:rPr>
                        <a:t>Chủ</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đề</a:t>
                      </a:r>
                      <a:endParaRPr lang="en-US" sz="3200" dirty="0">
                        <a:latin typeface="Arial" panose="020B0604020202020204" pitchFamily="34" charset="0"/>
                        <a:cs typeface="Arial" panose="020B0604020202020204" pitchFamily="34" charset="0"/>
                      </a:endParaRPr>
                    </a:p>
                  </a:txBody>
                  <a:tcPr anchor="ctr"/>
                </a:tc>
                <a:tc>
                  <a:txBody>
                    <a:bodyPr/>
                    <a:lstStyle/>
                    <a:p>
                      <a:endParaRPr lang="en-US" sz="32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91690112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21979" y="8182143"/>
            <a:ext cx="3336508" cy="2826932"/>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02000" y="-94004"/>
            <a:ext cx="2401417" cy="1977894"/>
          </a:xfrm>
          <a:prstGeom prst="rect">
            <a:avLst/>
          </a:prstGeom>
        </p:spPr>
      </p:pic>
      <p:pic>
        <p:nvPicPr>
          <p:cNvPr id="25" name="Picture 2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68570">
            <a:off x="749463" y="799407"/>
            <a:ext cx="1604106" cy="1084959"/>
          </a:xfrm>
          <a:prstGeom prst="rect">
            <a:avLst/>
          </a:prstGeom>
        </p:spPr>
      </p:pic>
      <p:graphicFrame>
        <p:nvGraphicFramePr>
          <p:cNvPr id="26" name="Table 25"/>
          <p:cNvGraphicFramePr>
            <a:graphicFrameLocks noGrp="1"/>
          </p:cNvGraphicFramePr>
          <p:nvPr>
            <p:extLst>
              <p:ext uri="{D42A27DB-BD31-4B8C-83A1-F6EECF244321}">
                <p14:modId xmlns:p14="http://schemas.microsoft.com/office/powerpoint/2010/main" val="4266186834"/>
              </p:ext>
            </p:extLst>
          </p:nvPr>
        </p:nvGraphicFramePr>
        <p:xfrm>
          <a:off x="914400" y="2286413"/>
          <a:ext cx="16611600" cy="5712998"/>
        </p:xfrm>
        <a:graphic>
          <a:graphicData uri="http://schemas.openxmlformats.org/drawingml/2006/table">
            <a:tbl>
              <a:tblPr firstRow="1" bandRow="1">
                <a:tableStyleId>{5940675A-B579-460E-94D1-54222C63F5DA}</a:tableStyleId>
              </a:tblPr>
              <a:tblGrid>
                <a:gridCol w="3806203">
                  <a:extLst>
                    <a:ext uri="{9D8B030D-6E8A-4147-A177-3AD203B41FA5}">
                      <a16:colId xmlns="" xmlns:a16="http://schemas.microsoft.com/office/drawing/2014/main" val="1826710540"/>
                    </a:ext>
                  </a:extLst>
                </a:gridCol>
                <a:gridCol w="12805397">
                  <a:extLst>
                    <a:ext uri="{9D8B030D-6E8A-4147-A177-3AD203B41FA5}">
                      <a16:colId xmlns="" xmlns:a16="http://schemas.microsoft.com/office/drawing/2014/main" val="1359886008"/>
                    </a:ext>
                  </a:extLst>
                </a:gridCol>
              </a:tblGrid>
              <a:tr h="1676400">
                <a:tc>
                  <a:txBody>
                    <a:bodyPr/>
                    <a:lstStyle/>
                    <a:p>
                      <a:pPr algn="ctr">
                        <a:lnSpc>
                          <a:spcPct val="150000"/>
                        </a:lnSpc>
                      </a:pPr>
                      <a:r>
                        <a:rPr lang="en-US" sz="3200" b="1" dirty="0" smtClean="0">
                          <a:solidFill>
                            <a:srgbClr val="FF0000"/>
                          </a:solidFill>
                          <a:latin typeface="Arial" panose="020B0604020202020204" pitchFamily="34" charset="0"/>
                          <a:cs typeface="Arial" panose="020B0604020202020204" pitchFamily="34" charset="0"/>
                        </a:rPr>
                        <a:t>CÁC</a:t>
                      </a:r>
                      <a:r>
                        <a:rPr lang="en-US" sz="3200" b="1" baseline="0" dirty="0" smtClean="0">
                          <a:solidFill>
                            <a:srgbClr val="FF0000"/>
                          </a:solidFill>
                          <a:latin typeface="Arial" panose="020B0604020202020204" pitchFamily="34" charset="0"/>
                          <a:cs typeface="Arial" panose="020B0604020202020204" pitchFamily="34" charset="0"/>
                        </a:rPr>
                        <a:t> YẾU TỐ CỦA TRUYỆN</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60000"/>
                        <a:lumOff val="40000"/>
                      </a:schemeClr>
                    </a:solidFill>
                  </a:tcPr>
                </a:tc>
                <a:tc>
                  <a:txBody>
                    <a:bodyPr/>
                    <a:lstStyle/>
                    <a:p>
                      <a:pPr algn="ctr"/>
                      <a:r>
                        <a:rPr lang="en-US" sz="3200" b="1" dirty="0" smtClean="0">
                          <a:solidFill>
                            <a:srgbClr val="FF0000"/>
                          </a:solidFill>
                          <a:latin typeface="Arial" panose="020B0604020202020204" pitchFamily="34" charset="0"/>
                          <a:cs typeface="Arial" panose="020B0604020202020204" pitchFamily="34" charset="0"/>
                        </a:rPr>
                        <a:t>CÔ</a:t>
                      </a:r>
                      <a:r>
                        <a:rPr lang="en-US" sz="3200" b="1" baseline="0" dirty="0" smtClean="0">
                          <a:solidFill>
                            <a:srgbClr val="FF0000"/>
                          </a:solidFill>
                          <a:latin typeface="Arial" panose="020B0604020202020204" pitchFamily="34" charset="0"/>
                          <a:cs typeface="Arial" panose="020B0604020202020204" pitchFamily="34" charset="0"/>
                        </a:rPr>
                        <a:t> BÉ BÁN DIÊM</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60000"/>
                        <a:lumOff val="40000"/>
                      </a:schemeClr>
                    </a:solidFill>
                  </a:tcPr>
                </a:tc>
                <a:extLst>
                  <a:ext uri="{0D108BD9-81ED-4DB2-BD59-A6C34878D82A}">
                    <a16:rowId xmlns="" xmlns:a16="http://schemas.microsoft.com/office/drawing/2014/main" val="3292394740"/>
                  </a:ext>
                </a:extLst>
              </a:tr>
              <a:tr h="2018299">
                <a:tc>
                  <a:txBody>
                    <a:bodyPr/>
                    <a:lstStyle/>
                    <a:p>
                      <a:pPr algn="ctr">
                        <a:lnSpc>
                          <a:spcPct val="150000"/>
                        </a:lnSpc>
                      </a:pPr>
                      <a:r>
                        <a:rPr lang="en-US" sz="3200" b="1" dirty="0" err="1" smtClean="0">
                          <a:latin typeface="Arial" panose="020B0604020202020204" pitchFamily="34" charset="0"/>
                          <a:cs typeface="Arial" panose="020B0604020202020204" pitchFamily="34" charset="0"/>
                        </a:rPr>
                        <a:t>Đề</a:t>
                      </a:r>
                      <a:r>
                        <a:rPr lang="en-US" sz="3200" b="1" dirty="0" smtClean="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tài</a:t>
                      </a:r>
                      <a:endParaRPr lang="en-US" sz="3200" b="1" dirty="0">
                        <a:latin typeface="Arial" panose="020B0604020202020204" pitchFamily="34" charset="0"/>
                        <a:cs typeface="Arial" panose="020B0604020202020204" pitchFamily="34" charset="0"/>
                      </a:endParaRPr>
                    </a:p>
                  </a:txBody>
                  <a:tcPr anchor="ctr"/>
                </a:tc>
                <a:tc>
                  <a:txBody>
                    <a:bodyPr/>
                    <a:lstStyle/>
                    <a:p>
                      <a:pPr>
                        <a:lnSpc>
                          <a:spcPct val="150000"/>
                        </a:lnSpc>
                      </a:pPr>
                      <a:r>
                        <a:rPr lang="en-US" sz="3200" dirty="0" err="1" smtClean="0">
                          <a:latin typeface="Arial" panose="020B0604020202020204" pitchFamily="34" charset="0"/>
                          <a:cs typeface="Arial" panose="020B0604020202020204" pitchFamily="34" charset="0"/>
                        </a:rPr>
                        <a:t>Cuộc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sống</a:t>
                      </a:r>
                      <a:r>
                        <a:rPr lang="en-US" sz="3200" dirty="0" smtClean="0">
                          <a:latin typeface="Arial" panose="020B0604020202020204" pitchFamily="34" charset="0"/>
                          <a:cs typeface="Arial" panose="020B0604020202020204" pitchFamily="34" charset="0"/>
                        </a:rPr>
                        <a:t> của </a:t>
                      </a:r>
                      <a:r>
                        <a:rPr lang="en-US" sz="3200" dirty="0" err="1" smtClean="0">
                          <a:latin typeface="Arial" panose="020B0604020202020204" pitchFamily="34" charset="0"/>
                          <a:cs typeface="Arial" panose="020B0604020202020204" pitchFamily="34" charset="0"/>
                        </a:rPr>
                        <a:t>những</a:t>
                      </a:r>
                      <a:r>
                        <a:rPr lang="en-US" sz="3200" dirty="0" smtClean="0">
                          <a:latin typeface="Arial" panose="020B0604020202020204" pitchFamily="34" charset="0"/>
                          <a:cs typeface="Arial" panose="020B0604020202020204" pitchFamily="34" charset="0"/>
                        </a:rPr>
                        <a:t> đứa </a:t>
                      </a:r>
                      <a:r>
                        <a:rPr lang="en-US" sz="3200" dirty="0" err="1" smtClean="0">
                          <a:latin typeface="Arial" panose="020B0604020202020204" pitchFamily="34" charset="0"/>
                          <a:cs typeface="Arial" panose="020B0604020202020204" pitchFamily="34" charset="0"/>
                        </a:rPr>
                        <a:t>trẻ</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bất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hạnh</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3264206115"/>
                  </a:ext>
                </a:extLst>
              </a:tr>
              <a:tr h="2018299">
                <a:tc>
                  <a:txBody>
                    <a:bodyPr/>
                    <a:lstStyle/>
                    <a:p>
                      <a:pPr algn="ctr">
                        <a:lnSpc>
                          <a:spcPct val="150000"/>
                        </a:lnSpc>
                      </a:pPr>
                      <a:r>
                        <a:rPr lang="en-US" sz="3200" b="1" dirty="0" err="1" smtClean="0">
                          <a:latin typeface="Arial" panose="020B0604020202020204" pitchFamily="34" charset="0"/>
                          <a:cs typeface="Arial" panose="020B0604020202020204" pitchFamily="34" charset="0"/>
                        </a:rPr>
                        <a:t>Nhân</a:t>
                      </a:r>
                      <a:r>
                        <a:rPr lang="en-US" sz="3200" b="1" baseline="0" dirty="0" smtClean="0">
                          <a:latin typeface="Arial" panose="020B0604020202020204" pitchFamily="34" charset="0"/>
                          <a:cs typeface="Arial" panose="020B0604020202020204" pitchFamily="34" charset="0"/>
                        </a:rPr>
                        <a:t> </a:t>
                      </a:r>
                      <a:r>
                        <a:rPr lang="en-US" sz="3200" b="1" baseline="0" dirty="0" err="1" smtClean="0">
                          <a:latin typeface="Arial" panose="020B0604020202020204" pitchFamily="34" charset="0"/>
                          <a:cs typeface="Arial" panose="020B0604020202020204" pitchFamily="34" charset="0"/>
                        </a:rPr>
                        <a:t>vật</a:t>
                      </a:r>
                      <a:endParaRPr lang="en-US" sz="3200" b="1" dirty="0">
                        <a:latin typeface="Arial" panose="020B0604020202020204" pitchFamily="34" charset="0"/>
                        <a:cs typeface="Arial" panose="020B0604020202020204" pitchFamily="34" charset="0"/>
                      </a:endParaRPr>
                    </a:p>
                  </a:txBody>
                  <a:tcPr anchor="ctr"/>
                </a:tc>
                <a:tc>
                  <a:txBody>
                    <a:bodyPr/>
                    <a:lstStyle/>
                    <a:p>
                      <a:pPr>
                        <a:lnSpc>
                          <a:spcPct val="150000"/>
                        </a:lnSpc>
                      </a:pPr>
                      <a:r>
                        <a:rPr lang="vi-VN" sz="3200" dirty="0" smtClean="0">
                          <a:latin typeface="+mn-lt"/>
                          <a:cs typeface="Arial" panose="020B0604020202020204" pitchFamily="34" charset="0"/>
                        </a:rPr>
                        <a:t>Cô bé bán diêm và các nhân vật trong tưởng tượng của cô bé.</a:t>
                      </a:r>
                      <a:endParaRPr lang="en-US" sz="32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384183255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02000" y="-94004"/>
            <a:ext cx="2401417" cy="1977894"/>
          </a:xfrm>
          <a:prstGeom prst="rect">
            <a:avLst/>
          </a:prstGeom>
        </p:spPr>
      </p:pic>
      <p:pic>
        <p:nvPicPr>
          <p:cNvPr id="25" name="Picture 2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68570">
            <a:off x="317664" y="556727"/>
            <a:ext cx="1604106" cy="1084959"/>
          </a:xfrm>
          <a:prstGeom prst="rect">
            <a:avLst/>
          </a:prstGeom>
        </p:spPr>
      </p:pic>
      <p:graphicFrame>
        <p:nvGraphicFramePr>
          <p:cNvPr id="26" name="Table 25"/>
          <p:cNvGraphicFramePr>
            <a:graphicFrameLocks noGrp="1"/>
          </p:cNvGraphicFramePr>
          <p:nvPr>
            <p:extLst>
              <p:ext uri="{D42A27DB-BD31-4B8C-83A1-F6EECF244321}">
                <p14:modId xmlns:p14="http://schemas.microsoft.com/office/powerpoint/2010/main" val="150055829"/>
              </p:ext>
            </p:extLst>
          </p:nvPr>
        </p:nvGraphicFramePr>
        <p:xfrm>
          <a:off x="621979" y="1895832"/>
          <a:ext cx="16840200" cy="6644640"/>
        </p:xfrm>
        <a:graphic>
          <a:graphicData uri="http://schemas.openxmlformats.org/drawingml/2006/table">
            <a:tbl>
              <a:tblPr firstRow="1" bandRow="1">
                <a:tableStyleId>{5940675A-B579-460E-94D1-54222C63F5DA}</a:tableStyleId>
              </a:tblPr>
              <a:tblGrid>
                <a:gridCol w="3183719">
                  <a:extLst>
                    <a:ext uri="{9D8B030D-6E8A-4147-A177-3AD203B41FA5}">
                      <a16:colId xmlns="" xmlns:a16="http://schemas.microsoft.com/office/drawing/2014/main" val="1826710540"/>
                    </a:ext>
                  </a:extLst>
                </a:gridCol>
                <a:gridCol w="13656481">
                  <a:extLst>
                    <a:ext uri="{9D8B030D-6E8A-4147-A177-3AD203B41FA5}">
                      <a16:colId xmlns="" xmlns:a16="http://schemas.microsoft.com/office/drawing/2014/main" val="1359886008"/>
                    </a:ext>
                  </a:extLst>
                </a:gridCol>
              </a:tblGrid>
              <a:tr h="1676400">
                <a:tc>
                  <a:txBody>
                    <a:bodyPr/>
                    <a:lstStyle/>
                    <a:p>
                      <a:pPr algn="ctr">
                        <a:lnSpc>
                          <a:spcPct val="150000"/>
                        </a:lnSpc>
                      </a:pPr>
                      <a:r>
                        <a:rPr lang="en-US" sz="3200" b="1" dirty="0" smtClean="0">
                          <a:solidFill>
                            <a:srgbClr val="FF0000"/>
                          </a:solidFill>
                          <a:latin typeface="Arial" panose="020B0604020202020204" pitchFamily="34" charset="0"/>
                          <a:cs typeface="Arial" panose="020B0604020202020204" pitchFamily="34" charset="0"/>
                        </a:rPr>
                        <a:t>CÁC</a:t>
                      </a:r>
                      <a:r>
                        <a:rPr lang="en-US" sz="3200" b="1" baseline="0" dirty="0" smtClean="0">
                          <a:solidFill>
                            <a:srgbClr val="FF0000"/>
                          </a:solidFill>
                          <a:latin typeface="Arial" panose="020B0604020202020204" pitchFamily="34" charset="0"/>
                          <a:cs typeface="Arial" panose="020B0604020202020204" pitchFamily="34" charset="0"/>
                        </a:rPr>
                        <a:t> YẾU TỐ CỦA TRUYỆN</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60000"/>
                        <a:lumOff val="40000"/>
                      </a:schemeClr>
                    </a:solidFill>
                  </a:tcPr>
                </a:tc>
                <a:tc>
                  <a:txBody>
                    <a:bodyPr/>
                    <a:lstStyle/>
                    <a:p>
                      <a:pPr algn="ctr"/>
                      <a:r>
                        <a:rPr lang="en-US" sz="3200" b="1" dirty="0" smtClean="0">
                          <a:solidFill>
                            <a:srgbClr val="FF0000"/>
                          </a:solidFill>
                          <a:latin typeface="Arial" panose="020B0604020202020204" pitchFamily="34" charset="0"/>
                          <a:cs typeface="Arial" panose="020B0604020202020204" pitchFamily="34" charset="0"/>
                        </a:rPr>
                        <a:t>CÔ</a:t>
                      </a:r>
                      <a:r>
                        <a:rPr lang="en-US" sz="3200" b="1" baseline="0" dirty="0" smtClean="0">
                          <a:solidFill>
                            <a:srgbClr val="FF0000"/>
                          </a:solidFill>
                          <a:latin typeface="Arial" panose="020B0604020202020204" pitchFamily="34" charset="0"/>
                          <a:cs typeface="Arial" panose="020B0604020202020204" pitchFamily="34" charset="0"/>
                        </a:rPr>
                        <a:t> BÉ BÁN DIÊM</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60000"/>
                        <a:lumOff val="40000"/>
                      </a:schemeClr>
                    </a:solidFill>
                  </a:tcPr>
                </a:tc>
                <a:extLst>
                  <a:ext uri="{0D108BD9-81ED-4DB2-BD59-A6C34878D82A}">
                    <a16:rowId xmlns="" xmlns:a16="http://schemas.microsoft.com/office/drawing/2014/main" val="3292394740"/>
                  </a:ext>
                </a:extLst>
              </a:tr>
              <a:tr h="2018299">
                <a:tc>
                  <a:txBody>
                    <a:bodyPr/>
                    <a:lstStyle/>
                    <a:p>
                      <a:pPr algn="ctr">
                        <a:lnSpc>
                          <a:spcPct val="150000"/>
                        </a:lnSpc>
                      </a:pPr>
                      <a:r>
                        <a:rPr lang="en-US" sz="3200" b="1" dirty="0" err="1" smtClean="0">
                          <a:latin typeface="Arial" panose="020B0604020202020204" pitchFamily="34" charset="0"/>
                          <a:cs typeface="Arial" panose="020B0604020202020204" pitchFamily="34" charset="0"/>
                        </a:rPr>
                        <a:t>Sự</a:t>
                      </a:r>
                      <a:r>
                        <a:rPr lang="en-US" sz="3200" b="1" baseline="0" dirty="0" smtClean="0">
                          <a:latin typeface="Arial" panose="020B0604020202020204" pitchFamily="34" charset="0"/>
                          <a:cs typeface="Arial" panose="020B0604020202020204" pitchFamily="34" charset="0"/>
                        </a:rPr>
                        <a:t> việc</a:t>
                      </a:r>
                      <a:endParaRPr lang="en-US" sz="3200" b="1" dirty="0">
                        <a:latin typeface="Arial" panose="020B0604020202020204" pitchFamily="34" charset="0"/>
                        <a:cs typeface="Arial" panose="020B0604020202020204" pitchFamily="34" charset="0"/>
                      </a:endParaRPr>
                    </a:p>
                  </a:txBody>
                  <a:tcPr anchor="ctr"/>
                </a:tc>
                <a:tc>
                  <a:txBody>
                    <a:bodyPr/>
                    <a:lstStyle/>
                    <a:p>
                      <a:pPr marL="457200" indent="-457200">
                        <a:lnSpc>
                          <a:spcPct val="200000"/>
                        </a:lnSpc>
                        <a:buFontTx/>
                        <a:buChar char="-"/>
                      </a:pPr>
                      <a:r>
                        <a:rPr lang="vi-VN" sz="3200" dirty="0" smtClean="0">
                          <a:latin typeface="+mn-lt"/>
                          <a:cs typeface="Arial" panose="020B0604020202020204" pitchFamily="34" charset="0"/>
                        </a:rPr>
                        <a:t>Do mẹ và bà đã mất nên cô bé sống với bố. </a:t>
                      </a:r>
                      <a:endParaRPr lang="en-US" sz="3200" dirty="0" smtClean="0">
                        <a:latin typeface="+mn-lt"/>
                        <a:cs typeface="Arial" panose="020B0604020202020204" pitchFamily="34" charset="0"/>
                      </a:endParaRPr>
                    </a:p>
                    <a:p>
                      <a:pPr marL="457200" indent="-457200">
                        <a:lnSpc>
                          <a:spcPct val="200000"/>
                        </a:lnSpc>
                        <a:buFontTx/>
                        <a:buChar char="-"/>
                      </a:pPr>
                      <a:r>
                        <a:rPr lang="vi-VN" sz="3200" dirty="0" smtClean="0">
                          <a:latin typeface="+mn-lt"/>
                          <a:cs typeface="Arial" panose="020B0604020202020204" pitchFamily="34" charset="0"/>
                        </a:rPr>
                        <a:t>Nhà em rất nghèo phải sống chui rúc một xó tối trên gác sát mái nhà. </a:t>
                      </a:r>
                      <a:endParaRPr lang="en-US" sz="3200" dirty="0" smtClean="0">
                        <a:latin typeface="+mn-lt"/>
                        <a:cs typeface="Arial" panose="020B0604020202020204" pitchFamily="34" charset="0"/>
                      </a:endParaRPr>
                    </a:p>
                    <a:p>
                      <a:pPr marL="457200" indent="-457200">
                        <a:lnSpc>
                          <a:spcPct val="200000"/>
                        </a:lnSpc>
                        <a:buFontTx/>
                        <a:buChar char="-"/>
                      </a:pPr>
                      <a:r>
                        <a:rPr lang="vi-VN" sz="3200" dirty="0" smtClean="0">
                          <a:latin typeface="+mn-lt"/>
                          <a:cs typeface="Arial" panose="020B0604020202020204" pitchFamily="34" charset="0"/>
                        </a:rPr>
                        <a:t>Cô bé đi bán diêm để kiếm sống qua ngày ngay cả trong đêm giao thừa. </a:t>
                      </a:r>
                      <a:endParaRPr lang="en-US" sz="3200" dirty="0" smtClean="0">
                        <a:latin typeface="+mn-lt"/>
                        <a:cs typeface="Arial" panose="020B0604020202020204" pitchFamily="34" charset="0"/>
                      </a:endParaRPr>
                    </a:p>
                    <a:p>
                      <a:pPr marL="457200" indent="-457200">
                        <a:lnSpc>
                          <a:spcPct val="200000"/>
                        </a:lnSpc>
                        <a:buFontTx/>
                        <a:buChar char="-"/>
                      </a:pPr>
                      <a:r>
                        <a:rPr lang="vi-VN" sz="3200" dirty="0" smtClean="0">
                          <a:latin typeface="+mn-lt"/>
                          <a:cs typeface="Arial" panose="020B0604020202020204" pitchFamily="34" charset="0"/>
                        </a:rPr>
                        <a:t>Và sáng ngày hôm sau, người ta thấy một em gái có đôi má hồng và đôi môi đang m</a:t>
                      </a:r>
                      <a:r>
                        <a:rPr lang="en-US" sz="3200" dirty="0" smtClean="0">
                          <a:latin typeface="Arial" panose="020B0604020202020204" pitchFamily="34" charset="0"/>
                          <a:cs typeface="Arial" panose="020B0604020202020204" pitchFamily="34" charset="0"/>
                        </a:rPr>
                        <a:t>ỉ</a:t>
                      </a:r>
                      <a:r>
                        <a:rPr lang="vi-VN" sz="3200" dirty="0" smtClean="0">
                          <a:latin typeface="+mn-lt"/>
                          <a:cs typeface="Arial" panose="020B0604020202020204" pitchFamily="34" charset="0"/>
                        </a:rPr>
                        <a:t>m cười chết vì giá rét trong đêm giao thừa.</a:t>
                      </a:r>
                      <a:endParaRPr lang="en-US" sz="32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3264206115"/>
                  </a:ext>
                </a:extLst>
              </a:tr>
            </a:tbl>
          </a:graphicData>
        </a:graphic>
      </p:graphicFrame>
      <p:pic>
        <p:nvPicPr>
          <p:cNvPr id="6"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81000" y="8115300"/>
            <a:ext cx="3336508" cy="2826932"/>
          </a:xfrm>
          <a:prstGeom prst="rect">
            <a:avLst/>
          </a:prstGeom>
        </p:spPr>
      </p:pic>
    </p:spTree>
    <p:extLst>
      <p:ext uri="{BB962C8B-B14F-4D97-AF65-F5344CB8AC3E}">
        <p14:creationId xmlns:p14="http://schemas.microsoft.com/office/powerpoint/2010/main" val="223275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02000" y="-94004"/>
            <a:ext cx="2401417" cy="1977894"/>
          </a:xfrm>
          <a:prstGeom prst="rect">
            <a:avLst/>
          </a:prstGeom>
        </p:spPr>
      </p:pic>
      <p:pic>
        <p:nvPicPr>
          <p:cNvPr id="25" name="Picture 2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68570">
            <a:off x="317664" y="556727"/>
            <a:ext cx="1604106" cy="1084959"/>
          </a:xfrm>
          <a:prstGeom prst="rect">
            <a:avLst/>
          </a:prstGeom>
        </p:spPr>
      </p:pic>
      <p:graphicFrame>
        <p:nvGraphicFramePr>
          <p:cNvPr id="26" name="Table 25"/>
          <p:cNvGraphicFramePr>
            <a:graphicFrameLocks noGrp="1"/>
          </p:cNvGraphicFramePr>
          <p:nvPr>
            <p:extLst>
              <p:ext uri="{D42A27DB-BD31-4B8C-83A1-F6EECF244321}">
                <p14:modId xmlns:p14="http://schemas.microsoft.com/office/powerpoint/2010/main" val="1783600379"/>
              </p:ext>
            </p:extLst>
          </p:nvPr>
        </p:nvGraphicFramePr>
        <p:xfrm>
          <a:off x="621979" y="1895832"/>
          <a:ext cx="16840200" cy="7620000"/>
        </p:xfrm>
        <a:graphic>
          <a:graphicData uri="http://schemas.openxmlformats.org/drawingml/2006/table">
            <a:tbl>
              <a:tblPr firstRow="1" bandRow="1">
                <a:tableStyleId>{5940675A-B579-460E-94D1-54222C63F5DA}</a:tableStyleId>
              </a:tblPr>
              <a:tblGrid>
                <a:gridCol w="3183719">
                  <a:extLst>
                    <a:ext uri="{9D8B030D-6E8A-4147-A177-3AD203B41FA5}">
                      <a16:colId xmlns="" xmlns:a16="http://schemas.microsoft.com/office/drawing/2014/main" val="1826710540"/>
                    </a:ext>
                  </a:extLst>
                </a:gridCol>
                <a:gridCol w="13656481">
                  <a:extLst>
                    <a:ext uri="{9D8B030D-6E8A-4147-A177-3AD203B41FA5}">
                      <a16:colId xmlns="" xmlns:a16="http://schemas.microsoft.com/office/drawing/2014/main" val="1359886008"/>
                    </a:ext>
                  </a:extLst>
                </a:gridCol>
              </a:tblGrid>
              <a:tr h="1676400">
                <a:tc>
                  <a:txBody>
                    <a:bodyPr/>
                    <a:lstStyle/>
                    <a:p>
                      <a:pPr algn="ctr">
                        <a:lnSpc>
                          <a:spcPct val="150000"/>
                        </a:lnSpc>
                      </a:pPr>
                      <a:r>
                        <a:rPr lang="en-US" sz="3200" b="1" dirty="0" smtClean="0">
                          <a:solidFill>
                            <a:srgbClr val="FF0000"/>
                          </a:solidFill>
                          <a:latin typeface="Arial" panose="020B0604020202020204" pitchFamily="34" charset="0"/>
                          <a:cs typeface="Arial" panose="020B0604020202020204" pitchFamily="34" charset="0"/>
                        </a:rPr>
                        <a:t>CÁC</a:t>
                      </a:r>
                      <a:r>
                        <a:rPr lang="en-US" sz="3200" b="1" baseline="0" dirty="0" smtClean="0">
                          <a:solidFill>
                            <a:srgbClr val="FF0000"/>
                          </a:solidFill>
                          <a:latin typeface="Arial" panose="020B0604020202020204" pitchFamily="34" charset="0"/>
                          <a:cs typeface="Arial" panose="020B0604020202020204" pitchFamily="34" charset="0"/>
                        </a:rPr>
                        <a:t> YẾU TỐ CỦA TRUYỆN</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60000"/>
                        <a:lumOff val="40000"/>
                      </a:schemeClr>
                    </a:solidFill>
                  </a:tcPr>
                </a:tc>
                <a:tc>
                  <a:txBody>
                    <a:bodyPr/>
                    <a:lstStyle/>
                    <a:p>
                      <a:pPr algn="ctr"/>
                      <a:r>
                        <a:rPr lang="en-US" sz="3200" b="1" dirty="0" smtClean="0">
                          <a:solidFill>
                            <a:srgbClr val="FF0000"/>
                          </a:solidFill>
                          <a:latin typeface="Arial" panose="020B0604020202020204" pitchFamily="34" charset="0"/>
                          <a:cs typeface="Arial" panose="020B0604020202020204" pitchFamily="34" charset="0"/>
                        </a:rPr>
                        <a:t>CÔ</a:t>
                      </a:r>
                      <a:r>
                        <a:rPr lang="en-US" sz="3200" b="1" baseline="0" dirty="0" smtClean="0">
                          <a:solidFill>
                            <a:srgbClr val="FF0000"/>
                          </a:solidFill>
                          <a:latin typeface="Arial" panose="020B0604020202020204" pitchFamily="34" charset="0"/>
                          <a:cs typeface="Arial" panose="020B0604020202020204" pitchFamily="34" charset="0"/>
                        </a:rPr>
                        <a:t> BÉ BÁN DIÊM</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60000"/>
                        <a:lumOff val="40000"/>
                      </a:schemeClr>
                    </a:solidFill>
                  </a:tcPr>
                </a:tc>
                <a:extLst>
                  <a:ext uri="{0D108BD9-81ED-4DB2-BD59-A6C34878D82A}">
                    <a16:rowId xmlns="" xmlns:a16="http://schemas.microsoft.com/office/drawing/2014/main" val="3292394740"/>
                  </a:ext>
                </a:extLst>
              </a:tr>
              <a:tr h="2018299">
                <a:tc>
                  <a:txBody>
                    <a:bodyPr/>
                    <a:lstStyle/>
                    <a:p>
                      <a:pPr algn="ctr">
                        <a:lnSpc>
                          <a:spcPct val="150000"/>
                        </a:lnSpc>
                      </a:pPr>
                      <a:r>
                        <a:rPr lang="en-US" sz="3200" b="1" dirty="0" smtClean="0">
                          <a:latin typeface="Arial" panose="020B0604020202020204" pitchFamily="34" charset="0"/>
                          <a:cs typeface="Arial" panose="020B0604020202020204" pitchFamily="34" charset="0"/>
                        </a:rPr>
                        <a:t>Chi </a:t>
                      </a:r>
                      <a:r>
                        <a:rPr lang="en-US" sz="3200" b="1" dirty="0" err="1" smtClean="0">
                          <a:latin typeface="Arial" panose="020B0604020202020204" pitchFamily="34" charset="0"/>
                          <a:cs typeface="Arial" panose="020B0604020202020204" pitchFamily="34" charset="0"/>
                        </a:rPr>
                        <a:t>tiết</a:t>
                      </a:r>
                      <a:r>
                        <a:rPr lang="en-US" sz="3200" b="1" baseline="0" dirty="0" smtClean="0">
                          <a:latin typeface="Arial" panose="020B0604020202020204" pitchFamily="34" charset="0"/>
                          <a:cs typeface="Arial" panose="020B0604020202020204" pitchFamily="34" charset="0"/>
                        </a:rPr>
                        <a:t> </a:t>
                      </a:r>
                    </a:p>
                    <a:p>
                      <a:pPr algn="ctr">
                        <a:lnSpc>
                          <a:spcPct val="150000"/>
                        </a:lnSpc>
                      </a:pPr>
                      <a:r>
                        <a:rPr lang="en-US" sz="3200" b="1" baseline="0" dirty="0" err="1" smtClean="0">
                          <a:latin typeface="Arial" panose="020B0604020202020204" pitchFamily="34" charset="0"/>
                          <a:cs typeface="Arial" panose="020B0604020202020204" pitchFamily="34" charset="0"/>
                        </a:rPr>
                        <a:t>tiêu</a:t>
                      </a:r>
                      <a:r>
                        <a:rPr lang="en-US" sz="3200" b="1" baseline="0" dirty="0" smtClean="0">
                          <a:latin typeface="Arial" panose="020B0604020202020204" pitchFamily="34" charset="0"/>
                          <a:cs typeface="Arial" panose="020B0604020202020204" pitchFamily="34" charset="0"/>
                        </a:rPr>
                        <a:t> </a:t>
                      </a:r>
                      <a:r>
                        <a:rPr lang="en-US" sz="3200" b="1" baseline="0" dirty="0" err="1" smtClean="0">
                          <a:latin typeface="Arial" panose="020B0604020202020204" pitchFamily="34" charset="0"/>
                          <a:cs typeface="Arial" panose="020B0604020202020204" pitchFamily="34" charset="0"/>
                        </a:rPr>
                        <a:t>biểu</a:t>
                      </a:r>
                      <a:endParaRPr lang="en-US" sz="3200" b="1" dirty="0">
                        <a:latin typeface="Arial" panose="020B0604020202020204" pitchFamily="34" charset="0"/>
                        <a:cs typeface="Arial" panose="020B0604020202020204" pitchFamily="34" charset="0"/>
                      </a:endParaRPr>
                    </a:p>
                  </a:txBody>
                  <a:tcPr anchor="ctr"/>
                </a:tc>
                <a:tc>
                  <a:txBody>
                    <a:bodyPr/>
                    <a:lstStyle/>
                    <a:p>
                      <a:pPr marL="457200" indent="-457200">
                        <a:lnSpc>
                          <a:spcPct val="150000"/>
                        </a:lnSpc>
                        <a:buFontTx/>
                        <a:buChar char="-"/>
                      </a:pPr>
                      <a:r>
                        <a:rPr lang="vi-VN" sz="3200" dirty="0" smtClean="0">
                          <a:latin typeface="+mn-lt"/>
                          <a:cs typeface="Arial" panose="020B0604020202020204" pitchFamily="34" charset="0"/>
                        </a:rPr>
                        <a:t>Lần quẹt diêm đầu tiên: em mộng tưởng ra ngôi nhà có lò sưởi.</a:t>
                      </a:r>
                    </a:p>
                    <a:p>
                      <a:pPr marL="457200" indent="-457200">
                        <a:lnSpc>
                          <a:spcPct val="150000"/>
                        </a:lnSpc>
                        <a:buFontTx/>
                        <a:buChar char="-"/>
                      </a:pPr>
                      <a:r>
                        <a:rPr lang="vi-VN" sz="3200" dirty="0" smtClean="0">
                          <a:latin typeface="+mn-lt"/>
                          <a:cs typeface="Arial" panose="020B0604020202020204" pitchFamily="34" charset="0"/>
                        </a:rPr>
                        <a:t>Làn quẹt diêm thứ 2: em mộng tưởng ra cưn phòng có bàn ăn, có ngỗng quay.</a:t>
                      </a:r>
                    </a:p>
                    <a:p>
                      <a:pPr marL="457200" indent="-457200">
                        <a:lnSpc>
                          <a:spcPct val="150000"/>
                        </a:lnSpc>
                        <a:buFontTx/>
                        <a:buChar char="-"/>
                      </a:pPr>
                      <a:r>
                        <a:rPr lang="vi-VN" sz="3200" dirty="0" smtClean="0">
                          <a:latin typeface="+mn-lt"/>
                          <a:cs typeface="Arial" panose="020B0604020202020204" pitchFamily="34" charset="0"/>
                        </a:rPr>
                        <a:t>Lần quẹt diêm thứ 3: em mộng tưởng thấy cây thông nô-en và nến sáng lung linh.</a:t>
                      </a:r>
                    </a:p>
                    <a:p>
                      <a:pPr marL="457200" indent="-457200">
                        <a:lnSpc>
                          <a:spcPct val="150000"/>
                        </a:lnSpc>
                        <a:buFontTx/>
                        <a:buChar char="-"/>
                      </a:pPr>
                      <a:r>
                        <a:rPr lang="vi-VN" sz="3200" dirty="0" smtClean="0">
                          <a:latin typeface="+mn-lt"/>
                          <a:cs typeface="Arial" panose="020B0604020202020204" pitchFamily="34" charset="0"/>
                        </a:rPr>
                        <a:t>Lần quẹt diêm thứ 4: em mộng tưởng em thấy bà nội mỉm cười với em.</a:t>
                      </a:r>
                    </a:p>
                    <a:p>
                      <a:pPr marL="457200" indent="-457200">
                        <a:lnSpc>
                          <a:spcPct val="150000"/>
                        </a:lnSpc>
                        <a:buFontTx/>
                        <a:buChar char="-"/>
                      </a:pPr>
                      <a:r>
                        <a:rPr lang="vi-VN" sz="3200" dirty="0" smtClean="0">
                          <a:latin typeface="+mn-lt"/>
                          <a:cs typeface="Arial" panose="020B0604020202020204" pitchFamily="34" charset="0"/>
                        </a:rPr>
                        <a:t>Lần quẹt diêm thứ 5: em quẹt hế những quê diêm còn lại vì em muốn níu giữ bà ở lại, bà cầm tay em và hai bà cháu vụt bay.</a:t>
                      </a:r>
                      <a:endParaRPr lang="en-US" sz="32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3264206115"/>
                  </a:ext>
                </a:extLst>
              </a:tr>
            </a:tbl>
          </a:graphicData>
        </a:graphic>
      </p:graphicFrame>
      <p:pic>
        <p:nvPicPr>
          <p:cNvPr id="6"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81000" y="8115300"/>
            <a:ext cx="3336508" cy="2826932"/>
          </a:xfrm>
          <a:prstGeom prst="rect">
            <a:avLst/>
          </a:prstGeom>
        </p:spPr>
      </p:pic>
    </p:spTree>
    <p:extLst>
      <p:ext uri="{BB962C8B-B14F-4D97-AF65-F5344CB8AC3E}">
        <p14:creationId xmlns:p14="http://schemas.microsoft.com/office/powerpoint/2010/main" val="121762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21979" y="8182143"/>
            <a:ext cx="3336508" cy="2826932"/>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02000" y="-94004"/>
            <a:ext cx="2401417" cy="1977894"/>
          </a:xfrm>
          <a:prstGeom prst="rect">
            <a:avLst/>
          </a:prstGeom>
        </p:spPr>
      </p:pic>
      <p:pic>
        <p:nvPicPr>
          <p:cNvPr id="25" name="Picture 2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68570">
            <a:off x="749463" y="799407"/>
            <a:ext cx="1604106" cy="1084959"/>
          </a:xfrm>
          <a:prstGeom prst="rect">
            <a:avLst/>
          </a:prstGeom>
        </p:spPr>
      </p:pic>
      <p:graphicFrame>
        <p:nvGraphicFramePr>
          <p:cNvPr id="26" name="Table 25"/>
          <p:cNvGraphicFramePr>
            <a:graphicFrameLocks noGrp="1"/>
          </p:cNvGraphicFramePr>
          <p:nvPr>
            <p:extLst>
              <p:ext uri="{D42A27DB-BD31-4B8C-83A1-F6EECF244321}">
                <p14:modId xmlns:p14="http://schemas.microsoft.com/office/powerpoint/2010/main" val="787449575"/>
              </p:ext>
            </p:extLst>
          </p:nvPr>
        </p:nvGraphicFramePr>
        <p:xfrm>
          <a:off x="914400" y="2286413"/>
          <a:ext cx="16611600" cy="5980699"/>
        </p:xfrm>
        <a:graphic>
          <a:graphicData uri="http://schemas.openxmlformats.org/drawingml/2006/table">
            <a:tbl>
              <a:tblPr firstRow="1" bandRow="1">
                <a:tableStyleId>{5940675A-B579-460E-94D1-54222C63F5DA}</a:tableStyleId>
              </a:tblPr>
              <a:tblGrid>
                <a:gridCol w="4800600">
                  <a:extLst>
                    <a:ext uri="{9D8B030D-6E8A-4147-A177-3AD203B41FA5}">
                      <a16:colId xmlns="" xmlns:a16="http://schemas.microsoft.com/office/drawing/2014/main" val="1826710540"/>
                    </a:ext>
                  </a:extLst>
                </a:gridCol>
                <a:gridCol w="11811000">
                  <a:extLst>
                    <a:ext uri="{9D8B030D-6E8A-4147-A177-3AD203B41FA5}">
                      <a16:colId xmlns="" xmlns:a16="http://schemas.microsoft.com/office/drawing/2014/main" val="1359886008"/>
                    </a:ext>
                  </a:extLst>
                </a:gridCol>
              </a:tblGrid>
              <a:tr h="1676400">
                <a:tc>
                  <a:txBody>
                    <a:bodyPr/>
                    <a:lstStyle/>
                    <a:p>
                      <a:pPr algn="ctr">
                        <a:lnSpc>
                          <a:spcPct val="150000"/>
                        </a:lnSpc>
                      </a:pPr>
                      <a:r>
                        <a:rPr lang="en-US" sz="3200" b="1" dirty="0" smtClean="0">
                          <a:solidFill>
                            <a:srgbClr val="FF0000"/>
                          </a:solidFill>
                          <a:latin typeface="Arial" panose="020B0604020202020204" pitchFamily="34" charset="0"/>
                          <a:cs typeface="Arial" panose="020B0604020202020204" pitchFamily="34" charset="0"/>
                        </a:rPr>
                        <a:t>CÁC</a:t>
                      </a:r>
                      <a:r>
                        <a:rPr lang="en-US" sz="3200" b="1" baseline="0" dirty="0" smtClean="0">
                          <a:solidFill>
                            <a:srgbClr val="FF0000"/>
                          </a:solidFill>
                          <a:latin typeface="Arial" panose="020B0604020202020204" pitchFamily="34" charset="0"/>
                          <a:cs typeface="Arial" panose="020B0604020202020204" pitchFamily="34" charset="0"/>
                        </a:rPr>
                        <a:t> YẾU TỐ CỦA TRUYỆN</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60000"/>
                        <a:lumOff val="40000"/>
                      </a:schemeClr>
                    </a:solidFill>
                  </a:tcPr>
                </a:tc>
                <a:tc>
                  <a:txBody>
                    <a:bodyPr/>
                    <a:lstStyle/>
                    <a:p>
                      <a:pPr algn="ctr"/>
                      <a:r>
                        <a:rPr lang="en-US" sz="3200" b="1" dirty="0" smtClean="0">
                          <a:solidFill>
                            <a:srgbClr val="FF0000"/>
                          </a:solidFill>
                          <a:latin typeface="Arial" panose="020B0604020202020204" pitchFamily="34" charset="0"/>
                          <a:cs typeface="Arial" panose="020B0604020202020204" pitchFamily="34" charset="0"/>
                        </a:rPr>
                        <a:t>CÔ</a:t>
                      </a:r>
                      <a:r>
                        <a:rPr lang="en-US" sz="3200" b="1" baseline="0" dirty="0" smtClean="0">
                          <a:solidFill>
                            <a:srgbClr val="FF0000"/>
                          </a:solidFill>
                          <a:latin typeface="Arial" panose="020B0604020202020204" pitchFamily="34" charset="0"/>
                          <a:cs typeface="Arial" panose="020B0604020202020204" pitchFamily="34" charset="0"/>
                        </a:rPr>
                        <a:t> BÉ BÁN DIÊM</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3">
                        <a:lumMod val="60000"/>
                        <a:lumOff val="40000"/>
                      </a:schemeClr>
                    </a:solidFill>
                  </a:tcPr>
                </a:tc>
                <a:extLst>
                  <a:ext uri="{0D108BD9-81ED-4DB2-BD59-A6C34878D82A}">
                    <a16:rowId xmlns="" xmlns:a16="http://schemas.microsoft.com/office/drawing/2014/main" val="3292394740"/>
                  </a:ext>
                </a:extLst>
              </a:tr>
              <a:tr h="2018299">
                <a:tc>
                  <a:txBody>
                    <a:bodyPr/>
                    <a:lstStyle/>
                    <a:p>
                      <a:pPr algn="ctr">
                        <a:lnSpc>
                          <a:spcPct val="150000"/>
                        </a:lnSpc>
                      </a:pPr>
                      <a:r>
                        <a:rPr lang="vi-VN" sz="3200" b="1" dirty="0" smtClean="0">
                          <a:latin typeface="+mn-lt"/>
                          <a:cs typeface="Arial" panose="020B0604020202020204" pitchFamily="34" charset="0"/>
                        </a:rPr>
                        <a:t>Tình cảm, cảm xúc của người viết thể hiện qua ngôn ngữ văn bản</a:t>
                      </a:r>
                      <a:endParaRPr lang="en-US" sz="3200" b="1" dirty="0">
                        <a:latin typeface="Arial" panose="020B0604020202020204" pitchFamily="34" charset="0"/>
                        <a:cs typeface="Arial" panose="020B0604020202020204" pitchFamily="34" charset="0"/>
                      </a:endParaRPr>
                    </a:p>
                  </a:txBody>
                  <a:tcPr anchor="ctr"/>
                </a:tc>
                <a:tc>
                  <a:txBody>
                    <a:bodyPr/>
                    <a:lstStyle/>
                    <a:p>
                      <a:pPr>
                        <a:lnSpc>
                          <a:spcPct val="150000"/>
                        </a:lnSpc>
                      </a:pPr>
                      <a:r>
                        <a:rPr lang="vi-VN" sz="3200" dirty="0" smtClean="0">
                          <a:latin typeface="+mn-lt"/>
                          <a:cs typeface="Arial" panose="020B0604020202020204" pitchFamily="34" charset="0"/>
                        </a:rPr>
                        <a:t>Thể hiện sự thương xót, cảm thông cho số phận của đứa trẻ nghèo và những ước mơ tươi sáng mà bình dị.</a:t>
                      </a:r>
                      <a:endParaRPr lang="en-US" sz="32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3264206115"/>
                  </a:ext>
                </a:extLst>
              </a:tr>
              <a:tr h="2018299">
                <a:tc>
                  <a:txBody>
                    <a:bodyPr/>
                    <a:lstStyle/>
                    <a:p>
                      <a:pPr algn="ctr">
                        <a:lnSpc>
                          <a:spcPct val="150000"/>
                        </a:lnSpc>
                      </a:pPr>
                      <a:r>
                        <a:rPr lang="en-US" sz="3200" b="1" dirty="0" err="1" smtClean="0">
                          <a:latin typeface="Arial" panose="020B0604020202020204" pitchFamily="34" charset="0"/>
                          <a:cs typeface="Arial" panose="020B0604020202020204" pitchFamily="34" charset="0"/>
                        </a:rPr>
                        <a:t>Chủ</a:t>
                      </a:r>
                      <a:r>
                        <a:rPr lang="en-US" sz="3200" b="1" baseline="0" dirty="0" smtClean="0">
                          <a:latin typeface="Arial" panose="020B0604020202020204" pitchFamily="34" charset="0"/>
                          <a:cs typeface="Arial" panose="020B0604020202020204" pitchFamily="34" charset="0"/>
                        </a:rPr>
                        <a:t> </a:t>
                      </a:r>
                      <a:r>
                        <a:rPr lang="en-US" sz="3200" b="1" baseline="0" dirty="0" err="1" smtClean="0">
                          <a:latin typeface="Arial" panose="020B0604020202020204" pitchFamily="34" charset="0"/>
                          <a:cs typeface="Arial" panose="020B0604020202020204" pitchFamily="34" charset="0"/>
                        </a:rPr>
                        <a:t>đề</a:t>
                      </a:r>
                      <a:endParaRPr lang="en-US" sz="3200" b="1" dirty="0">
                        <a:latin typeface="Arial" panose="020B0604020202020204" pitchFamily="34" charset="0"/>
                        <a:cs typeface="Arial" panose="020B0604020202020204" pitchFamily="34" charset="0"/>
                      </a:endParaRPr>
                    </a:p>
                  </a:txBody>
                  <a:tcPr anchor="ctr"/>
                </a:tc>
                <a:tc>
                  <a:txBody>
                    <a:bodyPr/>
                    <a:lstStyle/>
                    <a:p>
                      <a:pPr>
                        <a:lnSpc>
                          <a:spcPct val="150000"/>
                        </a:lnSpc>
                      </a:pPr>
                      <a:r>
                        <a:rPr lang="vi-VN" sz="3200" dirty="0" smtClean="0">
                          <a:latin typeface="+mn-lt"/>
                          <a:cs typeface="Arial" panose="020B0604020202020204" pitchFamily="34" charset="0"/>
                        </a:rPr>
                        <a:t>Tình yêu thương trước những số phận bất hạnh, khát vọng sống tốt đẹp và ước mơ tươi sáng.</a:t>
                      </a:r>
                      <a:endParaRPr lang="en-US" sz="32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3841832559"/>
                  </a:ext>
                </a:extLst>
              </a:tr>
            </a:tbl>
          </a:graphicData>
        </a:graphic>
      </p:graphicFrame>
    </p:spTree>
    <p:extLst>
      <p:ext uri="{BB962C8B-B14F-4D97-AF65-F5344CB8AC3E}">
        <p14:creationId xmlns:p14="http://schemas.microsoft.com/office/powerpoint/2010/main" val="86769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681</Words>
  <Application>Microsoft Office PowerPoint</Application>
  <PresentationFormat>Custom</PresentationFormat>
  <Paragraphs>68</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Wingdings</vt:lpstr>
      <vt:lpstr>Symbol</vt: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12</cp:revision>
  <dcterms:created xsi:type="dcterms:W3CDTF">2006-08-16T00:00:00Z</dcterms:created>
  <dcterms:modified xsi:type="dcterms:W3CDTF">2025-03-03T11:28:03Z</dcterms:modified>
  <dc:identifier>DAEt-d3kjac</dc:identifier>
</cp:coreProperties>
</file>