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90" r:id="rId3"/>
    <p:sldId id="256" r:id="rId4"/>
    <p:sldId id="257" r:id="rId5"/>
    <p:sldId id="265" r:id="rId6"/>
    <p:sldId id="258" r:id="rId7"/>
    <p:sldId id="272" r:id="rId8"/>
    <p:sldId id="273" r:id="rId9"/>
    <p:sldId id="277" r:id="rId10"/>
    <p:sldId id="259" r:id="rId11"/>
    <p:sldId id="278" r:id="rId12"/>
    <p:sldId id="279" r:id="rId13"/>
    <p:sldId id="280" r:id="rId14"/>
    <p:sldId id="281" r:id="rId15"/>
    <p:sldId id="274" r:id="rId16"/>
    <p:sldId id="275" r:id="rId17"/>
    <p:sldId id="282" r:id="rId18"/>
    <p:sldId id="276" r:id="rId19"/>
    <p:sldId id="270" r:id="rId20"/>
    <p:sldId id="261" r:id="rId21"/>
    <p:sldId id="283" r:id="rId22"/>
    <p:sldId id="284" r:id="rId23"/>
    <p:sldId id="285" r:id="rId24"/>
    <p:sldId id="286" r:id="rId25"/>
    <p:sldId id="289" r:id="rId26"/>
    <p:sldId id="271" r:id="rId27"/>
    <p:sldId id="262" r:id="rId28"/>
    <p:sldId id="288" r:id="rId29"/>
    <p:sldId id="263" r:id="rId30"/>
    <p:sldId id="269" r:id="rId31"/>
  </p:sldIdLst>
  <p:sldSz cx="18288000" cy="10287000"/>
  <p:notesSz cx="6858000" cy="9144000"/>
  <p:embeddedFontLst>
    <p:embeddedFont>
      <p:font typeface="Calibri" panose="020F0502020204030204" pitchFamily="34" charset="0"/>
      <p:regular r:id="rId32"/>
      <p:bold r:id="rId33"/>
      <p:italic r:id="rId34"/>
      <p:boldItalic r:id="rId35"/>
    </p:embeddedFont>
    <p:embeddedFont>
      <p:font typeface="SimSun" panose="02010600030101010101" pitchFamily="2" charset="-122"/>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3.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5.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22.sv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2.svg"/><Relationship Id="rId7" Type="http://schemas.openxmlformats.org/officeDocument/2006/relationships/image" Target="../media/image42.svg"/><Relationship Id="rId12"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50.svg"/><Relationship Id="rId5" Type="http://schemas.openxmlformats.org/officeDocument/2006/relationships/image" Target="../media/image46.svg"/><Relationship Id="rId10" Type="http://schemas.openxmlformats.org/officeDocument/2006/relationships/image" Target="../media/image22.png"/><Relationship Id="rId9" Type="http://schemas.openxmlformats.org/officeDocument/2006/relationships/image" Target="../media/image48.sv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2.svg"/><Relationship Id="rId7" Type="http://schemas.openxmlformats.org/officeDocument/2006/relationships/image" Target="../media/image42.svg"/><Relationship Id="rId12"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50.svg"/><Relationship Id="rId5" Type="http://schemas.openxmlformats.org/officeDocument/2006/relationships/image" Target="../media/image46.svg"/><Relationship Id="rId10" Type="http://schemas.openxmlformats.org/officeDocument/2006/relationships/image" Target="../media/image22.png"/><Relationship Id="rId9" Type="http://schemas.openxmlformats.org/officeDocument/2006/relationships/image" Target="../media/image48.sv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2.svg"/><Relationship Id="rId7" Type="http://schemas.openxmlformats.org/officeDocument/2006/relationships/image" Target="../media/image42.svg"/><Relationship Id="rId12"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50.svg"/><Relationship Id="rId5" Type="http://schemas.openxmlformats.org/officeDocument/2006/relationships/image" Target="../media/image46.svg"/><Relationship Id="rId10" Type="http://schemas.openxmlformats.org/officeDocument/2006/relationships/image" Target="../media/image22.png"/><Relationship Id="rId9" Type="http://schemas.openxmlformats.org/officeDocument/2006/relationships/image" Target="../media/image48.sv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2.svg"/><Relationship Id="rId7" Type="http://schemas.openxmlformats.org/officeDocument/2006/relationships/image" Target="../media/image42.svg"/><Relationship Id="rId12"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50.svg"/><Relationship Id="rId5" Type="http://schemas.openxmlformats.org/officeDocument/2006/relationships/image" Target="../media/image46.svg"/><Relationship Id="rId10" Type="http://schemas.openxmlformats.org/officeDocument/2006/relationships/image" Target="../media/image22.png"/><Relationship Id="rId9" Type="http://schemas.openxmlformats.org/officeDocument/2006/relationships/image" Target="../media/image48.sv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2.svg"/><Relationship Id="rId7" Type="http://schemas.openxmlformats.org/officeDocument/2006/relationships/image" Target="../media/image42.svg"/><Relationship Id="rId12"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50.svg"/><Relationship Id="rId5" Type="http://schemas.openxmlformats.org/officeDocument/2006/relationships/image" Target="../media/image46.svg"/><Relationship Id="rId10" Type="http://schemas.openxmlformats.org/officeDocument/2006/relationships/image" Target="../media/image22.png"/><Relationship Id="rId9" Type="http://schemas.openxmlformats.org/officeDocument/2006/relationships/image" Target="../media/image48.sv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6.svg"/><Relationship Id="rId18" Type="http://schemas.openxmlformats.org/officeDocument/2006/relationships/image" Target="../media/image23.png"/><Relationship Id="rId3" Type="http://schemas.openxmlformats.org/officeDocument/2006/relationships/image" Target="../media/image26.svg"/><Relationship Id="rId21" Type="http://schemas.openxmlformats.org/officeDocument/2006/relationships/image" Target="../media/image42.svg"/><Relationship Id="rId7" Type="http://schemas.openxmlformats.org/officeDocument/2006/relationships/image" Target="../media/image30.svg"/><Relationship Id="rId17" Type="http://schemas.openxmlformats.org/officeDocument/2006/relationships/image" Target="../media/image38.svg"/><Relationship Id="rId2" Type="http://schemas.openxmlformats.org/officeDocument/2006/relationships/image" Target="../media/image3.png"/><Relationship Id="rId16" Type="http://schemas.openxmlformats.org/officeDocument/2006/relationships/image" Target="../media/image28.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8.svg"/><Relationship Id="rId15" Type="http://schemas.openxmlformats.org/officeDocument/2006/relationships/image" Target="../media/image14.svg"/><Relationship Id="rId19" Type="http://schemas.openxmlformats.org/officeDocument/2006/relationships/image" Target="../media/image40.svg"/><Relationship Id="rId4" Type="http://schemas.openxmlformats.org/officeDocument/2006/relationships/image" Target="../media/image25.png"/><Relationship Id="rId1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6.svg"/><Relationship Id="rId18" Type="http://schemas.openxmlformats.org/officeDocument/2006/relationships/image" Target="../media/image23.png"/><Relationship Id="rId3" Type="http://schemas.openxmlformats.org/officeDocument/2006/relationships/image" Target="../media/image26.svg"/><Relationship Id="rId21" Type="http://schemas.openxmlformats.org/officeDocument/2006/relationships/image" Target="../media/image42.svg"/><Relationship Id="rId7" Type="http://schemas.openxmlformats.org/officeDocument/2006/relationships/image" Target="../media/image30.svg"/><Relationship Id="rId17" Type="http://schemas.openxmlformats.org/officeDocument/2006/relationships/image" Target="../media/image38.svg"/><Relationship Id="rId2" Type="http://schemas.openxmlformats.org/officeDocument/2006/relationships/image" Target="../media/image3.png"/><Relationship Id="rId16" Type="http://schemas.openxmlformats.org/officeDocument/2006/relationships/image" Target="../media/image28.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8.svg"/><Relationship Id="rId15" Type="http://schemas.openxmlformats.org/officeDocument/2006/relationships/image" Target="../media/image14.svg"/><Relationship Id="rId19" Type="http://schemas.openxmlformats.org/officeDocument/2006/relationships/image" Target="../media/image40.svg"/><Relationship Id="rId4" Type="http://schemas.openxmlformats.org/officeDocument/2006/relationships/image" Target="../media/image25.png"/><Relationship Id="rId1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6.svg"/><Relationship Id="rId18" Type="http://schemas.openxmlformats.org/officeDocument/2006/relationships/image" Target="../media/image23.png"/><Relationship Id="rId3" Type="http://schemas.openxmlformats.org/officeDocument/2006/relationships/image" Target="../media/image26.svg"/><Relationship Id="rId21" Type="http://schemas.openxmlformats.org/officeDocument/2006/relationships/image" Target="../media/image42.svg"/><Relationship Id="rId7" Type="http://schemas.openxmlformats.org/officeDocument/2006/relationships/image" Target="../media/image30.svg"/><Relationship Id="rId17" Type="http://schemas.openxmlformats.org/officeDocument/2006/relationships/image" Target="../media/image38.svg"/><Relationship Id="rId2" Type="http://schemas.openxmlformats.org/officeDocument/2006/relationships/image" Target="../media/image3.png"/><Relationship Id="rId16" Type="http://schemas.openxmlformats.org/officeDocument/2006/relationships/image" Target="../media/image28.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8.svg"/><Relationship Id="rId15" Type="http://schemas.openxmlformats.org/officeDocument/2006/relationships/image" Target="../media/image14.svg"/><Relationship Id="rId19" Type="http://schemas.openxmlformats.org/officeDocument/2006/relationships/image" Target="../media/image40.svg"/><Relationship Id="rId4" Type="http://schemas.openxmlformats.org/officeDocument/2006/relationships/image" Target="../media/image25.png"/><Relationship Id="rId14" Type="http://schemas.openxmlformats.org/officeDocument/2006/relationships/image" Target="../media/image10.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6.svg"/><Relationship Id="rId18" Type="http://schemas.openxmlformats.org/officeDocument/2006/relationships/image" Target="../media/image23.png"/><Relationship Id="rId3" Type="http://schemas.openxmlformats.org/officeDocument/2006/relationships/image" Target="../media/image26.svg"/><Relationship Id="rId21" Type="http://schemas.openxmlformats.org/officeDocument/2006/relationships/image" Target="../media/image42.svg"/><Relationship Id="rId7" Type="http://schemas.openxmlformats.org/officeDocument/2006/relationships/image" Target="../media/image30.svg"/><Relationship Id="rId17" Type="http://schemas.openxmlformats.org/officeDocument/2006/relationships/image" Target="../media/image38.svg"/><Relationship Id="rId2" Type="http://schemas.openxmlformats.org/officeDocument/2006/relationships/image" Target="../media/image3.png"/><Relationship Id="rId16" Type="http://schemas.openxmlformats.org/officeDocument/2006/relationships/image" Target="../media/image28.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8.svg"/><Relationship Id="rId15" Type="http://schemas.openxmlformats.org/officeDocument/2006/relationships/image" Target="../media/image14.svg"/><Relationship Id="rId19" Type="http://schemas.openxmlformats.org/officeDocument/2006/relationships/image" Target="../media/image40.svg"/><Relationship Id="rId4" Type="http://schemas.openxmlformats.org/officeDocument/2006/relationships/image" Target="../media/image25.png"/><Relationship Id="rId1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3.png"/><Relationship Id="rId3" Type="http://schemas.openxmlformats.org/officeDocument/2006/relationships/image" Target="../media/image86.svg"/><Relationship Id="rId7" Type="http://schemas.openxmlformats.org/officeDocument/2006/relationships/image" Target="../media/image90.svg"/><Relationship Id="rId12" Type="http://schemas.openxmlformats.org/officeDocument/2006/relationships/image" Target="../media/image50.svg"/><Relationship Id="rId17" Type="http://schemas.openxmlformats.org/officeDocument/2006/relationships/image" Target="../media/image10.png"/><Relationship Id="rId2" Type="http://schemas.openxmlformats.org/officeDocument/2006/relationships/image" Target="../media/image19.png"/><Relationship Id="rId16" Type="http://schemas.openxmlformats.org/officeDocument/2006/relationships/image" Target="../media/image42.svg"/><Relationship Id="rId20"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2.png"/><Relationship Id="rId5" Type="http://schemas.openxmlformats.org/officeDocument/2006/relationships/image" Target="../media/image88.svg"/><Relationship Id="rId15" Type="http://schemas.openxmlformats.org/officeDocument/2006/relationships/image" Target="../media/image24.png"/><Relationship Id="rId10" Type="http://schemas.openxmlformats.org/officeDocument/2006/relationships/image" Target="../media/image26.svg"/><Relationship Id="rId4" Type="http://schemas.openxmlformats.org/officeDocument/2006/relationships/image" Target="../media/image20.png"/><Relationship Id="rId14" Type="http://schemas.openxmlformats.org/officeDocument/2006/relationships/image" Target="../media/image40.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8" Type="http://schemas.openxmlformats.org/officeDocument/2006/relationships/image" Target="../media/image11.png"/><Relationship Id="rId3" Type="http://schemas.openxmlformats.org/officeDocument/2006/relationships/image" Target="../media/image72.svg"/><Relationship Id="rId7" Type="http://schemas.openxmlformats.org/officeDocument/2006/relationships/image" Target="../media/image74.svg"/><Relationship Id="rId17"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8.svg"/><Relationship Id="rId10" Type="http://schemas.openxmlformats.org/officeDocument/2006/relationships/image" Target="../media/image10.png"/><Relationship Id="rId19" Type="http://schemas.openxmlformats.org/officeDocument/2006/relationships/image" Target="../media/image82.svg"/><Relationship Id="rId4" Type="http://schemas.openxmlformats.org/officeDocument/2006/relationships/image" Target="../media/image7.png"/><Relationship Id="rId9" Type="http://schemas.openxmlformats.org/officeDocument/2006/relationships/image" Target="../media/image16.svg"/></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62.svg"/><Relationship Id="rId3" Type="http://schemas.openxmlformats.org/officeDocument/2006/relationships/image" Target="../media/image56.svg"/><Relationship Id="rId7" Type="http://schemas.openxmlformats.org/officeDocument/2006/relationships/image" Target="../media/image22.svg"/><Relationship Id="rId12" Type="http://schemas.openxmlformats.org/officeDocument/2006/relationships/image" Target="../media/image36.png"/><Relationship Id="rId2" Type="http://schemas.openxmlformats.org/officeDocument/2006/relationships/image" Target="../media/image34.png"/><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60.svg"/><Relationship Id="rId5" Type="http://schemas.openxmlformats.org/officeDocument/2006/relationships/image" Target="../media/image30.svg"/><Relationship Id="rId15" Type="http://schemas.openxmlformats.org/officeDocument/2006/relationships/image" Target="../media/image14.svg"/><Relationship Id="rId19" Type="http://schemas.openxmlformats.org/officeDocument/2006/relationships/image" Target="../media/image66.svg"/><Relationship Id="rId4" Type="http://schemas.openxmlformats.org/officeDocument/2006/relationships/image" Target="../media/image26.png"/><Relationship Id="rId1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62.svg"/><Relationship Id="rId3" Type="http://schemas.openxmlformats.org/officeDocument/2006/relationships/image" Target="../media/image56.svg"/><Relationship Id="rId7" Type="http://schemas.openxmlformats.org/officeDocument/2006/relationships/image" Target="../media/image22.svg"/><Relationship Id="rId12" Type="http://schemas.openxmlformats.org/officeDocument/2006/relationships/image" Target="../media/image36.png"/><Relationship Id="rId2" Type="http://schemas.openxmlformats.org/officeDocument/2006/relationships/image" Target="../media/image34.png"/><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60.svg"/><Relationship Id="rId5" Type="http://schemas.openxmlformats.org/officeDocument/2006/relationships/image" Target="../media/image30.svg"/><Relationship Id="rId15" Type="http://schemas.openxmlformats.org/officeDocument/2006/relationships/image" Target="../media/image14.svg"/><Relationship Id="rId19" Type="http://schemas.openxmlformats.org/officeDocument/2006/relationships/image" Target="../media/image66.svg"/><Relationship Id="rId4" Type="http://schemas.openxmlformats.org/officeDocument/2006/relationships/image" Target="../media/image26.png"/><Relationship Id="rId1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62.svg"/><Relationship Id="rId3" Type="http://schemas.openxmlformats.org/officeDocument/2006/relationships/image" Target="../media/image56.svg"/><Relationship Id="rId7" Type="http://schemas.openxmlformats.org/officeDocument/2006/relationships/image" Target="../media/image22.svg"/><Relationship Id="rId12" Type="http://schemas.openxmlformats.org/officeDocument/2006/relationships/image" Target="../media/image36.png"/><Relationship Id="rId2" Type="http://schemas.openxmlformats.org/officeDocument/2006/relationships/image" Target="../media/image34.png"/><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60.svg"/><Relationship Id="rId5" Type="http://schemas.openxmlformats.org/officeDocument/2006/relationships/image" Target="../media/image30.svg"/><Relationship Id="rId15" Type="http://schemas.openxmlformats.org/officeDocument/2006/relationships/image" Target="../media/image14.svg"/><Relationship Id="rId19" Type="http://schemas.openxmlformats.org/officeDocument/2006/relationships/image" Target="../media/image66.svg"/><Relationship Id="rId4" Type="http://schemas.openxmlformats.org/officeDocument/2006/relationships/image" Target="../media/image26.png"/><Relationship Id="rId1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62.svg"/><Relationship Id="rId3" Type="http://schemas.openxmlformats.org/officeDocument/2006/relationships/image" Target="../media/image56.svg"/><Relationship Id="rId7" Type="http://schemas.openxmlformats.org/officeDocument/2006/relationships/image" Target="../media/image22.svg"/><Relationship Id="rId12" Type="http://schemas.openxmlformats.org/officeDocument/2006/relationships/image" Target="../media/image36.png"/><Relationship Id="rId2" Type="http://schemas.openxmlformats.org/officeDocument/2006/relationships/image" Target="../media/image34.png"/><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60.svg"/><Relationship Id="rId5" Type="http://schemas.openxmlformats.org/officeDocument/2006/relationships/image" Target="../media/image30.svg"/><Relationship Id="rId15" Type="http://schemas.openxmlformats.org/officeDocument/2006/relationships/image" Target="../media/image14.svg"/><Relationship Id="rId19" Type="http://schemas.openxmlformats.org/officeDocument/2006/relationships/image" Target="../media/image66.svg"/><Relationship Id="rId4" Type="http://schemas.openxmlformats.org/officeDocument/2006/relationships/image" Target="../media/image26.png"/><Relationship Id="rId1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62.svg"/><Relationship Id="rId3" Type="http://schemas.openxmlformats.org/officeDocument/2006/relationships/image" Target="../media/image56.svg"/><Relationship Id="rId7" Type="http://schemas.openxmlformats.org/officeDocument/2006/relationships/image" Target="../media/image22.svg"/><Relationship Id="rId12" Type="http://schemas.openxmlformats.org/officeDocument/2006/relationships/image" Target="../media/image36.png"/><Relationship Id="rId2" Type="http://schemas.openxmlformats.org/officeDocument/2006/relationships/image" Target="../media/image34.png"/><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60.svg"/><Relationship Id="rId5" Type="http://schemas.openxmlformats.org/officeDocument/2006/relationships/image" Target="../media/image30.svg"/><Relationship Id="rId15" Type="http://schemas.openxmlformats.org/officeDocument/2006/relationships/image" Target="../media/image14.svg"/><Relationship Id="rId19" Type="http://schemas.openxmlformats.org/officeDocument/2006/relationships/image" Target="../media/image66.svg"/><Relationship Id="rId4" Type="http://schemas.openxmlformats.org/officeDocument/2006/relationships/image" Target="../media/image26.png"/><Relationship Id="rId14"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62.svg"/><Relationship Id="rId3" Type="http://schemas.openxmlformats.org/officeDocument/2006/relationships/image" Target="../media/image56.svg"/><Relationship Id="rId7" Type="http://schemas.openxmlformats.org/officeDocument/2006/relationships/image" Target="../media/image22.svg"/><Relationship Id="rId12" Type="http://schemas.openxmlformats.org/officeDocument/2006/relationships/image" Target="../media/image36.png"/><Relationship Id="rId2" Type="http://schemas.openxmlformats.org/officeDocument/2006/relationships/image" Target="../media/image34.png"/><Relationship Id="rId16"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60.svg"/><Relationship Id="rId5" Type="http://schemas.openxmlformats.org/officeDocument/2006/relationships/image" Target="../media/image30.svg"/><Relationship Id="rId15" Type="http://schemas.openxmlformats.org/officeDocument/2006/relationships/image" Target="../media/image14.svg"/><Relationship Id="rId19" Type="http://schemas.openxmlformats.org/officeDocument/2006/relationships/image" Target="../media/image66.svg"/><Relationship Id="rId4" Type="http://schemas.openxmlformats.org/officeDocument/2006/relationships/image" Target="../media/image26.png"/><Relationship Id="rId1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3.png"/><Relationship Id="rId3" Type="http://schemas.openxmlformats.org/officeDocument/2006/relationships/image" Target="../media/image86.svg"/><Relationship Id="rId7" Type="http://schemas.openxmlformats.org/officeDocument/2006/relationships/image" Target="../media/image90.svg"/><Relationship Id="rId12" Type="http://schemas.openxmlformats.org/officeDocument/2006/relationships/image" Target="../media/image50.svg"/><Relationship Id="rId17" Type="http://schemas.openxmlformats.org/officeDocument/2006/relationships/image" Target="../media/image10.png"/><Relationship Id="rId2" Type="http://schemas.openxmlformats.org/officeDocument/2006/relationships/image" Target="../media/image19.png"/><Relationship Id="rId16" Type="http://schemas.openxmlformats.org/officeDocument/2006/relationships/image" Target="../media/image42.svg"/><Relationship Id="rId20"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2.png"/><Relationship Id="rId5" Type="http://schemas.openxmlformats.org/officeDocument/2006/relationships/image" Target="../media/image88.svg"/><Relationship Id="rId15" Type="http://schemas.openxmlformats.org/officeDocument/2006/relationships/image" Target="../media/image24.png"/><Relationship Id="rId10" Type="http://schemas.openxmlformats.org/officeDocument/2006/relationships/image" Target="../media/image26.svg"/><Relationship Id="rId4" Type="http://schemas.openxmlformats.org/officeDocument/2006/relationships/image" Target="../media/image20.png"/><Relationship Id="rId14" Type="http://schemas.openxmlformats.org/officeDocument/2006/relationships/image" Target="../media/image40.svg"/></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70.svg"/><Relationship Id="rId12"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16.svg"/><Relationship Id="rId5" Type="http://schemas.openxmlformats.org/officeDocument/2006/relationships/image" Target="../media/image68.svg"/><Relationship Id="rId10" Type="http://schemas.openxmlformats.org/officeDocument/2006/relationships/image" Target="../media/image9.png"/><Relationship Id="rId9" Type="http://schemas.openxmlformats.org/officeDocument/2006/relationships/image" Target="../media/image2.svg"/></Relationships>
</file>

<file path=ppt/slides/_rels/slide28.xml.rels><?xml version="1.0" encoding="UTF-8" standalone="yes"?>
<Relationships xmlns="http://schemas.openxmlformats.org/package/2006/relationships"><Relationship Id="rId8" Type="http://schemas.openxmlformats.org/officeDocument/2006/relationships/image" Target="../media/image12.png"/><Relationship Id="rId7" Type="http://schemas.openxmlformats.org/officeDocument/2006/relationships/image" Target="../media/image70.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16.svg"/><Relationship Id="rId5" Type="http://schemas.openxmlformats.org/officeDocument/2006/relationships/image" Target="../media/image68.svg"/><Relationship Id="rId10" Type="http://schemas.openxmlformats.org/officeDocument/2006/relationships/image" Target="../media/image9.png"/><Relationship Id="rId9" Type="http://schemas.openxmlformats.org/officeDocument/2006/relationships/image" Target="../media/image2.svg"/></Relationships>
</file>

<file path=ppt/slides/_rels/slide29.xml.rels><?xml version="1.0" encoding="UTF-8" standalone="yes"?>
<Relationships xmlns="http://schemas.openxmlformats.org/package/2006/relationships"><Relationship Id="rId8" Type="http://schemas.openxmlformats.org/officeDocument/2006/relationships/image" Target="../media/image9.png"/><Relationship Id="rId18" Type="http://schemas.openxmlformats.org/officeDocument/2006/relationships/image" Target="../media/image11.png"/><Relationship Id="rId3" Type="http://schemas.openxmlformats.org/officeDocument/2006/relationships/image" Target="../media/image72.svg"/><Relationship Id="rId7" Type="http://schemas.openxmlformats.org/officeDocument/2006/relationships/image" Target="../media/image74.svg"/><Relationship Id="rId17"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8.svg"/><Relationship Id="rId10" Type="http://schemas.openxmlformats.org/officeDocument/2006/relationships/image" Target="../media/image10.png"/><Relationship Id="rId19" Type="http://schemas.openxmlformats.org/officeDocument/2006/relationships/image" Target="../media/image82.svg"/><Relationship Id="rId4" Type="http://schemas.openxmlformats.org/officeDocument/2006/relationships/image" Target="../media/image7.png"/><Relationship Id="rId9" Type="http://schemas.openxmlformats.org/officeDocument/2006/relationships/image" Target="../media/image16.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5.png"/><Relationship Id="rId17" Type="http://schemas.openxmlformats.org/officeDocument/2006/relationships/image" Target="../media/image16.svg"/><Relationship Id="rId2" Type="http://schemas.openxmlformats.org/officeDocument/2006/relationships/image" Target="../media/image12.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3.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5.svg"/><Relationship Id="rId5" Type="http://schemas.openxmlformats.org/officeDocument/2006/relationships/image" Target="../media/image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22.sv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24.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4.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10.png"/><Relationship Id="rId4" Type="http://schemas.openxmlformats.org/officeDocument/2006/relationships/image" Target="../media/image17.png"/><Relationship Id="rId9" Type="http://schemas.openxmlformats.org/officeDocument/2006/relationships/image" Target="../media/image4.svg"/><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3.png"/><Relationship Id="rId3" Type="http://schemas.openxmlformats.org/officeDocument/2006/relationships/image" Target="../media/image86.svg"/><Relationship Id="rId7" Type="http://schemas.openxmlformats.org/officeDocument/2006/relationships/image" Target="../media/image90.svg"/><Relationship Id="rId12" Type="http://schemas.openxmlformats.org/officeDocument/2006/relationships/image" Target="../media/image50.svg"/><Relationship Id="rId17" Type="http://schemas.openxmlformats.org/officeDocument/2006/relationships/image" Target="../media/image10.png"/><Relationship Id="rId2" Type="http://schemas.openxmlformats.org/officeDocument/2006/relationships/image" Target="../media/image19.png"/><Relationship Id="rId16" Type="http://schemas.openxmlformats.org/officeDocument/2006/relationships/image" Target="../media/image42.svg"/><Relationship Id="rId20"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2.png"/><Relationship Id="rId5" Type="http://schemas.openxmlformats.org/officeDocument/2006/relationships/image" Target="../media/image88.svg"/><Relationship Id="rId15" Type="http://schemas.openxmlformats.org/officeDocument/2006/relationships/image" Target="../media/image24.png"/><Relationship Id="rId10" Type="http://schemas.openxmlformats.org/officeDocument/2006/relationships/image" Target="../media/image26.svg"/><Relationship Id="rId4" Type="http://schemas.openxmlformats.org/officeDocument/2006/relationships/image" Target="../media/image20.png"/><Relationship Id="rId14" Type="http://schemas.openxmlformats.org/officeDocument/2006/relationships/image" Target="../media/image40.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6.svg"/><Relationship Id="rId18" Type="http://schemas.openxmlformats.org/officeDocument/2006/relationships/image" Target="../media/image23.png"/><Relationship Id="rId3" Type="http://schemas.openxmlformats.org/officeDocument/2006/relationships/image" Target="../media/image26.svg"/><Relationship Id="rId21" Type="http://schemas.openxmlformats.org/officeDocument/2006/relationships/image" Target="../media/image42.svg"/><Relationship Id="rId7" Type="http://schemas.openxmlformats.org/officeDocument/2006/relationships/image" Target="../media/image30.svg"/><Relationship Id="rId17" Type="http://schemas.openxmlformats.org/officeDocument/2006/relationships/image" Target="../media/image38.svg"/><Relationship Id="rId2" Type="http://schemas.openxmlformats.org/officeDocument/2006/relationships/image" Target="../media/image3.png"/><Relationship Id="rId16" Type="http://schemas.openxmlformats.org/officeDocument/2006/relationships/image" Target="../media/image28.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8.svg"/><Relationship Id="rId15" Type="http://schemas.openxmlformats.org/officeDocument/2006/relationships/image" Target="../media/image14.svg"/><Relationship Id="rId19" Type="http://schemas.openxmlformats.org/officeDocument/2006/relationships/image" Target="../media/image40.svg"/><Relationship Id="rId4" Type="http://schemas.openxmlformats.org/officeDocument/2006/relationships/image" Target="../media/image25.png"/><Relationship Id="rId14" Type="http://schemas.openxmlformats.org/officeDocument/2006/relationships/image" Target="../media/image10.png"/><Relationship Id="rId22"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6.svg"/><Relationship Id="rId18" Type="http://schemas.openxmlformats.org/officeDocument/2006/relationships/image" Target="../media/image23.png"/><Relationship Id="rId3" Type="http://schemas.openxmlformats.org/officeDocument/2006/relationships/image" Target="../media/image26.svg"/><Relationship Id="rId21" Type="http://schemas.openxmlformats.org/officeDocument/2006/relationships/image" Target="../media/image42.svg"/><Relationship Id="rId7" Type="http://schemas.openxmlformats.org/officeDocument/2006/relationships/image" Target="../media/image30.svg"/><Relationship Id="rId17" Type="http://schemas.openxmlformats.org/officeDocument/2006/relationships/image" Target="../media/image38.svg"/><Relationship Id="rId2" Type="http://schemas.openxmlformats.org/officeDocument/2006/relationships/image" Target="../media/image3.png"/><Relationship Id="rId16" Type="http://schemas.openxmlformats.org/officeDocument/2006/relationships/image" Target="../media/image28.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8.svg"/><Relationship Id="rId15" Type="http://schemas.openxmlformats.org/officeDocument/2006/relationships/image" Target="../media/image14.svg"/><Relationship Id="rId19" Type="http://schemas.openxmlformats.org/officeDocument/2006/relationships/image" Target="../media/image40.svg"/><Relationship Id="rId4" Type="http://schemas.openxmlformats.org/officeDocument/2006/relationships/image" Target="../media/image25.png"/><Relationship Id="rId1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6.svg"/><Relationship Id="rId18" Type="http://schemas.openxmlformats.org/officeDocument/2006/relationships/image" Target="../media/image23.png"/><Relationship Id="rId3" Type="http://schemas.openxmlformats.org/officeDocument/2006/relationships/image" Target="../media/image26.svg"/><Relationship Id="rId21" Type="http://schemas.openxmlformats.org/officeDocument/2006/relationships/image" Target="../media/image42.svg"/><Relationship Id="rId7" Type="http://schemas.openxmlformats.org/officeDocument/2006/relationships/image" Target="../media/image30.svg"/><Relationship Id="rId17" Type="http://schemas.openxmlformats.org/officeDocument/2006/relationships/image" Target="../media/image38.svg"/><Relationship Id="rId2" Type="http://schemas.openxmlformats.org/officeDocument/2006/relationships/image" Target="../media/image3.png"/><Relationship Id="rId16" Type="http://schemas.openxmlformats.org/officeDocument/2006/relationships/image" Target="../media/image28.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8.svg"/><Relationship Id="rId15" Type="http://schemas.openxmlformats.org/officeDocument/2006/relationships/image" Target="../media/image14.svg"/><Relationship Id="rId19" Type="http://schemas.openxmlformats.org/officeDocument/2006/relationships/image" Target="../media/image40.svg"/><Relationship Id="rId4" Type="http://schemas.openxmlformats.org/officeDocument/2006/relationships/image" Target="../media/image25.png"/><Relationship Id="rId14" Type="http://schemas.openxmlformats.org/officeDocument/2006/relationships/image" Target="../media/image10.png"/><Relationship Id="rId22"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6.svg"/><Relationship Id="rId18" Type="http://schemas.openxmlformats.org/officeDocument/2006/relationships/image" Target="../media/image23.png"/><Relationship Id="rId3" Type="http://schemas.openxmlformats.org/officeDocument/2006/relationships/image" Target="../media/image26.svg"/><Relationship Id="rId21" Type="http://schemas.openxmlformats.org/officeDocument/2006/relationships/image" Target="../media/image42.svg"/><Relationship Id="rId7" Type="http://schemas.openxmlformats.org/officeDocument/2006/relationships/image" Target="../media/image30.svg"/><Relationship Id="rId17" Type="http://schemas.openxmlformats.org/officeDocument/2006/relationships/image" Target="../media/image38.svg"/><Relationship Id="rId2" Type="http://schemas.openxmlformats.org/officeDocument/2006/relationships/image" Target="../media/image3.png"/><Relationship Id="rId16" Type="http://schemas.openxmlformats.org/officeDocument/2006/relationships/image" Target="../media/image28.png"/><Relationship Id="rId20"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8.svg"/><Relationship Id="rId15" Type="http://schemas.openxmlformats.org/officeDocument/2006/relationships/image" Target="../media/image14.svg"/><Relationship Id="rId19" Type="http://schemas.openxmlformats.org/officeDocument/2006/relationships/image" Target="../media/image40.svg"/><Relationship Id="rId4" Type="http://schemas.openxmlformats.org/officeDocument/2006/relationships/image" Target="../media/image25.png"/><Relationship Id="rId14" Type="http://schemas.openxmlformats.org/officeDocument/2006/relationships/image" Target="../media/image10.png"/><Relationship Id="rId22"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sp>
        <p:nvSpPr>
          <p:cNvPr id="2" name="TextBox 2"/>
          <p:cNvSpPr txBox="1"/>
          <p:nvPr/>
        </p:nvSpPr>
        <p:spPr>
          <a:xfrm>
            <a:off x="1596579" y="1495201"/>
            <a:ext cx="15094842" cy="3118674"/>
          </a:xfrm>
          <a:prstGeom prst="rect">
            <a:avLst/>
          </a:prstGeom>
        </p:spPr>
        <p:txBody>
          <a:bodyPr lIns="0" tIns="0" rIns="0" bIns="0" rtlCol="0" anchor="t">
            <a:spAutoFit/>
          </a:bodyPr>
          <a:lstStyle/>
          <a:p>
            <a:pPr marL="0" lvl="0" indent="0" algn="ctr">
              <a:lnSpc>
                <a:spcPct val="150000"/>
              </a:lnSpc>
              <a:spcBef>
                <a:spcPct val="0"/>
              </a:spcBef>
            </a:pPr>
            <a:r>
              <a:rPr lang="en-US" sz="7200" b="1" dirty="0" smtClean="0">
                <a:solidFill>
                  <a:srgbClr val="2E2562"/>
                </a:solidFill>
                <a:latin typeface="Arial" panose="020B0604020202020204" pitchFamily="34" charset="0"/>
                <a:cs typeface="Arial" panose="020B0604020202020204" pitchFamily="34" charset="0"/>
              </a:rPr>
              <a:t>CHÀO MỪNG CÁC EM ĐẾN VỚI BÀI HỌC NGÀY HÔM NAY!</a:t>
            </a:r>
            <a:endParaRPr lang="en-US" sz="7200" b="1" u="none" dirty="0">
              <a:solidFill>
                <a:srgbClr val="2E2562"/>
              </a:solidFill>
              <a:latin typeface="Arial" panose="020B0604020202020204" pitchFamily="34" charset="0"/>
              <a:cs typeface="Arial" panose="020B0604020202020204" pitchFamily="34" charset="0"/>
            </a:endParaRPr>
          </a:p>
        </p:txBody>
      </p:sp>
      <p:grpSp>
        <p:nvGrpSpPr>
          <p:cNvPr id="3" name="Group 3"/>
          <p:cNvGrpSpPr/>
          <p:nvPr/>
        </p:nvGrpSpPr>
        <p:grpSpPr>
          <a:xfrm>
            <a:off x="4114800" y="8420100"/>
            <a:ext cx="9814379" cy="1350169"/>
            <a:chOff x="0" y="0"/>
            <a:chExt cx="5238500" cy="720663"/>
          </a:xfrm>
        </p:grpSpPr>
        <p:sp>
          <p:nvSpPr>
            <p:cNvPr id="4" name="Freeform 4"/>
            <p:cNvSpPr/>
            <p:nvPr/>
          </p:nvSpPr>
          <p:spPr>
            <a:xfrm>
              <a:off x="0" y="0"/>
              <a:ext cx="5238500" cy="720663"/>
            </a:xfrm>
            <a:custGeom>
              <a:avLst/>
              <a:gdLst/>
              <a:ahLst/>
              <a:cxnLst/>
              <a:rect l="l" t="t" r="r" b="b"/>
              <a:pathLst>
                <a:path w="5238500" h="720663">
                  <a:moveTo>
                    <a:pt x="5114040" y="720663"/>
                  </a:moveTo>
                  <a:lnTo>
                    <a:pt x="124460" y="720663"/>
                  </a:lnTo>
                  <a:cubicBezTo>
                    <a:pt x="55880" y="720663"/>
                    <a:pt x="0" y="664783"/>
                    <a:pt x="0" y="596203"/>
                  </a:cubicBezTo>
                  <a:lnTo>
                    <a:pt x="0" y="124460"/>
                  </a:lnTo>
                  <a:cubicBezTo>
                    <a:pt x="0" y="55880"/>
                    <a:pt x="55880" y="0"/>
                    <a:pt x="124460" y="0"/>
                  </a:cubicBezTo>
                  <a:lnTo>
                    <a:pt x="5114041" y="0"/>
                  </a:lnTo>
                  <a:cubicBezTo>
                    <a:pt x="5182620" y="0"/>
                    <a:pt x="5238500" y="55880"/>
                    <a:pt x="5238500" y="124460"/>
                  </a:cubicBezTo>
                  <a:lnTo>
                    <a:pt x="5238500" y="596203"/>
                  </a:lnTo>
                  <a:cubicBezTo>
                    <a:pt x="5238500" y="664783"/>
                    <a:pt x="5182620" y="720663"/>
                    <a:pt x="5114041" y="720663"/>
                  </a:cubicBezTo>
                  <a:close/>
                </a:path>
              </a:pathLst>
            </a:custGeom>
            <a:solidFill>
              <a:srgbClr val="FFB4E3"/>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27142"/>
          <a:stretch>
            <a:fillRect/>
          </a:stretch>
        </p:blipFill>
        <p:spPr>
          <a:xfrm>
            <a:off x="5367181" y="5317511"/>
            <a:ext cx="7553638" cy="445275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23569" t="19788"/>
          <a:stretch>
            <a:fillRect/>
          </a:stretch>
        </p:blipFill>
        <p:spPr>
          <a:xfrm rot="-5400000">
            <a:off x="66930" y="7513696"/>
            <a:ext cx="2706374" cy="2840235"/>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23569" t="19788"/>
          <a:stretch>
            <a:fillRect/>
          </a:stretch>
        </p:blipFill>
        <p:spPr>
          <a:xfrm rot="-10800000">
            <a:off x="15709178" y="7580626"/>
            <a:ext cx="2578822" cy="270637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467052" y="5143500"/>
            <a:ext cx="1063075" cy="102985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88580" y="5143500"/>
            <a:ext cx="1063075" cy="1029853"/>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21435"/>
          <a:stretch>
            <a:fillRect/>
          </a:stretch>
        </p:blipFill>
        <p:spPr>
          <a:xfrm rot="5400000">
            <a:off x="15519315" y="-499038"/>
            <a:ext cx="1240947" cy="2239023"/>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b="41115"/>
          <a:stretch>
            <a:fillRect/>
          </a:stretch>
        </p:blipFill>
        <p:spPr>
          <a:xfrm rot="-10800000">
            <a:off x="1028700" y="0"/>
            <a:ext cx="2166604" cy="13624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grpSp>
        <p:nvGrpSpPr>
          <p:cNvPr id="2" name="Group 2"/>
          <p:cNvGrpSpPr/>
          <p:nvPr/>
        </p:nvGrpSpPr>
        <p:grpSpPr>
          <a:xfrm>
            <a:off x="1941642" y="1857447"/>
            <a:ext cx="14608376" cy="6858000"/>
            <a:chOff x="0" y="0"/>
            <a:chExt cx="6290592" cy="3291278"/>
          </a:xfrm>
        </p:grpSpPr>
        <p:sp>
          <p:nvSpPr>
            <p:cNvPr id="3" name="Freeform 3"/>
            <p:cNvSpPr/>
            <p:nvPr/>
          </p:nvSpPr>
          <p:spPr>
            <a:xfrm>
              <a:off x="0" y="0"/>
              <a:ext cx="6290592" cy="3291278"/>
            </a:xfrm>
            <a:custGeom>
              <a:avLst/>
              <a:gdLst/>
              <a:ahLst/>
              <a:cxnLst/>
              <a:rect l="l" t="t" r="r" b="b"/>
              <a:pathLst>
                <a:path w="6290592" h="3291278">
                  <a:moveTo>
                    <a:pt x="6166132" y="3291278"/>
                  </a:moveTo>
                  <a:lnTo>
                    <a:pt x="124460" y="3291278"/>
                  </a:lnTo>
                  <a:cubicBezTo>
                    <a:pt x="55880" y="3291278"/>
                    <a:pt x="0" y="3235398"/>
                    <a:pt x="0" y="3166818"/>
                  </a:cubicBezTo>
                  <a:lnTo>
                    <a:pt x="0" y="124460"/>
                  </a:lnTo>
                  <a:cubicBezTo>
                    <a:pt x="0" y="55880"/>
                    <a:pt x="55880" y="0"/>
                    <a:pt x="124460" y="0"/>
                  </a:cubicBezTo>
                  <a:lnTo>
                    <a:pt x="6166132" y="0"/>
                  </a:lnTo>
                  <a:cubicBezTo>
                    <a:pt x="6234712" y="0"/>
                    <a:pt x="6290592" y="55880"/>
                    <a:pt x="6290592" y="124460"/>
                  </a:cubicBezTo>
                  <a:lnTo>
                    <a:pt x="6290592" y="3166818"/>
                  </a:lnTo>
                  <a:cubicBezTo>
                    <a:pt x="6290592" y="3235398"/>
                    <a:pt x="6234712" y="3291278"/>
                    <a:pt x="6166132" y="3291278"/>
                  </a:cubicBezTo>
                  <a:close/>
                </a:path>
              </a:pathLst>
            </a:custGeom>
            <a:solidFill>
              <a:srgbClr val="FFFFFF"/>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a:off x="0" y="0"/>
            <a:ext cx="3998894" cy="354083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50836"/>
          <a:stretch>
            <a:fillRect/>
          </a:stretch>
        </p:blipFill>
        <p:spPr>
          <a:xfrm>
            <a:off x="0" y="1833550"/>
            <a:ext cx="1727816" cy="330995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57995" y="7858197"/>
            <a:ext cx="3309913" cy="2110069"/>
          </a:xfrm>
          <a:prstGeom prst="rect">
            <a:avLst/>
          </a:prstGeom>
        </p:spPr>
      </p:pic>
      <p:sp>
        <p:nvSpPr>
          <p:cNvPr id="10" name="TextBox 10"/>
          <p:cNvSpPr txBox="1"/>
          <p:nvPr/>
        </p:nvSpPr>
        <p:spPr>
          <a:xfrm>
            <a:off x="7760074" y="2557786"/>
            <a:ext cx="2971512" cy="1128514"/>
          </a:xfrm>
          <a:prstGeom prst="rect">
            <a:avLst/>
          </a:prstGeom>
        </p:spPr>
        <p:txBody>
          <a:bodyPr wrap="square" lIns="0" tIns="0" rIns="0" bIns="0" rtlCol="0" anchor="t">
            <a:spAutoFit/>
          </a:bodyPr>
          <a:lstStyle/>
          <a:p>
            <a:pPr marL="0" lvl="0" indent="0" algn="ctr">
              <a:lnSpc>
                <a:spcPts val="8799"/>
              </a:lnSpc>
              <a:spcBef>
                <a:spcPct val="0"/>
              </a:spcBef>
            </a:pPr>
            <a:r>
              <a:rPr lang="en-US" sz="5600" b="1" dirty="0" smtClean="0">
                <a:solidFill>
                  <a:srgbClr val="2E2562"/>
                </a:solidFill>
                <a:latin typeface="Arial" panose="020B0604020202020204" pitchFamily="34" charset="0"/>
                <a:cs typeface="Arial" panose="020B0604020202020204" pitchFamily="34" charset="0"/>
              </a:rPr>
              <a:t>MỞ BÀI</a:t>
            </a:r>
            <a:endParaRPr lang="en-US" sz="5600" b="1" u="none" dirty="0">
              <a:solidFill>
                <a:srgbClr val="2E2562"/>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65670"/>
          <a:stretch>
            <a:fillRect/>
          </a:stretch>
        </p:blipFill>
        <p:spPr>
          <a:xfrm rot="-10800000">
            <a:off x="16550018" y="5546530"/>
            <a:ext cx="1737982" cy="281667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b="12159"/>
          <a:stretch>
            <a:fillRect/>
          </a:stretch>
        </p:blipFill>
        <p:spPr>
          <a:xfrm>
            <a:off x="374076" y="5429393"/>
            <a:ext cx="3509062" cy="4857607"/>
          </a:xfrm>
          <a:prstGeom prst="rect">
            <a:avLst/>
          </a:prstGeom>
        </p:spPr>
      </p:pic>
      <p:sp>
        <p:nvSpPr>
          <p:cNvPr id="13" name="Rectangle 12"/>
          <p:cNvSpPr/>
          <p:nvPr/>
        </p:nvSpPr>
        <p:spPr>
          <a:xfrm>
            <a:off x="3135501" y="4032001"/>
            <a:ext cx="12649521" cy="3000821"/>
          </a:xfrm>
          <a:prstGeom prst="rect">
            <a:avLst/>
          </a:prstGeom>
        </p:spPr>
        <p:txBody>
          <a:bodyPr wrap="square">
            <a:spAutoFit/>
          </a:bodyPr>
          <a:lstStyle/>
          <a:p>
            <a:pPr algn="just">
              <a:lnSpc>
                <a:spcPct val="150000"/>
              </a:lnSpc>
            </a:pPr>
            <a:r>
              <a:rPr lang="vi-VN" sz="4200" dirty="0">
                <a:ea typeface="Times New Roman" panose="02020603050405020304" pitchFamily="18" charset="0"/>
              </a:rPr>
              <a:t>Giới thiệu về hai câu tục ngữ, qua đó thể hiện ý kiến của tác giả: Học thầy và học bạn, hai cách học này có mâu thuẫn với nhau.</a:t>
            </a:r>
            <a:endParaRPr lang="en-US" sz="4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grpSp>
        <p:nvGrpSpPr>
          <p:cNvPr id="2" name="Group 2"/>
          <p:cNvGrpSpPr/>
          <p:nvPr/>
        </p:nvGrpSpPr>
        <p:grpSpPr>
          <a:xfrm>
            <a:off x="1941642" y="952500"/>
            <a:ext cx="14608376" cy="8610600"/>
            <a:chOff x="0" y="0"/>
            <a:chExt cx="6290592" cy="3291278"/>
          </a:xfrm>
        </p:grpSpPr>
        <p:sp>
          <p:nvSpPr>
            <p:cNvPr id="3" name="Freeform 3"/>
            <p:cNvSpPr/>
            <p:nvPr/>
          </p:nvSpPr>
          <p:spPr>
            <a:xfrm>
              <a:off x="0" y="0"/>
              <a:ext cx="6290592" cy="3291278"/>
            </a:xfrm>
            <a:custGeom>
              <a:avLst/>
              <a:gdLst/>
              <a:ahLst/>
              <a:cxnLst/>
              <a:rect l="l" t="t" r="r" b="b"/>
              <a:pathLst>
                <a:path w="6290592" h="3291278">
                  <a:moveTo>
                    <a:pt x="6166132" y="3291278"/>
                  </a:moveTo>
                  <a:lnTo>
                    <a:pt x="124460" y="3291278"/>
                  </a:lnTo>
                  <a:cubicBezTo>
                    <a:pt x="55880" y="3291278"/>
                    <a:pt x="0" y="3235398"/>
                    <a:pt x="0" y="3166818"/>
                  </a:cubicBezTo>
                  <a:lnTo>
                    <a:pt x="0" y="124460"/>
                  </a:lnTo>
                  <a:cubicBezTo>
                    <a:pt x="0" y="55880"/>
                    <a:pt x="55880" y="0"/>
                    <a:pt x="124460" y="0"/>
                  </a:cubicBezTo>
                  <a:lnTo>
                    <a:pt x="6166132" y="0"/>
                  </a:lnTo>
                  <a:cubicBezTo>
                    <a:pt x="6234712" y="0"/>
                    <a:pt x="6290592" y="55880"/>
                    <a:pt x="6290592" y="124460"/>
                  </a:cubicBezTo>
                  <a:lnTo>
                    <a:pt x="6290592" y="3166818"/>
                  </a:lnTo>
                  <a:cubicBezTo>
                    <a:pt x="6290592" y="3235398"/>
                    <a:pt x="6234712" y="3291278"/>
                    <a:pt x="6166132" y="3291278"/>
                  </a:cubicBezTo>
                  <a:close/>
                </a:path>
              </a:pathLst>
            </a:custGeom>
            <a:solidFill>
              <a:srgbClr val="FFFFFF"/>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a:off x="0" y="0"/>
            <a:ext cx="3998894" cy="354083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50836"/>
          <a:stretch>
            <a:fillRect/>
          </a:stretch>
        </p:blipFill>
        <p:spPr>
          <a:xfrm>
            <a:off x="0" y="1833550"/>
            <a:ext cx="1727816" cy="330995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57995" y="7858197"/>
            <a:ext cx="3309913" cy="2110069"/>
          </a:xfrm>
          <a:prstGeom prst="rect">
            <a:avLst/>
          </a:prstGeom>
        </p:spPr>
      </p:pic>
      <p:sp>
        <p:nvSpPr>
          <p:cNvPr id="10" name="TextBox 10"/>
          <p:cNvSpPr txBox="1"/>
          <p:nvPr/>
        </p:nvSpPr>
        <p:spPr>
          <a:xfrm>
            <a:off x="7410867" y="1206162"/>
            <a:ext cx="3669926" cy="1128514"/>
          </a:xfrm>
          <a:prstGeom prst="rect">
            <a:avLst/>
          </a:prstGeom>
        </p:spPr>
        <p:txBody>
          <a:bodyPr wrap="square" lIns="0" tIns="0" rIns="0" bIns="0" rtlCol="0" anchor="t">
            <a:spAutoFit/>
          </a:bodyPr>
          <a:lstStyle/>
          <a:p>
            <a:pPr marL="0" lvl="0" indent="0" algn="ctr">
              <a:lnSpc>
                <a:spcPts val="8799"/>
              </a:lnSpc>
              <a:spcBef>
                <a:spcPct val="0"/>
              </a:spcBef>
            </a:pPr>
            <a:r>
              <a:rPr lang="en-US" sz="5600" b="1" dirty="0" smtClean="0">
                <a:solidFill>
                  <a:srgbClr val="2E2562"/>
                </a:solidFill>
                <a:latin typeface="Arial" panose="020B0604020202020204" pitchFamily="34" charset="0"/>
                <a:cs typeface="Arial" panose="020B0604020202020204" pitchFamily="34" charset="0"/>
              </a:rPr>
              <a:t>THÂN BÀI</a:t>
            </a:r>
            <a:endParaRPr lang="en-US" sz="5600" b="1" u="none" dirty="0">
              <a:solidFill>
                <a:srgbClr val="2E2562"/>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65670"/>
          <a:stretch>
            <a:fillRect/>
          </a:stretch>
        </p:blipFill>
        <p:spPr>
          <a:xfrm rot="-10800000">
            <a:off x="16550018" y="5546530"/>
            <a:ext cx="1737982" cy="281667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b="12159"/>
          <a:stretch>
            <a:fillRect/>
          </a:stretch>
        </p:blipFill>
        <p:spPr>
          <a:xfrm>
            <a:off x="-571444" y="5402254"/>
            <a:ext cx="3509062" cy="4857607"/>
          </a:xfrm>
          <a:prstGeom prst="rect">
            <a:avLst/>
          </a:prstGeom>
        </p:spPr>
      </p:pic>
      <p:sp>
        <p:nvSpPr>
          <p:cNvPr id="13" name="Rectangle 12"/>
          <p:cNvSpPr/>
          <p:nvPr/>
        </p:nvSpPr>
        <p:spPr>
          <a:xfrm>
            <a:off x="2921069" y="2391680"/>
            <a:ext cx="12928531" cy="5909310"/>
          </a:xfrm>
          <a:prstGeom prst="rect">
            <a:avLst/>
          </a:prstGeom>
        </p:spPr>
        <p:txBody>
          <a:bodyPr wrap="square">
            <a:spAutoFit/>
          </a:bodyPr>
          <a:lstStyle/>
          <a:p>
            <a:pPr algn="just">
              <a:lnSpc>
                <a:spcPct val="150000"/>
              </a:lnSpc>
            </a:pPr>
            <a:r>
              <a:rPr lang="vi-VN" sz="4200" b="1" dirty="0" smtClean="0">
                <a:ea typeface="Times New Roman" panose="02020603050405020304" pitchFamily="18" charset="0"/>
              </a:rPr>
              <a:t>a.	Ý kiến 1: Học từ thầy là quan trọng</a:t>
            </a:r>
          </a:p>
          <a:p>
            <a:pPr algn="just">
              <a:lnSpc>
                <a:spcPct val="150000"/>
              </a:lnSpc>
            </a:pPr>
            <a:r>
              <a:rPr lang="vi-VN" sz="4200" dirty="0" smtClean="0">
                <a:ea typeface="Times New Roman" panose="02020603050405020304" pitchFamily="18" charset="0"/>
              </a:rPr>
              <a:t>– Lí lẽ: Mỗi người trong đời, nếu không có một người thầy hiểu biết, giàu kinh nghiệm truyền thụ, dìu dắt thì khó làm nên một việc gì xứng đáng, dù đó là nghề nông, nghề rèn, nghề chạm khắc, hoặc nghiên cứu khoa học.</a:t>
            </a:r>
            <a:endParaRPr lang="vi-VN" sz="4200" dirty="0">
              <a:ea typeface="Times New Roman" panose="02020603050405020304" pitchFamily="18" charset="0"/>
            </a:endParaRPr>
          </a:p>
        </p:txBody>
      </p:sp>
    </p:spTree>
    <p:extLst>
      <p:ext uri="{BB962C8B-B14F-4D97-AF65-F5344CB8AC3E}">
        <p14:creationId xmlns:p14="http://schemas.microsoft.com/office/powerpoint/2010/main" val="404149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 calcmode="lin" valueType="num">
                                      <p:cBhvr>
                                        <p:cTn id="18"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grpSp>
        <p:nvGrpSpPr>
          <p:cNvPr id="2" name="Group 2"/>
          <p:cNvGrpSpPr/>
          <p:nvPr/>
        </p:nvGrpSpPr>
        <p:grpSpPr>
          <a:xfrm>
            <a:off x="1941642" y="952500"/>
            <a:ext cx="14608376" cy="8610600"/>
            <a:chOff x="0" y="0"/>
            <a:chExt cx="6290592" cy="3291278"/>
          </a:xfrm>
        </p:grpSpPr>
        <p:sp>
          <p:nvSpPr>
            <p:cNvPr id="3" name="Freeform 3"/>
            <p:cNvSpPr/>
            <p:nvPr/>
          </p:nvSpPr>
          <p:spPr>
            <a:xfrm>
              <a:off x="0" y="0"/>
              <a:ext cx="6290592" cy="3291278"/>
            </a:xfrm>
            <a:custGeom>
              <a:avLst/>
              <a:gdLst/>
              <a:ahLst/>
              <a:cxnLst/>
              <a:rect l="l" t="t" r="r" b="b"/>
              <a:pathLst>
                <a:path w="6290592" h="3291278">
                  <a:moveTo>
                    <a:pt x="6166132" y="3291278"/>
                  </a:moveTo>
                  <a:lnTo>
                    <a:pt x="124460" y="3291278"/>
                  </a:lnTo>
                  <a:cubicBezTo>
                    <a:pt x="55880" y="3291278"/>
                    <a:pt x="0" y="3235398"/>
                    <a:pt x="0" y="3166818"/>
                  </a:cubicBezTo>
                  <a:lnTo>
                    <a:pt x="0" y="124460"/>
                  </a:lnTo>
                  <a:cubicBezTo>
                    <a:pt x="0" y="55880"/>
                    <a:pt x="55880" y="0"/>
                    <a:pt x="124460" y="0"/>
                  </a:cubicBezTo>
                  <a:lnTo>
                    <a:pt x="6166132" y="0"/>
                  </a:lnTo>
                  <a:cubicBezTo>
                    <a:pt x="6234712" y="0"/>
                    <a:pt x="6290592" y="55880"/>
                    <a:pt x="6290592" y="124460"/>
                  </a:cubicBezTo>
                  <a:lnTo>
                    <a:pt x="6290592" y="3166818"/>
                  </a:lnTo>
                  <a:cubicBezTo>
                    <a:pt x="6290592" y="3235398"/>
                    <a:pt x="6234712" y="3291278"/>
                    <a:pt x="6166132" y="3291278"/>
                  </a:cubicBezTo>
                  <a:close/>
                </a:path>
              </a:pathLst>
            </a:custGeom>
            <a:solidFill>
              <a:srgbClr val="FFFFFF"/>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a:off x="0" y="0"/>
            <a:ext cx="3998894" cy="354083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50836"/>
          <a:stretch>
            <a:fillRect/>
          </a:stretch>
        </p:blipFill>
        <p:spPr>
          <a:xfrm>
            <a:off x="0" y="1833550"/>
            <a:ext cx="1727816" cy="330995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57995" y="7858197"/>
            <a:ext cx="3309913" cy="2110069"/>
          </a:xfrm>
          <a:prstGeom prst="rect">
            <a:avLst/>
          </a:prstGeom>
        </p:spPr>
      </p:pic>
      <p:sp>
        <p:nvSpPr>
          <p:cNvPr id="10" name="TextBox 10"/>
          <p:cNvSpPr txBox="1"/>
          <p:nvPr/>
        </p:nvSpPr>
        <p:spPr>
          <a:xfrm>
            <a:off x="7410867" y="1206162"/>
            <a:ext cx="3669926" cy="1128514"/>
          </a:xfrm>
          <a:prstGeom prst="rect">
            <a:avLst/>
          </a:prstGeom>
        </p:spPr>
        <p:txBody>
          <a:bodyPr wrap="square" lIns="0" tIns="0" rIns="0" bIns="0" rtlCol="0" anchor="t">
            <a:spAutoFit/>
          </a:bodyPr>
          <a:lstStyle/>
          <a:p>
            <a:pPr marL="0" lvl="0" indent="0" algn="ctr">
              <a:lnSpc>
                <a:spcPts val="8799"/>
              </a:lnSpc>
              <a:spcBef>
                <a:spcPct val="0"/>
              </a:spcBef>
            </a:pPr>
            <a:r>
              <a:rPr lang="en-US" sz="5600" b="1" dirty="0" smtClean="0">
                <a:solidFill>
                  <a:srgbClr val="2E2562"/>
                </a:solidFill>
                <a:latin typeface="Arial" panose="020B0604020202020204" pitchFamily="34" charset="0"/>
                <a:cs typeface="Arial" panose="020B0604020202020204" pitchFamily="34" charset="0"/>
              </a:rPr>
              <a:t>THÂN BÀI</a:t>
            </a:r>
            <a:endParaRPr lang="en-US" sz="5600" b="1" u="none" dirty="0">
              <a:solidFill>
                <a:srgbClr val="2E2562"/>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65670"/>
          <a:stretch>
            <a:fillRect/>
          </a:stretch>
        </p:blipFill>
        <p:spPr>
          <a:xfrm rot="-10800000">
            <a:off x="16550018" y="5546530"/>
            <a:ext cx="1737982" cy="281667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b="12159"/>
          <a:stretch>
            <a:fillRect/>
          </a:stretch>
        </p:blipFill>
        <p:spPr>
          <a:xfrm>
            <a:off x="-571444" y="5403803"/>
            <a:ext cx="3509062" cy="4857607"/>
          </a:xfrm>
          <a:prstGeom prst="rect">
            <a:avLst/>
          </a:prstGeom>
        </p:spPr>
      </p:pic>
      <p:sp>
        <p:nvSpPr>
          <p:cNvPr id="13" name="Rectangle 12"/>
          <p:cNvSpPr/>
          <p:nvPr/>
        </p:nvSpPr>
        <p:spPr>
          <a:xfrm>
            <a:off x="2921069" y="2391680"/>
            <a:ext cx="12928531" cy="4820037"/>
          </a:xfrm>
          <a:prstGeom prst="rect">
            <a:avLst/>
          </a:prstGeom>
        </p:spPr>
        <p:txBody>
          <a:bodyPr wrap="square">
            <a:spAutoFit/>
          </a:bodyPr>
          <a:lstStyle/>
          <a:p>
            <a:pPr algn="just">
              <a:lnSpc>
                <a:spcPct val="150000"/>
              </a:lnSpc>
            </a:pPr>
            <a:r>
              <a:rPr lang="vi-VN" sz="4200" b="1" dirty="0">
                <a:ea typeface="Times New Roman" panose="02020603050405020304" pitchFamily="18" charset="0"/>
              </a:rPr>
              <a:t>b. Ý kiến 2: Học từ bạn cũng rất cần thiết.</a:t>
            </a:r>
          </a:p>
          <a:p>
            <a:pPr algn="just">
              <a:lnSpc>
                <a:spcPct val="150000"/>
              </a:lnSpc>
            </a:pPr>
            <a:r>
              <a:rPr lang="vi-VN" sz="4200" dirty="0">
                <a:ea typeface="Times New Roman" panose="02020603050405020304" pitchFamily="18" charset="0"/>
              </a:rPr>
              <a:t>- Lí lẽ: Thói thường người ta chỉ nhận những đấng bề trên là thầy mà không nhận ra những người thầy trong những người bạn cùng lớp, cùng trang lứa, cùng nghề nghiệp của mình.</a:t>
            </a:r>
          </a:p>
        </p:txBody>
      </p:sp>
    </p:spTree>
    <p:extLst>
      <p:ext uri="{BB962C8B-B14F-4D97-AF65-F5344CB8AC3E}">
        <p14:creationId xmlns:p14="http://schemas.microsoft.com/office/powerpoint/2010/main" val="350566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p:cTn id="13"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grpSp>
        <p:nvGrpSpPr>
          <p:cNvPr id="2" name="Group 2"/>
          <p:cNvGrpSpPr/>
          <p:nvPr/>
        </p:nvGrpSpPr>
        <p:grpSpPr>
          <a:xfrm>
            <a:off x="1941642" y="952500"/>
            <a:ext cx="14608376" cy="8610600"/>
            <a:chOff x="0" y="0"/>
            <a:chExt cx="6290592" cy="3291278"/>
          </a:xfrm>
        </p:grpSpPr>
        <p:sp>
          <p:nvSpPr>
            <p:cNvPr id="3" name="Freeform 3"/>
            <p:cNvSpPr/>
            <p:nvPr/>
          </p:nvSpPr>
          <p:spPr>
            <a:xfrm>
              <a:off x="0" y="0"/>
              <a:ext cx="6290592" cy="3291278"/>
            </a:xfrm>
            <a:custGeom>
              <a:avLst/>
              <a:gdLst/>
              <a:ahLst/>
              <a:cxnLst/>
              <a:rect l="l" t="t" r="r" b="b"/>
              <a:pathLst>
                <a:path w="6290592" h="3291278">
                  <a:moveTo>
                    <a:pt x="6166132" y="3291278"/>
                  </a:moveTo>
                  <a:lnTo>
                    <a:pt x="124460" y="3291278"/>
                  </a:lnTo>
                  <a:cubicBezTo>
                    <a:pt x="55880" y="3291278"/>
                    <a:pt x="0" y="3235398"/>
                    <a:pt x="0" y="3166818"/>
                  </a:cubicBezTo>
                  <a:lnTo>
                    <a:pt x="0" y="124460"/>
                  </a:lnTo>
                  <a:cubicBezTo>
                    <a:pt x="0" y="55880"/>
                    <a:pt x="55880" y="0"/>
                    <a:pt x="124460" y="0"/>
                  </a:cubicBezTo>
                  <a:lnTo>
                    <a:pt x="6166132" y="0"/>
                  </a:lnTo>
                  <a:cubicBezTo>
                    <a:pt x="6234712" y="0"/>
                    <a:pt x="6290592" y="55880"/>
                    <a:pt x="6290592" y="124460"/>
                  </a:cubicBezTo>
                  <a:lnTo>
                    <a:pt x="6290592" y="3166818"/>
                  </a:lnTo>
                  <a:cubicBezTo>
                    <a:pt x="6290592" y="3235398"/>
                    <a:pt x="6234712" y="3291278"/>
                    <a:pt x="6166132" y="3291278"/>
                  </a:cubicBezTo>
                  <a:close/>
                </a:path>
              </a:pathLst>
            </a:custGeom>
            <a:solidFill>
              <a:srgbClr val="FFFFFF"/>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a:off x="0" y="0"/>
            <a:ext cx="3998894" cy="354083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50836"/>
          <a:stretch>
            <a:fillRect/>
          </a:stretch>
        </p:blipFill>
        <p:spPr>
          <a:xfrm>
            <a:off x="0" y="1833550"/>
            <a:ext cx="1727816" cy="330995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57995" y="7858197"/>
            <a:ext cx="3309913" cy="2110069"/>
          </a:xfrm>
          <a:prstGeom prst="rect">
            <a:avLst/>
          </a:prstGeom>
        </p:spPr>
      </p:pic>
      <p:sp>
        <p:nvSpPr>
          <p:cNvPr id="10" name="TextBox 10"/>
          <p:cNvSpPr txBox="1"/>
          <p:nvPr/>
        </p:nvSpPr>
        <p:spPr>
          <a:xfrm>
            <a:off x="7410867" y="1206162"/>
            <a:ext cx="3669926" cy="1128514"/>
          </a:xfrm>
          <a:prstGeom prst="rect">
            <a:avLst/>
          </a:prstGeom>
        </p:spPr>
        <p:txBody>
          <a:bodyPr wrap="square" lIns="0" tIns="0" rIns="0" bIns="0" rtlCol="0" anchor="t">
            <a:spAutoFit/>
          </a:bodyPr>
          <a:lstStyle/>
          <a:p>
            <a:pPr marL="0" lvl="0" indent="0" algn="ctr">
              <a:lnSpc>
                <a:spcPts val="8799"/>
              </a:lnSpc>
              <a:spcBef>
                <a:spcPct val="0"/>
              </a:spcBef>
            </a:pPr>
            <a:r>
              <a:rPr lang="en-US" sz="5600" b="1" dirty="0" smtClean="0">
                <a:solidFill>
                  <a:srgbClr val="2E2562"/>
                </a:solidFill>
                <a:latin typeface="Arial" panose="020B0604020202020204" pitchFamily="34" charset="0"/>
                <a:cs typeface="Arial" panose="020B0604020202020204" pitchFamily="34" charset="0"/>
              </a:rPr>
              <a:t>THÂN BÀI</a:t>
            </a:r>
            <a:endParaRPr lang="en-US" sz="5600" b="1" u="none" dirty="0">
              <a:solidFill>
                <a:srgbClr val="2E2562"/>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65670"/>
          <a:stretch>
            <a:fillRect/>
          </a:stretch>
        </p:blipFill>
        <p:spPr>
          <a:xfrm rot="-10800000">
            <a:off x="16550018" y="5546530"/>
            <a:ext cx="1737982" cy="281667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b="12159"/>
          <a:stretch>
            <a:fillRect/>
          </a:stretch>
        </p:blipFill>
        <p:spPr>
          <a:xfrm>
            <a:off x="-457200" y="5411353"/>
            <a:ext cx="3509062" cy="4857607"/>
          </a:xfrm>
          <a:prstGeom prst="rect">
            <a:avLst/>
          </a:prstGeom>
        </p:spPr>
      </p:pic>
      <p:sp>
        <p:nvSpPr>
          <p:cNvPr id="13" name="Rectangle 12"/>
          <p:cNvSpPr/>
          <p:nvPr/>
        </p:nvSpPr>
        <p:spPr>
          <a:xfrm>
            <a:off x="2895600" y="2154201"/>
            <a:ext cx="12928531" cy="6759030"/>
          </a:xfrm>
          <a:prstGeom prst="rect">
            <a:avLst/>
          </a:prstGeom>
        </p:spPr>
        <p:txBody>
          <a:bodyPr wrap="square">
            <a:spAutoFit/>
          </a:bodyPr>
          <a:lstStyle/>
          <a:p>
            <a:pPr algn="just">
              <a:lnSpc>
                <a:spcPct val="150000"/>
              </a:lnSpc>
            </a:pPr>
            <a:r>
              <a:rPr lang="vi-VN" sz="4200" b="1" dirty="0">
                <a:ea typeface="Times New Roman" panose="02020603050405020304" pitchFamily="18" charset="0"/>
              </a:rPr>
              <a:t>- Dẫn chứng: </a:t>
            </a:r>
            <a:r>
              <a:rPr lang="vi-VN" sz="4200" dirty="0">
                <a:ea typeface="Times New Roman" panose="02020603050405020304" pitchFamily="18" charset="0"/>
              </a:rPr>
              <a:t>danh họa Lê-ô-rơ-đô Đa Vin-chi nổi tiếng thế giới nếu không có sự dẫn dắt của thầy Ve-rốc-chi-ô thì dù có tài năng thiêm bẩm cũng khó mà thành công.</a:t>
            </a:r>
          </a:p>
          <a:p>
            <a:pPr algn="just">
              <a:lnSpc>
                <a:spcPct val="150000"/>
              </a:lnSpc>
            </a:pPr>
            <a:r>
              <a:rPr lang="vi-VN" sz="4200" b="1" dirty="0">
                <a:ea typeface="Times New Roman" panose="02020603050405020304" pitchFamily="18" charset="0"/>
              </a:rPr>
              <a:t>- Bằng chứng: </a:t>
            </a:r>
            <a:r>
              <a:rPr lang="vi-VN" sz="4200" dirty="0">
                <a:ea typeface="Times New Roman" panose="02020603050405020304" pitchFamily="18" charset="0"/>
              </a:rPr>
              <a:t>đưa ra những lợi ích của việc học từ những người bạn cùng lớp, cùng trang lứa, cùng hứng thú, cùng tâm lí.</a:t>
            </a:r>
          </a:p>
        </p:txBody>
      </p:sp>
    </p:spTree>
    <p:extLst>
      <p:ext uri="{BB962C8B-B14F-4D97-AF65-F5344CB8AC3E}">
        <p14:creationId xmlns:p14="http://schemas.microsoft.com/office/powerpoint/2010/main" val="293633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grpSp>
        <p:nvGrpSpPr>
          <p:cNvPr id="2" name="Group 2"/>
          <p:cNvGrpSpPr/>
          <p:nvPr/>
        </p:nvGrpSpPr>
        <p:grpSpPr>
          <a:xfrm>
            <a:off x="1941642" y="1857447"/>
            <a:ext cx="14608376" cy="6858000"/>
            <a:chOff x="0" y="0"/>
            <a:chExt cx="6290592" cy="3291278"/>
          </a:xfrm>
        </p:grpSpPr>
        <p:sp>
          <p:nvSpPr>
            <p:cNvPr id="3" name="Freeform 3"/>
            <p:cNvSpPr/>
            <p:nvPr/>
          </p:nvSpPr>
          <p:spPr>
            <a:xfrm>
              <a:off x="0" y="0"/>
              <a:ext cx="6290592" cy="3291278"/>
            </a:xfrm>
            <a:custGeom>
              <a:avLst/>
              <a:gdLst/>
              <a:ahLst/>
              <a:cxnLst/>
              <a:rect l="l" t="t" r="r" b="b"/>
              <a:pathLst>
                <a:path w="6290592" h="3291278">
                  <a:moveTo>
                    <a:pt x="6166132" y="3291278"/>
                  </a:moveTo>
                  <a:lnTo>
                    <a:pt x="124460" y="3291278"/>
                  </a:lnTo>
                  <a:cubicBezTo>
                    <a:pt x="55880" y="3291278"/>
                    <a:pt x="0" y="3235398"/>
                    <a:pt x="0" y="3166818"/>
                  </a:cubicBezTo>
                  <a:lnTo>
                    <a:pt x="0" y="124460"/>
                  </a:lnTo>
                  <a:cubicBezTo>
                    <a:pt x="0" y="55880"/>
                    <a:pt x="55880" y="0"/>
                    <a:pt x="124460" y="0"/>
                  </a:cubicBezTo>
                  <a:lnTo>
                    <a:pt x="6166132" y="0"/>
                  </a:lnTo>
                  <a:cubicBezTo>
                    <a:pt x="6234712" y="0"/>
                    <a:pt x="6290592" y="55880"/>
                    <a:pt x="6290592" y="124460"/>
                  </a:cubicBezTo>
                  <a:lnTo>
                    <a:pt x="6290592" y="3166818"/>
                  </a:lnTo>
                  <a:cubicBezTo>
                    <a:pt x="6290592" y="3235398"/>
                    <a:pt x="6234712" y="3291278"/>
                    <a:pt x="6166132" y="3291278"/>
                  </a:cubicBezTo>
                  <a:close/>
                </a:path>
              </a:pathLst>
            </a:custGeom>
            <a:solidFill>
              <a:srgbClr val="FFFFFF"/>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a:off x="0" y="0"/>
            <a:ext cx="3998894" cy="354083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50836"/>
          <a:stretch>
            <a:fillRect/>
          </a:stretch>
        </p:blipFill>
        <p:spPr>
          <a:xfrm>
            <a:off x="0" y="1833550"/>
            <a:ext cx="1727816" cy="3309950"/>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657995" y="7858197"/>
            <a:ext cx="3309913" cy="2110069"/>
          </a:xfrm>
          <a:prstGeom prst="rect">
            <a:avLst/>
          </a:prstGeom>
        </p:spPr>
      </p:pic>
      <p:sp>
        <p:nvSpPr>
          <p:cNvPr id="10" name="TextBox 10"/>
          <p:cNvSpPr txBox="1"/>
          <p:nvPr/>
        </p:nvSpPr>
        <p:spPr>
          <a:xfrm>
            <a:off x="7760074" y="2557786"/>
            <a:ext cx="2971512" cy="1009828"/>
          </a:xfrm>
          <a:prstGeom prst="rect">
            <a:avLst/>
          </a:prstGeom>
        </p:spPr>
        <p:txBody>
          <a:bodyPr wrap="square" lIns="0" tIns="0" rIns="0" bIns="0" rtlCol="0" anchor="t">
            <a:spAutoFit/>
          </a:bodyPr>
          <a:lstStyle/>
          <a:p>
            <a:pPr marL="0" lvl="0" indent="0" algn="ctr">
              <a:lnSpc>
                <a:spcPts val="8799"/>
              </a:lnSpc>
              <a:spcBef>
                <a:spcPct val="0"/>
              </a:spcBef>
            </a:pPr>
            <a:r>
              <a:rPr lang="en-US" sz="5600" b="1" dirty="0" smtClean="0">
                <a:solidFill>
                  <a:srgbClr val="2E2562"/>
                </a:solidFill>
                <a:latin typeface="Arial" panose="020B0604020202020204" pitchFamily="34" charset="0"/>
                <a:cs typeface="Arial" panose="020B0604020202020204" pitchFamily="34" charset="0"/>
              </a:rPr>
              <a:t>KẾT BÀI</a:t>
            </a:r>
            <a:endParaRPr lang="en-US" sz="5600" b="1" u="none" dirty="0">
              <a:solidFill>
                <a:srgbClr val="2E2562"/>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65670"/>
          <a:stretch>
            <a:fillRect/>
          </a:stretch>
        </p:blipFill>
        <p:spPr>
          <a:xfrm rot="-10800000">
            <a:off x="16550018" y="5546530"/>
            <a:ext cx="1737982" cy="281667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b="12159"/>
          <a:stretch>
            <a:fillRect/>
          </a:stretch>
        </p:blipFill>
        <p:spPr>
          <a:xfrm>
            <a:off x="374076" y="5429393"/>
            <a:ext cx="3509062" cy="4857607"/>
          </a:xfrm>
          <a:prstGeom prst="rect">
            <a:avLst/>
          </a:prstGeom>
        </p:spPr>
      </p:pic>
      <p:sp>
        <p:nvSpPr>
          <p:cNvPr id="13" name="Rectangle 12"/>
          <p:cNvSpPr/>
          <p:nvPr/>
        </p:nvSpPr>
        <p:spPr>
          <a:xfrm>
            <a:off x="2747516" y="3882486"/>
            <a:ext cx="12996627" cy="2031325"/>
          </a:xfrm>
          <a:prstGeom prst="rect">
            <a:avLst/>
          </a:prstGeom>
        </p:spPr>
        <p:txBody>
          <a:bodyPr wrap="square">
            <a:spAutoFit/>
          </a:bodyPr>
          <a:lstStyle/>
          <a:p>
            <a:pPr algn="just">
              <a:lnSpc>
                <a:spcPct val="150000"/>
              </a:lnSpc>
            </a:pPr>
            <a:r>
              <a:rPr lang="vi-VN" sz="4200" dirty="0">
                <a:ea typeface="Times New Roman" panose="02020603050405020304" pitchFamily="18" charset="0"/>
              </a:rPr>
              <a:t>Tác giả khẳng định hai câu tục ngữ bổ sung cho nhau, giúp cho nhận thức về việc học thêm toàn diện.</a:t>
            </a:r>
            <a:endParaRPr lang="en-US" sz="4200" dirty="0"/>
          </a:p>
        </p:txBody>
      </p:sp>
    </p:spTree>
    <p:extLst>
      <p:ext uri="{BB962C8B-B14F-4D97-AF65-F5344CB8AC3E}">
        <p14:creationId xmlns:p14="http://schemas.microsoft.com/office/powerpoint/2010/main" val="31717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40168" y="-876300"/>
            <a:ext cx="3445582" cy="333790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73462"/>
          <a:stretch>
            <a:fillRect/>
          </a:stretch>
        </p:blipFill>
        <p:spPr>
          <a:xfrm rot="-5400000" flipH="1">
            <a:off x="13653164" y="5674339"/>
            <a:ext cx="1050875" cy="821879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t="44081"/>
          <a:stretch>
            <a:fillRect/>
          </a:stretch>
        </p:blipFill>
        <p:spPr>
          <a:xfrm flipH="1">
            <a:off x="14086381" y="0"/>
            <a:ext cx="2009932" cy="952528"/>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80858" y="8062595"/>
            <a:ext cx="2097727" cy="1195705"/>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12282" y="355801"/>
            <a:ext cx="2245503" cy="436852"/>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flipV="1">
            <a:off x="1198390" y="1626749"/>
            <a:ext cx="1364275" cy="385408"/>
          </a:xfrm>
          <a:prstGeom prst="rect">
            <a:avLst/>
          </a:prstGeom>
        </p:spPr>
      </p:pic>
      <p:pic>
        <p:nvPicPr>
          <p:cNvPr id="21" name="Picture 2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4020628">
            <a:off x="16645857" y="6736979"/>
            <a:ext cx="834204" cy="872266"/>
          </a:xfrm>
          <a:prstGeom prst="rect">
            <a:avLst/>
          </a:prstGeom>
        </p:spPr>
      </p:pic>
      <p:pic>
        <p:nvPicPr>
          <p:cNvPr id="22" name="Picture 22"/>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l="50836"/>
          <a:stretch>
            <a:fillRect/>
          </a:stretch>
        </p:blipFill>
        <p:spPr>
          <a:xfrm rot="-5400000">
            <a:off x="14782066" y="7555205"/>
            <a:ext cx="2055501" cy="3937691"/>
          </a:xfrm>
          <a:prstGeom prst="rect">
            <a:avLst/>
          </a:prstGeom>
        </p:spPr>
      </p:pic>
      <p:sp>
        <p:nvSpPr>
          <p:cNvPr id="23" name="TextBox 22"/>
          <p:cNvSpPr txBox="1"/>
          <p:nvPr/>
        </p:nvSpPr>
        <p:spPr>
          <a:xfrm>
            <a:off x="3048000" y="689570"/>
            <a:ext cx="12573000" cy="2171428"/>
          </a:xfrm>
          <a:prstGeom prst="rect">
            <a:avLst/>
          </a:prstGeom>
          <a:noFill/>
        </p:spPr>
        <p:txBody>
          <a:bodyPr wrap="square" rtlCol="0">
            <a:spAutoFit/>
          </a:bodyPr>
          <a:lstStyle/>
          <a:p>
            <a:pPr>
              <a:lnSpc>
                <a:spcPct val="150000"/>
              </a:lnSpc>
            </a:pPr>
            <a:r>
              <a:rPr lang="en-US" sz="4800" b="1" dirty="0" smtClean="0">
                <a:latin typeface="Arial" panose="020B0604020202020204" pitchFamily="34" charset="0"/>
                <a:cs typeface="Arial" panose="020B0604020202020204" pitchFamily="34" charset="0"/>
              </a:rPr>
              <a:t>2. </a:t>
            </a:r>
            <a:r>
              <a:rPr lang="en-US" sz="4800" b="1" dirty="0" err="1" smtClean="0">
                <a:latin typeface="Arial" panose="020B0604020202020204" pitchFamily="34" charset="0"/>
                <a:cs typeface="Arial" panose="020B0604020202020204" pitchFamily="34" charset="0"/>
              </a:rPr>
              <a:t>Yêu</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cầu</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đối</a:t>
            </a:r>
            <a:r>
              <a:rPr lang="en-US" sz="4800" b="1" dirty="0" smtClean="0">
                <a:latin typeface="Arial" panose="020B0604020202020204" pitchFamily="34" charset="0"/>
                <a:cs typeface="Arial" panose="020B0604020202020204" pitchFamily="34" charset="0"/>
              </a:rPr>
              <a:t> với bài </a:t>
            </a:r>
            <a:r>
              <a:rPr lang="en-US" sz="4800" b="1" dirty="0" err="1" smtClean="0">
                <a:latin typeface="Arial" panose="020B0604020202020204" pitchFamily="34" charset="0"/>
                <a:cs typeface="Arial" panose="020B0604020202020204" pitchFamily="34" charset="0"/>
              </a:rPr>
              <a:t>trình</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bày</a:t>
            </a:r>
            <a:r>
              <a:rPr lang="en-US" sz="4800" b="1" dirty="0" smtClean="0">
                <a:latin typeface="Arial" panose="020B0604020202020204" pitchFamily="34" charset="0"/>
                <a:cs typeface="Arial" panose="020B0604020202020204" pitchFamily="34" charset="0"/>
              </a:rPr>
              <a:t> ý </a:t>
            </a:r>
            <a:r>
              <a:rPr lang="en-US" sz="4800" b="1" dirty="0" err="1" smtClean="0">
                <a:latin typeface="Arial" panose="020B0604020202020204" pitchFamily="34" charset="0"/>
                <a:cs typeface="Arial" panose="020B0604020202020204" pitchFamily="34" charset="0"/>
              </a:rPr>
              <a:t>kiến</a:t>
            </a:r>
            <a:r>
              <a:rPr lang="en-US" sz="4800" b="1" dirty="0" smtClean="0">
                <a:latin typeface="Arial" panose="020B0604020202020204" pitchFamily="34" charset="0"/>
                <a:cs typeface="Arial" panose="020B0604020202020204" pitchFamily="34" charset="0"/>
              </a:rPr>
              <a:t> về một </a:t>
            </a:r>
            <a:r>
              <a:rPr lang="en-US" sz="4800" b="1" dirty="0" err="1" smtClean="0">
                <a:latin typeface="Arial" panose="020B0604020202020204" pitchFamily="34" charset="0"/>
                <a:cs typeface="Arial" panose="020B0604020202020204" pitchFamily="34" charset="0"/>
              </a:rPr>
              <a:t>hiện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tượng</a:t>
            </a:r>
            <a:r>
              <a:rPr lang="en-US" sz="4800" b="1" dirty="0" smtClean="0">
                <a:latin typeface="Arial" panose="020B0604020202020204" pitchFamily="34" charset="0"/>
                <a:cs typeface="Arial" panose="020B0604020202020204" pitchFamily="34" charset="0"/>
              </a:rPr>
              <a:t> trong </a:t>
            </a:r>
            <a:r>
              <a:rPr lang="en-US" sz="4800" b="1" dirty="0" err="1" smtClean="0">
                <a:latin typeface="Arial" panose="020B0604020202020204" pitchFamily="34" charset="0"/>
                <a:cs typeface="Arial" panose="020B0604020202020204" pitchFamily="34" charset="0"/>
              </a:rPr>
              <a:t>đời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sống</a:t>
            </a:r>
            <a:endParaRPr lang="en-US" sz="4800" b="1" dirty="0">
              <a:latin typeface="Arial" panose="020B0604020202020204" pitchFamily="34" charset="0"/>
              <a:cs typeface="Arial" panose="020B0604020202020204" pitchFamily="34" charset="0"/>
            </a:endParaRPr>
          </a:p>
        </p:txBody>
      </p:sp>
      <p:sp>
        <p:nvSpPr>
          <p:cNvPr id="2" name="Rectangle 1"/>
          <p:cNvSpPr/>
          <p:nvPr/>
        </p:nvSpPr>
        <p:spPr>
          <a:xfrm>
            <a:off x="2081368" y="3020241"/>
            <a:ext cx="13258800" cy="957506"/>
          </a:xfrm>
          <a:prstGeom prst="rect">
            <a:avLst/>
          </a:prstGeom>
        </p:spPr>
        <p:txBody>
          <a:bodyPr wrap="square">
            <a:spAutoFit/>
          </a:bodyPr>
          <a:lstStyle/>
          <a:p>
            <a:pPr algn="just">
              <a:lnSpc>
                <a:spcPct val="150000"/>
              </a:lnSpc>
            </a:pPr>
            <a:r>
              <a:rPr lang="vi-VN" sz="4200" dirty="0" smtClean="0">
                <a:solidFill>
                  <a:srgbClr val="000000"/>
                </a:solidFill>
                <a:ea typeface="Times New Roman" panose="02020603050405020304" pitchFamily="18" charset="0"/>
                <a:cs typeface="Times New Roman" panose="02020603050405020304" pitchFamily="18" charset="0"/>
              </a:rPr>
              <a:t>a</a:t>
            </a:r>
            <a:r>
              <a:rPr lang="vi-VN" sz="4200" dirty="0">
                <a:solidFill>
                  <a:srgbClr val="000000"/>
                </a:solidFill>
                <a:ea typeface="Times New Roman" panose="02020603050405020304" pitchFamily="18" charset="0"/>
                <a:cs typeface="Times New Roman" panose="02020603050405020304" pitchFamily="18" charset="0"/>
              </a:rPr>
              <a:t>.	Về hình thức, bố cục </a:t>
            </a:r>
            <a:r>
              <a:rPr lang="vi-VN" sz="4200" dirty="0" smtClean="0">
                <a:solidFill>
                  <a:srgbClr val="000000"/>
                </a:solidFill>
                <a:ea typeface="Times New Roman" panose="02020603050405020304" pitchFamily="18" charset="0"/>
                <a:cs typeface="Times New Roman" panose="02020603050405020304" pitchFamily="18" charset="0"/>
              </a:rPr>
              <a:t>c</a:t>
            </a:r>
            <a:r>
              <a:rPr lang="en-US"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ầ</a:t>
            </a:r>
            <a:r>
              <a:rPr lang="vi-VN" sz="4200" dirty="0" smtClean="0">
                <a:solidFill>
                  <a:srgbClr val="000000"/>
                </a:solidFill>
                <a:ea typeface="Times New Roman" panose="02020603050405020304" pitchFamily="18" charset="0"/>
                <a:cs typeface="Times New Roman" panose="02020603050405020304" pitchFamily="18" charset="0"/>
              </a:rPr>
              <a:t>n </a:t>
            </a:r>
            <a:r>
              <a:rPr lang="vi-VN" sz="4200" dirty="0">
                <a:solidFill>
                  <a:srgbClr val="000000"/>
                </a:solidFill>
                <a:ea typeface="Times New Roman" panose="02020603050405020304" pitchFamily="18" charset="0"/>
                <a:cs typeface="Times New Roman" panose="02020603050405020304" pitchFamily="18" charset="0"/>
              </a:rPr>
              <a:t>có</a:t>
            </a:r>
            <a:r>
              <a:rPr lang="vi-VN" sz="4200" dirty="0" smtClean="0">
                <a:solidFill>
                  <a:srgbClr val="000000"/>
                </a:solidFill>
                <a:ea typeface="Times New Roman" panose="02020603050405020304" pitchFamily="18" charset="0"/>
                <a:cs typeface="Times New Roman" panose="02020603050405020304" pitchFamily="18" charset="0"/>
              </a:rPr>
              <a:t>:</a:t>
            </a:r>
            <a:endParaRPr lang="en-US" sz="4200" dirty="0">
              <a:effectLst/>
              <a:ea typeface="Times New Roman" panose="02020603050405020304" pitchFamily="18" charset="0"/>
              <a:cs typeface="Times New Roman" panose="02020603050405020304" pitchFamily="18" charset="0"/>
            </a:endParaRPr>
          </a:p>
        </p:txBody>
      </p:sp>
      <p:sp>
        <p:nvSpPr>
          <p:cNvPr id="7" name="Rounded Rectangle 6"/>
          <p:cNvSpPr/>
          <p:nvPr/>
        </p:nvSpPr>
        <p:spPr>
          <a:xfrm>
            <a:off x="4559937" y="5055553"/>
            <a:ext cx="2057400" cy="3593147"/>
          </a:xfrm>
          <a:prstGeom prst="roundRect">
            <a:avLst/>
          </a:prstGeom>
          <a:solidFill>
            <a:schemeClr val="accent4">
              <a:lumMod val="40000"/>
              <a:lumOff val="6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200" b="1" dirty="0" smtClean="0">
                <a:solidFill>
                  <a:srgbClr val="FF0000"/>
                </a:solidFill>
                <a:latin typeface="Arial" panose="020B0604020202020204" pitchFamily="34" charset="0"/>
                <a:cs typeface="Arial" panose="020B0604020202020204" pitchFamily="34" charset="0"/>
              </a:rPr>
              <a:t>BỐ CỤC</a:t>
            </a:r>
            <a:endParaRPr lang="en-US" sz="4200" b="1" dirty="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8044502" y="4400405"/>
            <a:ext cx="4343400" cy="1371600"/>
          </a:xfrm>
          <a:prstGeom prst="roundRect">
            <a:avLst/>
          </a:prstGeom>
          <a:solidFill>
            <a:schemeClr val="bg1">
              <a:lumMod val="95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MỞ BÀI</a:t>
            </a:r>
            <a:endParaRPr lang="en-US" sz="3800" b="1" dirty="0">
              <a:solidFill>
                <a:schemeClr val="tx1"/>
              </a:solidFill>
              <a:latin typeface="Arial" panose="020B0604020202020204" pitchFamily="34" charset="0"/>
              <a:cs typeface="Arial" panose="020B0604020202020204" pitchFamily="34" charset="0"/>
            </a:endParaRPr>
          </a:p>
        </p:txBody>
      </p:sp>
      <p:sp>
        <p:nvSpPr>
          <p:cNvPr id="16" name="Rounded Rectangle 15"/>
          <p:cNvSpPr/>
          <p:nvPr/>
        </p:nvSpPr>
        <p:spPr>
          <a:xfrm>
            <a:off x="8044502" y="6146601"/>
            <a:ext cx="4343400" cy="1371600"/>
          </a:xfrm>
          <a:prstGeom prst="roundRect">
            <a:avLst/>
          </a:prstGeom>
          <a:solidFill>
            <a:schemeClr val="bg1">
              <a:lumMod val="95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THÂN BÀI</a:t>
            </a:r>
            <a:endParaRPr lang="en-US" sz="3800" b="1" dirty="0">
              <a:solidFill>
                <a:schemeClr val="tx1"/>
              </a:solidFill>
              <a:latin typeface="Arial" panose="020B0604020202020204" pitchFamily="34" charset="0"/>
              <a:cs typeface="Arial" panose="020B0604020202020204" pitchFamily="34" charset="0"/>
            </a:endParaRPr>
          </a:p>
        </p:txBody>
      </p:sp>
      <p:sp>
        <p:nvSpPr>
          <p:cNvPr id="17" name="Rounded Rectangle 16"/>
          <p:cNvSpPr/>
          <p:nvPr/>
        </p:nvSpPr>
        <p:spPr>
          <a:xfrm>
            <a:off x="8044502" y="7886699"/>
            <a:ext cx="4343400" cy="1371600"/>
          </a:xfrm>
          <a:prstGeom prst="roundRect">
            <a:avLst/>
          </a:prstGeom>
          <a:solidFill>
            <a:schemeClr val="bg1">
              <a:lumMod val="95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KẾT BÀI</a:t>
            </a:r>
            <a:endParaRPr lang="en-US" sz="3800" b="1" dirty="0">
              <a:solidFill>
                <a:schemeClr val="tx1"/>
              </a:solidFill>
              <a:latin typeface="Arial" panose="020B0604020202020204" pitchFamily="34" charset="0"/>
              <a:cs typeface="Arial" panose="020B0604020202020204" pitchFamily="34" charset="0"/>
            </a:endParaRPr>
          </a:p>
        </p:txBody>
      </p:sp>
      <p:cxnSp>
        <p:nvCxnSpPr>
          <p:cNvPr id="10" name="Straight Arrow Connector 9"/>
          <p:cNvCxnSpPr>
            <a:stCxn id="7" idx="3"/>
            <a:endCxn id="8" idx="1"/>
          </p:cNvCxnSpPr>
          <p:nvPr/>
        </p:nvCxnSpPr>
        <p:spPr>
          <a:xfrm flipV="1">
            <a:off x="6617337" y="5086205"/>
            <a:ext cx="1427165" cy="1765922"/>
          </a:xfrm>
          <a:prstGeom prst="straightConnector1">
            <a:avLst/>
          </a:prstGeom>
          <a:ln>
            <a:solidFill>
              <a:schemeClr val="accent4">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a:stCxn id="7" idx="3"/>
            <a:endCxn id="16" idx="1"/>
          </p:cNvCxnSpPr>
          <p:nvPr/>
        </p:nvCxnSpPr>
        <p:spPr>
          <a:xfrm flipV="1">
            <a:off x="6617337" y="6832401"/>
            <a:ext cx="1427165" cy="19726"/>
          </a:xfrm>
          <a:prstGeom prst="straightConnector1">
            <a:avLst/>
          </a:prstGeom>
          <a:ln>
            <a:solidFill>
              <a:schemeClr val="accent4">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a:stCxn id="7" idx="3"/>
            <a:endCxn id="17" idx="1"/>
          </p:cNvCxnSpPr>
          <p:nvPr/>
        </p:nvCxnSpPr>
        <p:spPr>
          <a:xfrm>
            <a:off x="6617337" y="6852127"/>
            <a:ext cx="1427165" cy="1720372"/>
          </a:xfrm>
          <a:prstGeom prst="straightConnector1">
            <a:avLst/>
          </a:prstGeom>
          <a:ln>
            <a:solidFill>
              <a:schemeClr val="accent4">
                <a:lumMod val="50000"/>
              </a:schemeClr>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543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childTnLst>
                                </p:cTn>
                              </p:par>
                              <p:par>
                                <p:cTn id="29" presetID="17" presetClass="entr" presetSubtype="1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strVal val="#ppt_h"/>
                                          </p:val>
                                        </p:tav>
                                        <p:tav tm="100000">
                                          <p:val>
                                            <p:strVal val="#ppt_h"/>
                                          </p:val>
                                        </p:tav>
                                      </p:tavLst>
                                    </p:anim>
                                  </p:childTnLst>
                                </p:cTn>
                              </p:par>
                              <p:par>
                                <p:cTn id="37" presetID="17" presetClass="entr" presetSubtype="1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P spid="7" grpId="0" animBg="1"/>
      <p:bldP spid="8"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40168" y="-876300"/>
            <a:ext cx="3445582" cy="333790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73462"/>
          <a:stretch>
            <a:fillRect/>
          </a:stretch>
        </p:blipFill>
        <p:spPr>
          <a:xfrm rot="-5400000" flipH="1">
            <a:off x="13653164" y="5674339"/>
            <a:ext cx="1050875" cy="821879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t="44081"/>
          <a:stretch>
            <a:fillRect/>
          </a:stretch>
        </p:blipFill>
        <p:spPr>
          <a:xfrm flipH="1">
            <a:off x="14086381" y="0"/>
            <a:ext cx="2009932" cy="952528"/>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80858" y="8062595"/>
            <a:ext cx="2097727" cy="1195705"/>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12282" y="355801"/>
            <a:ext cx="2245503" cy="436852"/>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flipV="1">
            <a:off x="1198390" y="1626749"/>
            <a:ext cx="1364275" cy="385408"/>
          </a:xfrm>
          <a:prstGeom prst="rect">
            <a:avLst/>
          </a:prstGeom>
        </p:spPr>
      </p:pic>
      <p:pic>
        <p:nvPicPr>
          <p:cNvPr id="21" name="Picture 2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4020628">
            <a:off x="16645857" y="6736979"/>
            <a:ext cx="834204" cy="872266"/>
          </a:xfrm>
          <a:prstGeom prst="rect">
            <a:avLst/>
          </a:prstGeom>
        </p:spPr>
      </p:pic>
      <p:pic>
        <p:nvPicPr>
          <p:cNvPr id="22" name="Picture 22"/>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l="50836"/>
          <a:stretch>
            <a:fillRect/>
          </a:stretch>
        </p:blipFill>
        <p:spPr>
          <a:xfrm rot="-5400000">
            <a:off x="14782066" y="7555205"/>
            <a:ext cx="2055501" cy="3937691"/>
          </a:xfrm>
          <a:prstGeom prst="rect">
            <a:avLst/>
          </a:prstGeom>
        </p:spPr>
      </p:pic>
      <p:sp>
        <p:nvSpPr>
          <p:cNvPr id="7" name="Rounded Rectangle 6"/>
          <p:cNvSpPr/>
          <p:nvPr/>
        </p:nvSpPr>
        <p:spPr>
          <a:xfrm>
            <a:off x="1230235" y="3163805"/>
            <a:ext cx="2057400" cy="3593147"/>
          </a:xfrm>
          <a:prstGeom prst="roundRect">
            <a:avLst/>
          </a:prstGeom>
          <a:solidFill>
            <a:schemeClr val="accent4">
              <a:lumMod val="40000"/>
              <a:lumOff val="6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200" b="1" dirty="0" smtClean="0">
                <a:solidFill>
                  <a:srgbClr val="FF0000"/>
                </a:solidFill>
                <a:latin typeface="Arial" panose="020B0604020202020204" pitchFamily="34" charset="0"/>
                <a:cs typeface="Arial" panose="020B0604020202020204" pitchFamily="34" charset="0"/>
              </a:rPr>
              <a:t>BỐ CỤC</a:t>
            </a:r>
            <a:endParaRPr lang="en-US" sz="4200" b="1" dirty="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610729" y="544708"/>
            <a:ext cx="11148517" cy="2164082"/>
          </a:xfrm>
          <a:prstGeom prst="roundRect">
            <a:avLst/>
          </a:prstGeom>
          <a:solidFill>
            <a:schemeClr val="bg1">
              <a:lumMod val="95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MỞ BÀI</a:t>
            </a:r>
          </a:p>
          <a:p>
            <a:pPr algn="ctr">
              <a:lnSpc>
                <a:spcPct val="150000"/>
              </a:lnSpc>
            </a:pPr>
            <a:r>
              <a:rPr lang="vi-VN" sz="3200" dirty="0">
                <a:solidFill>
                  <a:schemeClr val="tx1"/>
                </a:solidFill>
                <a:cs typeface="Arial" panose="020B0604020202020204" pitchFamily="34" charset="0"/>
              </a:rPr>
              <a:t>Giới thiệu được hiện tượng người viết quan tâm và thể hiện rõ ràng ý kiến của người viết về hiện tượng ấy.</a:t>
            </a:r>
            <a:endParaRPr lang="en-US" sz="3200" dirty="0">
              <a:solidFill>
                <a:schemeClr val="tx1"/>
              </a:solidFill>
              <a:latin typeface="Arial" panose="020B0604020202020204" pitchFamily="34" charset="0"/>
              <a:cs typeface="Arial" panose="020B0604020202020204" pitchFamily="34" charset="0"/>
            </a:endParaRPr>
          </a:p>
        </p:txBody>
      </p:sp>
      <p:cxnSp>
        <p:nvCxnSpPr>
          <p:cNvPr id="10" name="Straight Arrow Connector 9"/>
          <p:cNvCxnSpPr>
            <a:stCxn id="7" idx="3"/>
            <a:endCxn id="8" idx="1"/>
          </p:cNvCxnSpPr>
          <p:nvPr/>
        </p:nvCxnSpPr>
        <p:spPr>
          <a:xfrm flipV="1">
            <a:off x="3287635" y="1626749"/>
            <a:ext cx="1323094" cy="3333630"/>
          </a:xfrm>
          <a:prstGeom prst="straightConnector1">
            <a:avLst/>
          </a:prstGeom>
          <a:ln>
            <a:solidFill>
              <a:schemeClr val="accent4">
                <a:lumMod val="50000"/>
              </a:schemeClr>
            </a:solidFill>
            <a:tailEnd type="triangle"/>
          </a:ln>
        </p:spPr>
        <p:style>
          <a:lnRef idx="3">
            <a:schemeClr val="dk1"/>
          </a:lnRef>
          <a:fillRef idx="0">
            <a:schemeClr val="dk1"/>
          </a:fillRef>
          <a:effectRef idx="2">
            <a:schemeClr val="dk1"/>
          </a:effectRef>
          <a:fontRef idx="minor">
            <a:schemeClr val="tx1"/>
          </a:fontRef>
        </p:style>
      </p:cxnSp>
      <p:sp>
        <p:nvSpPr>
          <p:cNvPr id="20" name="Rounded Rectangle 19"/>
          <p:cNvSpPr/>
          <p:nvPr/>
        </p:nvSpPr>
        <p:spPr>
          <a:xfrm>
            <a:off x="4610728" y="3182255"/>
            <a:ext cx="11148517" cy="3556248"/>
          </a:xfrm>
          <a:prstGeom prst="roundRect">
            <a:avLst/>
          </a:prstGeom>
          <a:solidFill>
            <a:schemeClr val="bg1">
              <a:lumMod val="95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THÂN BÀI</a:t>
            </a:r>
          </a:p>
          <a:p>
            <a:pPr algn="just">
              <a:lnSpc>
                <a:spcPct val="150000"/>
              </a:lnSpc>
            </a:pPr>
            <a:r>
              <a:rPr lang="vi-VN" sz="3200" dirty="0">
                <a:solidFill>
                  <a:schemeClr val="tx1"/>
                </a:solidFill>
                <a:cs typeface="Arial" panose="020B0604020202020204" pitchFamily="34" charset="0"/>
              </a:rPr>
              <a:t>Đưa ra được ít nhất hai lí lẽ cụ thể đề lí giải cho ý kiến cùa người viết. Các lí lẽ được sắp xếp theo trình tự hợp lí. Người viết có thể sử dụng các từ ngữ để giúp người đọc nhận ra mạch lập luận.</a:t>
            </a:r>
            <a:endParaRPr lang="en-US" sz="3200" dirty="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4583432" y="7211968"/>
            <a:ext cx="11148517" cy="2385379"/>
          </a:xfrm>
          <a:prstGeom prst="roundRect">
            <a:avLst/>
          </a:prstGeom>
          <a:solidFill>
            <a:schemeClr val="bg1">
              <a:lumMod val="95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dirty="0" smtClean="0">
                <a:solidFill>
                  <a:schemeClr val="tx1"/>
                </a:solidFill>
                <a:latin typeface="Arial" panose="020B0604020202020204" pitchFamily="34" charset="0"/>
                <a:cs typeface="Arial" panose="020B0604020202020204" pitchFamily="34" charset="0"/>
              </a:rPr>
              <a:t>KẾT BÀI</a:t>
            </a:r>
          </a:p>
          <a:p>
            <a:pPr algn="ctr">
              <a:lnSpc>
                <a:spcPct val="150000"/>
              </a:lnSpc>
            </a:pPr>
            <a:r>
              <a:rPr lang="vi-VN" sz="3200" dirty="0">
                <a:solidFill>
                  <a:schemeClr val="tx1"/>
                </a:solidFill>
                <a:cs typeface="Arial" panose="020B0604020202020204" pitchFamily="34" charset="0"/>
              </a:rPr>
              <a:t>Khẳng định lại vấn đề và đưa ra những đề xuất.</a:t>
            </a:r>
            <a:endParaRPr lang="en-US" sz="3200" dirty="0">
              <a:solidFill>
                <a:schemeClr val="tx1"/>
              </a:solidFill>
              <a:latin typeface="Arial" panose="020B0604020202020204" pitchFamily="34" charset="0"/>
              <a:cs typeface="Arial" panose="020B0604020202020204" pitchFamily="34" charset="0"/>
            </a:endParaRPr>
          </a:p>
        </p:txBody>
      </p:sp>
      <p:cxnSp>
        <p:nvCxnSpPr>
          <p:cNvPr id="11" name="Straight Arrow Connector 10"/>
          <p:cNvCxnSpPr>
            <a:stCxn id="7" idx="3"/>
            <a:endCxn id="20" idx="1"/>
          </p:cNvCxnSpPr>
          <p:nvPr/>
        </p:nvCxnSpPr>
        <p:spPr>
          <a:xfrm>
            <a:off x="3287635" y="4960379"/>
            <a:ext cx="1323093" cy="0"/>
          </a:xfrm>
          <a:prstGeom prst="straightConnector1">
            <a:avLst/>
          </a:prstGeom>
          <a:ln>
            <a:solidFill>
              <a:schemeClr val="accent4">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7" idx="3"/>
            <a:endCxn id="15" idx="1"/>
          </p:cNvCxnSpPr>
          <p:nvPr/>
        </p:nvCxnSpPr>
        <p:spPr>
          <a:xfrm>
            <a:off x="3287635" y="4960379"/>
            <a:ext cx="1295797" cy="3444279"/>
          </a:xfrm>
          <a:prstGeom prst="straightConnector1">
            <a:avLst/>
          </a:prstGeom>
          <a:ln>
            <a:solidFill>
              <a:schemeClr val="accent4">
                <a:lumMod val="50000"/>
              </a:schemeClr>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8547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0"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40168" y="-876300"/>
            <a:ext cx="3445582" cy="333790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73462"/>
          <a:stretch>
            <a:fillRect/>
          </a:stretch>
        </p:blipFill>
        <p:spPr>
          <a:xfrm rot="-5400000" flipH="1">
            <a:off x="13653164" y="5674339"/>
            <a:ext cx="1050875" cy="821879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t="44081"/>
          <a:stretch>
            <a:fillRect/>
          </a:stretch>
        </p:blipFill>
        <p:spPr>
          <a:xfrm flipH="1">
            <a:off x="14086381" y="0"/>
            <a:ext cx="2009932" cy="952528"/>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80858" y="8062595"/>
            <a:ext cx="2097727" cy="1195705"/>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12282" y="355801"/>
            <a:ext cx="2245503" cy="436852"/>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flipV="1">
            <a:off x="1198390" y="1626749"/>
            <a:ext cx="1364275" cy="385408"/>
          </a:xfrm>
          <a:prstGeom prst="rect">
            <a:avLst/>
          </a:prstGeom>
        </p:spPr>
      </p:pic>
      <p:pic>
        <p:nvPicPr>
          <p:cNvPr id="21" name="Picture 2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4020628">
            <a:off x="16645857" y="6736979"/>
            <a:ext cx="834204" cy="872266"/>
          </a:xfrm>
          <a:prstGeom prst="rect">
            <a:avLst/>
          </a:prstGeom>
        </p:spPr>
      </p:pic>
      <p:pic>
        <p:nvPicPr>
          <p:cNvPr id="22" name="Picture 22"/>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l="50836"/>
          <a:stretch>
            <a:fillRect/>
          </a:stretch>
        </p:blipFill>
        <p:spPr>
          <a:xfrm rot="-5400000">
            <a:off x="14782066" y="7555205"/>
            <a:ext cx="2055501" cy="3937691"/>
          </a:xfrm>
          <a:prstGeom prst="rect">
            <a:avLst/>
          </a:prstGeom>
        </p:spPr>
      </p:pic>
      <p:sp>
        <p:nvSpPr>
          <p:cNvPr id="23" name="TextBox 22"/>
          <p:cNvSpPr txBox="1"/>
          <p:nvPr/>
        </p:nvSpPr>
        <p:spPr>
          <a:xfrm>
            <a:off x="3048000" y="689570"/>
            <a:ext cx="12573000" cy="2171428"/>
          </a:xfrm>
          <a:prstGeom prst="rect">
            <a:avLst/>
          </a:prstGeom>
          <a:noFill/>
        </p:spPr>
        <p:txBody>
          <a:bodyPr wrap="square" rtlCol="0">
            <a:spAutoFit/>
          </a:bodyPr>
          <a:lstStyle/>
          <a:p>
            <a:pPr>
              <a:lnSpc>
                <a:spcPct val="150000"/>
              </a:lnSpc>
            </a:pPr>
            <a:r>
              <a:rPr lang="en-US" sz="4800" b="1" dirty="0" smtClean="0">
                <a:latin typeface="Arial" panose="020B0604020202020204" pitchFamily="34" charset="0"/>
                <a:cs typeface="Arial" panose="020B0604020202020204" pitchFamily="34" charset="0"/>
              </a:rPr>
              <a:t>2. </a:t>
            </a:r>
            <a:r>
              <a:rPr lang="en-US" sz="4800" b="1" dirty="0" err="1" smtClean="0">
                <a:latin typeface="Arial" panose="020B0604020202020204" pitchFamily="34" charset="0"/>
                <a:cs typeface="Arial" panose="020B0604020202020204" pitchFamily="34" charset="0"/>
              </a:rPr>
              <a:t>Yêu</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cầu</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đối</a:t>
            </a:r>
            <a:r>
              <a:rPr lang="en-US" sz="4800" b="1" dirty="0" smtClean="0">
                <a:latin typeface="Arial" panose="020B0604020202020204" pitchFamily="34" charset="0"/>
                <a:cs typeface="Arial" panose="020B0604020202020204" pitchFamily="34" charset="0"/>
              </a:rPr>
              <a:t> với bài </a:t>
            </a:r>
            <a:r>
              <a:rPr lang="en-US" sz="4800" b="1" dirty="0" err="1" smtClean="0">
                <a:latin typeface="Arial" panose="020B0604020202020204" pitchFamily="34" charset="0"/>
                <a:cs typeface="Arial" panose="020B0604020202020204" pitchFamily="34" charset="0"/>
              </a:rPr>
              <a:t>trình</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bày</a:t>
            </a:r>
            <a:r>
              <a:rPr lang="en-US" sz="4800" b="1" dirty="0" smtClean="0">
                <a:latin typeface="Arial" panose="020B0604020202020204" pitchFamily="34" charset="0"/>
                <a:cs typeface="Arial" panose="020B0604020202020204" pitchFamily="34" charset="0"/>
              </a:rPr>
              <a:t> ý </a:t>
            </a:r>
            <a:r>
              <a:rPr lang="en-US" sz="4800" b="1" dirty="0" err="1" smtClean="0">
                <a:latin typeface="Arial" panose="020B0604020202020204" pitchFamily="34" charset="0"/>
                <a:cs typeface="Arial" panose="020B0604020202020204" pitchFamily="34" charset="0"/>
              </a:rPr>
              <a:t>kiến</a:t>
            </a:r>
            <a:r>
              <a:rPr lang="en-US" sz="4800" b="1" dirty="0" smtClean="0">
                <a:latin typeface="Arial" panose="020B0604020202020204" pitchFamily="34" charset="0"/>
                <a:cs typeface="Arial" panose="020B0604020202020204" pitchFamily="34" charset="0"/>
              </a:rPr>
              <a:t> về một </a:t>
            </a:r>
            <a:r>
              <a:rPr lang="en-US" sz="4800" b="1" dirty="0" err="1" smtClean="0">
                <a:latin typeface="Arial" panose="020B0604020202020204" pitchFamily="34" charset="0"/>
                <a:cs typeface="Arial" panose="020B0604020202020204" pitchFamily="34" charset="0"/>
              </a:rPr>
              <a:t>hiện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tượng</a:t>
            </a:r>
            <a:r>
              <a:rPr lang="en-US" sz="4800" b="1" dirty="0" smtClean="0">
                <a:latin typeface="Arial" panose="020B0604020202020204" pitchFamily="34" charset="0"/>
                <a:cs typeface="Arial" panose="020B0604020202020204" pitchFamily="34" charset="0"/>
              </a:rPr>
              <a:t> trong </a:t>
            </a:r>
            <a:r>
              <a:rPr lang="en-US" sz="4800" b="1" dirty="0" err="1" smtClean="0">
                <a:latin typeface="Arial" panose="020B0604020202020204" pitchFamily="34" charset="0"/>
                <a:cs typeface="Arial" panose="020B0604020202020204" pitchFamily="34" charset="0"/>
              </a:rPr>
              <a:t>đời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sống</a:t>
            </a:r>
            <a:endParaRPr lang="en-US" sz="4800" b="1" dirty="0">
              <a:latin typeface="Arial" panose="020B0604020202020204" pitchFamily="34" charset="0"/>
              <a:cs typeface="Arial" panose="020B0604020202020204" pitchFamily="34" charset="0"/>
            </a:endParaRPr>
          </a:p>
        </p:txBody>
      </p:sp>
      <p:sp>
        <p:nvSpPr>
          <p:cNvPr id="2" name="Rectangle 1"/>
          <p:cNvSpPr/>
          <p:nvPr/>
        </p:nvSpPr>
        <p:spPr>
          <a:xfrm>
            <a:off x="2081368" y="3020241"/>
            <a:ext cx="13258800" cy="957506"/>
          </a:xfrm>
          <a:prstGeom prst="rect">
            <a:avLst/>
          </a:prstGeom>
        </p:spPr>
        <p:txBody>
          <a:bodyPr wrap="square">
            <a:spAutoFit/>
          </a:bodyPr>
          <a:lstStyle/>
          <a:p>
            <a:pPr algn="just">
              <a:lnSpc>
                <a:spcPct val="150000"/>
              </a:lnSpc>
            </a:pPr>
            <a:r>
              <a:rPr lang="vi-VN" sz="4200" dirty="0" smtClean="0">
                <a:solidFill>
                  <a:srgbClr val="000000"/>
                </a:solidFill>
                <a:ea typeface="Times New Roman" panose="02020603050405020304" pitchFamily="18" charset="0"/>
                <a:cs typeface="Times New Roman" panose="02020603050405020304" pitchFamily="18" charset="0"/>
              </a:rPr>
              <a:t>a</a:t>
            </a:r>
            <a:r>
              <a:rPr lang="vi-VN" sz="4200" dirty="0">
                <a:solidFill>
                  <a:srgbClr val="000000"/>
                </a:solidFill>
                <a:ea typeface="Times New Roman" panose="02020603050405020304" pitchFamily="18" charset="0"/>
                <a:cs typeface="Times New Roman" panose="02020603050405020304" pitchFamily="18" charset="0"/>
              </a:rPr>
              <a:t>.	Về hình thức, bố cục </a:t>
            </a:r>
            <a:r>
              <a:rPr lang="vi-VN" sz="4200" dirty="0" smtClean="0">
                <a:solidFill>
                  <a:srgbClr val="000000"/>
                </a:solidFill>
                <a:ea typeface="Times New Roman" panose="02020603050405020304" pitchFamily="18" charset="0"/>
                <a:cs typeface="Times New Roman" panose="02020603050405020304" pitchFamily="18" charset="0"/>
              </a:rPr>
              <a:t>c</a:t>
            </a:r>
            <a:r>
              <a:rPr lang="en-US"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ầ</a:t>
            </a:r>
            <a:r>
              <a:rPr lang="vi-VN" sz="4200" dirty="0" smtClean="0">
                <a:solidFill>
                  <a:srgbClr val="000000"/>
                </a:solidFill>
                <a:ea typeface="Times New Roman" panose="02020603050405020304" pitchFamily="18" charset="0"/>
                <a:cs typeface="Times New Roman" panose="02020603050405020304" pitchFamily="18" charset="0"/>
              </a:rPr>
              <a:t>n </a:t>
            </a:r>
            <a:r>
              <a:rPr lang="vi-VN" sz="4200" dirty="0">
                <a:solidFill>
                  <a:srgbClr val="000000"/>
                </a:solidFill>
                <a:ea typeface="Times New Roman" panose="02020603050405020304" pitchFamily="18" charset="0"/>
                <a:cs typeface="Times New Roman" panose="02020603050405020304" pitchFamily="18" charset="0"/>
              </a:rPr>
              <a:t>có</a:t>
            </a:r>
            <a:r>
              <a:rPr lang="vi-VN" sz="4200" dirty="0" smtClean="0">
                <a:solidFill>
                  <a:srgbClr val="000000"/>
                </a:solidFill>
                <a:ea typeface="Times New Roman" panose="02020603050405020304" pitchFamily="18" charset="0"/>
                <a:cs typeface="Times New Roman" panose="02020603050405020304" pitchFamily="18" charset="0"/>
              </a:rPr>
              <a:t>:</a:t>
            </a:r>
            <a:endParaRPr lang="en-US" sz="4200" dirty="0">
              <a:effectLst/>
              <a:ea typeface="Times New Roman" panose="02020603050405020304" pitchFamily="18" charset="0"/>
              <a:cs typeface="Times New Roman" panose="02020603050405020304" pitchFamily="18" charset="0"/>
            </a:endParaRPr>
          </a:p>
        </p:txBody>
      </p:sp>
      <p:sp>
        <p:nvSpPr>
          <p:cNvPr id="3" name="Rectangle 2"/>
          <p:cNvSpPr/>
          <p:nvPr/>
        </p:nvSpPr>
        <p:spPr>
          <a:xfrm>
            <a:off x="3032078" y="4259556"/>
            <a:ext cx="13411200" cy="2031325"/>
          </a:xfrm>
          <a:prstGeom prst="rect">
            <a:avLst/>
          </a:prstGeom>
        </p:spPr>
        <p:txBody>
          <a:bodyPr wrap="square">
            <a:spAutoFit/>
          </a:bodyPr>
          <a:lstStyle/>
          <a:p>
            <a:pPr algn="just">
              <a:lnSpc>
                <a:spcPct val="150000"/>
              </a:lnSpc>
            </a:pPr>
            <a:r>
              <a:rPr lang="vi-VN" sz="4200" i="1" dirty="0">
                <a:solidFill>
                  <a:srgbClr val="000000"/>
                </a:solidFill>
                <a:ea typeface="Times New Roman" panose="02020603050405020304" pitchFamily="18" charset="0"/>
                <a:cs typeface="Times New Roman" panose="02020603050405020304" pitchFamily="18" charset="0"/>
              </a:rPr>
              <a:t>Từ đó, em hãy rút ra những yêu cầu cần đạt với kiểu bài văn trình bày ý kiến về một vấn đề trong đời sống?</a:t>
            </a:r>
            <a:endParaRPr lang="en-US" sz="4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281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40168" y="-876300"/>
            <a:ext cx="3445582" cy="333790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73462"/>
          <a:stretch>
            <a:fillRect/>
          </a:stretch>
        </p:blipFill>
        <p:spPr>
          <a:xfrm rot="-5400000" flipH="1">
            <a:off x="13653164" y="5674339"/>
            <a:ext cx="1050875" cy="821879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t="44081"/>
          <a:stretch>
            <a:fillRect/>
          </a:stretch>
        </p:blipFill>
        <p:spPr>
          <a:xfrm flipH="1">
            <a:off x="14086381" y="0"/>
            <a:ext cx="2009932" cy="952528"/>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80858" y="8062595"/>
            <a:ext cx="2097727" cy="1195705"/>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12282" y="355801"/>
            <a:ext cx="2245503" cy="436852"/>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flipV="1">
            <a:off x="1198390" y="1626749"/>
            <a:ext cx="1364275" cy="385408"/>
          </a:xfrm>
          <a:prstGeom prst="rect">
            <a:avLst/>
          </a:prstGeom>
        </p:spPr>
      </p:pic>
      <p:pic>
        <p:nvPicPr>
          <p:cNvPr id="21" name="Picture 2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4020628">
            <a:off x="16645857" y="6736979"/>
            <a:ext cx="834204" cy="872266"/>
          </a:xfrm>
          <a:prstGeom prst="rect">
            <a:avLst/>
          </a:prstGeom>
        </p:spPr>
      </p:pic>
      <p:pic>
        <p:nvPicPr>
          <p:cNvPr id="22" name="Picture 22"/>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l="50836"/>
          <a:stretch>
            <a:fillRect/>
          </a:stretch>
        </p:blipFill>
        <p:spPr>
          <a:xfrm rot="-5400000">
            <a:off x="14782066" y="7555205"/>
            <a:ext cx="2055501" cy="3937691"/>
          </a:xfrm>
          <a:prstGeom prst="rect">
            <a:avLst/>
          </a:prstGeom>
        </p:spPr>
      </p:pic>
      <p:sp>
        <p:nvSpPr>
          <p:cNvPr id="23" name="TextBox 22"/>
          <p:cNvSpPr txBox="1"/>
          <p:nvPr/>
        </p:nvSpPr>
        <p:spPr>
          <a:xfrm>
            <a:off x="3048000" y="689570"/>
            <a:ext cx="12573000" cy="2171428"/>
          </a:xfrm>
          <a:prstGeom prst="rect">
            <a:avLst/>
          </a:prstGeom>
          <a:noFill/>
        </p:spPr>
        <p:txBody>
          <a:bodyPr wrap="square" rtlCol="0">
            <a:spAutoFit/>
          </a:bodyPr>
          <a:lstStyle/>
          <a:p>
            <a:pPr>
              <a:lnSpc>
                <a:spcPct val="150000"/>
              </a:lnSpc>
            </a:pPr>
            <a:r>
              <a:rPr lang="en-US" sz="4800" b="1" dirty="0" smtClean="0">
                <a:latin typeface="Arial" panose="020B0604020202020204" pitchFamily="34" charset="0"/>
                <a:cs typeface="Arial" panose="020B0604020202020204" pitchFamily="34" charset="0"/>
              </a:rPr>
              <a:t>2. </a:t>
            </a:r>
            <a:r>
              <a:rPr lang="en-US" sz="4800" b="1" dirty="0" err="1" smtClean="0">
                <a:latin typeface="Arial" panose="020B0604020202020204" pitchFamily="34" charset="0"/>
                <a:cs typeface="Arial" panose="020B0604020202020204" pitchFamily="34" charset="0"/>
              </a:rPr>
              <a:t>Yêu</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cầu</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đối</a:t>
            </a:r>
            <a:r>
              <a:rPr lang="en-US" sz="4800" b="1" dirty="0" smtClean="0">
                <a:latin typeface="Arial" panose="020B0604020202020204" pitchFamily="34" charset="0"/>
                <a:cs typeface="Arial" panose="020B0604020202020204" pitchFamily="34" charset="0"/>
              </a:rPr>
              <a:t> với bài </a:t>
            </a:r>
            <a:r>
              <a:rPr lang="en-US" sz="4800" b="1" dirty="0" err="1" smtClean="0">
                <a:latin typeface="Arial" panose="020B0604020202020204" pitchFamily="34" charset="0"/>
                <a:cs typeface="Arial" panose="020B0604020202020204" pitchFamily="34" charset="0"/>
              </a:rPr>
              <a:t>trình</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bày</a:t>
            </a:r>
            <a:r>
              <a:rPr lang="en-US" sz="4800" b="1" dirty="0" smtClean="0">
                <a:latin typeface="Arial" panose="020B0604020202020204" pitchFamily="34" charset="0"/>
                <a:cs typeface="Arial" panose="020B0604020202020204" pitchFamily="34" charset="0"/>
              </a:rPr>
              <a:t> ý </a:t>
            </a:r>
            <a:r>
              <a:rPr lang="en-US" sz="4800" b="1" dirty="0" err="1" smtClean="0">
                <a:latin typeface="Arial" panose="020B0604020202020204" pitchFamily="34" charset="0"/>
                <a:cs typeface="Arial" panose="020B0604020202020204" pitchFamily="34" charset="0"/>
              </a:rPr>
              <a:t>kiến</a:t>
            </a:r>
            <a:r>
              <a:rPr lang="en-US" sz="4800" b="1" dirty="0" smtClean="0">
                <a:latin typeface="Arial" panose="020B0604020202020204" pitchFamily="34" charset="0"/>
                <a:cs typeface="Arial" panose="020B0604020202020204" pitchFamily="34" charset="0"/>
              </a:rPr>
              <a:t> về một </a:t>
            </a:r>
            <a:r>
              <a:rPr lang="en-US" sz="4800" b="1" dirty="0" err="1" smtClean="0">
                <a:latin typeface="Arial" panose="020B0604020202020204" pitchFamily="34" charset="0"/>
                <a:cs typeface="Arial" panose="020B0604020202020204" pitchFamily="34" charset="0"/>
              </a:rPr>
              <a:t>hiện</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tượng</a:t>
            </a:r>
            <a:r>
              <a:rPr lang="en-US" sz="4800" b="1" dirty="0" smtClean="0">
                <a:latin typeface="Arial" panose="020B0604020202020204" pitchFamily="34" charset="0"/>
                <a:cs typeface="Arial" panose="020B0604020202020204" pitchFamily="34" charset="0"/>
              </a:rPr>
              <a:t> trong </a:t>
            </a:r>
            <a:r>
              <a:rPr lang="en-US" sz="4800" b="1" dirty="0" err="1" smtClean="0">
                <a:latin typeface="Arial" panose="020B0604020202020204" pitchFamily="34" charset="0"/>
                <a:cs typeface="Arial" panose="020B0604020202020204" pitchFamily="34" charset="0"/>
              </a:rPr>
              <a:t>đời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sống</a:t>
            </a:r>
            <a:endParaRPr lang="en-US" sz="4800" b="1" dirty="0">
              <a:latin typeface="Arial" panose="020B0604020202020204" pitchFamily="34" charset="0"/>
              <a:cs typeface="Arial" panose="020B0604020202020204" pitchFamily="34" charset="0"/>
            </a:endParaRPr>
          </a:p>
        </p:txBody>
      </p:sp>
      <p:sp>
        <p:nvSpPr>
          <p:cNvPr id="2" name="Rectangle 1"/>
          <p:cNvSpPr/>
          <p:nvPr/>
        </p:nvSpPr>
        <p:spPr>
          <a:xfrm>
            <a:off x="2081368" y="3020241"/>
            <a:ext cx="13258800" cy="957506"/>
          </a:xfrm>
          <a:prstGeom prst="rect">
            <a:avLst/>
          </a:prstGeom>
        </p:spPr>
        <p:txBody>
          <a:bodyPr wrap="square">
            <a:spAutoFit/>
          </a:bodyPr>
          <a:lstStyle/>
          <a:p>
            <a:pPr algn="just">
              <a:lnSpc>
                <a:spcPct val="150000"/>
              </a:lnSpc>
            </a:pPr>
            <a:r>
              <a:rPr lang="en-US"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  Về </a:t>
            </a:r>
            <a:r>
              <a:rPr lang="en-US" sz="42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nội</a:t>
            </a:r>
            <a:r>
              <a:rPr lang="en-US" sz="4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dung:</a:t>
            </a:r>
            <a:endParaRPr lang="en-US" sz="4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2806821" y="4104612"/>
            <a:ext cx="13055358" cy="2031325"/>
          </a:xfrm>
          <a:prstGeom prst="rect">
            <a:avLst/>
          </a:prstGeom>
        </p:spPr>
        <p:txBody>
          <a:bodyPr wrap="square">
            <a:spAutoFit/>
          </a:bodyPr>
          <a:lstStyle/>
          <a:p>
            <a:pPr marL="342900" marR="0" lvl="0" indent="-342900" algn="just">
              <a:lnSpc>
                <a:spcPct val="150000"/>
              </a:lnSpc>
              <a:spcBef>
                <a:spcPts val="0"/>
              </a:spcBef>
              <a:spcAft>
                <a:spcPts val="0"/>
              </a:spcAft>
              <a:buFont typeface="Symbol" panose="05050102010706020507" pitchFamily="18" charset="2"/>
              <a:buChar char=""/>
              <a:tabLst>
                <a:tab pos="135890" algn="l"/>
              </a:tabLst>
            </a:pPr>
            <a:r>
              <a:rPr lang="vi-VN" sz="4200" dirty="0">
                <a:solidFill>
                  <a:srgbClr val="000000"/>
                </a:solidFill>
                <a:ea typeface="Calibri" panose="020F0502020204030204" pitchFamily="34" charset="0"/>
                <a:cs typeface="Times New Roman" panose="02020603050405020304" pitchFamily="18" charset="0"/>
              </a:rPr>
              <a:t>Trình bày rõ ràng ý kiến </a:t>
            </a:r>
            <a:r>
              <a:rPr lang="vi-VN" sz="4200" dirty="0" smtClean="0">
                <a:solidFill>
                  <a:srgbClr val="000000"/>
                </a:solidFill>
                <a:ea typeface="Calibri" panose="020F0502020204030204" pitchFamily="34" charset="0"/>
                <a:cs typeface="Times New Roman" panose="02020603050405020304" pitchFamily="18" charset="0"/>
              </a:rPr>
              <a:t>v</a:t>
            </a:r>
            <a:r>
              <a:rPr lang="en-US"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ề</a:t>
            </a:r>
            <a:r>
              <a:rPr lang="vi-VN" sz="4200" dirty="0" smtClean="0">
                <a:solidFill>
                  <a:srgbClr val="000000"/>
                </a:solidFill>
                <a:ea typeface="Calibri" panose="020F0502020204030204" pitchFamily="34" charset="0"/>
                <a:cs typeface="Times New Roman" panose="02020603050405020304" pitchFamily="18" charset="0"/>
              </a:rPr>
              <a:t> </a:t>
            </a:r>
            <a:r>
              <a:rPr lang="vi-VN" sz="4200" dirty="0">
                <a:solidFill>
                  <a:srgbClr val="000000"/>
                </a:solidFill>
                <a:ea typeface="Calibri" panose="020F0502020204030204" pitchFamily="34" charset="0"/>
                <a:cs typeface="Times New Roman" panose="02020603050405020304" pitchFamily="18" charset="0"/>
              </a:rPr>
              <a:t>hiện tượng </a:t>
            </a:r>
            <a:r>
              <a:rPr lang="vi-VN" sz="4200" dirty="0" smtClean="0">
                <a:solidFill>
                  <a:srgbClr val="000000"/>
                </a:solidFill>
                <a:ea typeface="Calibri" panose="020F0502020204030204" pitchFamily="34" charset="0"/>
                <a:cs typeface="Times New Roman" panose="02020603050405020304" pitchFamily="18" charset="0"/>
              </a:rPr>
              <a:t>c</a:t>
            </a:r>
            <a:r>
              <a:rPr lang="en-US" sz="4200" dirty="0">
                <a:solidFill>
                  <a:srgbClr val="000000"/>
                </a:solidFill>
                <a:latin typeface="Arial" panose="020B0604020202020204" pitchFamily="34" charset="0"/>
                <a:ea typeface="Calibri" panose="020F0502020204030204" pitchFamily="34" charset="0"/>
                <a:cs typeface="Arial" panose="020B0604020202020204" pitchFamily="34" charset="0"/>
              </a:rPr>
              <a:t>ầ</a:t>
            </a:r>
            <a:r>
              <a:rPr lang="vi-VN" sz="4200" dirty="0" smtClean="0">
                <a:solidFill>
                  <a:srgbClr val="000000"/>
                </a:solidFill>
                <a:ea typeface="Calibri" panose="020F0502020204030204" pitchFamily="34" charset="0"/>
                <a:cs typeface="Times New Roman" panose="02020603050405020304" pitchFamily="18" charset="0"/>
              </a:rPr>
              <a:t>n </a:t>
            </a:r>
            <a:r>
              <a:rPr lang="vi-VN" sz="4200" dirty="0">
                <a:solidFill>
                  <a:srgbClr val="000000"/>
                </a:solidFill>
                <a:ea typeface="Calibri" panose="020F0502020204030204" pitchFamily="34" charset="0"/>
                <a:cs typeface="Times New Roman" panose="02020603050405020304" pitchFamily="18" charset="0"/>
              </a:rPr>
              <a:t>bàn luận.</a:t>
            </a:r>
            <a:endParaRPr lang="en-US" sz="4200" dirty="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tabLst>
                <a:tab pos="135890" algn="l"/>
              </a:tabLst>
            </a:pPr>
            <a:r>
              <a:rPr lang="vi-VN" sz="4200" dirty="0">
                <a:solidFill>
                  <a:srgbClr val="000000"/>
                </a:solidFill>
                <a:ea typeface="Calibri" panose="020F0502020204030204" pitchFamily="34" charset="0"/>
                <a:cs typeface="Times New Roman" panose="02020603050405020304" pitchFamily="18" charset="0"/>
              </a:rPr>
              <a:t>Nêu lí lẽ, </a:t>
            </a:r>
            <a:r>
              <a:rPr lang="vi-VN" sz="4200" dirty="0" smtClean="0">
                <a:solidFill>
                  <a:srgbClr val="000000"/>
                </a:solidFill>
                <a:ea typeface="Calibri" panose="020F0502020204030204" pitchFamily="34" charset="0"/>
                <a:cs typeface="Times New Roman" panose="02020603050405020304" pitchFamily="18" charset="0"/>
              </a:rPr>
              <a:t>b</a:t>
            </a:r>
            <a:r>
              <a:rPr lang="en-US"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ằ</a:t>
            </a:r>
            <a:r>
              <a:rPr lang="vi-VN" sz="4200" dirty="0" smtClean="0">
                <a:solidFill>
                  <a:srgbClr val="000000"/>
                </a:solidFill>
                <a:ea typeface="Calibri" panose="020F0502020204030204" pitchFamily="34" charset="0"/>
                <a:cs typeface="Times New Roman" panose="02020603050405020304" pitchFamily="18" charset="0"/>
              </a:rPr>
              <a:t>ng </a:t>
            </a:r>
            <a:r>
              <a:rPr lang="vi-VN" sz="4200" dirty="0">
                <a:solidFill>
                  <a:srgbClr val="000000"/>
                </a:solidFill>
                <a:ea typeface="Calibri" panose="020F0502020204030204" pitchFamily="34" charset="0"/>
                <a:cs typeface="Times New Roman" panose="02020603050405020304" pitchFamily="18" charset="0"/>
              </a:rPr>
              <a:t>chứng để cùng cố cho ý kiến.</a:t>
            </a:r>
            <a:endParaRPr lang="en-US" sz="4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6935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176394" y="5143500"/>
            <a:ext cx="1861012" cy="51435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3532" r="3001" b="64850"/>
          <a:stretch>
            <a:fillRect/>
          </a:stretch>
        </p:blipFill>
        <p:spPr>
          <a:xfrm>
            <a:off x="2887852" y="8251871"/>
            <a:ext cx="12512297" cy="20351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379" t="2518"/>
          <a:stretch>
            <a:fillRect/>
          </a:stretch>
        </p:blipFill>
        <p:spPr>
          <a:xfrm>
            <a:off x="-511763" y="5143500"/>
            <a:ext cx="3889727" cy="5143500"/>
          </a:xfrm>
          <a:prstGeom prst="rect">
            <a:avLst/>
          </a:prstGeom>
        </p:spPr>
      </p:pic>
      <p:grpSp>
        <p:nvGrpSpPr>
          <p:cNvPr id="5" name="Group 5"/>
          <p:cNvGrpSpPr>
            <a:grpSpLocks noChangeAspect="1"/>
          </p:cNvGrpSpPr>
          <p:nvPr/>
        </p:nvGrpSpPr>
        <p:grpSpPr>
          <a:xfrm>
            <a:off x="2058499" y="2806659"/>
            <a:ext cx="14249400" cy="6015301"/>
            <a:chOff x="0" y="0"/>
            <a:chExt cx="7981950" cy="4578350"/>
          </a:xfrm>
        </p:grpSpPr>
        <p:sp>
          <p:nvSpPr>
            <p:cNvPr id="6" name="Freeform 6"/>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id="7" name="Freeform 7"/>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3A4D8"/>
            </a:solidFill>
          </p:spPr>
        </p:sp>
        <p:sp>
          <p:nvSpPr>
            <p:cNvPr id="8" name="Freeform 8"/>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2E2562"/>
            </a:solidFill>
          </p:spPr>
        </p:sp>
        <p:sp>
          <p:nvSpPr>
            <p:cNvPr id="9" name="Freeform 9"/>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2E2562"/>
            </a:solidFill>
          </p:spPr>
        </p:sp>
      </p:gr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400996" y="-484145"/>
            <a:ext cx="3714911" cy="3598820"/>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27908" y="-484145"/>
            <a:ext cx="3714911" cy="3598820"/>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l="65670"/>
          <a:stretch>
            <a:fillRect/>
          </a:stretch>
        </p:blipFill>
        <p:spPr>
          <a:xfrm>
            <a:off x="0" y="2024050"/>
            <a:ext cx="1633105" cy="2646702"/>
          </a:xfrm>
          <a:prstGeom prst="rect">
            <a:avLst/>
          </a:prstGeom>
        </p:spPr>
      </p:pic>
      <p:pic>
        <p:nvPicPr>
          <p:cNvPr id="14"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4753298" y="269687"/>
            <a:ext cx="834204" cy="872266"/>
          </a:xfrm>
          <a:prstGeom prst="rect">
            <a:avLst/>
          </a:prstGeom>
        </p:spPr>
      </p:pic>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r="50836"/>
          <a:stretch>
            <a:fillRect/>
          </a:stretch>
        </p:blipFill>
        <p:spPr>
          <a:xfrm>
            <a:off x="16733294" y="1625512"/>
            <a:ext cx="1554706" cy="2978326"/>
          </a:xfrm>
          <a:prstGeom prst="rect">
            <a:avLst/>
          </a:prstGeom>
        </p:spPr>
      </p:pic>
      <p:pic>
        <p:nvPicPr>
          <p:cNvPr id="17" name="Picture 17"/>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8809597">
            <a:off x="2562597" y="107210"/>
            <a:ext cx="1866157" cy="363052"/>
          </a:xfrm>
          <a:prstGeom prst="rect">
            <a:avLst/>
          </a:prstGeom>
        </p:spPr>
      </p:pic>
      <p:sp>
        <p:nvSpPr>
          <p:cNvPr id="19" name="TextBox 19"/>
          <p:cNvSpPr txBox="1"/>
          <p:nvPr/>
        </p:nvSpPr>
        <p:spPr>
          <a:xfrm>
            <a:off x="3962225" y="5093046"/>
            <a:ext cx="10853662" cy="1056571"/>
          </a:xfrm>
          <a:prstGeom prst="rect">
            <a:avLst/>
          </a:prstGeom>
        </p:spPr>
        <p:txBody>
          <a:bodyPr lIns="0" tIns="0" rIns="0" bIns="0" rtlCol="0" anchor="t">
            <a:spAutoFit/>
          </a:bodyPr>
          <a:lstStyle/>
          <a:p>
            <a:pPr marL="0" lvl="0" indent="0" algn="ctr">
              <a:lnSpc>
                <a:spcPts val="8799"/>
              </a:lnSpc>
              <a:spcBef>
                <a:spcPct val="0"/>
              </a:spcBef>
            </a:pPr>
            <a:r>
              <a:rPr lang="en-US" sz="7200" b="1" dirty="0" smtClean="0">
                <a:solidFill>
                  <a:srgbClr val="2E2562"/>
                </a:solidFill>
                <a:latin typeface="Arial" panose="020B0604020202020204" pitchFamily="34" charset="0"/>
                <a:cs typeface="Arial" panose="020B0604020202020204" pitchFamily="34" charset="0"/>
              </a:rPr>
              <a:t>II. PHÂN TÍCH VÍ DỤ</a:t>
            </a:r>
            <a:endParaRPr lang="en-US" sz="7200" b="1" u="none" dirty="0">
              <a:solidFill>
                <a:srgbClr val="2E25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778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grpSp>
        <p:nvGrpSpPr>
          <p:cNvPr id="2" name="Group 2"/>
          <p:cNvGrpSpPr/>
          <p:nvPr/>
        </p:nvGrpSpPr>
        <p:grpSpPr>
          <a:xfrm>
            <a:off x="5486400" y="0"/>
            <a:ext cx="12801600" cy="10287000"/>
            <a:chOff x="0" y="0"/>
            <a:chExt cx="3318698" cy="3479800"/>
          </a:xfrm>
        </p:grpSpPr>
        <p:sp>
          <p:nvSpPr>
            <p:cNvPr id="3" name="Freeform 3"/>
            <p:cNvSpPr/>
            <p:nvPr/>
          </p:nvSpPr>
          <p:spPr>
            <a:xfrm>
              <a:off x="0" y="0"/>
              <a:ext cx="3318698" cy="3479800"/>
            </a:xfrm>
            <a:custGeom>
              <a:avLst/>
              <a:gdLst/>
              <a:ahLst/>
              <a:cxnLst/>
              <a:rect l="l" t="t" r="r" b="b"/>
              <a:pathLst>
                <a:path w="3318698" h="3479800">
                  <a:moveTo>
                    <a:pt x="0" y="0"/>
                  </a:moveTo>
                  <a:lnTo>
                    <a:pt x="3318698" y="0"/>
                  </a:lnTo>
                  <a:lnTo>
                    <a:pt x="3318698" y="3479800"/>
                  </a:lnTo>
                  <a:lnTo>
                    <a:pt x="0" y="3479800"/>
                  </a:lnTo>
                  <a:close/>
                </a:path>
              </a:pathLst>
            </a:custGeom>
            <a:solidFill>
              <a:srgbClr val="FFB4E3"/>
            </a:solidFill>
          </p:spPr>
        </p:sp>
      </p:grpSp>
      <p:grpSp>
        <p:nvGrpSpPr>
          <p:cNvPr id="4" name="Group 4"/>
          <p:cNvGrpSpPr/>
          <p:nvPr/>
        </p:nvGrpSpPr>
        <p:grpSpPr>
          <a:xfrm>
            <a:off x="6230598" y="2171700"/>
            <a:ext cx="11219201" cy="7239000"/>
            <a:chOff x="0" y="0"/>
            <a:chExt cx="3969011" cy="1373709"/>
          </a:xfrm>
        </p:grpSpPr>
        <p:sp>
          <p:nvSpPr>
            <p:cNvPr id="5" name="Freeform 5"/>
            <p:cNvSpPr/>
            <p:nvPr/>
          </p:nvSpPr>
          <p:spPr>
            <a:xfrm>
              <a:off x="0" y="0"/>
              <a:ext cx="3969011" cy="1373709"/>
            </a:xfrm>
            <a:custGeom>
              <a:avLst/>
              <a:gdLst/>
              <a:ahLst/>
              <a:cxnLst/>
              <a:rect l="l" t="t" r="r" b="b"/>
              <a:pathLst>
                <a:path w="3969011" h="1373709">
                  <a:moveTo>
                    <a:pt x="3844551" y="1373709"/>
                  </a:moveTo>
                  <a:lnTo>
                    <a:pt x="124460" y="1373709"/>
                  </a:lnTo>
                  <a:cubicBezTo>
                    <a:pt x="55880" y="1373709"/>
                    <a:pt x="0" y="1317829"/>
                    <a:pt x="0" y="1249249"/>
                  </a:cubicBezTo>
                  <a:lnTo>
                    <a:pt x="0" y="124460"/>
                  </a:lnTo>
                  <a:cubicBezTo>
                    <a:pt x="0" y="55880"/>
                    <a:pt x="55880" y="0"/>
                    <a:pt x="124460" y="0"/>
                  </a:cubicBezTo>
                  <a:lnTo>
                    <a:pt x="3844551" y="0"/>
                  </a:lnTo>
                  <a:cubicBezTo>
                    <a:pt x="3913131" y="0"/>
                    <a:pt x="3969011" y="55880"/>
                    <a:pt x="3969011" y="124460"/>
                  </a:cubicBezTo>
                  <a:lnTo>
                    <a:pt x="3969011" y="1249249"/>
                  </a:lnTo>
                  <a:cubicBezTo>
                    <a:pt x="3969011" y="1317829"/>
                    <a:pt x="3913131" y="1373709"/>
                    <a:pt x="3844551" y="1373709"/>
                  </a:cubicBezTo>
                  <a:close/>
                </a:path>
              </a:pathLst>
            </a:custGeom>
            <a:solidFill>
              <a:srgbClr val="FFFFFF"/>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11461"/>
          <a:stretch>
            <a:fillRect/>
          </a:stretch>
        </p:blipFill>
        <p:spPr>
          <a:xfrm>
            <a:off x="-418936" y="6243583"/>
            <a:ext cx="5514790" cy="404341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a:off x="0" y="0"/>
            <a:ext cx="1939818" cy="1782208"/>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5354925" y="-589899"/>
            <a:ext cx="1240981" cy="1759122"/>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688808" y="1807798"/>
            <a:ext cx="1151537" cy="1130600"/>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2659097" y="9572525"/>
            <a:ext cx="1866157" cy="363052"/>
          </a:xfrm>
          <a:prstGeom prst="rect">
            <a:avLst/>
          </a:prstGeom>
        </p:spPr>
      </p:pic>
      <p:sp>
        <p:nvSpPr>
          <p:cNvPr id="18" name="TextBox 18"/>
          <p:cNvSpPr txBox="1"/>
          <p:nvPr/>
        </p:nvSpPr>
        <p:spPr>
          <a:xfrm>
            <a:off x="7582745" y="810449"/>
            <a:ext cx="8608909" cy="1009828"/>
          </a:xfrm>
          <a:prstGeom prst="rect">
            <a:avLst/>
          </a:prstGeom>
        </p:spPr>
        <p:txBody>
          <a:bodyPr wrap="square" lIns="0" tIns="0" rIns="0" bIns="0" rtlCol="0" anchor="t">
            <a:spAutoFit/>
          </a:bodyPr>
          <a:lstStyle/>
          <a:p>
            <a:pPr marL="0" lvl="0" indent="0" algn="ctr">
              <a:lnSpc>
                <a:spcPts val="8799"/>
              </a:lnSpc>
              <a:spcBef>
                <a:spcPct val="0"/>
              </a:spcBef>
            </a:pPr>
            <a:r>
              <a:rPr lang="en-US" sz="5600" b="1" dirty="0" smtClean="0">
                <a:solidFill>
                  <a:srgbClr val="2E2562"/>
                </a:solidFill>
                <a:latin typeface="Arial" panose="020B0604020202020204" pitchFamily="34" charset="0"/>
                <a:cs typeface="Arial" panose="020B0604020202020204" pitchFamily="34" charset="0"/>
              </a:rPr>
              <a:t>KHỞI ĐỘNG</a:t>
            </a:r>
            <a:endParaRPr lang="en-US" sz="5600" b="1" u="none" dirty="0">
              <a:solidFill>
                <a:srgbClr val="2E2562"/>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2133600" y="5539271"/>
            <a:ext cx="948436" cy="503857"/>
          </a:xfrm>
          <a:prstGeom prst="rect">
            <a:avLst/>
          </a:prstGeom>
        </p:spPr>
      </p:pic>
      <p:sp>
        <p:nvSpPr>
          <p:cNvPr id="6" name="TextBox 5"/>
          <p:cNvSpPr txBox="1"/>
          <p:nvPr/>
        </p:nvSpPr>
        <p:spPr>
          <a:xfrm>
            <a:off x="6543906" y="3152311"/>
            <a:ext cx="10592583" cy="4387420"/>
          </a:xfrm>
          <a:prstGeom prst="rect">
            <a:avLst/>
          </a:prstGeom>
          <a:noFill/>
        </p:spPr>
        <p:txBody>
          <a:bodyPr wrap="square" rtlCol="0">
            <a:spAutoFit/>
          </a:bodyPr>
          <a:lstStyle/>
          <a:p>
            <a:pPr algn="just">
              <a:lnSpc>
                <a:spcPct val="150000"/>
              </a:lnSpc>
            </a:pPr>
            <a:r>
              <a:rPr lang="en-US" sz="4800" b="1" i="1" dirty="0" smtClean="0">
                <a:cs typeface="Arial" panose="020B0604020202020204" pitchFamily="34" charset="0"/>
              </a:rPr>
              <a:t>	</a:t>
            </a:r>
            <a:r>
              <a:rPr lang="vi-VN" sz="4800" b="1" i="1" dirty="0" smtClean="0">
                <a:cs typeface="Arial" panose="020B0604020202020204" pitchFamily="34" charset="0"/>
              </a:rPr>
              <a:t>Em </a:t>
            </a:r>
            <a:r>
              <a:rPr lang="vi-VN" sz="4800" b="1" i="1" dirty="0">
                <a:cs typeface="Arial" panose="020B0604020202020204" pitchFamily="34" charset="0"/>
              </a:rPr>
              <a:t>có thường theo dõi sách báo không? Có vấn đề nào mà em quan tâm? Suy nghĩ của em về vấn đề đó như thế nào?</a:t>
            </a:r>
            <a:endParaRPr lang="en-US" sz="4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9321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sp>
        <p:nvSpPr>
          <p:cNvPr id="4" name="TextBox 4"/>
          <p:cNvSpPr txBox="1"/>
          <p:nvPr/>
        </p:nvSpPr>
        <p:spPr>
          <a:xfrm>
            <a:off x="3201891" y="675934"/>
            <a:ext cx="12420600" cy="986489"/>
          </a:xfrm>
          <a:prstGeom prst="rect">
            <a:avLst/>
          </a:prstGeom>
        </p:spPr>
        <p:txBody>
          <a:bodyPr wrap="square" lIns="0" tIns="0" rIns="0" bIns="0" rtlCol="0" anchor="t">
            <a:spAutoFit/>
          </a:bodyPr>
          <a:lstStyle/>
          <a:p>
            <a:pPr marL="0" lvl="0" indent="0" algn="ctr">
              <a:lnSpc>
                <a:spcPts val="8799"/>
              </a:lnSpc>
              <a:spcBef>
                <a:spcPct val="0"/>
              </a:spcBef>
            </a:pPr>
            <a:r>
              <a:rPr lang="en-US" sz="4800" b="1" i="1" dirty="0" smtClean="0">
                <a:solidFill>
                  <a:srgbClr val="2E2562"/>
                </a:solidFill>
                <a:latin typeface="Arial" panose="020B0604020202020204" pitchFamily="34" charset="0"/>
                <a:cs typeface="Arial" panose="020B0604020202020204" pitchFamily="34" charset="0"/>
              </a:rPr>
              <a:t>Đọc bài </a:t>
            </a:r>
            <a:r>
              <a:rPr lang="en-US" sz="4800" b="1" i="1" dirty="0" err="1" smtClean="0">
                <a:solidFill>
                  <a:srgbClr val="2E2562"/>
                </a:solidFill>
                <a:latin typeface="Arial" panose="020B0604020202020204" pitchFamily="34" charset="0"/>
                <a:cs typeface="Arial" panose="020B0604020202020204" pitchFamily="34" charset="0"/>
              </a:rPr>
              <a:t>mẫu</a:t>
            </a:r>
            <a:r>
              <a:rPr lang="en-US" sz="4800" b="1" i="1" dirty="0" smtClean="0">
                <a:solidFill>
                  <a:srgbClr val="2E2562"/>
                </a:solidFill>
                <a:latin typeface="Arial" panose="020B0604020202020204" pitchFamily="34" charset="0"/>
                <a:cs typeface="Arial" panose="020B0604020202020204" pitchFamily="34" charset="0"/>
              </a:rPr>
              <a:t> SGK/tr53 </a:t>
            </a:r>
            <a:r>
              <a:rPr lang="en-US" sz="4800" b="1" i="1" dirty="0" err="1" smtClean="0">
                <a:solidFill>
                  <a:srgbClr val="2E2562"/>
                </a:solidFill>
                <a:latin typeface="Arial" panose="020B0604020202020204" pitchFamily="34" charset="0"/>
                <a:cs typeface="Arial" panose="020B0604020202020204" pitchFamily="34" charset="0"/>
              </a:rPr>
              <a:t>và</a:t>
            </a:r>
            <a:r>
              <a:rPr lang="en-US" sz="4800" b="1" i="1" dirty="0" smtClean="0">
                <a:solidFill>
                  <a:srgbClr val="2E2562"/>
                </a:solidFill>
                <a:latin typeface="Arial" panose="020B0604020202020204" pitchFamily="34" charset="0"/>
                <a:cs typeface="Arial" panose="020B0604020202020204" pitchFamily="34" charset="0"/>
              </a:rPr>
              <a:t> trả </a:t>
            </a:r>
            <a:r>
              <a:rPr lang="en-US" sz="4800" b="1" i="1" dirty="0" err="1" smtClean="0">
                <a:solidFill>
                  <a:srgbClr val="2E2562"/>
                </a:solidFill>
                <a:latin typeface="Arial" panose="020B0604020202020204" pitchFamily="34" charset="0"/>
                <a:cs typeface="Arial" panose="020B0604020202020204" pitchFamily="34" charset="0"/>
              </a:rPr>
              <a:t>lời</a:t>
            </a:r>
            <a:r>
              <a:rPr lang="en-US" sz="4800" b="1" i="1" dirty="0" smtClean="0">
                <a:solidFill>
                  <a:srgbClr val="2E2562"/>
                </a:solidFill>
                <a:latin typeface="Arial" panose="020B0604020202020204" pitchFamily="34" charset="0"/>
                <a:cs typeface="Arial" panose="020B0604020202020204" pitchFamily="34" charset="0"/>
              </a:rPr>
              <a:t> câu hỏi:</a:t>
            </a:r>
            <a:endParaRPr lang="en-US" sz="4800" b="1" i="1" u="none" dirty="0">
              <a:solidFill>
                <a:srgbClr val="2E2562"/>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40692" b="1627"/>
          <a:stretch>
            <a:fillRect/>
          </a:stretch>
        </p:blipFill>
        <p:spPr>
          <a:xfrm rot="-10800000">
            <a:off x="-236015" y="7084437"/>
            <a:ext cx="2640885" cy="433259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44081"/>
          <a:stretch>
            <a:fillRect/>
          </a:stretch>
        </p:blipFill>
        <p:spPr>
          <a:xfrm rot="-10800000" flipH="1">
            <a:off x="1146780" y="9104988"/>
            <a:ext cx="2516180" cy="11924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100000">
            <a:off x="16562804" y="-191750"/>
            <a:ext cx="1631770" cy="2313076"/>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t="48200"/>
          <a:stretch>
            <a:fillRect/>
          </a:stretch>
        </p:blipFill>
        <p:spPr>
          <a:xfrm rot="-5400000">
            <a:off x="-709555" y="5877856"/>
            <a:ext cx="2751405" cy="1282692"/>
          </a:xfrm>
          <a:prstGeom prst="rect">
            <a:avLst/>
          </a:prstGeom>
        </p:spPr>
      </p:pic>
      <p:grpSp>
        <p:nvGrpSpPr>
          <p:cNvPr id="14" name="Group 14"/>
          <p:cNvGrpSpPr/>
          <p:nvPr/>
        </p:nvGrpSpPr>
        <p:grpSpPr>
          <a:xfrm>
            <a:off x="1307494" y="2171700"/>
            <a:ext cx="15951807" cy="7467600"/>
            <a:chOff x="0" y="0"/>
            <a:chExt cx="2386775" cy="2764253"/>
          </a:xfrm>
        </p:grpSpPr>
        <p:sp>
          <p:nvSpPr>
            <p:cNvPr id="15" name="Freeform 15"/>
            <p:cNvSpPr/>
            <p:nvPr/>
          </p:nvSpPr>
          <p:spPr>
            <a:xfrm>
              <a:off x="0" y="0"/>
              <a:ext cx="2386775" cy="2764253"/>
            </a:xfrm>
            <a:custGeom>
              <a:avLst/>
              <a:gdLst/>
              <a:ahLst/>
              <a:cxnLst/>
              <a:rect l="l" t="t" r="r" b="b"/>
              <a:pathLst>
                <a:path w="2386775" h="2764253">
                  <a:moveTo>
                    <a:pt x="2262315" y="2764253"/>
                  </a:moveTo>
                  <a:lnTo>
                    <a:pt x="124460" y="2764253"/>
                  </a:lnTo>
                  <a:cubicBezTo>
                    <a:pt x="55880" y="2764253"/>
                    <a:pt x="0" y="2708373"/>
                    <a:pt x="0" y="2639793"/>
                  </a:cubicBezTo>
                  <a:lnTo>
                    <a:pt x="0" y="124460"/>
                  </a:lnTo>
                  <a:cubicBezTo>
                    <a:pt x="0" y="55880"/>
                    <a:pt x="55880" y="0"/>
                    <a:pt x="124460" y="0"/>
                  </a:cubicBezTo>
                  <a:lnTo>
                    <a:pt x="2262315" y="0"/>
                  </a:lnTo>
                  <a:cubicBezTo>
                    <a:pt x="2330895" y="0"/>
                    <a:pt x="2386775" y="55880"/>
                    <a:pt x="2386775" y="124460"/>
                  </a:cubicBezTo>
                  <a:lnTo>
                    <a:pt x="2386775" y="2639793"/>
                  </a:lnTo>
                  <a:cubicBezTo>
                    <a:pt x="2386775" y="2708373"/>
                    <a:pt x="2330895" y="2764253"/>
                    <a:pt x="2262315" y="2764253"/>
                  </a:cubicBezTo>
                  <a:close/>
                </a:path>
              </a:pathLst>
            </a:custGeom>
            <a:solidFill>
              <a:srgbClr val="FFFFFF"/>
            </a:solidFill>
          </p:spPr>
        </p:sp>
      </p:grpSp>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59218">
            <a:off x="13508925" y="8906080"/>
            <a:ext cx="1690484" cy="1005838"/>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444062">
            <a:off x="659996" y="825242"/>
            <a:ext cx="1619293" cy="315026"/>
          </a:xfrm>
          <a:prstGeom prst="rect">
            <a:avLst/>
          </a:prstGeom>
        </p:spPr>
      </p:pic>
      <p:pic>
        <p:nvPicPr>
          <p:cNvPr id="20"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5612255" y="7581900"/>
            <a:ext cx="2889639" cy="2970657"/>
          </a:xfrm>
          <a:prstGeom prst="rect">
            <a:avLst/>
          </a:prstGeom>
        </p:spPr>
      </p:pic>
      <p:sp>
        <p:nvSpPr>
          <p:cNvPr id="21" name="Rectangle 20"/>
          <p:cNvSpPr/>
          <p:nvPr/>
        </p:nvSpPr>
        <p:spPr>
          <a:xfrm>
            <a:off x="2310441" y="2491221"/>
            <a:ext cx="13945913" cy="6878806"/>
          </a:xfrm>
          <a:prstGeom prst="rect">
            <a:avLst/>
          </a:prstGeom>
        </p:spPr>
        <p:txBody>
          <a:bodyPr wrap="square">
            <a:spAutoFit/>
          </a:bodyPr>
          <a:lstStyle/>
          <a:p>
            <a:pPr algn="just">
              <a:lnSpc>
                <a:spcPct val="150000"/>
              </a:lnSpc>
              <a:tabLst>
                <a:tab pos="312420" algn="l"/>
              </a:tabLst>
            </a:pPr>
            <a:r>
              <a:rPr lang="en-US" sz="42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1. </a:t>
            </a:r>
            <a:r>
              <a:rPr lang="vi-VN" sz="4200" b="1" dirty="0" smtClean="0">
                <a:solidFill>
                  <a:srgbClr val="000000"/>
                </a:solidFill>
                <a:ea typeface="Times New Roman" panose="02020603050405020304" pitchFamily="18" charset="0"/>
                <a:cs typeface="Times New Roman" panose="02020603050405020304" pitchFamily="18" charset="0"/>
              </a:rPr>
              <a:t>Mục </a:t>
            </a:r>
            <a:r>
              <a:rPr lang="vi-VN" sz="4200" b="1" dirty="0">
                <a:solidFill>
                  <a:srgbClr val="000000"/>
                </a:solidFill>
                <a:ea typeface="Times New Roman" panose="02020603050405020304" pitchFamily="18" charset="0"/>
                <a:cs typeface="Times New Roman" panose="02020603050405020304" pitchFamily="18" charset="0"/>
              </a:rPr>
              <a:t>đích: </a:t>
            </a:r>
            <a:r>
              <a:rPr lang="vi-VN" sz="4200" dirty="0">
                <a:solidFill>
                  <a:srgbClr val="000000"/>
                </a:solidFill>
                <a:ea typeface="Times New Roman" panose="02020603050405020304" pitchFamily="18" charset="0"/>
                <a:cs typeface="Times New Roman" panose="02020603050405020304" pitchFamily="18" charset="0"/>
              </a:rPr>
              <a:t>bàn về vấn đề: Hãy duy trì bữa cơm gia đình trong cuộc sống thường nhật.</a:t>
            </a:r>
            <a:endParaRPr lang="en-US" sz="4200" dirty="0">
              <a:ea typeface="Times New Roman" panose="02020603050405020304" pitchFamily="18" charset="0"/>
              <a:cs typeface="Times New Roman" panose="02020603050405020304" pitchFamily="18" charset="0"/>
            </a:endParaRPr>
          </a:p>
          <a:p>
            <a:pPr algn="just">
              <a:lnSpc>
                <a:spcPct val="150000"/>
              </a:lnSpc>
              <a:tabLst>
                <a:tab pos="312420" algn="l"/>
              </a:tabLst>
            </a:pPr>
            <a:r>
              <a:rPr lang="en-US" sz="42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vi-VN" sz="42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200" b="1" dirty="0">
                <a:solidFill>
                  <a:srgbClr val="000000"/>
                </a:solidFill>
                <a:ea typeface="Times New Roman" panose="02020603050405020304" pitchFamily="18" charset="0"/>
                <a:cs typeface="Times New Roman" panose="02020603050405020304" pitchFamily="18" charset="0"/>
              </a:rPr>
              <a:t>Hệ thống các lí lẽ, dẫn </a:t>
            </a:r>
            <a:r>
              <a:rPr lang="vi-VN" sz="4200" b="1" dirty="0" smtClean="0">
                <a:solidFill>
                  <a:srgbClr val="000000"/>
                </a:solidFill>
                <a:ea typeface="Times New Roman" panose="02020603050405020304" pitchFamily="18" charset="0"/>
                <a:cs typeface="Times New Roman" panose="02020603050405020304" pitchFamily="18" charset="0"/>
              </a:rPr>
              <a:t>chứng</a:t>
            </a:r>
            <a:r>
              <a:rPr lang="en-US" sz="4200" b="1" dirty="0" smtClean="0">
                <a:solidFill>
                  <a:srgbClr val="000000"/>
                </a:solidFill>
                <a:ea typeface="Times New Roman" panose="02020603050405020304" pitchFamily="18" charset="0"/>
                <a:cs typeface="Times New Roman" panose="02020603050405020304" pitchFamily="18" charset="0"/>
              </a:rPr>
              <a:t>:</a:t>
            </a:r>
            <a:endParaRPr lang="en-US" sz="4200" b="1" dirty="0">
              <a:ea typeface="Times New Roman" panose="02020603050405020304" pitchFamily="18" charset="0"/>
              <a:cs typeface="Times New Roman" panose="02020603050405020304" pitchFamily="18" charset="0"/>
            </a:endParaRPr>
          </a:p>
          <a:p>
            <a:pPr lvl="1" algn="just">
              <a:lnSpc>
                <a:spcPct val="150000"/>
              </a:lnSpc>
              <a:tabLst>
                <a:tab pos="312420" algn="l"/>
              </a:tabLst>
            </a:pPr>
            <a:r>
              <a:rPr lang="vi-VN" sz="4200" dirty="0">
                <a:solidFill>
                  <a:srgbClr val="000000"/>
                </a:solidFill>
                <a:ea typeface="Times New Roman" panose="02020603050405020304" pitchFamily="18" charset="0"/>
                <a:cs typeface="Times New Roman" panose="02020603050405020304" pitchFamily="18" charset="0"/>
              </a:rPr>
              <a:t>+ Bữa cơm gia đình rất bổ dưỡng, đảm bảo vệ sinh an toàn thực phẩm</a:t>
            </a:r>
            <a:r>
              <a:rPr lang="vi-VN" sz="4200" dirty="0" smtClean="0">
                <a:solidFill>
                  <a:srgbClr val="000000"/>
                </a:solidFill>
                <a:ea typeface="Times New Roman" panose="02020603050405020304" pitchFamily="18" charset="0"/>
                <a:cs typeface="Times New Roman" panose="02020603050405020304" pitchFamily="18" charset="0"/>
              </a:rPr>
              <a:t>.</a:t>
            </a:r>
            <a:endParaRPr lang="en-US" sz="4200" dirty="0" smtClean="0">
              <a:solidFill>
                <a:srgbClr val="000000"/>
              </a:solidFill>
              <a:ea typeface="Times New Roman" panose="02020603050405020304" pitchFamily="18" charset="0"/>
              <a:cs typeface="Times New Roman" panose="02020603050405020304" pitchFamily="18" charset="0"/>
            </a:endParaRPr>
          </a:p>
          <a:p>
            <a:pPr lvl="1" algn="just">
              <a:lnSpc>
                <a:spcPct val="150000"/>
              </a:lnSpc>
              <a:tabLst>
                <a:tab pos="312420" algn="l"/>
              </a:tabLst>
            </a:pPr>
            <a:r>
              <a:rPr lang="en-US" sz="4200" dirty="0" smtClean="0">
                <a:solidFill>
                  <a:srgbClr val="000000"/>
                </a:solidFill>
                <a:effectLst/>
                <a:ea typeface="Times New Roman" panose="02020603050405020304" pitchFamily="18" charset="0"/>
                <a:cs typeface="Times New Roman" panose="02020603050405020304" pitchFamily="18" charset="0"/>
              </a:rPr>
              <a:t>	</a:t>
            </a:r>
            <a:r>
              <a:rPr lang="vi-VN" sz="4200" dirty="0" smtClean="0">
                <a:solidFill>
                  <a:srgbClr val="000000"/>
                </a:solidFill>
                <a:ea typeface="Times New Roman" panose="02020603050405020304" pitchFamily="18" charset="0"/>
                <a:cs typeface="Times New Roman" panose="02020603050405020304" pitchFamily="18" charset="0"/>
              </a:rPr>
              <a:t>•Những </a:t>
            </a:r>
            <a:r>
              <a:rPr lang="vi-VN" sz="4200" dirty="0">
                <a:solidFill>
                  <a:srgbClr val="000000"/>
                </a:solidFill>
                <a:ea typeface="Times New Roman" panose="02020603050405020304" pitchFamily="18" charset="0"/>
                <a:cs typeface="Times New Roman" panose="02020603050405020304" pitchFamily="18" charset="0"/>
              </a:rPr>
              <a:t>món ăn được chế biến bằng nguyên liệu </a:t>
            </a:r>
            <a:r>
              <a:rPr lang="en-US" sz="4200" dirty="0" smtClean="0">
                <a:solidFill>
                  <a:srgbClr val="000000"/>
                </a:solidFill>
                <a:ea typeface="Times New Roman" panose="02020603050405020304" pitchFamily="18" charset="0"/>
                <a:cs typeface="Times New Roman" panose="02020603050405020304" pitchFamily="18" charset="0"/>
              </a:rPr>
              <a:t>	</a:t>
            </a:r>
            <a:r>
              <a:rPr lang="vi-VN" sz="4200" dirty="0" smtClean="0">
                <a:solidFill>
                  <a:srgbClr val="000000"/>
                </a:solidFill>
                <a:ea typeface="Times New Roman" panose="02020603050405020304" pitchFamily="18" charset="0"/>
                <a:cs typeface="Times New Roman" panose="02020603050405020304" pitchFamily="18" charset="0"/>
              </a:rPr>
              <a:t>sạch</a:t>
            </a:r>
            <a:r>
              <a:rPr lang="vi-VN" sz="4200" dirty="0">
                <a:solidFill>
                  <a:srgbClr val="000000"/>
                </a:solidFill>
                <a:ea typeface="Times New Roman" panose="02020603050405020304" pitchFamily="18" charset="0"/>
                <a:cs typeface="Times New Roman" panose="02020603050405020304" pitchFamily="18" charset="0"/>
              </a:rPr>
              <a:t>, được lựa chọn cẩn thận, kĩ càng.</a:t>
            </a:r>
            <a:endParaRPr lang="en-US" sz="4200" dirty="0">
              <a:effectLst/>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par>
                                <p:cTn id="17" presetID="14"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randombar(horizont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1">
                                            <p:txEl>
                                              <p:pRg st="0" end="0"/>
                                            </p:txEl>
                                          </p:spTgt>
                                        </p:tgtEl>
                                        <p:attrNameLst>
                                          <p:attrName>style.visibility</p:attrName>
                                        </p:attrNameLst>
                                      </p:cBhvr>
                                      <p:to>
                                        <p:strVal val="visible"/>
                                      </p:to>
                                    </p:set>
                                    <p:animEffect transition="in" filter="barn(inVertical)">
                                      <p:cBhvr>
                                        <p:cTn id="24" dur="500"/>
                                        <p:tgtEl>
                                          <p:spTgt spid="2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1">
                                            <p:txEl>
                                              <p:pRg st="1" end="1"/>
                                            </p:txEl>
                                          </p:spTgt>
                                        </p:tgtEl>
                                        <p:attrNameLst>
                                          <p:attrName>style.visibility</p:attrName>
                                        </p:attrNameLst>
                                      </p:cBhvr>
                                      <p:to>
                                        <p:strVal val="visible"/>
                                      </p:to>
                                    </p:set>
                                    <p:animEffect transition="in" filter="barn(inVertical)">
                                      <p:cBhvr>
                                        <p:cTn id="29" dur="500"/>
                                        <p:tgtEl>
                                          <p:spTgt spid="2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1">
                                            <p:txEl>
                                              <p:pRg st="2" end="2"/>
                                            </p:txEl>
                                          </p:spTgt>
                                        </p:tgtEl>
                                        <p:attrNameLst>
                                          <p:attrName>style.visibility</p:attrName>
                                        </p:attrNameLst>
                                      </p:cBhvr>
                                      <p:to>
                                        <p:strVal val="visible"/>
                                      </p:to>
                                    </p:set>
                                    <p:anim calcmode="lin" valueType="num">
                                      <p:cBhvr additive="base">
                                        <p:cTn id="34"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1">
                                            <p:txEl>
                                              <p:pRg st="3" end="3"/>
                                            </p:txEl>
                                          </p:spTgt>
                                        </p:tgtEl>
                                        <p:attrNameLst>
                                          <p:attrName>style.visibility</p:attrName>
                                        </p:attrNameLst>
                                      </p:cBhvr>
                                      <p:to>
                                        <p:strVal val="visible"/>
                                      </p:to>
                                    </p:set>
                                    <p:animEffect transition="in" filter="barn(inVertical)">
                                      <p:cBhvr>
                                        <p:cTn id="40"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sp>
        <p:nvSpPr>
          <p:cNvPr id="4" name="TextBox 4"/>
          <p:cNvSpPr txBox="1"/>
          <p:nvPr/>
        </p:nvSpPr>
        <p:spPr>
          <a:xfrm>
            <a:off x="3201891" y="675934"/>
            <a:ext cx="12420600" cy="986489"/>
          </a:xfrm>
          <a:prstGeom prst="rect">
            <a:avLst/>
          </a:prstGeom>
        </p:spPr>
        <p:txBody>
          <a:bodyPr wrap="square" lIns="0" tIns="0" rIns="0" bIns="0" rtlCol="0" anchor="t">
            <a:spAutoFit/>
          </a:bodyPr>
          <a:lstStyle/>
          <a:p>
            <a:pPr marL="0" lvl="0" indent="0" algn="ctr">
              <a:lnSpc>
                <a:spcPts val="8799"/>
              </a:lnSpc>
              <a:spcBef>
                <a:spcPct val="0"/>
              </a:spcBef>
            </a:pPr>
            <a:r>
              <a:rPr lang="en-US" sz="4800" b="1" i="1" dirty="0" smtClean="0">
                <a:solidFill>
                  <a:srgbClr val="2E2562"/>
                </a:solidFill>
                <a:latin typeface="Arial" panose="020B0604020202020204" pitchFamily="34" charset="0"/>
                <a:cs typeface="Arial" panose="020B0604020202020204" pitchFamily="34" charset="0"/>
              </a:rPr>
              <a:t>Đọc bài </a:t>
            </a:r>
            <a:r>
              <a:rPr lang="en-US" sz="4800" b="1" i="1" dirty="0" err="1" smtClean="0">
                <a:solidFill>
                  <a:srgbClr val="2E2562"/>
                </a:solidFill>
                <a:latin typeface="Arial" panose="020B0604020202020204" pitchFamily="34" charset="0"/>
                <a:cs typeface="Arial" panose="020B0604020202020204" pitchFamily="34" charset="0"/>
              </a:rPr>
              <a:t>mẫu</a:t>
            </a:r>
            <a:r>
              <a:rPr lang="en-US" sz="4800" b="1" i="1" dirty="0" smtClean="0">
                <a:solidFill>
                  <a:srgbClr val="2E2562"/>
                </a:solidFill>
                <a:latin typeface="Arial" panose="020B0604020202020204" pitchFamily="34" charset="0"/>
                <a:cs typeface="Arial" panose="020B0604020202020204" pitchFamily="34" charset="0"/>
              </a:rPr>
              <a:t> SGK/tr53 </a:t>
            </a:r>
            <a:r>
              <a:rPr lang="en-US" sz="4800" b="1" i="1" dirty="0" err="1" smtClean="0">
                <a:solidFill>
                  <a:srgbClr val="2E2562"/>
                </a:solidFill>
                <a:latin typeface="Arial" panose="020B0604020202020204" pitchFamily="34" charset="0"/>
                <a:cs typeface="Arial" panose="020B0604020202020204" pitchFamily="34" charset="0"/>
              </a:rPr>
              <a:t>và</a:t>
            </a:r>
            <a:r>
              <a:rPr lang="en-US" sz="4800" b="1" i="1" dirty="0" smtClean="0">
                <a:solidFill>
                  <a:srgbClr val="2E2562"/>
                </a:solidFill>
                <a:latin typeface="Arial" panose="020B0604020202020204" pitchFamily="34" charset="0"/>
                <a:cs typeface="Arial" panose="020B0604020202020204" pitchFamily="34" charset="0"/>
              </a:rPr>
              <a:t> trả </a:t>
            </a:r>
            <a:r>
              <a:rPr lang="en-US" sz="4800" b="1" i="1" dirty="0" err="1" smtClean="0">
                <a:solidFill>
                  <a:srgbClr val="2E2562"/>
                </a:solidFill>
                <a:latin typeface="Arial" panose="020B0604020202020204" pitchFamily="34" charset="0"/>
                <a:cs typeface="Arial" panose="020B0604020202020204" pitchFamily="34" charset="0"/>
              </a:rPr>
              <a:t>lời</a:t>
            </a:r>
            <a:r>
              <a:rPr lang="en-US" sz="4800" b="1" i="1" dirty="0" smtClean="0">
                <a:solidFill>
                  <a:srgbClr val="2E2562"/>
                </a:solidFill>
                <a:latin typeface="Arial" panose="020B0604020202020204" pitchFamily="34" charset="0"/>
                <a:cs typeface="Arial" panose="020B0604020202020204" pitchFamily="34" charset="0"/>
              </a:rPr>
              <a:t> câu hỏi:</a:t>
            </a:r>
            <a:endParaRPr lang="en-US" sz="4800" b="1" i="1" u="none" dirty="0">
              <a:solidFill>
                <a:srgbClr val="2E2562"/>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40692" b="1627"/>
          <a:stretch>
            <a:fillRect/>
          </a:stretch>
        </p:blipFill>
        <p:spPr>
          <a:xfrm rot="-10800000">
            <a:off x="-236015" y="7084437"/>
            <a:ext cx="2640885" cy="433259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44081"/>
          <a:stretch>
            <a:fillRect/>
          </a:stretch>
        </p:blipFill>
        <p:spPr>
          <a:xfrm rot="-10800000" flipH="1">
            <a:off x="1146780" y="9104988"/>
            <a:ext cx="2516180" cy="11924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100000">
            <a:off x="16562804" y="-191750"/>
            <a:ext cx="1631770" cy="2313076"/>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t="48200"/>
          <a:stretch>
            <a:fillRect/>
          </a:stretch>
        </p:blipFill>
        <p:spPr>
          <a:xfrm rot="-5400000">
            <a:off x="-709555" y="5877856"/>
            <a:ext cx="2751405" cy="1282692"/>
          </a:xfrm>
          <a:prstGeom prst="rect">
            <a:avLst/>
          </a:prstGeom>
        </p:spPr>
      </p:pic>
      <p:grpSp>
        <p:nvGrpSpPr>
          <p:cNvPr id="14" name="Group 14"/>
          <p:cNvGrpSpPr/>
          <p:nvPr/>
        </p:nvGrpSpPr>
        <p:grpSpPr>
          <a:xfrm>
            <a:off x="1307494" y="2171700"/>
            <a:ext cx="15951807" cy="7467600"/>
            <a:chOff x="0" y="0"/>
            <a:chExt cx="2386775" cy="2764253"/>
          </a:xfrm>
        </p:grpSpPr>
        <p:sp>
          <p:nvSpPr>
            <p:cNvPr id="15" name="Freeform 15"/>
            <p:cNvSpPr/>
            <p:nvPr/>
          </p:nvSpPr>
          <p:spPr>
            <a:xfrm>
              <a:off x="0" y="0"/>
              <a:ext cx="2386775" cy="2764253"/>
            </a:xfrm>
            <a:custGeom>
              <a:avLst/>
              <a:gdLst/>
              <a:ahLst/>
              <a:cxnLst/>
              <a:rect l="l" t="t" r="r" b="b"/>
              <a:pathLst>
                <a:path w="2386775" h="2764253">
                  <a:moveTo>
                    <a:pt x="2262315" y="2764253"/>
                  </a:moveTo>
                  <a:lnTo>
                    <a:pt x="124460" y="2764253"/>
                  </a:lnTo>
                  <a:cubicBezTo>
                    <a:pt x="55880" y="2764253"/>
                    <a:pt x="0" y="2708373"/>
                    <a:pt x="0" y="2639793"/>
                  </a:cubicBezTo>
                  <a:lnTo>
                    <a:pt x="0" y="124460"/>
                  </a:lnTo>
                  <a:cubicBezTo>
                    <a:pt x="0" y="55880"/>
                    <a:pt x="55880" y="0"/>
                    <a:pt x="124460" y="0"/>
                  </a:cubicBezTo>
                  <a:lnTo>
                    <a:pt x="2262315" y="0"/>
                  </a:lnTo>
                  <a:cubicBezTo>
                    <a:pt x="2330895" y="0"/>
                    <a:pt x="2386775" y="55880"/>
                    <a:pt x="2386775" y="124460"/>
                  </a:cubicBezTo>
                  <a:lnTo>
                    <a:pt x="2386775" y="2639793"/>
                  </a:lnTo>
                  <a:cubicBezTo>
                    <a:pt x="2386775" y="2708373"/>
                    <a:pt x="2330895" y="2764253"/>
                    <a:pt x="2262315" y="2764253"/>
                  </a:cubicBezTo>
                  <a:close/>
                </a:path>
              </a:pathLst>
            </a:custGeom>
            <a:solidFill>
              <a:srgbClr val="FFFFFF"/>
            </a:solidFill>
          </p:spPr>
        </p:sp>
      </p:grpSp>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59218">
            <a:off x="13508925" y="8906080"/>
            <a:ext cx="1690484" cy="1005838"/>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444062">
            <a:off x="659996" y="825242"/>
            <a:ext cx="1619293" cy="315026"/>
          </a:xfrm>
          <a:prstGeom prst="rect">
            <a:avLst/>
          </a:prstGeom>
        </p:spPr>
      </p:pic>
      <p:pic>
        <p:nvPicPr>
          <p:cNvPr id="20"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5612255" y="7581900"/>
            <a:ext cx="2889639" cy="2970657"/>
          </a:xfrm>
          <a:prstGeom prst="rect">
            <a:avLst/>
          </a:prstGeom>
        </p:spPr>
      </p:pic>
      <p:sp>
        <p:nvSpPr>
          <p:cNvPr id="21" name="Rectangle 20"/>
          <p:cNvSpPr/>
          <p:nvPr/>
        </p:nvSpPr>
        <p:spPr>
          <a:xfrm>
            <a:off x="2310441" y="2491221"/>
            <a:ext cx="13945913" cy="5909310"/>
          </a:xfrm>
          <a:prstGeom prst="rect">
            <a:avLst/>
          </a:prstGeom>
        </p:spPr>
        <p:txBody>
          <a:bodyPr wrap="square">
            <a:spAutoFit/>
          </a:bodyPr>
          <a:lstStyle/>
          <a:p>
            <a:pPr algn="just">
              <a:lnSpc>
                <a:spcPct val="150000"/>
              </a:lnSpc>
              <a:tabLst>
                <a:tab pos="312420" algn="l"/>
              </a:tabLst>
            </a:pPr>
            <a:r>
              <a:rPr lang="en-US" sz="42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vi-VN" sz="42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200" b="1" dirty="0">
                <a:solidFill>
                  <a:srgbClr val="000000"/>
                </a:solidFill>
                <a:ea typeface="Times New Roman" panose="02020603050405020304" pitchFamily="18" charset="0"/>
                <a:cs typeface="Times New Roman" panose="02020603050405020304" pitchFamily="18" charset="0"/>
              </a:rPr>
              <a:t>Hệ thống các lí lẽ, dẫn </a:t>
            </a:r>
            <a:r>
              <a:rPr lang="vi-VN" sz="4200" b="1" dirty="0" smtClean="0">
                <a:solidFill>
                  <a:srgbClr val="000000"/>
                </a:solidFill>
                <a:ea typeface="Times New Roman" panose="02020603050405020304" pitchFamily="18" charset="0"/>
                <a:cs typeface="Times New Roman" panose="02020603050405020304" pitchFamily="18" charset="0"/>
              </a:rPr>
              <a:t>chứng</a:t>
            </a:r>
            <a:r>
              <a:rPr lang="en-US" sz="4200" b="1" dirty="0" smtClean="0">
                <a:solidFill>
                  <a:srgbClr val="000000"/>
                </a:solidFill>
                <a:ea typeface="Times New Roman" panose="02020603050405020304" pitchFamily="18" charset="0"/>
                <a:cs typeface="Times New Roman" panose="02020603050405020304" pitchFamily="18" charset="0"/>
              </a:rPr>
              <a:t>:</a:t>
            </a:r>
            <a:endParaRPr lang="en-US" sz="4200" b="1" dirty="0">
              <a:ea typeface="Times New Roman" panose="02020603050405020304" pitchFamily="18" charset="0"/>
              <a:cs typeface="Times New Roman" panose="02020603050405020304" pitchFamily="18" charset="0"/>
            </a:endParaRPr>
          </a:p>
          <a:p>
            <a:pPr lvl="1" algn="just">
              <a:lnSpc>
                <a:spcPct val="150000"/>
              </a:lnSpc>
              <a:tabLst>
                <a:tab pos="312420" algn="l"/>
              </a:tabLst>
            </a:pPr>
            <a:r>
              <a:rPr lang="vi-VN" sz="4200" dirty="0">
                <a:solidFill>
                  <a:srgbClr val="000000"/>
                </a:solidFill>
                <a:ea typeface="Times New Roman" panose="02020603050405020304" pitchFamily="18" charset="0"/>
                <a:cs typeface="Times New Roman" panose="02020603050405020304" pitchFamily="18" charset="0"/>
              </a:rPr>
              <a:t>+ Những món ăn được nấu bằng bao tâm huyết của người thân.</a:t>
            </a:r>
          </a:p>
          <a:p>
            <a:pPr lvl="2" algn="just">
              <a:lnSpc>
                <a:spcPct val="150000"/>
              </a:lnSpc>
              <a:tabLst>
                <a:tab pos="312420" algn="l"/>
              </a:tabLst>
            </a:pPr>
            <a:r>
              <a:rPr lang="vi-VN" sz="4200" dirty="0" smtClean="0">
                <a:solidFill>
                  <a:srgbClr val="000000"/>
                </a:solidFill>
                <a:ea typeface="Times New Roman" panose="02020603050405020304" pitchFamily="18" charset="0"/>
                <a:cs typeface="Times New Roman" panose="02020603050405020304" pitchFamily="18" charset="0"/>
              </a:rPr>
              <a:t>•Phải </a:t>
            </a:r>
            <a:r>
              <a:rPr lang="vi-VN" sz="4200" dirty="0">
                <a:solidFill>
                  <a:srgbClr val="000000"/>
                </a:solidFill>
                <a:ea typeface="Times New Roman" panose="02020603050405020304" pitchFamily="18" charset="0"/>
                <a:cs typeface="Times New Roman" panose="02020603050405020304" pitchFamily="18" charset="0"/>
              </a:rPr>
              <a:t>thấu hiệu khẩu vị, tính cách, tình hình sức khỏe của từng thành viên trong gia đình mới có được những bữa ăn bổ dưỡng.</a:t>
            </a:r>
          </a:p>
        </p:txBody>
      </p:sp>
    </p:spTree>
    <p:extLst>
      <p:ext uri="{BB962C8B-B14F-4D97-AF65-F5344CB8AC3E}">
        <p14:creationId xmlns:p14="http://schemas.microsoft.com/office/powerpoint/2010/main" val="171307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 calcmode="lin" valueType="num">
                                      <p:cBhvr additive="base">
                                        <p:cTn id="7"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animEffect transition="in" filter="barn(inVertical)">
                                      <p:cBhvr>
                                        <p:cTn id="13"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sp>
        <p:nvSpPr>
          <p:cNvPr id="4" name="TextBox 4"/>
          <p:cNvSpPr txBox="1"/>
          <p:nvPr/>
        </p:nvSpPr>
        <p:spPr>
          <a:xfrm>
            <a:off x="3201891" y="675934"/>
            <a:ext cx="12420600" cy="986489"/>
          </a:xfrm>
          <a:prstGeom prst="rect">
            <a:avLst/>
          </a:prstGeom>
        </p:spPr>
        <p:txBody>
          <a:bodyPr wrap="square" lIns="0" tIns="0" rIns="0" bIns="0" rtlCol="0" anchor="t">
            <a:spAutoFit/>
          </a:bodyPr>
          <a:lstStyle/>
          <a:p>
            <a:pPr marL="0" lvl="0" indent="0" algn="ctr">
              <a:lnSpc>
                <a:spcPts val="8799"/>
              </a:lnSpc>
              <a:spcBef>
                <a:spcPct val="0"/>
              </a:spcBef>
            </a:pPr>
            <a:r>
              <a:rPr lang="en-US" sz="4800" b="1" i="1" dirty="0" smtClean="0">
                <a:solidFill>
                  <a:srgbClr val="2E2562"/>
                </a:solidFill>
                <a:latin typeface="Arial" panose="020B0604020202020204" pitchFamily="34" charset="0"/>
                <a:cs typeface="Arial" panose="020B0604020202020204" pitchFamily="34" charset="0"/>
              </a:rPr>
              <a:t>Đọc bài </a:t>
            </a:r>
            <a:r>
              <a:rPr lang="en-US" sz="4800" b="1" i="1" dirty="0" err="1" smtClean="0">
                <a:solidFill>
                  <a:srgbClr val="2E2562"/>
                </a:solidFill>
                <a:latin typeface="Arial" panose="020B0604020202020204" pitchFamily="34" charset="0"/>
                <a:cs typeface="Arial" panose="020B0604020202020204" pitchFamily="34" charset="0"/>
              </a:rPr>
              <a:t>mẫu</a:t>
            </a:r>
            <a:r>
              <a:rPr lang="en-US" sz="4800" b="1" i="1" dirty="0" smtClean="0">
                <a:solidFill>
                  <a:srgbClr val="2E2562"/>
                </a:solidFill>
                <a:latin typeface="Arial" panose="020B0604020202020204" pitchFamily="34" charset="0"/>
                <a:cs typeface="Arial" panose="020B0604020202020204" pitchFamily="34" charset="0"/>
              </a:rPr>
              <a:t> SGK/tr53 </a:t>
            </a:r>
            <a:r>
              <a:rPr lang="en-US" sz="4800" b="1" i="1" dirty="0" err="1" smtClean="0">
                <a:solidFill>
                  <a:srgbClr val="2E2562"/>
                </a:solidFill>
                <a:latin typeface="Arial" panose="020B0604020202020204" pitchFamily="34" charset="0"/>
                <a:cs typeface="Arial" panose="020B0604020202020204" pitchFamily="34" charset="0"/>
              </a:rPr>
              <a:t>và</a:t>
            </a:r>
            <a:r>
              <a:rPr lang="en-US" sz="4800" b="1" i="1" dirty="0" smtClean="0">
                <a:solidFill>
                  <a:srgbClr val="2E2562"/>
                </a:solidFill>
                <a:latin typeface="Arial" panose="020B0604020202020204" pitchFamily="34" charset="0"/>
                <a:cs typeface="Arial" panose="020B0604020202020204" pitchFamily="34" charset="0"/>
              </a:rPr>
              <a:t> trả </a:t>
            </a:r>
            <a:r>
              <a:rPr lang="en-US" sz="4800" b="1" i="1" dirty="0" err="1" smtClean="0">
                <a:solidFill>
                  <a:srgbClr val="2E2562"/>
                </a:solidFill>
                <a:latin typeface="Arial" panose="020B0604020202020204" pitchFamily="34" charset="0"/>
                <a:cs typeface="Arial" panose="020B0604020202020204" pitchFamily="34" charset="0"/>
              </a:rPr>
              <a:t>lời</a:t>
            </a:r>
            <a:r>
              <a:rPr lang="en-US" sz="4800" b="1" i="1" dirty="0" smtClean="0">
                <a:solidFill>
                  <a:srgbClr val="2E2562"/>
                </a:solidFill>
                <a:latin typeface="Arial" panose="020B0604020202020204" pitchFamily="34" charset="0"/>
                <a:cs typeface="Arial" panose="020B0604020202020204" pitchFamily="34" charset="0"/>
              </a:rPr>
              <a:t> câu hỏi:</a:t>
            </a:r>
            <a:endParaRPr lang="en-US" sz="4800" b="1" i="1" u="none" dirty="0">
              <a:solidFill>
                <a:srgbClr val="2E2562"/>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40692" b="1627"/>
          <a:stretch>
            <a:fillRect/>
          </a:stretch>
        </p:blipFill>
        <p:spPr>
          <a:xfrm rot="-10800000">
            <a:off x="-236015" y="7084437"/>
            <a:ext cx="2640885" cy="433259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44081"/>
          <a:stretch>
            <a:fillRect/>
          </a:stretch>
        </p:blipFill>
        <p:spPr>
          <a:xfrm rot="-10800000" flipH="1">
            <a:off x="1146780" y="9104988"/>
            <a:ext cx="2516180" cy="11924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100000">
            <a:off x="16562804" y="-191750"/>
            <a:ext cx="1631770" cy="2313076"/>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t="48200"/>
          <a:stretch>
            <a:fillRect/>
          </a:stretch>
        </p:blipFill>
        <p:spPr>
          <a:xfrm rot="-5400000">
            <a:off x="-709555" y="5877856"/>
            <a:ext cx="2751405" cy="1282692"/>
          </a:xfrm>
          <a:prstGeom prst="rect">
            <a:avLst/>
          </a:prstGeom>
        </p:spPr>
      </p:pic>
      <p:grpSp>
        <p:nvGrpSpPr>
          <p:cNvPr id="14" name="Group 14"/>
          <p:cNvGrpSpPr/>
          <p:nvPr/>
        </p:nvGrpSpPr>
        <p:grpSpPr>
          <a:xfrm>
            <a:off x="1307494" y="2171700"/>
            <a:ext cx="15951807" cy="7467600"/>
            <a:chOff x="0" y="0"/>
            <a:chExt cx="2386775" cy="2764253"/>
          </a:xfrm>
        </p:grpSpPr>
        <p:sp>
          <p:nvSpPr>
            <p:cNvPr id="15" name="Freeform 15"/>
            <p:cNvSpPr/>
            <p:nvPr/>
          </p:nvSpPr>
          <p:spPr>
            <a:xfrm>
              <a:off x="0" y="0"/>
              <a:ext cx="2386775" cy="2764253"/>
            </a:xfrm>
            <a:custGeom>
              <a:avLst/>
              <a:gdLst/>
              <a:ahLst/>
              <a:cxnLst/>
              <a:rect l="l" t="t" r="r" b="b"/>
              <a:pathLst>
                <a:path w="2386775" h="2764253">
                  <a:moveTo>
                    <a:pt x="2262315" y="2764253"/>
                  </a:moveTo>
                  <a:lnTo>
                    <a:pt x="124460" y="2764253"/>
                  </a:lnTo>
                  <a:cubicBezTo>
                    <a:pt x="55880" y="2764253"/>
                    <a:pt x="0" y="2708373"/>
                    <a:pt x="0" y="2639793"/>
                  </a:cubicBezTo>
                  <a:lnTo>
                    <a:pt x="0" y="124460"/>
                  </a:lnTo>
                  <a:cubicBezTo>
                    <a:pt x="0" y="55880"/>
                    <a:pt x="55880" y="0"/>
                    <a:pt x="124460" y="0"/>
                  </a:cubicBezTo>
                  <a:lnTo>
                    <a:pt x="2262315" y="0"/>
                  </a:lnTo>
                  <a:cubicBezTo>
                    <a:pt x="2330895" y="0"/>
                    <a:pt x="2386775" y="55880"/>
                    <a:pt x="2386775" y="124460"/>
                  </a:cubicBezTo>
                  <a:lnTo>
                    <a:pt x="2386775" y="2639793"/>
                  </a:lnTo>
                  <a:cubicBezTo>
                    <a:pt x="2386775" y="2708373"/>
                    <a:pt x="2330895" y="2764253"/>
                    <a:pt x="2262315" y="2764253"/>
                  </a:cubicBezTo>
                  <a:close/>
                </a:path>
              </a:pathLst>
            </a:custGeom>
            <a:solidFill>
              <a:srgbClr val="FFFFFF"/>
            </a:solidFill>
          </p:spPr>
        </p:sp>
      </p:grpSp>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59218">
            <a:off x="13508925" y="8906080"/>
            <a:ext cx="1690484" cy="1005838"/>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444062">
            <a:off x="659996" y="825242"/>
            <a:ext cx="1619293" cy="315026"/>
          </a:xfrm>
          <a:prstGeom prst="rect">
            <a:avLst/>
          </a:prstGeom>
        </p:spPr>
      </p:pic>
      <p:pic>
        <p:nvPicPr>
          <p:cNvPr id="20"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5612255" y="7581900"/>
            <a:ext cx="2889639" cy="2970657"/>
          </a:xfrm>
          <a:prstGeom prst="rect">
            <a:avLst/>
          </a:prstGeom>
        </p:spPr>
      </p:pic>
      <p:sp>
        <p:nvSpPr>
          <p:cNvPr id="21" name="Rectangle 20"/>
          <p:cNvSpPr/>
          <p:nvPr/>
        </p:nvSpPr>
        <p:spPr>
          <a:xfrm>
            <a:off x="2310441" y="2491221"/>
            <a:ext cx="13945913" cy="5909310"/>
          </a:xfrm>
          <a:prstGeom prst="rect">
            <a:avLst/>
          </a:prstGeom>
        </p:spPr>
        <p:txBody>
          <a:bodyPr wrap="square">
            <a:spAutoFit/>
          </a:bodyPr>
          <a:lstStyle/>
          <a:p>
            <a:pPr algn="just">
              <a:lnSpc>
                <a:spcPct val="150000"/>
              </a:lnSpc>
              <a:tabLst>
                <a:tab pos="312420" algn="l"/>
              </a:tabLst>
            </a:pPr>
            <a:r>
              <a:rPr lang="en-US" sz="42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vi-VN" sz="42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200" b="1" dirty="0">
                <a:solidFill>
                  <a:srgbClr val="000000"/>
                </a:solidFill>
                <a:ea typeface="Times New Roman" panose="02020603050405020304" pitchFamily="18" charset="0"/>
                <a:cs typeface="Times New Roman" panose="02020603050405020304" pitchFamily="18" charset="0"/>
              </a:rPr>
              <a:t>Hệ thống các lí lẽ, dẫn </a:t>
            </a:r>
            <a:r>
              <a:rPr lang="vi-VN" sz="4200" b="1" dirty="0" smtClean="0">
                <a:solidFill>
                  <a:srgbClr val="000000"/>
                </a:solidFill>
                <a:ea typeface="Times New Roman" panose="02020603050405020304" pitchFamily="18" charset="0"/>
                <a:cs typeface="Times New Roman" panose="02020603050405020304" pitchFamily="18" charset="0"/>
              </a:rPr>
              <a:t>chứng</a:t>
            </a:r>
            <a:r>
              <a:rPr lang="en-US" sz="4200" b="1" dirty="0" smtClean="0">
                <a:solidFill>
                  <a:srgbClr val="000000"/>
                </a:solidFill>
                <a:ea typeface="Times New Roman" panose="02020603050405020304" pitchFamily="18" charset="0"/>
                <a:cs typeface="Times New Roman" panose="02020603050405020304" pitchFamily="18" charset="0"/>
              </a:rPr>
              <a:t>:</a:t>
            </a:r>
            <a:endParaRPr lang="en-US" sz="4200" b="1" dirty="0">
              <a:ea typeface="Times New Roman" panose="02020603050405020304" pitchFamily="18" charset="0"/>
              <a:cs typeface="Times New Roman" panose="02020603050405020304" pitchFamily="18" charset="0"/>
            </a:endParaRPr>
          </a:p>
          <a:p>
            <a:pPr lvl="1" algn="just">
              <a:lnSpc>
                <a:spcPct val="150000"/>
              </a:lnSpc>
              <a:tabLst>
                <a:tab pos="312420" algn="l"/>
              </a:tabLst>
            </a:pPr>
            <a:r>
              <a:rPr lang="vi-VN" sz="4200" dirty="0">
                <a:solidFill>
                  <a:srgbClr val="000000"/>
                </a:solidFill>
                <a:ea typeface="Times New Roman" panose="02020603050405020304" pitchFamily="18" charset="0"/>
                <a:cs typeface="Times New Roman" panose="02020603050405020304" pitchFamily="18" charset="0"/>
              </a:rPr>
              <a:t>+ Bữa cơm là khoảng thời gian quý giá giúp các thành viên gia đình gắn bó, thấy hiểu nhau hơn.</a:t>
            </a:r>
          </a:p>
          <a:p>
            <a:pPr lvl="2" algn="just">
              <a:lnSpc>
                <a:spcPct val="150000"/>
              </a:lnSpc>
              <a:tabLst>
                <a:tab pos="312420" algn="l"/>
              </a:tabLst>
            </a:pPr>
            <a:r>
              <a:rPr lang="vi-VN" sz="4200" dirty="0" smtClean="0">
                <a:solidFill>
                  <a:srgbClr val="000000"/>
                </a:solidFill>
                <a:ea typeface="Times New Roman" panose="02020603050405020304" pitchFamily="18" charset="0"/>
                <a:cs typeface="Times New Roman" panose="02020603050405020304" pitchFamily="18" charset="0"/>
              </a:rPr>
              <a:t>•Còn </a:t>
            </a:r>
            <a:r>
              <a:rPr lang="vi-VN" sz="4200" dirty="0">
                <a:solidFill>
                  <a:srgbClr val="000000"/>
                </a:solidFill>
                <a:ea typeface="Times New Roman" panose="02020603050405020304" pitchFamily="18" charset="0"/>
                <a:cs typeface="Times New Roman" panose="02020603050405020304" pitchFamily="18" charset="0"/>
              </a:rPr>
              <a:t>gì hạnh phúc hơn sau một ngày mệt mỏi với công việc, ta trở về nhà cùng ăn bữa cơm gia đình, được tâm sự, được thấu hiểu, lắng nghe và chia sẻ.</a:t>
            </a:r>
          </a:p>
        </p:txBody>
      </p:sp>
    </p:spTree>
    <p:extLst>
      <p:ext uri="{BB962C8B-B14F-4D97-AF65-F5344CB8AC3E}">
        <p14:creationId xmlns:p14="http://schemas.microsoft.com/office/powerpoint/2010/main" val="13726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 calcmode="lin" valueType="num">
                                      <p:cBhvr additive="base">
                                        <p:cTn id="7"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animEffect transition="in" filter="barn(inVertical)">
                                      <p:cBhvr>
                                        <p:cTn id="13"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sp>
        <p:nvSpPr>
          <p:cNvPr id="4" name="TextBox 4"/>
          <p:cNvSpPr txBox="1"/>
          <p:nvPr/>
        </p:nvSpPr>
        <p:spPr>
          <a:xfrm>
            <a:off x="3201891" y="675934"/>
            <a:ext cx="12420600" cy="986489"/>
          </a:xfrm>
          <a:prstGeom prst="rect">
            <a:avLst/>
          </a:prstGeom>
        </p:spPr>
        <p:txBody>
          <a:bodyPr wrap="square" lIns="0" tIns="0" rIns="0" bIns="0" rtlCol="0" anchor="t">
            <a:spAutoFit/>
          </a:bodyPr>
          <a:lstStyle/>
          <a:p>
            <a:pPr marL="0" lvl="0" indent="0" algn="ctr">
              <a:lnSpc>
                <a:spcPts val="8799"/>
              </a:lnSpc>
              <a:spcBef>
                <a:spcPct val="0"/>
              </a:spcBef>
            </a:pPr>
            <a:r>
              <a:rPr lang="en-US" sz="4800" b="1" i="1" dirty="0" smtClean="0">
                <a:solidFill>
                  <a:srgbClr val="2E2562"/>
                </a:solidFill>
                <a:latin typeface="Arial" panose="020B0604020202020204" pitchFamily="34" charset="0"/>
                <a:cs typeface="Arial" panose="020B0604020202020204" pitchFamily="34" charset="0"/>
              </a:rPr>
              <a:t>Đọc bài </a:t>
            </a:r>
            <a:r>
              <a:rPr lang="en-US" sz="4800" b="1" i="1" dirty="0" err="1" smtClean="0">
                <a:solidFill>
                  <a:srgbClr val="2E2562"/>
                </a:solidFill>
                <a:latin typeface="Arial" panose="020B0604020202020204" pitchFamily="34" charset="0"/>
                <a:cs typeface="Arial" panose="020B0604020202020204" pitchFamily="34" charset="0"/>
              </a:rPr>
              <a:t>mẫu</a:t>
            </a:r>
            <a:r>
              <a:rPr lang="en-US" sz="4800" b="1" i="1" dirty="0" smtClean="0">
                <a:solidFill>
                  <a:srgbClr val="2E2562"/>
                </a:solidFill>
                <a:latin typeface="Arial" panose="020B0604020202020204" pitchFamily="34" charset="0"/>
                <a:cs typeface="Arial" panose="020B0604020202020204" pitchFamily="34" charset="0"/>
              </a:rPr>
              <a:t> SGK/tr53 </a:t>
            </a:r>
            <a:r>
              <a:rPr lang="en-US" sz="4800" b="1" i="1" dirty="0" err="1" smtClean="0">
                <a:solidFill>
                  <a:srgbClr val="2E2562"/>
                </a:solidFill>
                <a:latin typeface="Arial" panose="020B0604020202020204" pitchFamily="34" charset="0"/>
                <a:cs typeface="Arial" panose="020B0604020202020204" pitchFamily="34" charset="0"/>
              </a:rPr>
              <a:t>và</a:t>
            </a:r>
            <a:r>
              <a:rPr lang="en-US" sz="4800" b="1" i="1" dirty="0" smtClean="0">
                <a:solidFill>
                  <a:srgbClr val="2E2562"/>
                </a:solidFill>
                <a:latin typeface="Arial" panose="020B0604020202020204" pitchFamily="34" charset="0"/>
                <a:cs typeface="Arial" panose="020B0604020202020204" pitchFamily="34" charset="0"/>
              </a:rPr>
              <a:t> trả </a:t>
            </a:r>
            <a:r>
              <a:rPr lang="en-US" sz="4800" b="1" i="1" dirty="0" err="1" smtClean="0">
                <a:solidFill>
                  <a:srgbClr val="2E2562"/>
                </a:solidFill>
                <a:latin typeface="Arial" panose="020B0604020202020204" pitchFamily="34" charset="0"/>
                <a:cs typeface="Arial" panose="020B0604020202020204" pitchFamily="34" charset="0"/>
              </a:rPr>
              <a:t>lời</a:t>
            </a:r>
            <a:r>
              <a:rPr lang="en-US" sz="4800" b="1" i="1" dirty="0" smtClean="0">
                <a:solidFill>
                  <a:srgbClr val="2E2562"/>
                </a:solidFill>
                <a:latin typeface="Arial" panose="020B0604020202020204" pitchFamily="34" charset="0"/>
                <a:cs typeface="Arial" panose="020B0604020202020204" pitchFamily="34" charset="0"/>
              </a:rPr>
              <a:t> câu hỏi:</a:t>
            </a:r>
            <a:endParaRPr lang="en-US" sz="4800" b="1" i="1" u="none" dirty="0">
              <a:solidFill>
                <a:srgbClr val="2E2562"/>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40692" b="1627"/>
          <a:stretch>
            <a:fillRect/>
          </a:stretch>
        </p:blipFill>
        <p:spPr>
          <a:xfrm rot="-10800000">
            <a:off x="-236015" y="7084437"/>
            <a:ext cx="2640885" cy="433259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44081"/>
          <a:stretch>
            <a:fillRect/>
          </a:stretch>
        </p:blipFill>
        <p:spPr>
          <a:xfrm rot="-10800000" flipH="1">
            <a:off x="1146780" y="9104988"/>
            <a:ext cx="2516180" cy="11924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100000">
            <a:off x="16562804" y="-191750"/>
            <a:ext cx="1631770" cy="2313076"/>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t="48200"/>
          <a:stretch>
            <a:fillRect/>
          </a:stretch>
        </p:blipFill>
        <p:spPr>
          <a:xfrm rot="-5400000">
            <a:off x="-709555" y="5877856"/>
            <a:ext cx="2751405" cy="1282692"/>
          </a:xfrm>
          <a:prstGeom prst="rect">
            <a:avLst/>
          </a:prstGeom>
        </p:spPr>
      </p:pic>
      <p:grpSp>
        <p:nvGrpSpPr>
          <p:cNvPr id="14" name="Group 14"/>
          <p:cNvGrpSpPr/>
          <p:nvPr/>
        </p:nvGrpSpPr>
        <p:grpSpPr>
          <a:xfrm>
            <a:off x="1307494" y="2171700"/>
            <a:ext cx="15951807" cy="7467600"/>
            <a:chOff x="0" y="0"/>
            <a:chExt cx="2386775" cy="2764253"/>
          </a:xfrm>
        </p:grpSpPr>
        <p:sp>
          <p:nvSpPr>
            <p:cNvPr id="15" name="Freeform 15"/>
            <p:cNvSpPr/>
            <p:nvPr/>
          </p:nvSpPr>
          <p:spPr>
            <a:xfrm>
              <a:off x="0" y="0"/>
              <a:ext cx="2386775" cy="2764253"/>
            </a:xfrm>
            <a:custGeom>
              <a:avLst/>
              <a:gdLst/>
              <a:ahLst/>
              <a:cxnLst/>
              <a:rect l="l" t="t" r="r" b="b"/>
              <a:pathLst>
                <a:path w="2386775" h="2764253">
                  <a:moveTo>
                    <a:pt x="2262315" y="2764253"/>
                  </a:moveTo>
                  <a:lnTo>
                    <a:pt x="124460" y="2764253"/>
                  </a:lnTo>
                  <a:cubicBezTo>
                    <a:pt x="55880" y="2764253"/>
                    <a:pt x="0" y="2708373"/>
                    <a:pt x="0" y="2639793"/>
                  </a:cubicBezTo>
                  <a:lnTo>
                    <a:pt x="0" y="124460"/>
                  </a:lnTo>
                  <a:cubicBezTo>
                    <a:pt x="0" y="55880"/>
                    <a:pt x="55880" y="0"/>
                    <a:pt x="124460" y="0"/>
                  </a:cubicBezTo>
                  <a:lnTo>
                    <a:pt x="2262315" y="0"/>
                  </a:lnTo>
                  <a:cubicBezTo>
                    <a:pt x="2330895" y="0"/>
                    <a:pt x="2386775" y="55880"/>
                    <a:pt x="2386775" y="124460"/>
                  </a:cubicBezTo>
                  <a:lnTo>
                    <a:pt x="2386775" y="2639793"/>
                  </a:lnTo>
                  <a:cubicBezTo>
                    <a:pt x="2386775" y="2708373"/>
                    <a:pt x="2330895" y="2764253"/>
                    <a:pt x="2262315" y="2764253"/>
                  </a:cubicBezTo>
                  <a:close/>
                </a:path>
              </a:pathLst>
            </a:custGeom>
            <a:solidFill>
              <a:srgbClr val="FFFFFF"/>
            </a:solidFill>
          </p:spPr>
        </p:sp>
      </p:grpSp>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59218">
            <a:off x="13508925" y="8906080"/>
            <a:ext cx="1690484" cy="1005838"/>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444062">
            <a:off x="659996" y="825242"/>
            <a:ext cx="1619293" cy="315026"/>
          </a:xfrm>
          <a:prstGeom prst="rect">
            <a:avLst/>
          </a:prstGeom>
        </p:spPr>
      </p:pic>
      <p:pic>
        <p:nvPicPr>
          <p:cNvPr id="20"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5612255" y="7581900"/>
            <a:ext cx="2889639" cy="2970657"/>
          </a:xfrm>
          <a:prstGeom prst="rect">
            <a:avLst/>
          </a:prstGeom>
        </p:spPr>
      </p:pic>
      <p:sp>
        <p:nvSpPr>
          <p:cNvPr id="21" name="Rectangle 20"/>
          <p:cNvSpPr/>
          <p:nvPr/>
        </p:nvSpPr>
        <p:spPr>
          <a:xfrm>
            <a:off x="2310441" y="2491221"/>
            <a:ext cx="13945913" cy="5909310"/>
          </a:xfrm>
          <a:prstGeom prst="rect">
            <a:avLst/>
          </a:prstGeom>
        </p:spPr>
        <p:txBody>
          <a:bodyPr wrap="square">
            <a:spAutoFit/>
          </a:bodyPr>
          <a:lstStyle/>
          <a:p>
            <a:pPr algn="just">
              <a:lnSpc>
                <a:spcPct val="150000"/>
              </a:lnSpc>
              <a:tabLst>
                <a:tab pos="312420" algn="l"/>
              </a:tabLst>
            </a:pPr>
            <a:r>
              <a:rPr lang="en-US" sz="42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2.</a:t>
            </a:r>
            <a:r>
              <a:rPr lang="vi-VN" sz="42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200" b="1" dirty="0">
                <a:solidFill>
                  <a:srgbClr val="000000"/>
                </a:solidFill>
                <a:ea typeface="Times New Roman" panose="02020603050405020304" pitchFamily="18" charset="0"/>
                <a:cs typeface="Times New Roman" panose="02020603050405020304" pitchFamily="18" charset="0"/>
              </a:rPr>
              <a:t>Hệ thống các lí lẽ, dẫn </a:t>
            </a:r>
            <a:r>
              <a:rPr lang="vi-VN" sz="4200" b="1" dirty="0" smtClean="0">
                <a:solidFill>
                  <a:srgbClr val="000000"/>
                </a:solidFill>
                <a:ea typeface="Times New Roman" panose="02020603050405020304" pitchFamily="18" charset="0"/>
                <a:cs typeface="Times New Roman" panose="02020603050405020304" pitchFamily="18" charset="0"/>
              </a:rPr>
              <a:t>chứng</a:t>
            </a:r>
            <a:r>
              <a:rPr lang="en-US" sz="4200" b="1" dirty="0" smtClean="0">
                <a:solidFill>
                  <a:srgbClr val="000000"/>
                </a:solidFill>
                <a:ea typeface="Times New Roman" panose="02020603050405020304" pitchFamily="18" charset="0"/>
                <a:cs typeface="Times New Roman" panose="02020603050405020304" pitchFamily="18" charset="0"/>
              </a:rPr>
              <a:t>:</a:t>
            </a:r>
            <a:endParaRPr lang="en-US" sz="4200" b="1" dirty="0">
              <a:ea typeface="Times New Roman" panose="02020603050405020304" pitchFamily="18" charset="0"/>
              <a:cs typeface="Times New Roman" panose="02020603050405020304" pitchFamily="18" charset="0"/>
            </a:endParaRPr>
          </a:p>
          <a:p>
            <a:pPr lvl="1" algn="just">
              <a:lnSpc>
                <a:spcPct val="150000"/>
              </a:lnSpc>
              <a:tabLst>
                <a:tab pos="312420" algn="l"/>
              </a:tabLst>
            </a:pPr>
            <a:r>
              <a:rPr lang="vi-VN" sz="4200" dirty="0">
                <a:solidFill>
                  <a:srgbClr val="000000"/>
                </a:solidFill>
                <a:ea typeface="Times New Roman" panose="02020603050405020304" pitchFamily="18" charset="0"/>
                <a:cs typeface="Times New Roman" panose="02020603050405020304" pitchFamily="18" charset="0"/>
              </a:rPr>
              <a:t>+ Bữa cơm gia đình cũng là một dịp để người lớn trong gia đình dạy bảo con cháu những điều hay, lẽ phải.</a:t>
            </a:r>
          </a:p>
          <a:p>
            <a:pPr lvl="2" algn="just">
              <a:lnSpc>
                <a:spcPct val="150000"/>
              </a:lnSpc>
              <a:tabLst>
                <a:tab pos="312420" algn="l"/>
              </a:tabLst>
            </a:pPr>
            <a:r>
              <a:rPr lang="vi-VN" sz="4200" dirty="0">
                <a:solidFill>
                  <a:srgbClr val="000000"/>
                </a:solidFill>
                <a:ea typeface="Times New Roman" panose="02020603050405020304" pitchFamily="18" charset="0"/>
                <a:cs typeface="Times New Roman" panose="02020603050405020304" pitchFamily="18" charset="0"/>
              </a:rPr>
              <a:t>•	Một nghiên cứu ở Mỹ trên 1476 tình nguyện viên cho thấy bữa cơm gia đình sẽ giúp mọi người gắn bó và hợp tác với nhau tốt hơn.</a:t>
            </a:r>
          </a:p>
        </p:txBody>
      </p:sp>
    </p:spTree>
    <p:extLst>
      <p:ext uri="{BB962C8B-B14F-4D97-AF65-F5344CB8AC3E}">
        <p14:creationId xmlns:p14="http://schemas.microsoft.com/office/powerpoint/2010/main" val="362238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 calcmode="lin" valueType="num">
                                      <p:cBhvr additive="base">
                                        <p:cTn id="7"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1">
                                            <p:txEl>
                                              <p:pRg st="2" end="2"/>
                                            </p:txEl>
                                          </p:spTgt>
                                        </p:tgtEl>
                                        <p:attrNameLst>
                                          <p:attrName>style.visibility</p:attrName>
                                        </p:attrNameLst>
                                      </p:cBhvr>
                                      <p:to>
                                        <p:strVal val="visible"/>
                                      </p:to>
                                    </p:set>
                                    <p:animEffect transition="in" filter="barn(inVertical)">
                                      <p:cBhvr>
                                        <p:cTn id="13"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sp>
        <p:nvSpPr>
          <p:cNvPr id="4" name="TextBox 4"/>
          <p:cNvSpPr txBox="1"/>
          <p:nvPr/>
        </p:nvSpPr>
        <p:spPr>
          <a:xfrm>
            <a:off x="3201891" y="675934"/>
            <a:ext cx="12420600" cy="986489"/>
          </a:xfrm>
          <a:prstGeom prst="rect">
            <a:avLst/>
          </a:prstGeom>
        </p:spPr>
        <p:txBody>
          <a:bodyPr wrap="square" lIns="0" tIns="0" rIns="0" bIns="0" rtlCol="0" anchor="t">
            <a:spAutoFit/>
          </a:bodyPr>
          <a:lstStyle/>
          <a:p>
            <a:pPr marL="0" lvl="0" indent="0" algn="ctr">
              <a:lnSpc>
                <a:spcPts val="8799"/>
              </a:lnSpc>
              <a:spcBef>
                <a:spcPct val="0"/>
              </a:spcBef>
            </a:pPr>
            <a:r>
              <a:rPr lang="en-US" sz="4800" b="1" i="1" dirty="0" smtClean="0">
                <a:solidFill>
                  <a:srgbClr val="2E2562"/>
                </a:solidFill>
                <a:latin typeface="Arial" panose="020B0604020202020204" pitchFamily="34" charset="0"/>
                <a:cs typeface="Arial" panose="020B0604020202020204" pitchFamily="34" charset="0"/>
              </a:rPr>
              <a:t>Đọc bài </a:t>
            </a:r>
            <a:r>
              <a:rPr lang="en-US" sz="4800" b="1" i="1" dirty="0" err="1" smtClean="0">
                <a:solidFill>
                  <a:srgbClr val="2E2562"/>
                </a:solidFill>
                <a:latin typeface="Arial" panose="020B0604020202020204" pitchFamily="34" charset="0"/>
                <a:cs typeface="Arial" panose="020B0604020202020204" pitchFamily="34" charset="0"/>
              </a:rPr>
              <a:t>mẫu</a:t>
            </a:r>
            <a:r>
              <a:rPr lang="en-US" sz="4800" b="1" i="1" dirty="0" smtClean="0">
                <a:solidFill>
                  <a:srgbClr val="2E2562"/>
                </a:solidFill>
                <a:latin typeface="Arial" panose="020B0604020202020204" pitchFamily="34" charset="0"/>
                <a:cs typeface="Arial" panose="020B0604020202020204" pitchFamily="34" charset="0"/>
              </a:rPr>
              <a:t> SGK/tr53 </a:t>
            </a:r>
            <a:r>
              <a:rPr lang="en-US" sz="4800" b="1" i="1" dirty="0" err="1" smtClean="0">
                <a:solidFill>
                  <a:srgbClr val="2E2562"/>
                </a:solidFill>
                <a:latin typeface="Arial" panose="020B0604020202020204" pitchFamily="34" charset="0"/>
                <a:cs typeface="Arial" panose="020B0604020202020204" pitchFamily="34" charset="0"/>
              </a:rPr>
              <a:t>và</a:t>
            </a:r>
            <a:r>
              <a:rPr lang="en-US" sz="4800" b="1" i="1" dirty="0" smtClean="0">
                <a:solidFill>
                  <a:srgbClr val="2E2562"/>
                </a:solidFill>
                <a:latin typeface="Arial" panose="020B0604020202020204" pitchFamily="34" charset="0"/>
                <a:cs typeface="Arial" panose="020B0604020202020204" pitchFamily="34" charset="0"/>
              </a:rPr>
              <a:t> trả </a:t>
            </a:r>
            <a:r>
              <a:rPr lang="en-US" sz="4800" b="1" i="1" dirty="0" err="1" smtClean="0">
                <a:solidFill>
                  <a:srgbClr val="2E2562"/>
                </a:solidFill>
                <a:latin typeface="Arial" panose="020B0604020202020204" pitchFamily="34" charset="0"/>
                <a:cs typeface="Arial" panose="020B0604020202020204" pitchFamily="34" charset="0"/>
              </a:rPr>
              <a:t>lời</a:t>
            </a:r>
            <a:r>
              <a:rPr lang="en-US" sz="4800" b="1" i="1" dirty="0" smtClean="0">
                <a:solidFill>
                  <a:srgbClr val="2E2562"/>
                </a:solidFill>
                <a:latin typeface="Arial" panose="020B0604020202020204" pitchFamily="34" charset="0"/>
                <a:cs typeface="Arial" panose="020B0604020202020204" pitchFamily="34" charset="0"/>
              </a:rPr>
              <a:t> câu hỏi:</a:t>
            </a:r>
            <a:endParaRPr lang="en-US" sz="4800" b="1" i="1" u="none" dirty="0">
              <a:solidFill>
                <a:srgbClr val="2E2562"/>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40692" b="1627"/>
          <a:stretch>
            <a:fillRect/>
          </a:stretch>
        </p:blipFill>
        <p:spPr>
          <a:xfrm rot="-10800000">
            <a:off x="-236015" y="7084437"/>
            <a:ext cx="2640885" cy="433259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44081"/>
          <a:stretch>
            <a:fillRect/>
          </a:stretch>
        </p:blipFill>
        <p:spPr>
          <a:xfrm rot="-10800000" flipH="1">
            <a:off x="1146780" y="9104988"/>
            <a:ext cx="2516180" cy="11924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100000">
            <a:off x="16562804" y="-191750"/>
            <a:ext cx="1631770" cy="2313076"/>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t="48200"/>
          <a:stretch>
            <a:fillRect/>
          </a:stretch>
        </p:blipFill>
        <p:spPr>
          <a:xfrm rot="-5400000">
            <a:off x="-709555" y="5877856"/>
            <a:ext cx="2751405" cy="1282692"/>
          </a:xfrm>
          <a:prstGeom prst="rect">
            <a:avLst/>
          </a:prstGeom>
        </p:spPr>
      </p:pic>
      <p:grpSp>
        <p:nvGrpSpPr>
          <p:cNvPr id="14" name="Group 14"/>
          <p:cNvGrpSpPr/>
          <p:nvPr/>
        </p:nvGrpSpPr>
        <p:grpSpPr>
          <a:xfrm>
            <a:off x="1307494" y="2247900"/>
            <a:ext cx="15951807" cy="7467600"/>
            <a:chOff x="0" y="0"/>
            <a:chExt cx="2386775" cy="2764253"/>
          </a:xfrm>
        </p:grpSpPr>
        <p:sp>
          <p:nvSpPr>
            <p:cNvPr id="15" name="Freeform 15"/>
            <p:cNvSpPr/>
            <p:nvPr/>
          </p:nvSpPr>
          <p:spPr>
            <a:xfrm>
              <a:off x="0" y="0"/>
              <a:ext cx="2386775" cy="2764253"/>
            </a:xfrm>
            <a:custGeom>
              <a:avLst/>
              <a:gdLst/>
              <a:ahLst/>
              <a:cxnLst/>
              <a:rect l="l" t="t" r="r" b="b"/>
              <a:pathLst>
                <a:path w="2386775" h="2764253">
                  <a:moveTo>
                    <a:pt x="2262315" y="2764253"/>
                  </a:moveTo>
                  <a:lnTo>
                    <a:pt x="124460" y="2764253"/>
                  </a:lnTo>
                  <a:cubicBezTo>
                    <a:pt x="55880" y="2764253"/>
                    <a:pt x="0" y="2708373"/>
                    <a:pt x="0" y="2639793"/>
                  </a:cubicBezTo>
                  <a:lnTo>
                    <a:pt x="0" y="124460"/>
                  </a:lnTo>
                  <a:cubicBezTo>
                    <a:pt x="0" y="55880"/>
                    <a:pt x="55880" y="0"/>
                    <a:pt x="124460" y="0"/>
                  </a:cubicBezTo>
                  <a:lnTo>
                    <a:pt x="2262315" y="0"/>
                  </a:lnTo>
                  <a:cubicBezTo>
                    <a:pt x="2330895" y="0"/>
                    <a:pt x="2386775" y="55880"/>
                    <a:pt x="2386775" y="124460"/>
                  </a:cubicBezTo>
                  <a:lnTo>
                    <a:pt x="2386775" y="2639793"/>
                  </a:lnTo>
                  <a:cubicBezTo>
                    <a:pt x="2386775" y="2708373"/>
                    <a:pt x="2330895" y="2764253"/>
                    <a:pt x="2262315" y="2764253"/>
                  </a:cubicBezTo>
                  <a:close/>
                </a:path>
              </a:pathLst>
            </a:custGeom>
            <a:solidFill>
              <a:srgbClr val="FFFFFF"/>
            </a:solidFill>
          </p:spPr>
        </p:sp>
      </p:grpSp>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59218">
            <a:off x="13508925" y="8906080"/>
            <a:ext cx="1690484" cy="1005838"/>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444062">
            <a:off x="659996" y="825242"/>
            <a:ext cx="1619293" cy="315026"/>
          </a:xfrm>
          <a:prstGeom prst="rect">
            <a:avLst/>
          </a:prstGeom>
        </p:spPr>
      </p:pic>
      <p:pic>
        <p:nvPicPr>
          <p:cNvPr id="20"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5612255" y="7581900"/>
            <a:ext cx="2889639" cy="2970657"/>
          </a:xfrm>
          <a:prstGeom prst="rect">
            <a:avLst/>
          </a:prstGeom>
        </p:spPr>
      </p:pic>
      <p:sp>
        <p:nvSpPr>
          <p:cNvPr id="21" name="Rectangle 20"/>
          <p:cNvSpPr/>
          <p:nvPr/>
        </p:nvSpPr>
        <p:spPr>
          <a:xfrm>
            <a:off x="2310441" y="2491221"/>
            <a:ext cx="13945913" cy="3000821"/>
          </a:xfrm>
          <a:prstGeom prst="rect">
            <a:avLst/>
          </a:prstGeom>
        </p:spPr>
        <p:txBody>
          <a:bodyPr wrap="square">
            <a:spAutoFit/>
          </a:bodyPr>
          <a:lstStyle/>
          <a:p>
            <a:pPr algn="just">
              <a:lnSpc>
                <a:spcPct val="150000"/>
              </a:lnSpc>
              <a:tabLst>
                <a:tab pos="312420" algn="l"/>
              </a:tabLst>
            </a:pPr>
            <a:r>
              <a:rPr lang="en-US" sz="42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3. Chức năng của </a:t>
            </a:r>
            <a:r>
              <a:rPr lang="en-US" sz="4200" b="1"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đoạn</a:t>
            </a:r>
            <a:r>
              <a:rPr lang="en-US" sz="4200"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mở bài</a:t>
            </a:r>
            <a:endParaRPr lang="en-US" sz="4200" b="1" dirty="0">
              <a:ea typeface="Times New Roman" panose="02020603050405020304" pitchFamily="18" charset="0"/>
              <a:cs typeface="Times New Roman" panose="02020603050405020304" pitchFamily="18" charset="0"/>
            </a:endParaRPr>
          </a:p>
          <a:p>
            <a:pPr lvl="1" algn="just">
              <a:lnSpc>
                <a:spcPct val="150000"/>
              </a:lnSpc>
              <a:tabLst>
                <a:tab pos="312420" algn="l"/>
              </a:tabLst>
            </a:pPr>
            <a:r>
              <a:rPr lang="vi-VN" sz="4200" dirty="0">
                <a:solidFill>
                  <a:srgbClr val="000000"/>
                </a:solidFill>
                <a:ea typeface="Times New Roman" panose="02020603050405020304" pitchFamily="18" charset="0"/>
                <a:cs typeface="Times New Roman" panose="02020603050405020304" pitchFamily="18" charset="0"/>
              </a:rPr>
              <a:t>Đoạn mở bài giúp người viết nêu ra được vấn đề và thể hiện rõ ý kiến về bữa cơm gia </a:t>
            </a:r>
            <a:r>
              <a:rPr lang="vi-VN" sz="4200" dirty="0" smtClean="0">
                <a:solidFill>
                  <a:srgbClr val="000000"/>
                </a:solidFill>
                <a:ea typeface="Times New Roman" panose="02020603050405020304" pitchFamily="18" charset="0"/>
                <a:cs typeface="Times New Roman" panose="02020603050405020304" pitchFamily="18" charset="0"/>
              </a:rPr>
              <a:t>đình.</a:t>
            </a:r>
            <a:endParaRPr lang="en-US" sz="4200" dirty="0">
              <a:solidFill>
                <a:srgbClr val="000000"/>
              </a:solidFill>
              <a:ea typeface="Times New Roman" panose="02020603050405020304" pitchFamily="18" charset="0"/>
              <a:cs typeface="Times New Roman" panose="02020603050405020304" pitchFamily="18" charset="0"/>
            </a:endParaRPr>
          </a:p>
        </p:txBody>
      </p:sp>
      <p:sp>
        <p:nvSpPr>
          <p:cNvPr id="2" name="TextBox 1"/>
          <p:cNvSpPr txBox="1"/>
          <p:nvPr/>
        </p:nvSpPr>
        <p:spPr>
          <a:xfrm>
            <a:off x="2310441" y="5474414"/>
            <a:ext cx="13983215" cy="3000821"/>
          </a:xfrm>
          <a:prstGeom prst="rect">
            <a:avLst/>
          </a:prstGeom>
          <a:noFill/>
        </p:spPr>
        <p:txBody>
          <a:bodyPr wrap="square" rtlCol="0">
            <a:spAutoFit/>
          </a:bodyPr>
          <a:lstStyle/>
          <a:p>
            <a:pPr algn="just">
              <a:lnSpc>
                <a:spcPct val="150000"/>
              </a:lnSpc>
            </a:pPr>
            <a:r>
              <a:rPr lang="en-US" sz="4200" b="1" dirty="0" smtClean="0">
                <a:latin typeface="Arial" panose="020B0604020202020204" pitchFamily="34" charset="0"/>
                <a:cs typeface="Arial" panose="020B0604020202020204" pitchFamily="34" charset="0"/>
              </a:rPr>
              <a:t>4.</a:t>
            </a:r>
            <a:r>
              <a:rPr lang="en-US"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Đề xuất của người viết </a:t>
            </a:r>
            <a:r>
              <a:rPr lang="vi-VN" sz="4200" dirty="0" smtClean="0">
                <a:latin typeface="Arial" panose="020B0604020202020204" pitchFamily="34" charset="0"/>
                <a:cs typeface="Arial" panose="020B0604020202020204" pitchFamily="34" charset="0"/>
              </a:rPr>
              <a:t>ở </a:t>
            </a:r>
            <a:r>
              <a:rPr lang="vi-VN" sz="4200" dirty="0">
                <a:latin typeface="Arial" panose="020B0604020202020204" pitchFamily="34" charset="0"/>
                <a:cs typeface="Arial" panose="020B0604020202020204" pitchFamily="34" charset="0"/>
              </a:rPr>
              <a:t>phần kết là mỗi thành viên đều cần góp sức, người đi chợ, người nấu ăn, người rửa chén bát.</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943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sp>
        <p:nvSpPr>
          <p:cNvPr id="4" name="TextBox 4"/>
          <p:cNvSpPr txBox="1"/>
          <p:nvPr/>
        </p:nvSpPr>
        <p:spPr>
          <a:xfrm>
            <a:off x="3201891" y="675934"/>
            <a:ext cx="12420600" cy="986489"/>
          </a:xfrm>
          <a:prstGeom prst="rect">
            <a:avLst/>
          </a:prstGeom>
        </p:spPr>
        <p:txBody>
          <a:bodyPr wrap="square" lIns="0" tIns="0" rIns="0" bIns="0" rtlCol="0" anchor="t">
            <a:spAutoFit/>
          </a:bodyPr>
          <a:lstStyle/>
          <a:p>
            <a:pPr marL="0" lvl="0" indent="0" algn="ctr">
              <a:lnSpc>
                <a:spcPts val="8799"/>
              </a:lnSpc>
              <a:spcBef>
                <a:spcPct val="0"/>
              </a:spcBef>
            </a:pPr>
            <a:r>
              <a:rPr lang="en-US" sz="4800" b="1" i="1" dirty="0" smtClean="0">
                <a:solidFill>
                  <a:srgbClr val="2E2562"/>
                </a:solidFill>
                <a:latin typeface="Arial" panose="020B0604020202020204" pitchFamily="34" charset="0"/>
                <a:cs typeface="Arial" panose="020B0604020202020204" pitchFamily="34" charset="0"/>
              </a:rPr>
              <a:t>Đọc bài </a:t>
            </a:r>
            <a:r>
              <a:rPr lang="en-US" sz="4800" b="1" i="1" dirty="0" err="1" smtClean="0">
                <a:solidFill>
                  <a:srgbClr val="2E2562"/>
                </a:solidFill>
                <a:latin typeface="Arial" panose="020B0604020202020204" pitchFamily="34" charset="0"/>
                <a:cs typeface="Arial" panose="020B0604020202020204" pitchFamily="34" charset="0"/>
              </a:rPr>
              <a:t>mẫu</a:t>
            </a:r>
            <a:r>
              <a:rPr lang="en-US" sz="4800" b="1" i="1" dirty="0" smtClean="0">
                <a:solidFill>
                  <a:srgbClr val="2E2562"/>
                </a:solidFill>
                <a:latin typeface="Arial" panose="020B0604020202020204" pitchFamily="34" charset="0"/>
                <a:cs typeface="Arial" panose="020B0604020202020204" pitchFamily="34" charset="0"/>
              </a:rPr>
              <a:t> SGK/tr53 </a:t>
            </a:r>
            <a:r>
              <a:rPr lang="en-US" sz="4800" b="1" i="1" dirty="0" err="1" smtClean="0">
                <a:solidFill>
                  <a:srgbClr val="2E2562"/>
                </a:solidFill>
                <a:latin typeface="Arial" panose="020B0604020202020204" pitchFamily="34" charset="0"/>
                <a:cs typeface="Arial" panose="020B0604020202020204" pitchFamily="34" charset="0"/>
              </a:rPr>
              <a:t>và</a:t>
            </a:r>
            <a:r>
              <a:rPr lang="en-US" sz="4800" b="1" i="1" dirty="0" smtClean="0">
                <a:solidFill>
                  <a:srgbClr val="2E2562"/>
                </a:solidFill>
                <a:latin typeface="Arial" panose="020B0604020202020204" pitchFamily="34" charset="0"/>
                <a:cs typeface="Arial" panose="020B0604020202020204" pitchFamily="34" charset="0"/>
              </a:rPr>
              <a:t> trả </a:t>
            </a:r>
            <a:r>
              <a:rPr lang="en-US" sz="4800" b="1" i="1" dirty="0" err="1" smtClean="0">
                <a:solidFill>
                  <a:srgbClr val="2E2562"/>
                </a:solidFill>
                <a:latin typeface="Arial" panose="020B0604020202020204" pitchFamily="34" charset="0"/>
                <a:cs typeface="Arial" panose="020B0604020202020204" pitchFamily="34" charset="0"/>
              </a:rPr>
              <a:t>lời</a:t>
            </a:r>
            <a:r>
              <a:rPr lang="en-US" sz="4800" b="1" i="1" dirty="0" smtClean="0">
                <a:solidFill>
                  <a:srgbClr val="2E2562"/>
                </a:solidFill>
                <a:latin typeface="Arial" panose="020B0604020202020204" pitchFamily="34" charset="0"/>
                <a:cs typeface="Arial" panose="020B0604020202020204" pitchFamily="34" charset="0"/>
              </a:rPr>
              <a:t> câu hỏi:</a:t>
            </a:r>
            <a:endParaRPr lang="en-US" sz="4800" b="1" i="1" u="none" dirty="0">
              <a:solidFill>
                <a:srgbClr val="2E2562"/>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40692" b="1627"/>
          <a:stretch>
            <a:fillRect/>
          </a:stretch>
        </p:blipFill>
        <p:spPr>
          <a:xfrm rot="-10800000">
            <a:off x="-236015" y="7084437"/>
            <a:ext cx="2640885" cy="433259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44081"/>
          <a:stretch>
            <a:fillRect/>
          </a:stretch>
        </p:blipFill>
        <p:spPr>
          <a:xfrm rot="-10800000" flipH="1">
            <a:off x="1146780" y="9104988"/>
            <a:ext cx="2516180" cy="11924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8100000">
            <a:off x="16562804" y="-191750"/>
            <a:ext cx="1631770" cy="2313076"/>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t="48200"/>
          <a:stretch>
            <a:fillRect/>
          </a:stretch>
        </p:blipFill>
        <p:spPr>
          <a:xfrm rot="-5400000">
            <a:off x="-709555" y="5877856"/>
            <a:ext cx="2751405" cy="1282692"/>
          </a:xfrm>
          <a:prstGeom prst="rect">
            <a:avLst/>
          </a:prstGeom>
        </p:spPr>
      </p:pic>
      <p:grpSp>
        <p:nvGrpSpPr>
          <p:cNvPr id="14" name="Group 14"/>
          <p:cNvGrpSpPr/>
          <p:nvPr/>
        </p:nvGrpSpPr>
        <p:grpSpPr>
          <a:xfrm>
            <a:off x="1307494" y="2247900"/>
            <a:ext cx="15951807" cy="7467600"/>
            <a:chOff x="0" y="0"/>
            <a:chExt cx="2386775" cy="2764253"/>
          </a:xfrm>
        </p:grpSpPr>
        <p:sp>
          <p:nvSpPr>
            <p:cNvPr id="15" name="Freeform 15"/>
            <p:cNvSpPr/>
            <p:nvPr/>
          </p:nvSpPr>
          <p:spPr>
            <a:xfrm>
              <a:off x="0" y="0"/>
              <a:ext cx="2386775" cy="2764253"/>
            </a:xfrm>
            <a:custGeom>
              <a:avLst/>
              <a:gdLst/>
              <a:ahLst/>
              <a:cxnLst/>
              <a:rect l="l" t="t" r="r" b="b"/>
              <a:pathLst>
                <a:path w="2386775" h="2764253">
                  <a:moveTo>
                    <a:pt x="2262315" y="2764253"/>
                  </a:moveTo>
                  <a:lnTo>
                    <a:pt x="124460" y="2764253"/>
                  </a:lnTo>
                  <a:cubicBezTo>
                    <a:pt x="55880" y="2764253"/>
                    <a:pt x="0" y="2708373"/>
                    <a:pt x="0" y="2639793"/>
                  </a:cubicBezTo>
                  <a:lnTo>
                    <a:pt x="0" y="124460"/>
                  </a:lnTo>
                  <a:cubicBezTo>
                    <a:pt x="0" y="55880"/>
                    <a:pt x="55880" y="0"/>
                    <a:pt x="124460" y="0"/>
                  </a:cubicBezTo>
                  <a:lnTo>
                    <a:pt x="2262315" y="0"/>
                  </a:lnTo>
                  <a:cubicBezTo>
                    <a:pt x="2330895" y="0"/>
                    <a:pt x="2386775" y="55880"/>
                    <a:pt x="2386775" y="124460"/>
                  </a:cubicBezTo>
                  <a:lnTo>
                    <a:pt x="2386775" y="2639793"/>
                  </a:lnTo>
                  <a:cubicBezTo>
                    <a:pt x="2386775" y="2708373"/>
                    <a:pt x="2330895" y="2764253"/>
                    <a:pt x="2262315" y="2764253"/>
                  </a:cubicBezTo>
                  <a:close/>
                </a:path>
              </a:pathLst>
            </a:custGeom>
            <a:solidFill>
              <a:srgbClr val="FFFFFF"/>
            </a:solidFill>
          </p:spPr>
        </p:sp>
      </p:grpSp>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59218">
            <a:off x="13508925" y="8906080"/>
            <a:ext cx="1690484" cy="1005838"/>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444062">
            <a:off x="659996" y="825242"/>
            <a:ext cx="1619293" cy="315026"/>
          </a:xfrm>
          <a:prstGeom prst="rect">
            <a:avLst/>
          </a:prstGeom>
        </p:spPr>
      </p:pic>
      <p:pic>
        <p:nvPicPr>
          <p:cNvPr id="20"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5612255" y="7581900"/>
            <a:ext cx="2889639" cy="2970657"/>
          </a:xfrm>
          <a:prstGeom prst="rect">
            <a:avLst/>
          </a:prstGeom>
        </p:spPr>
      </p:pic>
      <p:sp>
        <p:nvSpPr>
          <p:cNvPr id="21" name="Rectangle 20"/>
          <p:cNvSpPr/>
          <p:nvPr/>
        </p:nvSpPr>
        <p:spPr>
          <a:xfrm>
            <a:off x="2310441" y="2882031"/>
            <a:ext cx="13945913" cy="3000821"/>
          </a:xfrm>
          <a:prstGeom prst="rect">
            <a:avLst/>
          </a:prstGeom>
        </p:spPr>
        <p:txBody>
          <a:bodyPr wrap="square">
            <a:spAutoFit/>
          </a:bodyPr>
          <a:lstStyle/>
          <a:p>
            <a:pPr algn="just">
              <a:lnSpc>
                <a:spcPct val="150000"/>
              </a:lnSpc>
              <a:tabLst>
                <a:tab pos="312420" algn="l"/>
              </a:tabLst>
            </a:pPr>
            <a:r>
              <a:rPr lang="vi-VN" sz="4200" b="1" dirty="0">
                <a:solidFill>
                  <a:srgbClr val="000000"/>
                </a:solidFill>
                <a:ea typeface="Times New Roman" panose="02020603050405020304" pitchFamily="18" charset="0"/>
                <a:cs typeface="Arial" panose="020B0604020202020204" pitchFamily="34" charset="0"/>
              </a:rPr>
              <a:t>5. </a:t>
            </a:r>
            <a:r>
              <a:rPr lang="vi-VN" sz="4200" dirty="0">
                <a:solidFill>
                  <a:srgbClr val="000000"/>
                </a:solidFill>
                <a:ea typeface="Times New Roman" panose="02020603050405020304" pitchFamily="18" charset="0"/>
                <a:cs typeface="Arial" panose="020B0604020202020204" pitchFamily="34" charset="0"/>
              </a:rPr>
              <a:t>Khi viết văn trình bày ý kiến về một hiện tượng đời sống phải đưa ra những ý kiến, lí lẽ hợp lí, bên cạnh đó là bằng chứng chứng minh cho lí lẽ của mình.</a:t>
            </a:r>
            <a:endParaRPr lang="en-US" sz="4200" dirty="0">
              <a:solidFill>
                <a:srgbClr val="0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0807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176394" y="5143500"/>
            <a:ext cx="1861012" cy="51435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3532" r="3001" b="64850"/>
          <a:stretch>
            <a:fillRect/>
          </a:stretch>
        </p:blipFill>
        <p:spPr>
          <a:xfrm>
            <a:off x="2887852" y="8251871"/>
            <a:ext cx="12512297" cy="20351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379" t="2518"/>
          <a:stretch>
            <a:fillRect/>
          </a:stretch>
        </p:blipFill>
        <p:spPr>
          <a:xfrm>
            <a:off x="-511763" y="5143500"/>
            <a:ext cx="3889727" cy="5143500"/>
          </a:xfrm>
          <a:prstGeom prst="rect">
            <a:avLst/>
          </a:prstGeom>
        </p:spPr>
      </p:pic>
      <p:grpSp>
        <p:nvGrpSpPr>
          <p:cNvPr id="5" name="Group 5"/>
          <p:cNvGrpSpPr>
            <a:grpSpLocks noChangeAspect="1"/>
          </p:cNvGrpSpPr>
          <p:nvPr/>
        </p:nvGrpSpPr>
        <p:grpSpPr>
          <a:xfrm>
            <a:off x="2058499" y="2806659"/>
            <a:ext cx="14249400" cy="6015301"/>
            <a:chOff x="0" y="0"/>
            <a:chExt cx="7981950" cy="4578350"/>
          </a:xfrm>
        </p:grpSpPr>
        <p:sp>
          <p:nvSpPr>
            <p:cNvPr id="6" name="Freeform 6"/>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id="7" name="Freeform 7"/>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3A4D8"/>
            </a:solidFill>
          </p:spPr>
        </p:sp>
        <p:sp>
          <p:nvSpPr>
            <p:cNvPr id="8" name="Freeform 8"/>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2E2562"/>
            </a:solidFill>
          </p:spPr>
        </p:sp>
        <p:sp>
          <p:nvSpPr>
            <p:cNvPr id="9" name="Freeform 9"/>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2E2562"/>
            </a:solidFill>
          </p:spPr>
        </p:sp>
      </p:gr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400996" y="-484145"/>
            <a:ext cx="3714911" cy="3598820"/>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27908" y="-484145"/>
            <a:ext cx="3714911" cy="3598820"/>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l="65670"/>
          <a:stretch>
            <a:fillRect/>
          </a:stretch>
        </p:blipFill>
        <p:spPr>
          <a:xfrm>
            <a:off x="0" y="2024050"/>
            <a:ext cx="1633105" cy="2646702"/>
          </a:xfrm>
          <a:prstGeom prst="rect">
            <a:avLst/>
          </a:prstGeom>
        </p:spPr>
      </p:pic>
      <p:pic>
        <p:nvPicPr>
          <p:cNvPr id="14"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4753298" y="269687"/>
            <a:ext cx="834204" cy="872266"/>
          </a:xfrm>
          <a:prstGeom prst="rect">
            <a:avLst/>
          </a:prstGeom>
        </p:spPr>
      </p:pic>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r="50836"/>
          <a:stretch>
            <a:fillRect/>
          </a:stretch>
        </p:blipFill>
        <p:spPr>
          <a:xfrm>
            <a:off x="16733294" y="1625512"/>
            <a:ext cx="1554706" cy="2978326"/>
          </a:xfrm>
          <a:prstGeom prst="rect">
            <a:avLst/>
          </a:prstGeom>
        </p:spPr>
      </p:pic>
      <p:pic>
        <p:nvPicPr>
          <p:cNvPr id="17" name="Picture 17"/>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8809597">
            <a:off x="2562597" y="107210"/>
            <a:ext cx="1866157" cy="363052"/>
          </a:xfrm>
          <a:prstGeom prst="rect">
            <a:avLst/>
          </a:prstGeom>
        </p:spPr>
      </p:pic>
      <p:sp>
        <p:nvSpPr>
          <p:cNvPr id="19" name="TextBox 19"/>
          <p:cNvSpPr txBox="1"/>
          <p:nvPr/>
        </p:nvSpPr>
        <p:spPr>
          <a:xfrm>
            <a:off x="3962225" y="5093046"/>
            <a:ext cx="10853662" cy="1056571"/>
          </a:xfrm>
          <a:prstGeom prst="rect">
            <a:avLst/>
          </a:prstGeom>
        </p:spPr>
        <p:txBody>
          <a:bodyPr lIns="0" tIns="0" rIns="0" bIns="0" rtlCol="0" anchor="t">
            <a:spAutoFit/>
          </a:bodyPr>
          <a:lstStyle/>
          <a:p>
            <a:pPr marL="0" lvl="0" indent="0" algn="ctr">
              <a:lnSpc>
                <a:spcPts val="8799"/>
              </a:lnSpc>
              <a:spcBef>
                <a:spcPct val="0"/>
              </a:spcBef>
            </a:pPr>
            <a:r>
              <a:rPr lang="en-US" sz="7200" b="1" dirty="0" smtClean="0">
                <a:solidFill>
                  <a:srgbClr val="2E2562"/>
                </a:solidFill>
                <a:latin typeface="Arial" panose="020B0604020202020204" pitchFamily="34" charset="0"/>
                <a:cs typeface="Arial" panose="020B0604020202020204" pitchFamily="34" charset="0"/>
              </a:rPr>
              <a:t>III. THỰC HÀNH</a:t>
            </a:r>
            <a:endParaRPr lang="en-US" sz="7200" b="1" u="none" dirty="0">
              <a:solidFill>
                <a:srgbClr val="2E25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8234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sp>
        <p:nvSpPr>
          <p:cNvPr id="2" name="TextBox 2"/>
          <p:cNvSpPr txBox="1"/>
          <p:nvPr/>
        </p:nvSpPr>
        <p:spPr>
          <a:xfrm>
            <a:off x="2125721" y="1028700"/>
            <a:ext cx="14104879" cy="3385542"/>
          </a:xfrm>
          <a:prstGeom prst="rect">
            <a:avLst/>
          </a:prstGeom>
        </p:spPr>
        <p:txBody>
          <a:bodyPr wrap="square" lIns="0" tIns="0" rIns="0" bIns="0" rtlCol="0" anchor="t">
            <a:spAutoFit/>
          </a:bodyPr>
          <a:lstStyle/>
          <a:p>
            <a:pPr lvl="0" algn="just">
              <a:lnSpc>
                <a:spcPts val="8799"/>
              </a:lnSpc>
            </a:pPr>
            <a:r>
              <a:rPr lang="vi-VN" sz="5600" b="1" i="1" dirty="0">
                <a:solidFill>
                  <a:srgbClr val="2E2562"/>
                </a:solidFill>
              </a:rPr>
              <a:t>Đề bài: Viết đoạn văn khoảng 400 chữ, trình bày suy nghĩ về một hiện tượng trong đời sống mà em quan tâm.</a:t>
            </a:r>
            <a:endParaRPr lang="en-US" sz="5600" b="1" i="1" u="none" dirty="0">
              <a:solidFill>
                <a:srgbClr val="2E2562"/>
              </a:solidFill>
            </a:endParaRPr>
          </a:p>
        </p:txBody>
      </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88776">
            <a:off x="121273" y="8552290"/>
            <a:ext cx="2460646" cy="1145319"/>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29326" y="-1257300"/>
            <a:ext cx="3555047" cy="3767391"/>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048146">
            <a:off x="16212122" y="-1038993"/>
            <a:ext cx="3677146" cy="3075013"/>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117593" y="2080805"/>
            <a:ext cx="1472852" cy="1446073"/>
          </a:xfrm>
          <a:prstGeom prst="rect">
            <a:avLst/>
          </a:prstGeom>
        </p:spPr>
      </p:pic>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22996">
            <a:off x="16028977" y="8552290"/>
            <a:ext cx="2460646" cy="1145319"/>
          </a:xfrm>
          <a:prstGeom prst="rect">
            <a:avLst/>
          </a:prstGeom>
        </p:spPr>
      </p:pic>
      <p:pic>
        <p:nvPicPr>
          <p:cNvPr id="21" name="Picture 20"/>
          <p:cNvPicPr>
            <a:picLocks noChangeAspect="1"/>
          </p:cNvPicPr>
          <p:nvPr/>
        </p:nvPicPr>
        <p:blipFill rotWithShape="1">
          <a:blip r:embed="rId12">
            <a:extLst>
              <a:ext uri="{28A0092B-C50C-407E-A947-70E740481C1C}">
                <a14:useLocalDpi xmlns:a14="http://schemas.microsoft.com/office/drawing/2010/main" val="0"/>
              </a:ext>
            </a:extLst>
          </a:blip>
          <a:srcRect l="11732" t="5788" r="12884" b="6925"/>
          <a:stretch/>
        </p:blipFill>
        <p:spPr>
          <a:xfrm>
            <a:off x="6705600" y="4681384"/>
            <a:ext cx="4902777" cy="5676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grpSp>
        <p:nvGrpSpPr>
          <p:cNvPr id="3" name="Group 3"/>
          <p:cNvGrpSpPr/>
          <p:nvPr/>
        </p:nvGrpSpPr>
        <p:grpSpPr>
          <a:xfrm>
            <a:off x="1218723" y="1257301"/>
            <a:ext cx="16040577" cy="8015936"/>
            <a:chOff x="0" y="0"/>
            <a:chExt cx="2386775" cy="2668633"/>
          </a:xfrm>
        </p:grpSpPr>
        <p:sp>
          <p:nvSpPr>
            <p:cNvPr id="4" name="Freeform 4"/>
            <p:cNvSpPr/>
            <p:nvPr/>
          </p:nvSpPr>
          <p:spPr>
            <a:xfrm>
              <a:off x="0" y="0"/>
              <a:ext cx="2386775" cy="2668633"/>
            </a:xfrm>
            <a:custGeom>
              <a:avLst/>
              <a:gdLst/>
              <a:ahLst/>
              <a:cxnLst/>
              <a:rect l="l" t="t" r="r" b="b"/>
              <a:pathLst>
                <a:path w="2386775" h="2668633">
                  <a:moveTo>
                    <a:pt x="2262315" y="2668633"/>
                  </a:moveTo>
                  <a:lnTo>
                    <a:pt x="124460" y="2668633"/>
                  </a:lnTo>
                  <a:cubicBezTo>
                    <a:pt x="55880" y="2668633"/>
                    <a:pt x="0" y="2612753"/>
                    <a:pt x="0" y="2544173"/>
                  </a:cubicBezTo>
                  <a:lnTo>
                    <a:pt x="0" y="124460"/>
                  </a:lnTo>
                  <a:cubicBezTo>
                    <a:pt x="0" y="55880"/>
                    <a:pt x="55880" y="0"/>
                    <a:pt x="124460" y="0"/>
                  </a:cubicBezTo>
                  <a:lnTo>
                    <a:pt x="2262315" y="0"/>
                  </a:lnTo>
                  <a:cubicBezTo>
                    <a:pt x="2330895" y="0"/>
                    <a:pt x="2386775" y="55880"/>
                    <a:pt x="2386775" y="124460"/>
                  </a:cubicBezTo>
                  <a:lnTo>
                    <a:pt x="2386775" y="2544173"/>
                  </a:lnTo>
                  <a:cubicBezTo>
                    <a:pt x="2386775" y="2612753"/>
                    <a:pt x="2330895" y="2668633"/>
                    <a:pt x="2262315" y="2668633"/>
                  </a:cubicBezTo>
                  <a:close/>
                </a:path>
              </a:pathLst>
            </a:custGeom>
            <a:solidFill>
              <a:srgbClr val="FFFFFF"/>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88776">
            <a:off x="121273" y="8552290"/>
            <a:ext cx="2460646" cy="1145319"/>
          </a:xfrm>
          <a:prstGeom prst="rect">
            <a:avLst/>
          </a:prstGeom>
        </p:spPr>
      </p:pic>
      <p:pic>
        <p:nvPicPr>
          <p:cNvPr id="16" name="Picture 1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29326" y="-1257300"/>
            <a:ext cx="3555047" cy="3767391"/>
          </a:xfrm>
          <a:prstGeom prst="rect">
            <a:avLst/>
          </a:prstGeom>
        </p:spPr>
      </p:pic>
      <p:pic>
        <p:nvPicPr>
          <p:cNvPr id="17"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048146">
            <a:off x="16212122" y="-1038993"/>
            <a:ext cx="3677146" cy="3075013"/>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7117593" y="2080805"/>
            <a:ext cx="1472852" cy="1446073"/>
          </a:xfrm>
          <a:prstGeom prst="rect">
            <a:avLst/>
          </a:prstGeom>
        </p:spPr>
      </p:pic>
      <p:pic>
        <p:nvPicPr>
          <p:cNvPr id="19"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422996">
            <a:off x="16028977" y="8552290"/>
            <a:ext cx="2460646" cy="1145319"/>
          </a:xfrm>
          <a:prstGeom prst="rect">
            <a:avLst/>
          </a:prstGeom>
        </p:spPr>
      </p:pic>
      <p:sp>
        <p:nvSpPr>
          <p:cNvPr id="5" name="Rectangle 4"/>
          <p:cNvSpPr/>
          <p:nvPr/>
        </p:nvSpPr>
        <p:spPr>
          <a:xfrm>
            <a:off x="2613606" y="3390900"/>
            <a:ext cx="13250810" cy="4939814"/>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200" b="1" kern="100" dirty="0" smtClean="0">
                <a:solidFill>
                  <a:srgbClr val="000000"/>
                </a:solidFill>
                <a:ea typeface="SimSun" panose="02010600030101010101" pitchFamily="2" charset="-122"/>
                <a:cs typeface="Times New Roman" panose="02020603050405020304" pitchFamily="18" charset="0"/>
              </a:rPr>
              <a:t>Bước </a:t>
            </a:r>
            <a:r>
              <a:rPr lang="vi-VN" sz="4200" b="1" kern="100" dirty="0">
                <a:solidFill>
                  <a:srgbClr val="000000"/>
                </a:solidFill>
                <a:ea typeface="SimSun" panose="02010600030101010101" pitchFamily="2" charset="-122"/>
                <a:cs typeface="Times New Roman" panose="02020603050405020304" pitchFamily="18" charset="0"/>
              </a:rPr>
              <a:t>1: </a:t>
            </a:r>
            <a:r>
              <a:rPr lang="vi-VN" sz="4200" kern="100" dirty="0">
                <a:solidFill>
                  <a:srgbClr val="000000"/>
                </a:solidFill>
                <a:ea typeface="SimSun" panose="02010600030101010101" pitchFamily="2" charset="-122"/>
                <a:cs typeface="Times New Roman" panose="02020603050405020304" pitchFamily="18" charset="0"/>
              </a:rPr>
              <a:t>Chuẩn bị trước khi viết (Xác định đề tài, mục đích, thu thập tư liệu). </a:t>
            </a:r>
            <a:endParaRPr lang="en-US" sz="4200" dirty="0">
              <a:ea typeface="Times New Roman" panose="02020603050405020304" pitchFamily="18" charset="0"/>
              <a:cs typeface="Times New Roman" panose="02020603050405020304" pitchFamily="18" charset="0"/>
            </a:endParaRPr>
          </a:p>
          <a:p>
            <a:pPr marL="571500" indent="-571500" algn="just">
              <a:lnSpc>
                <a:spcPct val="150000"/>
              </a:lnSpc>
              <a:buFont typeface="Wingdings" panose="05000000000000000000" pitchFamily="2" charset="2"/>
              <a:buChar char="§"/>
            </a:pPr>
            <a:r>
              <a:rPr lang="vi-VN" sz="4200" b="1" kern="100" dirty="0" smtClean="0">
                <a:solidFill>
                  <a:srgbClr val="000000"/>
                </a:solidFill>
                <a:ea typeface="SimSun" panose="02010600030101010101" pitchFamily="2" charset="-122"/>
                <a:cs typeface="Times New Roman" panose="02020603050405020304" pitchFamily="18" charset="0"/>
              </a:rPr>
              <a:t>Bước </a:t>
            </a:r>
            <a:r>
              <a:rPr lang="vi-VN" sz="4200" b="1" kern="100" dirty="0">
                <a:solidFill>
                  <a:srgbClr val="000000"/>
                </a:solidFill>
                <a:ea typeface="SimSun" panose="02010600030101010101" pitchFamily="2" charset="-122"/>
                <a:cs typeface="Times New Roman" panose="02020603050405020304" pitchFamily="18" charset="0"/>
              </a:rPr>
              <a:t>2: </a:t>
            </a:r>
            <a:r>
              <a:rPr lang="vi-VN" sz="4200" kern="100" dirty="0">
                <a:solidFill>
                  <a:srgbClr val="000000"/>
                </a:solidFill>
                <a:ea typeface="SimSun" panose="02010600030101010101" pitchFamily="2" charset="-122"/>
                <a:cs typeface="Times New Roman" panose="02020603050405020304" pitchFamily="18" charset="0"/>
              </a:rPr>
              <a:t>Tìm ý, lập dàn ý theo phiếu học tập</a:t>
            </a:r>
            <a:endParaRPr lang="en-US" sz="4200" dirty="0">
              <a:ea typeface="Times New Roman" panose="02020603050405020304" pitchFamily="18" charset="0"/>
              <a:cs typeface="Times New Roman" panose="02020603050405020304" pitchFamily="18" charset="0"/>
            </a:endParaRPr>
          </a:p>
          <a:p>
            <a:pPr marL="571500" indent="-571500" algn="just">
              <a:lnSpc>
                <a:spcPct val="150000"/>
              </a:lnSpc>
              <a:buFont typeface="Wingdings" panose="05000000000000000000" pitchFamily="2" charset="2"/>
              <a:buChar char="§"/>
            </a:pPr>
            <a:r>
              <a:rPr lang="vi-VN" sz="4200" b="1" kern="100" dirty="0" smtClean="0">
                <a:solidFill>
                  <a:srgbClr val="000000"/>
                </a:solidFill>
                <a:ea typeface="SimSun" panose="02010600030101010101" pitchFamily="2" charset="-122"/>
                <a:cs typeface="Times New Roman" panose="02020603050405020304" pitchFamily="18" charset="0"/>
              </a:rPr>
              <a:t>Bước </a:t>
            </a:r>
            <a:r>
              <a:rPr lang="vi-VN" sz="4200" b="1" kern="100" dirty="0">
                <a:solidFill>
                  <a:srgbClr val="000000"/>
                </a:solidFill>
                <a:ea typeface="SimSun" panose="02010600030101010101" pitchFamily="2" charset="-122"/>
                <a:cs typeface="Times New Roman" panose="02020603050405020304" pitchFamily="18" charset="0"/>
              </a:rPr>
              <a:t>3: </a:t>
            </a:r>
            <a:r>
              <a:rPr lang="vi-VN" sz="4200" kern="100" dirty="0">
                <a:solidFill>
                  <a:srgbClr val="000000"/>
                </a:solidFill>
                <a:ea typeface="SimSun" panose="02010600030101010101" pitchFamily="2" charset="-122"/>
                <a:cs typeface="Times New Roman" panose="02020603050405020304" pitchFamily="18" charset="0"/>
              </a:rPr>
              <a:t>Viết đoạn. </a:t>
            </a:r>
            <a:endParaRPr lang="en-US" sz="4200" dirty="0">
              <a:ea typeface="Times New Roman" panose="02020603050405020304" pitchFamily="18" charset="0"/>
              <a:cs typeface="Times New Roman" panose="02020603050405020304" pitchFamily="18" charset="0"/>
            </a:endParaRPr>
          </a:p>
          <a:p>
            <a:pPr marL="571500" indent="-571500" algn="just">
              <a:lnSpc>
                <a:spcPct val="150000"/>
              </a:lnSpc>
              <a:buFont typeface="Wingdings" panose="05000000000000000000" pitchFamily="2" charset="2"/>
              <a:buChar char="§"/>
            </a:pPr>
            <a:r>
              <a:rPr lang="vi-VN" sz="4200" b="1" kern="100" dirty="0" smtClean="0">
                <a:solidFill>
                  <a:srgbClr val="000000"/>
                </a:solidFill>
                <a:ea typeface="SimSun" panose="02010600030101010101" pitchFamily="2" charset="-122"/>
                <a:cs typeface="Times New Roman" panose="02020603050405020304" pitchFamily="18" charset="0"/>
              </a:rPr>
              <a:t>Bước </a:t>
            </a:r>
            <a:r>
              <a:rPr lang="vi-VN" sz="4200" b="1" kern="100" dirty="0">
                <a:solidFill>
                  <a:srgbClr val="000000"/>
                </a:solidFill>
                <a:ea typeface="SimSun" panose="02010600030101010101" pitchFamily="2" charset="-122"/>
                <a:cs typeface="Times New Roman" panose="02020603050405020304" pitchFamily="18" charset="0"/>
              </a:rPr>
              <a:t>4: </a:t>
            </a:r>
            <a:r>
              <a:rPr lang="vi-VN" sz="4200" kern="100" dirty="0">
                <a:solidFill>
                  <a:srgbClr val="000000"/>
                </a:solidFill>
                <a:ea typeface="SimSun" panose="02010600030101010101" pitchFamily="2" charset="-122"/>
                <a:cs typeface="Times New Roman" panose="02020603050405020304" pitchFamily="18" charset="0"/>
              </a:rPr>
              <a:t>Xem lại và chỉnh sửa, rút kinh nghiệm.</a:t>
            </a:r>
            <a:endParaRPr lang="en-US" sz="4200" dirty="0">
              <a:effectLst/>
              <a:ea typeface="Times New Roman" panose="02020603050405020304" pitchFamily="18" charset="0"/>
              <a:cs typeface="Times New Roman" panose="02020603050405020304" pitchFamily="18" charset="0"/>
            </a:endParaRPr>
          </a:p>
        </p:txBody>
      </p:sp>
      <p:sp>
        <p:nvSpPr>
          <p:cNvPr id="11" name="TextBox 2"/>
          <p:cNvSpPr txBox="1"/>
          <p:nvPr/>
        </p:nvSpPr>
        <p:spPr>
          <a:xfrm>
            <a:off x="3977271" y="1989910"/>
            <a:ext cx="10523479" cy="1128514"/>
          </a:xfrm>
          <a:prstGeom prst="rect">
            <a:avLst/>
          </a:prstGeom>
        </p:spPr>
        <p:txBody>
          <a:bodyPr wrap="square" lIns="0" tIns="0" rIns="0" bIns="0" rtlCol="0" anchor="t">
            <a:spAutoFit/>
          </a:bodyPr>
          <a:lstStyle/>
          <a:p>
            <a:pPr lvl="0" algn="just">
              <a:lnSpc>
                <a:spcPts val="8799"/>
              </a:lnSpc>
            </a:pPr>
            <a:r>
              <a:rPr lang="en-US" sz="5600" b="1" dirty="0" smtClean="0">
                <a:solidFill>
                  <a:srgbClr val="2E2562"/>
                </a:solidFill>
                <a:latin typeface="Arial" panose="020B0604020202020204" pitchFamily="34" charset="0"/>
                <a:cs typeface="Arial" panose="020B0604020202020204" pitchFamily="34" charset="0"/>
              </a:rPr>
              <a:t>HƯỚNG DẪN QUY TRÌNH VIẾT</a:t>
            </a:r>
            <a:endParaRPr lang="en-US" sz="5600" b="1" u="none" dirty="0">
              <a:solidFill>
                <a:srgbClr val="2E256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57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p:cTn id="26"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 calcmode="lin" valueType="num">
                                      <p:cBhvr>
                                        <p:cTn id="33"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grpSp>
        <p:nvGrpSpPr>
          <p:cNvPr id="2" name="Group 2"/>
          <p:cNvGrpSpPr/>
          <p:nvPr/>
        </p:nvGrpSpPr>
        <p:grpSpPr>
          <a:xfrm>
            <a:off x="5486400" y="0"/>
            <a:ext cx="12801600" cy="10287000"/>
            <a:chOff x="0" y="0"/>
            <a:chExt cx="3318698" cy="3479800"/>
          </a:xfrm>
        </p:grpSpPr>
        <p:sp>
          <p:nvSpPr>
            <p:cNvPr id="3" name="Freeform 3"/>
            <p:cNvSpPr/>
            <p:nvPr/>
          </p:nvSpPr>
          <p:spPr>
            <a:xfrm>
              <a:off x="0" y="0"/>
              <a:ext cx="3318698" cy="3479800"/>
            </a:xfrm>
            <a:custGeom>
              <a:avLst/>
              <a:gdLst/>
              <a:ahLst/>
              <a:cxnLst/>
              <a:rect l="l" t="t" r="r" b="b"/>
              <a:pathLst>
                <a:path w="3318698" h="3479800">
                  <a:moveTo>
                    <a:pt x="0" y="0"/>
                  </a:moveTo>
                  <a:lnTo>
                    <a:pt x="3318698" y="0"/>
                  </a:lnTo>
                  <a:lnTo>
                    <a:pt x="3318698" y="3479800"/>
                  </a:lnTo>
                  <a:lnTo>
                    <a:pt x="0" y="3479800"/>
                  </a:lnTo>
                  <a:close/>
                </a:path>
              </a:pathLst>
            </a:custGeom>
            <a:solidFill>
              <a:srgbClr val="FFB4E3"/>
            </a:solidFill>
          </p:spPr>
        </p:sp>
      </p:grpSp>
      <p:grpSp>
        <p:nvGrpSpPr>
          <p:cNvPr id="4" name="Group 4"/>
          <p:cNvGrpSpPr/>
          <p:nvPr/>
        </p:nvGrpSpPr>
        <p:grpSpPr>
          <a:xfrm>
            <a:off x="6230598" y="2171700"/>
            <a:ext cx="11219201" cy="7239000"/>
            <a:chOff x="0" y="0"/>
            <a:chExt cx="3969011" cy="1373709"/>
          </a:xfrm>
        </p:grpSpPr>
        <p:sp>
          <p:nvSpPr>
            <p:cNvPr id="5" name="Freeform 5"/>
            <p:cNvSpPr/>
            <p:nvPr/>
          </p:nvSpPr>
          <p:spPr>
            <a:xfrm>
              <a:off x="0" y="0"/>
              <a:ext cx="3969011" cy="1373709"/>
            </a:xfrm>
            <a:custGeom>
              <a:avLst/>
              <a:gdLst/>
              <a:ahLst/>
              <a:cxnLst/>
              <a:rect l="l" t="t" r="r" b="b"/>
              <a:pathLst>
                <a:path w="3969011" h="1373709">
                  <a:moveTo>
                    <a:pt x="3844551" y="1373709"/>
                  </a:moveTo>
                  <a:lnTo>
                    <a:pt x="124460" y="1373709"/>
                  </a:lnTo>
                  <a:cubicBezTo>
                    <a:pt x="55880" y="1373709"/>
                    <a:pt x="0" y="1317829"/>
                    <a:pt x="0" y="1249249"/>
                  </a:cubicBezTo>
                  <a:lnTo>
                    <a:pt x="0" y="124460"/>
                  </a:lnTo>
                  <a:cubicBezTo>
                    <a:pt x="0" y="55880"/>
                    <a:pt x="55880" y="0"/>
                    <a:pt x="124460" y="0"/>
                  </a:cubicBezTo>
                  <a:lnTo>
                    <a:pt x="3844551" y="0"/>
                  </a:lnTo>
                  <a:cubicBezTo>
                    <a:pt x="3913131" y="0"/>
                    <a:pt x="3969011" y="55880"/>
                    <a:pt x="3969011" y="124460"/>
                  </a:cubicBezTo>
                  <a:lnTo>
                    <a:pt x="3969011" y="1249249"/>
                  </a:lnTo>
                  <a:cubicBezTo>
                    <a:pt x="3969011" y="1317829"/>
                    <a:pt x="3913131" y="1373709"/>
                    <a:pt x="3844551" y="1373709"/>
                  </a:cubicBezTo>
                  <a:close/>
                </a:path>
              </a:pathLst>
            </a:custGeom>
            <a:solidFill>
              <a:srgbClr val="FFFFFF"/>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11461"/>
          <a:stretch>
            <a:fillRect/>
          </a:stretch>
        </p:blipFill>
        <p:spPr>
          <a:xfrm>
            <a:off x="-418936" y="6243583"/>
            <a:ext cx="5514790" cy="4043417"/>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800000">
            <a:off x="0" y="0"/>
            <a:ext cx="1939818" cy="1782208"/>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5354925" y="-589899"/>
            <a:ext cx="1240981" cy="1759122"/>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597222" y="3543300"/>
            <a:ext cx="1151537" cy="1130600"/>
          </a:xfrm>
          <a:prstGeom prst="rect">
            <a:avLst/>
          </a:prstGeom>
        </p:spPr>
      </p:pic>
      <p:pic>
        <p:nvPicPr>
          <p:cNvPr id="17"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2659097" y="9572525"/>
            <a:ext cx="1866157" cy="363052"/>
          </a:xfrm>
          <a:prstGeom prst="rect">
            <a:avLst/>
          </a:prstGeom>
        </p:spPr>
      </p:pic>
      <p:sp>
        <p:nvSpPr>
          <p:cNvPr id="18" name="TextBox 18"/>
          <p:cNvSpPr txBox="1"/>
          <p:nvPr/>
        </p:nvSpPr>
        <p:spPr>
          <a:xfrm>
            <a:off x="7582745" y="810449"/>
            <a:ext cx="8608909" cy="1009828"/>
          </a:xfrm>
          <a:prstGeom prst="rect">
            <a:avLst/>
          </a:prstGeom>
        </p:spPr>
        <p:txBody>
          <a:bodyPr wrap="square" lIns="0" tIns="0" rIns="0" bIns="0" rtlCol="0" anchor="t">
            <a:spAutoFit/>
          </a:bodyPr>
          <a:lstStyle/>
          <a:p>
            <a:pPr marL="0" lvl="0" indent="0" algn="ctr">
              <a:lnSpc>
                <a:spcPts val="8799"/>
              </a:lnSpc>
              <a:spcBef>
                <a:spcPct val="0"/>
              </a:spcBef>
            </a:pPr>
            <a:r>
              <a:rPr lang="en-US" sz="5600" b="1" u="none" dirty="0" smtClean="0">
                <a:solidFill>
                  <a:srgbClr val="2E2562"/>
                </a:solidFill>
                <a:latin typeface="Arial" panose="020B0604020202020204" pitchFamily="34" charset="0"/>
                <a:cs typeface="Arial" panose="020B0604020202020204" pitchFamily="34" charset="0"/>
              </a:rPr>
              <a:t>HƯỚNG DẪN VỀ NHÀ</a:t>
            </a:r>
            <a:endParaRPr lang="en-US" sz="5600" b="1" u="none" dirty="0">
              <a:solidFill>
                <a:srgbClr val="2E2562"/>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2133600" y="5539271"/>
            <a:ext cx="948436" cy="503857"/>
          </a:xfrm>
          <a:prstGeom prst="rect">
            <a:avLst/>
          </a:prstGeom>
        </p:spPr>
      </p:pic>
      <p:sp>
        <p:nvSpPr>
          <p:cNvPr id="6" name="TextBox 5"/>
          <p:cNvSpPr txBox="1"/>
          <p:nvPr/>
        </p:nvSpPr>
        <p:spPr>
          <a:xfrm>
            <a:off x="6543906" y="3152311"/>
            <a:ext cx="10592583" cy="4295087"/>
          </a:xfrm>
          <a:prstGeom prst="rect">
            <a:avLst/>
          </a:prstGeom>
          <a:noFill/>
        </p:spPr>
        <p:txBody>
          <a:bodyPr wrap="square" rtlCol="0">
            <a:spAutoFit/>
          </a:bodyPr>
          <a:lstStyle/>
          <a:p>
            <a:pPr marL="685800" indent="-685800" algn="just">
              <a:lnSpc>
                <a:spcPct val="200000"/>
              </a:lnSpc>
              <a:buFont typeface="Wingdings" panose="05000000000000000000" pitchFamily="2" charset="2"/>
              <a:buChar char="§"/>
            </a:pPr>
            <a:r>
              <a:rPr lang="en-US" sz="4800" dirty="0" smtClean="0">
                <a:latin typeface="Arial" panose="020B0604020202020204" pitchFamily="34" charset="0"/>
                <a:cs typeface="Arial" panose="020B0604020202020204" pitchFamily="34" charset="0"/>
              </a:rPr>
              <a:t>Học lại bài </a:t>
            </a:r>
            <a:r>
              <a:rPr lang="en-US" sz="4800" dirty="0" err="1" smtClean="0">
                <a:latin typeface="Arial" panose="020B0604020202020204" pitchFamily="34" charset="0"/>
                <a:cs typeface="Arial" panose="020B0604020202020204" pitchFamily="34" charset="0"/>
              </a:rPr>
              <a:t>cũ</a:t>
            </a:r>
            <a:endParaRPr lang="en-US" sz="4800" dirty="0" smtClean="0">
              <a:latin typeface="Arial" panose="020B0604020202020204" pitchFamily="34" charset="0"/>
              <a:cs typeface="Arial" panose="020B0604020202020204" pitchFamily="34" charset="0"/>
            </a:endParaRPr>
          </a:p>
          <a:p>
            <a:pPr marL="685800" indent="-685800" algn="just">
              <a:lnSpc>
                <a:spcPct val="200000"/>
              </a:lnSpc>
              <a:buFont typeface="Wingdings" panose="05000000000000000000" pitchFamily="2" charset="2"/>
              <a:buChar char="§"/>
            </a:pPr>
            <a:r>
              <a:rPr lang="en-US" sz="4800" dirty="0" err="1" smtClean="0">
                <a:latin typeface="Arial" panose="020B0604020202020204" pitchFamily="34" charset="0"/>
                <a:cs typeface="Arial" panose="020B0604020202020204" pitchFamily="34" charset="0"/>
              </a:rPr>
              <a:t>Chuẩn</a:t>
            </a:r>
            <a:r>
              <a:rPr lang="en-US" sz="4800" dirty="0" smtClean="0">
                <a:latin typeface="Arial" panose="020B0604020202020204" pitchFamily="34" charset="0"/>
                <a:cs typeface="Arial" panose="020B0604020202020204" pitchFamily="34" charset="0"/>
              </a:rPr>
              <a:t> bị bài mới: </a:t>
            </a:r>
            <a:r>
              <a:rPr lang="en-US" sz="4800" b="1" i="1" dirty="0" err="1" smtClean="0">
                <a:latin typeface="Arial" panose="020B0604020202020204" pitchFamily="34" charset="0"/>
                <a:cs typeface="Arial" panose="020B0604020202020204" pitchFamily="34" charset="0"/>
              </a:rPr>
              <a:t>Trình</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bày</a:t>
            </a:r>
            <a:r>
              <a:rPr lang="en-US" sz="4800" b="1" i="1" dirty="0" smtClean="0">
                <a:latin typeface="Arial" panose="020B0604020202020204" pitchFamily="34" charset="0"/>
                <a:cs typeface="Arial" panose="020B0604020202020204" pitchFamily="34" charset="0"/>
              </a:rPr>
              <a:t> ý </a:t>
            </a:r>
            <a:r>
              <a:rPr lang="en-US" sz="4800" b="1" i="1" dirty="0" err="1" smtClean="0">
                <a:latin typeface="Arial" panose="020B0604020202020204" pitchFamily="34" charset="0"/>
                <a:cs typeface="Arial" panose="020B0604020202020204" pitchFamily="34" charset="0"/>
              </a:rPr>
              <a:t>kiến</a:t>
            </a:r>
            <a:r>
              <a:rPr lang="en-US" sz="4800" b="1" i="1" dirty="0" smtClean="0">
                <a:latin typeface="Arial" panose="020B0604020202020204" pitchFamily="34" charset="0"/>
                <a:cs typeface="Arial" panose="020B0604020202020204" pitchFamily="34" charset="0"/>
              </a:rPr>
              <a:t> về một vấn </a:t>
            </a:r>
            <a:r>
              <a:rPr lang="en-US" sz="4800" b="1" i="1" dirty="0" err="1" smtClean="0">
                <a:latin typeface="Arial" panose="020B0604020202020204" pitchFamily="34" charset="0"/>
                <a:cs typeface="Arial" panose="020B0604020202020204" pitchFamily="34" charset="0"/>
              </a:rPr>
              <a:t>đề</a:t>
            </a:r>
            <a:r>
              <a:rPr lang="en-US" sz="4800" b="1" i="1" dirty="0" smtClean="0">
                <a:latin typeface="Arial" panose="020B0604020202020204" pitchFamily="34" charset="0"/>
                <a:cs typeface="Arial" panose="020B0604020202020204" pitchFamily="34" charset="0"/>
              </a:rPr>
              <a:t> trong </a:t>
            </a:r>
            <a:r>
              <a:rPr lang="en-US" sz="4800" b="1" i="1" dirty="0" err="1" smtClean="0">
                <a:latin typeface="Arial" panose="020B0604020202020204" pitchFamily="34" charset="0"/>
                <a:cs typeface="Arial" panose="020B0604020202020204" pitchFamily="34" charset="0"/>
              </a:rPr>
              <a:t>đời</a:t>
            </a:r>
            <a:r>
              <a:rPr lang="en-US" sz="4800" b="1" i="1" dirty="0" smtClean="0">
                <a:latin typeface="Arial" panose="020B0604020202020204" pitchFamily="34" charset="0"/>
                <a:cs typeface="Arial" panose="020B0604020202020204" pitchFamily="34" charset="0"/>
              </a:rPr>
              <a:t> sống</a:t>
            </a:r>
            <a:endParaRPr lang="en-US" sz="4800" b="1" i="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041981">
            <a:off x="-1148765" y="-1423614"/>
            <a:ext cx="3911647" cy="3271114"/>
          </a:xfrm>
          <a:prstGeom prst="rect">
            <a:avLst/>
          </a:prstGeom>
        </p:spPr>
      </p:pic>
      <p:sp>
        <p:nvSpPr>
          <p:cNvPr id="3" name="TextBox 3"/>
          <p:cNvSpPr txBox="1"/>
          <p:nvPr/>
        </p:nvSpPr>
        <p:spPr>
          <a:xfrm>
            <a:off x="238360" y="2186126"/>
            <a:ext cx="17811279" cy="3453510"/>
          </a:xfrm>
          <a:prstGeom prst="rect">
            <a:avLst/>
          </a:prstGeom>
        </p:spPr>
        <p:txBody>
          <a:bodyPr wrap="square" lIns="0" tIns="0" rIns="0" bIns="0" rtlCol="0" anchor="t">
            <a:spAutoFit/>
          </a:bodyPr>
          <a:lstStyle/>
          <a:p>
            <a:pPr algn="ctr">
              <a:lnSpc>
                <a:spcPts val="14400"/>
              </a:lnSpc>
            </a:pPr>
            <a:r>
              <a:rPr lang="en-US" sz="7200" b="1" dirty="0" smtClean="0">
                <a:solidFill>
                  <a:srgbClr val="2E2562"/>
                </a:solidFill>
                <a:latin typeface="Arial" panose="020B0604020202020204" pitchFamily="34" charset="0"/>
                <a:cs typeface="Arial" panose="020B0604020202020204" pitchFamily="34" charset="0"/>
              </a:rPr>
              <a:t>VIẾT BÀI VĂN TRÌNH BÀY Ý KIẾN VỀ MỘT HIỆN TƯỢNG TRONG ĐỜI SỐNG</a:t>
            </a:r>
            <a:endParaRPr lang="en-US" sz="7200" b="1" dirty="0">
              <a:solidFill>
                <a:srgbClr val="2E2562"/>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46231"/>
          <a:stretch>
            <a:fillRect/>
          </a:stretch>
        </p:blipFill>
        <p:spPr>
          <a:xfrm rot="-10800000">
            <a:off x="0" y="6225227"/>
            <a:ext cx="1886072" cy="3507748"/>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400000">
            <a:off x="16158446" y="6237071"/>
            <a:ext cx="2618976" cy="1640134"/>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a:off x="15997272" y="97002"/>
            <a:ext cx="2387730" cy="219372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l="3532" r="3001" b="64850"/>
          <a:stretch>
            <a:fillRect/>
          </a:stretch>
        </p:blipFill>
        <p:spPr>
          <a:xfrm>
            <a:off x="2558988" y="8144892"/>
            <a:ext cx="13170024" cy="2142108"/>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844175" y="6225227"/>
            <a:ext cx="8599648" cy="4409274"/>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094273" y="9258300"/>
            <a:ext cx="2384985" cy="463988"/>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270690" y="896568"/>
            <a:ext cx="1205191" cy="1183279"/>
          </a:xfrm>
          <a:prstGeom prst="rect">
            <a:avLst/>
          </a:prstGeom>
        </p:spPr>
      </p:pic>
      <p:sp>
        <p:nvSpPr>
          <p:cNvPr id="11" name="TextBox 11"/>
          <p:cNvSpPr txBox="1"/>
          <p:nvPr/>
        </p:nvSpPr>
        <p:spPr>
          <a:xfrm>
            <a:off x="4925067" y="1470753"/>
            <a:ext cx="8437864" cy="662233"/>
          </a:xfrm>
          <a:prstGeom prst="rect">
            <a:avLst/>
          </a:prstGeom>
        </p:spPr>
        <p:txBody>
          <a:bodyPr lIns="0" tIns="0" rIns="0" bIns="0" rtlCol="0" anchor="t">
            <a:spAutoFit/>
          </a:bodyPr>
          <a:lstStyle/>
          <a:p>
            <a:pPr marL="0" lvl="0" indent="0" algn="ctr">
              <a:lnSpc>
                <a:spcPts val="4680"/>
              </a:lnSpc>
              <a:spcBef>
                <a:spcPct val="0"/>
              </a:spcBef>
            </a:pPr>
            <a:r>
              <a:rPr lang="en-US" sz="7200" spc="179" dirty="0" smtClean="0">
                <a:solidFill>
                  <a:srgbClr val="2E2562"/>
                </a:solidFill>
                <a:latin typeface="Arial" panose="020B0604020202020204" pitchFamily="34" charset="0"/>
                <a:cs typeface="Arial" panose="020B0604020202020204" pitchFamily="34" charset="0"/>
              </a:rPr>
              <a:t>BÀI 8</a:t>
            </a:r>
            <a:endParaRPr lang="en-US" sz="7200" u="none" spc="179" dirty="0">
              <a:solidFill>
                <a:srgbClr val="2E2562"/>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sp>
        <p:nvSpPr>
          <p:cNvPr id="2" name="TextBox 2"/>
          <p:cNvSpPr txBox="1"/>
          <p:nvPr/>
        </p:nvSpPr>
        <p:spPr>
          <a:xfrm>
            <a:off x="1596579" y="1495201"/>
            <a:ext cx="15094842" cy="3118674"/>
          </a:xfrm>
          <a:prstGeom prst="rect">
            <a:avLst/>
          </a:prstGeom>
        </p:spPr>
        <p:txBody>
          <a:bodyPr lIns="0" tIns="0" rIns="0" bIns="0" rtlCol="0" anchor="t">
            <a:spAutoFit/>
          </a:bodyPr>
          <a:lstStyle/>
          <a:p>
            <a:pPr marL="0" lvl="0" indent="0" algn="ctr">
              <a:lnSpc>
                <a:spcPct val="150000"/>
              </a:lnSpc>
              <a:spcBef>
                <a:spcPct val="0"/>
              </a:spcBef>
            </a:pPr>
            <a:r>
              <a:rPr lang="en-US" sz="7200" b="1" dirty="0" smtClean="0">
                <a:solidFill>
                  <a:srgbClr val="2E2562"/>
                </a:solidFill>
                <a:latin typeface="Arial" panose="020B0604020202020204" pitchFamily="34" charset="0"/>
                <a:cs typeface="Arial" panose="020B0604020202020204" pitchFamily="34" charset="0"/>
              </a:rPr>
              <a:t>CẢM ƠN CÁC EM ĐÃ </a:t>
            </a:r>
          </a:p>
          <a:p>
            <a:pPr marL="0" lvl="0" indent="0" algn="ctr">
              <a:lnSpc>
                <a:spcPct val="150000"/>
              </a:lnSpc>
              <a:spcBef>
                <a:spcPct val="0"/>
              </a:spcBef>
            </a:pPr>
            <a:r>
              <a:rPr lang="en-US" sz="7200" b="1" dirty="0" smtClean="0">
                <a:solidFill>
                  <a:srgbClr val="2E2562"/>
                </a:solidFill>
                <a:latin typeface="Arial" panose="020B0604020202020204" pitchFamily="34" charset="0"/>
                <a:cs typeface="Arial" panose="020B0604020202020204" pitchFamily="34" charset="0"/>
              </a:rPr>
              <a:t>LẮNG NGHE BÀI GIẢNG!</a:t>
            </a:r>
            <a:endParaRPr lang="en-US" sz="7200" b="1" u="none" dirty="0">
              <a:solidFill>
                <a:srgbClr val="2E2562"/>
              </a:solidFill>
              <a:latin typeface="Arial" panose="020B0604020202020204" pitchFamily="34" charset="0"/>
              <a:cs typeface="Arial" panose="020B0604020202020204" pitchFamily="34" charset="0"/>
            </a:endParaRPr>
          </a:p>
        </p:txBody>
      </p:sp>
      <p:grpSp>
        <p:nvGrpSpPr>
          <p:cNvPr id="3" name="Group 3"/>
          <p:cNvGrpSpPr/>
          <p:nvPr/>
        </p:nvGrpSpPr>
        <p:grpSpPr>
          <a:xfrm>
            <a:off x="4114800" y="8420100"/>
            <a:ext cx="9814379" cy="1350169"/>
            <a:chOff x="0" y="0"/>
            <a:chExt cx="5238500" cy="720663"/>
          </a:xfrm>
        </p:grpSpPr>
        <p:sp>
          <p:nvSpPr>
            <p:cNvPr id="4" name="Freeform 4"/>
            <p:cNvSpPr/>
            <p:nvPr/>
          </p:nvSpPr>
          <p:spPr>
            <a:xfrm>
              <a:off x="0" y="0"/>
              <a:ext cx="5238500" cy="720663"/>
            </a:xfrm>
            <a:custGeom>
              <a:avLst/>
              <a:gdLst/>
              <a:ahLst/>
              <a:cxnLst/>
              <a:rect l="l" t="t" r="r" b="b"/>
              <a:pathLst>
                <a:path w="5238500" h="720663">
                  <a:moveTo>
                    <a:pt x="5114040" y="720663"/>
                  </a:moveTo>
                  <a:lnTo>
                    <a:pt x="124460" y="720663"/>
                  </a:lnTo>
                  <a:cubicBezTo>
                    <a:pt x="55880" y="720663"/>
                    <a:pt x="0" y="664783"/>
                    <a:pt x="0" y="596203"/>
                  </a:cubicBezTo>
                  <a:lnTo>
                    <a:pt x="0" y="124460"/>
                  </a:lnTo>
                  <a:cubicBezTo>
                    <a:pt x="0" y="55880"/>
                    <a:pt x="55880" y="0"/>
                    <a:pt x="124460" y="0"/>
                  </a:cubicBezTo>
                  <a:lnTo>
                    <a:pt x="5114041" y="0"/>
                  </a:lnTo>
                  <a:cubicBezTo>
                    <a:pt x="5182620" y="0"/>
                    <a:pt x="5238500" y="55880"/>
                    <a:pt x="5238500" y="124460"/>
                  </a:cubicBezTo>
                  <a:lnTo>
                    <a:pt x="5238500" y="596203"/>
                  </a:lnTo>
                  <a:cubicBezTo>
                    <a:pt x="5238500" y="664783"/>
                    <a:pt x="5182620" y="720663"/>
                    <a:pt x="5114041" y="720663"/>
                  </a:cubicBezTo>
                  <a:close/>
                </a:path>
              </a:pathLst>
            </a:custGeom>
            <a:solidFill>
              <a:srgbClr val="FFB4E3"/>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27142"/>
          <a:stretch>
            <a:fillRect/>
          </a:stretch>
        </p:blipFill>
        <p:spPr>
          <a:xfrm>
            <a:off x="5367181" y="5317511"/>
            <a:ext cx="7553638" cy="445275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23569" t="19788"/>
          <a:stretch>
            <a:fillRect/>
          </a:stretch>
        </p:blipFill>
        <p:spPr>
          <a:xfrm rot="-5400000">
            <a:off x="66930" y="7513696"/>
            <a:ext cx="2706374" cy="2840235"/>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23569" t="19788"/>
          <a:stretch>
            <a:fillRect/>
          </a:stretch>
        </p:blipFill>
        <p:spPr>
          <a:xfrm rot="-10800000">
            <a:off x="15709178" y="7580626"/>
            <a:ext cx="2578822" cy="270637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6467052" y="5143500"/>
            <a:ext cx="1063075" cy="1029853"/>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88580" y="5143500"/>
            <a:ext cx="1063075" cy="1029853"/>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l="21435"/>
          <a:stretch>
            <a:fillRect/>
          </a:stretch>
        </p:blipFill>
        <p:spPr>
          <a:xfrm rot="5400000">
            <a:off x="15519315" y="-499038"/>
            <a:ext cx="1240947" cy="2239023"/>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b="41115"/>
          <a:stretch>
            <a:fillRect/>
          </a:stretch>
        </p:blipFill>
        <p:spPr>
          <a:xfrm rot="-10800000">
            <a:off x="1028700" y="0"/>
            <a:ext cx="2166604" cy="1362490"/>
          </a:xfrm>
          <a:prstGeom prst="rect">
            <a:avLst/>
          </a:prstGeom>
        </p:spPr>
      </p:pic>
    </p:spTree>
    <p:extLst>
      <p:ext uri="{BB962C8B-B14F-4D97-AF65-F5344CB8AC3E}">
        <p14:creationId xmlns:p14="http://schemas.microsoft.com/office/powerpoint/2010/main" val="4163322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grpSp>
        <p:nvGrpSpPr>
          <p:cNvPr id="2" name="Group 2"/>
          <p:cNvGrpSpPr/>
          <p:nvPr/>
        </p:nvGrpSpPr>
        <p:grpSpPr>
          <a:xfrm>
            <a:off x="1995003" y="991027"/>
            <a:ext cx="14495624" cy="7405516"/>
            <a:chOff x="0" y="0"/>
            <a:chExt cx="7737151" cy="2477831"/>
          </a:xfrm>
        </p:grpSpPr>
        <p:sp>
          <p:nvSpPr>
            <p:cNvPr id="3" name="Freeform 3"/>
            <p:cNvSpPr/>
            <p:nvPr/>
          </p:nvSpPr>
          <p:spPr>
            <a:xfrm>
              <a:off x="0" y="0"/>
              <a:ext cx="7737151" cy="2477831"/>
            </a:xfrm>
            <a:custGeom>
              <a:avLst/>
              <a:gdLst/>
              <a:ahLst/>
              <a:cxnLst/>
              <a:rect l="l" t="t" r="r" b="b"/>
              <a:pathLst>
                <a:path w="7737151" h="2477831">
                  <a:moveTo>
                    <a:pt x="7612691" y="2477831"/>
                  </a:moveTo>
                  <a:lnTo>
                    <a:pt x="124460" y="2477831"/>
                  </a:lnTo>
                  <a:cubicBezTo>
                    <a:pt x="55880" y="2477831"/>
                    <a:pt x="0" y="2421951"/>
                    <a:pt x="0" y="2353371"/>
                  </a:cubicBezTo>
                  <a:lnTo>
                    <a:pt x="0" y="124460"/>
                  </a:lnTo>
                  <a:cubicBezTo>
                    <a:pt x="0" y="55880"/>
                    <a:pt x="55880" y="0"/>
                    <a:pt x="124460" y="0"/>
                  </a:cubicBezTo>
                  <a:lnTo>
                    <a:pt x="7612691" y="0"/>
                  </a:lnTo>
                  <a:cubicBezTo>
                    <a:pt x="7681271" y="0"/>
                    <a:pt x="7737151" y="55880"/>
                    <a:pt x="7737151" y="124460"/>
                  </a:cubicBezTo>
                  <a:lnTo>
                    <a:pt x="7737151" y="2353371"/>
                  </a:lnTo>
                  <a:cubicBezTo>
                    <a:pt x="7737151" y="2421951"/>
                    <a:pt x="7681271" y="2477831"/>
                    <a:pt x="7612691" y="2477831"/>
                  </a:cubicBezTo>
                  <a:close/>
                </a:path>
              </a:pathLst>
            </a:custGeom>
            <a:solidFill>
              <a:srgbClr val="FFFFFF"/>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276315" y="0"/>
            <a:ext cx="4011685" cy="476550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7092942" y="3430993"/>
            <a:ext cx="1712507" cy="342501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06970" y="4168253"/>
            <a:ext cx="1375984" cy="1950493"/>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r="55522"/>
          <a:stretch>
            <a:fillRect/>
          </a:stretch>
        </p:blipFill>
        <p:spPr>
          <a:xfrm rot="-5400000">
            <a:off x="1954760" y="-926060"/>
            <a:ext cx="1483671" cy="3335791"/>
          </a:xfrm>
          <a:prstGeom prst="rect">
            <a:avLst/>
          </a:prstGeom>
        </p:spPr>
      </p:pic>
      <p:sp>
        <p:nvSpPr>
          <p:cNvPr id="9" name="TextBox 9"/>
          <p:cNvSpPr txBox="1"/>
          <p:nvPr/>
        </p:nvSpPr>
        <p:spPr>
          <a:xfrm>
            <a:off x="3337739" y="1919795"/>
            <a:ext cx="11810151" cy="648511"/>
          </a:xfrm>
          <a:prstGeom prst="rect">
            <a:avLst/>
          </a:prstGeom>
        </p:spPr>
        <p:txBody>
          <a:bodyPr lIns="0" tIns="0" rIns="0" bIns="0" rtlCol="0" anchor="t">
            <a:spAutoFit/>
          </a:bodyPr>
          <a:lstStyle/>
          <a:p>
            <a:pPr marL="0" lvl="0" indent="0" algn="ctr">
              <a:lnSpc>
                <a:spcPts val="4800"/>
              </a:lnSpc>
              <a:spcBef>
                <a:spcPct val="0"/>
              </a:spcBef>
            </a:pPr>
            <a:r>
              <a:rPr lang="en-US" sz="6400" b="1" spc="240" dirty="0" smtClean="0">
                <a:solidFill>
                  <a:srgbClr val="2E2562"/>
                </a:solidFill>
                <a:latin typeface="Arial" panose="020B0604020202020204" pitchFamily="34" charset="0"/>
                <a:cs typeface="Arial" panose="020B0604020202020204" pitchFamily="34" charset="0"/>
              </a:rPr>
              <a:t>NỘI DUNG BÀI HỌC</a:t>
            </a:r>
            <a:endParaRPr lang="en-US" sz="6400" b="1" u="none" spc="240" dirty="0">
              <a:solidFill>
                <a:srgbClr val="2E2562"/>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028700" y="9039874"/>
            <a:ext cx="2245503" cy="436852"/>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b="19031"/>
          <a:stretch>
            <a:fillRect/>
          </a:stretch>
        </p:blipFill>
        <p:spPr>
          <a:xfrm>
            <a:off x="6253417" y="7176450"/>
            <a:ext cx="5844334" cy="3312431"/>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076966" y="8666661"/>
            <a:ext cx="1205191" cy="1183279"/>
          </a:xfrm>
          <a:prstGeom prst="rect">
            <a:avLst/>
          </a:prstGeom>
        </p:spPr>
      </p:pic>
      <p:sp>
        <p:nvSpPr>
          <p:cNvPr id="13" name="TextBox 12"/>
          <p:cNvSpPr txBox="1"/>
          <p:nvPr/>
        </p:nvSpPr>
        <p:spPr>
          <a:xfrm>
            <a:off x="6140795" y="2568306"/>
            <a:ext cx="6204038" cy="4524315"/>
          </a:xfrm>
          <a:prstGeom prst="rect">
            <a:avLst/>
          </a:prstGeom>
          <a:noFill/>
        </p:spPr>
        <p:txBody>
          <a:bodyPr wrap="square" rtlCol="0">
            <a:spAutoFit/>
          </a:bodyPr>
          <a:lstStyle/>
          <a:p>
            <a:pPr marL="400050" indent="-400050">
              <a:lnSpc>
                <a:spcPct val="200000"/>
              </a:lnSpc>
              <a:buAutoNum type="romanUcPeriod"/>
            </a:pPr>
            <a:r>
              <a:rPr lang="en-US" sz="4800" dirty="0" smtClean="0">
                <a:latin typeface="Arial" panose="020B0604020202020204" pitchFamily="34" charset="0"/>
                <a:cs typeface="Arial" panose="020B0604020202020204" pitchFamily="34" charset="0"/>
              </a:rPr>
              <a:t>TÌM HIỂU CHUNG</a:t>
            </a:r>
          </a:p>
          <a:p>
            <a:pPr marL="400050" indent="-400050">
              <a:lnSpc>
                <a:spcPct val="200000"/>
              </a:lnSpc>
              <a:buAutoNum type="romanUcPeriod"/>
            </a:pPr>
            <a:r>
              <a:rPr lang="en-US" sz="4800" dirty="0" smtClean="0">
                <a:latin typeface="Arial" panose="020B0604020202020204" pitchFamily="34" charset="0"/>
                <a:cs typeface="Arial" panose="020B0604020202020204" pitchFamily="34" charset="0"/>
              </a:rPr>
              <a:t>PHÂN TÍCH VÍ DỤ</a:t>
            </a:r>
          </a:p>
          <a:p>
            <a:pPr marL="400050" indent="-400050">
              <a:lnSpc>
                <a:spcPct val="200000"/>
              </a:lnSpc>
              <a:buAutoNum type="romanUcPeriod"/>
            </a:pPr>
            <a:r>
              <a:rPr lang="en-US" sz="4800" dirty="0" smtClean="0">
                <a:latin typeface="Arial" panose="020B0604020202020204" pitchFamily="34" charset="0"/>
                <a:cs typeface="Arial" panose="020B0604020202020204" pitchFamily="34" charset="0"/>
              </a:rPr>
              <a:t>THỰC HÀNH</a:t>
            </a:r>
            <a:endParaRPr lang="en-US" sz="4800" dirty="0">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176394" y="5143500"/>
            <a:ext cx="1861012" cy="51435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3532" r="3001" b="64850"/>
          <a:stretch>
            <a:fillRect/>
          </a:stretch>
        </p:blipFill>
        <p:spPr>
          <a:xfrm>
            <a:off x="2887852" y="8251871"/>
            <a:ext cx="12512297" cy="203512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l="379" t="2518"/>
          <a:stretch>
            <a:fillRect/>
          </a:stretch>
        </p:blipFill>
        <p:spPr>
          <a:xfrm>
            <a:off x="-511763" y="5143500"/>
            <a:ext cx="3889727" cy="5143500"/>
          </a:xfrm>
          <a:prstGeom prst="rect">
            <a:avLst/>
          </a:prstGeom>
        </p:spPr>
      </p:pic>
      <p:grpSp>
        <p:nvGrpSpPr>
          <p:cNvPr id="5" name="Group 5"/>
          <p:cNvGrpSpPr>
            <a:grpSpLocks noChangeAspect="1"/>
          </p:cNvGrpSpPr>
          <p:nvPr/>
        </p:nvGrpSpPr>
        <p:grpSpPr>
          <a:xfrm>
            <a:off x="2058499" y="2806659"/>
            <a:ext cx="14249400" cy="6015301"/>
            <a:chOff x="0" y="0"/>
            <a:chExt cx="7981950" cy="4578350"/>
          </a:xfrm>
        </p:grpSpPr>
        <p:sp>
          <p:nvSpPr>
            <p:cNvPr id="6" name="Freeform 6"/>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id="7" name="Freeform 7"/>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3A4D8"/>
            </a:solidFill>
          </p:spPr>
        </p:sp>
        <p:sp>
          <p:nvSpPr>
            <p:cNvPr id="8" name="Freeform 8"/>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2E2562"/>
            </a:solidFill>
          </p:spPr>
        </p:sp>
        <p:sp>
          <p:nvSpPr>
            <p:cNvPr id="9" name="Freeform 9"/>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2E2562"/>
            </a:solidFill>
          </p:spPr>
        </p:sp>
      </p:grpSp>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400996" y="-484145"/>
            <a:ext cx="3714911" cy="3598820"/>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27908" y="-484145"/>
            <a:ext cx="3714911" cy="3598820"/>
          </a:xfrm>
          <a:prstGeom prst="rect">
            <a:avLst/>
          </a:prstGeom>
        </p:spPr>
      </p:pic>
      <p:pic>
        <p:nvPicPr>
          <p:cNvPr id="13" name="Picture 13"/>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l="65670"/>
          <a:stretch>
            <a:fillRect/>
          </a:stretch>
        </p:blipFill>
        <p:spPr>
          <a:xfrm>
            <a:off x="0" y="2024050"/>
            <a:ext cx="1633105" cy="2646702"/>
          </a:xfrm>
          <a:prstGeom prst="rect">
            <a:avLst/>
          </a:prstGeom>
        </p:spPr>
      </p:pic>
      <p:pic>
        <p:nvPicPr>
          <p:cNvPr id="14"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4753298" y="269687"/>
            <a:ext cx="834204" cy="872266"/>
          </a:xfrm>
          <a:prstGeom prst="rect">
            <a:avLst/>
          </a:prstGeom>
        </p:spPr>
      </p:pic>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r="50836"/>
          <a:stretch>
            <a:fillRect/>
          </a:stretch>
        </p:blipFill>
        <p:spPr>
          <a:xfrm>
            <a:off x="16733294" y="1625512"/>
            <a:ext cx="1554706" cy="2978326"/>
          </a:xfrm>
          <a:prstGeom prst="rect">
            <a:avLst/>
          </a:prstGeom>
        </p:spPr>
      </p:pic>
      <p:pic>
        <p:nvPicPr>
          <p:cNvPr id="17" name="Picture 17"/>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rot="8809597">
            <a:off x="2562597" y="107210"/>
            <a:ext cx="1866157" cy="363052"/>
          </a:xfrm>
          <a:prstGeom prst="rect">
            <a:avLst/>
          </a:prstGeom>
        </p:spPr>
      </p:pic>
      <p:sp>
        <p:nvSpPr>
          <p:cNvPr id="19" name="TextBox 19"/>
          <p:cNvSpPr txBox="1"/>
          <p:nvPr/>
        </p:nvSpPr>
        <p:spPr>
          <a:xfrm>
            <a:off x="3962225" y="5093046"/>
            <a:ext cx="10853662" cy="1056571"/>
          </a:xfrm>
          <a:prstGeom prst="rect">
            <a:avLst/>
          </a:prstGeom>
        </p:spPr>
        <p:txBody>
          <a:bodyPr lIns="0" tIns="0" rIns="0" bIns="0" rtlCol="0" anchor="t">
            <a:spAutoFit/>
          </a:bodyPr>
          <a:lstStyle/>
          <a:p>
            <a:pPr marL="0" lvl="0" indent="0" algn="ctr">
              <a:lnSpc>
                <a:spcPts val="8799"/>
              </a:lnSpc>
              <a:spcBef>
                <a:spcPct val="0"/>
              </a:spcBef>
            </a:pPr>
            <a:r>
              <a:rPr lang="en-US" sz="7200" b="1" u="none" dirty="0" smtClean="0">
                <a:solidFill>
                  <a:srgbClr val="2E2562"/>
                </a:solidFill>
                <a:latin typeface="Arial" panose="020B0604020202020204" pitchFamily="34" charset="0"/>
                <a:cs typeface="Arial" panose="020B0604020202020204" pitchFamily="34" charset="0"/>
              </a:rPr>
              <a:t>I. TÌM HIỂU CHUNG</a:t>
            </a:r>
            <a:endParaRPr lang="en-US" sz="7200" b="1" u="none" dirty="0">
              <a:solidFill>
                <a:srgbClr val="2E2562"/>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40168" y="-876300"/>
            <a:ext cx="3445582" cy="333790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73462"/>
          <a:stretch>
            <a:fillRect/>
          </a:stretch>
        </p:blipFill>
        <p:spPr>
          <a:xfrm rot="-5400000" flipH="1">
            <a:off x="13653164" y="5674339"/>
            <a:ext cx="1050875" cy="821879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t="44081"/>
          <a:stretch>
            <a:fillRect/>
          </a:stretch>
        </p:blipFill>
        <p:spPr>
          <a:xfrm flipH="1">
            <a:off x="14086381" y="0"/>
            <a:ext cx="2009932" cy="952528"/>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80858" y="8062595"/>
            <a:ext cx="2097727" cy="1195705"/>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12282" y="355801"/>
            <a:ext cx="2245503" cy="436852"/>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flipV="1">
            <a:off x="2133600" y="2351761"/>
            <a:ext cx="1364275" cy="385408"/>
          </a:xfrm>
          <a:prstGeom prst="rect">
            <a:avLst/>
          </a:prstGeom>
        </p:spPr>
      </p:pic>
      <p:pic>
        <p:nvPicPr>
          <p:cNvPr id="21" name="Picture 2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4020628">
            <a:off x="16645857" y="6736979"/>
            <a:ext cx="834204" cy="872266"/>
          </a:xfrm>
          <a:prstGeom prst="rect">
            <a:avLst/>
          </a:prstGeom>
        </p:spPr>
      </p:pic>
      <p:pic>
        <p:nvPicPr>
          <p:cNvPr id="22" name="Picture 22"/>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l="50836"/>
          <a:stretch>
            <a:fillRect/>
          </a:stretch>
        </p:blipFill>
        <p:spPr>
          <a:xfrm rot="-5400000">
            <a:off x="12101575" y="7708501"/>
            <a:ext cx="2055501" cy="3937691"/>
          </a:xfrm>
          <a:prstGeom prst="rect">
            <a:avLst/>
          </a:prstGeom>
        </p:spPr>
      </p:pic>
      <p:sp>
        <p:nvSpPr>
          <p:cNvPr id="23" name="TextBox 22"/>
          <p:cNvSpPr txBox="1"/>
          <p:nvPr/>
        </p:nvSpPr>
        <p:spPr>
          <a:xfrm>
            <a:off x="4256581" y="1377728"/>
            <a:ext cx="9829800" cy="830997"/>
          </a:xfrm>
          <a:prstGeom prst="rect">
            <a:avLst/>
          </a:prstGeom>
          <a:noFill/>
        </p:spPr>
        <p:txBody>
          <a:bodyPr wrap="square" rtlCol="0">
            <a:spAutoFit/>
          </a:bodyPr>
          <a:lstStyle/>
          <a:p>
            <a:r>
              <a:rPr lang="en-US" sz="4800" b="1" dirty="0" err="1" smtClean="0">
                <a:latin typeface="Arial" panose="020B0604020202020204" pitchFamily="34" charset="0"/>
                <a:cs typeface="Arial" panose="020B0604020202020204" pitchFamily="34" charset="0"/>
              </a:rPr>
              <a:t>Dựa</a:t>
            </a:r>
            <a:r>
              <a:rPr lang="en-US" sz="4800" b="1" dirty="0" smtClean="0">
                <a:latin typeface="Arial" panose="020B0604020202020204" pitchFamily="34" charset="0"/>
                <a:cs typeface="Arial" panose="020B0604020202020204" pitchFamily="34" charset="0"/>
              </a:rPr>
              <a:t> vào SGK, </a:t>
            </a:r>
            <a:r>
              <a:rPr lang="en-US" sz="4800" b="1" dirty="0" err="1" smtClean="0">
                <a:latin typeface="Arial" panose="020B0604020202020204" pitchFamily="34" charset="0"/>
                <a:cs typeface="Arial" panose="020B0604020202020204" pitchFamily="34" charset="0"/>
              </a:rPr>
              <a:t>em</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hãy</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cho</a:t>
            </a:r>
            <a:r>
              <a:rPr lang="en-US" sz="4800" b="1" dirty="0" smtClean="0">
                <a:latin typeface="Arial" panose="020B0604020202020204" pitchFamily="34" charset="0"/>
                <a:cs typeface="Arial" panose="020B0604020202020204" pitchFamily="34" charset="0"/>
              </a:rPr>
              <a:t> biết:</a:t>
            </a:r>
            <a:endParaRPr lang="en-US" sz="4800" b="1" dirty="0">
              <a:latin typeface="Arial" panose="020B0604020202020204" pitchFamily="34" charset="0"/>
              <a:cs typeface="Arial" panose="020B0604020202020204" pitchFamily="34" charset="0"/>
            </a:endParaRPr>
          </a:p>
        </p:txBody>
      </p:sp>
      <p:sp>
        <p:nvSpPr>
          <p:cNvPr id="24" name="Rectangle 23"/>
          <p:cNvSpPr/>
          <p:nvPr/>
        </p:nvSpPr>
        <p:spPr>
          <a:xfrm>
            <a:off x="2508347" y="2627323"/>
            <a:ext cx="13326268" cy="3096745"/>
          </a:xfrm>
          <a:prstGeom prst="rect">
            <a:avLst/>
          </a:prstGeom>
        </p:spPr>
        <p:txBody>
          <a:bodyPr wrap="square">
            <a:spAutoFit/>
          </a:bodyPr>
          <a:lstStyle/>
          <a:p>
            <a:pPr algn="just">
              <a:lnSpc>
                <a:spcPct val="150000"/>
              </a:lnSpc>
            </a:pPr>
            <a:r>
              <a:rPr lang="vi-VN" sz="4500" i="1" kern="100" dirty="0">
                <a:solidFill>
                  <a:srgbClr val="000000"/>
                </a:solidFill>
                <a:ea typeface="SimSun" panose="02010600030101010101" pitchFamily="2" charset="-122"/>
                <a:cs typeface="Times New Roman" panose="02020603050405020304" pitchFamily="18" charset="0"/>
              </a:rPr>
              <a:t>Bài văn trình bày ý kiến </a:t>
            </a:r>
            <a:r>
              <a:rPr lang="vi-VN" sz="4500" i="1" dirty="0">
                <a:solidFill>
                  <a:srgbClr val="000000"/>
                </a:solidFill>
                <a:ea typeface="Times New Roman" panose="02020603050405020304" pitchFamily="18" charset="0"/>
                <a:cs typeface="Times New Roman" panose="02020603050405020304" pitchFamily="18" charset="0"/>
              </a:rPr>
              <a:t>về một hiện tượng trong đời sống thuộc thể loại nào trong văn học? </a:t>
            </a:r>
            <a:r>
              <a:rPr lang="en-US" sz="4500" i="1" dirty="0" smtClean="0">
                <a:solidFill>
                  <a:srgbClr val="000000"/>
                </a:solidFill>
                <a:ea typeface="Times New Roman" panose="02020603050405020304" pitchFamily="18" charset="0"/>
                <a:cs typeface="Arial" panose="020B0604020202020204" pitchFamily="34" charset="0"/>
              </a:rPr>
              <a:t>N</a:t>
            </a:r>
            <a:r>
              <a:rPr lang="vi-VN" sz="4500" i="1" dirty="0" smtClean="0">
                <a:solidFill>
                  <a:srgbClr val="000000"/>
                </a:solidFill>
                <a:ea typeface="Times New Roman" panose="02020603050405020304" pitchFamily="18" charset="0"/>
                <a:cs typeface="Times New Roman" panose="02020603050405020304" pitchFamily="18" charset="0"/>
              </a:rPr>
              <a:t>gười </a:t>
            </a:r>
            <a:r>
              <a:rPr lang="vi-VN" sz="4500" i="1" dirty="0">
                <a:solidFill>
                  <a:srgbClr val="000000"/>
                </a:solidFill>
                <a:ea typeface="Times New Roman" panose="02020603050405020304" pitchFamily="18" charset="0"/>
                <a:cs typeface="Times New Roman" panose="02020603050405020304" pitchFamily="18" charset="0"/>
              </a:rPr>
              <a:t>viết cần làm gì với dạng bài viết này?</a:t>
            </a:r>
            <a:endParaRPr lang="en-US" sz="4500" dirty="0">
              <a:effectLst/>
              <a:ea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2733729" y="6196548"/>
            <a:ext cx="5524701" cy="45817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randombar(horizont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40168" y="-876300"/>
            <a:ext cx="3445582" cy="333790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73462"/>
          <a:stretch>
            <a:fillRect/>
          </a:stretch>
        </p:blipFill>
        <p:spPr>
          <a:xfrm rot="-5400000" flipH="1">
            <a:off x="13653164" y="5674339"/>
            <a:ext cx="1050875" cy="821879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t="44081"/>
          <a:stretch>
            <a:fillRect/>
          </a:stretch>
        </p:blipFill>
        <p:spPr>
          <a:xfrm flipH="1">
            <a:off x="14086381" y="0"/>
            <a:ext cx="2009932" cy="952528"/>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80858" y="8062595"/>
            <a:ext cx="2097727" cy="1195705"/>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12282" y="355801"/>
            <a:ext cx="2245503" cy="436852"/>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flipV="1">
            <a:off x="1198390" y="1626749"/>
            <a:ext cx="1364275" cy="385408"/>
          </a:xfrm>
          <a:prstGeom prst="rect">
            <a:avLst/>
          </a:prstGeom>
        </p:spPr>
      </p:pic>
      <p:pic>
        <p:nvPicPr>
          <p:cNvPr id="21" name="Picture 2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4020628">
            <a:off x="16645857" y="6736979"/>
            <a:ext cx="834204" cy="872266"/>
          </a:xfrm>
          <a:prstGeom prst="rect">
            <a:avLst/>
          </a:prstGeom>
        </p:spPr>
      </p:pic>
      <p:pic>
        <p:nvPicPr>
          <p:cNvPr id="22" name="Picture 22"/>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l="50836"/>
          <a:stretch>
            <a:fillRect/>
          </a:stretch>
        </p:blipFill>
        <p:spPr>
          <a:xfrm rot="-5400000">
            <a:off x="12101575" y="7708501"/>
            <a:ext cx="2055501" cy="3937691"/>
          </a:xfrm>
          <a:prstGeom prst="rect">
            <a:avLst/>
          </a:prstGeom>
        </p:spPr>
      </p:pic>
      <p:sp>
        <p:nvSpPr>
          <p:cNvPr id="23" name="TextBox 22"/>
          <p:cNvSpPr txBox="1"/>
          <p:nvPr/>
        </p:nvSpPr>
        <p:spPr>
          <a:xfrm>
            <a:off x="3048000" y="1211250"/>
            <a:ext cx="3797947" cy="830997"/>
          </a:xfrm>
          <a:prstGeom prst="rect">
            <a:avLst/>
          </a:prstGeom>
          <a:noFill/>
        </p:spPr>
        <p:txBody>
          <a:bodyPr wrap="square" rtlCol="0">
            <a:spAutoFit/>
          </a:bodyPr>
          <a:lstStyle/>
          <a:p>
            <a:r>
              <a:rPr lang="en-US" sz="4800" b="1" dirty="0" smtClean="0">
                <a:latin typeface="Arial" panose="020B0604020202020204" pitchFamily="34" charset="0"/>
                <a:cs typeface="Arial" panose="020B0604020202020204" pitchFamily="34" charset="0"/>
              </a:rPr>
              <a:t>1. </a:t>
            </a:r>
            <a:r>
              <a:rPr lang="en-US" sz="4800" b="1" dirty="0" err="1" smtClean="0">
                <a:latin typeface="Arial" panose="020B0604020202020204" pitchFamily="34" charset="0"/>
                <a:cs typeface="Arial" panose="020B0604020202020204" pitchFamily="34" charset="0"/>
              </a:rPr>
              <a:t>Khái</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niệm</a:t>
            </a:r>
            <a:endParaRPr lang="en-US" sz="4800" b="1" dirty="0">
              <a:latin typeface="Arial" panose="020B0604020202020204" pitchFamily="34" charset="0"/>
              <a:cs typeface="Arial" panose="020B0604020202020204" pitchFamily="34" charset="0"/>
            </a:endParaRPr>
          </a:p>
        </p:txBody>
      </p:sp>
      <p:sp>
        <p:nvSpPr>
          <p:cNvPr id="2" name="Rectangle 1"/>
          <p:cNvSpPr/>
          <p:nvPr/>
        </p:nvSpPr>
        <p:spPr>
          <a:xfrm>
            <a:off x="3048000" y="2204263"/>
            <a:ext cx="13258800" cy="2031325"/>
          </a:xfrm>
          <a:prstGeom prst="rect">
            <a:avLst/>
          </a:prstGeom>
        </p:spPr>
        <p:txBody>
          <a:bodyPr wrap="square">
            <a:spAutoFit/>
          </a:bodyPr>
          <a:lstStyle/>
          <a:p>
            <a:pPr algn="just">
              <a:lnSpc>
                <a:spcPct val="150000"/>
              </a:lnSpc>
            </a:pPr>
            <a:r>
              <a:rPr lang="vi-VN" sz="4200" dirty="0">
                <a:solidFill>
                  <a:srgbClr val="000000"/>
                </a:solidFill>
                <a:ea typeface="Times New Roman" panose="02020603050405020304" pitchFamily="18" charset="0"/>
                <a:cs typeface="Times New Roman" panose="02020603050405020304" pitchFamily="18" charset="0"/>
              </a:rPr>
              <a:t>- Thuộc dạng bài nghị luận, trong đó người viết đưa ra ý kiến của mình về một hiện tượng trong đời sống.</a:t>
            </a:r>
            <a:endParaRPr lang="en-US" sz="4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214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40168" y="-876300"/>
            <a:ext cx="3445582" cy="333790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73462"/>
          <a:stretch>
            <a:fillRect/>
          </a:stretch>
        </p:blipFill>
        <p:spPr>
          <a:xfrm rot="-5400000" flipH="1">
            <a:off x="13653164" y="5674339"/>
            <a:ext cx="1050875" cy="821879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t="44081"/>
          <a:stretch>
            <a:fillRect/>
          </a:stretch>
        </p:blipFill>
        <p:spPr>
          <a:xfrm flipH="1">
            <a:off x="14086381" y="0"/>
            <a:ext cx="2009932" cy="952528"/>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80858" y="8062595"/>
            <a:ext cx="2097727" cy="1195705"/>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12282" y="355801"/>
            <a:ext cx="2245503" cy="436852"/>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flipV="1">
            <a:off x="1981200" y="2461607"/>
            <a:ext cx="1364275" cy="385408"/>
          </a:xfrm>
          <a:prstGeom prst="rect">
            <a:avLst/>
          </a:prstGeom>
        </p:spPr>
      </p:pic>
      <p:pic>
        <p:nvPicPr>
          <p:cNvPr id="21" name="Picture 2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4020628">
            <a:off x="16645857" y="6736979"/>
            <a:ext cx="834204" cy="872266"/>
          </a:xfrm>
          <a:prstGeom prst="rect">
            <a:avLst/>
          </a:prstGeom>
        </p:spPr>
      </p:pic>
      <p:pic>
        <p:nvPicPr>
          <p:cNvPr id="22" name="Picture 22"/>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l="50836"/>
          <a:stretch>
            <a:fillRect/>
          </a:stretch>
        </p:blipFill>
        <p:spPr>
          <a:xfrm rot="-5400000">
            <a:off x="12101575" y="7708501"/>
            <a:ext cx="2055501" cy="3937691"/>
          </a:xfrm>
          <a:prstGeom prst="rect">
            <a:avLst/>
          </a:prstGeom>
        </p:spPr>
      </p:pic>
      <p:sp>
        <p:nvSpPr>
          <p:cNvPr id="23" name="TextBox 22"/>
          <p:cNvSpPr txBox="1"/>
          <p:nvPr/>
        </p:nvSpPr>
        <p:spPr>
          <a:xfrm>
            <a:off x="4256581" y="1561231"/>
            <a:ext cx="9829800" cy="830997"/>
          </a:xfrm>
          <a:prstGeom prst="rect">
            <a:avLst/>
          </a:prstGeom>
          <a:noFill/>
        </p:spPr>
        <p:txBody>
          <a:bodyPr wrap="square" rtlCol="0">
            <a:spAutoFit/>
          </a:bodyPr>
          <a:lstStyle/>
          <a:p>
            <a:r>
              <a:rPr lang="en-US" sz="4800" b="1" dirty="0" err="1" smtClean="0">
                <a:latin typeface="Arial" panose="020B0604020202020204" pitchFamily="34" charset="0"/>
                <a:cs typeface="Arial" panose="020B0604020202020204" pitchFamily="34" charset="0"/>
              </a:rPr>
              <a:t>Dựa</a:t>
            </a:r>
            <a:r>
              <a:rPr lang="en-US" sz="4800" b="1" dirty="0" smtClean="0">
                <a:latin typeface="Arial" panose="020B0604020202020204" pitchFamily="34" charset="0"/>
                <a:cs typeface="Arial" panose="020B0604020202020204" pitchFamily="34" charset="0"/>
              </a:rPr>
              <a:t> vào SGK, </a:t>
            </a:r>
            <a:r>
              <a:rPr lang="en-US" sz="4800" b="1" dirty="0" err="1" smtClean="0">
                <a:latin typeface="Arial" panose="020B0604020202020204" pitchFamily="34" charset="0"/>
                <a:cs typeface="Arial" panose="020B0604020202020204" pitchFamily="34" charset="0"/>
              </a:rPr>
              <a:t>em</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hãy</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cho</a:t>
            </a:r>
            <a:r>
              <a:rPr lang="en-US" sz="4800" b="1" dirty="0" smtClean="0">
                <a:latin typeface="Arial" panose="020B0604020202020204" pitchFamily="34" charset="0"/>
                <a:cs typeface="Arial" panose="020B0604020202020204" pitchFamily="34" charset="0"/>
              </a:rPr>
              <a:t> biết:</a:t>
            </a:r>
            <a:endParaRPr lang="en-US" sz="4800" b="1" dirty="0">
              <a:latin typeface="Arial" panose="020B0604020202020204" pitchFamily="34" charset="0"/>
              <a:cs typeface="Arial" panose="020B0604020202020204" pitchFamily="34" charset="0"/>
            </a:endParaRPr>
          </a:p>
        </p:txBody>
      </p:sp>
      <p:sp>
        <p:nvSpPr>
          <p:cNvPr id="24" name="Rectangle 23"/>
          <p:cNvSpPr/>
          <p:nvPr/>
        </p:nvSpPr>
        <p:spPr>
          <a:xfrm>
            <a:off x="2508346" y="2810826"/>
            <a:ext cx="14537781" cy="2169825"/>
          </a:xfrm>
          <a:prstGeom prst="rect">
            <a:avLst/>
          </a:prstGeom>
        </p:spPr>
        <p:txBody>
          <a:bodyPr wrap="square">
            <a:spAutoFit/>
          </a:bodyPr>
          <a:lstStyle/>
          <a:p>
            <a:pPr algn="just">
              <a:lnSpc>
                <a:spcPct val="150000"/>
              </a:lnSpc>
            </a:pPr>
            <a:r>
              <a:rPr lang="vi-VN" sz="4500" i="1" kern="100" dirty="0">
                <a:solidFill>
                  <a:srgbClr val="000000"/>
                </a:solidFill>
                <a:ea typeface="SimSun" panose="02010600030101010101" pitchFamily="2" charset="-122"/>
                <a:cs typeface="Times New Roman" panose="02020603050405020304" pitchFamily="18" charset="0"/>
              </a:rPr>
              <a:t>Từ đó, em hãy rút ra những yêu cầu cần đạt với kiểu bài văn trình bày ý kiến về một vấn đề trong đời sống?</a:t>
            </a:r>
            <a:endParaRPr lang="en-US" sz="4500" dirty="0">
              <a:effectLst/>
              <a:ea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2733729" y="6196548"/>
            <a:ext cx="5524701" cy="4581768"/>
          </a:xfrm>
          <a:prstGeom prst="rect">
            <a:avLst/>
          </a:prstGeom>
        </p:spPr>
      </p:pic>
    </p:spTree>
    <p:extLst>
      <p:ext uri="{BB962C8B-B14F-4D97-AF65-F5344CB8AC3E}">
        <p14:creationId xmlns:p14="http://schemas.microsoft.com/office/powerpoint/2010/main" val="3509806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randombar(horizontal)">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DF2"/>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340168" y="-876300"/>
            <a:ext cx="3445582" cy="333790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73462"/>
          <a:stretch>
            <a:fillRect/>
          </a:stretch>
        </p:blipFill>
        <p:spPr>
          <a:xfrm rot="-5400000" flipH="1">
            <a:off x="13653164" y="5674339"/>
            <a:ext cx="1050875" cy="8218796"/>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t="44081"/>
          <a:stretch>
            <a:fillRect/>
          </a:stretch>
        </p:blipFill>
        <p:spPr>
          <a:xfrm flipH="1">
            <a:off x="14086381" y="0"/>
            <a:ext cx="2009932" cy="952528"/>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80858" y="8062595"/>
            <a:ext cx="2097727" cy="1195705"/>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12282" y="355801"/>
            <a:ext cx="2245503" cy="436852"/>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flipV="1">
            <a:off x="768005" y="1994340"/>
            <a:ext cx="1364275" cy="385408"/>
          </a:xfrm>
          <a:prstGeom prst="rect">
            <a:avLst/>
          </a:prstGeom>
        </p:spPr>
      </p:pic>
      <p:pic>
        <p:nvPicPr>
          <p:cNvPr id="21" name="Picture 21"/>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4020628">
            <a:off x="16645857" y="6736979"/>
            <a:ext cx="834204" cy="872266"/>
          </a:xfrm>
          <a:prstGeom prst="rect">
            <a:avLst/>
          </a:prstGeom>
        </p:spPr>
      </p:pic>
      <p:pic>
        <p:nvPicPr>
          <p:cNvPr id="22" name="Picture 22"/>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l="50836"/>
          <a:stretch>
            <a:fillRect/>
          </a:stretch>
        </p:blipFill>
        <p:spPr>
          <a:xfrm rot="-5400000">
            <a:off x="14782066" y="7555205"/>
            <a:ext cx="2055501" cy="3937691"/>
          </a:xfrm>
          <a:prstGeom prst="rect">
            <a:avLst/>
          </a:prstGeom>
        </p:spPr>
      </p:pic>
      <p:sp>
        <p:nvSpPr>
          <p:cNvPr id="20" name="Rectangle 19"/>
          <p:cNvSpPr/>
          <p:nvPr/>
        </p:nvSpPr>
        <p:spPr>
          <a:xfrm>
            <a:off x="2318091" y="1181101"/>
            <a:ext cx="13411200" cy="4639786"/>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600" b="1" dirty="0">
                <a:solidFill>
                  <a:srgbClr val="FF0000"/>
                </a:solidFill>
                <a:latin typeface="Arial" panose="020B0604020202020204" pitchFamily="34" charset="0"/>
                <a:cs typeface="Arial" panose="020B0604020202020204" pitchFamily="34" charset="0"/>
              </a:rPr>
              <a:t>PHIẾU HỌC TẬP SỐ </a:t>
            </a:r>
            <a:r>
              <a:rPr lang="en-US" sz="5600" b="1" dirty="0" smtClean="0">
                <a:solidFill>
                  <a:srgbClr val="FF0000"/>
                </a:solidFill>
                <a:latin typeface="Arial" panose="020B0604020202020204" pitchFamily="34" charset="0"/>
                <a:cs typeface="Arial" panose="020B0604020202020204" pitchFamily="34" charset="0"/>
              </a:rPr>
              <a:t>1</a:t>
            </a:r>
          </a:p>
          <a:p>
            <a:pPr algn="just">
              <a:lnSpc>
                <a:spcPct val="200000"/>
              </a:lnSpc>
            </a:pPr>
            <a:r>
              <a:rPr lang="en-US" sz="4800" b="1" i="1" dirty="0" err="1">
                <a:solidFill>
                  <a:schemeClr val="tx1"/>
                </a:solidFill>
                <a:latin typeface="Arial" panose="020B0604020202020204" pitchFamily="34" charset="0"/>
                <a:cs typeface="Arial" panose="020B0604020202020204" pitchFamily="34" charset="0"/>
              </a:rPr>
              <a:t>Dựa</a:t>
            </a:r>
            <a:r>
              <a:rPr lang="en-US" sz="4800" b="1" i="1" dirty="0">
                <a:solidFill>
                  <a:schemeClr val="tx1"/>
                </a:solidFill>
                <a:latin typeface="Arial" panose="020B0604020202020204" pitchFamily="34" charset="0"/>
                <a:cs typeface="Arial" panose="020B0604020202020204" pitchFamily="34" charset="0"/>
              </a:rPr>
              <a:t> vào văn bản đã học </a:t>
            </a:r>
            <a:r>
              <a:rPr lang="en-US" sz="4800" b="1" i="1" dirty="0" err="1">
                <a:solidFill>
                  <a:schemeClr val="tx1"/>
                </a:solidFill>
                <a:latin typeface="Arial" panose="020B0604020202020204" pitchFamily="34" charset="0"/>
                <a:cs typeface="Arial" panose="020B0604020202020204" pitchFamily="34" charset="0"/>
              </a:rPr>
              <a:t>Học</a:t>
            </a:r>
            <a:r>
              <a:rPr lang="en-US" sz="4800" b="1" i="1" dirty="0">
                <a:solidFill>
                  <a:schemeClr val="tx1"/>
                </a:solidFill>
                <a:latin typeface="Arial" panose="020B0604020202020204" pitchFamily="34" charset="0"/>
                <a:cs typeface="Arial" panose="020B0604020202020204" pitchFamily="34" charset="0"/>
              </a:rPr>
              <a:t> </a:t>
            </a:r>
            <a:r>
              <a:rPr lang="en-US" sz="4800" b="1" i="1" dirty="0" err="1">
                <a:solidFill>
                  <a:schemeClr val="tx1"/>
                </a:solidFill>
                <a:latin typeface="Arial" panose="020B0604020202020204" pitchFamily="34" charset="0"/>
                <a:cs typeface="Arial" panose="020B0604020202020204" pitchFamily="34" charset="0"/>
              </a:rPr>
              <a:t>thầy</a:t>
            </a:r>
            <a:r>
              <a:rPr lang="en-US" sz="4800" b="1" i="1" dirty="0">
                <a:solidFill>
                  <a:schemeClr val="tx1"/>
                </a:solidFill>
                <a:latin typeface="Arial" panose="020B0604020202020204" pitchFamily="34" charset="0"/>
                <a:cs typeface="Arial" panose="020B0604020202020204" pitchFamily="34" charset="0"/>
              </a:rPr>
              <a:t>, học bạn. </a:t>
            </a:r>
            <a:r>
              <a:rPr lang="en-US" sz="4800" b="1" i="1" dirty="0" err="1">
                <a:solidFill>
                  <a:schemeClr val="tx1"/>
                </a:solidFill>
                <a:latin typeface="Arial" panose="020B0604020202020204" pitchFamily="34" charset="0"/>
                <a:cs typeface="Arial" panose="020B0604020202020204" pitchFamily="34" charset="0"/>
              </a:rPr>
              <a:t>Em</a:t>
            </a:r>
            <a:r>
              <a:rPr lang="en-US" sz="4800" b="1" i="1" dirty="0">
                <a:solidFill>
                  <a:schemeClr val="tx1"/>
                </a:solidFill>
                <a:latin typeface="Arial" panose="020B0604020202020204" pitchFamily="34" charset="0"/>
                <a:cs typeface="Arial" panose="020B0604020202020204" pitchFamily="34" charset="0"/>
              </a:rPr>
              <a:t> </a:t>
            </a:r>
            <a:r>
              <a:rPr lang="en-US" sz="4800" b="1" i="1" dirty="0" err="1">
                <a:solidFill>
                  <a:schemeClr val="tx1"/>
                </a:solidFill>
                <a:latin typeface="Arial" panose="020B0604020202020204" pitchFamily="34" charset="0"/>
                <a:cs typeface="Arial" panose="020B0604020202020204" pitchFamily="34" charset="0"/>
              </a:rPr>
              <a:t>hãy</a:t>
            </a:r>
            <a:r>
              <a:rPr lang="en-US" sz="4800" b="1" i="1" dirty="0">
                <a:solidFill>
                  <a:schemeClr val="tx1"/>
                </a:solidFill>
                <a:latin typeface="Arial" panose="020B0604020202020204" pitchFamily="34" charset="0"/>
                <a:cs typeface="Arial" panose="020B0604020202020204" pitchFamily="34" charset="0"/>
              </a:rPr>
              <a:t> chỉ </a:t>
            </a:r>
            <a:r>
              <a:rPr lang="en-US" sz="4800" b="1" i="1" dirty="0" err="1">
                <a:solidFill>
                  <a:schemeClr val="tx1"/>
                </a:solidFill>
                <a:latin typeface="Arial" panose="020B0604020202020204" pitchFamily="34" charset="0"/>
                <a:cs typeface="Arial" panose="020B0604020202020204" pitchFamily="34" charset="0"/>
              </a:rPr>
              <a:t>ra</a:t>
            </a:r>
            <a:r>
              <a:rPr lang="en-US" sz="4800" b="1" i="1" dirty="0">
                <a:solidFill>
                  <a:schemeClr val="tx1"/>
                </a:solidFill>
                <a:latin typeface="Arial" panose="020B0604020202020204" pitchFamily="34" charset="0"/>
                <a:cs typeface="Arial" panose="020B0604020202020204" pitchFamily="34" charset="0"/>
              </a:rPr>
              <a:t> bố </a:t>
            </a:r>
            <a:r>
              <a:rPr lang="en-US" sz="4800" b="1" i="1" dirty="0" err="1">
                <a:solidFill>
                  <a:schemeClr val="tx1"/>
                </a:solidFill>
                <a:latin typeface="Arial" panose="020B0604020202020204" pitchFamily="34" charset="0"/>
                <a:cs typeface="Arial" panose="020B0604020202020204" pitchFamily="34" charset="0"/>
              </a:rPr>
              <a:t>cục</a:t>
            </a:r>
            <a:r>
              <a:rPr lang="en-US" sz="4800" b="1" i="1" dirty="0">
                <a:solidFill>
                  <a:schemeClr val="tx1"/>
                </a:solidFill>
                <a:latin typeface="Arial" panose="020B0604020202020204" pitchFamily="34" charset="0"/>
                <a:cs typeface="Arial" panose="020B0604020202020204" pitchFamily="34" charset="0"/>
              </a:rPr>
              <a:t> của văn bản này?</a:t>
            </a:r>
          </a:p>
          <a:p>
            <a:endParaRPr lang="en-US" b="1" dirty="0">
              <a:solidFill>
                <a:srgbClr val="FF0000"/>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rotWithShape="1">
          <a:blip r:embed="rId22">
            <a:extLst>
              <a:ext uri="{28A0092B-C50C-407E-A947-70E740481C1C}">
                <a14:useLocalDpi xmlns:a14="http://schemas.microsoft.com/office/drawing/2010/main" val="0"/>
              </a:ext>
            </a:extLst>
          </a:blip>
          <a:srcRect l="31881" t="8225" r="16367" b="10164"/>
          <a:stretch/>
        </p:blipFill>
        <p:spPr>
          <a:xfrm>
            <a:off x="12443470" y="4761257"/>
            <a:ext cx="3285821" cy="5181600"/>
          </a:xfrm>
          <a:prstGeom prst="rect">
            <a:avLst/>
          </a:prstGeom>
        </p:spPr>
      </p:pic>
    </p:spTree>
    <p:extLst>
      <p:ext uri="{BB962C8B-B14F-4D97-AF65-F5344CB8AC3E}">
        <p14:creationId xmlns:p14="http://schemas.microsoft.com/office/powerpoint/2010/main" val="3044607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1112</Words>
  <Application>Microsoft Office PowerPoint</Application>
  <PresentationFormat>Custom</PresentationFormat>
  <Paragraphs>87</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Wingdings</vt:lpstr>
      <vt:lpstr>Symbol</vt:lpstr>
      <vt:lpstr>Arial</vt:lpstr>
      <vt:lpstr>Times New Roman</vt:lpstr>
      <vt:lpstr>SimSun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22</cp:revision>
  <dcterms:created xsi:type="dcterms:W3CDTF">2006-08-16T00:00:00Z</dcterms:created>
  <dcterms:modified xsi:type="dcterms:W3CDTF">2025-03-03T11:29:09Z</dcterms:modified>
  <dc:identifier>DAEt-d3kjac</dc:identifier>
</cp:coreProperties>
</file>