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7" r:id="rId3"/>
    <p:sldId id="256" r:id="rId4"/>
    <p:sldId id="258" r:id="rId5"/>
    <p:sldId id="262" r:id="rId6"/>
    <p:sldId id="259" r:id="rId7"/>
    <p:sldId id="277" r:id="rId8"/>
    <p:sldId id="278" r:id="rId9"/>
    <p:sldId id="275" r:id="rId10"/>
    <p:sldId id="260" r:id="rId11"/>
    <p:sldId id="279" r:id="rId12"/>
    <p:sldId id="280" r:id="rId13"/>
    <p:sldId id="276" r:id="rId14"/>
    <p:sldId id="283" r:id="rId15"/>
    <p:sldId id="282" r:id="rId16"/>
    <p:sldId id="261" r:id="rId17"/>
    <p:sldId id="284" r:id="rId18"/>
    <p:sldId id="285" r:id="rId19"/>
    <p:sldId id="286" r:id="rId20"/>
    <p:sldId id="287" r:id="rId21"/>
    <p:sldId id="288" r:id="rId22"/>
    <p:sldId id="266" r:id="rId23"/>
    <p:sldId id="268" r:id="rId24"/>
    <p:sldId id="273" r:id="rId25"/>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81.svg"/><Relationship Id="rId4" Type="http://schemas.openxmlformats.org/officeDocument/2006/relationships/image" Target="../media/image9.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sv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9.svg"/><Relationship Id="rId9" Type="http://schemas.openxmlformats.org/officeDocument/2006/relationships/image" Target="../media/image35.sv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svg"/><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12"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8.jpg"/><Relationship Id="rId10" Type="http://schemas.openxmlformats.org/officeDocument/2006/relationships/image" Target="../media/image19.svg"/></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26.png"/><Relationship Id="rId4" Type="http://schemas.openxmlformats.org/officeDocument/2006/relationships/image" Target="../media/image62.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29.png"/><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81.svg"/><Relationship Id="rId4" Type="http://schemas.openxmlformats.org/officeDocument/2006/relationships/image" Target="../media/image9.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0.png"/><Relationship Id="rId7" Type="http://schemas.openxmlformats.org/officeDocument/2006/relationships/image" Target="../media/image11.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10" Type="http://schemas.openxmlformats.org/officeDocument/2006/relationships/image" Target="../media/image9.sv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32.sv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9.png"/><Relationship Id="rId10" Type="http://schemas.openxmlformats.org/officeDocument/2006/relationships/image" Target="../media/image32.sv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9.png"/><Relationship Id="rId10" Type="http://schemas.openxmlformats.org/officeDocument/2006/relationships/image" Target="../media/image32.sv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TextBox 3"/>
          <p:cNvSpPr txBox="1"/>
          <p:nvPr/>
        </p:nvSpPr>
        <p:spPr>
          <a:xfrm>
            <a:off x="2404685" y="4022827"/>
            <a:ext cx="14290322" cy="3077766"/>
          </a:xfrm>
          <a:prstGeom prst="rect">
            <a:avLst/>
          </a:prstGeom>
        </p:spPr>
        <p:txBody>
          <a:bodyPr wrap="square" lIns="0" tIns="0" rIns="0" bIns="0" rtlCol="0" anchor="t">
            <a:spAutoFit/>
          </a:bodyPr>
          <a:lstStyle/>
          <a:p>
            <a:pPr algn="ctr">
              <a:lnSpc>
                <a:spcPts val="12000"/>
              </a:lnSpc>
            </a:pPr>
            <a:r>
              <a:rPr lang="en-US" sz="7200" b="1" dirty="0" smtClean="0">
                <a:solidFill>
                  <a:srgbClr val="DB823C"/>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DB823C"/>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55645" y="1029070"/>
            <a:ext cx="5046103" cy="1740906"/>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3691" t="13787" r="28770" b="25220"/>
          <a:stretch>
            <a:fillRect/>
          </a:stretch>
        </p:blipFill>
        <p:spPr>
          <a:xfrm>
            <a:off x="8403348" y="758445"/>
            <a:ext cx="1337953" cy="168445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9865">
            <a:off x="4504077" y="1678502"/>
            <a:ext cx="6189194" cy="121462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59898" y="8543108"/>
            <a:ext cx="21306952" cy="1970893"/>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15412" y="413924"/>
            <a:ext cx="5840194" cy="297119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V="1">
            <a:off x="13082170" y="413924"/>
            <a:ext cx="5840194" cy="29711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AutoShape 3"/>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020800" y="-190500"/>
            <a:ext cx="4851145" cy="1673645"/>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03585" y="39214"/>
            <a:ext cx="5676387" cy="288786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041" y="9339978"/>
            <a:ext cx="3054273" cy="939189"/>
          </a:xfrm>
          <a:prstGeom prst="rect">
            <a:avLst/>
          </a:prstGeom>
        </p:spPr>
      </p:pic>
      <p:sp>
        <p:nvSpPr>
          <p:cNvPr id="20" name="TextBox 19"/>
          <p:cNvSpPr txBox="1"/>
          <p:nvPr/>
        </p:nvSpPr>
        <p:spPr>
          <a:xfrm>
            <a:off x="1371600" y="1324056"/>
            <a:ext cx="15196519" cy="6524863"/>
          </a:xfrm>
          <a:prstGeom prst="rect">
            <a:avLst/>
          </a:prstGeom>
          <a:noFill/>
        </p:spPr>
        <p:txBody>
          <a:bodyPr wrap="square" rtlCol="0">
            <a:spAutoFit/>
          </a:bodyPr>
          <a:lstStyle/>
          <a:p>
            <a:pPr>
              <a:lnSpc>
                <a:spcPct val="200000"/>
              </a:lnSpc>
            </a:pPr>
            <a:r>
              <a:rPr lang="en-US" sz="5600" b="1" dirty="0" smtClean="0">
                <a:solidFill>
                  <a:srgbClr val="FF0000"/>
                </a:solidFill>
                <a:latin typeface="Arial" panose="020B0604020202020204" pitchFamily="34" charset="0"/>
                <a:cs typeface="Arial" panose="020B0604020202020204" pitchFamily="34" charset="0"/>
              </a:rPr>
              <a:t>BÀI TẬP</a:t>
            </a:r>
            <a:r>
              <a:rPr lang="vi-VN" sz="5600" b="1" dirty="0" smtClean="0">
                <a:solidFill>
                  <a:srgbClr val="FF0000"/>
                </a:solidFill>
              </a:rPr>
              <a:t>: </a:t>
            </a:r>
            <a:endParaRPr lang="en-US" sz="5600" b="1" dirty="0" smtClean="0">
              <a:solidFill>
                <a:srgbClr val="FF0000"/>
              </a:solidFill>
            </a:endParaRPr>
          </a:p>
          <a:p>
            <a:pPr algn="just">
              <a:lnSpc>
                <a:spcPct val="150000"/>
              </a:lnSpc>
            </a:pP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Hãy</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ghép</a:t>
            </a:r>
            <a:r>
              <a:rPr lang="en-US" sz="4800" i="1" dirty="0">
                <a:latin typeface="Arial" panose="020B0604020202020204" pitchFamily="34" charset="0"/>
                <a:cs typeface="Arial" panose="020B0604020202020204" pitchFamily="34" charset="0"/>
              </a:rPr>
              <a:t> các </a:t>
            </a:r>
            <a:r>
              <a:rPr lang="en-US" sz="4800" i="1" dirty="0" err="1">
                <a:latin typeface="Arial" panose="020B0604020202020204" pitchFamily="34" charset="0"/>
                <a:cs typeface="Arial" panose="020B0604020202020204" pitchFamily="34" charset="0"/>
              </a:rPr>
              <a:t>yếu</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tố</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hán</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việt</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sau</a:t>
            </a:r>
            <a:r>
              <a:rPr lang="en-US" sz="4800" i="1" dirty="0">
                <a:latin typeface="Arial" panose="020B0604020202020204" pitchFamily="34" charset="0"/>
                <a:cs typeface="Arial" panose="020B0604020202020204" pitchFamily="34" charset="0"/>
              </a:rPr>
              <a:t> để </a:t>
            </a:r>
            <a:r>
              <a:rPr lang="en-US" sz="4800" i="1" dirty="0" err="1">
                <a:latin typeface="Arial" panose="020B0604020202020204" pitchFamily="34" charset="0"/>
                <a:cs typeface="Arial" panose="020B0604020202020204" pitchFamily="34" charset="0"/>
              </a:rPr>
              <a:t>tạo</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ra</a:t>
            </a:r>
            <a:r>
              <a:rPr lang="en-US" sz="4800" i="1" dirty="0">
                <a:latin typeface="Arial" panose="020B0604020202020204" pitchFamily="34" charset="0"/>
                <a:cs typeface="Arial" panose="020B0604020202020204" pitchFamily="34" charset="0"/>
              </a:rPr>
              <a:t> </a:t>
            </a:r>
            <a:r>
              <a:rPr lang="en-US" sz="4800" i="1" dirty="0" smtClean="0">
                <a:latin typeface="Arial" panose="020B0604020202020204" pitchFamily="34" charset="0"/>
                <a:cs typeface="Arial" panose="020B0604020202020204" pitchFamily="34" charset="0"/>
              </a:rPr>
              <a:t>từ:</a:t>
            </a:r>
            <a:endParaRPr lang="en-US" sz="4800" i="1" dirty="0">
              <a:latin typeface="Arial" panose="020B0604020202020204" pitchFamily="34" charset="0"/>
              <a:cs typeface="Arial" panose="020B0604020202020204" pitchFamily="34" charset="0"/>
            </a:endParaRPr>
          </a:p>
          <a:p>
            <a:pPr marL="2514600" lvl="4" indent="-685800" algn="just">
              <a:lnSpc>
                <a:spcPct val="15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Hải</a:t>
            </a:r>
            <a:endParaRPr lang="en-US" sz="4800" dirty="0">
              <a:latin typeface="Arial" panose="020B0604020202020204" pitchFamily="34" charset="0"/>
              <a:cs typeface="Arial" panose="020B0604020202020204" pitchFamily="34" charset="0"/>
            </a:endParaRPr>
          </a:p>
          <a:p>
            <a:pPr marL="2514600" lvl="4" indent="-685800" algn="just">
              <a:lnSpc>
                <a:spcPct val="15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Thủy</a:t>
            </a:r>
            <a:endParaRPr lang="en-US" sz="4800" dirty="0">
              <a:latin typeface="Arial" panose="020B0604020202020204" pitchFamily="34" charset="0"/>
              <a:cs typeface="Arial" panose="020B0604020202020204" pitchFamily="34" charset="0"/>
            </a:endParaRPr>
          </a:p>
          <a:p>
            <a:pPr marL="2514600" lvl="4" indent="-685800" algn="just">
              <a:lnSpc>
                <a:spcPct val="15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Gia</a:t>
            </a:r>
            <a:endParaRPr lang="en-US" sz="4800" dirty="0">
              <a:latin typeface="Arial" panose="020B0604020202020204" pitchFamily="34" charset="0"/>
              <a:cs typeface="Arial" panose="020B060402020202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AutoShape 3"/>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020800" y="-190500"/>
            <a:ext cx="4851145" cy="1673645"/>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03585" y="39214"/>
            <a:ext cx="5676387" cy="288786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041" y="9339978"/>
            <a:ext cx="3054273" cy="939189"/>
          </a:xfrm>
          <a:prstGeom prst="rect">
            <a:avLst/>
          </a:prstGeom>
        </p:spPr>
      </p:pic>
      <p:sp>
        <p:nvSpPr>
          <p:cNvPr id="20" name="TextBox 19"/>
          <p:cNvSpPr txBox="1"/>
          <p:nvPr/>
        </p:nvSpPr>
        <p:spPr>
          <a:xfrm>
            <a:off x="1371600" y="1324056"/>
            <a:ext cx="15196519" cy="5416868"/>
          </a:xfrm>
          <a:prstGeom prst="rect">
            <a:avLst/>
          </a:prstGeom>
          <a:noFill/>
        </p:spPr>
        <p:txBody>
          <a:bodyPr wrap="square" rtlCol="0">
            <a:spAutoFit/>
          </a:bodyPr>
          <a:lstStyle/>
          <a:p>
            <a:pPr>
              <a:lnSpc>
                <a:spcPct val="200000"/>
              </a:lnSpc>
            </a:pPr>
            <a:r>
              <a:rPr lang="en-US" sz="5600" b="1" dirty="0" smtClean="0">
                <a:solidFill>
                  <a:srgbClr val="FF0000"/>
                </a:solidFill>
                <a:latin typeface="Arial" panose="020B0604020202020204" pitchFamily="34" charset="0"/>
                <a:cs typeface="Arial" panose="020B0604020202020204" pitchFamily="34" charset="0"/>
              </a:rPr>
              <a:t>BÀI TẬP</a:t>
            </a:r>
            <a:r>
              <a:rPr lang="vi-VN" sz="5600" b="1" dirty="0" smtClean="0">
                <a:solidFill>
                  <a:srgbClr val="FF0000"/>
                </a:solidFill>
              </a:rPr>
              <a:t>: </a:t>
            </a:r>
            <a:endParaRPr lang="en-US" sz="5600" b="1" dirty="0" smtClean="0">
              <a:solidFill>
                <a:srgbClr val="FF0000"/>
              </a:solidFill>
            </a:endParaRPr>
          </a:p>
          <a:p>
            <a:pPr marL="2514600" lvl="4" indent="-685800" algn="just">
              <a:lnSpc>
                <a:spcPct val="150000"/>
              </a:lnSpc>
              <a:buFont typeface="Wingdings" panose="05000000000000000000" pitchFamily="2" charset="2"/>
              <a:buChar char="§"/>
            </a:pPr>
            <a:r>
              <a:rPr lang="en-US" sz="4800" b="1" dirty="0" err="1">
                <a:latin typeface="Arial" panose="020B0604020202020204" pitchFamily="34" charset="0"/>
                <a:cs typeface="Arial" panose="020B0604020202020204" pitchFamily="34" charset="0"/>
              </a:rPr>
              <a:t>Hải</a:t>
            </a:r>
            <a:r>
              <a:rPr lang="en-US" sz="4800" b="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hải</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sản</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hải</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quân</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lãnh</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hải</a:t>
            </a:r>
            <a:r>
              <a:rPr lang="en-US" sz="4800" i="1" dirty="0">
                <a:latin typeface="Arial" panose="020B0604020202020204" pitchFamily="34" charset="0"/>
                <a:cs typeface="Arial" panose="020B0604020202020204" pitchFamily="34" charset="0"/>
              </a:rPr>
              <a:t>…</a:t>
            </a:r>
          </a:p>
          <a:p>
            <a:pPr marL="2514600" lvl="4" indent="-685800" algn="just">
              <a:lnSpc>
                <a:spcPct val="150000"/>
              </a:lnSpc>
              <a:buFont typeface="Wingdings" panose="05000000000000000000" pitchFamily="2" charset="2"/>
              <a:buChar char="§"/>
            </a:pPr>
            <a:r>
              <a:rPr lang="en-US" sz="4800" b="1" dirty="0" err="1">
                <a:latin typeface="Arial" panose="020B0604020202020204" pitchFamily="34" charset="0"/>
                <a:cs typeface="Arial" panose="020B0604020202020204" pitchFamily="34" charset="0"/>
              </a:rPr>
              <a:t>Thủy</a:t>
            </a:r>
            <a:r>
              <a:rPr lang="en-US" sz="4800" b="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thủy</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sản</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thủy</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lợi</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thủy</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quân</a:t>
            </a:r>
            <a:r>
              <a:rPr lang="en-US" sz="4800" i="1" dirty="0">
                <a:latin typeface="Arial" panose="020B0604020202020204" pitchFamily="34" charset="0"/>
                <a:cs typeface="Arial" panose="020B0604020202020204" pitchFamily="34" charset="0"/>
              </a:rPr>
              <a:t>…</a:t>
            </a:r>
          </a:p>
          <a:p>
            <a:pPr marL="2514600" lvl="4" indent="-685800" algn="just">
              <a:lnSpc>
                <a:spcPct val="150000"/>
              </a:lnSpc>
              <a:buFont typeface="Wingdings" panose="05000000000000000000" pitchFamily="2" charset="2"/>
              <a:buChar char="§"/>
            </a:pPr>
            <a:r>
              <a:rPr lang="en-US" sz="4800" b="1" dirty="0" err="1" smtClean="0">
                <a:latin typeface="Arial" panose="020B0604020202020204" pitchFamily="34" charset="0"/>
                <a:cs typeface="Arial" panose="020B0604020202020204" pitchFamily="34" charset="0"/>
              </a:rPr>
              <a:t>Gia</a:t>
            </a:r>
            <a:r>
              <a:rPr lang="en-US" sz="4800" b="1" dirty="0" smtClean="0">
                <a:latin typeface="Arial" panose="020B0604020202020204" pitchFamily="34" charset="0"/>
                <a:cs typeface="Arial" panose="020B0604020202020204" pitchFamily="34" charset="0"/>
              </a:rPr>
              <a:t>: </a:t>
            </a:r>
            <a:r>
              <a:rPr lang="it-IT" sz="4800" i="1" dirty="0">
                <a:latin typeface="Arial" panose="020B0604020202020204" pitchFamily="34" charset="0"/>
                <a:cs typeface="Arial" panose="020B0604020202020204" pitchFamily="34" charset="0"/>
              </a:rPr>
              <a:t>gia đình, gia tộc, gia sản…</a:t>
            </a:r>
            <a:endParaRPr lang="en-US" sz="4800" i="1" dirty="0" smtClean="0">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rotWithShape="1">
          <a:blip r:embed="rId10" cstate="print">
            <a:extLst>
              <a:ext uri="{28A0092B-C50C-407E-A947-70E740481C1C}">
                <a14:useLocalDpi xmlns:a14="http://schemas.microsoft.com/office/drawing/2010/main" val="0"/>
              </a:ext>
            </a:extLst>
          </a:blip>
          <a:srcRect l="8585" t="8639" r="9274"/>
          <a:stretch/>
        </p:blipFill>
        <p:spPr>
          <a:xfrm>
            <a:off x="13456417" y="5067300"/>
            <a:ext cx="4077686" cy="5114599"/>
          </a:xfrm>
          <a:prstGeom prst="rect">
            <a:avLst/>
          </a:prstGeom>
        </p:spPr>
      </p:pic>
    </p:spTree>
    <p:extLst>
      <p:ext uri="{BB962C8B-B14F-4D97-AF65-F5344CB8AC3E}">
        <p14:creationId xmlns:p14="http://schemas.microsoft.com/office/powerpoint/2010/main" val="127452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17"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AutoShape 3"/>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020800" y="-190500"/>
            <a:ext cx="4851145" cy="1673645"/>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03585" y="39214"/>
            <a:ext cx="5676387" cy="288786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041" y="9339978"/>
            <a:ext cx="3054273" cy="939189"/>
          </a:xfrm>
          <a:prstGeom prst="rect">
            <a:avLst/>
          </a:prstGeom>
        </p:spPr>
      </p:pic>
      <p:sp>
        <p:nvSpPr>
          <p:cNvPr id="20" name="TextBox 19"/>
          <p:cNvSpPr txBox="1"/>
          <p:nvPr/>
        </p:nvSpPr>
        <p:spPr>
          <a:xfrm>
            <a:off x="1371600" y="1324056"/>
            <a:ext cx="15196519" cy="2092881"/>
          </a:xfrm>
          <a:prstGeom prst="rect">
            <a:avLst/>
          </a:prstGeom>
          <a:noFill/>
        </p:spPr>
        <p:txBody>
          <a:bodyPr wrap="square" rtlCol="0">
            <a:spAutoFit/>
          </a:bodyPr>
          <a:lstStyle/>
          <a:p>
            <a:pPr>
              <a:lnSpc>
                <a:spcPct val="200000"/>
              </a:lnSpc>
            </a:pPr>
            <a:r>
              <a:rPr lang="en-US" sz="5600" b="1" dirty="0" smtClean="0">
                <a:solidFill>
                  <a:srgbClr val="FF0000"/>
                </a:solidFill>
                <a:latin typeface="Arial" panose="020B0604020202020204" pitchFamily="34" charset="0"/>
                <a:cs typeface="Arial" panose="020B0604020202020204" pitchFamily="34" charset="0"/>
              </a:rPr>
              <a:t>NHẬN XÉT:</a:t>
            </a:r>
          </a:p>
          <a:p>
            <a:endParaRPr lang="en-US" dirty="0"/>
          </a:p>
        </p:txBody>
      </p:sp>
      <p:sp>
        <p:nvSpPr>
          <p:cNvPr id="6" name="Rectangle 5"/>
          <p:cNvSpPr/>
          <p:nvPr/>
        </p:nvSpPr>
        <p:spPr>
          <a:xfrm>
            <a:off x="1393326" y="3247418"/>
            <a:ext cx="15501346" cy="2188997"/>
          </a:xfrm>
          <a:prstGeom prst="rect">
            <a:avLst/>
          </a:prstGeom>
        </p:spPr>
        <p:txBody>
          <a:bodyPr wrap="square">
            <a:spAutoFit/>
          </a:bodyPr>
          <a:lstStyle/>
          <a:p>
            <a:pPr>
              <a:lnSpc>
                <a:spcPct val="150000"/>
              </a:lnSpc>
            </a:pPr>
            <a:r>
              <a:rPr lang="vi-VN" sz="4800" dirty="0">
                <a:ea typeface="Arial" panose="020B0604020202020204" pitchFamily="34" charset="0"/>
              </a:rPr>
              <a:t>- Các yếu tố Hán Việt có khả năng cấu tạo nên rất nhiều từ khác nhau.</a:t>
            </a:r>
            <a:endParaRPr lang="en-US" sz="4800" dirty="0"/>
          </a:p>
        </p:txBody>
      </p:sp>
    </p:spTree>
    <p:extLst>
      <p:ext uri="{BB962C8B-B14F-4D97-AF65-F5344CB8AC3E}">
        <p14:creationId xmlns:p14="http://schemas.microsoft.com/office/powerpoint/2010/main" val="42701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4" name="TextBox 4"/>
          <p:cNvSpPr txBox="1"/>
          <p:nvPr/>
        </p:nvSpPr>
        <p:spPr>
          <a:xfrm>
            <a:off x="3058337" y="4499398"/>
            <a:ext cx="12191797" cy="924292"/>
          </a:xfrm>
          <a:prstGeom prst="rect">
            <a:avLst/>
          </a:prstGeom>
        </p:spPr>
        <p:txBody>
          <a:bodyPr lIns="0" tIns="0" rIns="0" bIns="0" rtlCol="0" anchor="t">
            <a:spAutoFit/>
          </a:bodyPr>
          <a:lstStyle/>
          <a:p>
            <a:pPr algn="ctr">
              <a:lnSpc>
                <a:spcPts val="7000"/>
              </a:lnSpc>
              <a:spcBef>
                <a:spcPct val="0"/>
              </a:spcBef>
            </a:pPr>
            <a:r>
              <a:rPr lang="en-US" sz="8600" b="1" dirty="0" smtClean="0">
                <a:solidFill>
                  <a:srgbClr val="DB823C"/>
                </a:solidFill>
                <a:latin typeface="Arial" panose="020B0604020202020204" pitchFamily="34" charset="0"/>
                <a:cs typeface="Arial" panose="020B0604020202020204" pitchFamily="34" charset="0"/>
              </a:rPr>
              <a:t>III. LUYỆN TẬP</a:t>
            </a:r>
            <a:endParaRPr lang="en-US" sz="8600" b="1" dirty="0">
              <a:solidFill>
                <a:srgbClr val="DB823C"/>
              </a:solidFill>
              <a:latin typeface="Arial" panose="020B0604020202020204" pitchFamily="34" charset="0"/>
              <a:cs typeface="Arial" panose="020B0604020202020204" pitchFamily="34" charset="0"/>
            </a:endParaRPr>
          </a:p>
        </p:txBody>
      </p:sp>
      <p:sp>
        <p:nvSpPr>
          <p:cNvPr id="8" name="AutoShape 8"/>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2561" y="8344541"/>
            <a:ext cx="12066386" cy="236802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14532" y="8725189"/>
            <a:ext cx="9635781" cy="1987380"/>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77928" r="68514"/>
          <a:stretch>
            <a:fillRect/>
          </a:stretch>
        </p:blipFill>
        <p:spPr>
          <a:xfrm>
            <a:off x="13792200" y="1870191"/>
            <a:ext cx="2527223" cy="901274"/>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13350" r="36795" b="54920"/>
          <a:stretch>
            <a:fillRect/>
          </a:stretch>
        </p:blipFill>
        <p:spPr>
          <a:xfrm>
            <a:off x="1047363" y="1753388"/>
            <a:ext cx="4001477" cy="184080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79005" t="43394"/>
          <a:stretch>
            <a:fillRect/>
          </a:stretch>
        </p:blipFill>
        <p:spPr>
          <a:xfrm flipH="1">
            <a:off x="1752600" y="5372100"/>
            <a:ext cx="1685132" cy="2311465"/>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8654" r="25825" b="43760"/>
          <a:stretch>
            <a:fillRect/>
          </a:stretch>
        </p:blipFill>
        <p:spPr>
          <a:xfrm>
            <a:off x="14648932" y="4499398"/>
            <a:ext cx="2851052" cy="2296518"/>
          </a:xfrm>
          <a:prstGeom prst="rect">
            <a:avLst/>
          </a:prstGeom>
        </p:spPr>
      </p:pic>
    </p:spTree>
    <p:extLst>
      <p:ext uri="{BB962C8B-B14F-4D97-AF65-F5344CB8AC3E}">
        <p14:creationId xmlns:p14="http://schemas.microsoft.com/office/powerpoint/2010/main" val="1341450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10" y="9105900"/>
            <a:ext cx="18537021" cy="1440457"/>
          </a:xfrm>
          <a:prstGeom prst="rect">
            <a:avLst/>
          </a:prstGeom>
        </p:spPr>
      </p:pic>
      <p:sp>
        <p:nvSpPr>
          <p:cNvPr id="16" name="TextBox 16"/>
          <p:cNvSpPr txBox="1"/>
          <p:nvPr/>
        </p:nvSpPr>
        <p:spPr>
          <a:xfrm>
            <a:off x="7200900" y="805479"/>
            <a:ext cx="3886200" cy="932884"/>
          </a:xfrm>
          <a:prstGeom prst="rect">
            <a:avLst/>
          </a:prstGeom>
        </p:spPr>
        <p:txBody>
          <a:bodyPr wrap="square" lIns="0" tIns="0" rIns="0" bIns="0" rtlCol="0" anchor="t">
            <a:spAutoFit/>
          </a:bodyPr>
          <a:lstStyle/>
          <a:p>
            <a:pPr marL="0" lvl="0" indent="0" algn="ctr">
              <a:lnSpc>
                <a:spcPts val="8000"/>
              </a:lnSpc>
              <a:spcBef>
                <a:spcPct val="0"/>
              </a:spcBef>
            </a:pPr>
            <a:r>
              <a:rPr lang="en-US" sz="5600" b="1" u="none" dirty="0" smtClean="0">
                <a:solidFill>
                  <a:schemeClr val="accent6">
                    <a:lumMod val="75000"/>
                  </a:schemeClr>
                </a:solidFill>
                <a:latin typeface="Arial" panose="020B0604020202020204" pitchFamily="34" charset="0"/>
                <a:cs typeface="Arial" panose="020B0604020202020204" pitchFamily="34" charset="0"/>
              </a:rPr>
              <a:t>BÀI TẬP 1</a:t>
            </a:r>
            <a:endParaRPr lang="en-US" sz="5600" b="1" u="none"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7450">
            <a:off x="10739276" y="407368"/>
            <a:ext cx="995276" cy="796221"/>
          </a:xfrm>
          <a:prstGeom prst="rect">
            <a:avLst/>
          </a:prstGeom>
        </p:spPr>
      </p:pic>
      <p:sp>
        <p:nvSpPr>
          <p:cNvPr id="26" name="TextBox 25"/>
          <p:cNvSpPr txBox="1"/>
          <p:nvPr/>
        </p:nvSpPr>
        <p:spPr>
          <a:xfrm>
            <a:off x="1905000" y="1950240"/>
            <a:ext cx="14859000" cy="2308324"/>
          </a:xfrm>
          <a:prstGeom prst="rect">
            <a:avLst/>
          </a:prstGeom>
          <a:noFill/>
        </p:spPr>
        <p:txBody>
          <a:bodyPr wrap="square" rtlCol="0">
            <a:spAutoFit/>
          </a:bodyPr>
          <a:lstStyle/>
          <a:p>
            <a:pPr>
              <a:lnSpc>
                <a:spcPct val="150000"/>
              </a:lnSpc>
            </a:pPr>
            <a:r>
              <a:rPr lang="en-US" sz="4800" b="1" i="1" dirty="0" smtClean="0">
                <a:latin typeface="Arial" panose="020B0604020202020204" pitchFamily="34" charset="0"/>
                <a:cs typeface="Arial" panose="020B0604020202020204" pitchFamily="34" charset="0"/>
              </a:rPr>
              <a:t>	Trong các từ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 đâu là từ </a:t>
            </a:r>
            <a:r>
              <a:rPr lang="en-US" sz="4800" b="1" i="1" dirty="0" err="1" smtClean="0">
                <a:latin typeface="Arial" panose="020B0604020202020204" pitchFamily="34" charset="0"/>
                <a:cs typeface="Arial" panose="020B0604020202020204" pitchFamily="34" charset="0"/>
              </a:rPr>
              <a:t>mượn</a:t>
            </a:r>
            <a:r>
              <a:rPr lang="en-US" sz="4800" b="1" i="1" dirty="0" smtClean="0">
                <a:latin typeface="Arial" panose="020B0604020202020204" pitchFamily="34" charset="0"/>
                <a:cs typeface="Arial" panose="020B0604020202020204" pitchFamily="34" charset="0"/>
              </a:rPr>
              <a:t> tiếng </a:t>
            </a:r>
            <a:r>
              <a:rPr lang="en-US" sz="4800" b="1" i="1" dirty="0" err="1" smtClean="0">
                <a:latin typeface="Arial" panose="020B0604020202020204" pitchFamily="34" charset="0"/>
                <a:cs typeface="Arial" panose="020B0604020202020204" pitchFamily="34" charset="0"/>
              </a:rPr>
              <a:t>Hán</a:t>
            </a:r>
            <a:r>
              <a:rPr lang="en-US" sz="4800" b="1" i="1" dirty="0" smtClean="0">
                <a:latin typeface="Arial" panose="020B0604020202020204" pitchFamily="34" charset="0"/>
                <a:cs typeface="Arial" panose="020B0604020202020204" pitchFamily="34" charset="0"/>
              </a:rPr>
              <a:t>, đâu là từ </a:t>
            </a:r>
            <a:r>
              <a:rPr lang="en-US" sz="4800" b="1" i="1" dirty="0" err="1" smtClean="0">
                <a:latin typeface="Arial" panose="020B0604020202020204" pitchFamily="34" charset="0"/>
                <a:cs typeface="Arial" panose="020B0604020202020204" pitchFamily="34" charset="0"/>
              </a:rPr>
              <a:t>mượn</a:t>
            </a:r>
            <a:r>
              <a:rPr lang="en-US" sz="4800" b="1" i="1" dirty="0" smtClean="0">
                <a:latin typeface="Arial" panose="020B0604020202020204" pitchFamily="34" charset="0"/>
                <a:cs typeface="Arial" panose="020B0604020202020204" pitchFamily="34" charset="0"/>
              </a:rPr>
              <a:t> các </a:t>
            </a:r>
            <a:r>
              <a:rPr lang="en-US" sz="4800" b="1" i="1" dirty="0" err="1" smtClean="0">
                <a:latin typeface="Arial" panose="020B0604020202020204" pitchFamily="34" charset="0"/>
                <a:cs typeface="Arial" panose="020B0604020202020204" pitchFamily="34" charset="0"/>
              </a:rPr>
              <a:t>ngôn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ngữ</a:t>
            </a:r>
            <a:r>
              <a:rPr lang="en-US" sz="4800" b="1" i="1" dirty="0" smtClean="0">
                <a:latin typeface="Arial" panose="020B0604020202020204" pitchFamily="34" charset="0"/>
                <a:cs typeface="Arial" panose="020B0604020202020204" pitchFamily="34" charset="0"/>
              </a:rPr>
              <a:t> khác?</a:t>
            </a:r>
            <a:endParaRPr lang="en-US" sz="4800" b="1" i="1" dirty="0">
              <a:latin typeface="Arial" panose="020B0604020202020204" pitchFamily="34" charset="0"/>
              <a:cs typeface="Arial" panose="020B0604020202020204" pitchFamily="34" charset="0"/>
            </a:endParaRPr>
          </a:p>
        </p:txBody>
      </p:sp>
      <p:sp>
        <p:nvSpPr>
          <p:cNvPr id="27" name="TextBox 26"/>
          <p:cNvSpPr txBox="1"/>
          <p:nvPr/>
        </p:nvSpPr>
        <p:spPr>
          <a:xfrm>
            <a:off x="3352800" y="4497168"/>
            <a:ext cx="12420600" cy="1911549"/>
          </a:xfrm>
          <a:prstGeom prst="rect">
            <a:avLst/>
          </a:prstGeom>
          <a:noFill/>
        </p:spPr>
        <p:txBody>
          <a:bodyPr wrap="square" rtlCol="0">
            <a:spAutoFit/>
          </a:bodyPr>
          <a:lstStyle/>
          <a:p>
            <a:pPr algn="just">
              <a:lnSpc>
                <a:spcPct val="150000"/>
              </a:lnSpc>
            </a:pPr>
            <a:r>
              <a:rPr lang="en-US" sz="4200" dirty="0" err="1" smtClean="0">
                <a:latin typeface="Arial" panose="020B0604020202020204" pitchFamily="34" charset="0"/>
                <a:cs typeface="Arial" panose="020B0604020202020204" pitchFamily="34" charset="0"/>
              </a:rPr>
              <a:t>Nhân</a:t>
            </a:r>
            <a:r>
              <a:rPr lang="en-US" sz="4200" dirty="0" smtClean="0">
                <a:latin typeface="Arial" panose="020B0604020202020204" pitchFamily="34" charset="0"/>
                <a:cs typeface="Arial" panose="020B0604020202020204" pitchFamily="34" charset="0"/>
              </a:rPr>
              <a:t> loại, thế </a:t>
            </a:r>
            <a:r>
              <a:rPr lang="en-US" sz="4200" dirty="0" err="1" smtClean="0">
                <a:latin typeface="Arial" panose="020B0604020202020204" pitchFamily="34" charset="0"/>
                <a:cs typeface="Arial" panose="020B0604020202020204" pitchFamily="34" charset="0"/>
              </a:rPr>
              <a:t>giới</a:t>
            </a:r>
            <a:r>
              <a:rPr lang="en-US" sz="4200" dirty="0" smtClean="0">
                <a:latin typeface="Arial" panose="020B0604020202020204" pitchFamily="34" charset="0"/>
                <a:cs typeface="Arial" panose="020B0604020202020204" pitchFamily="34" charset="0"/>
              </a:rPr>
              <a:t>, video, </a:t>
            </a:r>
            <a:r>
              <a:rPr lang="en-US" sz="4200" dirty="0" err="1" smtClean="0">
                <a:latin typeface="Arial" panose="020B0604020202020204" pitchFamily="34" charset="0"/>
                <a:cs typeface="Arial" panose="020B0604020202020204" pitchFamily="34" charset="0"/>
              </a:rPr>
              <a:t>nhận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thức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cộng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đồng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xích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nghịch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lí</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mê</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cung</a:t>
            </a:r>
            <a:r>
              <a:rPr lang="en-US" sz="4200" dirty="0" smtClean="0">
                <a:latin typeface="Arial" panose="020B0604020202020204" pitchFamily="34" charset="0"/>
                <a:cs typeface="Arial" panose="020B0604020202020204" pitchFamily="34" charset="0"/>
              </a:rPr>
              <a:t>, a-</a:t>
            </a:r>
            <a:r>
              <a:rPr lang="en-US" sz="4200" dirty="0" err="1" smtClean="0">
                <a:latin typeface="Arial" panose="020B0604020202020204" pitchFamily="34" charset="0"/>
                <a:cs typeface="Arial" panose="020B0604020202020204" pitchFamily="34" charset="0"/>
              </a:rPr>
              <a:t>xit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ba-zơ</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6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10" y="9105900"/>
            <a:ext cx="18537021" cy="1440457"/>
          </a:xfrm>
          <a:prstGeom prst="rect">
            <a:avLst/>
          </a:prstGeom>
        </p:spPr>
      </p:pic>
      <p:sp>
        <p:nvSpPr>
          <p:cNvPr id="16" name="TextBox 16"/>
          <p:cNvSpPr txBox="1"/>
          <p:nvPr/>
        </p:nvSpPr>
        <p:spPr>
          <a:xfrm>
            <a:off x="7200900" y="805479"/>
            <a:ext cx="3886200" cy="932884"/>
          </a:xfrm>
          <a:prstGeom prst="rect">
            <a:avLst/>
          </a:prstGeom>
        </p:spPr>
        <p:txBody>
          <a:bodyPr wrap="square" lIns="0" tIns="0" rIns="0" bIns="0" rtlCol="0" anchor="t">
            <a:spAutoFit/>
          </a:bodyPr>
          <a:lstStyle/>
          <a:p>
            <a:pPr marL="0" lvl="0" indent="0" algn="ctr">
              <a:lnSpc>
                <a:spcPts val="8000"/>
              </a:lnSpc>
              <a:spcBef>
                <a:spcPct val="0"/>
              </a:spcBef>
            </a:pPr>
            <a:r>
              <a:rPr lang="en-US" sz="5600" b="1" u="none" dirty="0" smtClean="0">
                <a:solidFill>
                  <a:schemeClr val="accent6">
                    <a:lumMod val="75000"/>
                  </a:schemeClr>
                </a:solidFill>
                <a:latin typeface="Arial" panose="020B0604020202020204" pitchFamily="34" charset="0"/>
                <a:cs typeface="Arial" panose="020B0604020202020204" pitchFamily="34" charset="0"/>
              </a:rPr>
              <a:t>BÀI TẬP 1</a:t>
            </a:r>
            <a:endParaRPr lang="en-US" sz="5600" b="1" u="none"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7450">
            <a:off x="10739276" y="407368"/>
            <a:ext cx="995276" cy="796221"/>
          </a:xfrm>
          <a:prstGeom prst="rect">
            <a:avLst/>
          </a:prstGeom>
        </p:spPr>
      </p:pic>
      <p:sp>
        <p:nvSpPr>
          <p:cNvPr id="27" name="TextBox 26"/>
          <p:cNvSpPr txBox="1"/>
          <p:nvPr/>
        </p:nvSpPr>
        <p:spPr>
          <a:xfrm>
            <a:off x="3429000" y="2008243"/>
            <a:ext cx="12420600" cy="1911549"/>
          </a:xfrm>
          <a:prstGeom prst="rect">
            <a:avLst/>
          </a:prstGeom>
          <a:noFill/>
        </p:spPr>
        <p:txBody>
          <a:bodyPr wrap="square" rtlCol="0">
            <a:spAutoFit/>
          </a:bodyPr>
          <a:lstStyle/>
          <a:p>
            <a:pPr algn="just">
              <a:lnSpc>
                <a:spcPct val="150000"/>
              </a:lnSpc>
            </a:pPr>
            <a:r>
              <a:rPr lang="en-US" sz="4200" i="1" dirty="0" err="1" smtClean="0">
                <a:latin typeface="Arial" panose="020B0604020202020204" pitchFamily="34" charset="0"/>
                <a:cs typeface="Arial" panose="020B0604020202020204" pitchFamily="34" charset="0"/>
              </a:rPr>
              <a:t>Nhân</a:t>
            </a:r>
            <a:r>
              <a:rPr lang="en-US" sz="4200" i="1" dirty="0" smtClean="0">
                <a:latin typeface="Arial" panose="020B0604020202020204" pitchFamily="34" charset="0"/>
                <a:cs typeface="Arial" panose="020B0604020202020204" pitchFamily="34" charset="0"/>
              </a:rPr>
              <a:t> loại, thế </a:t>
            </a:r>
            <a:r>
              <a:rPr lang="en-US" sz="4200" i="1" dirty="0" err="1" smtClean="0">
                <a:latin typeface="Arial" panose="020B0604020202020204" pitchFamily="34" charset="0"/>
                <a:cs typeface="Arial" panose="020B0604020202020204" pitchFamily="34" charset="0"/>
              </a:rPr>
              <a:t>giới</a:t>
            </a:r>
            <a:r>
              <a:rPr lang="en-US" sz="4200" i="1" dirty="0" smtClean="0">
                <a:latin typeface="Arial" panose="020B0604020202020204" pitchFamily="34" charset="0"/>
                <a:cs typeface="Arial" panose="020B0604020202020204" pitchFamily="34" charset="0"/>
              </a:rPr>
              <a:t>, video, </a:t>
            </a:r>
            <a:r>
              <a:rPr lang="en-US" sz="4200" i="1" dirty="0" err="1" smtClean="0">
                <a:latin typeface="Arial" panose="020B0604020202020204" pitchFamily="34" charset="0"/>
                <a:cs typeface="Arial" panose="020B0604020202020204" pitchFamily="34" charset="0"/>
              </a:rPr>
              <a:t>nhận</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thức</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cộng</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đồng</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xích</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lô</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cô</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đơn</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nghịch</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lí</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mê</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cung</a:t>
            </a:r>
            <a:r>
              <a:rPr lang="en-US" sz="4200" i="1" dirty="0" smtClean="0">
                <a:latin typeface="Arial" panose="020B0604020202020204" pitchFamily="34" charset="0"/>
                <a:cs typeface="Arial" panose="020B0604020202020204" pitchFamily="34" charset="0"/>
              </a:rPr>
              <a:t>, a-</a:t>
            </a:r>
            <a:r>
              <a:rPr lang="en-US" sz="4200" i="1" dirty="0" err="1" smtClean="0">
                <a:latin typeface="Arial" panose="020B0604020202020204" pitchFamily="34" charset="0"/>
                <a:cs typeface="Arial" panose="020B0604020202020204" pitchFamily="34" charset="0"/>
              </a:rPr>
              <a:t>xit</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ba-zơ</a:t>
            </a:r>
            <a:r>
              <a:rPr lang="en-US" sz="4200" i="1" dirty="0" smtClean="0">
                <a:latin typeface="Arial" panose="020B0604020202020204" pitchFamily="34" charset="0"/>
                <a:cs typeface="Arial" panose="020B0604020202020204" pitchFamily="34" charset="0"/>
              </a:rPr>
              <a:t>.</a:t>
            </a:r>
            <a:endParaRPr lang="en-US" sz="4200" i="1" dirty="0">
              <a:latin typeface="Arial" panose="020B0604020202020204" pitchFamily="34" charset="0"/>
              <a:cs typeface="Arial" panose="020B0604020202020204" pitchFamily="34" charset="0"/>
            </a:endParaRPr>
          </a:p>
        </p:txBody>
      </p:sp>
      <p:sp>
        <p:nvSpPr>
          <p:cNvPr id="28" name="Rectangle 27"/>
          <p:cNvSpPr/>
          <p:nvPr/>
        </p:nvSpPr>
        <p:spPr>
          <a:xfrm>
            <a:off x="1905000" y="3956755"/>
            <a:ext cx="15468600" cy="3785203"/>
          </a:xfrm>
          <a:prstGeom prst="rect">
            <a:avLst/>
          </a:prstGeom>
        </p:spPr>
        <p:txBody>
          <a:bodyPr wrap="square">
            <a:spAutoFit/>
          </a:bodyPr>
          <a:lstStyle/>
          <a:p>
            <a:pPr marL="571500" indent="-571500">
              <a:lnSpc>
                <a:spcPct val="200000"/>
              </a:lnSpc>
              <a:buFont typeface="Symbol" panose="05050102010706020507" pitchFamily="18" charset="2"/>
              <a:buChar char="Þ"/>
            </a:pPr>
            <a:r>
              <a:rPr lang="vi-VN" sz="4200" b="1" dirty="0" smtClean="0">
                <a:solidFill>
                  <a:srgbClr val="000000"/>
                </a:solidFill>
                <a:ea typeface="Arial" panose="020B0604020202020204" pitchFamily="34" charset="0"/>
                <a:cs typeface="Times New Roman" panose="02020603050405020304" pitchFamily="18" charset="0"/>
              </a:rPr>
              <a:t>Từ </a:t>
            </a:r>
            <a:r>
              <a:rPr lang="vi-VN" sz="4200" b="1" dirty="0">
                <a:solidFill>
                  <a:srgbClr val="000000"/>
                </a:solidFill>
                <a:ea typeface="Arial" panose="020B0604020202020204" pitchFamily="34" charset="0"/>
                <a:cs typeface="Times New Roman" panose="02020603050405020304" pitchFamily="18" charset="0"/>
              </a:rPr>
              <a:t>mượn tiếng </a:t>
            </a:r>
            <a:r>
              <a:rPr lang="vi-VN" sz="4200" b="1" dirty="0" smtClean="0">
                <a:solidFill>
                  <a:srgbClr val="000000"/>
                </a:solidFill>
                <a:ea typeface="Arial" panose="020B0604020202020204" pitchFamily="34" charset="0"/>
                <a:cs typeface="Times New Roman" panose="02020603050405020304" pitchFamily="18" charset="0"/>
              </a:rPr>
              <a:t>Hán: </a:t>
            </a:r>
            <a:r>
              <a:rPr lang="vi-VN" sz="4200" dirty="0">
                <a:solidFill>
                  <a:srgbClr val="000000"/>
                </a:solidFill>
                <a:ea typeface="Arial" panose="020B0604020202020204" pitchFamily="34" charset="0"/>
                <a:cs typeface="Times New Roman" panose="02020603050405020304" pitchFamily="18" charset="0"/>
              </a:rPr>
              <a:t>nhân loại, thế giới, nhận thức, cộng đồng, cô đơn, nghịch lí, mê </a:t>
            </a:r>
            <a:r>
              <a:rPr lang="vi-VN" sz="4200" dirty="0" smtClean="0">
                <a:solidFill>
                  <a:srgbClr val="000000"/>
                </a:solidFill>
                <a:ea typeface="Arial" panose="020B0604020202020204" pitchFamily="34" charset="0"/>
                <a:cs typeface="Times New Roman" panose="02020603050405020304" pitchFamily="18" charset="0"/>
              </a:rPr>
              <a:t>cung.</a:t>
            </a:r>
            <a:endParaRPr lang="en-US" sz="4200" dirty="0">
              <a:solidFill>
                <a:srgbClr val="000000"/>
              </a:solidFill>
              <a:ea typeface="Arial" panose="020B0604020202020204" pitchFamily="34" charset="0"/>
              <a:cs typeface="Times New Roman" panose="02020603050405020304" pitchFamily="18" charset="0"/>
            </a:endParaRPr>
          </a:p>
          <a:p>
            <a:pPr marL="571500" indent="-571500">
              <a:lnSpc>
                <a:spcPct val="200000"/>
              </a:lnSpc>
              <a:buFont typeface="Symbol" panose="05050102010706020507" pitchFamily="18" charset="2"/>
              <a:buChar char="Þ"/>
            </a:pPr>
            <a:r>
              <a:rPr lang="vi-VN" sz="4200" b="1" dirty="0" smtClean="0">
                <a:solidFill>
                  <a:srgbClr val="000000"/>
                </a:solidFill>
                <a:ea typeface="Arial" panose="020B0604020202020204" pitchFamily="34" charset="0"/>
                <a:cs typeface="Times New Roman" panose="02020603050405020304" pitchFamily="18" charset="0"/>
              </a:rPr>
              <a:t>Từ </a:t>
            </a:r>
            <a:r>
              <a:rPr lang="vi-VN" sz="4200" b="1" dirty="0">
                <a:solidFill>
                  <a:srgbClr val="000000"/>
                </a:solidFill>
                <a:ea typeface="Arial" panose="020B0604020202020204" pitchFamily="34" charset="0"/>
                <a:cs typeface="Times New Roman" panose="02020603050405020304" pitchFamily="18" charset="0"/>
              </a:rPr>
              <a:t>mượn các ngôn ngữ khác: </a:t>
            </a:r>
            <a:r>
              <a:rPr lang="vi-VN" sz="4200" dirty="0">
                <a:solidFill>
                  <a:srgbClr val="000000"/>
                </a:solidFill>
                <a:ea typeface="Arial" panose="020B0604020202020204" pitchFamily="34" charset="0"/>
                <a:cs typeface="Times New Roman" panose="02020603050405020304" pitchFamily="18" charset="0"/>
              </a:rPr>
              <a:t>video, xích lô, a-xit, ba-zơ.</a:t>
            </a:r>
            <a:endParaRPr lang="en-US" sz="42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1004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barn(inVertical)">
                                      <p:cBhvr>
                                        <p:cTn id="12"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10" y="9105900"/>
            <a:ext cx="18537021" cy="1440457"/>
          </a:xfrm>
          <a:prstGeom prst="rect">
            <a:avLst/>
          </a:prstGeom>
        </p:spPr>
      </p:pic>
      <p:sp>
        <p:nvSpPr>
          <p:cNvPr id="16" name="TextBox 16"/>
          <p:cNvSpPr txBox="1"/>
          <p:nvPr/>
        </p:nvSpPr>
        <p:spPr>
          <a:xfrm>
            <a:off x="7200900" y="805479"/>
            <a:ext cx="3886200" cy="1025922"/>
          </a:xfrm>
          <a:prstGeom prst="rect">
            <a:avLst/>
          </a:prstGeom>
        </p:spPr>
        <p:txBody>
          <a:bodyPr wrap="square" lIns="0" tIns="0" rIns="0" bIns="0" rtlCol="0" anchor="t">
            <a:spAutoFit/>
          </a:bodyPr>
          <a:lstStyle/>
          <a:p>
            <a:pPr marL="0" lvl="0" indent="0" algn="ctr">
              <a:lnSpc>
                <a:spcPts val="8000"/>
              </a:lnSpc>
              <a:spcBef>
                <a:spcPct val="0"/>
              </a:spcBef>
            </a:pPr>
            <a:r>
              <a:rPr lang="en-US" sz="5600" b="1" u="none" dirty="0" smtClean="0">
                <a:solidFill>
                  <a:schemeClr val="accent6">
                    <a:lumMod val="75000"/>
                  </a:schemeClr>
                </a:solidFill>
                <a:latin typeface="Arial" panose="020B0604020202020204" pitchFamily="34" charset="0"/>
                <a:cs typeface="Arial" panose="020B0604020202020204" pitchFamily="34" charset="0"/>
              </a:rPr>
              <a:t>BÀI TẬP 2</a:t>
            </a:r>
            <a:endParaRPr lang="en-US" sz="5600" b="1" u="none"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7450">
            <a:off x="10739276" y="407368"/>
            <a:ext cx="995276" cy="796221"/>
          </a:xfrm>
          <a:prstGeom prst="rect">
            <a:avLst/>
          </a:prstGeom>
        </p:spPr>
      </p:pic>
      <p:sp>
        <p:nvSpPr>
          <p:cNvPr id="26" name="TextBox 25"/>
          <p:cNvSpPr txBox="1"/>
          <p:nvPr/>
        </p:nvSpPr>
        <p:spPr>
          <a:xfrm>
            <a:off x="1905000" y="1950240"/>
            <a:ext cx="14859000" cy="2308324"/>
          </a:xfrm>
          <a:prstGeom prst="rect">
            <a:avLst/>
          </a:prstGeom>
          <a:noFill/>
        </p:spPr>
        <p:txBody>
          <a:bodyPr wrap="square" rtlCol="0">
            <a:spAutoFit/>
          </a:bodyPr>
          <a:lstStyle/>
          <a:p>
            <a:pPr>
              <a:lnSpc>
                <a:spcPct val="150000"/>
              </a:lnSpc>
            </a:pPr>
            <a:r>
              <a:rPr lang="en-US" sz="4800" b="1" i="1" dirty="0" smtClean="0">
                <a:latin typeface="Arial" panose="020B0604020202020204" pitchFamily="34" charset="0"/>
                <a:cs typeface="Arial" panose="020B0604020202020204" pitchFamily="34" charset="0"/>
              </a:rPr>
              <a:t>	Theo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vì </a:t>
            </a:r>
            <a:r>
              <a:rPr lang="en-US" sz="4800" b="1" i="1" dirty="0" err="1" smtClean="0">
                <a:latin typeface="Arial" panose="020B0604020202020204" pitchFamily="34" charset="0"/>
                <a:cs typeface="Arial" panose="020B0604020202020204" pitchFamily="34" charset="0"/>
              </a:rPr>
              <a:t>sao</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chúng</a:t>
            </a:r>
            <a:r>
              <a:rPr lang="en-US" sz="4800" b="1" i="1" dirty="0" smtClean="0">
                <a:latin typeface="Arial" panose="020B0604020202020204" pitchFamily="34" charset="0"/>
                <a:cs typeface="Arial" panose="020B0604020202020204" pitchFamily="34" charset="0"/>
              </a:rPr>
              <a:t> ta </a:t>
            </a:r>
            <a:r>
              <a:rPr lang="en-US" sz="4800" b="1" i="1" dirty="0" err="1" smtClean="0">
                <a:latin typeface="Arial" panose="020B0604020202020204" pitchFamily="34" charset="0"/>
                <a:cs typeface="Arial" panose="020B0604020202020204" pitchFamily="34" charset="0"/>
              </a:rPr>
              <a:t>mượn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từ như email, video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internet?</a:t>
            </a:r>
            <a:endParaRPr lang="en-US" sz="4800" b="1" i="1" dirty="0">
              <a:latin typeface="Arial" panose="020B0604020202020204" pitchFamily="34" charset="0"/>
              <a:cs typeface="Arial" panose="020B0604020202020204" pitchFamily="34" charset="0"/>
            </a:endParaRPr>
          </a:p>
        </p:txBody>
      </p:sp>
      <p:sp>
        <p:nvSpPr>
          <p:cNvPr id="30" name="Rectangle 29"/>
          <p:cNvSpPr/>
          <p:nvPr/>
        </p:nvSpPr>
        <p:spPr>
          <a:xfrm>
            <a:off x="1524000" y="4396169"/>
            <a:ext cx="15621000" cy="3865995"/>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4200" dirty="0" smtClean="0">
                <a:solidFill>
                  <a:srgbClr val="000000"/>
                </a:solidFill>
                <a:ea typeface="Arial" panose="020B0604020202020204" pitchFamily="34" charset="0"/>
                <a:cs typeface="Times New Roman" panose="02020603050405020304" pitchFamily="18" charset="0"/>
              </a:rPr>
              <a:t>Khi </a:t>
            </a:r>
            <a:r>
              <a:rPr lang="vi-VN" sz="4200" dirty="0">
                <a:solidFill>
                  <a:srgbClr val="000000"/>
                </a:solidFill>
                <a:ea typeface="Arial" panose="020B0604020202020204" pitchFamily="34" charset="0"/>
                <a:cs typeface="Times New Roman" panose="02020603050405020304" pitchFamily="18" charset="0"/>
              </a:rPr>
              <a:t>các hiên tượng như email, video, internet được phát minh, tiếng Việt chưa có từ vựng để biểư đạt những hiện tượng này. Do đó, chứng ta mượn các từ này để phục vụ cho giao tiếp, qua đó làm giàn có, phong phú thêm vốn từ vựng tiếng Việt</a:t>
            </a:r>
            <a:r>
              <a:rPr lang="vi-VN" sz="4200" dirty="0" smtClean="0">
                <a:solidFill>
                  <a:srgbClr val="000000"/>
                </a:solidFill>
                <a:ea typeface="Arial" panose="020B0604020202020204" pitchFamily="34" charset="0"/>
                <a:cs typeface="Times New Roman" panose="02020603050405020304" pitchFamily="18" charset="0"/>
              </a:rPr>
              <a:t>.</a:t>
            </a:r>
            <a:endParaRPr lang="en-US" sz="4200" dirty="0" smtClean="0">
              <a:solidFill>
                <a:srgbClr val="000000"/>
              </a:solidFill>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 calcmode="lin" valueType="num">
                                      <p:cBhvr>
                                        <p:cTn id="17" dur="1000" fill="hold"/>
                                        <p:tgtEl>
                                          <p:spTgt spid="30">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30">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10" y="9105900"/>
            <a:ext cx="18537021" cy="1440457"/>
          </a:xfrm>
          <a:prstGeom prst="rect">
            <a:avLst/>
          </a:prstGeom>
        </p:spPr>
      </p:pic>
      <p:sp>
        <p:nvSpPr>
          <p:cNvPr id="16" name="TextBox 16"/>
          <p:cNvSpPr txBox="1"/>
          <p:nvPr/>
        </p:nvSpPr>
        <p:spPr>
          <a:xfrm>
            <a:off x="7200900" y="805479"/>
            <a:ext cx="3886200" cy="1025922"/>
          </a:xfrm>
          <a:prstGeom prst="rect">
            <a:avLst/>
          </a:prstGeom>
        </p:spPr>
        <p:txBody>
          <a:bodyPr wrap="square" lIns="0" tIns="0" rIns="0" bIns="0" rtlCol="0" anchor="t">
            <a:spAutoFit/>
          </a:bodyPr>
          <a:lstStyle/>
          <a:p>
            <a:pPr marL="0" lvl="0" indent="0" algn="ctr">
              <a:lnSpc>
                <a:spcPts val="8000"/>
              </a:lnSpc>
              <a:spcBef>
                <a:spcPct val="0"/>
              </a:spcBef>
            </a:pPr>
            <a:r>
              <a:rPr lang="en-US" sz="5600" b="1" u="none" dirty="0" smtClean="0">
                <a:solidFill>
                  <a:schemeClr val="accent6">
                    <a:lumMod val="75000"/>
                  </a:schemeClr>
                </a:solidFill>
                <a:latin typeface="Arial" panose="020B0604020202020204" pitchFamily="34" charset="0"/>
                <a:cs typeface="Arial" panose="020B0604020202020204" pitchFamily="34" charset="0"/>
              </a:rPr>
              <a:t>BÀI TẬP 3</a:t>
            </a:r>
            <a:endParaRPr lang="en-US" sz="5600" b="1" u="none"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7450">
            <a:off x="10739276" y="407368"/>
            <a:ext cx="995276" cy="796221"/>
          </a:xfrm>
          <a:prstGeom prst="rect">
            <a:avLst/>
          </a:prstGeom>
        </p:spPr>
      </p:pic>
      <p:sp>
        <p:nvSpPr>
          <p:cNvPr id="26" name="TextBox 25"/>
          <p:cNvSpPr txBox="1"/>
          <p:nvPr/>
        </p:nvSpPr>
        <p:spPr>
          <a:xfrm>
            <a:off x="1905000" y="1950240"/>
            <a:ext cx="14859000" cy="1063433"/>
          </a:xfrm>
          <a:prstGeom prst="rect">
            <a:avLst/>
          </a:prstGeom>
          <a:noFill/>
        </p:spPr>
        <p:txBody>
          <a:bodyPr wrap="square" rtlCol="0">
            <a:spAutoFit/>
          </a:bodyPr>
          <a:lstStyle/>
          <a:p>
            <a:pPr>
              <a:lnSpc>
                <a:spcPct val="150000"/>
              </a:lnSpc>
            </a:pPr>
            <a:r>
              <a:rPr lang="en-US" sz="4800" b="1" i="1" dirty="0" smtClean="0">
                <a:latin typeface="Arial" panose="020B0604020202020204" pitchFamily="34" charset="0"/>
                <a:cs typeface="Arial" panose="020B0604020202020204" pitchFamily="34" charset="0"/>
              </a:rPr>
              <a:t>	Đọc </a:t>
            </a:r>
            <a:r>
              <a:rPr lang="en-US" sz="4800" b="1" i="1" dirty="0" err="1" smtClean="0">
                <a:latin typeface="Arial" panose="020B0604020202020204" pitchFamily="34" charset="0"/>
                <a:cs typeface="Arial" panose="020B0604020202020204" pitchFamily="34" charset="0"/>
              </a:rPr>
              <a:t>đoạn</a:t>
            </a:r>
            <a:r>
              <a:rPr lang="en-US" sz="4800" b="1" i="1" dirty="0" smtClean="0">
                <a:latin typeface="Arial" panose="020B0604020202020204" pitchFamily="34" charset="0"/>
                <a:cs typeface="Arial" panose="020B0604020202020204" pitchFamily="34" charset="0"/>
              </a:rPr>
              <a:t> văn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trả </a:t>
            </a:r>
            <a:r>
              <a:rPr lang="en-US" sz="4800" b="1" i="1" dirty="0" err="1" smtClean="0">
                <a:latin typeface="Arial" panose="020B0604020202020204" pitchFamily="34" charset="0"/>
                <a:cs typeface="Arial" panose="020B0604020202020204" pitchFamily="34" charset="0"/>
              </a:rPr>
              <a:t>lời</a:t>
            </a:r>
            <a:r>
              <a:rPr lang="en-US" sz="4800" b="1" i="1" dirty="0" smtClean="0">
                <a:latin typeface="Arial" panose="020B0604020202020204" pitchFamily="34" charset="0"/>
                <a:cs typeface="Arial" panose="020B0604020202020204" pitchFamily="34" charset="0"/>
              </a:rPr>
              <a:t> câu hỏi SGK/tr48</a:t>
            </a:r>
            <a:endParaRPr lang="en-US" sz="4800" b="1" i="1" dirty="0">
              <a:latin typeface="Arial" panose="020B0604020202020204" pitchFamily="34" charset="0"/>
              <a:cs typeface="Arial" panose="020B0604020202020204" pitchFamily="34" charset="0"/>
            </a:endParaRPr>
          </a:p>
        </p:txBody>
      </p:sp>
      <p:sp>
        <p:nvSpPr>
          <p:cNvPr id="2" name="Rectangle 1"/>
          <p:cNvSpPr/>
          <p:nvPr/>
        </p:nvSpPr>
        <p:spPr>
          <a:xfrm>
            <a:off x="1752600" y="3029027"/>
            <a:ext cx="15163800" cy="5909310"/>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4200" dirty="0" smtClean="0">
                <a:solidFill>
                  <a:srgbClr val="000000"/>
                </a:solidFill>
                <a:ea typeface="Arial" panose="020B0604020202020204" pitchFamily="34" charset="0"/>
                <a:cs typeface="Times New Roman" panose="02020603050405020304" pitchFamily="18" charset="0"/>
              </a:rPr>
              <a:t>Người </a:t>
            </a:r>
            <a:r>
              <a:rPr lang="vi-VN" sz="4200" dirty="0">
                <a:solidFill>
                  <a:srgbClr val="000000"/>
                </a:solidFill>
                <a:ea typeface="Arial" panose="020B0604020202020204" pitchFamily="34" charset="0"/>
                <a:cs typeface="Times New Roman" panose="02020603050405020304" pitchFamily="18" charset="0"/>
              </a:rPr>
              <a:t>cán bộ hưu trí không thể hiểu được những điều nhân viên lễ tân nói vì nhân viên lễ tân đã lạm dụng từ mượn trong giao tiếp. </a:t>
            </a:r>
            <a:endParaRPr lang="en-US" sz="4200" dirty="0" smtClean="0">
              <a:solidFill>
                <a:srgbClr val="000000"/>
              </a:solidFill>
              <a:ea typeface="Arial" panose="020B0604020202020204" pitchFamily="34" charset="0"/>
              <a:cs typeface="Times New Roman" panose="02020603050405020304" pitchFamily="18" charset="0"/>
            </a:endParaRPr>
          </a:p>
          <a:p>
            <a:pPr marL="571500" indent="-571500" algn="just">
              <a:lnSpc>
                <a:spcPct val="150000"/>
              </a:lnSpc>
              <a:buFont typeface="Symbol" panose="05050102010706020507" pitchFamily="18" charset="2"/>
              <a:buChar char="Þ"/>
            </a:pPr>
            <a:r>
              <a:rPr lang="vi-VN" sz="4200" b="1" dirty="0" smtClean="0">
                <a:solidFill>
                  <a:srgbClr val="000000"/>
                </a:solidFill>
                <a:ea typeface="Arial" panose="020B0604020202020204" pitchFamily="34" charset="0"/>
                <a:cs typeface="Times New Roman" panose="02020603050405020304" pitchFamily="18" charset="0"/>
              </a:rPr>
              <a:t>Bài </a:t>
            </a:r>
            <a:r>
              <a:rPr lang="vi-VN" sz="4200" b="1" dirty="0">
                <a:solidFill>
                  <a:srgbClr val="000000"/>
                </a:solidFill>
                <a:ea typeface="Arial" panose="020B0604020202020204" pitchFamily="34" charset="0"/>
                <a:cs typeface="Times New Roman" panose="02020603050405020304" pitchFamily="18" charset="0"/>
              </a:rPr>
              <a:t>học rút </a:t>
            </a:r>
            <a:r>
              <a:rPr lang="vi-VN" sz="4200" b="1" dirty="0" smtClean="0">
                <a:solidFill>
                  <a:srgbClr val="000000"/>
                </a:solidFill>
                <a:ea typeface="Arial" panose="020B0604020202020204" pitchFamily="34" charset="0"/>
                <a:cs typeface="Times New Roman" panose="02020603050405020304" pitchFamily="18" charset="0"/>
              </a:rPr>
              <a:t>ra</a:t>
            </a:r>
            <a:r>
              <a:rPr lang="en-US" sz="4200" b="1" dirty="0" smtClean="0">
                <a:solidFill>
                  <a:srgbClr val="000000"/>
                </a:solidFill>
                <a:ea typeface="Arial" panose="020B0604020202020204" pitchFamily="34" charset="0"/>
                <a:cs typeface="Times New Roman" panose="02020603050405020304" pitchFamily="18" charset="0"/>
              </a:rPr>
              <a:t>:</a:t>
            </a:r>
            <a:r>
              <a:rPr lang="vi-VN" sz="4200" b="1" dirty="0" smtClean="0">
                <a:solidFill>
                  <a:srgbClr val="000000"/>
                </a:solidFill>
                <a:ea typeface="Arial" panose="020B0604020202020204" pitchFamily="34" charset="0"/>
                <a:cs typeface="Times New Roman" panose="02020603050405020304" pitchFamily="18" charset="0"/>
              </a:rPr>
              <a:t> </a:t>
            </a:r>
            <a:r>
              <a:rPr lang="vi-VN" sz="4200" dirty="0">
                <a:solidFill>
                  <a:srgbClr val="000000"/>
                </a:solidFill>
                <a:ea typeface="Arial" panose="020B0604020202020204" pitchFamily="34" charset="0"/>
                <a:cs typeface="Times New Roman" panose="02020603050405020304" pitchFamily="18" charset="0"/>
              </a:rPr>
              <a:t>khi giao tiếp, cần tránh lạm dụng từ mượn. Chúng ta chỉ nên dùng từ mượn khi không có từ tiếng Việt tương đương để biển đạt</a:t>
            </a:r>
            <a:r>
              <a:rPr lang="vi-VN" sz="4200" dirty="0" smtClean="0">
                <a:solidFill>
                  <a:srgbClr val="000000"/>
                </a:solidFill>
                <a:ea typeface="Arial" panose="020B0604020202020204" pitchFamily="34" charset="0"/>
                <a:cs typeface="Times New Roman" panose="02020603050405020304" pitchFamily="18" charset="0"/>
              </a:rPr>
              <a:t>.</a:t>
            </a:r>
            <a:endParaRPr lang="en-US" sz="4200" dirty="0" smtClean="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9174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barn(inVertical)">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barn(inVertical)">
                                      <p:cBhvr>
                                        <p:cTn id="2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10" y="9105900"/>
            <a:ext cx="18537021" cy="1440457"/>
          </a:xfrm>
          <a:prstGeom prst="rect">
            <a:avLst/>
          </a:prstGeom>
        </p:spPr>
      </p:pic>
      <p:sp>
        <p:nvSpPr>
          <p:cNvPr id="16" name="TextBox 16"/>
          <p:cNvSpPr txBox="1"/>
          <p:nvPr/>
        </p:nvSpPr>
        <p:spPr>
          <a:xfrm>
            <a:off x="7200900" y="805479"/>
            <a:ext cx="3886200" cy="1025922"/>
          </a:xfrm>
          <a:prstGeom prst="rect">
            <a:avLst/>
          </a:prstGeom>
        </p:spPr>
        <p:txBody>
          <a:bodyPr wrap="square" lIns="0" tIns="0" rIns="0" bIns="0" rtlCol="0" anchor="t">
            <a:spAutoFit/>
          </a:bodyPr>
          <a:lstStyle/>
          <a:p>
            <a:pPr marL="0" lvl="0" indent="0" algn="ctr">
              <a:lnSpc>
                <a:spcPts val="8000"/>
              </a:lnSpc>
              <a:spcBef>
                <a:spcPct val="0"/>
              </a:spcBef>
            </a:pPr>
            <a:r>
              <a:rPr lang="en-US" sz="5600" b="1" u="none" dirty="0" smtClean="0">
                <a:solidFill>
                  <a:schemeClr val="accent6">
                    <a:lumMod val="75000"/>
                  </a:schemeClr>
                </a:solidFill>
                <a:latin typeface="Arial" panose="020B0604020202020204" pitchFamily="34" charset="0"/>
                <a:cs typeface="Arial" panose="020B0604020202020204" pitchFamily="34" charset="0"/>
              </a:rPr>
              <a:t>BÀI TẬP 7</a:t>
            </a:r>
            <a:endParaRPr lang="en-US" sz="5600" b="1" u="none"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7450">
            <a:off x="10739276" y="407368"/>
            <a:ext cx="995276" cy="796221"/>
          </a:xfrm>
          <a:prstGeom prst="rect">
            <a:avLst/>
          </a:prstGeom>
        </p:spPr>
      </p:pic>
      <p:sp>
        <p:nvSpPr>
          <p:cNvPr id="26" name="TextBox 25"/>
          <p:cNvSpPr txBox="1"/>
          <p:nvPr/>
        </p:nvSpPr>
        <p:spPr>
          <a:xfrm>
            <a:off x="1905000" y="1831401"/>
            <a:ext cx="14173200" cy="2171428"/>
          </a:xfrm>
          <a:prstGeom prst="rect">
            <a:avLst/>
          </a:prstGeom>
          <a:noFill/>
        </p:spPr>
        <p:txBody>
          <a:bodyPr wrap="square" rtlCol="0">
            <a:spAutoFit/>
          </a:bodyPr>
          <a:lstStyle/>
          <a:p>
            <a:pPr algn="just">
              <a:lnSpc>
                <a:spcPct val="150000"/>
              </a:lnSpc>
            </a:pPr>
            <a:r>
              <a:rPr lang="en-US" sz="4800" b="1" i="1" dirty="0" err="1" smtClean="0">
                <a:latin typeface="Arial" panose="020B0604020202020204" pitchFamily="34" charset="0"/>
                <a:cs typeface="Arial" panose="020B0604020202020204" pitchFamily="34" charset="0"/>
              </a:rPr>
              <a:t>Phân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biệt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nghĩa</a:t>
            </a:r>
            <a:r>
              <a:rPr lang="en-US" sz="4800" b="1" i="1" dirty="0" smtClean="0">
                <a:latin typeface="Arial" panose="020B0604020202020204" pitchFamily="34" charset="0"/>
                <a:cs typeface="Arial" panose="020B0604020202020204" pitchFamily="34" charset="0"/>
              </a:rPr>
              <a:t> của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yếu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tố</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Hán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Việt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đồng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âm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 đây:</a:t>
            </a:r>
            <a:endParaRPr lang="en-US" sz="4800" b="1" i="1" dirty="0">
              <a:latin typeface="Arial" panose="020B0604020202020204" pitchFamily="34" charset="0"/>
              <a:cs typeface="Arial" panose="020B0604020202020204" pitchFamily="34" charset="0"/>
            </a:endParaRPr>
          </a:p>
        </p:txBody>
      </p:sp>
      <p:sp>
        <p:nvSpPr>
          <p:cNvPr id="4" name="TextBox 3"/>
          <p:cNvSpPr txBox="1"/>
          <p:nvPr/>
        </p:nvSpPr>
        <p:spPr>
          <a:xfrm>
            <a:off x="1219200" y="4104040"/>
            <a:ext cx="16535400" cy="3970318"/>
          </a:xfrm>
          <a:prstGeom prst="rect">
            <a:avLst/>
          </a:prstGeom>
          <a:noFill/>
        </p:spPr>
        <p:txBody>
          <a:bodyPr wrap="square" rtlCol="0">
            <a:spAutoFit/>
          </a:bodyPr>
          <a:lstStyle/>
          <a:p>
            <a:pPr marL="342900" indent="-342900">
              <a:lnSpc>
                <a:spcPct val="200000"/>
              </a:lnSpc>
              <a:buAutoNum type="alphaLcPeriod"/>
            </a:pPr>
            <a:r>
              <a:rPr lang="en-US" sz="4200" i="1" dirty="0" err="1" smtClean="0">
                <a:latin typeface="Arial" panose="020B0604020202020204" pitchFamily="34" charset="0"/>
                <a:cs typeface="Arial" panose="020B0604020202020204" pitchFamily="34" charset="0"/>
              </a:rPr>
              <a:t>Thiên</a:t>
            </a:r>
            <a:r>
              <a:rPr lang="en-US" sz="4200" dirty="0" smtClean="0">
                <a:latin typeface="Arial" panose="020B0604020202020204" pitchFamily="34" charset="0"/>
                <a:cs typeface="Arial" panose="020B0604020202020204" pitchFamily="34" charset="0"/>
              </a:rPr>
              <a:t> trong </a:t>
            </a:r>
            <a:r>
              <a:rPr lang="en-US" sz="4200" i="1" dirty="0" err="1" smtClean="0">
                <a:latin typeface="Arial" panose="020B0604020202020204" pitchFamily="34" charset="0"/>
                <a:cs typeface="Arial" panose="020B0604020202020204" pitchFamily="34" charset="0"/>
              </a:rPr>
              <a:t>thiên</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vị</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thiên</a:t>
            </a:r>
            <a:r>
              <a:rPr lang="en-US" sz="4200" dirty="0" smtClean="0">
                <a:latin typeface="Arial" panose="020B0604020202020204" pitchFamily="34" charset="0"/>
                <a:cs typeface="Arial" panose="020B0604020202020204" pitchFamily="34" charset="0"/>
              </a:rPr>
              <a:t> trong </a:t>
            </a:r>
            <a:r>
              <a:rPr lang="en-US" sz="4200" i="1" dirty="0" err="1" smtClean="0">
                <a:latin typeface="Arial" panose="020B0604020202020204" pitchFamily="34" charset="0"/>
                <a:cs typeface="Arial" panose="020B0604020202020204" pitchFamily="34" charset="0"/>
              </a:rPr>
              <a:t>thiên</a:t>
            </a:r>
            <a:r>
              <a:rPr lang="en-US" sz="4200" i="1" dirty="0" smtClean="0">
                <a:latin typeface="Arial" panose="020B0604020202020204" pitchFamily="34" charset="0"/>
                <a:cs typeface="Arial" panose="020B0604020202020204" pitchFamily="34" charset="0"/>
              </a:rPr>
              <a:t> văn</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thiên</a:t>
            </a:r>
            <a:r>
              <a:rPr lang="en-US" sz="4200" dirty="0" smtClean="0">
                <a:latin typeface="Arial" panose="020B0604020202020204" pitchFamily="34" charset="0"/>
                <a:cs typeface="Arial" panose="020B0604020202020204" pitchFamily="34" charset="0"/>
              </a:rPr>
              <a:t> trong </a:t>
            </a:r>
            <a:r>
              <a:rPr lang="en-US" sz="4200" i="1" dirty="0" err="1" smtClean="0">
                <a:latin typeface="Arial" panose="020B0604020202020204" pitchFamily="34" charset="0"/>
                <a:cs typeface="Arial" panose="020B0604020202020204" pitchFamily="34" charset="0"/>
              </a:rPr>
              <a:t>thiên</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niên</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kỉ</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i="1" dirty="0" err="1" smtClean="0">
                <a:latin typeface="Arial" panose="020B0604020202020204" pitchFamily="34" charset="0"/>
                <a:cs typeface="Arial" panose="020B0604020202020204" pitchFamily="34" charset="0"/>
              </a:rPr>
              <a:t>Họa</a:t>
            </a:r>
            <a:r>
              <a:rPr lang="en-US" sz="4200" dirty="0" smtClean="0">
                <a:latin typeface="Arial" panose="020B0604020202020204" pitchFamily="34" charset="0"/>
                <a:cs typeface="Arial" panose="020B0604020202020204" pitchFamily="34" charset="0"/>
              </a:rPr>
              <a:t> trong </a:t>
            </a:r>
            <a:r>
              <a:rPr lang="en-US" sz="4200" i="1" dirty="0" smtClean="0">
                <a:latin typeface="Arial" panose="020B0604020202020204" pitchFamily="34" charset="0"/>
                <a:cs typeface="Arial" panose="020B0604020202020204" pitchFamily="34" charset="0"/>
              </a:rPr>
              <a:t>tai </a:t>
            </a:r>
            <a:r>
              <a:rPr lang="en-US" sz="4200" i="1" dirty="0" err="1" smtClean="0">
                <a:latin typeface="Arial" panose="020B0604020202020204" pitchFamily="34" charset="0"/>
                <a:cs typeface="Arial" panose="020B0604020202020204" pitchFamily="34" charset="0"/>
              </a:rPr>
              <a:t>họa</a:t>
            </a:r>
            <a:r>
              <a:rPr lang="en-US" sz="4200" i="1"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với </a:t>
            </a:r>
            <a:r>
              <a:rPr lang="en-US" sz="4200" i="1" dirty="0" err="1" smtClean="0">
                <a:latin typeface="Arial" panose="020B0604020202020204" pitchFamily="34" charset="0"/>
                <a:cs typeface="Arial" panose="020B0604020202020204" pitchFamily="34" charset="0"/>
              </a:rPr>
              <a:t>họa</a:t>
            </a:r>
            <a:r>
              <a:rPr lang="en-US" sz="4200" dirty="0" smtClean="0">
                <a:latin typeface="Arial" panose="020B0604020202020204" pitchFamily="34" charset="0"/>
                <a:cs typeface="Arial" panose="020B0604020202020204" pitchFamily="34" charset="0"/>
              </a:rPr>
              <a:t> trong </a:t>
            </a:r>
            <a:r>
              <a:rPr lang="en-US" sz="4200" i="1" dirty="0" err="1" smtClean="0">
                <a:latin typeface="Arial" panose="020B0604020202020204" pitchFamily="34" charset="0"/>
                <a:cs typeface="Arial" panose="020B0604020202020204" pitchFamily="34" charset="0"/>
              </a:rPr>
              <a:t>hội</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họa</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họa</a:t>
            </a:r>
            <a:r>
              <a:rPr lang="en-US" sz="4200" dirty="0" smtClean="0">
                <a:latin typeface="Arial" panose="020B0604020202020204" pitchFamily="34" charset="0"/>
                <a:cs typeface="Arial" panose="020B0604020202020204" pitchFamily="34" charset="0"/>
              </a:rPr>
              <a:t> trong </a:t>
            </a:r>
            <a:r>
              <a:rPr lang="en-US" sz="4200" i="1" dirty="0" err="1" smtClean="0">
                <a:latin typeface="Arial" panose="020B0604020202020204" pitchFamily="34" charset="0"/>
                <a:cs typeface="Arial" panose="020B0604020202020204" pitchFamily="34" charset="0"/>
              </a:rPr>
              <a:t>xướng</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họa</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i="1" dirty="0" err="1" smtClean="0">
                <a:latin typeface="Arial" panose="020B0604020202020204" pitchFamily="34" charset="0"/>
                <a:cs typeface="Arial" panose="020B0604020202020204" pitchFamily="34" charset="0"/>
              </a:rPr>
              <a:t>Đạo</a:t>
            </a:r>
            <a:r>
              <a:rPr lang="en-US" sz="4200" dirty="0" smtClean="0">
                <a:latin typeface="Arial" panose="020B0604020202020204" pitchFamily="34" charset="0"/>
                <a:cs typeface="Arial" panose="020B0604020202020204" pitchFamily="34" charset="0"/>
              </a:rPr>
              <a:t> trong </a:t>
            </a:r>
            <a:r>
              <a:rPr lang="en-US" sz="4200" i="1" dirty="0" err="1" smtClean="0">
                <a:latin typeface="Arial" panose="020B0604020202020204" pitchFamily="34" charset="0"/>
                <a:cs typeface="Arial" panose="020B0604020202020204" pitchFamily="34" charset="0"/>
              </a:rPr>
              <a:t>lãnh</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đạo</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đạo</a:t>
            </a:r>
            <a:r>
              <a:rPr lang="en-US" sz="4200" dirty="0" smtClean="0">
                <a:latin typeface="Arial" panose="020B0604020202020204" pitchFamily="34" charset="0"/>
                <a:cs typeface="Arial" panose="020B0604020202020204" pitchFamily="34" charset="0"/>
              </a:rPr>
              <a:t> trong </a:t>
            </a:r>
            <a:r>
              <a:rPr lang="en-US" sz="4200" i="1" dirty="0" err="1" smtClean="0">
                <a:latin typeface="Arial" panose="020B0604020202020204" pitchFamily="34" charset="0"/>
                <a:cs typeface="Arial" panose="020B0604020202020204" pitchFamily="34" charset="0"/>
              </a:rPr>
              <a:t>đạo</a:t>
            </a:r>
            <a:r>
              <a:rPr lang="en-US" sz="4200" i="1"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tặc</a:t>
            </a:r>
            <a:r>
              <a:rPr lang="en-US" sz="4200" dirty="0" smtClean="0">
                <a:latin typeface="Arial" panose="020B0604020202020204" pitchFamily="34" charset="0"/>
                <a:cs typeface="Arial" panose="020B0604020202020204" pitchFamily="34" charset="0"/>
              </a:rPr>
              <a:t>, </a:t>
            </a:r>
            <a:r>
              <a:rPr lang="en-US" sz="4200" i="1" dirty="0" err="1" smtClean="0">
                <a:latin typeface="Arial" panose="020B0604020202020204" pitchFamily="34" charset="0"/>
                <a:cs typeface="Arial" panose="020B0604020202020204" pitchFamily="34" charset="0"/>
              </a:rPr>
              <a:t>đạo</a:t>
            </a:r>
            <a:r>
              <a:rPr lang="en-US" sz="4200" dirty="0" smtClean="0">
                <a:latin typeface="Arial" panose="020B0604020202020204" pitchFamily="34" charset="0"/>
                <a:cs typeface="Arial" panose="020B0604020202020204" pitchFamily="34" charset="0"/>
              </a:rPr>
              <a:t> trong </a:t>
            </a:r>
            <a:r>
              <a:rPr lang="en-US" sz="4200" i="1" dirty="0" smtClean="0">
                <a:latin typeface="Arial" panose="020B0604020202020204" pitchFamily="34" charset="0"/>
                <a:cs typeface="Arial" panose="020B0604020202020204" pitchFamily="34" charset="0"/>
              </a:rPr>
              <a:t>địa </a:t>
            </a:r>
            <a:r>
              <a:rPr lang="en-US" sz="4200" i="1" dirty="0" err="1" smtClean="0">
                <a:latin typeface="Arial" panose="020B0604020202020204" pitchFamily="34" charset="0"/>
                <a:cs typeface="Arial" panose="020B0604020202020204" pitchFamily="34" charset="0"/>
              </a:rPr>
              <a:t>đạo</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94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10" y="9105900"/>
            <a:ext cx="18537021" cy="1440457"/>
          </a:xfrm>
          <a:prstGeom prst="rect">
            <a:avLst/>
          </a:prstGeom>
        </p:spPr>
      </p:pic>
      <p:sp>
        <p:nvSpPr>
          <p:cNvPr id="16" name="TextBox 16"/>
          <p:cNvSpPr txBox="1"/>
          <p:nvPr/>
        </p:nvSpPr>
        <p:spPr>
          <a:xfrm>
            <a:off x="7200900" y="805479"/>
            <a:ext cx="3886200" cy="1025922"/>
          </a:xfrm>
          <a:prstGeom prst="rect">
            <a:avLst/>
          </a:prstGeom>
        </p:spPr>
        <p:txBody>
          <a:bodyPr wrap="square" lIns="0" tIns="0" rIns="0" bIns="0" rtlCol="0" anchor="t">
            <a:spAutoFit/>
          </a:bodyPr>
          <a:lstStyle/>
          <a:p>
            <a:pPr marL="0" lvl="0" indent="0" algn="ctr">
              <a:lnSpc>
                <a:spcPts val="8000"/>
              </a:lnSpc>
              <a:spcBef>
                <a:spcPct val="0"/>
              </a:spcBef>
            </a:pPr>
            <a:r>
              <a:rPr lang="en-US" sz="5600" b="1" u="none" dirty="0" smtClean="0">
                <a:solidFill>
                  <a:schemeClr val="accent6">
                    <a:lumMod val="75000"/>
                  </a:schemeClr>
                </a:solidFill>
                <a:latin typeface="Arial" panose="020B0604020202020204" pitchFamily="34" charset="0"/>
                <a:cs typeface="Arial" panose="020B0604020202020204" pitchFamily="34" charset="0"/>
              </a:rPr>
              <a:t>BÀI TẬP 7</a:t>
            </a:r>
            <a:endParaRPr lang="en-US" sz="5600" b="1" u="none"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7450">
            <a:off x="10739276" y="407368"/>
            <a:ext cx="995276" cy="796221"/>
          </a:xfrm>
          <a:prstGeom prst="rect">
            <a:avLst/>
          </a:prstGeom>
        </p:spPr>
      </p:pic>
      <p:sp>
        <p:nvSpPr>
          <p:cNvPr id="26" name="TextBox 25"/>
          <p:cNvSpPr txBox="1"/>
          <p:nvPr/>
        </p:nvSpPr>
        <p:spPr>
          <a:xfrm>
            <a:off x="1905000" y="1831401"/>
            <a:ext cx="14173200" cy="2171428"/>
          </a:xfrm>
          <a:prstGeom prst="rect">
            <a:avLst/>
          </a:prstGeom>
          <a:noFill/>
        </p:spPr>
        <p:txBody>
          <a:bodyPr wrap="square" rtlCol="0">
            <a:spAutoFit/>
          </a:bodyPr>
          <a:lstStyle/>
          <a:p>
            <a:pPr algn="just">
              <a:lnSpc>
                <a:spcPct val="150000"/>
              </a:lnSpc>
            </a:pPr>
            <a:r>
              <a:rPr lang="en-US" sz="4800" b="1" i="1" dirty="0" err="1" smtClean="0">
                <a:latin typeface="Arial" panose="020B0604020202020204" pitchFamily="34" charset="0"/>
                <a:cs typeface="Arial" panose="020B0604020202020204" pitchFamily="34" charset="0"/>
              </a:rPr>
              <a:t>Phân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biệt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nghĩa</a:t>
            </a:r>
            <a:r>
              <a:rPr lang="en-US" sz="4800" b="1" i="1" dirty="0" smtClean="0">
                <a:latin typeface="Arial" panose="020B0604020202020204" pitchFamily="34" charset="0"/>
                <a:cs typeface="Arial" panose="020B0604020202020204" pitchFamily="34" charset="0"/>
              </a:rPr>
              <a:t> của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yếu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tố</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Hán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Việt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đồng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âm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 đây:</a:t>
            </a:r>
            <a:endParaRPr lang="en-US" sz="4800" b="1" i="1" dirty="0">
              <a:latin typeface="Arial" panose="020B0604020202020204" pitchFamily="34" charset="0"/>
              <a:cs typeface="Arial" panose="020B0604020202020204" pitchFamily="34" charset="0"/>
            </a:endParaRPr>
          </a:p>
        </p:txBody>
      </p:sp>
      <p:sp>
        <p:nvSpPr>
          <p:cNvPr id="4" name="TextBox 3"/>
          <p:cNvSpPr txBox="1"/>
          <p:nvPr/>
        </p:nvSpPr>
        <p:spPr>
          <a:xfrm>
            <a:off x="1219200" y="4104040"/>
            <a:ext cx="16535400" cy="3970318"/>
          </a:xfrm>
          <a:prstGeom prst="rect">
            <a:avLst/>
          </a:prstGeom>
          <a:noFill/>
        </p:spPr>
        <p:txBody>
          <a:bodyPr wrap="square" rtlCol="0">
            <a:spAutoFit/>
          </a:bodyPr>
          <a:lstStyle/>
          <a:p>
            <a:pPr marL="800100" lvl="1" indent="-342900">
              <a:lnSpc>
                <a:spcPct val="200000"/>
              </a:lnSpc>
              <a:buAutoNum type="alphaLcPeriod"/>
            </a:pPr>
            <a:r>
              <a:rPr lang="en-US" sz="4200" dirty="0" smtClean="0">
                <a:latin typeface="Arial" panose="020B0604020202020204" pitchFamily="34" charset="0"/>
                <a:cs typeface="Arial" panose="020B0604020202020204" pitchFamily="34" charset="0"/>
              </a:rPr>
              <a:t> -  </a:t>
            </a:r>
            <a:r>
              <a:rPr lang="en-US" sz="4200" b="1" dirty="0" err="1">
                <a:latin typeface="Arial" panose="020B0604020202020204" pitchFamily="34" charset="0"/>
                <a:cs typeface="Arial" panose="020B0604020202020204" pitchFamily="34" charset="0"/>
              </a:rPr>
              <a:t>T</a:t>
            </a:r>
            <a:r>
              <a:rPr lang="en-US" sz="4200" b="1" dirty="0" err="1" smtClean="0">
                <a:latin typeface="Arial" panose="020B0604020202020204" pitchFamily="34" charset="0"/>
                <a:cs typeface="Arial" panose="020B0604020202020204" pitchFamily="34" charset="0"/>
              </a:rPr>
              <a:t>hiên</a:t>
            </a:r>
            <a:r>
              <a:rPr lang="en-US" sz="4200" b="1" dirty="0" smtClean="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trong </a:t>
            </a:r>
            <a:r>
              <a:rPr lang="en-US" sz="4200" b="1" dirty="0" err="1">
                <a:latin typeface="Arial" panose="020B0604020202020204" pitchFamily="34" charset="0"/>
                <a:cs typeface="Arial" panose="020B0604020202020204" pitchFamily="34" charset="0"/>
              </a:rPr>
              <a:t>thiên</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vị</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nghiêng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lệch</a:t>
            </a:r>
            <a:r>
              <a:rPr lang="en-US" sz="4200" dirty="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a:p>
            <a:pPr>
              <a:lnSpc>
                <a:spcPct val="20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  </a:t>
            </a:r>
            <a:r>
              <a:rPr lang="en-US" sz="4200" b="1" dirty="0" err="1" smtClean="0">
                <a:latin typeface="Arial" panose="020B0604020202020204" pitchFamily="34" charset="0"/>
                <a:cs typeface="Arial" panose="020B0604020202020204" pitchFamily="34" charset="0"/>
              </a:rPr>
              <a:t>Thiên</a:t>
            </a:r>
            <a:r>
              <a:rPr lang="en-US" sz="4200" b="1" dirty="0" smtClean="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trong </a:t>
            </a:r>
            <a:r>
              <a:rPr lang="en-US" sz="4200" b="1" dirty="0" err="1">
                <a:latin typeface="Arial" panose="020B0604020202020204" pitchFamily="34" charset="0"/>
                <a:cs typeface="Arial" panose="020B0604020202020204" pitchFamily="34" charset="0"/>
              </a:rPr>
              <a:t>thiên</a:t>
            </a:r>
            <a:r>
              <a:rPr lang="en-US" sz="4200" b="1" dirty="0">
                <a:latin typeface="Arial" panose="020B0604020202020204" pitchFamily="34" charset="0"/>
                <a:cs typeface="Arial" panose="020B0604020202020204" pitchFamily="34" charset="0"/>
              </a:rPr>
              <a:t> văn: </a:t>
            </a:r>
            <a:r>
              <a:rPr lang="en-US" sz="4200" dirty="0">
                <a:latin typeface="Arial" panose="020B0604020202020204" pitchFamily="34" charset="0"/>
                <a:cs typeface="Arial" panose="020B0604020202020204" pitchFamily="34" charset="0"/>
              </a:rPr>
              <a:t>trời; </a:t>
            </a:r>
            <a:endParaRPr lang="en-US" sz="4200" dirty="0" smtClean="0">
              <a:latin typeface="Arial" panose="020B0604020202020204" pitchFamily="34" charset="0"/>
              <a:cs typeface="Arial" panose="020B0604020202020204" pitchFamily="34" charset="0"/>
            </a:endParaRPr>
          </a:p>
          <a:p>
            <a:pPr>
              <a:lnSpc>
                <a:spcPct val="20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  </a:t>
            </a:r>
            <a:r>
              <a:rPr lang="en-US" sz="4200" b="1" dirty="0" err="1">
                <a:latin typeface="Arial" panose="020B0604020202020204" pitchFamily="34" charset="0"/>
                <a:cs typeface="Arial" panose="020B0604020202020204" pitchFamily="34" charset="0"/>
              </a:rPr>
              <a:t>T</a:t>
            </a:r>
            <a:r>
              <a:rPr lang="en-US" sz="4200" b="1" dirty="0" err="1" smtClean="0">
                <a:latin typeface="Arial" panose="020B0604020202020204" pitchFamily="34" charset="0"/>
                <a:cs typeface="Arial" panose="020B0604020202020204" pitchFamily="34" charset="0"/>
              </a:rPr>
              <a:t>hiên</a:t>
            </a:r>
            <a:r>
              <a:rPr lang="en-US" sz="4200" b="1" dirty="0" smtClean="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trong </a:t>
            </a:r>
            <a:r>
              <a:rPr lang="en-US" sz="4200" b="1" dirty="0" err="1">
                <a:latin typeface="Arial" panose="020B0604020202020204" pitchFamily="34" charset="0"/>
                <a:cs typeface="Arial" panose="020B0604020202020204" pitchFamily="34" charset="0"/>
              </a:rPr>
              <a:t>thiên</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niên</a:t>
            </a:r>
            <a:r>
              <a:rPr lang="en-US" sz="4200" b="1" dirty="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kỉ</a:t>
            </a:r>
            <a:r>
              <a:rPr lang="en-US" sz="4200" b="1"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một </a:t>
            </a:r>
            <a:r>
              <a:rPr lang="en-US" sz="4200" dirty="0" err="1">
                <a:latin typeface="Arial" panose="020B0604020202020204" pitchFamily="34" charset="0"/>
                <a:cs typeface="Arial" panose="020B0604020202020204" pitchFamily="34" charset="0"/>
              </a:rPr>
              <a:t>nghìn</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59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11" name="AutoShape 11"/>
          <p:cNvSpPr/>
          <p:nvPr/>
        </p:nvSpPr>
        <p:spPr>
          <a:xfrm>
            <a:off x="924404" y="2095500"/>
            <a:ext cx="16771109" cy="0"/>
          </a:xfrm>
          <a:prstGeom prst="line">
            <a:avLst/>
          </a:prstGeom>
          <a:ln w="19050" cap="rnd">
            <a:solidFill>
              <a:srgbClr val="000000">
                <a:alpha val="14902"/>
              </a:srgbClr>
            </a:solidFill>
            <a:prstDash val="solid"/>
            <a:headEnd type="none" w="sm" len="sm"/>
            <a:tailEnd type="none" w="sm" len="sm"/>
          </a:ln>
        </p:spPr>
      </p:sp>
      <p:sp>
        <p:nvSpPr>
          <p:cNvPr id="18" name="TextBox 18"/>
          <p:cNvSpPr txBox="1"/>
          <p:nvPr/>
        </p:nvSpPr>
        <p:spPr>
          <a:xfrm>
            <a:off x="6324598" y="861306"/>
            <a:ext cx="5970719" cy="897682"/>
          </a:xfrm>
          <a:prstGeom prst="rect">
            <a:avLst/>
          </a:prstGeom>
        </p:spPr>
        <p:txBody>
          <a:bodyPr lIns="0" tIns="0" rIns="0" bIns="0" rtlCol="0" anchor="t">
            <a:spAutoFit/>
          </a:bodyPr>
          <a:lstStyle/>
          <a:p>
            <a:pPr algn="ctr">
              <a:lnSpc>
                <a:spcPts val="7000"/>
              </a:lnSpc>
              <a:spcBef>
                <a:spcPct val="0"/>
              </a:spcBef>
            </a:pPr>
            <a:r>
              <a:rPr lang="en-US" sz="6400" b="1" dirty="0" smtClean="0">
                <a:solidFill>
                  <a:srgbClr val="DB823C"/>
                </a:solidFill>
                <a:latin typeface="Arial" panose="020B0604020202020204" pitchFamily="34" charset="0"/>
                <a:cs typeface="Arial" panose="020B0604020202020204" pitchFamily="34" charset="0"/>
              </a:rPr>
              <a:t>KHỞI ĐỘNG</a:t>
            </a:r>
            <a:endParaRPr lang="en-US" sz="6400" b="1" dirty="0">
              <a:solidFill>
                <a:srgbClr val="DB823C"/>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657450">
            <a:off x="11797679" y="358023"/>
            <a:ext cx="995276" cy="796221"/>
          </a:xfrm>
          <a:prstGeom prst="rect">
            <a:avLst/>
          </a:prstGeom>
        </p:spPr>
      </p:pic>
      <p:sp>
        <p:nvSpPr>
          <p:cNvPr id="24" name="Rectangle 23"/>
          <p:cNvSpPr/>
          <p:nvPr/>
        </p:nvSpPr>
        <p:spPr>
          <a:xfrm>
            <a:off x="508857" y="2047295"/>
            <a:ext cx="17398143" cy="2308324"/>
          </a:xfrm>
          <a:prstGeom prst="rect">
            <a:avLst/>
          </a:prstGeom>
        </p:spPr>
        <p:txBody>
          <a:bodyPr wrap="square">
            <a:spAutoFit/>
          </a:bodyPr>
          <a:lstStyle/>
          <a:p>
            <a:pPr algn="just">
              <a:lnSpc>
                <a:spcPct val="150000"/>
              </a:lnSpc>
            </a:pPr>
            <a:r>
              <a:rPr lang="vi-VN" sz="4800" b="1" i="1" dirty="0">
                <a:ea typeface="Arial" panose="020B0604020202020204" pitchFamily="34" charset="0"/>
                <a:cs typeface="Times New Roman" panose="02020603050405020304" pitchFamily="18" charset="0"/>
              </a:rPr>
              <a:t>Hãy quan sát các hình ảnh sau, ở cửa hàng quần áo </a:t>
            </a:r>
            <a:r>
              <a:rPr lang="de-DE" sz="4800" b="1" i="1" dirty="0">
                <a:latin typeface="Arial" panose="020B0604020202020204" pitchFamily="34" charset="0"/>
                <a:ea typeface="Arial" panose="020B0604020202020204" pitchFamily="34" charset="0"/>
                <a:cs typeface="Arial" panose="020B0604020202020204" pitchFamily="34" charset="0"/>
              </a:rPr>
              <a:t>người ta thường sử dụng vật dụng gì để trưng bày quần áo?</a:t>
            </a:r>
            <a:endParaRPr lang="en-US" sz="4800" b="1" i="1" dirty="0">
              <a:effectLst/>
              <a:latin typeface="Arial" panose="020B0604020202020204" pitchFamily="34" charset="0"/>
              <a:ea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2625" y="4838699"/>
            <a:ext cx="6438900" cy="4288307"/>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06000" y="4838698"/>
            <a:ext cx="6438900" cy="4288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10" y="9105900"/>
            <a:ext cx="18537021" cy="1440457"/>
          </a:xfrm>
          <a:prstGeom prst="rect">
            <a:avLst/>
          </a:prstGeom>
        </p:spPr>
      </p:pic>
      <p:sp>
        <p:nvSpPr>
          <p:cNvPr id="16" name="TextBox 16"/>
          <p:cNvSpPr txBox="1"/>
          <p:nvPr/>
        </p:nvSpPr>
        <p:spPr>
          <a:xfrm>
            <a:off x="7200900" y="805479"/>
            <a:ext cx="3886200" cy="1025922"/>
          </a:xfrm>
          <a:prstGeom prst="rect">
            <a:avLst/>
          </a:prstGeom>
        </p:spPr>
        <p:txBody>
          <a:bodyPr wrap="square" lIns="0" tIns="0" rIns="0" bIns="0" rtlCol="0" anchor="t">
            <a:spAutoFit/>
          </a:bodyPr>
          <a:lstStyle/>
          <a:p>
            <a:pPr marL="0" lvl="0" indent="0" algn="ctr">
              <a:lnSpc>
                <a:spcPts val="8000"/>
              </a:lnSpc>
              <a:spcBef>
                <a:spcPct val="0"/>
              </a:spcBef>
            </a:pPr>
            <a:r>
              <a:rPr lang="en-US" sz="5600" b="1" u="none" dirty="0" smtClean="0">
                <a:solidFill>
                  <a:schemeClr val="accent6">
                    <a:lumMod val="75000"/>
                  </a:schemeClr>
                </a:solidFill>
                <a:latin typeface="Arial" panose="020B0604020202020204" pitchFamily="34" charset="0"/>
                <a:cs typeface="Arial" panose="020B0604020202020204" pitchFamily="34" charset="0"/>
              </a:rPr>
              <a:t>BÀI TẬP 7</a:t>
            </a:r>
            <a:endParaRPr lang="en-US" sz="5600" b="1" u="none"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7450">
            <a:off x="10739276" y="407368"/>
            <a:ext cx="995276" cy="796221"/>
          </a:xfrm>
          <a:prstGeom prst="rect">
            <a:avLst/>
          </a:prstGeom>
        </p:spPr>
      </p:pic>
      <p:sp>
        <p:nvSpPr>
          <p:cNvPr id="26" name="TextBox 25"/>
          <p:cNvSpPr txBox="1"/>
          <p:nvPr/>
        </p:nvSpPr>
        <p:spPr>
          <a:xfrm>
            <a:off x="1905000" y="1831401"/>
            <a:ext cx="14173200" cy="2171428"/>
          </a:xfrm>
          <a:prstGeom prst="rect">
            <a:avLst/>
          </a:prstGeom>
          <a:noFill/>
        </p:spPr>
        <p:txBody>
          <a:bodyPr wrap="square" rtlCol="0">
            <a:spAutoFit/>
          </a:bodyPr>
          <a:lstStyle/>
          <a:p>
            <a:pPr algn="just">
              <a:lnSpc>
                <a:spcPct val="150000"/>
              </a:lnSpc>
            </a:pPr>
            <a:r>
              <a:rPr lang="en-US" sz="4800" b="1" i="1" dirty="0" err="1" smtClean="0">
                <a:latin typeface="Arial" panose="020B0604020202020204" pitchFamily="34" charset="0"/>
                <a:cs typeface="Arial" panose="020B0604020202020204" pitchFamily="34" charset="0"/>
              </a:rPr>
              <a:t>Phân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biệt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nghĩa</a:t>
            </a:r>
            <a:r>
              <a:rPr lang="en-US" sz="4800" b="1" i="1" dirty="0" smtClean="0">
                <a:latin typeface="Arial" panose="020B0604020202020204" pitchFamily="34" charset="0"/>
                <a:cs typeface="Arial" panose="020B0604020202020204" pitchFamily="34" charset="0"/>
              </a:rPr>
              <a:t> của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yếu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tố</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Hán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Việt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đồng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âm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 đây:</a:t>
            </a:r>
            <a:endParaRPr lang="en-US" sz="4800" b="1" i="1" dirty="0">
              <a:latin typeface="Arial" panose="020B0604020202020204" pitchFamily="34" charset="0"/>
              <a:cs typeface="Arial" panose="020B0604020202020204" pitchFamily="34" charset="0"/>
            </a:endParaRPr>
          </a:p>
        </p:txBody>
      </p:sp>
      <p:sp>
        <p:nvSpPr>
          <p:cNvPr id="4" name="TextBox 3"/>
          <p:cNvSpPr txBox="1"/>
          <p:nvPr/>
        </p:nvSpPr>
        <p:spPr>
          <a:xfrm>
            <a:off x="1295400" y="3938625"/>
            <a:ext cx="16535400" cy="5262979"/>
          </a:xfrm>
          <a:prstGeom prst="rect">
            <a:avLst/>
          </a:prstGeom>
          <a:noFill/>
        </p:spPr>
        <p:txBody>
          <a:bodyPr wrap="square" rtlCol="0">
            <a:spAutoFit/>
          </a:bodyPr>
          <a:lstStyle/>
          <a:p>
            <a:pPr marL="1200150" lvl="1" indent="-742950">
              <a:lnSpc>
                <a:spcPct val="200000"/>
              </a:lnSpc>
              <a:buAutoNum type="alphaLcPeriod" startAt="2"/>
            </a:pPr>
            <a:r>
              <a:rPr lang="en-US" sz="4200" b="1" dirty="0" smtClean="0">
                <a:latin typeface="Arial" panose="020B0604020202020204" pitchFamily="34" charset="0"/>
                <a:cs typeface="Arial" panose="020B0604020202020204" pitchFamily="34" charset="0"/>
              </a:rPr>
              <a:t> -</a:t>
            </a:r>
            <a:r>
              <a:rPr lang="en-US" sz="4200" b="1" dirty="0" smtClean="0">
                <a:cs typeface="Arial" panose="020B0604020202020204" pitchFamily="34" charset="0"/>
              </a:rPr>
              <a:t>  </a:t>
            </a:r>
            <a:r>
              <a:rPr lang="en-US" sz="4200" b="1" dirty="0" smtClean="0">
                <a:latin typeface="Arial" panose="020B0604020202020204" pitchFamily="34" charset="0"/>
                <a:cs typeface="Arial" panose="020B0604020202020204" pitchFamily="34" charset="0"/>
              </a:rPr>
              <a:t>H</a:t>
            </a:r>
            <a:r>
              <a:rPr lang="vi-VN" sz="4200" b="1" dirty="0" smtClean="0">
                <a:cs typeface="Arial" panose="020B0604020202020204" pitchFamily="34" charset="0"/>
              </a:rPr>
              <a:t>oạ </a:t>
            </a:r>
            <a:r>
              <a:rPr lang="vi-VN" sz="4200" b="1" dirty="0">
                <a:cs typeface="Arial" panose="020B0604020202020204" pitchFamily="34" charset="0"/>
              </a:rPr>
              <a:t>trong tai hoạ: </a:t>
            </a:r>
            <a:r>
              <a:rPr lang="vi-VN" sz="4200" dirty="0">
                <a:cs typeface="Arial" panose="020B0604020202020204" pitchFamily="34" charset="0"/>
              </a:rPr>
              <a:t>điều không may xảy tới; </a:t>
            </a:r>
            <a:endParaRPr lang="en-US" sz="4200" dirty="0" smtClean="0">
              <a:cs typeface="Arial" panose="020B0604020202020204" pitchFamily="34" charset="0"/>
            </a:endParaRPr>
          </a:p>
          <a:p>
            <a:pPr lvl="1">
              <a:lnSpc>
                <a:spcPct val="200000"/>
              </a:lnSpc>
            </a:pPr>
            <a:r>
              <a:rPr lang="en-US" sz="4200" dirty="0">
                <a:cs typeface="Arial" panose="020B0604020202020204" pitchFamily="34" charset="0"/>
              </a:rPr>
              <a:t>	</a:t>
            </a:r>
            <a:r>
              <a:rPr lang="en-US" sz="4200" dirty="0" smtClean="0">
                <a:cs typeface="Arial" panose="020B0604020202020204" pitchFamily="34" charset="0"/>
              </a:rPr>
              <a:t>   -  </a:t>
            </a:r>
            <a:r>
              <a:rPr lang="en-US" sz="4200" b="1" dirty="0" smtClean="0">
                <a:latin typeface="Arial" panose="020B0604020202020204" pitchFamily="34" charset="0"/>
                <a:cs typeface="Arial" panose="020B0604020202020204" pitchFamily="34" charset="0"/>
              </a:rPr>
              <a:t>H</a:t>
            </a:r>
            <a:r>
              <a:rPr lang="vi-VN" sz="4200" b="1" dirty="0" smtClean="0">
                <a:cs typeface="Arial" panose="020B0604020202020204" pitchFamily="34" charset="0"/>
              </a:rPr>
              <a:t>oạ </a:t>
            </a:r>
            <a:r>
              <a:rPr lang="vi-VN" sz="4200" b="1" dirty="0">
                <a:cs typeface="Arial" panose="020B0604020202020204" pitchFamily="34" charset="0"/>
              </a:rPr>
              <a:t>trong hội hoạ: </a:t>
            </a:r>
            <a:r>
              <a:rPr lang="vi-VN" sz="4200" dirty="0">
                <a:cs typeface="Arial" panose="020B0604020202020204" pitchFamily="34" charset="0"/>
              </a:rPr>
              <a:t>nghệ thuật tạo hình, dùng màu sắc, </a:t>
            </a:r>
            <a:r>
              <a:rPr lang="en-US" sz="4200" dirty="0" smtClean="0">
                <a:cs typeface="Arial" panose="020B0604020202020204" pitchFamily="34" charset="0"/>
              </a:rPr>
              <a:t>			</a:t>
            </a:r>
            <a:r>
              <a:rPr lang="vi-VN" sz="4200" dirty="0" smtClean="0">
                <a:cs typeface="Arial" panose="020B0604020202020204" pitchFamily="34" charset="0"/>
              </a:rPr>
              <a:t>đường </a:t>
            </a:r>
            <a:r>
              <a:rPr lang="en-US" sz="4200" dirty="0" smtClean="0">
                <a:cs typeface="Arial" panose="020B0604020202020204" pitchFamily="34" charset="0"/>
              </a:rPr>
              <a:t>	</a:t>
            </a:r>
            <a:r>
              <a:rPr lang="vi-VN" sz="4200" dirty="0" smtClean="0">
                <a:cs typeface="Arial" panose="020B0604020202020204" pitchFamily="34" charset="0"/>
              </a:rPr>
              <a:t>nét </a:t>
            </a:r>
            <a:r>
              <a:rPr lang="vi-VN" sz="4200" dirty="0">
                <a:cs typeface="Arial" panose="020B0604020202020204" pitchFamily="34" charset="0"/>
              </a:rPr>
              <a:t>để mô tả sự vật, hình tượng</a:t>
            </a:r>
            <a:r>
              <a:rPr lang="vi-VN" sz="4200" dirty="0" smtClean="0">
                <a:cs typeface="Arial" panose="020B0604020202020204" pitchFamily="34" charset="0"/>
              </a:rPr>
              <a:t>;</a:t>
            </a:r>
            <a:endParaRPr lang="en-US" sz="4200" dirty="0" smtClean="0">
              <a:cs typeface="Arial" panose="020B0604020202020204" pitchFamily="34" charset="0"/>
            </a:endParaRPr>
          </a:p>
          <a:p>
            <a:pPr lvl="1">
              <a:lnSpc>
                <a:spcPct val="200000"/>
              </a:lnSpc>
            </a:pPr>
            <a:r>
              <a:rPr lang="en-US" sz="4200" dirty="0">
                <a:cs typeface="Arial" panose="020B0604020202020204" pitchFamily="34" charset="0"/>
              </a:rPr>
              <a:t>	</a:t>
            </a:r>
            <a:r>
              <a:rPr lang="en-US" sz="4200" dirty="0" smtClean="0">
                <a:cs typeface="Arial" panose="020B0604020202020204" pitchFamily="34" charset="0"/>
              </a:rPr>
              <a:t>    - </a:t>
            </a:r>
            <a:r>
              <a:rPr lang="vi-VN" sz="4200" dirty="0" smtClean="0">
                <a:cs typeface="Arial" panose="020B0604020202020204" pitchFamily="34" charset="0"/>
              </a:rPr>
              <a:t> </a:t>
            </a:r>
            <a:r>
              <a:rPr lang="en-US" sz="4200" b="1" dirty="0" smtClean="0">
                <a:latin typeface="Arial" panose="020B0604020202020204" pitchFamily="34" charset="0"/>
                <a:cs typeface="Arial" panose="020B0604020202020204" pitchFamily="34" charset="0"/>
              </a:rPr>
              <a:t>H</a:t>
            </a:r>
            <a:r>
              <a:rPr lang="vi-VN" sz="4200" b="1" dirty="0" smtClean="0">
                <a:cs typeface="Arial" panose="020B0604020202020204" pitchFamily="34" charset="0"/>
              </a:rPr>
              <a:t>oạ </a:t>
            </a:r>
            <a:r>
              <a:rPr lang="vi-VN" sz="4200" b="1" dirty="0">
                <a:cs typeface="Arial" panose="020B0604020202020204" pitchFamily="34" charset="0"/>
              </a:rPr>
              <a:t>trong xướng hoạ: </a:t>
            </a:r>
            <a:r>
              <a:rPr lang="vi-VN" sz="4200" dirty="0">
                <a:cs typeface="Arial" panose="020B0604020202020204" pitchFamily="34" charset="0"/>
              </a:rPr>
              <a:t>hát hoà theo.</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50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10" y="9105900"/>
            <a:ext cx="18537021" cy="1440457"/>
          </a:xfrm>
          <a:prstGeom prst="rect">
            <a:avLst/>
          </a:prstGeom>
        </p:spPr>
      </p:pic>
      <p:sp>
        <p:nvSpPr>
          <p:cNvPr id="16" name="TextBox 16"/>
          <p:cNvSpPr txBox="1"/>
          <p:nvPr/>
        </p:nvSpPr>
        <p:spPr>
          <a:xfrm>
            <a:off x="7200900" y="805479"/>
            <a:ext cx="3886200" cy="1025922"/>
          </a:xfrm>
          <a:prstGeom prst="rect">
            <a:avLst/>
          </a:prstGeom>
        </p:spPr>
        <p:txBody>
          <a:bodyPr wrap="square" lIns="0" tIns="0" rIns="0" bIns="0" rtlCol="0" anchor="t">
            <a:spAutoFit/>
          </a:bodyPr>
          <a:lstStyle/>
          <a:p>
            <a:pPr marL="0" lvl="0" indent="0" algn="ctr">
              <a:lnSpc>
                <a:spcPts val="8000"/>
              </a:lnSpc>
              <a:spcBef>
                <a:spcPct val="0"/>
              </a:spcBef>
            </a:pPr>
            <a:r>
              <a:rPr lang="en-US" sz="5600" b="1" u="none" dirty="0" smtClean="0">
                <a:solidFill>
                  <a:schemeClr val="accent6">
                    <a:lumMod val="75000"/>
                  </a:schemeClr>
                </a:solidFill>
                <a:latin typeface="Arial" panose="020B0604020202020204" pitchFamily="34" charset="0"/>
                <a:cs typeface="Arial" panose="020B0604020202020204" pitchFamily="34" charset="0"/>
              </a:rPr>
              <a:t>BÀI TẬP 7</a:t>
            </a:r>
            <a:endParaRPr lang="en-US" sz="5600" b="1" u="none"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7450">
            <a:off x="10739276" y="407368"/>
            <a:ext cx="995276" cy="796221"/>
          </a:xfrm>
          <a:prstGeom prst="rect">
            <a:avLst/>
          </a:prstGeom>
        </p:spPr>
      </p:pic>
      <p:sp>
        <p:nvSpPr>
          <p:cNvPr id="26" name="TextBox 25"/>
          <p:cNvSpPr txBox="1"/>
          <p:nvPr/>
        </p:nvSpPr>
        <p:spPr>
          <a:xfrm>
            <a:off x="1905000" y="1831401"/>
            <a:ext cx="14173200" cy="2171428"/>
          </a:xfrm>
          <a:prstGeom prst="rect">
            <a:avLst/>
          </a:prstGeom>
          <a:noFill/>
        </p:spPr>
        <p:txBody>
          <a:bodyPr wrap="square" rtlCol="0">
            <a:spAutoFit/>
          </a:bodyPr>
          <a:lstStyle/>
          <a:p>
            <a:pPr algn="just">
              <a:lnSpc>
                <a:spcPct val="150000"/>
              </a:lnSpc>
            </a:pPr>
            <a:r>
              <a:rPr lang="en-US" sz="4800" b="1" i="1" dirty="0" err="1" smtClean="0">
                <a:latin typeface="Arial" panose="020B0604020202020204" pitchFamily="34" charset="0"/>
                <a:cs typeface="Arial" panose="020B0604020202020204" pitchFamily="34" charset="0"/>
              </a:rPr>
              <a:t>Phân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biệt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nghĩa</a:t>
            </a:r>
            <a:r>
              <a:rPr lang="en-US" sz="4800" b="1" i="1" dirty="0" smtClean="0">
                <a:latin typeface="Arial" panose="020B0604020202020204" pitchFamily="34" charset="0"/>
                <a:cs typeface="Arial" panose="020B0604020202020204" pitchFamily="34" charset="0"/>
              </a:rPr>
              <a:t> của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yếu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tố</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Hán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Việt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đồng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âm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 đây:</a:t>
            </a:r>
            <a:endParaRPr lang="en-US" sz="4800" b="1" i="1" dirty="0">
              <a:latin typeface="Arial" panose="020B0604020202020204" pitchFamily="34" charset="0"/>
              <a:cs typeface="Arial" panose="020B0604020202020204" pitchFamily="34" charset="0"/>
            </a:endParaRPr>
          </a:p>
        </p:txBody>
      </p:sp>
      <p:sp>
        <p:nvSpPr>
          <p:cNvPr id="4" name="TextBox 3"/>
          <p:cNvSpPr txBox="1"/>
          <p:nvPr/>
        </p:nvSpPr>
        <p:spPr>
          <a:xfrm>
            <a:off x="1295400" y="3938625"/>
            <a:ext cx="16535400" cy="3970318"/>
          </a:xfrm>
          <a:prstGeom prst="rect">
            <a:avLst/>
          </a:prstGeom>
          <a:noFill/>
        </p:spPr>
        <p:txBody>
          <a:bodyPr wrap="square" rtlCol="0">
            <a:spAutoFit/>
          </a:bodyPr>
          <a:lstStyle/>
          <a:p>
            <a:pPr marL="1200150" lvl="1" indent="-742950">
              <a:lnSpc>
                <a:spcPct val="200000"/>
              </a:lnSpc>
              <a:buAutoNum type="alphaLcPeriod" startAt="3"/>
            </a:pPr>
            <a:r>
              <a:rPr lang="en-US" sz="4200" b="1" dirty="0" smtClean="0">
                <a:latin typeface="Arial" panose="020B0604020202020204" pitchFamily="34" charset="0"/>
                <a:cs typeface="Arial" panose="020B0604020202020204" pitchFamily="34" charset="0"/>
              </a:rPr>
              <a:t>-</a:t>
            </a:r>
            <a:r>
              <a:rPr lang="en-US" sz="4200" b="1" dirty="0" smtClean="0">
                <a:cs typeface="Arial" panose="020B0604020202020204" pitchFamily="34" charset="0"/>
              </a:rPr>
              <a:t> </a:t>
            </a:r>
            <a:r>
              <a:rPr lang="en-US" sz="4200" b="1" dirty="0" smtClean="0">
                <a:latin typeface="Arial" panose="020B0604020202020204" pitchFamily="34" charset="0"/>
                <a:cs typeface="Arial" panose="020B0604020202020204" pitchFamily="34" charset="0"/>
              </a:rPr>
              <a:t>Đ</a:t>
            </a:r>
            <a:r>
              <a:rPr lang="vi-VN" sz="4200" b="1" dirty="0" smtClean="0">
                <a:cs typeface="Arial" panose="020B0604020202020204" pitchFamily="34" charset="0"/>
              </a:rPr>
              <a:t>ạo </a:t>
            </a:r>
            <a:r>
              <a:rPr lang="vi-VN" sz="4200" b="1" dirty="0">
                <a:cs typeface="Arial" panose="020B0604020202020204" pitchFamily="34" charset="0"/>
              </a:rPr>
              <a:t>trong lãnh đạo: </a:t>
            </a:r>
            <a:r>
              <a:rPr lang="vi-VN" sz="4200" dirty="0">
                <a:cs typeface="Arial" panose="020B0604020202020204" pitchFamily="34" charset="0"/>
              </a:rPr>
              <a:t>chỉ đạo; </a:t>
            </a:r>
            <a:endParaRPr lang="en-US" sz="4200" dirty="0" smtClean="0">
              <a:cs typeface="Arial" panose="020B0604020202020204" pitchFamily="34" charset="0"/>
            </a:endParaRPr>
          </a:p>
          <a:p>
            <a:pPr lvl="1">
              <a:lnSpc>
                <a:spcPct val="200000"/>
              </a:lnSpc>
            </a:pPr>
            <a:r>
              <a:rPr lang="en-US" sz="4200" dirty="0">
                <a:cs typeface="Arial" panose="020B0604020202020204" pitchFamily="34" charset="0"/>
              </a:rPr>
              <a:t>	</a:t>
            </a:r>
            <a:r>
              <a:rPr lang="en-US" sz="4200" b="1" dirty="0" smtClean="0">
                <a:cs typeface="Arial" panose="020B0604020202020204" pitchFamily="34" charset="0"/>
              </a:rPr>
              <a:t>  - </a:t>
            </a:r>
            <a:r>
              <a:rPr lang="en-US" sz="4200" b="1" dirty="0" smtClean="0">
                <a:latin typeface="Arial" panose="020B0604020202020204" pitchFamily="34" charset="0"/>
                <a:cs typeface="Arial" panose="020B0604020202020204" pitchFamily="34" charset="0"/>
              </a:rPr>
              <a:t>Đ</a:t>
            </a:r>
            <a:r>
              <a:rPr lang="vi-VN" sz="4200" b="1" dirty="0" smtClean="0">
                <a:cs typeface="Arial" panose="020B0604020202020204" pitchFamily="34" charset="0"/>
              </a:rPr>
              <a:t>ạo </a:t>
            </a:r>
            <a:r>
              <a:rPr lang="vi-VN" sz="4200" b="1" dirty="0">
                <a:cs typeface="Arial" panose="020B0604020202020204" pitchFamily="34" charset="0"/>
              </a:rPr>
              <a:t>trong đạo tặc: </a:t>
            </a:r>
            <a:r>
              <a:rPr lang="vi-VN" sz="4200" dirty="0">
                <a:cs typeface="Arial" panose="020B0604020202020204" pitchFamily="34" charset="0"/>
              </a:rPr>
              <a:t>ăn trộm, ăn cắp; </a:t>
            </a:r>
            <a:endParaRPr lang="en-US" sz="4200" dirty="0" smtClean="0">
              <a:cs typeface="Arial" panose="020B0604020202020204" pitchFamily="34" charset="0"/>
            </a:endParaRPr>
          </a:p>
          <a:p>
            <a:pPr lvl="1">
              <a:lnSpc>
                <a:spcPct val="200000"/>
              </a:lnSpc>
            </a:pPr>
            <a:r>
              <a:rPr lang="en-US" sz="4200" dirty="0">
                <a:cs typeface="Arial" panose="020B0604020202020204" pitchFamily="34" charset="0"/>
              </a:rPr>
              <a:t>	</a:t>
            </a:r>
            <a:r>
              <a:rPr lang="en-US" sz="4200" dirty="0" smtClean="0">
                <a:cs typeface="Arial" panose="020B0604020202020204" pitchFamily="34" charset="0"/>
              </a:rPr>
              <a:t>  </a:t>
            </a:r>
            <a:r>
              <a:rPr lang="en-US" sz="4200" b="1" dirty="0" smtClean="0">
                <a:cs typeface="Arial" panose="020B0604020202020204" pitchFamily="34" charset="0"/>
              </a:rPr>
              <a:t>-  </a:t>
            </a:r>
            <a:r>
              <a:rPr lang="en-US" sz="4200" b="1" dirty="0" smtClean="0">
                <a:latin typeface="Arial" panose="020B0604020202020204" pitchFamily="34" charset="0"/>
                <a:cs typeface="Arial" panose="020B0604020202020204" pitchFamily="34" charset="0"/>
              </a:rPr>
              <a:t>Đ</a:t>
            </a:r>
            <a:r>
              <a:rPr lang="vi-VN" sz="4200" b="1" dirty="0" smtClean="0">
                <a:cs typeface="Arial" panose="020B0604020202020204" pitchFamily="34" charset="0"/>
              </a:rPr>
              <a:t>ạo </a:t>
            </a:r>
            <a:r>
              <a:rPr lang="vi-VN" sz="4200" b="1" dirty="0">
                <a:cs typeface="Arial" panose="020B0604020202020204" pitchFamily="34" charset="0"/>
              </a:rPr>
              <a:t>trong địa đạo: </a:t>
            </a:r>
            <a:r>
              <a:rPr lang="vi-VN" sz="4200" dirty="0">
                <a:cs typeface="Arial" panose="020B0604020202020204" pitchFamily="34" charset="0"/>
              </a:rPr>
              <a:t>con đường.</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59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AutoShape 3"/>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43863">
            <a:off x="11957527" y="5759691"/>
            <a:ext cx="7887213" cy="5067534"/>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185300" y="7353300"/>
            <a:ext cx="2715833" cy="1054083"/>
          </a:xfrm>
          <a:prstGeom prst="rect">
            <a:avLst/>
          </a:prstGeom>
        </p:spPr>
      </p:pic>
      <p:sp>
        <p:nvSpPr>
          <p:cNvPr id="7" name="TextBox 7"/>
          <p:cNvSpPr txBox="1"/>
          <p:nvPr/>
        </p:nvSpPr>
        <p:spPr>
          <a:xfrm>
            <a:off x="6500139" y="1940188"/>
            <a:ext cx="5287720" cy="897682"/>
          </a:xfrm>
          <a:prstGeom prst="rect">
            <a:avLst/>
          </a:prstGeom>
        </p:spPr>
        <p:txBody>
          <a:bodyPr wrap="square" lIns="0" tIns="0" rIns="0" bIns="0" rtlCol="0" anchor="t">
            <a:spAutoFit/>
          </a:bodyPr>
          <a:lstStyle/>
          <a:p>
            <a:pPr algn="ctr">
              <a:lnSpc>
                <a:spcPts val="7000"/>
              </a:lnSpc>
              <a:spcBef>
                <a:spcPct val="0"/>
              </a:spcBef>
            </a:pPr>
            <a:r>
              <a:rPr lang="en-US" sz="6400" b="1" dirty="0" smtClean="0">
                <a:solidFill>
                  <a:srgbClr val="DB823C"/>
                </a:solidFill>
                <a:latin typeface="Arial" panose="020B0604020202020204" pitchFamily="34" charset="0"/>
                <a:cs typeface="Arial" panose="020B0604020202020204" pitchFamily="34" charset="0"/>
              </a:rPr>
              <a:t>VẬN DỤNG</a:t>
            </a:r>
            <a:endParaRPr lang="en-US" sz="6400" b="1" dirty="0">
              <a:solidFill>
                <a:srgbClr val="DB823C"/>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240000" y="146191"/>
            <a:ext cx="2870330" cy="2816511"/>
          </a:xfrm>
          <a:prstGeom prst="rect">
            <a:avLst/>
          </a:prstGeom>
        </p:spPr>
      </p:pic>
      <p:sp>
        <p:nvSpPr>
          <p:cNvPr id="20" name="Rectangle 19"/>
          <p:cNvSpPr/>
          <p:nvPr/>
        </p:nvSpPr>
        <p:spPr>
          <a:xfrm>
            <a:off x="1492105" y="3172842"/>
            <a:ext cx="15316200" cy="3970318"/>
          </a:xfrm>
          <a:prstGeom prst="rect">
            <a:avLst/>
          </a:prstGeom>
        </p:spPr>
        <p:txBody>
          <a:bodyPr wrap="square">
            <a:spAutoFit/>
          </a:bodyPr>
          <a:lstStyle/>
          <a:p>
            <a:pPr algn="just">
              <a:lnSpc>
                <a:spcPct val="150000"/>
              </a:lnSpc>
            </a:pPr>
            <a:r>
              <a:rPr lang="vi-VN" sz="4200" b="1" i="1" dirty="0">
                <a:solidFill>
                  <a:srgbClr val="000000"/>
                </a:solidFill>
                <a:ea typeface="Arial" panose="020B0604020202020204" pitchFamily="34" charset="0"/>
                <a:cs typeface="Times New Roman" panose="02020603050405020304" pitchFamily="18" charset="0"/>
              </a:rPr>
              <a:t>Việc nhìn nhận một vấn đề từ </a:t>
            </a:r>
            <a:r>
              <a:rPr lang="vi-VN" sz="4200" b="1" i="1" dirty="0" smtClean="0">
                <a:solidFill>
                  <a:srgbClr val="000000"/>
                </a:solidFill>
                <a:ea typeface="Arial" panose="020B0604020202020204" pitchFamily="34" charset="0"/>
                <a:cs typeface="Times New Roman" panose="02020603050405020304" pitchFamily="18" charset="0"/>
              </a:rPr>
              <a:t>nhiề</a:t>
            </a:r>
            <a:r>
              <a:rPr lang="en-US" sz="4200" b="1" i="1" dirty="0" smtClean="0">
                <a:solidFill>
                  <a:srgbClr val="000000"/>
                </a:solidFill>
                <a:latin typeface="Arial" panose="020B0604020202020204" pitchFamily="34" charset="0"/>
                <a:ea typeface="Arial" panose="020B0604020202020204" pitchFamily="34" charset="0"/>
                <a:cs typeface="Arial" panose="020B0604020202020204" pitchFamily="34" charset="0"/>
              </a:rPr>
              <a:t>u</a:t>
            </a:r>
            <a:r>
              <a:rPr lang="vi-VN" sz="4200" b="1" i="1" dirty="0" smtClean="0">
                <a:solidFill>
                  <a:srgbClr val="000000"/>
                </a:solidFill>
                <a:ea typeface="Arial" panose="020B0604020202020204" pitchFamily="34" charset="0"/>
                <a:cs typeface="Times New Roman" panose="02020603050405020304" pitchFamily="18" charset="0"/>
              </a:rPr>
              <a:t> </a:t>
            </a:r>
            <a:r>
              <a:rPr lang="vi-VN" sz="4200" b="1" i="1" dirty="0">
                <a:solidFill>
                  <a:srgbClr val="000000"/>
                </a:solidFill>
                <a:ea typeface="Arial" panose="020B0604020202020204" pitchFamily="34" charset="0"/>
                <a:cs typeface="Times New Roman" panose="02020603050405020304" pitchFamily="18" charset="0"/>
              </a:rPr>
              <a:t>góc độ sẽ mang đến cho chúng ta những lợi ích gì? Em hãy viết đoạn văn khoảng 150 chữ trình bày ý kiến của mình về vấn đề trên, trong đoạn văn có sử dụng ít nhất hai từ Hán Việt.</a:t>
            </a:r>
            <a:endParaRPr lang="en-US" sz="4200" b="1" i="1" dirty="0">
              <a:effectLs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AutoShape 3"/>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sp>
        <p:nvSpPr>
          <p:cNvPr id="8" name="TextBox 8"/>
          <p:cNvSpPr txBox="1"/>
          <p:nvPr/>
        </p:nvSpPr>
        <p:spPr>
          <a:xfrm>
            <a:off x="5257799" y="2016267"/>
            <a:ext cx="8882937" cy="1077218"/>
          </a:xfrm>
          <a:prstGeom prst="rect">
            <a:avLst/>
          </a:prstGeom>
        </p:spPr>
        <p:txBody>
          <a:bodyPr wrap="square" lIns="0" tIns="0" rIns="0" bIns="0" rtlCol="0" anchor="t">
            <a:spAutoFit/>
          </a:bodyPr>
          <a:lstStyle/>
          <a:p>
            <a:pPr marL="0" lvl="0" indent="0" algn="l">
              <a:lnSpc>
                <a:spcPts val="8400"/>
              </a:lnSpc>
            </a:pPr>
            <a:r>
              <a:rPr lang="en-US" sz="6400" b="1" dirty="0" smtClean="0">
                <a:solidFill>
                  <a:srgbClr val="DB823C"/>
                </a:solidFill>
                <a:latin typeface="Arial" panose="020B0604020202020204" pitchFamily="34" charset="0"/>
                <a:cs typeface="Arial" panose="020B0604020202020204" pitchFamily="34" charset="0"/>
              </a:rPr>
              <a:t>HƯỚNG DẪN VỀ NHÀ</a:t>
            </a:r>
            <a:endParaRPr lang="en-US" sz="6400" b="1" dirty="0">
              <a:solidFill>
                <a:srgbClr val="DB823C"/>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34645"/>
          <a:stretch>
            <a:fillRect/>
          </a:stretch>
        </p:blipFill>
        <p:spPr>
          <a:xfrm>
            <a:off x="15051837" y="8058544"/>
            <a:ext cx="3497226" cy="2228456"/>
          </a:xfrm>
          <a:prstGeom prst="rect">
            <a:avLst/>
          </a:prstGeom>
        </p:spPr>
      </p:pic>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401800" y="422734"/>
            <a:ext cx="4380533" cy="1785067"/>
          </a:xfrm>
          <a:prstGeom prst="rect">
            <a:avLst/>
          </a:prstGeom>
        </p:spPr>
      </p:pic>
      <p:sp>
        <p:nvSpPr>
          <p:cNvPr id="29" name="TextBox 28"/>
          <p:cNvSpPr txBox="1"/>
          <p:nvPr/>
        </p:nvSpPr>
        <p:spPr>
          <a:xfrm>
            <a:off x="2418866" y="3218502"/>
            <a:ext cx="14173200" cy="4524315"/>
          </a:xfrm>
          <a:prstGeom prst="rect">
            <a:avLst/>
          </a:prstGeom>
          <a:noFill/>
        </p:spPr>
        <p:txBody>
          <a:bodyPr wrap="square" rtlCol="0">
            <a:spAutoFit/>
          </a:bodyPr>
          <a:lstStyle/>
          <a:p>
            <a:pPr marL="285750" indent="-285750">
              <a:lnSpc>
                <a:spcPct val="200000"/>
              </a:lnSpc>
              <a:buFontTx/>
              <a:buChar char="-"/>
            </a:pPr>
            <a:r>
              <a:rPr lang="en-US" sz="4800" dirty="0" err="1" smtClean="0">
                <a:latin typeface="Arial" panose="020B0604020202020204" pitchFamily="34" charset="0"/>
                <a:cs typeface="Arial" panose="020B0604020202020204" pitchFamily="34" charset="0"/>
              </a:rPr>
              <a:t>Hoàn</a:t>
            </a:r>
            <a:r>
              <a:rPr lang="en-US" sz="4800" dirty="0" smtClean="0">
                <a:latin typeface="Arial" panose="020B0604020202020204" pitchFamily="34" charset="0"/>
                <a:cs typeface="Arial" panose="020B0604020202020204" pitchFamily="34" charset="0"/>
              </a:rPr>
              <a:t> thành các bài </a:t>
            </a:r>
            <a:r>
              <a:rPr lang="en-US" sz="4800" dirty="0" err="1" smtClean="0">
                <a:latin typeface="Arial" panose="020B0604020202020204" pitchFamily="34" charset="0"/>
                <a:cs typeface="Arial" panose="020B0604020202020204" pitchFamily="34" charset="0"/>
              </a:rPr>
              <a:t>tập</a:t>
            </a:r>
            <a:r>
              <a:rPr lang="en-US" sz="4800" dirty="0" smtClean="0">
                <a:latin typeface="Arial" panose="020B0604020202020204" pitchFamily="34" charset="0"/>
                <a:cs typeface="Arial" panose="020B0604020202020204" pitchFamily="34" charset="0"/>
              </a:rPr>
              <a:t> còn lại: </a:t>
            </a:r>
            <a:r>
              <a:rPr lang="en-US" sz="4800" b="1" i="1" dirty="0" smtClean="0">
                <a:latin typeface="Arial" panose="020B0604020202020204" pitchFamily="34" charset="0"/>
                <a:cs typeface="Arial" panose="020B0604020202020204" pitchFamily="34" charset="0"/>
              </a:rPr>
              <a:t>Bài 4, 5,6</a:t>
            </a:r>
          </a:p>
          <a:p>
            <a:pPr marL="285750" indent="-285750">
              <a:lnSpc>
                <a:spcPct val="200000"/>
              </a:lnSpc>
              <a:buFontTx/>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smtClean="0">
                <a:latin typeface="Arial" panose="020B0604020202020204" pitchFamily="34" charset="0"/>
                <a:cs typeface="Arial" panose="020B0604020202020204" pitchFamily="34" charset="0"/>
              </a:rPr>
              <a:t>Phải </a:t>
            </a:r>
            <a:r>
              <a:rPr lang="en-US" sz="4800" b="1" i="1" dirty="0" err="1" smtClean="0">
                <a:latin typeface="Arial" panose="020B0604020202020204" pitchFamily="34" charset="0"/>
                <a:cs typeface="Arial" panose="020B0604020202020204" pitchFamily="34" charset="0"/>
              </a:rPr>
              <a:t>chăng</a:t>
            </a:r>
            <a:r>
              <a:rPr lang="en-US" sz="4800" b="1" i="1" dirty="0" smtClean="0">
                <a:latin typeface="Arial" panose="020B0604020202020204" pitchFamily="34" charset="0"/>
                <a:cs typeface="Arial" panose="020B0604020202020204" pitchFamily="34" charset="0"/>
              </a:rPr>
              <a:t> chỉ </a:t>
            </a:r>
            <a:r>
              <a:rPr lang="en-US" sz="4800" b="1" i="1" dirty="0" err="1" smtClean="0">
                <a:latin typeface="Arial" panose="020B0604020202020204" pitchFamily="34" charset="0"/>
                <a:cs typeface="Arial" panose="020B0604020202020204" pitchFamily="34" charset="0"/>
              </a:rPr>
              <a:t>ngọt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ngào</a:t>
            </a:r>
            <a:r>
              <a:rPr lang="en-US" sz="4800" b="1" i="1" dirty="0" smtClean="0">
                <a:latin typeface="Arial" panose="020B0604020202020204" pitchFamily="34" charset="0"/>
                <a:cs typeface="Arial" panose="020B0604020202020204" pitchFamily="34" charset="0"/>
              </a:rPr>
              <a:t> mới làm nên </a:t>
            </a:r>
            <a:r>
              <a:rPr lang="en-US" sz="4800" b="1" i="1" dirty="0" err="1" smtClean="0">
                <a:latin typeface="Arial" panose="020B0604020202020204" pitchFamily="34" charset="0"/>
                <a:cs typeface="Arial" panose="020B0604020202020204" pitchFamily="34" charset="0"/>
              </a:rPr>
              <a:t>hạnh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phúc</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3" name="TextBox 3"/>
          <p:cNvSpPr txBox="1"/>
          <p:nvPr/>
        </p:nvSpPr>
        <p:spPr>
          <a:xfrm>
            <a:off x="2404685" y="4022827"/>
            <a:ext cx="14290322" cy="2903231"/>
          </a:xfrm>
          <a:prstGeom prst="rect">
            <a:avLst/>
          </a:prstGeom>
        </p:spPr>
        <p:txBody>
          <a:bodyPr wrap="square" lIns="0" tIns="0" rIns="0" bIns="0" rtlCol="0" anchor="t">
            <a:spAutoFit/>
          </a:bodyPr>
          <a:lstStyle/>
          <a:p>
            <a:pPr algn="ctr">
              <a:lnSpc>
                <a:spcPts val="12000"/>
              </a:lnSpc>
            </a:pPr>
            <a:r>
              <a:rPr lang="en-US" sz="7200" b="1" dirty="0" smtClean="0">
                <a:solidFill>
                  <a:srgbClr val="DB823C"/>
                </a:solidFill>
                <a:latin typeface="Arial" panose="020B0604020202020204" pitchFamily="34" charset="0"/>
                <a:cs typeface="Arial" panose="020B0604020202020204" pitchFamily="34" charset="0"/>
              </a:rPr>
              <a:t>CẢM ƠN CÁC EM ĐÃ</a:t>
            </a:r>
          </a:p>
          <a:p>
            <a:pPr algn="ctr">
              <a:lnSpc>
                <a:spcPts val="12000"/>
              </a:lnSpc>
            </a:pPr>
            <a:r>
              <a:rPr lang="en-US" sz="7200" b="1" dirty="0" smtClean="0">
                <a:solidFill>
                  <a:srgbClr val="DB823C"/>
                </a:solidFill>
                <a:latin typeface="Arial" panose="020B0604020202020204" pitchFamily="34" charset="0"/>
                <a:cs typeface="Arial" panose="020B0604020202020204" pitchFamily="34" charset="0"/>
              </a:rPr>
              <a:t> LẮNG NGHE BÀI GIẢNG!</a:t>
            </a:r>
            <a:endParaRPr lang="en-US" sz="7200" b="1" dirty="0">
              <a:solidFill>
                <a:srgbClr val="DB823C"/>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55645" y="1029070"/>
            <a:ext cx="5046103" cy="1740906"/>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3691" t="13787" r="28770" b="25220"/>
          <a:stretch>
            <a:fillRect/>
          </a:stretch>
        </p:blipFill>
        <p:spPr>
          <a:xfrm>
            <a:off x="8403348" y="758445"/>
            <a:ext cx="1337953" cy="168445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9865">
            <a:off x="4504077" y="1678502"/>
            <a:ext cx="6189194" cy="121462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59898" y="8543108"/>
            <a:ext cx="21306952" cy="1970893"/>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15412" y="413924"/>
            <a:ext cx="5840194" cy="297119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V="1">
            <a:off x="13082170" y="413924"/>
            <a:ext cx="5840194" cy="2971199"/>
          </a:xfrm>
          <a:prstGeom prst="rect">
            <a:avLst/>
          </a:prstGeom>
        </p:spPr>
      </p:pic>
    </p:spTree>
    <p:extLst>
      <p:ext uri="{BB962C8B-B14F-4D97-AF65-F5344CB8AC3E}">
        <p14:creationId xmlns:p14="http://schemas.microsoft.com/office/powerpoint/2010/main" val="1522187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grpSp>
        <p:nvGrpSpPr>
          <p:cNvPr id="5" name="Group 5"/>
          <p:cNvGrpSpPr/>
          <p:nvPr/>
        </p:nvGrpSpPr>
        <p:grpSpPr>
          <a:xfrm>
            <a:off x="6781800" y="2208389"/>
            <a:ext cx="5481437" cy="1188170"/>
            <a:chOff x="0" y="0"/>
            <a:chExt cx="7208520" cy="895267"/>
          </a:xfrm>
        </p:grpSpPr>
        <p:sp>
          <p:nvSpPr>
            <p:cNvPr id="6" name="Freeform 6"/>
            <p:cNvSpPr/>
            <p:nvPr/>
          </p:nvSpPr>
          <p:spPr>
            <a:xfrm>
              <a:off x="0" y="0"/>
              <a:ext cx="7209789" cy="895267"/>
            </a:xfrm>
            <a:custGeom>
              <a:avLst/>
              <a:gdLst/>
              <a:ahLst/>
              <a:cxnLst/>
              <a:rect l="l" t="t" r="r" b="b"/>
              <a:pathLst>
                <a:path w="7209789" h="895267">
                  <a:moveTo>
                    <a:pt x="6656070" y="895267"/>
                  </a:moveTo>
                  <a:lnTo>
                    <a:pt x="553720" y="895267"/>
                  </a:lnTo>
                  <a:cubicBezTo>
                    <a:pt x="247650" y="895267"/>
                    <a:pt x="0" y="694804"/>
                    <a:pt x="0" y="448128"/>
                  </a:cubicBezTo>
                  <a:cubicBezTo>
                    <a:pt x="0" y="200424"/>
                    <a:pt x="247650" y="0"/>
                    <a:pt x="553720" y="0"/>
                  </a:cubicBezTo>
                  <a:lnTo>
                    <a:pt x="6656070" y="0"/>
                  </a:lnTo>
                  <a:cubicBezTo>
                    <a:pt x="6962139" y="0"/>
                    <a:pt x="7209789" y="200424"/>
                    <a:pt x="7209789" y="448128"/>
                  </a:cubicBezTo>
                  <a:cubicBezTo>
                    <a:pt x="7208520" y="694804"/>
                    <a:pt x="6960870" y="895267"/>
                    <a:pt x="6656070" y="895267"/>
                  </a:cubicBezTo>
                  <a:close/>
                </a:path>
              </a:pathLst>
            </a:custGeom>
            <a:solidFill>
              <a:srgbClr val="DB823C"/>
            </a:solidFill>
          </p:spPr>
        </p:sp>
      </p:grpSp>
      <p:sp>
        <p:nvSpPr>
          <p:cNvPr id="7" name="TextBox 7"/>
          <p:cNvSpPr txBox="1"/>
          <p:nvPr/>
        </p:nvSpPr>
        <p:spPr>
          <a:xfrm>
            <a:off x="7323451" y="2949861"/>
            <a:ext cx="4630761" cy="402546"/>
          </a:xfrm>
          <a:prstGeom prst="rect">
            <a:avLst/>
          </a:prstGeom>
        </p:spPr>
        <p:txBody>
          <a:bodyPr lIns="0" tIns="0" rIns="0" bIns="0" rtlCol="0" anchor="t">
            <a:spAutoFit/>
          </a:bodyPr>
          <a:lstStyle/>
          <a:p>
            <a:pPr algn="ctr">
              <a:lnSpc>
                <a:spcPts val="2000"/>
              </a:lnSpc>
              <a:spcBef>
                <a:spcPct val="0"/>
              </a:spcBef>
            </a:pPr>
            <a:r>
              <a:rPr lang="en-US" sz="7200" dirty="0" smtClean="0">
                <a:solidFill>
                  <a:srgbClr val="FFFFFF"/>
                </a:solidFill>
                <a:latin typeface="Arial" panose="020B0604020202020204" pitchFamily="34" charset="0"/>
                <a:cs typeface="Arial" panose="020B0604020202020204" pitchFamily="34" charset="0"/>
              </a:rPr>
              <a:t>BÀI 8</a:t>
            </a:r>
            <a:endParaRPr lang="en-US" sz="7200" dirty="0">
              <a:solidFill>
                <a:srgbClr val="FFFFFF"/>
              </a:solidFill>
              <a:latin typeface="Arial" panose="020B0604020202020204" pitchFamily="34" charset="0"/>
              <a:cs typeface="Arial" panose="020B0604020202020204" pitchFamily="34" charset="0"/>
            </a:endParaRPr>
          </a:p>
        </p:txBody>
      </p:sp>
      <p:sp>
        <p:nvSpPr>
          <p:cNvPr id="10" name="TextBox 10"/>
          <p:cNvSpPr txBox="1"/>
          <p:nvPr/>
        </p:nvSpPr>
        <p:spPr>
          <a:xfrm>
            <a:off x="1116281" y="4889552"/>
            <a:ext cx="16055438" cy="1154162"/>
          </a:xfrm>
          <a:prstGeom prst="rect">
            <a:avLst/>
          </a:prstGeom>
        </p:spPr>
        <p:txBody>
          <a:bodyPr wrap="square" lIns="0" tIns="0" rIns="0" bIns="0" rtlCol="0" anchor="t">
            <a:spAutoFit/>
          </a:bodyPr>
          <a:lstStyle/>
          <a:p>
            <a:pPr algn="ctr">
              <a:lnSpc>
                <a:spcPts val="9000"/>
              </a:lnSpc>
            </a:pPr>
            <a:r>
              <a:rPr lang="en-US" sz="9600" b="1" spc="450" dirty="0" smtClean="0">
                <a:solidFill>
                  <a:srgbClr val="000000"/>
                </a:solidFill>
                <a:latin typeface="Arial" panose="020B0604020202020204" pitchFamily="34" charset="0"/>
                <a:cs typeface="Arial" panose="020B0604020202020204" pitchFamily="34" charset="0"/>
              </a:rPr>
              <a:t>THỰC HÀNH TIẾNG VIỆT</a:t>
            </a:r>
            <a:endParaRPr lang="en-US" sz="9600" b="1" spc="450" dirty="0">
              <a:solidFill>
                <a:srgbClr val="0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925800" y="6115288"/>
            <a:ext cx="2057400" cy="2018824"/>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563600" y="7124700"/>
            <a:ext cx="7745538" cy="1781339"/>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66800" y="838052"/>
            <a:ext cx="5179720" cy="1787003"/>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640303" y="9029700"/>
            <a:ext cx="19335979" cy="1393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62385">
            <a:off x="-748962" y="6519271"/>
            <a:ext cx="3616727" cy="3526309"/>
          </a:xfrm>
          <a:prstGeom prst="rect">
            <a:avLst/>
          </a:prstGeom>
        </p:spPr>
      </p:pic>
      <p:sp>
        <p:nvSpPr>
          <p:cNvPr id="7" name="TextBox 7"/>
          <p:cNvSpPr txBox="1"/>
          <p:nvPr/>
        </p:nvSpPr>
        <p:spPr>
          <a:xfrm>
            <a:off x="4559825" y="979783"/>
            <a:ext cx="8492319" cy="897682"/>
          </a:xfrm>
          <a:prstGeom prst="rect">
            <a:avLst/>
          </a:prstGeom>
        </p:spPr>
        <p:txBody>
          <a:bodyPr wrap="square" lIns="0" tIns="0" rIns="0" bIns="0" rtlCol="0" anchor="t">
            <a:spAutoFit/>
          </a:bodyPr>
          <a:lstStyle/>
          <a:p>
            <a:pPr algn="r">
              <a:lnSpc>
                <a:spcPts val="7000"/>
              </a:lnSpc>
              <a:spcBef>
                <a:spcPct val="0"/>
              </a:spcBef>
            </a:pPr>
            <a:r>
              <a:rPr lang="en-US" sz="6400" b="1" dirty="0" smtClean="0">
                <a:solidFill>
                  <a:srgbClr val="DB823C"/>
                </a:solidFill>
                <a:latin typeface="Arial" panose="020B0604020202020204" pitchFamily="34" charset="0"/>
                <a:cs typeface="Arial" panose="020B0604020202020204" pitchFamily="34" charset="0"/>
              </a:rPr>
              <a:t>NỘI DUNG BÀI HỌC</a:t>
            </a:r>
            <a:endParaRPr lang="en-US" sz="6400" b="1" dirty="0">
              <a:solidFill>
                <a:srgbClr val="DB823C"/>
              </a:solidFill>
              <a:latin typeface="Arial" panose="020B0604020202020204" pitchFamily="34" charset="0"/>
              <a:cs typeface="Arial" panose="020B0604020202020204" pitchFamily="34" charset="0"/>
            </a:endParaRPr>
          </a:p>
        </p:txBody>
      </p:sp>
      <p:sp>
        <p:nvSpPr>
          <p:cNvPr id="11" name="AutoShape 11"/>
          <p:cNvSpPr/>
          <p:nvPr/>
        </p:nvSpPr>
        <p:spPr>
          <a:xfrm>
            <a:off x="758443" y="2101911"/>
            <a:ext cx="16771109" cy="0"/>
          </a:xfrm>
          <a:prstGeom prst="line">
            <a:avLst/>
          </a:prstGeom>
          <a:ln w="19050" cap="rnd">
            <a:solidFill>
              <a:srgbClr val="000000">
                <a:alpha val="14902"/>
              </a:srgbClr>
            </a:solidFill>
            <a:prstDash val="solid"/>
            <a:headEnd type="none" w="sm" len="sm"/>
            <a:tailEnd type="none" w="sm" len="sm"/>
          </a:ln>
        </p:spPr>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96317" y="8039100"/>
            <a:ext cx="6532572" cy="2792674"/>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178472" y="8657544"/>
            <a:ext cx="824566" cy="1555786"/>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029231" y="6823033"/>
            <a:ext cx="500321" cy="1493494"/>
          </a:xfrm>
          <a:prstGeom prst="rect">
            <a:avLst/>
          </a:prstGeom>
        </p:spPr>
      </p:pic>
      <p:pic>
        <p:nvPicPr>
          <p:cNvPr id="20" name="Picture 2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013984" y="8748362"/>
            <a:ext cx="405911" cy="1211675"/>
          </a:xfrm>
          <a:prstGeom prst="rect">
            <a:avLst/>
          </a:prstGeom>
        </p:spPr>
      </p:pic>
      <p:pic>
        <p:nvPicPr>
          <p:cNvPr id="21"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557829" y="8266678"/>
            <a:ext cx="3684194" cy="1874334"/>
          </a:xfrm>
          <a:prstGeom prst="rect">
            <a:avLst/>
          </a:prstGeom>
        </p:spPr>
      </p:pic>
      <p:sp>
        <p:nvSpPr>
          <p:cNvPr id="24" name="Pentagon 23"/>
          <p:cNvSpPr/>
          <p:nvPr/>
        </p:nvSpPr>
        <p:spPr>
          <a:xfrm>
            <a:off x="2147005" y="2890521"/>
            <a:ext cx="6715501" cy="1424389"/>
          </a:xfrm>
          <a:prstGeom prst="homePlate">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I. TỪ MƯỢN</a:t>
            </a:r>
            <a:endParaRPr lang="en-US" sz="4800" b="1" dirty="0">
              <a:solidFill>
                <a:schemeClr val="tx1"/>
              </a:solidFill>
              <a:latin typeface="Arial" panose="020B0604020202020204" pitchFamily="34" charset="0"/>
              <a:cs typeface="Arial" panose="020B0604020202020204" pitchFamily="34" charset="0"/>
            </a:endParaRPr>
          </a:p>
        </p:txBody>
      </p:sp>
      <p:sp>
        <p:nvSpPr>
          <p:cNvPr id="25" name="Pentagon 24"/>
          <p:cNvSpPr/>
          <p:nvPr/>
        </p:nvSpPr>
        <p:spPr>
          <a:xfrm>
            <a:off x="5273648" y="4898055"/>
            <a:ext cx="6700716" cy="1424389"/>
          </a:xfrm>
          <a:prstGeom prst="homePlate">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II. YẾU TỐ HÁN VIỆT</a:t>
            </a:r>
            <a:endParaRPr lang="en-US" sz="4800" b="1" dirty="0">
              <a:solidFill>
                <a:schemeClr val="tx1"/>
              </a:solidFill>
              <a:latin typeface="Arial" panose="020B0604020202020204" pitchFamily="34" charset="0"/>
              <a:cs typeface="Arial" panose="020B0604020202020204" pitchFamily="34" charset="0"/>
            </a:endParaRPr>
          </a:p>
        </p:txBody>
      </p:sp>
      <p:sp>
        <p:nvSpPr>
          <p:cNvPr id="26" name="Pentagon 25"/>
          <p:cNvSpPr/>
          <p:nvPr/>
        </p:nvSpPr>
        <p:spPr>
          <a:xfrm>
            <a:off x="8628551" y="6906761"/>
            <a:ext cx="6700716" cy="1424389"/>
          </a:xfrm>
          <a:prstGeom prst="homePlate">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III. LUYỆN TẬP</a:t>
            </a:r>
            <a:endParaRPr lang="en-US" sz="4800" b="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4" name="TextBox 4"/>
          <p:cNvSpPr txBox="1"/>
          <p:nvPr/>
        </p:nvSpPr>
        <p:spPr>
          <a:xfrm>
            <a:off x="3058337" y="4499398"/>
            <a:ext cx="12191797" cy="924292"/>
          </a:xfrm>
          <a:prstGeom prst="rect">
            <a:avLst/>
          </a:prstGeom>
        </p:spPr>
        <p:txBody>
          <a:bodyPr lIns="0" tIns="0" rIns="0" bIns="0" rtlCol="0" anchor="t">
            <a:spAutoFit/>
          </a:bodyPr>
          <a:lstStyle/>
          <a:p>
            <a:pPr algn="ctr">
              <a:lnSpc>
                <a:spcPts val="7000"/>
              </a:lnSpc>
              <a:spcBef>
                <a:spcPct val="0"/>
              </a:spcBef>
            </a:pPr>
            <a:r>
              <a:rPr lang="en-US" sz="8600" b="1" dirty="0" smtClean="0">
                <a:solidFill>
                  <a:srgbClr val="DB823C"/>
                </a:solidFill>
                <a:latin typeface="Arial" panose="020B0604020202020204" pitchFamily="34" charset="0"/>
                <a:cs typeface="Arial" panose="020B0604020202020204" pitchFamily="34" charset="0"/>
              </a:rPr>
              <a:t>I. TỪ MƯỢN</a:t>
            </a:r>
            <a:endParaRPr lang="en-US" sz="8600" b="1" dirty="0">
              <a:solidFill>
                <a:srgbClr val="DB823C"/>
              </a:solidFill>
              <a:latin typeface="Arial" panose="020B0604020202020204" pitchFamily="34" charset="0"/>
              <a:cs typeface="Arial" panose="020B0604020202020204" pitchFamily="34" charset="0"/>
            </a:endParaRPr>
          </a:p>
        </p:txBody>
      </p:sp>
      <p:sp>
        <p:nvSpPr>
          <p:cNvPr id="8" name="AutoShape 8"/>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2561" y="8344541"/>
            <a:ext cx="12066386" cy="236802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14532" y="8725189"/>
            <a:ext cx="9635781" cy="1987380"/>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77928" r="68514"/>
          <a:stretch>
            <a:fillRect/>
          </a:stretch>
        </p:blipFill>
        <p:spPr>
          <a:xfrm>
            <a:off x="13792200" y="1870191"/>
            <a:ext cx="2527223" cy="901274"/>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13350" r="36795" b="54920"/>
          <a:stretch>
            <a:fillRect/>
          </a:stretch>
        </p:blipFill>
        <p:spPr>
          <a:xfrm>
            <a:off x="1047363" y="1753388"/>
            <a:ext cx="4001477" cy="184080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79005" t="43394"/>
          <a:stretch>
            <a:fillRect/>
          </a:stretch>
        </p:blipFill>
        <p:spPr>
          <a:xfrm flipH="1">
            <a:off x="1752600" y="5372100"/>
            <a:ext cx="1685132" cy="2311465"/>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8654" r="25825" b="43760"/>
          <a:stretch>
            <a:fillRect/>
          </a:stretch>
        </p:blipFill>
        <p:spPr>
          <a:xfrm>
            <a:off x="14648932" y="4499398"/>
            <a:ext cx="2851052" cy="22965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706600" y="289087"/>
            <a:ext cx="5245910" cy="1029510"/>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020800" y="0"/>
            <a:ext cx="1608385" cy="1578227"/>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8347173"/>
            <a:ext cx="1796081" cy="1751179"/>
          </a:xfrm>
          <a:prstGeom prst="rect">
            <a:avLst/>
          </a:prstGeom>
        </p:spPr>
      </p:pic>
      <p:sp>
        <p:nvSpPr>
          <p:cNvPr id="18" name="TextBox 17"/>
          <p:cNvSpPr txBox="1"/>
          <p:nvPr/>
        </p:nvSpPr>
        <p:spPr>
          <a:xfrm>
            <a:off x="1545740" y="571500"/>
            <a:ext cx="15196519" cy="4062651"/>
          </a:xfrm>
          <a:prstGeom prst="rect">
            <a:avLst/>
          </a:prstGeom>
          <a:noFill/>
        </p:spPr>
        <p:txBody>
          <a:bodyPr wrap="square" rtlCol="0">
            <a:spAutoFit/>
          </a:bodyPr>
          <a:lstStyle/>
          <a:p>
            <a:pPr>
              <a:lnSpc>
                <a:spcPct val="200000"/>
              </a:lnSpc>
            </a:pPr>
            <a:r>
              <a:rPr lang="vi-VN" sz="4800" b="1" dirty="0" smtClean="0">
                <a:solidFill>
                  <a:srgbClr val="FF0000"/>
                </a:solidFill>
              </a:rPr>
              <a:t>QUAN SÁT VÍ DỤ: </a:t>
            </a:r>
            <a:endParaRPr lang="en-US" sz="4800" b="1" dirty="0" smtClean="0">
              <a:solidFill>
                <a:srgbClr val="FF0000"/>
              </a:solidFill>
            </a:endParaRPr>
          </a:p>
          <a:p>
            <a:pPr algn="just">
              <a:lnSpc>
                <a:spcPct val="150000"/>
              </a:lnSpc>
            </a:pPr>
            <a:r>
              <a:rPr lang="en-US" sz="4800" i="1" dirty="0" smtClean="0">
                <a:latin typeface="Arial" panose="020B0604020202020204" pitchFamily="34" charset="0"/>
                <a:cs typeface="Arial" panose="020B0604020202020204" pitchFamily="34" charset="0"/>
              </a:rPr>
              <a:t>	“</a:t>
            </a:r>
            <a:r>
              <a:rPr lang="en-US" sz="4800" i="1" dirty="0" err="1" smtClean="0">
                <a:latin typeface="Arial" panose="020B0604020202020204" pitchFamily="34" charset="0"/>
                <a:cs typeface="Arial" panose="020B0604020202020204" pitchFamily="34" charset="0"/>
              </a:rPr>
              <a:t>Chú</a:t>
            </a:r>
            <a:r>
              <a:rPr lang="en-US" sz="4800" i="1" dirty="0" smtClean="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bé </a:t>
            </a:r>
            <a:r>
              <a:rPr lang="en-US" sz="4800" i="1" dirty="0" err="1">
                <a:latin typeface="Arial" panose="020B0604020202020204" pitchFamily="34" charset="0"/>
                <a:cs typeface="Arial" panose="020B0604020202020204" pitchFamily="34" charset="0"/>
              </a:rPr>
              <a:t>vùng</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dậy</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vươn</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vai</a:t>
            </a:r>
            <a:r>
              <a:rPr lang="en-US" sz="4800" i="1" dirty="0">
                <a:latin typeface="Arial" panose="020B0604020202020204" pitchFamily="34" charset="0"/>
                <a:cs typeface="Arial" panose="020B0604020202020204" pitchFamily="34" charset="0"/>
              </a:rPr>
              <a:t> một cái </a:t>
            </a:r>
            <a:r>
              <a:rPr lang="en-US" sz="4800" i="1" dirty="0" err="1">
                <a:latin typeface="Arial" panose="020B0604020202020204" pitchFamily="34" charset="0"/>
                <a:cs typeface="Arial" panose="020B0604020202020204" pitchFamily="34" charset="0"/>
              </a:rPr>
              <a:t>bỗng</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biến</a:t>
            </a:r>
            <a:r>
              <a:rPr lang="en-US" sz="4800" i="1" dirty="0">
                <a:latin typeface="Arial" panose="020B0604020202020204" pitchFamily="34" charset="0"/>
                <a:cs typeface="Arial" panose="020B0604020202020204" pitchFamily="34" charset="0"/>
              </a:rPr>
              <a:t> thành một </a:t>
            </a:r>
            <a:r>
              <a:rPr lang="en-US" sz="4800" i="1" dirty="0" err="1">
                <a:latin typeface="Arial" panose="020B0604020202020204" pitchFamily="34" charset="0"/>
                <a:cs typeface="Arial" panose="020B0604020202020204" pitchFamily="34" charset="0"/>
              </a:rPr>
              <a:t>tráng</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sĩ</a:t>
            </a:r>
            <a:r>
              <a:rPr lang="en-US" sz="4800" i="1" dirty="0">
                <a:latin typeface="Arial" panose="020B0604020202020204" pitchFamily="34" charset="0"/>
                <a:cs typeface="Arial" panose="020B0604020202020204" pitchFamily="34" charset="0"/>
              </a:rPr>
              <a:t> mình </a:t>
            </a:r>
            <a:r>
              <a:rPr lang="en-US" sz="4800" i="1" dirty="0" err="1">
                <a:latin typeface="Arial" panose="020B0604020202020204" pitchFamily="34" charset="0"/>
                <a:cs typeface="Arial" panose="020B0604020202020204" pitchFamily="34" charset="0"/>
              </a:rPr>
              <a:t>cao</a:t>
            </a:r>
            <a:r>
              <a:rPr lang="en-US" sz="4800" i="1" dirty="0">
                <a:latin typeface="Arial" panose="020B0604020202020204" pitchFamily="34" charset="0"/>
                <a:cs typeface="Arial" panose="020B0604020202020204" pitchFamily="34" charset="0"/>
              </a:rPr>
              <a:t> hơn </a:t>
            </a:r>
            <a:r>
              <a:rPr lang="en-US" sz="4800" i="1" dirty="0" err="1" smtClean="0">
                <a:latin typeface="Arial" panose="020B0604020202020204" pitchFamily="34" charset="0"/>
                <a:cs typeface="Arial" panose="020B0604020202020204" pitchFamily="34" charset="0"/>
              </a:rPr>
              <a:t>trượng</a:t>
            </a:r>
            <a:r>
              <a:rPr lang="en-US" sz="4800" i="1"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endParaRPr lang="en-US" dirty="0"/>
          </a:p>
        </p:txBody>
      </p:sp>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31998" t="6795" r="13995" b="9195"/>
          <a:stretch/>
        </p:blipFill>
        <p:spPr>
          <a:xfrm>
            <a:off x="2209800" y="4369475"/>
            <a:ext cx="3506124" cy="5829300"/>
          </a:xfrm>
          <a:prstGeom prst="rect">
            <a:avLst/>
          </a:prstGeom>
        </p:spPr>
      </p:pic>
      <p:sp>
        <p:nvSpPr>
          <p:cNvPr id="20" name="Rectangle 19"/>
          <p:cNvSpPr/>
          <p:nvPr/>
        </p:nvSpPr>
        <p:spPr>
          <a:xfrm>
            <a:off x="4876800" y="6025770"/>
            <a:ext cx="11191529" cy="2308324"/>
          </a:xfrm>
          <a:prstGeom prst="rect">
            <a:avLst/>
          </a:prstGeom>
        </p:spPr>
        <p:txBody>
          <a:bodyPr wrap="square">
            <a:spAutoFit/>
          </a:bodyPr>
          <a:lstStyle/>
          <a:p>
            <a:pPr algn="just">
              <a:lnSpc>
                <a:spcPct val="150000"/>
              </a:lnSpc>
            </a:pPr>
            <a:r>
              <a:rPr lang="en-US" sz="4800" dirty="0" err="1">
                <a:solidFill>
                  <a:srgbClr val="000000"/>
                </a:solidFill>
                <a:latin typeface="Arial" panose="020B0604020202020204" pitchFamily="34" charset="0"/>
                <a:ea typeface="Arial" panose="020B0604020202020204" pitchFamily="34" charset="0"/>
                <a:cs typeface="Arial" panose="020B0604020202020204" pitchFamily="34" charset="0"/>
              </a:rPr>
              <a:t>Giải</a:t>
            </a:r>
            <a:r>
              <a:rPr lang="en-US" sz="4800" dirty="0">
                <a:solidFill>
                  <a:srgbClr val="000000"/>
                </a:solidFill>
                <a:latin typeface="Arial" panose="020B0604020202020204" pitchFamily="34" charset="0"/>
                <a:ea typeface="Arial" panose="020B0604020202020204" pitchFamily="34" charset="0"/>
                <a:cs typeface="Arial" panose="020B0604020202020204" pitchFamily="34" charset="0"/>
              </a:rPr>
              <a:t> thích các từ </a:t>
            </a:r>
            <a:r>
              <a:rPr lang="en-US" sz="4800" b="1" i="1"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4800" b="1" i="1" dirty="0" err="1">
                <a:solidFill>
                  <a:srgbClr val="000000"/>
                </a:solidFill>
                <a:latin typeface="Arial" panose="020B0604020202020204" pitchFamily="34" charset="0"/>
                <a:ea typeface="Arial" panose="020B0604020202020204" pitchFamily="34" charset="0"/>
                <a:cs typeface="Arial" panose="020B0604020202020204" pitchFamily="34" charset="0"/>
              </a:rPr>
              <a:t>trượng</a:t>
            </a:r>
            <a:r>
              <a:rPr lang="en-US" sz="4800" b="1" i="1"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4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800" b="1" i="1"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4800" b="1" i="1" dirty="0" err="1">
                <a:solidFill>
                  <a:srgbClr val="000000"/>
                </a:solidFill>
                <a:latin typeface="Arial" panose="020B0604020202020204" pitchFamily="34" charset="0"/>
                <a:ea typeface="Arial" panose="020B0604020202020204" pitchFamily="34" charset="0"/>
                <a:cs typeface="Arial" panose="020B0604020202020204" pitchFamily="34" charset="0"/>
              </a:rPr>
              <a:t>tráng</a:t>
            </a:r>
            <a:r>
              <a:rPr lang="en-US" sz="48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ea typeface="Arial" panose="020B0604020202020204" pitchFamily="34" charset="0"/>
                <a:cs typeface="Arial" panose="020B0604020202020204" pitchFamily="34" charset="0"/>
              </a:rPr>
              <a:t>sĩ</a:t>
            </a:r>
            <a:r>
              <a:rPr lang="en-US" sz="48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800" dirty="0">
                <a:solidFill>
                  <a:srgbClr val="000000"/>
                </a:solidFill>
                <a:latin typeface="Arial" panose="020B0604020202020204" pitchFamily="34" charset="0"/>
                <a:ea typeface="Arial" panose="020B0604020202020204" pitchFamily="34" charset="0"/>
                <a:cs typeface="Arial" panose="020B0604020202020204" pitchFamily="34" charset="0"/>
              </a:rPr>
              <a:t>trong câu văn?</a:t>
            </a:r>
            <a:endParaRPr lang="en-US" sz="48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729637" y="289086"/>
            <a:ext cx="7222873" cy="1417489"/>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925444" y="289086"/>
            <a:ext cx="1608385" cy="1578227"/>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8347173"/>
            <a:ext cx="1796081" cy="1751179"/>
          </a:xfrm>
          <a:prstGeom prst="rect">
            <a:avLst/>
          </a:prstGeom>
        </p:spPr>
      </p:pic>
      <p:sp>
        <p:nvSpPr>
          <p:cNvPr id="18" name="TextBox 17"/>
          <p:cNvSpPr txBox="1"/>
          <p:nvPr/>
        </p:nvSpPr>
        <p:spPr>
          <a:xfrm>
            <a:off x="1545740" y="571500"/>
            <a:ext cx="15196519" cy="4062651"/>
          </a:xfrm>
          <a:prstGeom prst="rect">
            <a:avLst/>
          </a:prstGeom>
          <a:noFill/>
        </p:spPr>
        <p:txBody>
          <a:bodyPr wrap="square" rtlCol="0">
            <a:spAutoFit/>
          </a:bodyPr>
          <a:lstStyle/>
          <a:p>
            <a:pPr>
              <a:lnSpc>
                <a:spcPct val="200000"/>
              </a:lnSpc>
            </a:pPr>
            <a:r>
              <a:rPr lang="vi-VN" sz="4800" b="1" dirty="0" smtClean="0">
                <a:solidFill>
                  <a:srgbClr val="FF0000"/>
                </a:solidFill>
              </a:rPr>
              <a:t>QUAN SÁT VÍ DỤ: </a:t>
            </a:r>
            <a:endParaRPr lang="en-US" sz="4800" b="1" dirty="0" smtClean="0">
              <a:solidFill>
                <a:srgbClr val="FF0000"/>
              </a:solidFill>
            </a:endParaRPr>
          </a:p>
          <a:p>
            <a:pPr algn="just">
              <a:lnSpc>
                <a:spcPct val="150000"/>
              </a:lnSpc>
            </a:pPr>
            <a:r>
              <a:rPr lang="en-US" sz="4800" i="1" dirty="0" smtClean="0">
                <a:latin typeface="Arial" panose="020B0604020202020204" pitchFamily="34" charset="0"/>
                <a:cs typeface="Arial" panose="020B0604020202020204" pitchFamily="34" charset="0"/>
              </a:rPr>
              <a:t>	“</a:t>
            </a:r>
            <a:r>
              <a:rPr lang="en-US" sz="4800" i="1" dirty="0" err="1" smtClean="0">
                <a:latin typeface="Arial" panose="020B0604020202020204" pitchFamily="34" charset="0"/>
                <a:cs typeface="Arial" panose="020B0604020202020204" pitchFamily="34" charset="0"/>
              </a:rPr>
              <a:t>Chú</a:t>
            </a:r>
            <a:r>
              <a:rPr lang="en-US" sz="4800" i="1" dirty="0" smtClean="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bé </a:t>
            </a:r>
            <a:r>
              <a:rPr lang="en-US" sz="4800" i="1" dirty="0" err="1">
                <a:latin typeface="Arial" panose="020B0604020202020204" pitchFamily="34" charset="0"/>
                <a:cs typeface="Arial" panose="020B0604020202020204" pitchFamily="34" charset="0"/>
              </a:rPr>
              <a:t>vùng</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dậy</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vươn</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vai</a:t>
            </a:r>
            <a:r>
              <a:rPr lang="en-US" sz="4800" i="1" dirty="0">
                <a:latin typeface="Arial" panose="020B0604020202020204" pitchFamily="34" charset="0"/>
                <a:cs typeface="Arial" panose="020B0604020202020204" pitchFamily="34" charset="0"/>
              </a:rPr>
              <a:t> một cái </a:t>
            </a:r>
            <a:r>
              <a:rPr lang="en-US" sz="4800" i="1" dirty="0" err="1">
                <a:latin typeface="Arial" panose="020B0604020202020204" pitchFamily="34" charset="0"/>
                <a:cs typeface="Arial" panose="020B0604020202020204" pitchFamily="34" charset="0"/>
              </a:rPr>
              <a:t>bỗng</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biến</a:t>
            </a:r>
            <a:r>
              <a:rPr lang="en-US" sz="4800" i="1" dirty="0">
                <a:latin typeface="Arial" panose="020B0604020202020204" pitchFamily="34" charset="0"/>
                <a:cs typeface="Arial" panose="020B0604020202020204" pitchFamily="34" charset="0"/>
              </a:rPr>
              <a:t> thành một </a:t>
            </a:r>
            <a:r>
              <a:rPr lang="en-US" sz="4800" i="1" dirty="0" err="1">
                <a:latin typeface="Arial" panose="020B0604020202020204" pitchFamily="34" charset="0"/>
                <a:cs typeface="Arial" panose="020B0604020202020204" pitchFamily="34" charset="0"/>
              </a:rPr>
              <a:t>tráng</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sĩ</a:t>
            </a:r>
            <a:r>
              <a:rPr lang="en-US" sz="4800" i="1" dirty="0">
                <a:latin typeface="Arial" panose="020B0604020202020204" pitchFamily="34" charset="0"/>
                <a:cs typeface="Arial" panose="020B0604020202020204" pitchFamily="34" charset="0"/>
              </a:rPr>
              <a:t> mình </a:t>
            </a:r>
            <a:r>
              <a:rPr lang="en-US" sz="4800" i="1" dirty="0" err="1">
                <a:latin typeface="Arial" panose="020B0604020202020204" pitchFamily="34" charset="0"/>
                <a:cs typeface="Arial" panose="020B0604020202020204" pitchFamily="34" charset="0"/>
              </a:rPr>
              <a:t>cao</a:t>
            </a:r>
            <a:r>
              <a:rPr lang="en-US" sz="4800" i="1" dirty="0">
                <a:latin typeface="Arial" panose="020B0604020202020204" pitchFamily="34" charset="0"/>
                <a:cs typeface="Arial" panose="020B0604020202020204" pitchFamily="34" charset="0"/>
              </a:rPr>
              <a:t> hơn </a:t>
            </a:r>
            <a:r>
              <a:rPr lang="en-US" sz="4800" i="1" dirty="0" err="1" smtClean="0">
                <a:latin typeface="Arial" panose="020B0604020202020204" pitchFamily="34" charset="0"/>
                <a:cs typeface="Arial" panose="020B0604020202020204" pitchFamily="34" charset="0"/>
              </a:rPr>
              <a:t>trượng</a:t>
            </a:r>
            <a:r>
              <a:rPr lang="en-US" sz="4800" i="1"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endParaRPr lang="en-US" dirty="0"/>
          </a:p>
        </p:txBody>
      </p:sp>
      <p:sp>
        <p:nvSpPr>
          <p:cNvPr id="3" name="Rectangle 2"/>
          <p:cNvSpPr/>
          <p:nvPr/>
        </p:nvSpPr>
        <p:spPr>
          <a:xfrm>
            <a:off x="1796080" y="4762500"/>
            <a:ext cx="15120319" cy="3970318"/>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200" b="1" dirty="0" smtClean="0">
                <a:solidFill>
                  <a:srgbClr val="000000"/>
                </a:solidFill>
                <a:ea typeface="Arial" panose="020B0604020202020204" pitchFamily="34" charset="0"/>
                <a:cs typeface="Times New Roman" panose="02020603050405020304" pitchFamily="18" charset="0"/>
              </a:rPr>
              <a:t>Trượng</a:t>
            </a:r>
            <a:r>
              <a:rPr lang="vi-VN" sz="4200" b="1" dirty="0">
                <a:solidFill>
                  <a:srgbClr val="000000"/>
                </a:solidFill>
                <a:ea typeface="Arial" panose="020B0604020202020204" pitchFamily="34" charset="0"/>
                <a:cs typeface="Times New Roman" panose="02020603050405020304" pitchFamily="18" charset="0"/>
              </a:rPr>
              <a:t>: </a:t>
            </a:r>
            <a:r>
              <a:rPr lang="vi-VN" sz="4200" dirty="0">
                <a:solidFill>
                  <a:srgbClr val="000000"/>
                </a:solidFill>
                <a:ea typeface="Arial" panose="020B0604020202020204" pitchFamily="34" charset="0"/>
                <a:cs typeface="Times New Roman" panose="02020603050405020304" pitchFamily="18" charset="0"/>
              </a:rPr>
              <a:t>Đơn vị đo bằng 10 thước Trung Quốc cổ = 3,33m, ở đây được hiểu là rất cao</a:t>
            </a:r>
            <a:r>
              <a:rPr lang="vi-VN" sz="4200" dirty="0" smtClean="0">
                <a:solidFill>
                  <a:srgbClr val="000000"/>
                </a:solidFill>
                <a:ea typeface="Arial" panose="020B0604020202020204" pitchFamily="34" charset="0"/>
                <a:cs typeface="Times New Roman" panose="02020603050405020304" pitchFamily="18" charset="0"/>
              </a:rPr>
              <a:t>.</a:t>
            </a:r>
            <a:endParaRPr lang="en-US" sz="4200" dirty="0" smtClean="0">
              <a:solidFill>
                <a:srgbClr val="000000"/>
              </a:solidFill>
              <a:ea typeface="Arial" panose="020B0604020202020204" pitchFamily="34" charset="0"/>
              <a:cs typeface="Times New Roman" panose="02020603050405020304" pitchFamily="18" charset="0"/>
            </a:endParaRPr>
          </a:p>
          <a:p>
            <a:pPr marL="571500" indent="-571500" algn="just">
              <a:lnSpc>
                <a:spcPct val="150000"/>
              </a:lnSpc>
              <a:buFont typeface="Wingdings" panose="05000000000000000000" pitchFamily="2" charset="2"/>
              <a:buChar char="q"/>
            </a:pPr>
            <a:r>
              <a:rPr lang="vi-VN" sz="4200" b="1" dirty="0" smtClean="0">
                <a:ea typeface="Arial" panose="020B0604020202020204" pitchFamily="34" charset="0"/>
                <a:cs typeface="Times New Roman" panose="02020603050405020304" pitchFamily="18" charset="0"/>
              </a:rPr>
              <a:t>Tráng </a:t>
            </a:r>
            <a:r>
              <a:rPr lang="vi-VN" sz="4200" b="1" dirty="0">
                <a:ea typeface="Arial" panose="020B0604020202020204" pitchFamily="34" charset="0"/>
                <a:cs typeface="Times New Roman" panose="02020603050405020304" pitchFamily="18" charset="0"/>
              </a:rPr>
              <a:t>sĩ: </a:t>
            </a:r>
            <a:r>
              <a:rPr lang="vi-VN" sz="4200" dirty="0">
                <a:ea typeface="Arial" panose="020B0604020202020204" pitchFamily="34" charset="0"/>
                <a:cs typeface="Times New Roman" panose="02020603050405020304" pitchFamily="18" charset="0"/>
              </a:rPr>
              <a:t>Người có sức lực cường tráng, chí khí mạnh mẽ, hay làm việc </a:t>
            </a:r>
            <a:r>
              <a:rPr lang="vi-VN" sz="4200" dirty="0" smtClean="0">
                <a:ea typeface="Arial" panose="020B0604020202020204" pitchFamily="34" charset="0"/>
                <a:cs typeface="Times New Roman" panose="02020603050405020304" pitchFamily="18" charset="0"/>
              </a:rPr>
              <a:t>lớn</a:t>
            </a:r>
            <a:r>
              <a:rPr lang="en-US" sz="4200" dirty="0" smtClean="0">
                <a:ea typeface="Arial" panose="020B0604020202020204" pitchFamily="34" charset="0"/>
                <a:cs typeface="Times New Roman" panose="02020603050405020304" pitchFamily="18" charset="0"/>
              </a:rPr>
              <a:t>.</a:t>
            </a:r>
            <a:endParaRPr lang="en-US" sz="42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477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042633" y="231737"/>
            <a:ext cx="8041920" cy="1676813"/>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238440" y="562060"/>
            <a:ext cx="1608385" cy="1578227"/>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8347173"/>
            <a:ext cx="1796081" cy="1751179"/>
          </a:xfrm>
          <a:prstGeom prst="rect">
            <a:avLst/>
          </a:prstGeom>
        </p:spPr>
      </p:pic>
      <p:sp>
        <p:nvSpPr>
          <p:cNvPr id="18" name="TextBox 17"/>
          <p:cNvSpPr txBox="1"/>
          <p:nvPr/>
        </p:nvSpPr>
        <p:spPr>
          <a:xfrm>
            <a:off x="1545741" y="571500"/>
            <a:ext cx="4169260" cy="1815882"/>
          </a:xfrm>
          <a:prstGeom prst="rect">
            <a:avLst/>
          </a:prstGeom>
          <a:noFill/>
        </p:spPr>
        <p:txBody>
          <a:bodyPr wrap="square" rtlCol="0">
            <a:spAutoFit/>
          </a:bodyPr>
          <a:lstStyle/>
          <a:p>
            <a:pPr>
              <a:lnSpc>
                <a:spcPct val="200000"/>
              </a:lnSpc>
            </a:pPr>
            <a:r>
              <a:rPr lang="en-US" sz="5600" b="1" dirty="0" smtClean="0">
                <a:solidFill>
                  <a:srgbClr val="FF0000"/>
                </a:solidFill>
                <a:latin typeface="Arial" panose="020B0604020202020204" pitchFamily="34" charset="0"/>
                <a:cs typeface="Arial" panose="020B0604020202020204" pitchFamily="34" charset="0"/>
              </a:rPr>
              <a:t>NHẬN XÉT</a:t>
            </a:r>
            <a:r>
              <a:rPr lang="vi-VN" sz="5600" b="1" dirty="0" smtClean="0">
                <a:solidFill>
                  <a:srgbClr val="FF0000"/>
                </a:solidFill>
              </a:rPr>
              <a:t>: </a:t>
            </a:r>
            <a:endParaRPr lang="en-US" sz="5600" b="1" dirty="0" smtClean="0">
              <a:solidFill>
                <a:srgbClr val="FF0000"/>
              </a:solidFill>
            </a:endParaRPr>
          </a:p>
        </p:txBody>
      </p:sp>
      <p:sp>
        <p:nvSpPr>
          <p:cNvPr id="4" name="Rectangle 3"/>
          <p:cNvSpPr/>
          <p:nvPr/>
        </p:nvSpPr>
        <p:spPr>
          <a:xfrm>
            <a:off x="1271827" y="2248508"/>
            <a:ext cx="16078200" cy="5789983"/>
          </a:xfrm>
          <a:prstGeom prst="rect">
            <a:avLst/>
          </a:prstGeom>
        </p:spPr>
        <p:txBody>
          <a:bodyPr wrap="square">
            <a:spAutoFit/>
          </a:bodyPr>
          <a:lstStyle/>
          <a:p>
            <a:pPr algn="just">
              <a:lnSpc>
                <a:spcPct val="200000"/>
              </a:lnSpc>
            </a:pPr>
            <a:r>
              <a:rPr lang="vi-VN" sz="4800" dirty="0">
                <a:solidFill>
                  <a:srgbClr val="000000"/>
                </a:solidFill>
                <a:ea typeface="Arial" panose="020B0604020202020204" pitchFamily="34" charset="0"/>
                <a:cs typeface="Times New Roman" panose="02020603050405020304" pitchFamily="18" charset="0"/>
              </a:rPr>
              <a:t>- Tiếng việt vay mượn nhiều từ của tiếng nước ngoài để làm giàu cho vốn từ của mình.</a:t>
            </a:r>
            <a:endParaRPr lang="en-US" sz="4800" dirty="0">
              <a:ea typeface="Arial" panose="020B0604020202020204" pitchFamily="34" charset="0"/>
              <a:cs typeface="Times New Roman" panose="02020603050405020304" pitchFamily="18" charset="0"/>
            </a:endParaRPr>
          </a:p>
          <a:p>
            <a:pPr algn="just">
              <a:lnSpc>
                <a:spcPct val="200000"/>
              </a:lnSpc>
            </a:pPr>
            <a:r>
              <a:rPr lang="vi-VN" sz="4800" dirty="0">
                <a:solidFill>
                  <a:srgbClr val="000000"/>
                </a:solidFill>
                <a:ea typeface="Arial" panose="020B0604020202020204" pitchFamily="34" charset="0"/>
                <a:cs typeface="Times New Roman" panose="02020603050405020304" pitchFamily="18" charset="0"/>
              </a:rPr>
              <a:t>- Tiếng việt mượn từ của tiếng hán và một số ngôn ngữ khác: Anh, Pháp, Nga….</a:t>
            </a:r>
            <a:endParaRPr lang="en-US" sz="4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749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b="15625"/>
          <a:stretch>
            <a:fillRect/>
          </a:stretch>
        </p:blipFill>
        <p:spPr>
          <a:xfrm>
            <a:off x="0" y="0"/>
            <a:ext cx="18288000" cy="10287000"/>
          </a:xfrm>
          <a:prstGeom prst="rect">
            <a:avLst/>
          </a:prstGeom>
        </p:spPr>
      </p:pic>
      <p:sp>
        <p:nvSpPr>
          <p:cNvPr id="4" name="TextBox 4"/>
          <p:cNvSpPr txBox="1"/>
          <p:nvPr/>
        </p:nvSpPr>
        <p:spPr>
          <a:xfrm>
            <a:off x="3058337" y="4499398"/>
            <a:ext cx="12191797" cy="924292"/>
          </a:xfrm>
          <a:prstGeom prst="rect">
            <a:avLst/>
          </a:prstGeom>
        </p:spPr>
        <p:txBody>
          <a:bodyPr lIns="0" tIns="0" rIns="0" bIns="0" rtlCol="0" anchor="t">
            <a:spAutoFit/>
          </a:bodyPr>
          <a:lstStyle/>
          <a:p>
            <a:pPr algn="ctr">
              <a:lnSpc>
                <a:spcPts val="7000"/>
              </a:lnSpc>
              <a:spcBef>
                <a:spcPct val="0"/>
              </a:spcBef>
            </a:pPr>
            <a:r>
              <a:rPr lang="en-US" sz="8600" b="1" dirty="0" smtClean="0">
                <a:solidFill>
                  <a:srgbClr val="DB823C"/>
                </a:solidFill>
                <a:latin typeface="Arial" panose="020B0604020202020204" pitchFamily="34" charset="0"/>
                <a:cs typeface="Arial" panose="020B0604020202020204" pitchFamily="34" charset="0"/>
              </a:rPr>
              <a:t>II. YẾU TỐ HÁN VIỆT</a:t>
            </a:r>
            <a:endParaRPr lang="en-US" sz="8600" b="1" dirty="0">
              <a:solidFill>
                <a:srgbClr val="DB823C"/>
              </a:solidFill>
              <a:latin typeface="Arial" panose="020B0604020202020204" pitchFamily="34" charset="0"/>
              <a:cs typeface="Arial" panose="020B0604020202020204" pitchFamily="34" charset="0"/>
            </a:endParaRPr>
          </a:p>
        </p:txBody>
      </p:sp>
      <p:sp>
        <p:nvSpPr>
          <p:cNvPr id="8" name="AutoShape 8"/>
          <p:cNvSpPr/>
          <p:nvPr/>
        </p:nvSpPr>
        <p:spPr>
          <a:xfrm>
            <a:off x="758445" y="1433435"/>
            <a:ext cx="16771109" cy="0"/>
          </a:xfrm>
          <a:prstGeom prst="line">
            <a:avLst/>
          </a:prstGeom>
          <a:ln w="19050" cap="rnd">
            <a:solidFill>
              <a:srgbClr val="000000">
                <a:alpha val="14902"/>
              </a:srgbClr>
            </a:solidFill>
            <a:prstDash val="solid"/>
            <a:headEnd type="none" w="sm" len="sm"/>
            <a:tailEnd type="none" w="sm" len="sm"/>
          </a:ln>
        </p:spPr>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2561" y="8344541"/>
            <a:ext cx="12066386" cy="2368028"/>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14532" y="8725189"/>
            <a:ext cx="9635781" cy="1987380"/>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77928" r="68514"/>
          <a:stretch>
            <a:fillRect/>
          </a:stretch>
        </p:blipFill>
        <p:spPr>
          <a:xfrm>
            <a:off x="13792200" y="1870191"/>
            <a:ext cx="2527223" cy="901274"/>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13350" r="36795" b="54920"/>
          <a:stretch>
            <a:fillRect/>
          </a:stretch>
        </p:blipFill>
        <p:spPr>
          <a:xfrm>
            <a:off x="1047363" y="1753388"/>
            <a:ext cx="4001477" cy="1840803"/>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79005" t="43394"/>
          <a:stretch>
            <a:fillRect/>
          </a:stretch>
        </p:blipFill>
        <p:spPr>
          <a:xfrm flipH="1">
            <a:off x="1752600" y="5372100"/>
            <a:ext cx="1685132" cy="2311465"/>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38654" r="25825" b="43760"/>
          <a:stretch>
            <a:fillRect/>
          </a:stretch>
        </p:blipFill>
        <p:spPr>
          <a:xfrm>
            <a:off x="14648932" y="4499398"/>
            <a:ext cx="2851052" cy="2296518"/>
          </a:xfrm>
          <a:prstGeom prst="rect">
            <a:avLst/>
          </a:prstGeom>
        </p:spPr>
      </p:pic>
    </p:spTree>
    <p:extLst>
      <p:ext uri="{BB962C8B-B14F-4D97-AF65-F5344CB8AC3E}">
        <p14:creationId xmlns:p14="http://schemas.microsoft.com/office/powerpoint/2010/main" val="627645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736</Words>
  <Application>Microsoft Office PowerPoint</Application>
  <PresentationFormat>Custom</PresentationFormat>
  <Paragraphs>74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Symbol</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Ha_PC</dc:creator>
  <cp:lastModifiedBy>Admin</cp:lastModifiedBy>
  <cp:revision>15</cp:revision>
  <dcterms:created xsi:type="dcterms:W3CDTF">2006-08-16T00:00:00Z</dcterms:created>
  <dcterms:modified xsi:type="dcterms:W3CDTF">2025-03-03T11:30:02Z</dcterms:modified>
  <dc:identifier>DAEt-d3kjac</dc:identifier>
</cp:coreProperties>
</file>