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65" r:id="rId3"/>
    <p:sldId id="256" r:id="rId4"/>
    <p:sldId id="261" r:id="rId5"/>
    <p:sldId id="260" r:id="rId6"/>
    <p:sldId id="258" r:id="rId7"/>
    <p:sldId id="259" r:id="rId8"/>
    <p:sldId id="270" r:id="rId9"/>
    <p:sldId id="262" r:id="rId10"/>
    <p:sldId id="271" r:id="rId11"/>
    <p:sldId id="263" r:id="rId12"/>
    <p:sldId id="272" r:id="rId13"/>
    <p:sldId id="264" r:id="rId14"/>
    <p:sldId id="266" r:id="rId15"/>
    <p:sldId id="257" r:id="rId16"/>
    <p:sldId id="269" r:id="rId17"/>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61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svg"/><Relationship Id="rId3" Type="http://schemas.openxmlformats.org/officeDocument/2006/relationships/image" Target="../media/image49.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1.svg"/><Relationship Id="rId5" Type="http://schemas.openxmlformats.org/officeDocument/2006/relationships/image" Target="../media/image78.svg"/><Relationship Id="rId15" Type="http://schemas.openxmlformats.org/officeDocument/2006/relationships/image" Target="../media/image8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0.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1.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5.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9.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9.sv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3" Type="http://schemas.openxmlformats.org/officeDocument/2006/relationships/image" Target="../media/image32.png"/><Relationship Id="rId3" Type="http://schemas.openxmlformats.org/officeDocument/2006/relationships/image" Target="../media/image18.svg"/><Relationship Id="rId12" Type="http://schemas.openxmlformats.org/officeDocument/2006/relationships/image" Target="../media/image7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1.png"/><Relationship Id="rId5" Type="http://schemas.openxmlformats.org/officeDocument/2006/relationships/image" Target="../media/image63.svg"/><Relationship Id="rId10" Type="http://schemas.openxmlformats.org/officeDocument/2006/relationships/image" Target="../media/image68.svg"/><Relationship Id="rId4" Type="http://schemas.openxmlformats.org/officeDocument/2006/relationships/image" Target="../media/image29.png"/><Relationship Id="rId14" Type="http://schemas.openxmlformats.org/officeDocument/2006/relationships/image" Target="../media/image72.svg"/></Relationships>
</file>

<file path=ppt/slides/_rels/slide14.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7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74.sv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24.png"/><Relationship Id="rId4" Type="http://schemas.openxmlformats.org/officeDocument/2006/relationships/image" Target="../media/image36.png"/><Relationship Id="rId9" Type="http://schemas.openxmlformats.org/officeDocument/2006/relationships/image" Target="../media/image18.sv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svg"/><Relationship Id="rId3" Type="http://schemas.openxmlformats.org/officeDocument/2006/relationships/image" Target="../media/image49.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1.svg"/><Relationship Id="rId5" Type="http://schemas.openxmlformats.org/officeDocument/2006/relationships/image" Target="../media/image78.svg"/><Relationship Id="rId15" Type="http://schemas.openxmlformats.org/officeDocument/2006/relationships/image" Target="../media/image8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0.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3.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51.svg"/></Relationships>
</file>

<file path=ppt/slides/_rels/slide5.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1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3.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2.svg"/><Relationship Id="rId7" Type="http://schemas.openxmlformats.org/officeDocument/2006/relationships/image" Target="../media/image26.svg"/><Relationship Id="rId12"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30.svg"/><Relationship Id="rId15" Type="http://schemas.openxmlformats.org/officeDocument/2006/relationships/image" Target="../media/image34.svg"/><Relationship Id="rId10" Type="http://schemas.openxmlformats.org/officeDocument/2006/relationships/image" Target="../media/image20.png"/><Relationship Id="rId9" Type="http://schemas.openxmlformats.org/officeDocument/2006/relationships/image" Target="../media/image28.sv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51.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5.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9F"/>
        </a:solidFill>
        <a:effectLst/>
      </p:bgPr>
    </p:bg>
    <p:spTree>
      <p:nvGrpSpPr>
        <p:cNvPr id="1" name=""/>
        <p:cNvGrpSpPr/>
        <p:nvPr/>
      </p:nvGrpSpPr>
      <p:grpSpPr>
        <a:xfrm>
          <a:off x="0" y="0"/>
          <a:ext cx="0" cy="0"/>
          <a:chOff x="0" y="0"/>
          <a:chExt cx="0" cy="0"/>
        </a:xfrm>
      </p:grpSpPr>
      <p:sp>
        <p:nvSpPr>
          <p:cNvPr id="2" name="TextBox 2"/>
          <p:cNvSpPr txBox="1"/>
          <p:nvPr/>
        </p:nvSpPr>
        <p:spPr>
          <a:xfrm>
            <a:off x="1839156" y="2026247"/>
            <a:ext cx="14609686" cy="3118674"/>
          </a:xfrm>
          <a:prstGeom prst="rect">
            <a:avLst/>
          </a:prstGeom>
        </p:spPr>
        <p:txBody>
          <a:bodyPr wrap="square" lIns="0" tIns="0" rIns="0" bIns="0" rtlCol="0" anchor="t">
            <a:spAutoFit/>
          </a:bodyPr>
          <a:lstStyle/>
          <a:p>
            <a:pPr algn="ctr">
              <a:lnSpc>
                <a:spcPct val="150000"/>
              </a:lnSpc>
            </a:pPr>
            <a:r>
              <a:rPr lang="en-US" sz="7200" b="1" dirty="0" smtClean="0">
                <a:solidFill>
                  <a:srgbClr val="1B1B1B"/>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1B1B1B"/>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05505">
            <a:off x="-1454617" y="7105504"/>
            <a:ext cx="7296692" cy="485561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531" y="5479661"/>
            <a:ext cx="4148207" cy="377863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686996">
            <a:off x="12746823" y="6167437"/>
            <a:ext cx="4139637" cy="793310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028767" y="5373901"/>
            <a:ext cx="4230533" cy="388439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42098" y="7071139"/>
            <a:ext cx="4003803" cy="133896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65889">
            <a:off x="15325254" y="-2829236"/>
            <a:ext cx="4911170" cy="509649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58475" y="563321"/>
            <a:ext cx="4194109" cy="19445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9F"/>
        </a:solidFill>
        <a:effectLst/>
      </p:bgPr>
    </p:bg>
    <p:spTree>
      <p:nvGrpSpPr>
        <p:cNvPr id="1" name=""/>
        <p:cNvGrpSpPr/>
        <p:nvPr/>
      </p:nvGrpSpPr>
      <p:grpSpPr>
        <a:xfrm>
          <a:off x="0" y="0"/>
          <a:ext cx="0" cy="0"/>
          <a:chOff x="0" y="0"/>
          <a:chExt cx="0" cy="0"/>
        </a:xfrm>
      </p:grpSpPr>
      <p:sp>
        <p:nvSpPr>
          <p:cNvPr id="2" name="TextBox 2"/>
          <p:cNvSpPr txBox="1"/>
          <p:nvPr/>
        </p:nvSpPr>
        <p:spPr>
          <a:xfrm>
            <a:off x="1367247" y="914415"/>
            <a:ext cx="16013785" cy="2769989"/>
          </a:xfrm>
          <a:prstGeom prst="rect">
            <a:avLst/>
          </a:prstGeom>
        </p:spPr>
        <p:txBody>
          <a:bodyPr wrap="square" lIns="0" tIns="0" rIns="0" bIns="0" rtlCol="0" anchor="t">
            <a:spAutoFit/>
          </a:bodyPr>
          <a:lstStyle/>
          <a:p>
            <a:pPr algn="just">
              <a:lnSpc>
                <a:spcPct val="125000"/>
              </a:lnSpc>
            </a:pPr>
            <a:r>
              <a:rPr lang="en-US" sz="4800" b="1" i="1" dirty="0" smtClean="0">
                <a:solidFill>
                  <a:srgbClr val="1B1B1B"/>
                </a:solidFill>
                <a:latin typeface="Arial" panose="020B0604020202020204" pitchFamily="34" charset="0"/>
                <a:cs typeface="Arial" panose="020B0604020202020204" pitchFamily="34" charset="0"/>
              </a:rPr>
              <a:t>Ý </a:t>
            </a:r>
            <a:r>
              <a:rPr lang="en-US" sz="4800" b="1" i="1" dirty="0" err="1" smtClean="0">
                <a:solidFill>
                  <a:srgbClr val="1B1B1B"/>
                </a:solidFill>
                <a:latin typeface="Arial" panose="020B0604020202020204" pitchFamily="34" charset="0"/>
                <a:cs typeface="Arial" panose="020B0604020202020204" pitchFamily="34" charset="0"/>
              </a:rPr>
              <a:t>kiến</a:t>
            </a:r>
            <a:r>
              <a:rPr lang="en-US" sz="4800" b="1" i="1" dirty="0" smtClean="0">
                <a:solidFill>
                  <a:srgbClr val="1B1B1B"/>
                </a:solidFill>
                <a:latin typeface="Arial" panose="020B0604020202020204" pitchFamily="34" charset="0"/>
                <a:cs typeface="Arial" panose="020B0604020202020204" pitchFamily="34" charset="0"/>
              </a:rPr>
              <a:t> 2: </a:t>
            </a:r>
            <a:r>
              <a:rPr lang="vi-VN" sz="4800" b="1" i="1" dirty="0">
                <a:solidFill>
                  <a:srgbClr val="1B1B1B"/>
                </a:solidFill>
                <a:latin typeface="Arial" panose="020B0604020202020204" pitchFamily="34" charset="0"/>
                <a:cs typeface="Arial" panose="020B0604020202020204" pitchFamily="34" charset="0"/>
              </a:rPr>
              <a:t>Hạnh phúc không chỉ đến từ những điều ngọt ngào ấy, nó còn có thể được tạo nên bởi những vất vả, mệt nhọc, thậm chí là nỗi đau.</a:t>
            </a:r>
            <a:endParaRPr lang="en-US" sz="4800" b="1" i="1" dirty="0">
              <a:solidFill>
                <a:srgbClr val="1B1B1B"/>
              </a:solidFill>
              <a:latin typeface="Arial" panose="020B0604020202020204" pitchFamily="34" charset="0"/>
              <a:cs typeface="Arial" panose="020B0604020202020204" pitchFamily="34" charset="0"/>
            </a:endParaRPr>
          </a:p>
        </p:txBody>
      </p:sp>
      <p:grpSp>
        <p:nvGrpSpPr>
          <p:cNvPr id="3" name="Group 3"/>
          <p:cNvGrpSpPr/>
          <p:nvPr/>
        </p:nvGrpSpPr>
        <p:grpSpPr>
          <a:xfrm>
            <a:off x="1300501" y="3801708"/>
            <a:ext cx="16155982" cy="6066192"/>
            <a:chOff x="0" y="0"/>
            <a:chExt cx="7174137" cy="5578360"/>
          </a:xfrm>
        </p:grpSpPr>
        <p:sp>
          <p:nvSpPr>
            <p:cNvPr id="4" name="Freeform 4"/>
            <p:cNvSpPr/>
            <p:nvPr/>
          </p:nvSpPr>
          <p:spPr>
            <a:xfrm>
              <a:off x="-9098" y="-6509"/>
              <a:ext cx="7188468" cy="5610413"/>
            </a:xfrm>
            <a:custGeom>
              <a:avLst/>
              <a:gdLst/>
              <a:ahLst/>
              <a:cxnLst/>
              <a:rect l="l" t="t" r="r" b="b"/>
              <a:pathLst>
                <a:path w="7188468" h="5610413">
                  <a:moveTo>
                    <a:pt x="63030" y="5016860"/>
                  </a:moveTo>
                  <a:cubicBezTo>
                    <a:pt x="63030" y="5016860"/>
                    <a:pt x="0" y="4770296"/>
                    <a:pt x="10218" y="1214762"/>
                  </a:cubicBezTo>
                  <a:cubicBezTo>
                    <a:pt x="18651" y="990971"/>
                    <a:pt x="65033" y="645332"/>
                    <a:pt x="65033" y="645332"/>
                  </a:cubicBezTo>
                  <a:cubicBezTo>
                    <a:pt x="82233" y="502466"/>
                    <a:pt x="56685" y="337866"/>
                    <a:pt x="181385" y="223925"/>
                  </a:cubicBezTo>
                  <a:cubicBezTo>
                    <a:pt x="346794" y="72788"/>
                    <a:pt x="621643" y="0"/>
                    <a:pt x="6295395" y="6965"/>
                  </a:cubicBezTo>
                  <a:lnTo>
                    <a:pt x="6295396" y="6965"/>
                  </a:lnTo>
                  <a:cubicBezTo>
                    <a:pt x="6512143" y="16819"/>
                    <a:pt x="6716458" y="36481"/>
                    <a:pt x="6850646" y="101690"/>
                  </a:cubicBezTo>
                  <a:cubicBezTo>
                    <a:pt x="7106693" y="226120"/>
                    <a:pt x="7188468" y="459160"/>
                    <a:pt x="7182980" y="704684"/>
                  </a:cubicBezTo>
                  <a:cubicBezTo>
                    <a:pt x="7182980" y="704684"/>
                    <a:pt x="7139692" y="1013073"/>
                    <a:pt x="7147125" y="1248607"/>
                  </a:cubicBezTo>
                  <a:cubicBezTo>
                    <a:pt x="7154249" y="4758662"/>
                    <a:pt x="7161405" y="4954264"/>
                    <a:pt x="7161405" y="4954264"/>
                  </a:cubicBezTo>
                  <a:cubicBezTo>
                    <a:pt x="7144724" y="5169997"/>
                    <a:pt x="7030080" y="5380608"/>
                    <a:pt x="6833210" y="5492233"/>
                  </a:cubicBezTo>
                  <a:cubicBezTo>
                    <a:pt x="6682859" y="5577481"/>
                    <a:pt x="6484828" y="5592579"/>
                    <a:pt x="5152467" y="5581837"/>
                  </a:cubicBezTo>
                  <a:lnTo>
                    <a:pt x="5152397" y="5581837"/>
                  </a:lnTo>
                  <a:cubicBezTo>
                    <a:pt x="645952" y="5576560"/>
                    <a:pt x="384604" y="5610413"/>
                    <a:pt x="254278" y="5501256"/>
                  </a:cubicBezTo>
                  <a:cubicBezTo>
                    <a:pt x="145767" y="5410371"/>
                    <a:pt x="81795" y="5217059"/>
                    <a:pt x="63030" y="5016860"/>
                  </a:cubicBezTo>
                  <a:close/>
                </a:path>
              </a:pathLst>
            </a:custGeom>
            <a:solidFill>
              <a:srgbClr val="FFFDF6"/>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44075" y="5693394"/>
            <a:ext cx="4611410" cy="5328309"/>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08114">
            <a:off x="-1849240" y="-3038083"/>
            <a:ext cx="7296692" cy="4855617"/>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85459" y="2735569"/>
            <a:ext cx="4003803" cy="1338962"/>
          </a:xfrm>
          <a:prstGeom prst="rect">
            <a:avLst/>
          </a:prstGeom>
        </p:spPr>
      </p:pic>
      <p:sp>
        <p:nvSpPr>
          <p:cNvPr id="24" name="Rectangle 23"/>
          <p:cNvSpPr/>
          <p:nvPr/>
        </p:nvSpPr>
        <p:spPr>
          <a:xfrm>
            <a:off x="1799106" y="3917222"/>
            <a:ext cx="14995993" cy="5909310"/>
          </a:xfrm>
          <a:prstGeom prst="rect">
            <a:avLst/>
          </a:prstGeom>
        </p:spPr>
        <p:txBody>
          <a:bodyPr wrap="square">
            <a:spAutoFit/>
          </a:bodyPr>
          <a:lstStyle/>
          <a:p>
            <a:pPr marL="571500" indent="-571500">
              <a:lnSpc>
                <a:spcPct val="150000"/>
              </a:lnSpc>
              <a:buFont typeface="Wingdings" panose="05000000000000000000" pitchFamily="2" charset="2"/>
              <a:buChar char="§"/>
            </a:pPr>
            <a:r>
              <a:rPr lang="vi-VN" sz="4200" b="1" dirty="0">
                <a:solidFill>
                  <a:srgbClr val="444444"/>
                </a:solidFill>
              </a:rPr>
              <a:t>Lí lẽ 2.2: </a:t>
            </a:r>
            <a:r>
              <a:rPr lang="vi-VN" sz="4200" dirty="0">
                <a:solidFill>
                  <a:srgbClr val="444444"/>
                </a:solidFill>
              </a:rPr>
              <a:t>Một người không may mắc những bệnh tật nguy hiểm</a:t>
            </a:r>
            <a:r>
              <a:rPr lang="vi-VN" sz="4200" dirty="0" smtClean="0">
                <a:solidFill>
                  <a:srgbClr val="444444"/>
                </a:solidFill>
              </a:rPr>
              <a:t>,</a:t>
            </a:r>
            <a:r>
              <a:rPr lang="en-US" sz="4200" dirty="0" smtClean="0">
                <a:solidFill>
                  <a:srgbClr val="444444"/>
                </a:solidFill>
              </a:rPr>
              <a:t>…</a:t>
            </a:r>
            <a:r>
              <a:rPr lang="vi-VN" sz="4200" dirty="0" smtClean="0">
                <a:solidFill>
                  <a:srgbClr val="444444"/>
                </a:solidFill>
              </a:rPr>
              <a:t>làm </a:t>
            </a:r>
            <a:r>
              <a:rPr lang="vi-VN" sz="4200" dirty="0">
                <a:solidFill>
                  <a:srgbClr val="444444"/>
                </a:solidFill>
              </a:rPr>
              <a:t>những điều mình muốn.</a:t>
            </a:r>
          </a:p>
          <a:p>
            <a:pPr marL="571500" indent="-571500">
              <a:lnSpc>
                <a:spcPct val="150000"/>
              </a:lnSpc>
              <a:buFont typeface="Wingdings" panose="05000000000000000000" pitchFamily="2" charset="2"/>
              <a:buChar char="§"/>
            </a:pPr>
            <a:r>
              <a:rPr lang="vi-VN" sz="4200" b="1" dirty="0">
                <a:solidFill>
                  <a:srgbClr val="444444"/>
                </a:solidFill>
              </a:rPr>
              <a:t>Bằng chứng 2.2: </a:t>
            </a:r>
            <a:r>
              <a:rPr lang="vi-VN" sz="4200" dirty="0">
                <a:solidFill>
                  <a:srgbClr val="444444"/>
                </a:solidFill>
              </a:rPr>
              <a:t>Võ Thị Ngọc Nữ, dù đang ở trong độ tuổi của những ước mơ, của những hoài bão. một tuổi trẻ nhiệt huyệt, đây đam mê, nhưng Ngọc Nữ lại mắc phải căn bệnh hiểm </a:t>
            </a:r>
            <a:r>
              <a:rPr lang="vi-VN" sz="4200" dirty="0" smtClean="0">
                <a:solidFill>
                  <a:srgbClr val="444444"/>
                </a:solidFill>
              </a:rPr>
              <a:t>nghèo,</a:t>
            </a:r>
            <a:r>
              <a:rPr lang="en-US" sz="4200" dirty="0" smtClean="0">
                <a:solidFill>
                  <a:srgbClr val="444444"/>
                </a:solidFill>
              </a:rPr>
              <a:t>…</a:t>
            </a:r>
            <a:r>
              <a:rPr lang="vi-VN" sz="4200" dirty="0" smtClean="0">
                <a:solidFill>
                  <a:srgbClr val="444444"/>
                </a:solidFill>
              </a:rPr>
              <a:t> hạt </a:t>
            </a:r>
            <a:r>
              <a:rPr lang="vi-VN" sz="4200" dirty="0">
                <a:solidFill>
                  <a:srgbClr val="444444"/>
                </a:solidFill>
              </a:rPr>
              <a:t>mầm của khát vọng sống.</a:t>
            </a:r>
            <a:endParaRPr lang="vi-VN" sz="4200" i="0" dirty="0">
              <a:solidFill>
                <a:srgbClr val="444444"/>
              </a:solidFill>
              <a:effectLst/>
            </a:endParaRPr>
          </a:p>
        </p:txBody>
      </p:sp>
    </p:spTree>
    <p:extLst>
      <p:ext uri="{BB962C8B-B14F-4D97-AF65-F5344CB8AC3E}">
        <p14:creationId xmlns:p14="http://schemas.microsoft.com/office/powerpoint/2010/main" val="5151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barn(inVertical)">
                                      <p:cBhvr>
                                        <p:cTn id="1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1EABC"/>
        </a:solidFill>
        <a:effectLst/>
      </p:bgPr>
    </p:bg>
    <p:spTree>
      <p:nvGrpSpPr>
        <p:cNvPr id="1" name=""/>
        <p:cNvGrpSpPr/>
        <p:nvPr/>
      </p:nvGrpSpPr>
      <p:grpSpPr>
        <a:xfrm>
          <a:off x="0" y="0"/>
          <a:ext cx="0" cy="0"/>
          <a:chOff x="0" y="0"/>
          <a:chExt cx="0" cy="0"/>
        </a:xfrm>
      </p:grpSpPr>
      <p:sp>
        <p:nvSpPr>
          <p:cNvPr id="2" name="TextBox 2"/>
          <p:cNvSpPr txBox="1"/>
          <p:nvPr/>
        </p:nvSpPr>
        <p:spPr>
          <a:xfrm>
            <a:off x="1053721" y="2332167"/>
            <a:ext cx="6667351" cy="1090940"/>
          </a:xfrm>
          <a:prstGeom prst="rect">
            <a:avLst/>
          </a:prstGeom>
        </p:spPr>
        <p:txBody>
          <a:bodyPr lIns="0" tIns="0" rIns="0" bIns="0" rtlCol="0" anchor="t">
            <a:spAutoFit/>
          </a:bodyPr>
          <a:lstStyle/>
          <a:p>
            <a:pPr>
              <a:lnSpc>
                <a:spcPts val="9360"/>
              </a:lnSpc>
            </a:pPr>
            <a:r>
              <a:rPr lang="en-US" sz="6400" b="1" spc="390" dirty="0" smtClean="0">
                <a:solidFill>
                  <a:srgbClr val="1B1B1B"/>
                </a:solidFill>
                <a:latin typeface="Arial" panose="020B0604020202020204" pitchFamily="34" charset="0"/>
                <a:cs typeface="Arial" panose="020B0604020202020204" pitchFamily="34" charset="0"/>
              </a:rPr>
              <a:t>NGHỆ THUẬT</a:t>
            </a:r>
            <a:endParaRPr lang="en-US" sz="6400" b="1" spc="390" dirty="0">
              <a:solidFill>
                <a:srgbClr val="1B1B1B"/>
              </a:solidFill>
              <a:latin typeface="Arial" panose="020B0604020202020204" pitchFamily="34" charset="0"/>
              <a:cs typeface="Arial" panose="020B0604020202020204" pitchFamily="34" charset="0"/>
            </a:endParaRPr>
          </a:p>
        </p:txBody>
      </p:sp>
      <p:grpSp>
        <p:nvGrpSpPr>
          <p:cNvPr id="3" name="Group 3"/>
          <p:cNvGrpSpPr/>
          <p:nvPr/>
        </p:nvGrpSpPr>
        <p:grpSpPr>
          <a:xfrm>
            <a:off x="8153400" y="1877888"/>
            <a:ext cx="9275641" cy="5977513"/>
            <a:chOff x="0" y="0"/>
            <a:chExt cx="12535203" cy="2937083"/>
          </a:xfrm>
        </p:grpSpPr>
        <p:sp>
          <p:nvSpPr>
            <p:cNvPr id="4" name="Freeform 4"/>
            <p:cNvSpPr/>
            <p:nvPr/>
          </p:nvSpPr>
          <p:spPr>
            <a:xfrm>
              <a:off x="-9098" y="-6509"/>
              <a:ext cx="12549534" cy="2969137"/>
            </a:xfrm>
            <a:custGeom>
              <a:avLst/>
              <a:gdLst/>
              <a:ahLst/>
              <a:cxnLst/>
              <a:rect l="l" t="t" r="r" b="b"/>
              <a:pathLst>
                <a:path w="12549534" h="2969137">
                  <a:moveTo>
                    <a:pt x="63030" y="2375583"/>
                  </a:moveTo>
                  <a:cubicBezTo>
                    <a:pt x="63030" y="2375583"/>
                    <a:pt x="0" y="2129019"/>
                    <a:pt x="10218" y="1214762"/>
                  </a:cubicBezTo>
                  <a:cubicBezTo>
                    <a:pt x="18651" y="990971"/>
                    <a:pt x="65033" y="645332"/>
                    <a:pt x="65033" y="645332"/>
                  </a:cubicBezTo>
                  <a:cubicBezTo>
                    <a:pt x="82233" y="502466"/>
                    <a:pt x="56685" y="337866"/>
                    <a:pt x="181385" y="223925"/>
                  </a:cubicBezTo>
                  <a:cubicBezTo>
                    <a:pt x="346794" y="72788"/>
                    <a:pt x="621643" y="0"/>
                    <a:pt x="11656461" y="6965"/>
                  </a:cubicBezTo>
                  <a:lnTo>
                    <a:pt x="11656461" y="6965"/>
                  </a:lnTo>
                  <a:cubicBezTo>
                    <a:pt x="11873209" y="16819"/>
                    <a:pt x="12077523" y="36481"/>
                    <a:pt x="12211712" y="101690"/>
                  </a:cubicBezTo>
                  <a:cubicBezTo>
                    <a:pt x="12467758" y="226120"/>
                    <a:pt x="12549533" y="459160"/>
                    <a:pt x="12544045" y="704684"/>
                  </a:cubicBezTo>
                  <a:cubicBezTo>
                    <a:pt x="12544045" y="704684"/>
                    <a:pt x="12500757" y="1013073"/>
                    <a:pt x="12508191" y="1248607"/>
                  </a:cubicBezTo>
                  <a:cubicBezTo>
                    <a:pt x="12515314" y="2117385"/>
                    <a:pt x="12522471" y="2312988"/>
                    <a:pt x="12522471" y="2312988"/>
                  </a:cubicBezTo>
                  <a:cubicBezTo>
                    <a:pt x="12505789" y="2528720"/>
                    <a:pt x="12391145" y="2739332"/>
                    <a:pt x="12194276" y="2850956"/>
                  </a:cubicBezTo>
                  <a:cubicBezTo>
                    <a:pt x="12043925" y="2936204"/>
                    <a:pt x="11845893" y="2951302"/>
                    <a:pt x="9422020" y="2940561"/>
                  </a:cubicBezTo>
                  <a:lnTo>
                    <a:pt x="9421881" y="2940561"/>
                  </a:lnTo>
                  <a:cubicBezTo>
                    <a:pt x="645952" y="2935284"/>
                    <a:pt x="384604" y="2969137"/>
                    <a:pt x="254278" y="2859979"/>
                  </a:cubicBezTo>
                  <a:cubicBezTo>
                    <a:pt x="145767" y="2769094"/>
                    <a:pt x="81795" y="2575782"/>
                    <a:pt x="63030" y="2375583"/>
                  </a:cubicBezTo>
                  <a:close/>
                </a:path>
              </a:pathLst>
            </a:custGeom>
            <a:solidFill>
              <a:srgbClr val="FFFEFB"/>
            </a:solidFill>
          </p:spPr>
        </p:sp>
      </p:grpSp>
      <p:grpSp>
        <p:nvGrpSpPr>
          <p:cNvPr id="5" name="Group 5"/>
          <p:cNvGrpSpPr/>
          <p:nvPr/>
        </p:nvGrpSpPr>
        <p:grpSpPr>
          <a:xfrm>
            <a:off x="12344400" y="1033309"/>
            <a:ext cx="4550707" cy="1371515"/>
            <a:chOff x="0" y="0"/>
            <a:chExt cx="7354389" cy="2216503"/>
          </a:xfrm>
        </p:grpSpPr>
        <p:sp>
          <p:nvSpPr>
            <p:cNvPr id="6" name="Freeform 6"/>
            <p:cNvSpPr/>
            <p:nvPr/>
          </p:nvSpPr>
          <p:spPr>
            <a:xfrm>
              <a:off x="-9098" y="-6509"/>
              <a:ext cx="7368720" cy="2248556"/>
            </a:xfrm>
            <a:custGeom>
              <a:avLst/>
              <a:gdLst/>
              <a:ahLst/>
              <a:cxnLst/>
              <a:rect l="l" t="t" r="r" b="b"/>
              <a:pathLst>
                <a:path w="736872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6475647" y="6965"/>
                  </a:cubicBezTo>
                  <a:lnTo>
                    <a:pt x="6475648" y="6965"/>
                  </a:lnTo>
                  <a:cubicBezTo>
                    <a:pt x="6692395" y="16819"/>
                    <a:pt x="6896710" y="36481"/>
                    <a:pt x="7030898" y="101690"/>
                  </a:cubicBezTo>
                  <a:cubicBezTo>
                    <a:pt x="7286944" y="226120"/>
                    <a:pt x="7368719" y="459160"/>
                    <a:pt x="7363232" y="704684"/>
                  </a:cubicBezTo>
                  <a:cubicBezTo>
                    <a:pt x="7363232" y="704684"/>
                    <a:pt x="7319944" y="1013073"/>
                    <a:pt x="7327377" y="1248607"/>
                  </a:cubicBezTo>
                  <a:cubicBezTo>
                    <a:pt x="7334500" y="1396804"/>
                    <a:pt x="7341657" y="1592407"/>
                    <a:pt x="7341657" y="1592407"/>
                  </a:cubicBezTo>
                  <a:cubicBezTo>
                    <a:pt x="7324975" y="1808139"/>
                    <a:pt x="7210331" y="2018751"/>
                    <a:pt x="7013463" y="2130375"/>
                  </a:cubicBezTo>
                  <a:cubicBezTo>
                    <a:pt x="6863111" y="2215624"/>
                    <a:pt x="6665080" y="2230722"/>
                    <a:pt x="5296019" y="2219980"/>
                  </a:cubicBezTo>
                  <a:lnTo>
                    <a:pt x="5295947" y="2219980"/>
                  </a:lnTo>
                  <a:cubicBezTo>
                    <a:pt x="645952" y="2214703"/>
                    <a:pt x="384604" y="2248556"/>
                    <a:pt x="254278" y="2139399"/>
                  </a:cubicBezTo>
                  <a:cubicBezTo>
                    <a:pt x="145767" y="2048514"/>
                    <a:pt x="81795" y="1855202"/>
                    <a:pt x="63030" y="1655003"/>
                  </a:cubicBezTo>
                  <a:close/>
                </a:path>
              </a:pathLst>
            </a:custGeom>
            <a:solidFill>
              <a:srgbClr val="FFC09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340905">
            <a:off x="-583335" y="8719548"/>
            <a:ext cx="4911170" cy="509649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4686300"/>
            <a:ext cx="5846795" cy="4220323"/>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866740" y="179512"/>
            <a:ext cx="2017509" cy="1698376"/>
          </a:xfrm>
          <a:prstGeom prst="rect">
            <a:avLst/>
          </a:prstGeom>
        </p:spPr>
      </p:pic>
      <p:sp>
        <p:nvSpPr>
          <p:cNvPr id="21" name="TextBox 21"/>
          <p:cNvSpPr txBox="1"/>
          <p:nvPr/>
        </p:nvSpPr>
        <p:spPr>
          <a:xfrm>
            <a:off x="8973545" y="3227473"/>
            <a:ext cx="7924800" cy="1938992"/>
          </a:xfrm>
          <a:prstGeom prst="rect">
            <a:avLst/>
          </a:prstGeom>
        </p:spPr>
        <p:txBody>
          <a:bodyPr wrap="square" lIns="0" tIns="0" rIns="0" bIns="0" rtlCol="0" anchor="t">
            <a:spAutoFit/>
          </a:bodyPr>
          <a:lstStyle/>
          <a:p>
            <a:pPr algn="just">
              <a:lnSpc>
                <a:spcPct val="150000"/>
              </a:lnSpc>
            </a:pPr>
            <a:r>
              <a:rPr lang="en-US" sz="4200" dirty="0" smtClean="0">
                <a:solidFill>
                  <a:srgbClr val="000000"/>
                </a:solidFill>
                <a:latin typeface="Arial" panose="020B0604020202020204" pitchFamily="34" charset="0"/>
                <a:cs typeface="Arial" panose="020B0604020202020204" pitchFamily="34" charset="0"/>
              </a:rPr>
              <a:t>- Văn bản </a:t>
            </a:r>
            <a:r>
              <a:rPr lang="en-US" sz="4200" dirty="0" err="1" smtClean="0">
                <a:solidFill>
                  <a:srgbClr val="000000"/>
                </a:solidFill>
                <a:latin typeface="Arial" panose="020B0604020202020204" pitchFamily="34" charset="0"/>
                <a:cs typeface="Arial" panose="020B0604020202020204" pitchFamily="34" charset="0"/>
              </a:rPr>
              <a:t>nghị</a:t>
            </a:r>
            <a:r>
              <a:rPr lang="en-US" sz="4200" dirty="0" smtClean="0">
                <a:solidFill>
                  <a:srgbClr val="000000"/>
                </a:solidFill>
                <a:latin typeface="Arial" panose="020B0604020202020204" pitchFamily="34" charset="0"/>
                <a:cs typeface="Arial" panose="020B0604020202020204" pitchFamily="34" charset="0"/>
              </a:rPr>
              <a:t> </a:t>
            </a:r>
            <a:r>
              <a:rPr lang="en-US" sz="4200" dirty="0" err="1" smtClean="0">
                <a:solidFill>
                  <a:srgbClr val="000000"/>
                </a:solidFill>
                <a:latin typeface="Arial" panose="020B0604020202020204" pitchFamily="34" charset="0"/>
                <a:cs typeface="Arial" panose="020B0604020202020204" pitchFamily="34" charset="0"/>
              </a:rPr>
              <a:t>luận</a:t>
            </a:r>
            <a:r>
              <a:rPr lang="en-US" sz="4200" dirty="0" smtClean="0">
                <a:solidFill>
                  <a:srgbClr val="000000"/>
                </a:solidFill>
                <a:latin typeface="Arial" panose="020B0604020202020204" pitchFamily="34" charset="0"/>
                <a:cs typeface="Arial" panose="020B0604020202020204" pitchFamily="34" charset="0"/>
              </a:rPr>
              <a:t> </a:t>
            </a:r>
            <a:r>
              <a:rPr lang="en-US" sz="4200" dirty="0" err="1" smtClean="0">
                <a:solidFill>
                  <a:srgbClr val="000000"/>
                </a:solidFill>
                <a:latin typeface="Arial" panose="020B0604020202020204" pitchFamily="34" charset="0"/>
                <a:cs typeface="Arial" panose="020B0604020202020204" pitchFamily="34" charset="0"/>
              </a:rPr>
              <a:t>sử</a:t>
            </a:r>
            <a:r>
              <a:rPr lang="en-US" sz="4200" dirty="0" smtClean="0">
                <a:solidFill>
                  <a:srgbClr val="000000"/>
                </a:solidFill>
                <a:latin typeface="Arial" panose="020B0604020202020204" pitchFamily="34" charset="0"/>
                <a:cs typeface="Arial" panose="020B0604020202020204" pitchFamily="34" charset="0"/>
              </a:rPr>
              <a:t> </a:t>
            </a:r>
            <a:r>
              <a:rPr lang="en-US" sz="4200" dirty="0" err="1" smtClean="0">
                <a:solidFill>
                  <a:srgbClr val="000000"/>
                </a:solidFill>
                <a:latin typeface="Arial" panose="020B0604020202020204" pitchFamily="34" charset="0"/>
                <a:cs typeface="Arial" panose="020B0604020202020204" pitchFamily="34" charset="0"/>
              </a:rPr>
              <a:t>dụng</a:t>
            </a:r>
            <a:r>
              <a:rPr lang="en-US" sz="4200" dirty="0" smtClean="0">
                <a:solidFill>
                  <a:srgbClr val="000000"/>
                </a:solidFill>
                <a:latin typeface="Arial" panose="020B0604020202020204" pitchFamily="34" charset="0"/>
                <a:cs typeface="Arial" panose="020B0604020202020204" pitchFamily="34" charset="0"/>
              </a:rPr>
              <a:t> các </a:t>
            </a:r>
            <a:r>
              <a:rPr lang="en-US" sz="4200" dirty="0" err="1" smtClean="0">
                <a:solidFill>
                  <a:srgbClr val="000000"/>
                </a:solidFill>
                <a:latin typeface="Arial" panose="020B0604020202020204" pitchFamily="34" charset="0"/>
                <a:cs typeface="Arial" panose="020B0604020202020204" pitchFamily="34" charset="0"/>
              </a:rPr>
              <a:t>lí</a:t>
            </a:r>
            <a:r>
              <a:rPr lang="en-US" sz="4200" dirty="0" smtClean="0">
                <a:solidFill>
                  <a:srgbClr val="000000"/>
                </a:solidFill>
                <a:latin typeface="Arial" panose="020B0604020202020204" pitchFamily="34" charset="0"/>
                <a:cs typeface="Arial" panose="020B0604020202020204" pitchFamily="34" charset="0"/>
              </a:rPr>
              <a:t> </a:t>
            </a:r>
            <a:r>
              <a:rPr lang="en-US" sz="4200" dirty="0" err="1" smtClean="0">
                <a:solidFill>
                  <a:srgbClr val="000000"/>
                </a:solidFill>
                <a:latin typeface="Arial" panose="020B0604020202020204" pitchFamily="34" charset="0"/>
                <a:cs typeface="Arial" panose="020B0604020202020204" pitchFamily="34" charset="0"/>
              </a:rPr>
              <a:t>lẽ</a:t>
            </a:r>
            <a:r>
              <a:rPr lang="en-US" sz="4200" dirty="0" smtClean="0">
                <a:solidFill>
                  <a:srgbClr val="000000"/>
                </a:solidFill>
                <a:latin typeface="Arial" panose="020B0604020202020204" pitchFamily="34" charset="0"/>
                <a:cs typeface="Arial" panose="020B0604020202020204" pitchFamily="34" charset="0"/>
              </a:rPr>
              <a:t>, </a:t>
            </a:r>
            <a:r>
              <a:rPr lang="en-US" sz="4200" dirty="0" err="1" smtClean="0">
                <a:solidFill>
                  <a:srgbClr val="000000"/>
                </a:solidFill>
                <a:latin typeface="Arial" panose="020B0604020202020204" pitchFamily="34" charset="0"/>
                <a:cs typeface="Arial" panose="020B0604020202020204" pitchFamily="34" charset="0"/>
              </a:rPr>
              <a:t>dẫn</a:t>
            </a:r>
            <a:r>
              <a:rPr lang="en-US" sz="4200" dirty="0" smtClean="0">
                <a:solidFill>
                  <a:srgbClr val="000000"/>
                </a:solidFill>
                <a:latin typeface="Arial" panose="020B0604020202020204" pitchFamily="34" charset="0"/>
                <a:cs typeface="Arial" panose="020B0604020202020204" pitchFamily="34" charset="0"/>
              </a:rPr>
              <a:t> </a:t>
            </a:r>
            <a:r>
              <a:rPr lang="en-US" sz="4200" dirty="0" err="1" smtClean="0">
                <a:solidFill>
                  <a:srgbClr val="000000"/>
                </a:solidFill>
                <a:latin typeface="Arial" panose="020B0604020202020204" pitchFamily="34" charset="0"/>
                <a:cs typeface="Arial" panose="020B0604020202020204" pitchFamily="34" charset="0"/>
              </a:rPr>
              <a:t>chứng</a:t>
            </a:r>
            <a:r>
              <a:rPr lang="en-US" sz="4200" dirty="0" smtClean="0">
                <a:solidFill>
                  <a:srgbClr val="000000"/>
                </a:solidFill>
                <a:latin typeface="Arial" panose="020B0604020202020204" pitchFamily="34" charset="0"/>
                <a:cs typeface="Arial" panose="020B0604020202020204" pitchFamily="34" charset="0"/>
              </a:rPr>
              <a:t> cụ thể, </a:t>
            </a:r>
            <a:r>
              <a:rPr lang="en-US" sz="4200" dirty="0" err="1" smtClean="0">
                <a:solidFill>
                  <a:srgbClr val="000000"/>
                </a:solidFill>
                <a:latin typeface="Arial" panose="020B0604020202020204" pitchFamily="34" charset="0"/>
                <a:cs typeface="Arial" panose="020B0604020202020204" pitchFamily="34" charset="0"/>
              </a:rPr>
              <a:t>rõ</a:t>
            </a:r>
            <a:r>
              <a:rPr lang="en-US" sz="4200" dirty="0" smtClean="0">
                <a:solidFill>
                  <a:srgbClr val="000000"/>
                </a:solidFill>
                <a:latin typeface="Arial" panose="020B0604020202020204" pitchFamily="34" charset="0"/>
                <a:cs typeface="Arial" panose="020B0604020202020204" pitchFamily="34" charset="0"/>
              </a:rPr>
              <a:t> </a:t>
            </a:r>
            <a:r>
              <a:rPr lang="en-US" sz="4200" dirty="0" err="1" smtClean="0">
                <a:solidFill>
                  <a:srgbClr val="000000"/>
                </a:solidFill>
                <a:latin typeface="Arial" panose="020B0604020202020204" pitchFamily="34" charset="0"/>
                <a:cs typeface="Arial" panose="020B0604020202020204" pitchFamily="34" charset="0"/>
              </a:rPr>
              <a:t>ràng</a:t>
            </a:r>
            <a:r>
              <a:rPr lang="en-US" sz="4200" dirty="0" smtClean="0">
                <a:solidFill>
                  <a:srgbClr val="000000"/>
                </a:solidFill>
                <a:latin typeface="Arial" panose="020B0604020202020204" pitchFamily="34" charset="0"/>
                <a:cs typeface="Arial" panose="020B0604020202020204" pitchFamily="34" charset="0"/>
              </a:rPr>
              <a:t>.</a:t>
            </a:r>
            <a:endParaRPr lang="en-US" sz="4200"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1EABC"/>
        </a:solidFill>
        <a:effectLst/>
      </p:bgPr>
    </p:bg>
    <p:spTree>
      <p:nvGrpSpPr>
        <p:cNvPr id="1" name=""/>
        <p:cNvGrpSpPr/>
        <p:nvPr/>
      </p:nvGrpSpPr>
      <p:grpSpPr>
        <a:xfrm>
          <a:off x="0" y="0"/>
          <a:ext cx="0" cy="0"/>
          <a:chOff x="0" y="0"/>
          <a:chExt cx="0" cy="0"/>
        </a:xfrm>
      </p:grpSpPr>
      <p:sp>
        <p:nvSpPr>
          <p:cNvPr id="2" name="TextBox 2"/>
          <p:cNvSpPr txBox="1"/>
          <p:nvPr/>
        </p:nvSpPr>
        <p:spPr>
          <a:xfrm>
            <a:off x="1053721" y="2332167"/>
            <a:ext cx="6667351" cy="1090940"/>
          </a:xfrm>
          <a:prstGeom prst="rect">
            <a:avLst/>
          </a:prstGeom>
        </p:spPr>
        <p:txBody>
          <a:bodyPr lIns="0" tIns="0" rIns="0" bIns="0" rtlCol="0" anchor="t">
            <a:spAutoFit/>
          </a:bodyPr>
          <a:lstStyle/>
          <a:p>
            <a:pPr>
              <a:lnSpc>
                <a:spcPts val="9360"/>
              </a:lnSpc>
            </a:pPr>
            <a:r>
              <a:rPr lang="en-US" sz="6400" b="1" spc="390" dirty="0" smtClean="0">
                <a:solidFill>
                  <a:srgbClr val="1B1B1B"/>
                </a:solidFill>
                <a:latin typeface="Arial" panose="020B0604020202020204" pitchFamily="34" charset="0"/>
                <a:cs typeface="Arial" panose="020B0604020202020204" pitchFamily="34" charset="0"/>
              </a:rPr>
              <a:t>NỘI DUNG</a:t>
            </a:r>
            <a:endParaRPr lang="en-US" sz="6400" b="1" spc="390" dirty="0">
              <a:solidFill>
                <a:srgbClr val="1B1B1B"/>
              </a:solidFill>
              <a:latin typeface="Arial" panose="020B0604020202020204" pitchFamily="34" charset="0"/>
              <a:cs typeface="Arial" panose="020B0604020202020204" pitchFamily="34" charset="0"/>
            </a:endParaRPr>
          </a:p>
        </p:txBody>
      </p:sp>
      <p:grpSp>
        <p:nvGrpSpPr>
          <p:cNvPr id="3" name="Group 3"/>
          <p:cNvGrpSpPr/>
          <p:nvPr/>
        </p:nvGrpSpPr>
        <p:grpSpPr>
          <a:xfrm>
            <a:off x="7391400" y="1877888"/>
            <a:ext cx="10037641" cy="5977513"/>
            <a:chOff x="0" y="0"/>
            <a:chExt cx="12535203" cy="2937083"/>
          </a:xfrm>
        </p:grpSpPr>
        <p:sp>
          <p:nvSpPr>
            <p:cNvPr id="4" name="Freeform 4"/>
            <p:cNvSpPr/>
            <p:nvPr/>
          </p:nvSpPr>
          <p:spPr>
            <a:xfrm>
              <a:off x="-9098" y="-6509"/>
              <a:ext cx="12549534" cy="2969137"/>
            </a:xfrm>
            <a:custGeom>
              <a:avLst/>
              <a:gdLst/>
              <a:ahLst/>
              <a:cxnLst/>
              <a:rect l="l" t="t" r="r" b="b"/>
              <a:pathLst>
                <a:path w="12549534" h="2969137">
                  <a:moveTo>
                    <a:pt x="63030" y="2375583"/>
                  </a:moveTo>
                  <a:cubicBezTo>
                    <a:pt x="63030" y="2375583"/>
                    <a:pt x="0" y="2129019"/>
                    <a:pt x="10218" y="1214762"/>
                  </a:cubicBezTo>
                  <a:cubicBezTo>
                    <a:pt x="18651" y="990971"/>
                    <a:pt x="65033" y="645332"/>
                    <a:pt x="65033" y="645332"/>
                  </a:cubicBezTo>
                  <a:cubicBezTo>
                    <a:pt x="82233" y="502466"/>
                    <a:pt x="56685" y="337866"/>
                    <a:pt x="181385" y="223925"/>
                  </a:cubicBezTo>
                  <a:cubicBezTo>
                    <a:pt x="346794" y="72788"/>
                    <a:pt x="621643" y="0"/>
                    <a:pt x="11656461" y="6965"/>
                  </a:cubicBezTo>
                  <a:lnTo>
                    <a:pt x="11656461" y="6965"/>
                  </a:lnTo>
                  <a:cubicBezTo>
                    <a:pt x="11873209" y="16819"/>
                    <a:pt x="12077523" y="36481"/>
                    <a:pt x="12211712" y="101690"/>
                  </a:cubicBezTo>
                  <a:cubicBezTo>
                    <a:pt x="12467758" y="226120"/>
                    <a:pt x="12549533" y="459160"/>
                    <a:pt x="12544045" y="704684"/>
                  </a:cubicBezTo>
                  <a:cubicBezTo>
                    <a:pt x="12544045" y="704684"/>
                    <a:pt x="12500757" y="1013073"/>
                    <a:pt x="12508191" y="1248607"/>
                  </a:cubicBezTo>
                  <a:cubicBezTo>
                    <a:pt x="12515314" y="2117385"/>
                    <a:pt x="12522471" y="2312988"/>
                    <a:pt x="12522471" y="2312988"/>
                  </a:cubicBezTo>
                  <a:cubicBezTo>
                    <a:pt x="12505789" y="2528720"/>
                    <a:pt x="12391145" y="2739332"/>
                    <a:pt x="12194276" y="2850956"/>
                  </a:cubicBezTo>
                  <a:cubicBezTo>
                    <a:pt x="12043925" y="2936204"/>
                    <a:pt x="11845893" y="2951302"/>
                    <a:pt x="9422020" y="2940561"/>
                  </a:cubicBezTo>
                  <a:lnTo>
                    <a:pt x="9421881" y="2940561"/>
                  </a:lnTo>
                  <a:cubicBezTo>
                    <a:pt x="645952" y="2935284"/>
                    <a:pt x="384604" y="2969137"/>
                    <a:pt x="254278" y="2859979"/>
                  </a:cubicBezTo>
                  <a:cubicBezTo>
                    <a:pt x="145767" y="2769094"/>
                    <a:pt x="81795" y="2575782"/>
                    <a:pt x="63030" y="2375583"/>
                  </a:cubicBezTo>
                  <a:close/>
                </a:path>
              </a:pathLst>
            </a:custGeom>
            <a:solidFill>
              <a:srgbClr val="FFFEFB"/>
            </a:solidFill>
          </p:spPr>
        </p:sp>
      </p:grpSp>
      <p:grpSp>
        <p:nvGrpSpPr>
          <p:cNvPr id="5" name="Group 5"/>
          <p:cNvGrpSpPr/>
          <p:nvPr/>
        </p:nvGrpSpPr>
        <p:grpSpPr>
          <a:xfrm>
            <a:off x="12344400" y="1033309"/>
            <a:ext cx="4550707" cy="1371515"/>
            <a:chOff x="0" y="0"/>
            <a:chExt cx="7354389" cy="2216503"/>
          </a:xfrm>
        </p:grpSpPr>
        <p:sp>
          <p:nvSpPr>
            <p:cNvPr id="6" name="Freeform 6"/>
            <p:cNvSpPr/>
            <p:nvPr/>
          </p:nvSpPr>
          <p:spPr>
            <a:xfrm>
              <a:off x="-9098" y="-6509"/>
              <a:ext cx="7368720" cy="2248556"/>
            </a:xfrm>
            <a:custGeom>
              <a:avLst/>
              <a:gdLst/>
              <a:ahLst/>
              <a:cxnLst/>
              <a:rect l="l" t="t" r="r" b="b"/>
              <a:pathLst>
                <a:path w="736872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6475647" y="6965"/>
                  </a:cubicBezTo>
                  <a:lnTo>
                    <a:pt x="6475648" y="6965"/>
                  </a:lnTo>
                  <a:cubicBezTo>
                    <a:pt x="6692395" y="16819"/>
                    <a:pt x="6896710" y="36481"/>
                    <a:pt x="7030898" y="101690"/>
                  </a:cubicBezTo>
                  <a:cubicBezTo>
                    <a:pt x="7286944" y="226120"/>
                    <a:pt x="7368719" y="459160"/>
                    <a:pt x="7363232" y="704684"/>
                  </a:cubicBezTo>
                  <a:cubicBezTo>
                    <a:pt x="7363232" y="704684"/>
                    <a:pt x="7319944" y="1013073"/>
                    <a:pt x="7327377" y="1248607"/>
                  </a:cubicBezTo>
                  <a:cubicBezTo>
                    <a:pt x="7334500" y="1396804"/>
                    <a:pt x="7341657" y="1592407"/>
                    <a:pt x="7341657" y="1592407"/>
                  </a:cubicBezTo>
                  <a:cubicBezTo>
                    <a:pt x="7324975" y="1808139"/>
                    <a:pt x="7210331" y="2018751"/>
                    <a:pt x="7013463" y="2130375"/>
                  </a:cubicBezTo>
                  <a:cubicBezTo>
                    <a:pt x="6863111" y="2215624"/>
                    <a:pt x="6665080" y="2230722"/>
                    <a:pt x="5296019" y="2219980"/>
                  </a:cubicBezTo>
                  <a:lnTo>
                    <a:pt x="5295947" y="2219980"/>
                  </a:lnTo>
                  <a:cubicBezTo>
                    <a:pt x="645952" y="2214703"/>
                    <a:pt x="384604" y="2248556"/>
                    <a:pt x="254278" y="2139399"/>
                  </a:cubicBezTo>
                  <a:cubicBezTo>
                    <a:pt x="145767" y="2048514"/>
                    <a:pt x="81795" y="1855202"/>
                    <a:pt x="63030" y="1655003"/>
                  </a:cubicBezTo>
                  <a:close/>
                </a:path>
              </a:pathLst>
            </a:custGeom>
            <a:solidFill>
              <a:srgbClr val="FFC09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340905">
            <a:off x="-583335" y="8719548"/>
            <a:ext cx="4911170" cy="509649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4686300"/>
            <a:ext cx="5846795" cy="4220323"/>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866740" y="179512"/>
            <a:ext cx="2017509" cy="1698376"/>
          </a:xfrm>
          <a:prstGeom prst="rect">
            <a:avLst/>
          </a:prstGeom>
        </p:spPr>
      </p:pic>
      <p:sp>
        <p:nvSpPr>
          <p:cNvPr id="21" name="TextBox 21"/>
          <p:cNvSpPr txBox="1"/>
          <p:nvPr/>
        </p:nvSpPr>
        <p:spPr>
          <a:xfrm>
            <a:off x="8032834" y="2947022"/>
            <a:ext cx="8751677" cy="3877985"/>
          </a:xfrm>
          <a:prstGeom prst="rect">
            <a:avLst/>
          </a:prstGeom>
        </p:spPr>
        <p:txBody>
          <a:bodyPr wrap="square" lIns="0" tIns="0" rIns="0" bIns="0" rtlCol="0" anchor="t">
            <a:spAutoFit/>
          </a:bodyPr>
          <a:lstStyle/>
          <a:p>
            <a:pPr algn="just">
              <a:lnSpc>
                <a:spcPct val="150000"/>
              </a:lnSpc>
            </a:pPr>
            <a:r>
              <a:rPr lang="en-US" sz="4200" dirty="0" smtClean="0">
                <a:solidFill>
                  <a:srgbClr val="000000"/>
                </a:solidFill>
                <a:cs typeface="Arial" panose="020B0604020202020204" pitchFamily="34" charset="0"/>
              </a:rPr>
              <a:t>- </a:t>
            </a:r>
            <a:r>
              <a:rPr lang="vi-VN" sz="4200" dirty="0" smtClean="0">
                <a:solidFill>
                  <a:srgbClr val="000000"/>
                </a:solidFill>
                <a:cs typeface="Arial" panose="020B0604020202020204" pitchFamily="34" charset="0"/>
              </a:rPr>
              <a:t>Văn </a:t>
            </a:r>
            <a:r>
              <a:rPr lang="vi-VN" sz="4200" dirty="0">
                <a:solidFill>
                  <a:srgbClr val="000000"/>
                </a:solidFill>
                <a:cs typeface="Arial" panose="020B0604020202020204" pitchFamily="34" charset="0"/>
              </a:rPr>
              <a:t>bản đưa đến những góc nhìn khác nhau về hạnh phúc: hạnh phúc có thể là ngọt gào, cũng có thể là những vất vả, mệt nhọc, nỗi đau.</a:t>
            </a:r>
            <a:endParaRPr lang="en-US" sz="4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3677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0CE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236192">
            <a:off x="15879829" y="1266429"/>
            <a:ext cx="7549463" cy="78343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019421">
            <a:off x="-2201438" y="-3193950"/>
            <a:ext cx="7296692" cy="4855617"/>
          </a:xfrm>
          <a:prstGeom prst="rect">
            <a:avLst/>
          </a:prstGeom>
        </p:spPr>
      </p:pic>
      <p:grpSp>
        <p:nvGrpSpPr>
          <p:cNvPr id="5" name="Group 5"/>
          <p:cNvGrpSpPr/>
          <p:nvPr/>
        </p:nvGrpSpPr>
        <p:grpSpPr>
          <a:xfrm>
            <a:off x="1798102" y="1214578"/>
            <a:ext cx="14737298" cy="8043722"/>
            <a:chOff x="0" y="0"/>
            <a:chExt cx="6308581" cy="6466097"/>
          </a:xfrm>
        </p:grpSpPr>
        <p:sp>
          <p:nvSpPr>
            <p:cNvPr id="6" name="Freeform 6"/>
            <p:cNvSpPr/>
            <p:nvPr/>
          </p:nvSpPr>
          <p:spPr>
            <a:xfrm>
              <a:off x="-9098" y="-6509"/>
              <a:ext cx="6322912" cy="6498150"/>
            </a:xfrm>
            <a:custGeom>
              <a:avLst/>
              <a:gdLst/>
              <a:ahLst/>
              <a:cxnLst/>
              <a:rect l="l" t="t" r="r" b="b"/>
              <a:pathLst>
                <a:path w="6322912" h="6498150">
                  <a:moveTo>
                    <a:pt x="63030" y="5904597"/>
                  </a:moveTo>
                  <a:cubicBezTo>
                    <a:pt x="63030" y="5904597"/>
                    <a:pt x="0" y="5658033"/>
                    <a:pt x="10218" y="1214762"/>
                  </a:cubicBezTo>
                  <a:cubicBezTo>
                    <a:pt x="18651" y="990971"/>
                    <a:pt x="65033" y="645332"/>
                    <a:pt x="65033" y="645332"/>
                  </a:cubicBezTo>
                  <a:cubicBezTo>
                    <a:pt x="82233" y="502466"/>
                    <a:pt x="56685" y="337866"/>
                    <a:pt x="181385" y="223925"/>
                  </a:cubicBezTo>
                  <a:cubicBezTo>
                    <a:pt x="346794" y="72788"/>
                    <a:pt x="621643" y="0"/>
                    <a:pt x="5429839" y="6965"/>
                  </a:cubicBezTo>
                  <a:lnTo>
                    <a:pt x="5429840" y="6965"/>
                  </a:lnTo>
                  <a:cubicBezTo>
                    <a:pt x="5646587" y="16819"/>
                    <a:pt x="5850902" y="36481"/>
                    <a:pt x="5985091" y="101690"/>
                  </a:cubicBezTo>
                  <a:cubicBezTo>
                    <a:pt x="6241137" y="226120"/>
                    <a:pt x="6322912" y="459160"/>
                    <a:pt x="6317424" y="704684"/>
                  </a:cubicBezTo>
                  <a:cubicBezTo>
                    <a:pt x="6317424" y="704684"/>
                    <a:pt x="6274136" y="1013073"/>
                    <a:pt x="6281569" y="1248607"/>
                  </a:cubicBezTo>
                  <a:cubicBezTo>
                    <a:pt x="6288693" y="5646399"/>
                    <a:pt x="6295850" y="5842002"/>
                    <a:pt x="6295850" y="5842002"/>
                  </a:cubicBezTo>
                  <a:cubicBezTo>
                    <a:pt x="6279168" y="6057734"/>
                    <a:pt x="6164524" y="6268346"/>
                    <a:pt x="5967655" y="6379970"/>
                  </a:cubicBezTo>
                  <a:cubicBezTo>
                    <a:pt x="5817303" y="6465219"/>
                    <a:pt x="5619272" y="6480316"/>
                    <a:pt x="4463138" y="6469575"/>
                  </a:cubicBezTo>
                  <a:lnTo>
                    <a:pt x="4463079" y="6469575"/>
                  </a:lnTo>
                  <a:cubicBezTo>
                    <a:pt x="645952" y="6464298"/>
                    <a:pt x="384604" y="6498151"/>
                    <a:pt x="254278" y="6388993"/>
                  </a:cubicBezTo>
                  <a:cubicBezTo>
                    <a:pt x="145767" y="6298108"/>
                    <a:pt x="81795" y="6104796"/>
                    <a:pt x="63030" y="5904597"/>
                  </a:cubicBezTo>
                  <a:close/>
                </a:path>
              </a:pathLst>
            </a:custGeom>
            <a:solidFill>
              <a:srgbClr val="C1EABC"/>
            </a:solidFill>
          </p:spPr>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8965" y="6764104"/>
            <a:ext cx="4956349" cy="3631652"/>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510688" y="155383"/>
            <a:ext cx="2115516" cy="57413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975796" y="996219"/>
            <a:ext cx="2650408" cy="791060"/>
          </a:xfrm>
          <a:prstGeom prst="rect">
            <a:avLst/>
          </a:prstGeom>
        </p:spPr>
      </p:pic>
      <p:sp>
        <p:nvSpPr>
          <p:cNvPr id="3" name="TextBox 2"/>
          <p:cNvSpPr txBox="1"/>
          <p:nvPr/>
        </p:nvSpPr>
        <p:spPr>
          <a:xfrm>
            <a:off x="6499296" y="2173060"/>
            <a:ext cx="4953000" cy="1077218"/>
          </a:xfrm>
          <a:prstGeom prst="rect">
            <a:avLst/>
          </a:prstGeom>
          <a:noFill/>
        </p:spPr>
        <p:txBody>
          <a:bodyPr wrap="square" rtlCol="0">
            <a:spAutoFit/>
          </a:bodyPr>
          <a:lstStyle/>
          <a:p>
            <a:pPr algn="ctr"/>
            <a:r>
              <a:rPr lang="en-US" sz="6400" b="1" dirty="0" smtClean="0">
                <a:latin typeface="Arial" panose="020B0604020202020204" pitchFamily="34" charset="0"/>
                <a:cs typeface="Arial" panose="020B0604020202020204" pitchFamily="34" charset="0"/>
              </a:rPr>
              <a:t>LUYỆN TẬP</a:t>
            </a:r>
            <a:endParaRPr lang="en-US" sz="6400" b="1" dirty="0">
              <a:latin typeface="Arial" panose="020B0604020202020204" pitchFamily="34" charset="0"/>
              <a:cs typeface="Arial" panose="020B0604020202020204" pitchFamily="34" charset="0"/>
            </a:endParaRPr>
          </a:p>
        </p:txBody>
      </p:sp>
      <p:sp>
        <p:nvSpPr>
          <p:cNvPr id="7" name="Rectangle 6"/>
          <p:cNvSpPr/>
          <p:nvPr/>
        </p:nvSpPr>
        <p:spPr>
          <a:xfrm>
            <a:off x="2689296" y="3535108"/>
            <a:ext cx="12573000" cy="3296993"/>
          </a:xfrm>
          <a:prstGeom prst="rect">
            <a:avLst/>
          </a:prstGeom>
        </p:spPr>
        <p:txBody>
          <a:bodyPr wrap="square">
            <a:spAutoFit/>
          </a:bodyPr>
          <a:lstStyle/>
          <a:p>
            <a:pPr algn="just">
              <a:lnSpc>
                <a:spcPct val="150000"/>
              </a:lnSpc>
            </a:pPr>
            <a:r>
              <a:rPr lang="vi-VN" sz="4800" dirty="0">
                <a:solidFill>
                  <a:srgbClr val="000000"/>
                </a:solidFill>
                <a:ea typeface="Times New Roman" panose="02020603050405020304" pitchFamily="18" charset="0"/>
                <a:cs typeface="Times New Roman" panose="02020603050405020304" pitchFamily="18" charset="0"/>
              </a:rPr>
              <a:t>Hãy nhắc lại những đặc điểm của văn nghị luận, thông qua các văn bản đã học trong chủ đề N</a:t>
            </a:r>
            <a:r>
              <a:rPr lang="vi-VN" sz="4800" i="1" dirty="0">
                <a:solidFill>
                  <a:srgbClr val="000000"/>
                </a:solidFill>
                <a:ea typeface="Times New Roman" panose="02020603050405020304" pitchFamily="18" charset="0"/>
                <a:cs typeface="Times New Roman" panose="02020603050405020304" pitchFamily="18" charset="0"/>
              </a:rPr>
              <a:t>hững góc nhìn cuộc sống.</a:t>
            </a:r>
            <a:endParaRPr lang="en-US" sz="4800" dirty="0">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0CED9"/>
        </a:solidFill>
        <a:effectLst/>
      </p:bgPr>
    </p:bg>
    <p:spTree>
      <p:nvGrpSpPr>
        <p:cNvPr id="1" name=""/>
        <p:cNvGrpSpPr/>
        <p:nvPr/>
      </p:nvGrpSpPr>
      <p:grpSpPr>
        <a:xfrm>
          <a:off x="0" y="0"/>
          <a:ext cx="0" cy="0"/>
          <a:chOff x="0" y="0"/>
          <a:chExt cx="0" cy="0"/>
        </a:xfrm>
      </p:grpSpPr>
      <p:grpSp>
        <p:nvGrpSpPr>
          <p:cNvPr id="2" name="Group 2"/>
          <p:cNvGrpSpPr/>
          <p:nvPr/>
        </p:nvGrpSpPr>
        <p:grpSpPr>
          <a:xfrm>
            <a:off x="615442" y="1877888"/>
            <a:ext cx="13786358" cy="7152898"/>
            <a:chOff x="0" y="0"/>
            <a:chExt cx="12535203" cy="2937083"/>
          </a:xfrm>
        </p:grpSpPr>
        <p:sp>
          <p:nvSpPr>
            <p:cNvPr id="3" name="Freeform 3"/>
            <p:cNvSpPr/>
            <p:nvPr/>
          </p:nvSpPr>
          <p:spPr>
            <a:xfrm>
              <a:off x="-9098" y="-6509"/>
              <a:ext cx="12549534" cy="2969137"/>
            </a:xfrm>
            <a:custGeom>
              <a:avLst/>
              <a:gdLst/>
              <a:ahLst/>
              <a:cxnLst/>
              <a:rect l="l" t="t" r="r" b="b"/>
              <a:pathLst>
                <a:path w="12549534" h="2969137">
                  <a:moveTo>
                    <a:pt x="63030" y="2375583"/>
                  </a:moveTo>
                  <a:cubicBezTo>
                    <a:pt x="63030" y="2375583"/>
                    <a:pt x="0" y="2129019"/>
                    <a:pt x="10218" y="1214762"/>
                  </a:cubicBezTo>
                  <a:cubicBezTo>
                    <a:pt x="18651" y="990971"/>
                    <a:pt x="65033" y="645332"/>
                    <a:pt x="65033" y="645332"/>
                  </a:cubicBezTo>
                  <a:cubicBezTo>
                    <a:pt x="82233" y="502466"/>
                    <a:pt x="56685" y="337866"/>
                    <a:pt x="181385" y="223925"/>
                  </a:cubicBezTo>
                  <a:cubicBezTo>
                    <a:pt x="346794" y="72788"/>
                    <a:pt x="621643" y="0"/>
                    <a:pt x="11656461" y="6965"/>
                  </a:cubicBezTo>
                  <a:lnTo>
                    <a:pt x="11656461" y="6965"/>
                  </a:lnTo>
                  <a:cubicBezTo>
                    <a:pt x="11873209" y="16819"/>
                    <a:pt x="12077523" y="36481"/>
                    <a:pt x="12211712" y="101690"/>
                  </a:cubicBezTo>
                  <a:cubicBezTo>
                    <a:pt x="12467758" y="226120"/>
                    <a:pt x="12549533" y="459160"/>
                    <a:pt x="12544045" y="704684"/>
                  </a:cubicBezTo>
                  <a:cubicBezTo>
                    <a:pt x="12544045" y="704684"/>
                    <a:pt x="12500757" y="1013073"/>
                    <a:pt x="12508191" y="1248607"/>
                  </a:cubicBezTo>
                  <a:cubicBezTo>
                    <a:pt x="12515314" y="2117385"/>
                    <a:pt x="12522471" y="2312988"/>
                    <a:pt x="12522471" y="2312988"/>
                  </a:cubicBezTo>
                  <a:cubicBezTo>
                    <a:pt x="12505789" y="2528720"/>
                    <a:pt x="12391145" y="2739332"/>
                    <a:pt x="12194276" y="2850956"/>
                  </a:cubicBezTo>
                  <a:cubicBezTo>
                    <a:pt x="12043925" y="2936204"/>
                    <a:pt x="11845893" y="2951302"/>
                    <a:pt x="9422020" y="2940561"/>
                  </a:cubicBezTo>
                  <a:lnTo>
                    <a:pt x="9421881" y="2940561"/>
                  </a:lnTo>
                  <a:cubicBezTo>
                    <a:pt x="645952" y="2935284"/>
                    <a:pt x="384604" y="2969137"/>
                    <a:pt x="254278" y="2859979"/>
                  </a:cubicBezTo>
                  <a:cubicBezTo>
                    <a:pt x="145767" y="2769094"/>
                    <a:pt x="81795" y="2575782"/>
                    <a:pt x="63030" y="2375583"/>
                  </a:cubicBezTo>
                  <a:close/>
                </a:path>
              </a:pathLst>
            </a:custGeom>
            <a:solidFill>
              <a:srgbClr val="FFFFFF"/>
            </a:solidFill>
          </p:spPr>
        </p:sp>
      </p:grpSp>
      <p:grpSp>
        <p:nvGrpSpPr>
          <p:cNvPr id="4" name="Group 4"/>
          <p:cNvGrpSpPr/>
          <p:nvPr/>
        </p:nvGrpSpPr>
        <p:grpSpPr>
          <a:xfrm>
            <a:off x="1295400" y="1409037"/>
            <a:ext cx="4879752" cy="1371515"/>
            <a:chOff x="0" y="0"/>
            <a:chExt cx="7886159" cy="2216503"/>
          </a:xfrm>
        </p:grpSpPr>
        <p:sp>
          <p:nvSpPr>
            <p:cNvPr id="5" name="Freeform 5"/>
            <p:cNvSpPr/>
            <p:nvPr/>
          </p:nvSpPr>
          <p:spPr>
            <a:xfrm>
              <a:off x="-9098" y="-6509"/>
              <a:ext cx="7900489" cy="2248556"/>
            </a:xfrm>
            <a:custGeom>
              <a:avLst/>
              <a:gdLst/>
              <a:ahLst/>
              <a:cxnLst/>
              <a:rect l="l" t="t" r="r" b="b"/>
              <a:pathLst>
                <a:path w="7900489"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7007417" y="6965"/>
                  </a:cubicBezTo>
                  <a:lnTo>
                    <a:pt x="7007417" y="6965"/>
                  </a:lnTo>
                  <a:cubicBezTo>
                    <a:pt x="7224165" y="16819"/>
                    <a:pt x="7428480" y="36481"/>
                    <a:pt x="7562668" y="101690"/>
                  </a:cubicBezTo>
                  <a:cubicBezTo>
                    <a:pt x="7818714" y="226120"/>
                    <a:pt x="7900489" y="459160"/>
                    <a:pt x="7895002" y="704684"/>
                  </a:cubicBezTo>
                  <a:cubicBezTo>
                    <a:pt x="7895002" y="704684"/>
                    <a:pt x="7851714" y="1013073"/>
                    <a:pt x="7859147" y="1248607"/>
                  </a:cubicBezTo>
                  <a:cubicBezTo>
                    <a:pt x="7866270" y="1396804"/>
                    <a:pt x="7873426" y="1592407"/>
                    <a:pt x="7873426" y="1592407"/>
                  </a:cubicBezTo>
                  <a:cubicBezTo>
                    <a:pt x="7856745" y="1808139"/>
                    <a:pt x="7742101" y="2018751"/>
                    <a:pt x="7545232" y="2130375"/>
                  </a:cubicBezTo>
                  <a:cubicBezTo>
                    <a:pt x="7394881" y="2215624"/>
                    <a:pt x="7196850" y="2230722"/>
                    <a:pt x="5719521" y="2219980"/>
                  </a:cubicBezTo>
                  <a:lnTo>
                    <a:pt x="5719442" y="2219980"/>
                  </a:lnTo>
                  <a:cubicBezTo>
                    <a:pt x="645952" y="2214703"/>
                    <a:pt x="384604" y="2248556"/>
                    <a:pt x="254278" y="2139399"/>
                  </a:cubicBezTo>
                  <a:cubicBezTo>
                    <a:pt x="145767" y="2048514"/>
                    <a:pt x="81795" y="1855202"/>
                    <a:pt x="63030" y="1655003"/>
                  </a:cubicBezTo>
                  <a:close/>
                </a:path>
              </a:pathLst>
            </a:custGeom>
            <a:solidFill>
              <a:srgbClr val="C1EABC"/>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12614">
            <a:off x="14250476" y="4520962"/>
            <a:ext cx="6017647" cy="11532077"/>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61843" y="4610100"/>
            <a:ext cx="5026157" cy="4651480"/>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409896" y="179512"/>
            <a:ext cx="2017509" cy="1698376"/>
          </a:xfrm>
          <a:prstGeom prst="rect">
            <a:avLst/>
          </a:prstGeom>
        </p:spPr>
      </p:pic>
      <p:sp>
        <p:nvSpPr>
          <p:cNvPr id="9" name="TextBox 8"/>
          <p:cNvSpPr txBox="1"/>
          <p:nvPr/>
        </p:nvSpPr>
        <p:spPr>
          <a:xfrm>
            <a:off x="5029995" y="3187438"/>
            <a:ext cx="4953000" cy="1077218"/>
          </a:xfrm>
          <a:prstGeom prst="rect">
            <a:avLst/>
          </a:prstGeom>
          <a:noFill/>
        </p:spPr>
        <p:txBody>
          <a:bodyPr wrap="square" rtlCol="0">
            <a:spAutoFit/>
          </a:bodyPr>
          <a:lstStyle/>
          <a:p>
            <a:pPr algn="ctr"/>
            <a:r>
              <a:rPr lang="en-US" sz="6400" b="1" dirty="0" smtClean="0">
                <a:latin typeface="Arial" panose="020B0604020202020204" pitchFamily="34" charset="0"/>
                <a:cs typeface="Arial" panose="020B0604020202020204" pitchFamily="34" charset="0"/>
              </a:rPr>
              <a:t>VẬN DỤNG</a:t>
            </a:r>
            <a:endParaRPr lang="en-US" sz="6400" b="1" dirty="0">
              <a:latin typeface="Arial" panose="020B0604020202020204" pitchFamily="34" charset="0"/>
              <a:cs typeface="Arial" panose="020B0604020202020204" pitchFamily="34" charset="0"/>
            </a:endParaRPr>
          </a:p>
        </p:txBody>
      </p:sp>
      <p:sp>
        <p:nvSpPr>
          <p:cNvPr id="10" name="Rectangle 9"/>
          <p:cNvSpPr/>
          <p:nvPr/>
        </p:nvSpPr>
        <p:spPr>
          <a:xfrm>
            <a:off x="1478550" y="4297993"/>
            <a:ext cx="11745193" cy="3416320"/>
          </a:xfrm>
          <a:prstGeom prst="rect">
            <a:avLst/>
          </a:prstGeom>
        </p:spPr>
        <p:txBody>
          <a:bodyPr wrap="square">
            <a:spAutoFit/>
          </a:bodyPr>
          <a:lstStyle/>
          <a:p>
            <a:pPr algn="just">
              <a:lnSpc>
                <a:spcPct val="150000"/>
              </a:lnSpc>
            </a:pP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Trong </a:t>
            </a: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cuộc</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sống </a:t>
            </a: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hằng</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ngày, có </a:t>
            </a: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gì </a:t>
            </a: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khiến</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chúng</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trở</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nên </a:t>
            </a: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hạnh</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phúc</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Hãy</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chia </a:t>
            </a: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sẻ</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với các bạn </a:t>
            </a: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cùng</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lớp.</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9F"/>
        </a:solidFill>
        <a:effectLst/>
      </p:bgPr>
    </p:bg>
    <p:spTree>
      <p:nvGrpSpPr>
        <p:cNvPr id="1" name=""/>
        <p:cNvGrpSpPr/>
        <p:nvPr/>
      </p:nvGrpSpPr>
      <p:grpSpPr>
        <a:xfrm>
          <a:off x="0" y="0"/>
          <a:ext cx="0" cy="0"/>
          <a:chOff x="0" y="0"/>
          <a:chExt cx="0" cy="0"/>
        </a:xfrm>
      </p:grpSpPr>
      <p:sp>
        <p:nvSpPr>
          <p:cNvPr id="2" name="TextBox 2"/>
          <p:cNvSpPr txBox="1"/>
          <p:nvPr/>
        </p:nvSpPr>
        <p:spPr>
          <a:xfrm>
            <a:off x="4596073" y="696937"/>
            <a:ext cx="9095852" cy="1474763"/>
          </a:xfrm>
          <a:prstGeom prst="rect">
            <a:avLst/>
          </a:prstGeom>
        </p:spPr>
        <p:txBody>
          <a:bodyPr wrap="square" lIns="0" tIns="0" rIns="0" bIns="0" rtlCol="0" anchor="t">
            <a:spAutoFit/>
          </a:bodyPr>
          <a:lstStyle/>
          <a:p>
            <a:pPr algn="ctr">
              <a:lnSpc>
                <a:spcPts val="11479"/>
              </a:lnSpc>
            </a:pPr>
            <a:r>
              <a:rPr lang="en-US" sz="6400" b="1" dirty="0" smtClean="0">
                <a:solidFill>
                  <a:srgbClr val="1B1B1B"/>
                </a:solidFill>
                <a:latin typeface="Arial" panose="020B0604020202020204" pitchFamily="34" charset="0"/>
                <a:cs typeface="Arial" panose="020B0604020202020204" pitchFamily="34" charset="0"/>
              </a:rPr>
              <a:t>HƯỚNG DẪN VỀ NHÀ</a:t>
            </a:r>
            <a:endParaRPr lang="en-US" sz="6400" b="1" dirty="0">
              <a:solidFill>
                <a:srgbClr val="1B1B1B"/>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7906" y="7018586"/>
            <a:ext cx="4003803" cy="133896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12614">
            <a:off x="6460565" y="5572887"/>
            <a:ext cx="5382997" cy="1153207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553200" y="6154502"/>
            <a:ext cx="5356349" cy="3825933"/>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57398" y="1502219"/>
            <a:ext cx="4003803" cy="133896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65889">
            <a:off x="-2246519" y="-1519549"/>
            <a:ext cx="4911170" cy="509649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144075" y="5693394"/>
            <a:ext cx="4611410" cy="5328309"/>
          </a:xfrm>
          <a:prstGeom prst="rect">
            <a:avLst/>
          </a:prstGeom>
        </p:spPr>
      </p:pic>
      <p:sp>
        <p:nvSpPr>
          <p:cNvPr id="9" name="TextBox 8"/>
          <p:cNvSpPr txBox="1"/>
          <p:nvPr/>
        </p:nvSpPr>
        <p:spPr>
          <a:xfrm>
            <a:off x="2267910" y="2153461"/>
            <a:ext cx="13926928" cy="3279424"/>
          </a:xfrm>
          <a:prstGeom prst="rect">
            <a:avLst/>
          </a:prstGeom>
          <a:noFill/>
        </p:spPr>
        <p:txBody>
          <a:bodyPr wrap="square" rtlCol="0">
            <a:spAutoFit/>
          </a:bodyPr>
          <a:lstStyle/>
          <a:p>
            <a:pPr marL="285750" indent="-285750" algn="just">
              <a:lnSpc>
                <a:spcPct val="150000"/>
              </a:lnSpc>
              <a:buFontTx/>
              <a:buChar char="-"/>
            </a:pPr>
            <a:r>
              <a:rPr lang="en-US" sz="4800" dirty="0" smtClean="0">
                <a:latin typeface="Arial" panose="020B0604020202020204" pitchFamily="34" charset="0"/>
                <a:cs typeface="Arial" panose="020B0604020202020204" pitchFamily="34" charset="0"/>
              </a:rPr>
              <a:t>Học lại bài </a:t>
            </a:r>
            <a:r>
              <a:rPr lang="en-US" sz="4800" dirty="0" err="1" smtClean="0">
                <a:latin typeface="Arial" panose="020B0604020202020204" pitchFamily="34" charset="0"/>
                <a:cs typeface="Arial" panose="020B0604020202020204" pitchFamily="34" charset="0"/>
              </a:rPr>
              <a:t>cũ</a:t>
            </a:r>
            <a:endParaRPr lang="en-US" sz="4800" dirty="0" smtClean="0">
              <a:latin typeface="Arial" panose="020B0604020202020204" pitchFamily="34" charset="0"/>
              <a:cs typeface="Arial" panose="020B0604020202020204" pitchFamily="34" charset="0"/>
            </a:endParaRPr>
          </a:p>
          <a:p>
            <a:pPr marL="285750" indent="-285750" algn="just">
              <a:lnSpc>
                <a:spcPct val="150000"/>
              </a:lnSpc>
              <a:buFontTx/>
              <a:buChar char="-"/>
            </a:pPr>
            <a:r>
              <a:rPr lang="en-US" sz="4800" dirty="0" err="1" smtClean="0">
                <a:latin typeface="Arial" panose="020B0604020202020204" pitchFamily="34" charset="0"/>
                <a:cs typeface="Arial" panose="020B0604020202020204" pitchFamily="34" charset="0"/>
              </a:rPr>
              <a:t>Chuẩn</a:t>
            </a:r>
            <a:r>
              <a:rPr lang="en-US" sz="4800" dirty="0" smtClean="0">
                <a:latin typeface="Arial" panose="020B0604020202020204" pitchFamily="34" charset="0"/>
                <a:cs typeface="Arial" panose="020B0604020202020204" pitchFamily="34" charset="0"/>
              </a:rPr>
              <a:t> bị bài mới: </a:t>
            </a:r>
            <a:r>
              <a:rPr lang="en-US" sz="4800" b="1" i="1" dirty="0" err="1" smtClean="0">
                <a:latin typeface="Arial" panose="020B0604020202020204" pitchFamily="34" charset="0"/>
                <a:cs typeface="Arial" panose="020B0604020202020204" pitchFamily="34" charset="0"/>
              </a:rPr>
              <a:t>Viết</a:t>
            </a:r>
            <a:r>
              <a:rPr lang="en-US" sz="4800" b="1" i="1" dirty="0" smtClean="0">
                <a:latin typeface="Arial" panose="020B0604020202020204" pitchFamily="34" charset="0"/>
                <a:cs typeface="Arial" panose="020B0604020202020204" pitchFamily="34" charset="0"/>
              </a:rPr>
              <a:t> bài văn </a:t>
            </a:r>
            <a:r>
              <a:rPr lang="en-US" sz="4800" b="1" i="1" dirty="0" err="1" smtClean="0">
                <a:latin typeface="Arial" panose="020B0604020202020204" pitchFamily="34" charset="0"/>
                <a:cs typeface="Arial" panose="020B0604020202020204" pitchFamily="34" charset="0"/>
              </a:rPr>
              <a:t>trình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bày</a:t>
            </a:r>
            <a:r>
              <a:rPr lang="en-US" sz="4800" b="1" i="1" dirty="0" smtClean="0">
                <a:latin typeface="Arial" panose="020B0604020202020204" pitchFamily="34" charset="0"/>
                <a:cs typeface="Arial" panose="020B0604020202020204" pitchFamily="34" charset="0"/>
              </a:rPr>
              <a:t> ý </a:t>
            </a:r>
            <a:r>
              <a:rPr lang="en-US" sz="4800" b="1" i="1" dirty="0" err="1" smtClean="0">
                <a:latin typeface="Arial" panose="020B0604020202020204" pitchFamily="34" charset="0"/>
                <a:cs typeface="Arial" panose="020B0604020202020204" pitchFamily="34" charset="0"/>
              </a:rPr>
              <a:t>kiến</a:t>
            </a:r>
            <a:r>
              <a:rPr lang="en-US" sz="4800" b="1" i="1" dirty="0" smtClean="0">
                <a:latin typeface="Arial" panose="020B0604020202020204" pitchFamily="34" charset="0"/>
                <a:cs typeface="Arial" panose="020B0604020202020204" pitchFamily="34" charset="0"/>
              </a:rPr>
              <a:t> về một </a:t>
            </a:r>
            <a:r>
              <a:rPr lang="en-US" sz="4800" b="1" i="1" dirty="0" err="1" smtClean="0">
                <a:latin typeface="Arial" panose="020B0604020202020204" pitchFamily="34" charset="0"/>
                <a:cs typeface="Arial" panose="020B0604020202020204" pitchFamily="34" charset="0"/>
              </a:rPr>
              <a:t>hiện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tượng</a:t>
            </a:r>
            <a:r>
              <a:rPr lang="en-US" sz="4800" b="1" i="1" dirty="0" smtClean="0">
                <a:latin typeface="Arial" panose="020B0604020202020204" pitchFamily="34" charset="0"/>
                <a:cs typeface="Arial" panose="020B0604020202020204" pitchFamily="34" charset="0"/>
              </a:rPr>
              <a:t> trong </a:t>
            </a:r>
            <a:r>
              <a:rPr lang="en-US" sz="4800" b="1" i="1" dirty="0" err="1" smtClean="0">
                <a:latin typeface="Arial" panose="020B0604020202020204" pitchFamily="34" charset="0"/>
                <a:cs typeface="Arial" panose="020B0604020202020204" pitchFamily="34" charset="0"/>
              </a:rPr>
              <a:t>đời</a:t>
            </a:r>
            <a:r>
              <a:rPr lang="en-US" sz="4800" b="1" i="1" dirty="0" smtClean="0">
                <a:latin typeface="Arial" panose="020B0604020202020204" pitchFamily="34" charset="0"/>
                <a:cs typeface="Arial" panose="020B0604020202020204" pitchFamily="34" charset="0"/>
              </a:rPr>
              <a:t> sống</a:t>
            </a:r>
            <a:endParaRPr lang="en-US" sz="4800" b="1" i="1"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9F"/>
        </a:solidFill>
        <a:effectLst/>
      </p:bgPr>
    </p:bg>
    <p:spTree>
      <p:nvGrpSpPr>
        <p:cNvPr id="1" name=""/>
        <p:cNvGrpSpPr/>
        <p:nvPr/>
      </p:nvGrpSpPr>
      <p:grpSpPr>
        <a:xfrm>
          <a:off x="0" y="0"/>
          <a:ext cx="0" cy="0"/>
          <a:chOff x="0" y="0"/>
          <a:chExt cx="0" cy="0"/>
        </a:xfrm>
      </p:grpSpPr>
      <p:sp>
        <p:nvSpPr>
          <p:cNvPr id="2" name="TextBox 2"/>
          <p:cNvSpPr txBox="1"/>
          <p:nvPr/>
        </p:nvSpPr>
        <p:spPr>
          <a:xfrm>
            <a:off x="1839156" y="2026247"/>
            <a:ext cx="14609686" cy="3118674"/>
          </a:xfrm>
          <a:prstGeom prst="rect">
            <a:avLst/>
          </a:prstGeom>
        </p:spPr>
        <p:txBody>
          <a:bodyPr wrap="square" lIns="0" tIns="0" rIns="0" bIns="0" rtlCol="0" anchor="t">
            <a:spAutoFit/>
          </a:bodyPr>
          <a:lstStyle/>
          <a:p>
            <a:pPr algn="ctr">
              <a:lnSpc>
                <a:spcPct val="150000"/>
              </a:lnSpc>
            </a:pPr>
            <a:r>
              <a:rPr lang="en-US" sz="7200" b="1" dirty="0" smtClean="0">
                <a:solidFill>
                  <a:srgbClr val="1B1B1B"/>
                </a:solidFill>
                <a:latin typeface="Arial" panose="020B0604020202020204" pitchFamily="34" charset="0"/>
                <a:cs typeface="Arial" panose="020B0604020202020204" pitchFamily="34" charset="0"/>
              </a:rPr>
              <a:t>CẢM ƠN CÁC EM ĐÃ </a:t>
            </a:r>
          </a:p>
          <a:p>
            <a:pPr algn="ctr">
              <a:lnSpc>
                <a:spcPct val="150000"/>
              </a:lnSpc>
            </a:pPr>
            <a:r>
              <a:rPr lang="en-US" sz="7200" b="1" dirty="0" smtClean="0">
                <a:solidFill>
                  <a:srgbClr val="1B1B1B"/>
                </a:solidFill>
                <a:latin typeface="Arial" panose="020B0604020202020204" pitchFamily="34" charset="0"/>
                <a:cs typeface="Arial" panose="020B0604020202020204" pitchFamily="34" charset="0"/>
              </a:rPr>
              <a:t>LẮNG NGHE BÀI GIẢNG!</a:t>
            </a:r>
            <a:endParaRPr lang="en-US" sz="7200" b="1" dirty="0">
              <a:solidFill>
                <a:srgbClr val="1B1B1B"/>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05505">
            <a:off x="-1454617" y="7105504"/>
            <a:ext cx="7296692" cy="485561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531" y="5479661"/>
            <a:ext cx="4148207" cy="377863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686996">
            <a:off x="12746823" y="6167437"/>
            <a:ext cx="4139637" cy="793310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028767" y="5373901"/>
            <a:ext cx="4230533" cy="388439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42098" y="7071139"/>
            <a:ext cx="4003803" cy="133896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65889">
            <a:off x="15325254" y="-2829236"/>
            <a:ext cx="4911170" cy="509649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58475" y="563321"/>
            <a:ext cx="4194109" cy="1944541"/>
          </a:xfrm>
          <a:prstGeom prst="rect">
            <a:avLst/>
          </a:prstGeom>
        </p:spPr>
      </p:pic>
    </p:spTree>
    <p:extLst>
      <p:ext uri="{BB962C8B-B14F-4D97-AF65-F5344CB8AC3E}">
        <p14:creationId xmlns:p14="http://schemas.microsoft.com/office/powerpoint/2010/main" val="23537958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EABC"/>
        </a:solidFill>
        <a:effectLst/>
      </p:bgPr>
    </p:bg>
    <p:spTree>
      <p:nvGrpSpPr>
        <p:cNvPr id="1" name=""/>
        <p:cNvGrpSpPr/>
        <p:nvPr/>
      </p:nvGrpSpPr>
      <p:grpSpPr>
        <a:xfrm>
          <a:off x="0" y="0"/>
          <a:ext cx="0" cy="0"/>
          <a:chOff x="0" y="0"/>
          <a:chExt cx="0" cy="0"/>
        </a:xfrm>
      </p:grpSpPr>
      <p:sp>
        <p:nvSpPr>
          <p:cNvPr id="2" name="TextBox 2"/>
          <p:cNvSpPr txBox="1"/>
          <p:nvPr/>
        </p:nvSpPr>
        <p:spPr>
          <a:xfrm>
            <a:off x="2438400" y="1181100"/>
            <a:ext cx="5295900" cy="1090940"/>
          </a:xfrm>
          <a:prstGeom prst="rect">
            <a:avLst/>
          </a:prstGeom>
        </p:spPr>
        <p:txBody>
          <a:bodyPr wrap="square" lIns="0" tIns="0" rIns="0" bIns="0" rtlCol="0" anchor="t">
            <a:spAutoFit/>
          </a:bodyPr>
          <a:lstStyle/>
          <a:p>
            <a:pPr>
              <a:lnSpc>
                <a:spcPts val="9360"/>
              </a:lnSpc>
            </a:pPr>
            <a:r>
              <a:rPr lang="en-US" sz="6400" b="1" dirty="0" smtClean="0">
                <a:solidFill>
                  <a:srgbClr val="1B1B1B"/>
                </a:solidFill>
                <a:latin typeface="Arial" panose="020B0604020202020204" pitchFamily="34" charset="0"/>
                <a:cs typeface="Arial" panose="020B0604020202020204" pitchFamily="34" charset="0"/>
              </a:rPr>
              <a:t>KHỞI ĐỘNG</a:t>
            </a:r>
            <a:endParaRPr lang="en-US" sz="6400" b="1" dirty="0">
              <a:solidFill>
                <a:srgbClr val="1B1B1B"/>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236192">
            <a:off x="-5252959" y="1226326"/>
            <a:ext cx="7549463" cy="783434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010184">
            <a:off x="14194051" y="-3729206"/>
            <a:ext cx="3891935" cy="745841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844934" y="627929"/>
            <a:ext cx="4194109" cy="1944541"/>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t="15278" b="6945"/>
          <a:stretch/>
        </p:blipFill>
        <p:spPr>
          <a:xfrm>
            <a:off x="6558480" y="4981575"/>
            <a:ext cx="6547205" cy="5334000"/>
          </a:xfrm>
          <a:prstGeom prst="rect">
            <a:avLst/>
          </a:prstGeom>
        </p:spPr>
      </p:pic>
      <p:sp>
        <p:nvSpPr>
          <p:cNvPr id="12" name="TextBox 11"/>
          <p:cNvSpPr txBox="1"/>
          <p:nvPr/>
        </p:nvSpPr>
        <p:spPr>
          <a:xfrm>
            <a:off x="2438400" y="2835176"/>
            <a:ext cx="14787367" cy="2308324"/>
          </a:xfrm>
          <a:prstGeom prst="rect">
            <a:avLst/>
          </a:prstGeom>
          <a:noFill/>
        </p:spPr>
        <p:txBody>
          <a:bodyPr wrap="square" rtlCol="0">
            <a:spAutoFit/>
          </a:bodyPr>
          <a:lstStyle/>
          <a:p>
            <a:pPr algn="just">
              <a:lnSpc>
                <a:spcPct val="150000"/>
              </a:lnSpc>
            </a:pP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hãy</a:t>
            </a:r>
            <a:r>
              <a:rPr lang="en-US" sz="4800" b="1" i="1" dirty="0" smtClean="0">
                <a:latin typeface="Arial" panose="020B0604020202020204" pitchFamily="34" charset="0"/>
                <a:cs typeface="Arial" panose="020B0604020202020204" pitchFamily="34" charset="0"/>
              </a:rPr>
              <a:t> kể </a:t>
            </a:r>
            <a:r>
              <a:rPr lang="en-US" sz="4800" b="1" i="1" dirty="0" err="1" smtClean="0">
                <a:latin typeface="Arial" panose="020B0604020202020204" pitchFamily="34" charset="0"/>
                <a:cs typeface="Arial" panose="020B0604020202020204" pitchFamily="34" charset="0"/>
              </a:rPr>
              <a:t>những</a:t>
            </a:r>
            <a:r>
              <a:rPr lang="en-US" sz="4800" b="1" i="1" dirty="0" smtClean="0">
                <a:latin typeface="Arial" panose="020B0604020202020204" pitchFamily="34" charset="0"/>
                <a:cs typeface="Arial" panose="020B0604020202020204" pitchFamily="34" charset="0"/>
              </a:rPr>
              <a:t> câu chuyện </a:t>
            </a:r>
            <a:r>
              <a:rPr lang="en-US" sz="4800" b="1" i="1" dirty="0" err="1" smtClean="0">
                <a:latin typeface="Arial" panose="020B0604020202020204" pitchFamily="34" charset="0"/>
                <a:cs typeface="Arial" panose="020B0604020202020204" pitchFamily="34" charset="0"/>
              </a:rPr>
              <a:t>ngắn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cảm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động</a:t>
            </a:r>
            <a:r>
              <a:rPr lang="en-US" sz="4800" b="1" i="1" dirty="0" smtClean="0">
                <a:latin typeface="Arial" panose="020B0604020202020204" pitchFamily="34" charset="0"/>
                <a:cs typeface="Arial" panose="020B0604020202020204" pitchFamily="34" charset="0"/>
              </a:rPr>
              <a:t> về </a:t>
            </a:r>
            <a:r>
              <a:rPr lang="en-US" sz="4800" b="1" i="1" dirty="0" err="1" smtClean="0">
                <a:latin typeface="Arial" panose="020B0604020202020204" pitchFamily="34" charset="0"/>
                <a:cs typeface="Arial" panose="020B0604020202020204" pitchFamily="34" charset="0"/>
              </a:rPr>
              <a:t>chủ</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đề</a:t>
            </a:r>
            <a:r>
              <a:rPr lang="en-US" sz="4800" b="1" i="1" dirty="0" smtClean="0">
                <a:latin typeface="Arial" panose="020B0604020202020204" pitchFamily="34" charset="0"/>
                <a:cs typeface="Arial" panose="020B0604020202020204" pitchFamily="34" charset="0"/>
              </a:rPr>
              <a:t> về </a:t>
            </a:r>
            <a:r>
              <a:rPr lang="en-US" sz="4800" b="1" i="1" dirty="0" err="1" smtClean="0">
                <a:latin typeface="Arial" panose="020B0604020202020204" pitchFamily="34" charset="0"/>
                <a:cs typeface="Arial" panose="020B0604020202020204" pitchFamily="34" charset="0"/>
              </a:rPr>
              <a:t>tình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cảm</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gia</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đình</a:t>
            </a:r>
            <a:r>
              <a:rPr lang="en-US" sz="4800" b="1" i="1" dirty="0" smtClean="0">
                <a:latin typeface="Arial" panose="020B0604020202020204" pitchFamily="34" charset="0"/>
                <a:cs typeface="Arial" panose="020B0604020202020204" pitchFamily="34" charset="0"/>
              </a:rPr>
              <a:t> mà </a:t>
            </a:r>
            <a:r>
              <a:rPr lang="en-US" sz="4800" b="1" i="1" dirty="0" err="1" smtClean="0">
                <a:latin typeface="Arial" panose="020B0604020202020204" pitchFamily="34" charset="0"/>
                <a:cs typeface="Arial" panose="020B0604020202020204" pitchFamily="34" charset="0"/>
              </a:rPr>
              <a:t>em</a:t>
            </a:r>
            <a:r>
              <a:rPr lang="en-US" sz="4800" b="1" i="1" dirty="0" smtClean="0">
                <a:latin typeface="Arial" panose="020B0604020202020204" pitchFamily="34" charset="0"/>
                <a:cs typeface="Arial" panose="020B0604020202020204" pitchFamily="34" charset="0"/>
              </a:rPr>
              <a:t> biết.</a:t>
            </a:r>
            <a:endParaRPr lang="en-US" sz="4800" b="1"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CED9"/>
        </a:solidFill>
        <a:effectLst/>
      </p:bgPr>
    </p:bg>
    <p:spTree>
      <p:nvGrpSpPr>
        <p:cNvPr id="1" name=""/>
        <p:cNvGrpSpPr/>
        <p:nvPr/>
      </p:nvGrpSpPr>
      <p:grpSpPr>
        <a:xfrm>
          <a:off x="0" y="0"/>
          <a:ext cx="0" cy="0"/>
          <a:chOff x="0" y="0"/>
          <a:chExt cx="0" cy="0"/>
        </a:xfrm>
      </p:grpSpPr>
      <p:sp>
        <p:nvSpPr>
          <p:cNvPr id="2" name="TextBox 2"/>
          <p:cNvSpPr txBox="1"/>
          <p:nvPr/>
        </p:nvSpPr>
        <p:spPr>
          <a:xfrm>
            <a:off x="381000" y="2400300"/>
            <a:ext cx="17716500" cy="3465179"/>
          </a:xfrm>
          <a:prstGeom prst="rect">
            <a:avLst/>
          </a:prstGeom>
        </p:spPr>
        <p:txBody>
          <a:bodyPr wrap="square" lIns="0" tIns="0" rIns="0" bIns="0" rtlCol="0" anchor="t">
            <a:spAutoFit/>
          </a:bodyPr>
          <a:lstStyle/>
          <a:p>
            <a:pPr algn="ctr">
              <a:lnSpc>
                <a:spcPct val="150000"/>
              </a:lnSpc>
            </a:pPr>
            <a:r>
              <a:rPr lang="en-US" sz="8000" b="1" dirty="0" smtClean="0">
                <a:solidFill>
                  <a:srgbClr val="1B1B1B"/>
                </a:solidFill>
                <a:latin typeface="Arial" panose="020B0604020202020204" pitchFamily="34" charset="0"/>
                <a:cs typeface="Arial" panose="020B0604020202020204" pitchFamily="34" charset="0"/>
              </a:rPr>
              <a:t>PHẢI CHĂNG CHỈ CÓ NGỌT NGÀO MỚI LÀM NÊN HẠNH PHÚC?</a:t>
            </a:r>
            <a:endParaRPr lang="en-US" sz="8000" b="1" dirty="0">
              <a:solidFill>
                <a:srgbClr val="1B1B1B"/>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671913" y="6362700"/>
            <a:ext cx="5134674" cy="4117075"/>
          </a:xfrm>
          <a:prstGeom prst="rect">
            <a:avLst/>
          </a:prstGeom>
        </p:spPr>
      </p:pic>
      <p:sp>
        <p:nvSpPr>
          <p:cNvPr id="5" name="TextBox 5"/>
          <p:cNvSpPr txBox="1"/>
          <p:nvPr/>
        </p:nvSpPr>
        <p:spPr>
          <a:xfrm>
            <a:off x="7880018" y="1630453"/>
            <a:ext cx="2718464" cy="654025"/>
          </a:xfrm>
          <a:prstGeom prst="rect">
            <a:avLst/>
          </a:prstGeom>
        </p:spPr>
        <p:txBody>
          <a:bodyPr wrap="square" lIns="0" tIns="0" rIns="0" bIns="0" rtlCol="0" anchor="t">
            <a:spAutoFit/>
          </a:bodyPr>
          <a:lstStyle/>
          <a:p>
            <a:pPr algn="ctr">
              <a:lnSpc>
                <a:spcPts val="5059"/>
              </a:lnSpc>
            </a:pPr>
            <a:r>
              <a:rPr lang="en-US" sz="7200" dirty="0" smtClean="0">
                <a:solidFill>
                  <a:srgbClr val="000000"/>
                </a:solidFill>
                <a:latin typeface="Arial" panose="020B0604020202020204" pitchFamily="34" charset="0"/>
                <a:cs typeface="Arial" panose="020B0604020202020204" pitchFamily="34" charset="0"/>
              </a:rPr>
              <a:t>BÀI 8</a:t>
            </a:r>
            <a:endParaRPr lang="en-US" sz="7200" dirty="0">
              <a:solidFill>
                <a:srgbClr val="00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99461">
            <a:off x="-739143" y="-2427808"/>
            <a:ext cx="7296692" cy="485561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324457">
            <a:off x="14823090" y="7173581"/>
            <a:ext cx="3087066" cy="5915980"/>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797027" y="560512"/>
            <a:ext cx="2017509" cy="169837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84906" y="8839200"/>
            <a:ext cx="4194109" cy="1944541"/>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0CE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63405">
            <a:off x="-1269838" y="4076755"/>
            <a:ext cx="5407649" cy="10363091"/>
          </a:xfrm>
          <a:prstGeom prst="rect">
            <a:avLst/>
          </a:prstGeom>
        </p:spPr>
      </p:pic>
      <p:sp>
        <p:nvSpPr>
          <p:cNvPr id="3" name="TextBox 3"/>
          <p:cNvSpPr txBox="1"/>
          <p:nvPr/>
        </p:nvSpPr>
        <p:spPr>
          <a:xfrm>
            <a:off x="5409264" y="1060533"/>
            <a:ext cx="8001936" cy="1256754"/>
          </a:xfrm>
          <a:prstGeom prst="rect">
            <a:avLst/>
          </a:prstGeom>
        </p:spPr>
        <p:txBody>
          <a:bodyPr wrap="square" lIns="0" tIns="0" rIns="0" bIns="0" rtlCol="0" anchor="t">
            <a:spAutoFit/>
          </a:bodyPr>
          <a:lstStyle/>
          <a:p>
            <a:pPr algn="ctr">
              <a:lnSpc>
                <a:spcPts val="9839"/>
              </a:lnSpc>
            </a:pPr>
            <a:r>
              <a:rPr lang="en-US" sz="5600" b="1" i="1" dirty="0" smtClean="0">
                <a:solidFill>
                  <a:srgbClr val="1B1B1B"/>
                </a:solidFill>
                <a:latin typeface="Arial" panose="020B0604020202020204" pitchFamily="34" charset="0"/>
                <a:cs typeface="Arial" panose="020B0604020202020204" pitchFamily="34" charset="0"/>
              </a:rPr>
              <a:t>1. </a:t>
            </a:r>
            <a:r>
              <a:rPr lang="en-US" sz="5600" b="1" i="1" dirty="0" err="1" smtClean="0">
                <a:solidFill>
                  <a:srgbClr val="1B1B1B"/>
                </a:solidFill>
                <a:latin typeface="Arial" panose="020B0604020202020204" pitchFamily="34" charset="0"/>
                <a:cs typeface="Arial" panose="020B0604020202020204" pitchFamily="34" charset="0"/>
              </a:rPr>
              <a:t>Tác</a:t>
            </a:r>
            <a:r>
              <a:rPr lang="en-US" sz="5600" b="1" i="1" dirty="0" smtClean="0">
                <a:solidFill>
                  <a:srgbClr val="1B1B1B"/>
                </a:solidFill>
                <a:latin typeface="Arial" panose="020B0604020202020204" pitchFamily="34" charset="0"/>
                <a:cs typeface="Arial" panose="020B0604020202020204" pitchFamily="34" charset="0"/>
              </a:rPr>
              <a:t> </a:t>
            </a:r>
            <a:r>
              <a:rPr lang="en-US" sz="5600" b="1" i="1" dirty="0" err="1" smtClean="0">
                <a:solidFill>
                  <a:srgbClr val="1B1B1B"/>
                </a:solidFill>
                <a:latin typeface="Arial" panose="020B0604020202020204" pitchFamily="34" charset="0"/>
                <a:cs typeface="Arial" panose="020B0604020202020204" pitchFamily="34" charset="0"/>
              </a:rPr>
              <a:t>giả</a:t>
            </a:r>
            <a:r>
              <a:rPr lang="en-US" sz="5600" b="1" i="1" dirty="0" smtClean="0">
                <a:solidFill>
                  <a:srgbClr val="1B1B1B"/>
                </a:solidFill>
                <a:latin typeface="Arial" panose="020B0604020202020204" pitchFamily="34" charset="0"/>
                <a:cs typeface="Arial" panose="020B0604020202020204" pitchFamily="34" charset="0"/>
              </a:rPr>
              <a:t> </a:t>
            </a:r>
            <a:r>
              <a:rPr lang="en-US" sz="5600" b="1" i="1" dirty="0" err="1" smtClean="0">
                <a:solidFill>
                  <a:srgbClr val="1B1B1B"/>
                </a:solidFill>
                <a:latin typeface="Arial" panose="020B0604020202020204" pitchFamily="34" charset="0"/>
                <a:cs typeface="Arial" panose="020B0604020202020204" pitchFamily="34" charset="0"/>
              </a:rPr>
              <a:t>và</a:t>
            </a:r>
            <a:r>
              <a:rPr lang="en-US" sz="5600" b="1" i="1" dirty="0" smtClean="0">
                <a:solidFill>
                  <a:srgbClr val="1B1B1B"/>
                </a:solidFill>
                <a:latin typeface="Arial" panose="020B0604020202020204" pitchFamily="34" charset="0"/>
                <a:cs typeface="Arial" panose="020B0604020202020204" pitchFamily="34" charset="0"/>
              </a:rPr>
              <a:t> </a:t>
            </a:r>
            <a:r>
              <a:rPr lang="en-US" sz="5600" b="1" i="1" dirty="0" err="1" smtClean="0">
                <a:solidFill>
                  <a:srgbClr val="1B1B1B"/>
                </a:solidFill>
                <a:latin typeface="Arial" panose="020B0604020202020204" pitchFamily="34" charset="0"/>
                <a:cs typeface="Arial" panose="020B0604020202020204" pitchFamily="34" charset="0"/>
              </a:rPr>
              <a:t>tác</a:t>
            </a:r>
            <a:r>
              <a:rPr lang="en-US" sz="5600" b="1" i="1" dirty="0" smtClean="0">
                <a:solidFill>
                  <a:srgbClr val="1B1B1B"/>
                </a:solidFill>
                <a:latin typeface="Arial" panose="020B0604020202020204" pitchFamily="34" charset="0"/>
                <a:cs typeface="Arial" panose="020B0604020202020204" pitchFamily="34" charset="0"/>
              </a:rPr>
              <a:t> </a:t>
            </a:r>
            <a:r>
              <a:rPr lang="en-US" sz="5600" b="1" i="1" dirty="0" err="1" smtClean="0">
                <a:solidFill>
                  <a:srgbClr val="1B1B1B"/>
                </a:solidFill>
                <a:latin typeface="Arial" panose="020B0604020202020204" pitchFamily="34" charset="0"/>
                <a:cs typeface="Arial" panose="020B0604020202020204" pitchFamily="34" charset="0"/>
              </a:rPr>
              <a:t>phẩm</a:t>
            </a:r>
            <a:endParaRPr lang="en-US" sz="5600" b="1" i="1" dirty="0">
              <a:solidFill>
                <a:srgbClr val="1B1B1B"/>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28476">
            <a:off x="13610954" y="3702484"/>
            <a:ext cx="7296692" cy="4855617"/>
          </a:xfrm>
          <a:prstGeom prst="rect">
            <a:avLst/>
          </a:prstGeom>
        </p:spPr>
      </p:pic>
      <p:grpSp>
        <p:nvGrpSpPr>
          <p:cNvPr id="11" name="Group 11"/>
          <p:cNvGrpSpPr/>
          <p:nvPr/>
        </p:nvGrpSpPr>
        <p:grpSpPr>
          <a:xfrm>
            <a:off x="1601408" y="2781300"/>
            <a:ext cx="14248192" cy="6041969"/>
            <a:chOff x="0" y="0"/>
            <a:chExt cx="10967106" cy="5560786"/>
          </a:xfrm>
        </p:grpSpPr>
        <p:sp>
          <p:nvSpPr>
            <p:cNvPr id="12" name="Freeform 12"/>
            <p:cNvSpPr/>
            <p:nvPr/>
          </p:nvSpPr>
          <p:spPr>
            <a:xfrm>
              <a:off x="-9098" y="-6509"/>
              <a:ext cx="10981436" cy="5592839"/>
            </a:xfrm>
            <a:custGeom>
              <a:avLst/>
              <a:gdLst/>
              <a:ahLst/>
              <a:cxnLst/>
              <a:rect l="l" t="t" r="r" b="b"/>
              <a:pathLst>
                <a:path w="10981436" h="5592839">
                  <a:moveTo>
                    <a:pt x="63030" y="4999286"/>
                  </a:moveTo>
                  <a:cubicBezTo>
                    <a:pt x="63030" y="4999286"/>
                    <a:pt x="0" y="4752722"/>
                    <a:pt x="10218" y="1214762"/>
                  </a:cubicBezTo>
                  <a:cubicBezTo>
                    <a:pt x="18651" y="990971"/>
                    <a:pt x="65033" y="645332"/>
                    <a:pt x="65033" y="645332"/>
                  </a:cubicBezTo>
                  <a:cubicBezTo>
                    <a:pt x="82233" y="502466"/>
                    <a:pt x="56685" y="337866"/>
                    <a:pt x="181385" y="223925"/>
                  </a:cubicBezTo>
                  <a:cubicBezTo>
                    <a:pt x="346794" y="72788"/>
                    <a:pt x="621643" y="0"/>
                    <a:pt x="10088363" y="6965"/>
                  </a:cubicBezTo>
                  <a:lnTo>
                    <a:pt x="10088364" y="6965"/>
                  </a:lnTo>
                  <a:cubicBezTo>
                    <a:pt x="10305111" y="16819"/>
                    <a:pt x="10509426" y="36481"/>
                    <a:pt x="10643615" y="101690"/>
                  </a:cubicBezTo>
                  <a:cubicBezTo>
                    <a:pt x="10899660" y="226120"/>
                    <a:pt x="10981436" y="459160"/>
                    <a:pt x="10975948" y="704684"/>
                  </a:cubicBezTo>
                  <a:cubicBezTo>
                    <a:pt x="10975948" y="704684"/>
                    <a:pt x="10932660" y="1013073"/>
                    <a:pt x="10940094" y="1248607"/>
                  </a:cubicBezTo>
                  <a:cubicBezTo>
                    <a:pt x="10947217" y="4741087"/>
                    <a:pt x="10954373" y="4936690"/>
                    <a:pt x="10954373" y="4936690"/>
                  </a:cubicBezTo>
                  <a:cubicBezTo>
                    <a:pt x="10937692" y="5152423"/>
                    <a:pt x="10823048" y="5363034"/>
                    <a:pt x="10626179" y="5474659"/>
                  </a:cubicBezTo>
                  <a:cubicBezTo>
                    <a:pt x="10475827" y="5559907"/>
                    <a:pt x="10277796" y="5575005"/>
                    <a:pt x="8173186" y="5564264"/>
                  </a:cubicBezTo>
                  <a:lnTo>
                    <a:pt x="8173068" y="5564264"/>
                  </a:lnTo>
                  <a:cubicBezTo>
                    <a:pt x="645952" y="5558987"/>
                    <a:pt x="384604" y="5592840"/>
                    <a:pt x="254278" y="5483682"/>
                  </a:cubicBezTo>
                  <a:cubicBezTo>
                    <a:pt x="145767" y="5392797"/>
                    <a:pt x="81795" y="5199485"/>
                    <a:pt x="63030" y="4999286"/>
                  </a:cubicBezTo>
                  <a:close/>
                </a:path>
              </a:pathLst>
            </a:custGeom>
            <a:solidFill>
              <a:srgbClr val="FFFFFF"/>
            </a:solidFill>
          </p:spPr>
        </p:sp>
      </p:grpSp>
      <p:grpSp>
        <p:nvGrpSpPr>
          <p:cNvPr id="13" name="Group 13"/>
          <p:cNvGrpSpPr/>
          <p:nvPr/>
        </p:nvGrpSpPr>
        <p:grpSpPr>
          <a:xfrm>
            <a:off x="2057400" y="2419845"/>
            <a:ext cx="3349799" cy="1043980"/>
            <a:chOff x="0" y="0"/>
            <a:chExt cx="8487348" cy="2216503"/>
          </a:xfrm>
        </p:grpSpPr>
        <p:sp>
          <p:nvSpPr>
            <p:cNvPr id="14" name="Freeform 14"/>
            <p:cNvSpPr/>
            <p:nvPr/>
          </p:nvSpPr>
          <p:spPr>
            <a:xfrm>
              <a:off x="-9098" y="-6509"/>
              <a:ext cx="8501678" cy="2248556"/>
            </a:xfrm>
            <a:custGeom>
              <a:avLst/>
              <a:gdLst/>
              <a:ahLst/>
              <a:cxnLst/>
              <a:rect l="l" t="t" r="r" b="b"/>
              <a:pathLst>
                <a:path w="8501678"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7608605" y="6965"/>
                  </a:cubicBezTo>
                  <a:lnTo>
                    <a:pt x="7608606" y="6965"/>
                  </a:lnTo>
                  <a:cubicBezTo>
                    <a:pt x="7825353" y="16819"/>
                    <a:pt x="8029668" y="36481"/>
                    <a:pt x="8163857" y="101690"/>
                  </a:cubicBezTo>
                  <a:cubicBezTo>
                    <a:pt x="8419902" y="226120"/>
                    <a:pt x="8501678" y="459160"/>
                    <a:pt x="8496190" y="704684"/>
                  </a:cubicBezTo>
                  <a:cubicBezTo>
                    <a:pt x="8496190" y="704684"/>
                    <a:pt x="8452902" y="1013073"/>
                    <a:pt x="8460336" y="1248607"/>
                  </a:cubicBezTo>
                  <a:cubicBezTo>
                    <a:pt x="8467459" y="1396804"/>
                    <a:pt x="8474615" y="1592407"/>
                    <a:pt x="8474615" y="1592407"/>
                  </a:cubicBezTo>
                  <a:cubicBezTo>
                    <a:pt x="8457934" y="1808139"/>
                    <a:pt x="8343290" y="2018751"/>
                    <a:pt x="8146421" y="2130375"/>
                  </a:cubicBezTo>
                  <a:cubicBezTo>
                    <a:pt x="7996069" y="2215624"/>
                    <a:pt x="7798038" y="2230722"/>
                    <a:pt x="6198307" y="2219980"/>
                  </a:cubicBezTo>
                  <a:lnTo>
                    <a:pt x="6198221" y="2219980"/>
                  </a:lnTo>
                  <a:cubicBezTo>
                    <a:pt x="645952" y="2214703"/>
                    <a:pt x="384604" y="2248556"/>
                    <a:pt x="254278" y="2139399"/>
                  </a:cubicBezTo>
                  <a:cubicBezTo>
                    <a:pt x="145767" y="2048514"/>
                    <a:pt x="81795" y="1855202"/>
                    <a:pt x="63030" y="1655003"/>
                  </a:cubicBezTo>
                  <a:close/>
                </a:path>
              </a:pathLst>
            </a:custGeom>
            <a:solidFill>
              <a:srgbClr val="FFC09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73202" y="161488"/>
            <a:ext cx="4003803" cy="1338962"/>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544800" y="8569246"/>
            <a:ext cx="2040528" cy="1717754"/>
          </a:xfrm>
          <a:prstGeom prst="rect">
            <a:avLst/>
          </a:prstGeom>
        </p:spPr>
      </p:pic>
      <p:pic>
        <p:nvPicPr>
          <p:cNvPr id="2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48011" y="1060533"/>
            <a:ext cx="3439989" cy="3177299"/>
          </a:xfrm>
          <a:prstGeom prst="rect">
            <a:avLst/>
          </a:prstGeom>
        </p:spPr>
      </p:pic>
      <p:sp>
        <p:nvSpPr>
          <p:cNvPr id="21" name="TextBox 20"/>
          <p:cNvSpPr txBox="1"/>
          <p:nvPr/>
        </p:nvSpPr>
        <p:spPr>
          <a:xfrm>
            <a:off x="2458605" y="3181136"/>
            <a:ext cx="12528773" cy="5262979"/>
          </a:xfrm>
          <a:prstGeom prst="rect">
            <a:avLst/>
          </a:prstGeom>
          <a:noFill/>
        </p:spPr>
        <p:txBody>
          <a:bodyPr wrap="square" rtlCol="0">
            <a:spAutoFit/>
          </a:bodyPr>
          <a:lstStyle/>
          <a:p>
            <a:pPr marL="571500" indent="-571500">
              <a:lnSpc>
                <a:spcPct val="200000"/>
              </a:lnSpc>
              <a:buFont typeface="Wingdings" panose="05000000000000000000" pitchFamily="2" charset="2"/>
              <a:buChar char="q"/>
            </a:pPr>
            <a:r>
              <a:rPr lang="en-US" sz="4200" b="1" dirty="0" err="1" smtClean="0">
                <a:latin typeface="Arial" panose="020B0604020202020204" pitchFamily="34" charset="0"/>
                <a:cs typeface="Arial" panose="020B0604020202020204" pitchFamily="34" charset="0"/>
              </a:rPr>
              <a:t>Tác</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giả</a:t>
            </a:r>
            <a:r>
              <a:rPr lang="en-US" sz="4200" b="1"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Phạm </a:t>
            </a:r>
            <a:r>
              <a:rPr lang="en-US" sz="4200" dirty="0" err="1" smtClean="0">
                <a:latin typeface="Arial" panose="020B0604020202020204" pitchFamily="34" charset="0"/>
                <a:cs typeface="Arial" panose="020B0604020202020204" pitchFamily="34" charset="0"/>
              </a:rPr>
              <a:t>Thị</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Ngọc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Diễm</a:t>
            </a:r>
            <a:endParaRPr lang="en-US" sz="4200" dirty="0" smtClean="0">
              <a:latin typeface="Arial" panose="020B0604020202020204" pitchFamily="34" charset="0"/>
              <a:cs typeface="Arial" panose="020B0604020202020204" pitchFamily="34" charset="0"/>
            </a:endParaRPr>
          </a:p>
          <a:p>
            <a:pPr marL="571500" indent="-571500" algn="just">
              <a:lnSpc>
                <a:spcPct val="200000"/>
              </a:lnSpc>
              <a:buFont typeface="Wingdings" panose="05000000000000000000" pitchFamily="2" charset="2"/>
              <a:buChar char="q"/>
            </a:pPr>
            <a:r>
              <a:rPr lang="en-US" sz="4200" b="1" dirty="0" err="1" smtClean="0">
                <a:latin typeface="Arial" panose="020B0604020202020204" pitchFamily="34" charset="0"/>
                <a:cs typeface="Arial" panose="020B0604020202020204" pitchFamily="34" charset="0"/>
              </a:rPr>
              <a:t>Tác</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phẩm</a:t>
            </a:r>
            <a:r>
              <a:rPr lang="en-US" sz="4200" b="1"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Trích</a:t>
            </a:r>
            <a:r>
              <a:rPr lang="en-US" sz="4200" dirty="0" smtClean="0">
                <a:latin typeface="Arial" panose="020B0604020202020204" pitchFamily="34" charset="0"/>
                <a:cs typeface="Arial" panose="020B0604020202020204" pitchFamily="34" charset="0"/>
              </a:rPr>
              <a:t> trong </a:t>
            </a:r>
            <a:r>
              <a:rPr lang="en-US" sz="4200" dirty="0" err="1" smtClean="0">
                <a:latin typeface="Arial" panose="020B0604020202020204" pitchFamily="34" charset="0"/>
                <a:cs typeface="Arial" panose="020B0604020202020204" pitchFamily="34" charset="0"/>
              </a:rPr>
              <a:t>Những</a:t>
            </a:r>
            <a:r>
              <a:rPr lang="en-US" sz="4200" dirty="0" smtClean="0">
                <a:latin typeface="Arial" panose="020B0604020202020204" pitchFamily="34" charset="0"/>
                <a:cs typeface="Arial" panose="020B0604020202020204" pitchFamily="34" charset="0"/>
              </a:rPr>
              <a:t> bài </a:t>
            </a:r>
            <a:r>
              <a:rPr lang="en-US" sz="4200" dirty="0" err="1" smtClean="0">
                <a:latin typeface="Arial" panose="020B0604020202020204" pitchFamily="34" charset="0"/>
                <a:cs typeface="Arial" panose="020B0604020202020204" pitchFamily="34" charset="0"/>
              </a:rPr>
              <a:t>nghị</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luận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xã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hội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chọn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lọc</a:t>
            </a:r>
            <a:r>
              <a:rPr lang="en-US" sz="4200" dirty="0" smtClean="0">
                <a:latin typeface="Arial" panose="020B0604020202020204" pitchFamily="34" charset="0"/>
                <a:cs typeface="Arial" panose="020B0604020202020204" pitchFamily="34" charset="0"/>
              </a:rPr>
              <a:t>, NXB </a:t>
            </a:r>
            <a:r>
              <a:rPr lang="en-US" sz="4200" dirty="0" err="1" smtClean="0">
                <a:latin typeface="Arial" panose="020B0604020202020204" pitchFamily="34" charset="0"/>
                <a:cs typeface="Arial" panose="020B0604020202020204" pitchFamily="34" charset="0"/>
              </a:rPr>
              <a:t>Đại</a:t>
            </a:r>
            <a:r>
              <a:rPr lang="en-US" sz="4200" dirty="0" smtClean="0">
                <a:latin typeface="Arial" panose="020B0604020202020204" pitchFamily="34" charset="0"/>
                <a:cs typeface="Arial" panose="020B0604020202020204" pitchFamily="34" charset="0"/>
              </a:rPr>
              <a:t> học </a:t>
            </a:r>
            <a:r>
              <a:rPr lang="en-US" sz="4200" dirty="0" err="1" smtClean="0">
                <a:latin typeface="Arial" panose="020B0604020202020204" pitchFamily="34" charset="0"/>
                <a:cs typeface="Arial" panose="020B0604020202020204" pitchFamily="34" charset="0"/>
              </a:rPr>
              <a:t>Sư</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phạm</a:t>
            </a:r>
            <a:r>
              <a:rPr lang="en-US" sz="4200" dirty="0" smtClean="0">
                <a:latin typeface="Arial" panose="020B0604020202020204" pitchFamily="34" charset="0"/>
                <a:cs typeface="Arial" panose="020B0604020202020204" pitchFamily="34" charset="0"/>
              </a:rPr>
              <a:t> thành </a:t>
            </a:r>
            <a:r>
              <a:rPr lang="en-US" sz="4200" dirty="0" err="1" smtClean="0">
                <a:latin typeface="Arial" panose="020B0604020202020204" pitchFamily="34" charset="0"/>
                <a:cs typeface="Arial" panose="020B0604020202020204" pitchFamily="34" charset="0"/>
              </a:rPr>
              <a:t>phố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Hồ</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Chí</a:t>
            </a:r>
            <a:r>
              <a:rPr lang="en-US" sz="4200" dirty="0" smtClean="0">
                <a:latin typeface="Arial" panose="020B0604020202020204" pitchFamily="34" charset="0"/>
                <a:cs typeface="Arial" panose="020B0604020202020204" pitchFamily="34" charset="0"/>
              </a:rPr>
              <a:t> Minh,2016.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5E6C0"/>
        </a:solidFill>
        <a:effectLst/>
      </p:bgPr>
    </p:bg>
    <p:spTree>
      <p:nvGrpSpPr>
        <p:cNvPr id="1" name=""/>
        <p:cNvGrpSpPr/>
        <p:nvPr/>
      </p:nvGrpSpPr>
      <p:grpSpPr>
        <a:xfrm>
          <a:off x="0" y="0"/>
          <a:ext cx="0" cy="0"/>
          <a:chOff x="0" y="0"/>
          <a:chExt cx="0" cy="0"/>
        </a:xfrm>
      </p:grpSpPr>
      <p:sp>
        <p:nvSpPr>
          <p:cNvPr id="2" name="TextBox 2"/>
          <p:cNvSpPr txBox="1"/>
          <p:nvPr/>
        </p:nvSpPr>
        <p:spPr>
          <a:xfrm>
            <a:off x="4174417" y="1013460"/>
            <a:ext cx="9939166" cy="1106008"/>
          </a:xfrm>
          <a:prstGeom prst="rect">
            <a:avLst/>
          </a:prstGeom>
        </p:spPr>
        <p:txBody>
          <a:bodyPr lIns="0" tIns="0" rIns="0" bIns="0" rtlCol="0" anchor="t">
            <a:spAutoFit/>
          </a:bodyPr>
          <a:lstStyle/>
          <a:p>
            <a:pPr algn="ctr">
              <a:lnSpc>
                <a:spcPts val="9839"/>
              </a:lnSpc>
            </a:pPr>
            <a:r>
              <a:rPr lang="en-US" sz="5600" b="1" i="1" dirty="0" smtClean="0">
                <a:solidFill>
                  <a:srgbClr val="1B1B1B"/>
                </a:solidFill>
                <a:latin typeface="Arial" panose="020B0604020202020204" pitchFamily="34" charset="0"/>
                <a:cs typeface="Arial" panose="020B0604020202020204" pitchFamily="34" charset="0"/>
              </a:rPr>
              <a:t>2. Đọc hiểu </a:t>
            </a:r>
            <a:endParaRPr lang="en-US" sz="5600" b="1" i="1" dirty="0">
              <a:solidFill>
                <a:srgbClr val="1B1B1B"/>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065889">
            <a:off x="14803715" y="-2022863"/>
            <a:ext cx="4911170" cy="509649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010184">
            <a:off x="-196982" y="6360064"/>
            <a:ext cx="3891935" cy="7458411"/>
          </a:xfrm>
          <a:prstGeom prst="rect">
            <a:avLst/>
          </a:prstGeom>
        </p:spPr>
      </p:pic>
      <p:grpSp>
        <p:nvGrpSpPr>
          <p:cNvPr id="5" name="Group 5"/>
          <p:cNvGrpSpPr/>
          <p:nvPr/>
        </p:nvGrpSpPr>
        <p:grpSpPr>
          <a:xfrm>
            <a:off x="1295401" y="2818103"/>
            <a:ext cx="15815438" cy="4784701"/>
            <a:chOff x="0" y="0"/>
            <a:chExt cx="6308581" cy="6466097"/>
          </a:xfrm>
        </p:grpSpPr>
        <p:sp>
          <p:nvSpPr>
            <p:cNvPr id="6" name="Freeform 6"/>
            <p:cNvSpPr/>
            <p:nvPr/>
          </p:nvSpPr>
          <p:spPr>
            <a:xfrm>
              <a:off x="-9098" y="-6509"/>
              <a:ext cx="6322912" cy="6498150"/>
            </a:xfrm>
            <a:custGeom>
              <a:avLst/>
              <a:gdLst/>
              <a:ahLst/>
              <a:cxnLst/>
              <a:rect l="l" t="t" r="r" b="b"/>
              <a:pathLst>
                <a:path w="6322912" h="6498150">
                  <a:moveTo>
                    <a:pt x="63030" y="5904597"/>
                  </a:moveTo>
                  <a:cubicBezTo>
                    <a:pt x="63030" y="5904597"/>
                    <a:pt x="0" y="5658033"/>
                    <a:pt x="10218" y="1214762"/>
                  </a:cubicBezTo>
                  <a:cubicBezTo>
                    <a:pt x="18651" y="990971"/>
                    <a:pt x="65033" y="645332"/>
                    <a:pt x="65033" y="645332"/>
                  </a:cubicBezTo>
                  <a:cubicBezTo>
                    <a:pt x="82233" y="502466"/>
                    <a:pt x="56685" y="337866"/>
                    <a:pt x="181385" y="223925"/>
                  </a:cubicBezTo>
                  <a:cubicBezTo>
                    <a:pt x="346794" y="72788"/>
                    <a:pt x="621643" y="0"/>
                    <a:pt x="5429839" y="6965"/>
                  </a:cubicBezTo>
                  <a:lnTo>
                    <a:pt x="5429840" y="6965"/>
                  </a:lnTo>
                  <a:cubicBezTo>
                    <a:pt x="5646587" y="16819"/>
                    <a:pt x="5850902" y="36481"/>
                    <a:pt x="5985091" y="101690"/>
                  </a:cubicBezTo>
                  <a:cubicBezTo>
                    <a:pt x="6241137" y="226120"/>
                    <a:pt x="6322912" y="459160"/>
                    <a:pt x="6317424" y="704684"/>
                  </a:cubicBezTo>
                  <a:cubicBezTo>
                    <a:pt x="6317424" y="704684"/>
                    <a:pt x="6274136" y="1013073"/>
                    <a:pt x="6281569" y="1248607"/>
                  </a:cubicBezTo>
                  <a:cubicBezTo>
                    <a:pt x="6288693" y="5646399"/>
                    <a:pt x="6295850" y="5842002"/>
                    <a:pt x="6295850" y="5842002"/>
                  </a:cubicBezTo>
                  <a:cubicBezTo>
                    <a:pt x="6279168" y="6057734"/>
                    <a:pt x="6164524" y="6268346"/>
                    <a:pt x="5967655" y="6379970"/>
                  </a:cubicBezTo>
                  <a:cubicBezTo>
                    <a:pt x="5817303" y="6465219"/>
                    <a:pt x="5619272" y="6480316"/>
                    <a:pt x="4463138" y="6469575"/>
                  </a:cubicBezTo>
                  <a:lnTo>
                    <a:pt x="4463079" y="6469575"/>
                  </a:lnTo>
                  <a:cubicBezTo>
                    <a:pt x="645952" y="6464298"/>
                    <a:pt x="384604" y="6498151"/>
                    <a:pt x="254278" y="6388993"/>
                  </a:cubicBezTo>
                  <a:cubicBezTo>
                    <a:pt x="145767" y="6298108"/>
                    <a:pt x="81795" y="6104796"/>
                    <a:pt x="63030" y="5904597"/>
                  </a:cubicBezTo>
                  <a:close/>
                </a:path>
              </a:pathLst>
            </a:custGeom>
            <a:solidFill>
              <a:srgbClr val="FFFFFF"/>
            </a:solidFill>
          </p:spPr>
        </p:sp>
      </p:grpSp>
      <p:grpSp>
        <p:nvGrpSpPr>
          <p:cNvPr id="11" name="Group 11"/>
          <p:cNvGrpSpPr/>
          <p:nvPr/>
        </p:nvGrpSpPr>
        <p:grpSpPr>
          <a:xfrm>
            <a:off x="2017255" y="2203842"/>
            <a:ext cx="3903588" cy="1251122"/>
            <a:chOff x="0" y="0"/>
            <a:chExt cx="6308581" cy="2216503"/>
          </a:xfrm>
        </p:grpSpPr>
        <p:sp>
          <p:nvSpPr>
            <p:cNvPr id="12" name="Freeform 12"/>
            <p:cNvSpPr/>
            <p:nvPr/>
          </p:nvSpPr>
          <p:spPr>
            <a:xfrm>
              <a:off x="-9098" y="-6509"/>
              <a:ext cx="6322912" cy="2248556"/>
            </a:xfrm>
            <a:custGeom>
              <a:avLst/>
              <a:gdLst/>
              <a:ahLst/>
              <a:cxnLst/>
              <a:rect l="l" t="t" r="r" b="b"/>
              <a:pathLst>
                <a:path w="6322912"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5429839" y="6965"/>
                  </a:cubicBezTo>
                  <a:lnTo>
                    <a:pt x="5429840" y="6965"/>
                  </a:lnTo>
                  <a:cubicBezTo>
                    <a:pt x="5646587" y="16819"/>
                    <a:pt x="5850902" y="36481"/>
                    <a:pt x="5985091" y="101690"/>
                  </a:cubicBezTo>
                  <a:cubicBezTo>
                    <a:pt x="6241137" y="226120"/>
                    <a:pt x="6322912" y="459160"/>
                    <a:pt x="6317424" y="704684"/>
                  </a:cubicBezTo>
                  <a:cubicBezTo>
                    <a:pt x="6317424" y="704684"/>
                    <a:pt x="6274136" y="1013073"/>
                    <a:pt x="6281569" y="1248607"/>
                  </a:cubicBezTo>
                  <a:cubicBezTo>
                    <a:pt x="6288693" y="1396804"/>
                    <a:pt x="6295850" y="1592407"/>
                    <a:pt x="6295850" y="1592407"/>
                  </a:cubicBezTo>
                  <a:cubicBezTo>
                    <a:pt x="6279168" y="1808139"/>
                    <a:pt x="6164524" y="2018751"/>
                    <a:pt x="5967655" y="2130375"/>
                  </a:cubicBezTo>
                  <a:cubicBezTo>
                    <a:pt x="5817303" y="2215624"/>
                    <a:pt x="5619272" y="2230722"/>
                    <a:pt x="4463138" y="2219980"/>
                  </a:cubicBezTo>
                  <a:lnTo>
                    <a:pt x="4463079" y="2219980"/>
                  </a:lnTo>
                  <a:cubicBezTo>
                    <a:pt x="645952" y="2214703"/>
                    <a:pt x="384604" y="2248556"/>
                    <a:pt x="254278" y="2139399"/>
                  </a:cubicBezTo>
                  <a:cubicBezTo>
                    <a:pt x="145767" y="2048514"/>
                    <a:pt x="81795" y="1855202"/>
                    <a:pt x="63030" y="1655003"/>
                  </a:cubicBezTo>
                  <a:close/>
                </a:path>
              </a:pathLst>
            </a:custGeom>
            <a:solidFill>
              <a:srgbClr val="FFEE93"/>
            </a:solidFill>
          </p:spPr>
        </p:sp>
      </p:grpSp>
      <p:sp>
        <p:nvSpPr>
          <p:cNvPr id="20" name="TextBox 20"/>
          <p:cNvSpPr txBox="1"/>
          <p:nvPr/>
        </p:nvSpPr>
        <p:spPr>
          <a:xfrm>
            <a:off x="1688628" y="3670709"/>
            <a:ext cx="14999172" cy="3323987"/>
          </a:xfrm>
          <a:prstGeom prst="rect">
            <a:avLst/>
          </a:prstGeom>
        </p:spPr>
        <p:txBody>
          <a:bodyPr wrap="square" lIns="0" tIns="0" rIns="0" bIns="0" rtlCol="0" anchor="t">
            <a:spAutoFit/>
          </a:bodyPr>
          <a:lstStyle/>
          <a:p>
            <a:pPr algn="just">
              <a:lnSpc>
                <a:spcPct val="150000"/>
              </a:lnSpc>
            </a:pP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Dựa</a:t>
            </a:r>
            <a:r>
              <a:rPr lang="en-US" sz="4800" b="1" i="1" dirty="0" smtClean="0">
                <a:solidFill>
                  <a:srgbClr val="000000"/>
                </a:solidFill>
                <a:latin typeface="Arial" panose="020B0604020202020204" pitchFamily="34" charset="0"/>
                <a:cs typeface="Arial" panose="020B0604020202020204" pitchFamily="34" charset="0"/>
              </a:rPr>
              <a:t> vào </a:t>
            </a:r>
            <a:r>
              <a:rPr lang="en-US" sz="4800" b="1" i="1" dirty="0" err="1" smtClean="0">
                <a:solidFill>
                  <a:srgbClr val="000000"/>
                </a:solidFill>
                <a:latin typeface="Arial" panose="020B0604020202020204" pitchFamily="34" charset="0"/>
                <a:cs typeface="Arial" panose="020B0604020202020204" pitchFamily="34" charset="0"/>
              </a:rPr>
              <a:t>gợi</a:t>
            </a:r>
            <a:r>
              <a:rPr lang="en-US" sz="4800" b="1" i="1" dirty="0" smtClean="0">
                <a:solidFill>
                  <a:srgbClr val="000000"/>
                </a:solidFill>
                <a:latin typeface="Arial" panose="020B0604020202020204" pitchFamily="34" charset="0"/>
                <a:cs typeface="Arial" panose="020B0604020202020204" pitchFamily="34" charset="0"/>
              </a:rPr>
              <a:t> ý trong </a:t>
            </a:r>
            <a:r>
              <a:rPr lang="en-US" sz="4800" b="1" i="1" dirty="0" err="1" smtClean="0">
                <a:solidFill>
                  <a:srgbClr val="000000"/>
                </a:solidFill>
                <a:latin typeface="Arial" panose="020B0604020202020204" pitchFamily="34" charset="0"/>
                <a:cs typeface="Arial" panose="020B0604020202020204" pitchFamily="34" charset="0"/>
              </a:rPr>
              <a:t>sơ</a:t>
            </a:r>
            <a:r>
              <a:rPr lang="en-US" sz="4800" b="1" i="1" dirty="0" smtClean="0">
                <a:solidFill>
                  <a:srgbClr val="000000"/>
                </a:solidFill>
                <a:latin typeface="Arial" panose="020B0604020202020204" pitchFamily="34" charset="0"/>
                <a:cs typeface="Arial" panose="020B0604020202020204" pitchFamily="34" charset="0"/>
              </a:rPr>
              <a:t> đồ </a:t>
            </a:r>
            <a:r>
              <a:rPr lang="en-US" sz="4800" b="1" i="1" dirty="0" err="1" smtClean="0">
                <a:solidFill>
                  <a:srgbClr val="000000"/>
                </a:solidFill>
                <a:latin typeface="Arial" panose="020B0604020202020204" pitchFamily="34" charset="0"/>
                <a:cs typeface="Arial" panose="020B0604020202020204" pitchFamily="34" charset="0"/>
              </a:rPr>
              <a:t>sau</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em</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hãy</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xác</a:t>
            </a:r>
            <a:r>
              <a:rPr lang="en-US" sz="4800" b="1" i="1" dirty="0" smtClean="0">
                <a:solidFill>
                  <a:srgbClr val="000000"/>
                </a:solidFill>
                <a:latin typeface="Arial" panose="020B0604020202020204" pitchFamily="34" charset="0"/>
                <a:cs typeface="Arial" panose="020B0604020202020204" pitchFamily="34" charset="0"/>
              </a:rPr>
              <a:t> định ý </a:t>
            </a:r>
            <a:r>
              <a:rPr lang="en-US" sz="4800" b="1" i="1" dirty="0" err="1" smtClean="0">
                <a:solidFill>
                  <a:srgbClr val="000000"/>
                </a:solidFill>
                <a:latin typeface="Arial" panose="020B0604020202020204" pitchFamily="34" charset="0"/>
                <a:cs typeface="Arial" panose="020B0604020202020204" pitchFamily="34" charset="0"/>
              </a:rPr>
              <a:t>kiến</a:t>
            </a:r>
            <a:r>
              <a:rPr lang="en-US" sz="4800" b="1" i="1" dirty="0" smtClean="0">
                <a:solidFill>
                  <a:srgbClr val="000000"/>
                </a:solidFill>
                <a:latin typeface="Arial" panose="020B0604020202020204" pitchFamily="34" charset="0"/>
                <a:cs typeface="Arial" panose="020B0604020202020204" pitchFamily="34" charset="0"/>
              </a:rPr>
              <a:t>, các </a:t>
            </a:r>
            <a:r>
              <a:rPr lang="en-US" sz="4800" b="1" i="1" dirty="0" err="1" smtClean="0">
                <a:solidFill>
                  <a:srgbClr val="000000"/>
                </a:solidFill>
                <a:latin typeface="Arial" panose="020B0604020202020204" pitchFamily="34" charset="0"/>
                <a:cs typeface="Arial" panose="020B0604020202020204" pitchFamily="34" charset="0"/>
              </a:rPr>
              <a:t>lí</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lẽ</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và</a:t>
            </a:r>
            <a:r>
              <a:rPr lang="en-US" sz="4800" b="1" i="1" dirty="0" smtClean="0">
                <a:solidFill>
                  <a:srgbClr val="000000"/>
                </a:solidFill>
                <a:latin typeface="Arial" panose="020B0604020202020204" pitchFamily="34" charset="0"/>
                <a:cs typeface="Arial" panose="020B0604020202020204" pitchFamily="34" charset="0"/>
              </a:rPr>
              <a:t> bằng </a:t>
            </a:r>
            <a:r>
              <a:rPr lang="en-US" sz="4800" b="1" i="1" dirty="0" err="1" smtClean="0">
                <a:solidFill>
                  <a:srgbClr val="000000"/>
                </a:solidFill>
                <a:latin typeface="Arial" panose="020B0604020202020204" pitchFamily="34" charset="0"/>
                <a:cs typeface="Arial" panose="020B0604020202020204" pitchFamily="34" charset="0"/>
              </a:rPr>
              <a:t>chứng</a:t>
            </a:r>
            <a:r>
              <a:rPr lang="en-US" sz="4800" b="1" i="1" dirty="0" smtClean="0">
                <a:solidFill>
                  <a:srgbClr val="000000"/>
                </a:solidFill>
                <a:latin typeface="Arial" panose="020B0604020202020204" pitchFamily="34" charset="0"/>
                <a:cs typeface="Arial" panose="020B0604020202020204" pitchFamily="34" charset="0"/>
              </a:rPr>
              <a:t> của văn bản Phải </a:t>
            </a:r>
            <a:r>
              <a:rPr lang="en-US" sz="4800" b="1" i="1" dirty="0" err="1" smtClean="0">
                <a:solidFill>
                  <a:srgbClr val="000000"/>
                </a:solidFill>
                <a:latin typeface="Arial" panose="020B0604020202020204" pitchFamily="34" charset="0"/>
                <a:cs typeface="Arial" panose="020B0604020202020204" pitchFamily="34" charset="0"/>
              </a:rPr>
              <a:t>chăng</a:t>
            </a:r>
            <a:r>
              <a:rPr lang="en-US" sz="4800" b="1" i="1" dirty="0" smtClean="0">
                <a:solidFill>
                  <a:srgbClr val="000000"/>
                </a:solidFill>
                <a:latin typeface="Arial" panose="020B0604020202020204" pitchFamily="34" charset="0"/>
                <a:cs typeface="Arial" panose="020B0604020202020204" pitchFamily="34" charset="0"/>
              </a:rPr>
              <a:t> chỉ có </a:t>
            </a:r>
            <a:r>
              <a:rPr lang="en-US" sz="4800" b="1" i="1" dirty="0" err="1" smtClean="0">
                <a:solidFill>
                  <a:srgbClr val="000000"/>
                </a:solidFill>
                <a:latin typeface="Arial" panose="020B0604020202020204" pitchFamily="34" charset="0"/>
                <a:cs typeface="Arial" panose="020B0604020202020204" pitchFamily="34" charset="0"/>
              </a:rPr>
              <a:t>ngọt</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ngào</a:t>
            </a:r>
            <a:r>
              <a:rPr lang="en-US" sz="4800" b="1" i="1" dirty="0" smtClean="0">
                <a:solidFill>
                  <a:srgbClr val="000000"/>
                </a:solidFill>
                <a:latin typeface="Arial" panose="020B0604020202020204" pitchFamily="34" charset="0"/>
                <a:cs typeface="Arial" panose="020B0604020202020204" pitchFamily="34" charset="0"/>
              </a:rPr>
              <a:t> mới làm nên </a:t>
            </a:r>
            <a:r>
              <a:rPr lang="en-US" sz="4800" b="1" i="1" dirty="0" err="1" smtClean="0">
                <a:solidFill>
                  <a:srgbClr val="000000"/>
                </a:solidFill>
                <a:latin typeface="Arial" panose="020B0604020202020204" pitchFamily="34" charset="0"/>
                <a:cs typeface="Arial" panose="020B0604020202020204" pitchFamily="34" charset="0"/>
              </a:rPr>
              <a:t>hạnh</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phúc</a:t>
            </a:r>
            <a:r>
              <a:rPr lang="en-US" sz="4800" b="1" i="1" dirty="0" smtClean="0">
                <a:solidFill>
                  <a:srgbClr val="000000"/>
                </a:solidFill>
                <a:latin typeface="Arial" panose="020B0604020202020204" pitchFamily="34" charset="0"/>
                <a:cs typeface="Arial" panose="020B0604020202020204" pitchFamily="34" charset="0"/>
              </a:rPr>
              <a:t>?</a:t>
            </a:r>
            <a:endParaRPr lang="en-US" sz="4800" b="1" i="1" dirty="0">
              <a:solidFill>
                <a:srgbClr val="000000"/>
              </a:solidFill>
              <a:latin typeface="Arial" panose="020B0604020202020204" pitchFamily="34" charset="0"/>
              <a:cs typeface="Arial" panose="020B0604020202020204" pitchFamily="34" charset="0"/>
            </a:endParaRPr>
          </a:p>
        </p:txBody>
      </p:sp>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6804" y="411085"/>
            <a:ext cx="4194109" cy="19445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EABC"/>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27971" y="1028700"/>
            <a:ext cx="2115516" cy="574138"/>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93078" y="1869536"/>
            <a:ext cx="2650408" cy="79106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805062" y="8832435"/>
            <a:ext cx="1689380" cy="1422151"/>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43000" y="7066052"/>
            <a:ext cx="2784262" cy="3217109"/>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9369930">
            <a:off x="13119874" y="-2577603"/>
            <a:ext cx="7296692" cy="4855617"/>
          </a:xfrm>
          <a:prstGeom prst="rect">
            <a:avLst/>
          </a:prstGeom>
        </p:spPr>
      </p:pic>
      <p:sp>
        <p:nvSpPr>
          <p:cNvPr id="32" name="Rounded Rectangle 31"/>
          <p:cNvSpPr/>
          <p:nvPr/>
        </p:nvSpPr>
        <p:spPr>
          <a:xfrm>
            <a:off x="5457825" y="895109"/>
            <a:ext cx="7696200" cy="274320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b="1" dirty="0" smtClean="0">
                <a:solidFill>
                  <a:schemeClr val="tx1"/>
                </a:solidFill>
                <a:latin typeface="Arial" panose="020B0604020202020204" pitchFamily="34" charset="0"/>
                <a:cs typeface="Arial" panose="020B0604020202020204" pitchFamily="34" charset="0"/>
              </a:rPr>
              <a:t>VẤN ĐỀ CẦN BÀN LUẬN</a:t>
            </a:r>
          </a:p>
          <a:p>
            <a:pPr algn="ctr">
              <a:lnSpc>
                <a:spcPct val="150000"/>
              </a:lnSpc>
            </a:pPr>
            <a:r>
              <a:rPr lang="en-US" sz="3800" i="1" dirty="0" smtClean="0">
                <a:solidFill>
                  <a:schemeClr val="tx1"/>
                </a:solidFill>
                <a:latin typeface="Arial" panose="020B0604020202020204" pitchFamily="34" charset="0"/>
                <a:cs typeface="Arial" panose="020B0604020202020204" pitchFamily="34" charset="0"/>
              </a:rPr>
              <a:t>Phải </a:t>
            </a:r>
            <a:r>
              <a:rPr lang="en-US" sz="3800" i="1" dirty="0" err="1" smtClean="0">
                <a:solidFill>
                  <a:schemeClr val="tx1"/>
                </a:solidFill>
                <a:latin typeface="Arial" panose="020B0604020202020204" pitchFamily="34" charset="0"/>
                <a:cs typeface="Arial" panose="020B0604020202020204" pitchFamily="34" charset="0"/>
              </a:rPr>
              <a:t>chăng</a:t>
            </a:r>
            <a:r>
              <a:rPr lang="en-US" sz="3800" i="1" dirty="0" smtClean="0">
                <a:solidFill>
                  <a:schemeClr val="tx1"/>
                </a:solidFill>
                <a:latin typeface="Arial" panose="020B0604020202020204" pitchFamily="34" charset="0"/>
                <a:cs typeface="Arial" panose="020B0604020202020204" pitchFamily="34" charset="0"/>
              </a:rPr>
              <a:t> chỉ có </a:t>
            </a:r>
            <a:r>
              <a:rPr lang="en-US" sz="3800" i="1" dirty="0" err="1" smtClean="0">
                <a:solidFill>
                  <a:schemeClr val="tx1"/>
                </a:solidFill>
                <a:latin typeface="Arial" panose="020B0604020202020204" pitchFamily="34" charset="0"/>
                <a:cs typeface="Arial" panose="020B0604020202020204" pitchFamily="34" charset="0"/>
              </a:rPr>
              <a:t>ngọt</a:t>
            </a:r>
            <a:r>
              <a:rPr lang="en-US" sz="3800" i="1" dirty="0" smtClean="0">
                <a:solidFill>
                  <a:schemeClr val="tx1"/>
                </a:solidFill>
                <a:latin typeface="Arial" panose="020B0604020202020204" pitchFamily="34" charset="0"/>
                <a:cs typeface="Arial" panose="020B0604020202020204" pitchFamily="34" charset="0"/>
              </a:rPr>
              <a:t> </a:t>
            </a:r>
            <a:r>
              <a:rPr lang="en-US" sz="3800" i="1" dirty="0" err="1" smtClean="0">
                <a:solidFill>
                  <a:schemeClr val="tx1"/>
                </a:solidFill>
                <a:latin typeface="Arial" panose="020B0604020202020204" pitchFamily="34" charset="0"/>
                <a:cs typeface="Arial" panose="020B0604020202020204" pitchFamily="34" charset="0"/>
              </a:rPr>
              <a:t>ngào</a:t>
            </a:r>
            <a:r>
              <a:rPr lang="en-US" sz="3800" i="1" dirty="0" smtClean="0">
                <a:solidFill>
                  <a:schemeClr val="tx1"/>
                </a:solidFill>
                <a:latin typeface="Arial" panose="020B0604020202020204" pitchFamily="34" charset="0"/>
                <a:cs typeface="Arial" panose="020B0604020202020204" pitchFamily="34" charset="0"/>
              </a:rPr>
              <a:t> mới làm nên </a:t>
            </a:r>
            <a:r>
              <a:rPr lang="en-US" sz="3800" i="1" dirty="0" err="1" smtClean="0">
                <a:solidFill>
                  <a:schemeClr val="tx1"/>
                </a:solidFill>
                <a:latin typeface="Arial" panose="020B0604020202020204" pitchFamily="34" charset="0"/>
                <a:cs typeface="Arial" panose="020B0604020202020204" pitchFamily="34" charset="0"/>
              </a:rPr>
              <a:t>hạnh</a:t>
            </a:r>
            <a:r>
              <a:rPr lang="en-US" sz="3800" i="1" dirty="0" smtClean="0">
                <a:solidFill>
                  <a:schemeClr val="tx1"/>
                </a:solidFill>
                <a:latin typeface="Arial" panose="020B0604020202020204" pitchFamily="34" charset="0"/>
                <a:cs typeface="Arial" panose="020B0604020202020204" pitchFamily="34" charset="0"/>
              </a:rPr>
              <a:t> </a:t>
            </a:r>
            <a:r>
              <a:rPr lang="en-US" sz="3800" i="1" dirty="0" err="1" smtClean="0">
                <a:solidFill>
                  <a:schemeClr val="tx1"/>
                </a:solidFill>
                <a:latin typeface="Arial" panose="020B0604020202020204" pitchFamily="34" charset="0"/>
                <a:cs typeface="Arial" panose="020B0604020202020204" pitchFamily="34" charset="0"/>
              </a:rPr>
              <a:t>phúc</a:t>
            </a:r>
            <a:r>
              <a:rPr lang="en-US" sz="3800" i="1" dirty="0" smtClean="0">
                <a:solidFill>
                  <a:schemeClr val="tx1"/>
                </a:solidFill>
                <a:latin typeface="Arial" panose="020B0604020202020204" pitchFamily="34" charset="0"/>
                <a:cs typeface="Arial" panose="020B0604020202020204" pitchFamily="34" charset="0"/>
              </a:rPr>
              <a:t>?</a:t>
            </a:r>
            <a:endParaRPr lang="en-US" sz="3800" i="1" dirty="0">
              <a:solidFill>
                <a:schemeClr val="tx1"/>
              </a:solidFill>
              <a:latin typeface="Arial" panose="020B0604020202020204" pitchFamily="34" charset="0"/>
              <a:cs typeface="Arial" panose="020B0604020202020204" pitchFamily="34" charset="0"/>
            </a:endParaRPr>
          </a:p>
        </p:txBody>
      </p:sp>
      <p:sp>
        <p:nvSpPr>
          <p:cNvPr id="33" name="Rounded Rectangle 32"/>
          <p:cNvSpPr/>
          <p:nvPr/>
        </p:nvSpPr>
        <p:spPr>
          <a:xfrm>
            <a:off x="3022387" y="4533900"/>
            <a:ext cx="3962400" cy="144780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tx1"/>
                </a:solidFill>
                <a:latin typeface="Arial" panose="020B0604020202020204" pitchFamily="34" charset="0"/>
                <a:cs typeface="Arial" panose="020B0604020202020204" pitchFamily="34" charset="0"/>
              </a:rPr>
              <a:t>Ý KIẾN 1</a:t>
            </a:r>
            <a:endParaRPr lang="en-US" sz="4200" b="1" dirty="0">
              <a:solidFill>
                <a:schemeClr val="tx1"/>
              </a:solidFill>
              <a:latin typeface="Arial" panose="020B0604020202020204" pitchFamily="34" charset="0"/>
              <a:cs typeface="Arial" panose="020B0604020202020204" pitchFamily="34" charset="0"/>
            </a:endParaRPr>
          </a:p>
        </p:txBody>
      </p:sp>
      <p:sp>
        <p:nvSpPr>
          <p:cNvPr id="34" name="Rounded Rectangle 33"/>
          <p:cNvSpPr/>
          <p:nvPr/>
        </p:nvSpPr>
        <p:spPr>
          <a:xfrm>
            <a:off x="11556787" y="4533900"/>
            <a:ext cx="3962400" cy="144780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tx1"/>
                </a:solidFill>
                <a:latin typeface="Arial" panose="020B0604020202020204" pitchFamily="34" charset="0"/>
                <a:cs typeface="Arial" panose="020B0604020202020204" pitchFamily="34" charset="0"/>
              </a:rPr>
              <a:t>Ý KIẾN 2</a:t>
            </a:r>
            <a:endParaRPr lang="en-US" sz="4200" b="1" dirty="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1765087" y="6932461"/>
            <a:ext cx="6477000" cy="2344648"/>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dirty="0" err="1" smtClean="0">
                <a:solidFill>
                  <a:schemeClr val="tx1"/>
                </a:solidFill>
                <a:latin typeface="Arial" panose="020B0604020202020204" pitchFamily="34" charset="0"/>
                <a:cs typeface="Arial" panose="020B0604020202020204" pitchFamily="34" charset="0"/>
              </a:rPr>
              <a:t>Lí</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lẽ</a:t>
            </a:r>
            <a:r>
              <a:rPr lang="en-US" sz="3800" dirty="0" smtClean="0">
                <a:solidFill>
                  <a:schemeClr val="tx1"/>
                </a:solidFill>
                <a:latin typeface="Arial" panose="020B0604020202020204" pitchFamily="34" charset="0"/>
                <a:cs typeface="Arial" panose="020B0604020202020204" pitchFamily="34" charset="0"/>
              </a:rPr>
              <a:t> 1.1 + Bằng </a:t>
            </a:r>
            <a:r>
              <a:rPr lang="en-US" sz="3800" dirty="0" err="1" smtClean="0">
                <a:solidFill>
                  <a:schemeClr val="tx1"/>
                </a:solidFill>
                <a:latin typeface="Arial" panose="020B0604020202020204" pitchFamily="34" charset="0"/>
                <a:cs typeface="Arial" panose="020B0604020202020204" pitchFamily="34" charset="0"/>
              </a:rPr>
              <a:t>chứng</a:t>
            </a:r>
            <a:r>
              <a:rPr lang="en-US" sz="3800" dirty="0" smtClean="0">
                <a:solidFill>
                  <a:schemeClr val="tx1"/>
                </a:solidFill>
                <a:latin typeface="Arial" panose="020B0604020202020204" pitchFamily="34" charset="0"/>
                <a:cs typeface="Arial" panose="020B0604020202020204" pitchFamily="34" charset="0"/>
              </a:rPr>
              <a:t> 1.1</a:t>
            </a:r>
          </a:p>
          <a:p>
            <a:pPr algn="ctr">
              <a:lnSpc>
                <a:spcPct val="150000"/>
              </a:lnSpc>
            </a:pPr>
            <a:r>
              <a:rPr lang="en-US" sz="3800" dirty="0" err="1" smtClean="0">
                <a:solidFill>
                  <a:schemeClr val="tx1"/>
                </a:solidFill>
                <a:latin typeface="Arial" panose="020B0604020202020204" pitchFamily="34" charset="0"/>
                <a:cs typeface="Arial" panose="020B0604020202020204" pitchFamily="34" charset="0"/>
              </a:rPr>
              <a:t>Lí</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lẽ</a:t>
            </a:r>
            <a:r>
              <a:rPr lang="en-US" sz="3800" dirty="0" smtClean="0">
                <a:solidFill>
                  <a:schemeClr val="tx1"/>
                </a:solidFill>
                <a:latin typeface="Arial" panose="020B0604020202020204" pitchFamily="34" charset="0"/>
                <a:cs typeface="Arial" panose="020B0604020202020204" pitchFamily="34" charset="0"/>
              </a:rPr>
              <a:t> 1.2 + Bằng </a:t>
            </a:r>
            <a:r>
              <a:rPr lang="en-US" sz="3800" dirty="0" err="1" smtClean="0">
                <a:solidFill>
                  <a:schemeClr val="tx1"/>
                </a:solidFill>
                <a:latin typeface="Arial" panose="020B0604020202020204" pitchFamily="34" charset="0"/>
                <a:cs typeface="Arial" panose="020B0604020202020204" pitchFamily="34" charset="0"/>
              </a:rPr>
              <a:t>chứng</a:t>
            </a:r>
            <a:r>
              <a:rPr lang="en-US" sz="3800" dirty="0" smtClean="0">
                <a:solidFill>
                  <a:schemeClr val="tx1"/>
                </a:solidFill>
                <a:latin typeface="Arial" panose="020B0604020202020204" pitchFamily="34" charset="0"/>
                <a:cs typeface="Arial" panose="020B0604020202020204" pitchFamily="34" charset="0"/>
              </a:rPr>
              <a:t> 1.2</a:t>
            </a:r>
            <a:endParaRPr lang="en-US" sz="3800" dirty="0">
              <a:solidFill>
                <a:schemeClr val="tx1"/>
              </a:solidFill>
              <a:latin typeface="Arial" panose="020B0604020202020204" pitchFamily="34" charset="0"/>
              <a:cs typeface="Arial" panose="020B0604020202020204" pitchFamily="34" charset="0"/>
            </a:endParaRPr>
          </a:p>
        </p:txBody>
      </p:sp>
      <p:sp>
        <p:nvSpPr>
          <p:cNvPr id="36" name="Rounded Rectangle 35"/>
          <p:cNvSpPr/>
          <p:nvPr/>
        </p:nvSpPr>
        <p:spPr>
          <a:xfrm>
            <a:off x="10299487" y="6918173"/>
            <a:ext cx="6477000" cy="2344648"/>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dirty="0" err="1" smtClean="0">
                <a:solidFill>
                  <a:schemeClr val="tx1"/>
                </a:solidFill>
                <a:latin typeface="Arial" panose="020B0604020202020204" pitchFamily="34" charset="0"/>
                <a:cs typeface="Arial" panose="020B0604020202020204" pitchFamily="34" charset="0"/>
              </a:rPr>
              <a:t>Lí</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lẽ</a:t>
            </a:r>
            <a:r>
              <a:rPr lang="en-US" sz="3800" dirty="0" smtClean="0">
                <a:solidFill>
                  <a:schemeClr val="tx1"/>
                </a:solidFill>
                <a:latin typeface="Arial" panose="020B0604020202020204" pitchFamily="34" charset="0"/>
                <a:cs typeface="Arial" panose="020B0604020202020204" pitchFamily="34" charset="0"/>
              </a:rPr>
              <a:t> 2.1 + Bằng </a:t>
            </a:r>
            <a:r>
              <a:rPr lang="en-US" sz="3800" dirty="0" err="1" smtClean="0">
                <a:solidFill>
                  <a:schemeClr val="tx1"/>
                </a:solidFill>
                <a:latin typeface="Arial" panose="020B0604020202020204" pitchFamily="34" charset="0"/>
                <a:cs typeface="Arial" panose="020B0604020202020204" pitchFamily="34" charset="0"/>
              </a:rPr>
              <a:t>chứng</a:t>
            </a:r>
            <a:r>
              <a:rPr lang="en-US" sz="3800" dirty="0" smtClean="0">
                <a:solidFill>
                  <a:schemeClr val="tx1"/>
                </a:solidFill>
                <a:latin typeface="Arial" panose="020B0604020202020204" pitchFamily="34" charset="0"/>
                <a:cs typeface="Arial" panose="020B0604020202020204" pitchFamily="34" charset="0"/>
              </a:rPr>
              <a:t> 2.1</a:t>
            </a:r>
          </a:p>
          <a:p>
            <a:pPr algn="ctr">
              <a:lnSpc>
                <a:spcPct val="150000"/>
              </a:lnSpc>
            </a:pPr>
            <a:r>
              <a:rPr lang="en-US" sz="3800" dirty="0" err="1" smtClean="0">
                <a:solidFill>
                  <a:schemeClr val="tx1"/>
                </a:solidFill>
                <a:latin typeface="Arial" panose="020B0604020202020204" pitchFamily="34" charset="0"/>
                <a:cs typeface="Arial" panose="020B0604020202020204" pitchFamily="34" charset="0"/>
              </a:rPr>
              <a:t>Lí</a:t>
            </a:r>
            <a:r>
              <a:rPr lang="en-US" sz="3800" dirty="0" smtClean="0">
                <a:solidFill>
                  <a:schemeClr val="tx1"/>
                </a:solidFill>
                <a:latin typeface="Arial" panose="020B0604020202020204" pitchFamily="34" charset="0"/>
                <a:cs typeface="Arial" panose="020B0604020202020204" pitchFamily="34" charset="0"/>
              </a:rPr>
              <a:t> </a:t>
            </a:r>
            <a:r>
              <a:rPr lang="en-US" sz="3800" dirty="0" err="1" smtClean="0">
                <a:solidFill>
                  <a:schemeClr val="tx1"/>
                </a:solidFill>
                <a:latin typeface="Arial" panose="020B0604020202020204" pitchFamily="34" charset="0"/>
                <a:cs typeface="Arial" panose="020B0604020202020204" pitchFamily="34" charset="0"/>
              </a:rPr>
              <a:t>lẽ</a:t>
            </a:r>
            <a:r>
              <a:rPr lang="en-US" sz="3800" dirty="0" smtClean="0">
                <a:solidFill>
                  <a:schemeClr val="tx1"/>
                </a:solidFill>
                <a:latin typeface="Arial" panose="020B0604020202020204" pitchFamily="34" charset="0"/>
                <a:cs typeface="Arial" panose="020B0604020202020204" pitchFamily="34" charset="0"/>
              </a:rPr>
              <a:t> 2.2 + Bằng </a:t>
            </a:r>
            <a:r>
              <a:rPr lang="en-US" sz="3800" dirty="0" err="1" smtClean="0">
                <a:solidFill>
                  <a:schemeClr val="tx1"/>
                </a:solidFill>
                <a:latin typeface="Arial" panose="020B0604020202020204" pitchFamily="34" charset="0"/>
                <a:cs typeface="Arial" panose="020B0604020202020204" pitchFamily="34" charset="0"/>
              </a:rPr>
              <a:t>chứng</a:t>
            </a:r>
            <a:r>
              <a:rPr lang="en-US" sz="3800" dirty="0" smtClean="0">
                <a:solidFill>
                  <a:schemeClr val="tx1"/>
                </a:solidFill>
                <a:latin typeface="Arial" panose="020B0604020202020204" pitchFamily="34" charset="0"/>
                <a:cs typeface="Arial" panose="020B0604020202020204" pitchFamily="34" charset="0"/>
              </a:rPr>
              <a:t> 2.2</a:t>
            </a:r>
            <a:endParaRPr lang="en-US" sz="3800" dirty="0">
              <a:solidFill>
                <a:schemeClr val="tx1"/>
              </a:solidFill>
              <a:latin typeface="Arial" panose="020B0604020202020204" pitchFamily="34" charset="0"/>
              <a:cs typeface="Arial" panose="020B0604020202020204" pitchFamily="34" charset="0"/>
            </a:endParaRPr>
          </a:p>
        </p:txBody>
      </p:sp>
      <p:cxnSp>
        <p:nvCxnSpPr>
          <p:cNvPr id="38" name="Straight Arrow Connector 37"/>
          <p:cNvCxnSpPr>
            <a:stCxn id="32" idx="2"/>
            <a:endCxn id="33" idx="0"/>
          </p:cNvCxnSpPr>
          <p:nvPr/>
        </p:nvCxnSpPr>
        <p:spPr>
          <a:xfrm flipH="1">
            <a:off x="5003587" y="3638309"/>
            <a:ext cx="4302338" cy="895591"/>
          </a:xfrm>
          <a:prstGeom prst="straightConnector1">
            <a:avLst/>
          </a:prstGeom>
          <a:ln>
            <a:prstDash val="sysDash"/>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p:cNvCxnSpPr>
            <a:stCxn id="32" idx="2"/>
            <a:endCxn id="34" idx="0"/>
          </p:cNvCxnSpPr>
          <p:nvPr/>
        </p:nvCxnSpPr>
        <p:spPr>
          <a:xfrm>
            <a:off x="9305925" y="3638309"/>
            <a:ext cx="4232062" cy="895591"/>
          </a:xfrm>
          <a:prstGeom prst="straightConnector1">
            <a:avLst/>
          </a:prstGeom>
          <a:ln>
            <a:prstDash val="sysDash"/>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p:cNvCxnSpPr>
            <a:stCxn id="33" idx="2"/>
            <a:endCxn id="35" idx="0"/>
          </p:cNvCxnSpPr>
          <p:nvPr/>
        </p:nvCxnSpPr>
        <p:spPr>
          <a:xfrm>
            <a:off x="5003587" y="5981700"/>
            <a:ext cx="0" cy="950761"/>
          </a:xfrm>
          <a:prstGeom prst="straightConnector1">
            <a:avLst/>
          </a:prstGeom>
          <a:ln>
            <a:prstDash val="sysDash"/>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p:cNvCxnSpPr>
            <a:stCxn id="34" idx="2"/>
            <a:endCxn id="36" idx="0"/>
          </p:cNvCxnSpPr>
          <p:nvPr/>
        </p:nvCxnSpPr>
        <p:spPr>
          <a:xfrm>
            <a:off x="13537987" y="5981700"/>
            <a:ext cx="0" cy="936473"/>
          </a:xfrm>
          <a:prstGeom prst="straightConnector1">
            <a:avLst/>
          </a:prstGeom>
          <a:ln>
            <a:prstDash val="sysDash"/>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par>
                                <p:cTn id="17" presetID="16" presetClass="entr" presetSubtype="21"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randombar(horizontal)">
                                      <p:cBhvr>
                                        <p:cTn id="27" dur="500"/>
                                        <p:tgtEl>
                                          <p:spTgt spid="4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randombar(horizontal)">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randombar(horizontal)">
                                      <p:cBhvr>
                                        <p:cTn id="35" dur="500"/>
                                        <p:tgtEl>
                                          <p:spTgt spid="4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randombar(horizontal)">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0CE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147715">
            <a:off x="-335329" y="-2815472"/>
            <a:ext cx="3087066" cy="591598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68600" y="-45762"/>
            <a:ext cx="4194109" cy="1944541"/>
          </a:xfrm>
          <a:prstGeom prst="rect">
            <a:avLst/>
          </a:prstGeom>
        </p:spPr>
      </p:pic>
      <p:grpSp>
        <p:nvGrpSpPr>
          <p:cNvPr id="7" name="Group 7"/>
          <p:cNvGrpSpPr/>
          <p:nvPr/>
        </p:nvGrpSpPr>
        <p:grpSpPr>
          <a:xfrm>
            <a:off x="1219200" y="2552700"/>
            <a:ext cx="16124040" cy="6587493"/>
            <a:chOff x="0" y="0"/>
            <a:chExt cx="13340810" cy="8413429"/>
          </a:xfrm>
        </p:grpSpPr>
        <p:sp>
          <p:nvSpPr>
            <p:cNvPr id="8" name="Freeform 8"/>
            <p:cNvSpPr/>
            <p:nvPr/>
          </p:nvSpPr>
          <p:spPr>
            <a:xfrm>
              <a:off x="-9098" y="-6509"/>
              <a:ext cx="13355141" cy="8445483"/>
            </a:xfrm>
            <a:custGeom>
              <a:avLst/>
              <a:gdLst/>
              <a:ahLst/>
              <a:cxnLst/>
              <a:rect l="l" t="t" r="r" b="b"/>
              <a:pathLst>
                <a:path w="13355141" h="8445483">
                  <a:moveTo>
                    <a:pt x="63030" y="7851929"/>
                  </a:moveTo>
                  <a:cubicBezTo>
                    <a:pt x="63030" y="7851929"/>
                    <a:pt x="0" y="7605365"/>
                    <a:pt x="10218" y="1214762"/>
                  </a:cubicBezTo>
                  <a:cubicBezTo>
                    <a:pt x="18651" y="990971"/>
                    <a:pt x="65033" y="645332"/>
                    <a:pt x="65033" y="645332"/>
                  </a:cubicBezTo>
                  <a:cubicBezTo>
                    <a:pt x="82233" y="502466"/>
                    <a:pt x="56685" y="337866"/>
                    <a:pt x="181385" y="223925"/>
                  </a:cubicBezTo>
                  <a:cubicBezTo>
                    <a:pt x="346794" y="72788"/>
                    <a:pt x="621643" y="0"/>
                    <a:pt x="12462068" y="6965"/>
                  </a:cubicBezTo>
                  <a:lnTo>
                    <a:pt x="12462070" y="6965"/>
                  </a:lnTo>
                  <a:cubicBezTo>
                    <a:pt x="12678816" y="16819"/>
                    <a:pt x="12883132" y="36481"/>
                    <a:pt x="13017319" y="101690"/>
                  </a:cubicBezTo>
                  <a:cubicBezTo>
                    <a:pt x="13273366" y="226120"/>
                    <a:pt x="13355141" y="459160"/>
                    <a:pt x="13349653" y="704684"/>
                  </a:cubicBezTo>
                  <a:cubicBezTo>
                    <a:pt x="13349653" y="704684"/>
                    <a:pt x="13306365" y="1013073"/>
                    <a:pt x="13313799" y="1248607"/>
                  </a:cubicBezTo>
                  <a:cubicBezTo>
                    <a:pt x="13320923" y="7593730"/>
                    <a:pt x="13328079" y="7789333"/>
                    <a:pt x="13328079" y="7789333"/>
                  </a:cubicBezTo>
                  <a:cubicBezTo>
                    <a:pt x="13311398" y="8005066"/>
                    <a:pt x="13196754" y="8215678"/>
                    <a:pt x="12999884" y="8327302"/>
                  </a:cubicBezTo>
                  <a:cubicBezTo>
                    <a:pt x="12849532" y="8412550"/>
                    <a:pt x="12651502" y="8427648"/>
                    <a:pt x="10063605" y="8416906"/>
                  </a:cubicBezTo>
                  <a:lnTo>
                    <a:pt x="10063456" y="8416906"/>
                  </a:lnTo>
                  <a:cubicBezTo>
                    <a:pt x="645952" y="8411629"/>
                    <a:pt x="384604" y="8445483"/>
                    <a:pt x="254278" y="8336325"/>
                  </a:cubicBezTo>
                  <a:cubicBezTo>
                    <a:pt x="145767" y="8245440"/>
                    <a:pt x="81795" y="8052128"/>
                    <a:pt x="63030" y="7851929"/>
                  </a:cubicBezTo>
                  <a:close/>
                </a:path>
              </a:pathLst>
            </a:custGeom>
            <a:solidFill>
              <a:srgbClr val="FFFFFF"/>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3202" y="8712408"/>
            <a:ext cx="4003803" cy="1338962"/>
          </a:xfrm>
          <a:prstGeom prst="rect">
            <a:avLst/>
          </a:prstGeom>
        </p:spPr>
      </p:pic>
      <p:sp>
        <p:nvSpPr>
          <p:cNvPr id="13" name="TextBox 12"/>
          <p:cNvSpPr txBox="1"/>
          <p:nvPr/>
        </p:nvSpPr>
        <p:spPr>
          <a:xfrm>
            <a:off x="3548062" y="1240929"/>
            <a:ext cx="11887200" cy="830997"/>
          </a:xfrm>
          <a:prstGeom prst="rect">
            <a:avLst/>
          </a:prstGeom>
          <a:noFill/>
        </p:spPr>
        <p:txBody>
          <a:bodyPr wrap="square" rtlCol="0">
            <a:spAutoFit/>
          </a:bodyPr>
          <a:lstStyle/>
          <a:p>
            <a:pPr algn="ctr"/>
            <a:r>
              <a:rPr lang="en-US" sz="4800" b="1" i="1" dirty="0" smtClean="0">
                <a:latin typeface="Arial" panose="020B0604020202020204" pitchFamily="34" charset="0"/>
                <a:cs typeface="Arial" panose="020B0604020202020204" pitchFamily="34" charset="0"/>
              </a:rPr>
              <a:t>Ý </a:t>
            </a:r>
            <a:r>
              <a:rPr lang="en-US" sz="4800" b="1" i="1" dirty="0" err="1" smtClean="0">
                <a:latin typeface="Arial" panose="020B0604020202020204" pitchFamily="34" charset="0"/>
                <a:cs typeface="Arial" panose="020B0604020202020204" pitchFamily="34" charset="0"/>
              </a:rPr>
              <a:t>kiến</a:t>
            </a:r>
            <a:r>
              <a:rPr lang="en-US" sz="4800" b="1" i="1" dirty="0" smtClean="0">
                <a:latin typeface="Arial" panose="020B0604020202020204" pitchFamily="34" charset="0"/>
                <a:cs typeface="Arial" panose="020B0604020202020204" pitchFamily="34" charset="0"/>
              </a:rPr>
              <a:t> 1: </a:t>
            </a:r>
            <a:r>
              <a:rPr lang="en-US" sz="4800" b="1" i="1" dirty="0" err="1" smtClean="0">
                <a:latin typeface="Arial" panose="020B0604020202020204" pitchFamily="34" charset="0"/>
                <a:cs typeface="Arial" panose="020B0604020202020204" pitchFamily="34" charset="0"/>
              </a:rPr>
              <a:t>Ngọt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ngào</a:t>
            </a:r>
            <a:r>
              <a:rPr lang="en-US" sz="4800" b="1" i="1" dirty="0" smtClean="0">
                <a:latin typeface="Arial" panose="020B0604020202020204" pitchFamily="34" charset="0"/>
                <a:cs typeface="Arial" panose="020B0604020202020204" pitchFamily="34" charset="0"/>
              </a:rPr>
              <a:t> là </a:t>
            </a:r>
            <a:r>
              <a:rPr lang="en-US" sz="4800" b="1" i="1" dirty="0" err="1" smtClean="0">
                <a:latin typeface="Arial" panose="020B0604020202020204" pitchFamily="34" charset="0"/>
                <a:cs typeface="Arial" panose="020B0604020202020204" pitchFamily="34" charset="0"/>
              </a:rPr>
              <a:t>hạnh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phúc</a:t>
            </a:r>
            <a:endParaRPr lang="en-US" sz="4800" b="1" i="1" dirty="0">
              <a:latin typeface="Arial" panose="020B0604020202020204" pitchFamily="34" charset="0"/>
              <a:cs typeface="Arial" panose="020B0604020202020204" pitchFamily="34" charset="0"/>
            </a:endParaRPr>
          </a:p>
        </p:txBody>
      </p:sp>
      <p:sp>
        <p:nvSpPr>
          <p:cNvPr id="14" name="Rectangle 13"/>
          <p:cNvSpPr/>
          <p:nvPr/>
        </p:nvSpPr>
        <p:spPr>
          <a:xfrm>
            <a:off x="1440576" y="3383992"/>
            <a:ext cx="15676616" cy="4939814"/>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b="1" dirty="0">
                <a:solidFill>
                  <a:srgbClr val="444444"/>
                </a:solidFill>
              </a:rPr>
              <a:t>Lí lẽ 1.1: </a:t>
            </a:r>
            <a:r>
              <a:rPr lang="vi-VN" sz="4200" dirty="0">
                <a:solidFill>
                  <a:srgbClr val="444444"/>
                </a:solidFill>
              </a:rPr>
              <a:t>Ngọt ngào mang đến cho con người sự thoải mái, sự bình yên nên hẳn nhiên đó là hạnh phúc</a:t>
            </a:r>
            <a:r>
              <a:rPr lang="vi-VN" sz="4200" dirty="0" smtClean="0">
                <a:solidFill>
                  <a:srgbClr val="444444"/>
                </a:solidFill>
              </a:rPr>
              <a:t>.</a:t>
            </a:r>
            <a:endParaRPr lang="en-US" sz="4200" dirty="0" smtClean="0">
              <a:solidFill>
                <a:srgbClr val="444444"/>
              </a:solidFill>
            </a:endParaRPr>
          </a:p>
          <a:p>
            <a:pPr marL="571500" indent="-571500" algn="just">
              <a:lnSpc>
                <a:spcPct val="150000"/>
              </a:lnSpc>
              <a:buFont typeface="Wingdings" panose="05000000000000000000" pitchFamily="2" charset="2"/>
              <a:buChar char="§"/>
            </a:pPr>
            <a:r>
              <a:rPr lang="vi-VN" sz="4200" b="1" dirty="0">
                <a:solidFill>
                  <a:srgbClr val="444444"/>
                </a:solidFill>
              </a:rPr>
              <a:t>Bằng chứng 1.1: </a:t>
            </a:r>
            <a:r>
              <a:rPr lang="vi-VN" sz="4200" dirty="0">
                <a:solidFill>
                  <a:srgbClr val="444444"/>
                </a:solidFill>
              </a:rPr>
              <a:t>Một cử chỉ quan tâm, yêu thương, một lời hỏi han ngọt ngào của cha mẹ dành cho con, của bạn bè dành cho nhau cũng đủ khiến người ta cảm thấy vui vẻ và ấm lòng.</a:t>
            </a:r>
            <a:endParaRPr lang="vi-VN" sz="4200" b="0" i="0" dirty="0">
              <a:solidFill>
                <a:srgbClr val="444444"/>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barn(inVertical)">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barn(inVertical)">
                                      <p:cBhvr>
                                        <p:cTn id="18"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0CED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147715">
            <a:off x="-335329" y="-2815472"/>
            <a:ext cx="3087066" cy="591598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68600" y="-45762"/>
            <a:ext cx="4194109" cy="1944541"/>
          </a:xfrm>
          <a:prstGeom prst="rect">
            <a:avLst/>
          </a:prstGeom>
        </p:spPr>
      </p:pic>
      <p:grpSp>
        <p:nvGrpSpPr>
          <p:cNvPr id="7" name="Group 7"/>
          <p:cNvGrpSpPr/>
          <p:nvPr/>
        </p:nvGrpSpPr>
        <p:grpSpPr>
          <a:xfrm>
            <a:off x="1219200" y="2552700"/>
            <a:ext cx="16124040" cy="6587493"/>
            <a:chOff x="0" y="0"/>
            <a:chExt cx="13340810" cy="8413429"/>
          </a:xfrm>
        </p:grpSpPr>
        <p:sp>
          <p:nvSpPr>
            <p:cNvPr id="8" name="Freeform 8"/>
            <p:cNvSpPr/>
            <p:nvPr/>
          </p:nvSpPr>
          <p:spPr>
            <a:xfrm>
              <a:off x="-9098" y="-6509"/>
              <a:ext cx="13355141" cy="8445483"/>
            </a:xfrm>
            <a:custGeom>
              <a:avLst/>
              <a:gdLst/>
              <a:ahLst/>
              <a:cxnLst/>
              <a:rect l="l" t="t" r="r" b="b"/>
              <a:pathLst>
                <a:path w="13355141" h="8445483">
                  <a:moveTo>
                    <a:pt x="63030" y="7851929"/>
                  </a:moveTo>
                  <a:cubicBezTo>
                    <a:pt x="63030" y="7851929"/>
                    <a:pt x="0" y="7605365"/>
                    <a:pt x="10218" y="1214762"/>
                  </a:cubicBezTo>
                  <a:cubicBezTo>
                    <a:pt x="18651" y="990971"/>
                    <a:pt x="65033" y="645332"/>
                    <a:pt x="65033" y="645332"/>
                  </a:cubicBezTo>
                  <a:cubicBezTo>
                    <a:pt x="82233" y="502466"/>
                    <a:pt x="56685" y="337866"/>
                    <a:pt x="181385" y="223925"/>
                  </a:cubicBezTo>
                  <a:cubicBezTo>
                    <a:pt x="346794" y="72788"/>
                    <a:pt x="621643" y="0"/>
                    <a:pt x="12462068" y="6965"/>
                  </a:cubicBezTo>
                  <a:lnTo>
                    <a:pt x="12462070" y="6965"/>
                  </a:lnTo>
                  <a:cubicBezTo>
                    <a:pt x="12678816" y="16819"/>
                    <a:pt x="12883132" y="36481"/>
                    <a:pt x="13017319" y="101690"/>
                  </a:cubicBezTo>
                  <a:cubicBezTo>
                    <a:pt x="13273366" y="226120"/>
                    <a:pt x="13355141" y="459160"/>
                    <a:pt x="13349653" y="704684"/>
                  </a:cubicBezTo>
                  <a:cubicBezTo>
                    <a:pt x="13349653" y="704684"/>
                    <a:pt x="13306365" y="1013073"/>
                    <a:pt x="13313799" y="1248607"/>
                  </a:cubicBezTo>
                  <a:cubicBezTo>
                    <a:pt x="13320923" y="7593730"/>
                    <a:pt x="13328079" y="7789333"/>
                    <a:pt x="13328079" y="7789333"/>
                  </a:cubicBezTo>
                  <a:cubicBezTo>
                    <a:pt x="13311398" y="8005066"/>
                    <a:pt x="13196754" y="8215678"/>
                    <a:pt x="12999884" y="8327302"/>
                  </a:cubicBezTo>
                  <a:cubicBezTo>
                    <a:pt x="12849532" y="8412550"/>
                    <a:pt x="12651502" y="8427648"/>
                    <a:pt x="10063605" y="8416906"/>
                  </a:cubicBezTo>
                  <a:lnTo>
                    <a:pt x="10063456" y="8416906"/>
                  </a:lnTo>
                  <a:cubicBezTo>
                    <a:pt x="645952" y="8411629"/>
                    <a:pt x="384604" y="8445483"/>
                    <a:pt x="254278" y="8336325"/>
                  </a:cubicBezTo>
                  <a:cubicBezTo>
                    <a:pt x="145767" y="8245440"/>
                    <a:pt x="81795" y="8052128"/>
                    <a:pt x="63030" y="7851929"/>
                  </a:cubicBezTo>
                  <a:close/>
                </a:path>
              </a:pathLst>
            </a:custGeom>
            <a:solidFill>
              <a:srgbClr val="FFFFFF"/>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3202" y="8712408"/>
            <a:ext cx="4003803" cy="1338962"/>
          </a:xfrm>
          <a:prstGeom prst="rect">
            <a:avLst/>
          </a:prstGeom>
        </p:spPr>
      </p:pic>
      <p:sp>
        <p:nvSpPr>
          <p:cNvPr id="13" name="TextBox 12"/>
          <p:cNvSpPr txBox="1"/>
          <p:nvPr/>
        </p:nvSpPr>
        <p:spPr>
          <a:xfrm>
            <a:off x="3548062" y="1240929"/>
            <a:ext cx="11887200" cy="830997"/>
          </a:xfrm>
          <a:prstGeom prst="rect">
            <a:avLst/>
          </a:prstGeom>
          <a:noFill/>
        </p:spPr>
        <p:txBody>
          <a:bodyPr wrap="square" rtlCol="0">
            <a:spAutoFit/>
          </a:bodyPr>
          <a:lstStyle/>
          <a:p>
            <a:pPr algn="ctr"/>
            <a:r>
              <a:rPr lang="en-US" sz="4800" b="1" i="1" dirty="0" smtClean="0">
                <a:latin typeface="Arial" panose="020B0604020202020204" pitchFamily="34" charset="0"/>
                <a:cs typeface="Arial" panose="020B0604020202020204" pitchFamily="34" charset="0"/>
              </a:rPr>
              <a:t>Ý </a:t>
            </a:r>
            <a:r>
              <a:rPr lang="en-US" sz="4800" b="1" i="1" dirty="0" err="1" smtClean="0">
                <a:latin typeface="Arial" panose="020B0604020202020204" pitchFamily="34" charset="0"/>
                <a:cs typeface="Arial" panose="020B0604020202020204" pitchFamily="34" charset="0"/>
              </a:rPr>
              <a:t>kiến</a:t>
            </a:r>
            <a:r>
              <a:rPr lang="en-US" sz="4800" b="1" i="1" dirty="0" smtClean="0">
                <a:latin typeface="Arial" panose="020B0604020202020204" pitchFamily="34" charset="0"/>
                <a:cs typeface="Arial" panose="020B0604020202020204" pitchFamily="34" charset="0"/>
              </a:rPr>
              <a:t> 1: </a:t>
            </a:r>
            <a:r>
              <a:rPr lang="en-US" sz="4800" b="1" i="1" dirty="0" err="1" smtClean="0">
                <a:latin typeface="Arial" panose="020B0604020202020204" pitchFamily="34" charset="0"/>
                <a:cs typeface="Arial" panose="020B0604020202020204" pitchFamily="34" charset="0"/>
              </a:rPr>
              <a:t>Ngọt</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ngào</a:t>
            </a:r>
            <a:r>
              <a:rPr lang="en-US" sz="4800" b="1" i="1" dirty="0" smtClean="0">
                <a:latin typeface="Arial" panose="020B0604020202020204" pitchFamily="34" charset="0"/>
                <a:cs typeface="Arial" panose="020B0604020202020204" pitchFamily="34" charset="0"/>
              </a:rPr>
              <a:t> là </a:t>
            </a:r>
            <a:r>
              <a:rPr lang="en-US" sz="4800" b="1" i="1" dirty="0" err="1" smtClean="0">
                <a:latin typeface="Arial" panose="020B0604020202020204" pitchFamily="34" charset="0"/>
                <a:cs typeface="Arial" panose="020B0604020202020204" pitchFamily="34" charset="0"/>
              </a:rPr>
              <a:t>hạnh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phúc</a:t>
            </a:r>
            <a:endParaRPr lang="en-US" sz="4800" b="1" i="1" dirty="0">
              <a:latin typeface="Arial" panose="020B0604020202020204" pitchFamily="34" charset="0"/>
              <a:cs typeface="Arial" panose="020B0604020202020204" pitchFamily="34" charset="0"/>
            </a:endParaRPr>
          </a:p>
        </p:txBody>
      </p:sp>
      <p:sp>
        <p:nvSpPr>
          <p:cNvPr id="14" name="Rectangle 13"/>
          <p:cNvSpPr/>
          <p:nvPr/>
        </p:nvSpPr>
        <p:spPr>
          <a:xfrm>
            <a:off x="1440576" y="3383992"/>
            <a:ext cx="15676616" cy="4939814"/>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b="1" dirty="0">
                <a:solidFill>
                  <a:srgbClr val="444444"/>
                </a:solidFill>
              </a:rPr>
              <a:t>Lí lẽ 1.2: </a:t>
            </a:r>
            <a:r>
              <a:rPr lang="vi-VN" sz="4200" dirty="0">
                <a:solidFill>
                  <a:srgbClr val="444444"/>
                </a:solidFill>
              </a:rPr>
              <a:t>Một cuộc sống giàu có, sung túc, đủ đầy giúp cho con </a:t>
            </a:r>
            <a:r>
              <a:rPr lang="vi-VN" sz="4200" dirty="0" smtClean="0">
                <a:solidFill>
                  <a:srgbClr val="444444"/>
                </a:solidFill>
              </a:rPr>
              <a:t>người</a:t>
            </a:r>
            <a:r>
              <a:rPr lang="en-US" sz="4200" dirty="0" smtClean="0">
                <a:solidFill>
                  <a:srgbClr val="444444"/>
                </a:solidFill>
              </a:rPr>
              <a:t>…</a:t>
            </a:r>
            <a:r>
              <a:rPr lang="vi-VN" sz="4200" dirty="0" smtClean="0">
                <a:solidFill>
                  <a:srgbClr val="444444"/>
                </a:solidFill>
              </a:rPr>
              <a:t>cho </a:t>
            </a:r>
            <a:r>
              <a:rPr lang="vi-VN" sz="4200" dirty="0">
                <a:solidFill>
                  <a:srgbClr val="444444"/>
                </a:solidFill>
              </a:rPr>
              <a:t>cuộc sống thêm phần hạnh phúc, tươi đẹp.</a:t>
            </a:r>
          </a:p>
          <a:p>
            <a:pPr marL="571500" indent="-571500" algn="just">
              <a:lnSpc>
                <a:spcPct val="150000"/>
              </a:lnSpc>
              <a:buFont typeface="Wingdings" panose="05000000000000000000" pitchFamily="2" charset="2"/>
              <a:buChar char="§"/>
            </a:pPr>
            <a:r>
              <a:rPr lang="vi-VN" sz="4200" b="1" dirty="0">
                <a:solidFill>
                  <a:srgbClr val="444444"/>
                </a:solidFill>
              </a:rPr>
              <a:t>Bằng chứng 1.2: </a:t>
            </a:r>
            <a:r>
              <a:rPr lang="vi-VN" sz="4200" dirty="0">
                <a:solidFill>
                  <a:srgbClr val="444444"/>
                </a:solidFill>
              </a:rPr>
              <a:t>Tỉ phủ Bill Gates đã dành 45,68% tài sản của mình để thành lập quỹ từ </a:t>
            </a:r>
            <a:r>
              <a:rPr lang="vi-VN" sz="4200" dirty="0" smtClean="0">
                <a:solidFill>
                  <a:srgbClr val="444444"/>
                </a:solidFill>
              </a:rPr>
              <a:t>thiện</a:t>
            </a:r>
            <a:r>
              <a:rPr lang="en-US" sz="4200" dirty="0" smtClean="0">
                <a:solidFill>
                  <a:srgbClr val="444444"/>
                </a:solidFill>
              </a:rPr>
              <a:t>…</a:t>
            </a:r>
            <a:r>
              <a:rPr lang="vi-VN" sz="4200" dirty="0" smtClean="0">
                <a:solidFill>
                  <a:srgbClr val="444444"/>
                </a:solidFill>
              </a:rPr>
              <a:t>đang </a:t>
            </a:r>
            <a:r>
              <a:rPr lang="vi-VN" sz="4200" dirty="0">
                <a:solidFill>
                  <a:srgbClr val="444444"/>
                </a:solidFill>
              </a:rPr>
              <a:t>gặp khó khăn, khốn khó ở khắp nơi trên thế giới.</a:t>
            </a:r>
            <a:endParaRPr lang="vi-VN" sz="4200" i="0" dirty="0">
              <a:solidFill>
                <a:srgbClr val="444444"/>
              </a:solidFill>
              <a:effectLst/>
            </a:endParaRPr>
          </a:p>
        </p:txBody>
      </p:sp>
    </p:spTree>
    <p:extLst>
      <p:ext uri="{BB962C8B-B14F-4D97-AF65-F5344CB8AC3E}">
        <p14:creationId xmlns:p14="http://schemas.microsoft.com/office/powerpoint/2010/main" val="126766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9F"/>
        </a:solidFill>
        <a:effectLst/>
      </p:bgPr>
    </p:bg>
    <p:spTree>
      <p:nvGrpSpPr>
        <p:cNvPr id="1" name=""/>
        <p:cNvGrpSpPr/>
        <p:nvPr/>
      </p:nvGrpSpPr>
      <p:grpSpPr>
        <a:xfrm>
          <a:off x="0" y="0"/>
          <a:ext cx="0" cy="0"/>
          <a:chOff x="0" y="0"/>
          <a:chExt cx="0" cy="0"/>
        </a:xfrm>
      </p:grpSpPr>
      <p:sp>
        <p:nvSpPr>
          <p:cNvPr id="2" name="TextBox 2"/>
          <p:cNvSpPr txBox="1"/>
          <p:nvPr/>
        </p:nvSpPr>
        <p:spPr>
          <a:xfrm>
            <a:off x="1371600" y="877971"/>
            <a:ext cx="16013785" cy="2769989"/>
          </a:xfrm>
          <a:prstGeom prst="rect">
            <a:avLst/>
          </a:prstGeom>
        </p:spPr>
        <p:txBody>
          <a:bodyPr wrap="square" lIns="0" tIns="0" rIns="0" bIns="0" rtlCol="0" anchor="t">
            <a:spAutoFit/>
          </a:bodyPr>
          <a:lstStyle/>
          <a:p>
            <a:pPr algn="just">
              <a:lnSpc>
                <a:spcPct val="125000"/>
              </a:lnSpc>
            </a:pPr>
            <a:r>
              <a:rPr lang="en-US" sz="4800" b="1" i="1" dirty="0" smtClean="0">
                <a:solidFill>
                  <a:srgbClr val="1B1B1B"/>
                </a:solidFill>
                <a:latin typeface="Arial" panose="020B0604020202020204" pitchFamily="34" charset="0"/>
                <a:cs typeface="Arial" panose="020B0604020202020204" pitchFamily="34" charset="0"/>
              </a:rPr>
              <a:t>Ý </a:t>
            </a:r>
            <a:r>
              <a:rPr lang="en-US" sz="4800" b="1" i="1" dirty="0" err="1" smtClean="0">
                <a:solidFill>
                  <a:srgbClr val="1B1B1B"/>
                </a:solidFill>
                <a:latin typeface="Arial" panose="020B0604020202020204" pitchFamily="34" charset="0"/>
                <a:cs typeface="Arial" panose="020B0604020202020204" pitchFamily="34" charset="0"/>
              </a:rPr>
              <a:t>kiến</a:t>
            </a:r>
            <a:r>
              <a:rPr lang="en-US" sz="4800" b="1" i="1" dirty="0" smtClean="0">
                <a:solidFill>
                  <a:srgbClr val="1B1B1B"/>
                </a:solidFill>
                <a:latin typeface="Arial" panose="020B0604020202020204" pitchFamily="34" charset="0"/>
                <a:cs typeface="Arial" panose="020B0604020202020204" pitchFamily="34" charset="0"/>
              </a:rPr>
              <a:t> 2: </a:t>
            </a:r>
            <a:r>
              <a:rPr lang="vi-VN" sz="4800" b="1" i="1" dirty="0">
                <a:solidFill>
                  <a:srgbClr val="1B1B1B"/>
                </a:solidFill>
                <a:latin typeface="Arial" panose="020B0604020202020204" pitchFamily="34" charset="0"/>
                <a:cs typeface="Arial" panose="020B0604020202020204" pitchFamily="34" charset="0"/>
              </a:rPr>
              <a:t>Hạnh phúc không chỉ đến từ những điều ngọt ngào ấy, nó còn có thể được tạo nên bởi những vất vả, mệt nhọc, thậm chí là nỗi đau.</a:t>
            </a:r>
            <a:endParaRPr lang="en-US" sz="4800" b="1" i="1" dirty="0">
              <a:solidFill>
                <a:srgbClr val="1B1B1B"/>
              </a:solidFill>
              <a:latin typeface="Arial" panose="020B0604020202020204" pitchFamily="34" charset="0"/>
              <a:cs typeface="Arial" panose="020B0604020202020204" pitchFamily="34" charset="0"/>
            </a:endParaRPr>
          </a:p>
        </p:txBody>
      </p:sp>
      <p:grpSp>
        <p:nvGrpSpPr>
          <p:cNvPr id="3" name="Group 3"/>
          <p:cNvGrpSpPr/>
          <p:nvPr/>
        </p:nvGrpSpPr>
        <p:grpSpPr>
          <a:xfrm>
            <a:off x="1300501" y="3801708"/>
            <a:ext cx="16155982" cy="5715324"/>
            <a:chOff x="0" y="0"/>
            <a:chExt cx="7174137" cy="5578360"/>
          </a:xfrm>
        </p:grpSpPr>
        <p:sp>
          <p:nvSpPr>
            <p:cNvPr id="4" name="Freeform 4"/>
            <p:cNvSpPr/>
            <p:nvPr/>
          </p:nvSpPr>
          <p:spPr>
            <a:xfrm>
              <a:off x="-9098" y="-6509"/>
              <a:ext cx="7188468" cy="5610413"/>
            </a:xfrm>
            <a:custGeom>
              <a:avLst/>
              <a:gdLst/>
              <a:ahLst/>
              <a:cxnLst/>
              <a:rect l="l" t="t" r="r" b="b"/>
              <a:pathLst>
                <a:path w="7188468" h="5610413">
                  <a:moveTo>
                    <a:pt x="63030" y="5016860"/>
                  </a:moveTo>
                  <a:cubicBezTo>
                    <a:pt x="63030" y="5016860"/>
                    <a:pt x="0" y="4770296"/>
                    <a:pt x="10218" y="1214762"/>
                  </a:cubicBezTo>
                  <a:cubicBezTo>
                    <a:pt x="18651" y="990971"/>
                    <a:pt x="65033" y="645332"/>
                    <a:pt x="65033" y="645332"/>
                  </a:cubicBezTo>
                  <a:cubicBezTo>
                    <a:pt x="82233" y="502466"/>
                    <a:pt x="56685" y="337866"/>
                    <a:pt x="181385" y="223925"/>
                  </a:cubicBezTo>
                  <a:cubicBezTo>
                    <a:pt x="346794" y="72788"/>
                    <a:pt x="621643" y="0"/>
                    <a:pt x="6295395" y="6965"/>
                  </a:cubicBezTo>
                  <a:lnTo>
                    <a:pt x="6295396" y="6965"/>
                  </a:lnTo>
                  <a:cubicBezTo>
                    <a:pt x="6512143" y="16819"/>
                    <a:pt x="6716458" y="36481"/>
                    <a:pt x="6850646" y="101690"/>
                  </a:cubicBezTo>
                  <a:cubicBezTo>
                    <a:pt x="7106693" y="226120"/>
                    <a:pt x="7188468" y="459160"/>
                    <a:pt x="7182980" y="704684"/>
                  </a:cubicBezTo>
                  <a:cubicBezTo>
                    <a:pt x="7182980" y="704684"/>
                    <a:pt x="7139692" y="1013073"/>
                    <a:pt x="7147125" y="1248607"/>
                  </a:cubicBezTo>
                  <a:cubicBezTo>
                    <a:pt x="7154249" y="4758662"/>
                    <a:pt x="7161405" y="4954264"/>
                    <a:pt x="7161405" y="4954264"/>
                  </a:cubicBezTo>
                  <a:cubicBezTo>
                    <a:pt x="7144724" y="5169997"/>
                    <a:pt x="7030080" y="5380608"/>
                    <a:pt x="6833210" y="5492233"/>
                  </a:cubicBezTo>
                  <a:cubicBezTo>
                    <a:pt x="6682859" y="5577481"/>
                    <a:pt x="6484828" y="5592579"/>
                    <a:pt x="5152467" y="5581837"/>
                  </a:cubicBezTo>
                  <a:lnTo>
                    <a:pt x="5152397" y="5581837"/>
                  </a:lnTo>
                  <a:cubicBezTo>
                    <a:pt x="645952" y="5576560"/>
                    <a:pt x="384604" y="5610413"/>
                    <a:pt x="254278" y="5501256"/>
                  </a:cubicBezTo>
                  <a:cubicBezTo>
                    <a:pt x="145767" y="5410371"/>
                    <a:pt x="81795" y="5217059"/>
                    <a:pt x="63030" y="5016860"/>
                  </a:cubicBezTo>
                  <a:close/>
                </a:path>
              </a:pathLst>
            </a:custGeom>
            <a:solidFill>
              <a:srgbClr val="FFFDF6"/>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44075" y="5693394"/>
            <a:ext cx="4611410" cy="5328309"/>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08114">
            <a:off x="-1849240" y="-3038083"/>
            <a:ext cx="7296692" cy="4855617"/>
          </a:xfrm>
          <a:prstGeom prst="rect">
            <a:avLst/>
          </a:prstGeom>
        </p:spPr>
      </p:pic>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10737" y="2947039"/>
            <a:ext cx="4003803" cy="1338962"/>
          </a:xfrm>
          <a:prstGeom prst="rect">
            <a:avLst/>
          </a:prstGeom>
        </p:spPr>
      </p:pic>
      <p:sp>
        <p:nvSpPr>
          <p:cNvPr id="24" name="Rectangle 23"/>
          <p:cNvSpPr/>
          <p:nvPr/>
        </p:nvSpPr>
        <p:spPr>
          <a:xfrm>
            <a:off x="1765768" y="4286001"/>
            <a:ext cx="14935200" cy="4939814"/>
          </a:xfrm>
          <a:prstGeom prst="rect">
            <a:avLst/>
          </a:prstGeom>
        </p:spPr>
        <p:txBody>
          <a:bodyPr wrap="square">
            <a:spAutoFit/>
          </a:bodyPr>
          <a:lstStyle/>
          <a:p>
            <a:pPr marL="571500" indent="-571500">
              <a:lnSpc>
                <a:spcPct val="150000"/>
              </a:lnSpc>
              <a:buFont typeface="Wingdings" panose="05000000000000000000" pitchFamily="2" charset="2"/>
              <a:buChar char="§"/>
            </a:pPr>
            <a:r>
              <a:rPr lang="vi-VN" sz="4200" b="1" dirty="0">
                <a:solidFill>
                  <a:srgbClr val="444444"/>
                </a:solidFill>
              </a:rPr>
              <a:t>Lí lẽ 2.1: </a:t>
            </a:r>
            <a:r>
              <a:rPr lang="vi-VN" sz="4200" dirty="0">
                <a:solidFill>
                  <a:srgbClr val="444444"/>
                </a:solidFill>
              </a:rPr>
              <a:t>Một người mẹ sinh con, dù đau đến thế nào vẫn chỉ cảm thấy vui sướng, hạnh phúc.</a:t>
            </a:r>
          </a:p>
          <a:p>
            <a:pPr marL="571500" indent="-571500">
              <a:lnSpc>
                <a:spcPct val="150000"/>
              </a:lnSpc>
              <a:buFont typeface="Wingdings" panose="05000000000000000000" pitchFamily="2" charset="2"/>
              <a:buChar char="§"/>
            </a:pPr>
            <a:r>
              <a:rPr lang="vi-VN" sz="4200" b="1" dirty="0">
                <a:solidFill>
                  <a:srgbClr val="444444"/>
                </a:solidFill>
              </a:rPr>
              <a:t>Bằng chứng 2.1: </a:t>
            </a:r>
            <a:r>
              <a:rPr lang="vi-VN" sz="4200" dirty="0">
                <a:solidFill>
                  <a:srgbClr val="444444"/>
                </a:solidFill>
              </a:rPr>
              <a:t>Lần mẹ đau đớn nhất, khi sinh con. Lúc ấy mẹ mới cảm nhận được nỗi đau vượt cạn</a:t>
            </a:r>
            <a:r>
              <a:rPr lang="vi-VN" sz="4200" dirty="0" smtClean="0">
                <a:solidFill>
                  <a:srgbClr val="444444"/>
                </a:solidFill>
              </a:rPr>
              <a:t>,</a:t>
            </a:r>
            <a:r>
              <a:rPr lang="en-US" sz="4200" dirty="0" smtClean="0">
                <a:solidFill>
                  <a:srgbClr val="444444"/>
                </a:solidFill>
              </a:rPr>
              <a:t>…</a:t>
            </a:r>
            <a:r>
              <a:rPr lang="vi-VN" sz="4200" dirty="0" smtClean="0">
                <a:solidFill>
                  <a:srgbClr val="444444"/>
                </a:solidFill>
              </a:rPr>
              <a:t>giá </a:t>
            </a:r>
            <a:r>
              <a:rPr lang="vi-VN" sz="4200" dirty="0">
                <a:solidFill>
                  <a:srgbClr val="444444"/>
                </a:solidFill>
              </a:rPr>
              <a:t>trị thực sự của hạnh phúc.</a:t>
            </a:r>
            <a:endParaRPr lang="vi-VN" sz="4200" b="0" i="0" dirty="0">
              <a:solidFill>
                <a:srgbClr val="444444"/>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barn(inVertical)">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4">
                                            <p:txEl>
                                              <p:pRg st="1" end="1"/>
                                            </p:txEl>
                                          </p:spTgt>
                                        </p:tgtEl>
                                        <p:attrNameLst>
                                          <p:attrName>style.visibility</p:attrName>
                                        </p:attrNameLst>
                                      </p:cBhvr>
                                      <p:to>
                                        <p:strVal val="visible"/>
                                      </p:to>
                                    </p:set>
                                    <p:animEffect transition="in" filter="barn(inVertical)">
                                      <p:cBhvr>
                                        <p:cTn id="23"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664</Words>
  <Application>Microsoft Office PowerPoint</Application>
  <PresentationFormat>Custom</PresentationFormat>
  <Paragraphs>43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Wingdings</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16</cp:revision>
  <dcterms:created xsi:type="dcterms:W3CDTF">2006-08-16T00:00:00Z</dcterms:created>
  <dcterms:modified xsi:type="dcterms:W3CDTF">2025-03-03T11:30:20Z</dcterms:modified>
  <dc:identifier>DAEt-d3kjac</dc:identifier>
</cp:coreProperties>
</file>