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3" r:id="rId2"/>
    <p:sldId id="257" r:id="rId3"/>
    <p:sldId id="256" r:id="rId4"/>
    <p:sldId id="287" r:id="rId5"/>
    <p:sldId id="269" r:id="rId6"/>
    <p:sldId id="258" r:id="rId7"/>
    <p:sldId id="277" r:id="rId8"/>
    <p:sldId id="278" r:id="rId9"/>
    <p:sldId id="275" r:id="rId10"/>
    <p:sldId id="260" r:id="rId11"/>
    <p:sldId id="261" r:id="rId12"/>
    <p:sldId id="279" r:id="rId13"/>
    <p:sldId id="280" r:id="rId14"/>
    <p:sldId id="281" r:id="rId15"/>
    <p:sldId id="282" r:id="rId16"/>
    <p:sldId id="283" r:id="rId17"/>
    <p:sldId id="284" r:id="rId18"/>
    <p:sldId id="266" r:id="rId19"/>
    <p:sldId id="271" r:id="rId20"/>
    <p:sldId id="276" r:id="rId21"/>
    <p:sldId id="263" r:id="rId22"/>
    <p:sldId id="285" r:id="rId23"/>
    <p:sldId id="270" r:id="rId24"/>
    <p:sldId id="286" r:id="rId25"/>
    <p:sldId id="267" r:id="rId26"/>
    <p:sldId id="274" r:id="rId27"/>
  </p:sldIdLst>
  <p:sldSz cx="18288000" cy="10287000"/>
  <p:notesSz cx="6858000" cy="9144000"/>
  <p:embeddedFontLst>
    <p:embeddedFont>
      <p:font typeface="Mali Bold" panose="020B0604020202020204" charset="-34"/>
      <p:regular r:id="rId28"/>
    </p:embeddedFont>
    <p:embeddedFont>
      <p:font typeface="Calibri" panose="020F0502020204030204" pitchFamily="3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7" d="100"/>
          <a:sy n="47" d="100"/>
        </p:scale>
        <p:origin x="696"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3.fntdata"/><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3/3/2025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3/3/2025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3/3/2025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3/3/2025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20.svg"/><Relationship Id="rId3" Type="http://schemas.openxmlformats.org/officeDocument/2006/relationships/image" Target="../media/image140.svg"/><Relationship Id="rId12"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11" Type="http://schemas.openxmlformats.org/officeDocument/2006/relationships/image" Target="../media/image2.svg"/><Relationship Id="rId15" Type="http://schemas.openxmlformats.org/officeDocument/2006/relationships/image" Target="../media/image8.svg"/><Relationship Id="rId10"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22.svg"/><Relationship Id="rId14" Type="http://schemas.openxmlformats.org/officeDocument/2006/relationships/image" Target="../media/image5.png"/></Relationships>
</file>

<file path=ppt/slides/_rels/slide10.xml.rels><?xml version="1.0" encoding="UTF-8" standalone="yes"?>
<Relationships xmlns="http://schemas.openxmlformats.org/package/2006/relationships"><Relationship Id="rId13" Type="http://schemas.openxmlformats.org/officeDocument/2006/relationships/image" Target="../media/image6.svg"/><Relationship Id="rId18" Type="http://schemas.openxmlformats.org/officeDocument/2006/relationships/image" Target="../media/image33.png"/><Relationship Id="rId12" Type="http://schemas.openxmlformats.org/officeDocument/2006/relationships/image" Target="../media/image31.png"/><Relationship Id="rId17" Type="http://schemas.openxmlformats.org/officeDocument/2006/relationships/image" Target="../media/image44.svg"/><Relationship Id="rId2" Type="http://schemas.openxmlformats.org/officeDocument/2006/relationships/image" Target="../media/image29.png"/><Relationship Id="rId16" Type="http://schemas.openxmlformats.org/officeDocument/2006/relationships/image" Target="../media/image32.png"/><Relationship Id="rId1" Type="http://schemas.openxmlformats.org/officeDocument/2006/relationships/slideLayout" Target="../slideLayouts/slideLayout7.xml"/><Relationship Id="rId11" Type="http://schemas.openxmlformats.org/officeDocument/2006/relationships/image" Target="../media/image2.svg"/><Relationship Id="rId15" Type="http://schemas.openxmlformats.org/officeDocument/2006/relationships/image" Target="../media/image20.svg"/><Relationship Id="rId10" Type="http://schemas.openxmlformats.org/officeDocument/2006/relationships/image" Target="../media/image3.png"/><Relationship Id="rId9" Type="http://schemas.openxmlformats.org/officeDocument/2006/relationships/image" Target="../media/image30.svg"/><Relationship Id="rId1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60.svg"/><Relationship Id="rId18" Type="http://schemas.openxmlformats.org/officeDocument/2006/relationships/image" Target="../media/image38.png"/><Relationship Id="rId3" Type="http://schemas.openxmlformats.org/officeDocument/2006/relationships/image" Target="../media/image24.svg"/><Relationship Id="rId7" Type="http://schemas.openxmlformats.org/officeDocument/2006/relationships/image" Target="../media/image56.svg"/><Relationship Id="rId12" Type="http://schemas.openxmlformats.org/officeDocument/2006/relationships/image" Target="../media/image37.png"/><Relationship Id="rId17" Type="http://schemas.openxmlformats.org/officeDocument/2006/relationships/image" Target="../media/image30.svg"/><Relationship Id="rId2" Type="http://schemas.openxmlformats.org/officeDocument/2006/relationships/image" Target="../media/image34.png"/><Relationship Id="rId16" Type="http://schemas.openxmlformats.org/officeDocument/2006/relationships/image" Target="../media/image29.png"/><Relationship Id="rId1" Type="http://schemas.openxmlformats.org/officeDocument/2006/relationships/slideLayout" Target="../slideLayouts/slideLayout7.xml"/><Relationship Id="rId11" Type="http://schemas.openxmlformats.org/officeDocument/2006/relationships/image" Target="../media/image58.svg"/><Relationship Id="rId15" Type="http://schemas.openxmlformats.org/officeDocument/2006/relationships/image" Target="../media/image2.svg"/><Relationship Id="rId10" Type="http://schemas.openxmlformats.org/officeDocument/2006/relationships/image" Target="../media/image36.png"/><Relationship Id="rId19" Type="http://schemas.openxmlformats.org/officeDocument/2006/relationships/image" Target="../media/image6.svg"/><Relationship Id="rId4" Type="http://schemas.openxmlformats.org/officeDocument/2006/relationships/image" Target="../media/image35.png"/><Relationship Id="rId9" Type="http://schemas.openxmlformats.org/officeDocument/2006/relationships/image" Target="../media/image20.svg"/><Relationship Id="rId14" Type="http://schemas.openxmlformats.org/officeDocument/2006/relationships/image" Target="../media/image3.png"/></Relationships>
</file>

<file path=ppt/slides/_rels/slide12.xml.rels><?xml version="1.0" encoding="UTF-8" standalone="yes"?>
<Relationships xmlns="http://schemas.openxmlformats.org/package/2006/relationships"><Relationship Id="rId13" Type="http://schemas.openxmlformats.org/officeDocument/2006/relationships/image" Target="../media/image6.svg"/><Relationship Id="rId18" Type="http://schemas.openxmlformats.org/officeDocument/2006/relationships/image" Target="../media/image33.png"/><Relationship Id="rId12" Type="http://schemas.openxmlformats.org/officeDocument/2006/relationships/image" Target="../media/image31.png"/><Relationship Id="rId17" Type="http://schemas.openxmlformats.org/officeDocument/2006/relationships/image" Target="../media/image44.svg"/><Relationship Id="rId2" Type="http://schemas.openxmlformats.org/officeDocument/2006/relationships/image" Target="../media/image29.png"/><Relationship Id="rId16" Type="http://schemas.openxmlformats.org/officeDocument/2006/relationships/image" Target="../media/image32.png"/><Relationship Id="rId1" Type="http://schemas.openxmlformats.org/officeDocument/2006/relationships/slideLayout" Target="../slideLayouts/slideLayout7.xml"/><Relationship Id="rId11" Type="http://schemas.openxmlformats.org/officeDocument/2006/relationships/image" Target="../media/image2.svg"/><Relationship Id="rId15" Type="http://schemas.openxmlformats.org/officeDocument/2006/relationships/image" Target="../media/image20.svg"/><Relationship Id="rId10" Type="http://schemas.openxmlformats.org/officeDocument/2006/relationships/image" Target="../media/image3.png"/><Relationship Id="rId9" Type="http://schemas.openxmlformats.org/officeDocument/2006/relationships/image" Target="../media/image30.svg"/><Relationship Id="rId1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60.svg"/><Relationship Id="rId18" Type="http://schemas.openxmlformats.org/officeDocument/2006/relationships/image" Target="../media/image38.png"/><Relationship Id="rId3" Type="http://schemas.openxmlformats.org/officeDocument/2006/relationships/image" Target="../media/image24.svg"/><Relationship Id="rId7" Type="http://schemas.openxmlformats.org/officeDocument/2006/relationships/image" Target="../media/image56.svg"/><Relationship Id="rId12" Type="http://schemas.openxmlformats.org/officeDocument/2006/relationships/image" Target="../media/image37.png"/><Relationship Id="rId17" Type="http://schemas.openxmlformats.org/officeDocument/2006/relationships/image" Target="../media/image30.svg"/><Relationship Id="rId2" Type="http://schemas.openxmlformats.org/officeDocument/2006/relationships/image" Target="../media/image34.png"/><Relationship Id="rId16" Type="http://schemas.openxmlformats.org/officeDocument/2006/relationships/image" Target="../media/image29.png"/><Relationship Id="rId1" Type="http://schemas.openxmlformats.org/officeDocument/2006/relationships/slideLayout" Target="../slideLayouts/slideLayout7.xml"/><Relationship Id="rId11" Type="http://schemas.openxmlformats.org/officeDocument/2006/relationships/image" Target="../media/image58.svg"/><Relationship Id="rId15" Type="http://schemas.openxmlformats.org/officeDocument/2006/relationships/image" Target="../media/image2.svg"/><Relationship Id="rId10" Type="http://schemas.openxmlformats.org/officeDocument/2006/relationships/image" Target="../media/image36.png"/><Relationship Id="rId19" Type="http://schemas.openxmlformats.org/officeDocument/2006/relationships/image" Target="../media/image6.svg"/><Relationship Id="rId4" Type="http://schemas.openxmlformats.org/officeDocument/2006/relationships/image" Target="../media/image35.png"/><Relationship Id="rId9" Type="http://schemas.openxmlformats.org/officeDocument/2006/relationships/image" Target="../media/image20.svg"/><Relationship Id="rId14" Type="http://schemas.openxmlformats.org/officeDocument/2006/relationships/image" Target="../media/image3.png"/></Relationships>
</file>

<file path=ppt/slides/_rels/slide14.xml.rels><?xml version="1.0" encoding="UTF-8" standalone="yes"?>
<Relationships xmlns="http://schemas.openxmlformats.org/package/2006/relationships"><Relationship Id="rId13" Type="http://schemas.openxmlformats.org/officeDocument/2006/relationships/image" Target="../media/image6.svg"/><Relationship Id="rId18" Type="http://schemas.openxmlformats.org/officeDocument/2006/relationships/image" Target="../media/image33.png"/><Relationship Id="rId12" Type="http://schemas.openxmlformats.org/officeDocument/2006/relationships/image" Target="../media/image31.png"/><Relationship Id="rId17" Type="http://schemas.openxmlformats.org/officeDocument/2006/relationships/image" Target="../media/image44.svg"/><Relationship Id="rId2" Type="http://schemas.openxmlformats.org/officeDocument/2006/relationships/image" Target="../media/image29.png"/><Relationship Id="rId16" Type="http://schemas.openxmlformats.org/officeDocument/2006/relationships/image" Target="../media/image32.png"/><Relationship Id="rId1" Type="http://schemas.openxmlformats.org/officeDocument/2006/relationships/slideLayout" Target="../slideLayouts/slideLayout7.xml"/><Relationship Id="rId11" Type="http://schemas.openxmlformats.org/officeDocument/2006/relationships/image" Target="../media/image2.svg"/><Relationship Id="rId15" Type="http://schemas.openxmlformats.org/officeDocument/2006/relationships/image" Target="../media/image20.svg"/><Relationship Id="rId10" Type="http://schemas.openxmlformats.org/officeDocument/2006/relationships/image" Target="../media/image3.png"/><Relationship Id="rId9" Type="http://schemas.openxmlformats.org/officeDocument/2006/relationships/image" Target="../media/image30.svg"/><Relationship Id="rId14" Type="http://schemas.openxmlformats.org/officeDocument/2006/relationships/image" Target="../media/image4.png"/></Relationships>
</file>

<file path=ppt/slides/_rels/slide15.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60.svg"/><Relationship Id="rId18" Type="http://schemas.openxmlformats.org/officeDocument/2006/relationships/image" Target="../media/image38.png"/><Relationship Id="rId3" Type="http://schemas.openxmlformats.org/officeDocument/2006/relationships/image" Target="../media/image24.svg"/><Relationship Id="rId7" Type="http://schemas.openxmlformats.org/officeDocument/2006/relationships/image" Target="../media/image56.svg"/><Relationship Id="rId12" Type="http://schemas.openxmlformats.org/officeDocument/2006/relationships/image" Target="../media/image37.png"/><Relationship Id="rId17" Type="http://schemas.openxmlformats.org/officeDocument/2006/relationships/image" Target="../media/image30.svg"/><Relationship Id="rId2" Type="http://schemas.openxmlformats.org/officeDocument/2006/relationships/image" Target="../media/image34.png"/><Relationship Id="rId16" Type="http://schemas.openxmlformats.org/officeDocument/2006/relationships/image" Target="../media/image29.png"/><Relationship Id="rId1" Type="http://schemas.openxmlformats.org/officeDocument/2006/relationships/slideLayout" Target="../slideLayouts/slideLayout7.xml"/><Relationship Id="rId11" Type="http://schemas.openxmlformats.org/officeDocument/2006/relationships/image" Target="../media/image58.svg"/><Relationship Id="rId15" Type="http://schemas.openxmlformats.org/officeDocument/2006/relationships/image" Target="../media/image2.svg"/><Relationship Id="rId10" Type="http://schemas.openxmlformats.org/officeDocument/2006/relationships/image" Target="../media/image36.png"/><Relationship Id="rId19" Type="http://schemas.openxmlformats.org/officeDocument/2006/relationships/image" Target="../media/image6.svg"/><Relationship Id="rId4" Type="http://schemas.openxmlformats.org/officeDocument/2006/relationships/image" Target="../media/image35.png"/><Relationship Id="rId9" Type="http://schemas.openxmlformats.org/officeDocument/2006/relationships/image" Target="../media/image20.svg"/><Relationship Id="rId14" Type="http://schemas.openxmlformats.org/officeDocument/2006/relationships/image" Target="../media/image3.png"/></Relationships>
</file>

<file path=ppt/slides/_rels/slide16.xml.rels><?xml version="1.0" encoding="UTF-8" standalone="yes"?>
<Relationships xmlns="http://schemas.openxmlformats.org/package/2006/relationships"><Relationship Id="rId13" Type="http://schemas.openxmlformats.org/officeDocument/2006/relationships/image" Target="../media/image6.svg"/><Relationship Id="rId18" Type="http://schemas.openxmlformats.org/officeDocument/2006/relationships/image" Target="../media/image33.png"/><Relationship Id="rId12" Type="http://schemas.openxmlformats.org/officeDocument/2006/relationships/image" Target="../media/image31.png"/><Relationship Id="rId17" Type="http://schemas.openxmlformats.org/officeDocument/2006/relationships/image" Target="../media/image44.svg"/><Relationship Id="rId2" Type="http://schemas.openxmlformats.org/officeDocument/2006/relationships/image" Target="../media/image29.png"/><Relationship Id="rId16" Type="http://schemas.openxmlformats.org/officeDocument/2006/relationships/image" Target="../media/image32.png"/><Relationship Id="rId1" Type="http://schemas.openxmlformats.org/officeDocument/2006/relationships/slideLayout" Target="../slideLayouts/slideLayout7.xml"/><Relationship Id="rId11" Type="http://schemas.openxmlformats.org/officeDocument/2006/relationships/image" Target="../media/image2.svg"/><Relationship Id="rId15" Type="http://schemas.openxmlformats.org/officeDocument/2006/relationships/image" Target="../media/image20.svg"/><Relationship Id="rId10" Type="http://schemas.openxmlformats.org/officeDocument/2006/relationships/image" Target="../media/image3.png"/><Relationship Id="rId9" Type="http://schemas.openxmlformats.org/officeDocument/2006/relationships/image" Target="../media/image30.svg"/><Relationship Id="rId14" Type="http://schemas.openxmlformats.org/officeDocument/2006/relationships/image" Target="../media/image4.png"/></Relationships>
</file>

<file path=ppt/slides/_rels/slide17.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60.svg"/><Relationship Id="rId18" Type="http://schemas.openxmlformats.org/officeDocument/2006/relationships/image" Target="../media/image38.png"/><Relationship Id="rId3" Type="http://schemas.openxmlformats.org/officeDocument/2006/relationships/image" Target="../media/image24.svg"/><Relationship Id="rId7" Type="http://schemas.openxmlformats.org/officeDocument/2006/relationships/image" Target="../media/image56.svg"/><Relationship Id="rId12" Type="http://schemas.openxmlformats.org/officeDocument/2006/relationships/image" Target="../media/image37.png"/><Relationship Id="rId17" Type="http://schemas.openxmlformats.org/officeDocument/2006/relationships/image" Target="../media/image30.svg"/><Relationship Id="rId2" Type="http://schemas.openxmlformats.org/officeDocument/2006/relationships/image" Target="../media/image34.png"/><Relationship Id="rId16" Type="http://schemas.openxmlformats.org/officeDocument/2006/relationships/image" Target="../media/image29.png"/><Relationship Id="rId1" Type="http://schemas.openxmlformats.org/officeDocument/2006/relationships/slideLayout" Target="../slideLayouts/slideLayout7.xml"/><Relationship Id="rId11" Type="http://schemas.openxmlformats.org/officeDocument/2006/relationships/image" Target="../media/image58.svg"/><Relationship Id="rId15" Type="http://schemas.openxmlformats.org/officeDocument/2006/relationships/image" Target="../media/image2.svg"/><Relationship Id="rId10" Type="http://schemas.openxmlformats.org/officeDocument/2006/relationships/image" Target="../media/image36.png"/><Relationship Id="rId19" Type="http://schemas.openxmlformats.org/officeDocument/2006/relationships/image" Target="../media/image6.svg"/><Relationship Id="rId4" Type="http://schemas.openxmlformats.org/officeDocument/2006/relationships/image" Target="../media/image35.png"/><Relationship Id="rId9" Type="http://schemas.openxmlformats.org/officeDocument/2006/relationships/image" Target="../media/image20.svg"/><Relationship Id="rId1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20.svg"/><Relationship Id="rId3" Type="http://schemas.openxmlformats.org/officeDocument/2006/relationships/image" Target="../media/image98.svg"/><Relationship Id="rId7" Type="http://schemas.openxmlformats.org/officeDocument/2006/relationships/image" Target="../media/image102.svg"/><Relationship Id="rId12" Type="http://schemas.openxmlformats.org/officeDocument/2006/relationships/image" Target="../media/image4.png"/><Relationship Id="rId17" Type="http://schemas.openxmlformats.org/officeDocument/2006/relationships/image" Target="../media/image8.svg"/><Relationship Id="rId2" Type="http://schemas.openxmlformats.org/officeDocument/2006/relationships/image" Target="../media/image39.png"/><Relationship Id="rId16"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41.png"/><Relationship Id="rId11" Type="http://schemas.openxmlformats.org/officeDocument/2006/relationships/image" Target="../media/image88.svg"/><Relationship Id="rId5" Type="http://schemas.openxmlformats.org/officeDocument/2006/relationships/image" Target="../media/image100.svg"/><Relationship Id="rId15" Type="http://schemas.openxmlformats.org/officeDocument/2006/relationships/image" Target="../media/image6.svg"/><Relationship Id="rId10" Type="http://schemas.openxmlformats.org/officeDocument/2006/relationships/image" Target="../media/image43.png"/><Relationship Id="rId4" Type="http://schemas.openxmlformats.org/officeDocument/2006/relationships/image" Target="../media/image40.png"/><Relationship Id="rId9" Type="http://schemas.openxmlformats.org/officeDocument/2006/relationships/image" Target="../media/image104.svg"/><Relationship Id="rId14" Type="http://schemas.openxmlformats.org/officeDocument/2006/relationships/image" Target="../media/image44.png"/></Relationships>
</file>

<file path=ppt/slides/_rels/slide19.xml.rels><?xml version="1.0" encoding="UTF-8" standalone="yes"?>
<Relationships xmlns="http://schemas.openxmlformats.org/package/2006/relationships"><Relationship Id="rId13" Type="http://schemas.openxmlformats.org/officeDocument/2006/relationships/image" Target="../media/image132.svg"/><Relationship Id="rId3" Type="http://schemas.openxmlformats.org/officeDocument/2006/relationships/image" Target="../media/image130.svg"/><Relationship Id="rId12" Type="http://schemas.openxmlformats.org/officeDocument/2006/relationships/image" Target="../media/image46.png"/><Relationship Id="rId17" Type="http://schemas.openxmlformats.org/officeDocument/2006/relationships/image" Target="../media/image30.svg"/><Relationship Id="rId2" Type="http://schemas.openxmlformats.org/officeDocument/2006/relationships/image" Target="../media/image45.png"/><Relationship Id="rId16" Type="http://schemas.openxmlformats.org/officeDocument/2006/relationships/image" Target="../media/image29.png"/><Relationship Id="rId1" Type="http://schemas.openxmlformats.org/officeDocument/2006/relationships/slideLayout" Target="../slideLayouts/slideLayout7.xml"/><Relationship Id="rId11" Type="http://schemas.openxmlformats.org/officeDocument/2006/relationships/image" Target="../media/image20.svg"/><Relationship Id="rId15" Type="http://schemas.openxmlformats.org/officeDocument/2006/relationships/image" Target="../media/image6.svg"/><Relationship Id="rId10"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2.svg"/><Relationship Id="rId14" Type="http://schemas.openxmlformats.org/officeDocument/2006/relationships/image" Target="../media/image47.png"/></Relationships>
</file>

<file path=ppt/slides/_rels/slide2.xml.rels><?xml version="1.0" encoding="UTF-8" standalone="yes"?>
<Relationships xmlns="http://schemas.openxmlformats.org/package/2006/relationships"><Relationship Id="rId13" Type="http://schemas.openxmlformats.org/officeDocument/2006/relationships/image" Target="../media/image20.svg"/><Relationship Id="rId18" Type="http://schemas.openxmlformats.org/officeDocument/2006/relationships/image" Target="../media/image10.png"/><Relationship Id="rId3" Type="http://schemas.openxmlformats.org/officeDocument/2006/relationships/image" Target="../media/image14.svg"/><Relationship Id="rId12" Type="http://schemas.openxmlformats.org/officeDocument/2006/relationships/image" Target="../media/image4.png"/><Relationship Id="rId17" Type="http://schemas.openxmlformats.org/officeDocument/2006/relationships/image" Target="../media/image22.svg"/><Relationship Id="rId2" Type="http://schemas.openxmlformats.org/officeDocument/2006/relationships/image" Target="../media/image6.png"/><Relationship Id="rId16"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6.svg"/><Relationship Id="rId5" Type="http://schemas.openxmlformats.org/officeDocument/2006/relationships/image" Target="../media/image2.svg"/><Relationship Id="rId15" Type="http://schemas.openxmlformats.org/officeDocument/2006/relationships/image" Target="../media/image8.svg"/><Relationship Id="rId4" Type="http://schemas.openxmlformats.org/officeDocument/2006/relationships/image" Target="../media/image3.png"/><Relationship Id="rId14" Type="http://schemas.openxmlformats.org/officeDocument/2006/relationships/image" Target="../media/image8.png"/></Relationships>
</file>

<file path=ppt/slides/_rels/slide20.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123.svg"/><Relationship Id="rId3" Type="http://schemas.openxmlformats.org/officeDocument/2006/relationships/image" Target="../media/image36.svg"/><Relationship Id="rId7" Type="http://schemas.openxmlformats.org/officeDocument/2006/relationships/image" Target="../media/image119.svg"/><Relationship Id="rId12" Type="http://schemas.openxmlformats.org/officeDocument/2006/relationships/image" Target="../media/image24.png"/><Relationship Id="rId17" Type="http://schemas.openxmlformats.org/officeDocument/2006/relationships/image" Target="../media/image127.svg"/><Relationship Id="rId2" Type="http://schemas.openxmlformats.org/officeDocument/2006/relationships/image" Target="../media/image20.png"/><Relationship Id="rId16"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121.svg"/><Relationship Id="rId5" Type="http://schemas.openxmlformats.org/officeDocument/2006/relationships/image" Target="../media/image4.svg"/><Relationship Id="rId15" Type="http://schemas.openxmlformats.org/officeDocument/2006/relationships/image" Target="../media/image125.svg"/><Relationship Id="rId10" Type="http://schemas.openxmlformats.org/officeDocument/2006/relationships/image" Target="../media/image23.png"/><Relationship Id="rId4" Type="http://schemas.openxmlformats.org/officeDocument/2006/relationships/image" Target="../media/image11.png"/><Relationship Id="rId9" Type="http://schemas.openxmlformats.org/officeDocument/2006/relationships/image" Target="../media/image92.svg"/><Relationship Id="rId14" Type="http://schemas.openxmlformats.org/officeDocument/2006/relationships/image" Target="../media/image25.png"/></Relationships>
</file>

<file path=ppt/slides/_rels/slide2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4.svg"/><Relationship Id="rId7" Type="http://schemas.openxmlformats.org/officeDocument/2006/relationships/image" Target="../media/image52.svg"/><Relationship Id="rId12" Type="http://schemas.openxmlformats.org/officeDocument/2006/relationships/image" Target="../media/image50.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48.png"/><Relationship Id="rId11" Type="http://schemas.openxmlformats.org/officeDocument/2006/relationships/image" Target="../media/image6.svg"/><Relationship Id="rId5" Type="http://schemas.openxmlformats.org/officeDocument/2006/relationships/image" Target="../media/image2.svg"/><Relationship Id="rId10" Type="http://schemas.openxmlformats.org/officeDocument/2006/relationships/image" Target="../media/image49.png"/><Relationship Id="rId4" Type="http://schemas.openxmlformats.org/officeDocument/2006/relationships/image" Target="../media/image3.png"/><Relationship Id="rId9" Type="http://schemas.openxmlformats.org/officeDocument/2006/relationships/image" Target="../media/image20.svg"/></Relationships>
</file>

<file path=ppt/slides/_rels/slide2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4.svg"/><Relationship Id="rId7" Type="http://schemas.openxmlformats.org/officeDocument/2006/relationships/image" Target="../media/image52.svg"/><Relationship Id="rId12" Type="http://schemas.openxmlformats.org/officeDocument/2006/relationships/image" Target="../media/image50.pn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48.png"/><Relationship Id="rId11" Type="http://schemas.openxmlformats.org/officeDocument/2006/relationships/image" Target="../media/image6.svg"/><Relationship Id="rId5" Type="http://schemas.openxmlformats.org/officeDocument/2006/relationships/image" Target="../media/image2.svg"/><Relationship Id="rId10" Type="http://schemas.openxmlformats.org/officeDocument/2006/relationships/image" Target="../media/image49.png"/><Relationship Id="rId4" Type="http://schemas.openxmlformats.org/officeDocument/2006/relationships/image" Target="../media/image3.png"/><Relationship Id="rId9" Type="http://schemas.openxmlformats.org/officeDocument/2006/relationships/image" Target="../media/image20.svg"/></Relationships>
</file>

<file path=ppt/slides/_rels/slide23.xml.rels><?xml version="1.0" encoding="UTF-8" standalone="yes"?>
<Relationships xmlns="http://schemas.openxmlformats.org/package/2006/relationships"><Relationship Id="rId8" Type="http://schemas.openxmlformats.org/officeDocument/2006/relationships/image" Target="../media/image60.svg"/><Relationship Id="rId13" Type="http://schemas.openxmlformats.org/officeDocument/2006/relationships/image" Target="../media/image4.png"/><Relationship Id="rId3" Type="http://schemas.openxmlformats.org/officeDocument/2006/relationships/image" Target="../media/image24.svg"/><Relationship Id="rId12" Type="http://schemas.openxmlformats.org/officeDocument/2006/relationships/image" Target="../media/image32.svg"/><Relationship Id="rId2" Type="http://schemas.openxmlformats.org/officeDocument/2006/relationships/image" Target="../media/image34.png"/><Relationship Id="rId1" Type="http://schemas.openxmlformats.org/officeDocument/2006/relationships/slideLayout" Target="../slideLayouts/slideLayout7.xml"/><Relationship Id="rId11" Type="http://schemas.openxmlformats.org/officeDocument/2006/relationships/image" Target="../media/image16.png"/><Relationship Id="rId10" Type="http://schemas.openxmlformats.org/officeDocument/2006/relationships/image" Target="../media/image26.svg"/><Relationship Id="rId4" Type="http://schemas.openxmlformats.org/officeDocument/2006/relationships/image" Target="../media/image37.png"/><Relationship Id="rId9" Type="http://schemas.openxmlformats.org/officeDocument/2006/relationships/image" Target="../media/image27.png"/><Relationship Id="rId14" Type="http://schemas.openxmlformats.org/officeDocument/2006/relationships/image" Target="../media/image20.svg"/></Relationships>
</file>

<file path=ppt/slides/_rels/slide24.xml.rels><?xml version="1.0" encoding="UTF-8" standalone="yes"?>
<Relationships xmlns="http://schemas.openxmlformats.org/package/2006/relationships"><Relationship Id="rId8" Type="http://schemas.openxmlformats.org/officeDocument/2006/relationships/image" Target="../media/image60.svg"/><Relationship Id="rId13" Type="http://schemas.openxmlformats.org/officeDocument/2006/relationships/image" Target="../media/image4.png"/><Relationship Id="rId3" Type="http://schemas.openxmlformats.org/officeDocument/2006/relationships/image" Target="../media/image24.svg"/><Relationship Id="rId12" Type="http://schemas.openxmlformats.org/officeDocument/2006/relationships/image" Target="../media/image32.svg"/><Relationship Id="rId2" Type="http://schemas.openxmlformats.org/officeDocument/2006/relationships/image" Target="../media/image34.png"/><Relationship Id="rId1" Type="http://schemas.openxmlformats.org/officeDocument/2006/relationships/slideLayout" Target="../slideLayouts/slideLayout7.xml"/><Relationship Id="rId11" Type="http://schemas.openxmlformats.org/officeDocument/2006/relationships/image" Target="../media/image16.png"/><Relationship Id="rId10" Type="http://schemas.openxmlformats.org/officeDocument/2006/relationships/image" Target="../media/image26.svg"/><Relationship Id="rId4" Type="http://schemas.openxmlformats.org/officeDocument/2006/relationships/image" Target="../media/image37.png"/><Relationship Id="rId9" Type="http://schemas.openxmlformats.org/officeDocument/2006/relationships/image" Target="../media/image27.png"/><Relationship Id="rId14" Type="http://schemas.openxmlformats.org/officeDocument/2006/relationships/image" Target="../media/image20.svg"/></Relationships>
</file>

<file path=ppt/slides/_rels/slide25.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8.svg"/><Relationship Id="rId7" Type="http://schemas.openxmlformats.org/officeDocument/2006/relationships/image" Target="../media/image107.svg"/><Relationship Id="rId12" Type="http://schemas.openxmlformats.org/officeDocument/2006/relationships/image" Target="../media/image8.png"/><Relationship Id="rId17" Type="http://schemas.openxmlformats.org/officeDocument/2006/relationships/image" Target="../media/image109.svg"/><Relationship Id="rId2" Type="http://schemas.openxmlformats.org/officeDocument/2006/relationships/image" Target="../media/image16.png"/><Relationship Id="rId16"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svg"/><Relationship Id="rId5" Type="http://schemas.openxmlformats.org/officeDocument/2006/relationships/image" Target="../media/image32.svg"/><Relationship Id="rId15" Type="http://schemas.openxmlformats.org/officeDocument/2006/relationships/image" Target="../media/image6.svg"/><Relationship Id="rId10" Type="http://schemas.openxmlformats.org/officeDocument/2006/relationships/image" Target="../media/image3.png"/><Relationship Id="rId9" Type="http://schemas.openxmlformats.org/officeDocument/2006/relationships/image" Target="../media/image20.svg"/><Relationship Id="rId14" Type="http://schemas.openxmlformats.org/officeDocument/2006/relationships/image" Target="../media/image18.png"/></Relationships>
</file>

<file path=ppt/slides/_rels/slide26.xml.rels><?xml version="1.0" encoding="UTF-8" standalone="yes"?>
<Relationships xmlns="http://schemas.openxmlformats.org/package/2006/relationships"><Relationship Id="rId13" Type="http://schemas.openxmlformats.org/officeDocument/2006/relationships/image" Target="../media/image20.svg"/><Relationship Id="rId3" Type="http://schemas.openxmlformats.org/officeDocument/2006/relationships/image" Target="../media/image140.svg"/><Relationship Id="rId12"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11" Type="http://schemas.openxmlformats.org/officeDocument/2006/relationships/image" Target="../media/image2.svg"/><Relationship Id="rId15" Type="http://schemas.openxmlformats.org/officeDocument/2006/relationships/image" Target="../media/image8.svg"/><Relationship Id="rId10"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22.svg"/><Relationship Id="rId1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image" Target="../media/image8.sv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8.svg"/><Relationship Id="rId7" Type="http://schemas.openxmlformats.org/officeDocument/2006/relationships/image" Target="../media/image107.svg"/><Relationship Id="rId12" Type="http://schemas.openxmlformats.org/officeDocument/2006/relationships/image" Target="../media/image8.png"/><Relationship Id="rId17" Type="http://schemas.openxmlformats.org/officeDocument/2006/relationships/image" Target="../media/image109.svg"/><Relationship Id="rId2" Type="http://schemas.openxmlformats.org/officeDocument/2006/relationships/image" Target="../media/image16.png"/><Relationship Id="rId16"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2.svg"/><Relationship Id="rId5" Type="http://schemas.openxmlformats.org/officeDocument/2006/relationships/image" Target="../media/image32.svg"/><Relationship Id="rId15" Type="http://schemas.openxmlformats.org/officeDocument/2006/relationships/image" Target="../media/image6.svg"/><Relationship Id="rId10" Type="http://schemas.openxmlformats.org/officeDocument/2006/relationships/image" Target="../media/image3.png"/><Relationship Id="rId9" Type="http://schemas.openxmlformats.org/officeDocument/2006/relationships/image" Target="../media/image20.svg"/><Relationship Id="rId14" Type="http://schemas.openxmlformats.org/officeDocument/2006/relationships/image" Target="../media/image18.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123.svg"/><Relationship Id="rId3" Type="http://schemas.openxmlformats.org/officeDocument/2006/relationships/image" Target="../media/image36.svg"/><Relationship Id="rId7" Type="http://schemas.openxmlformats.org/officeDocument/2006/relationships/image" Target="../media/image119.svg"/><Relationship Id="rId12" Type="http://schemas.openxmlformats.org/officeDocument/2006/relationships/image" Target="../media/image24.png"/><Relationship Id="rId17" Type="http://schemas.openxmlformats.org/officeDocument/2006/relationships/image" Target="../media/image127.svg"/><Relationship Id="rId2" Type="http://schemas.openxmlformats.org/officeDocument/2006/relationships/image" Target="../media/image20.png"/><Relationship Id="rId16"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121.svg"/><Relationship Id="rId5" Type="http://schemas.openxmlformats.org/officeDocument/2006/relationships/image" Target="../media/image4.svg"/><Relationship Id="rId15" Type="http://schemas.openxmlformats.org/officeDocument/2006/relationships/image" Target="../media/image125.svg"/><Relationship Id="rId10" Type="http://schemas.openxmlformats.org/officeDocument/2006/relationships/image" Target="../media/image23.png"/><Relationship Id="rId4" Type="http://schemas.openxmlformats.org/officeDocument/2006/relationships/image" Target="../media/image11.png"/><Relationship Id="rId9" Type="http://schemas.openxmlformats.org/officeDocument/2006/relationships/image" Target="../media/image92.svg"/><Relationship Id="rId14" Type="http://schemas.openxmlformats.org/officeDocument/2006/relationships/image" Target="../media/image25.png"/></Relationships>
</file>

<file path=ppt/slides/_rels/slide6.xml.rels><?xml version="1.0" encoding="UTF-8" standalone="yes"?>
<Relationships xmlns="http://schemas.openxmlformats.org/package/2006/relationships"><Relationship Id="rId13" Type="http://schemas.openxmlformats.org/officeDocument/2006/relationships/image" Target="../media/image30.svg"/><Relationship Id="rId3" Type="http://schemas.openxmlformats.org/officeDocument/2006/relationships/image" Target="../media/image20.svg"/><Relationship Id="rId12" Type="http://schemas.openxmlformats.org/officeDocument/2006/relationships/image" Target="../media/image29.png"/><Relationship Id="rId2" Type="http://schemas.openxmlformats.org/officeDocument/2006/relationships/image" Target="../media/image4.png"/><Relationship Id="rId16"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28.svg"/><Relationship Id="rId5" Type="http://schemas.openxmlformats.org/officeDocument/2006/relationships/image" Target="../media/image2.svg"/><Relationship Id="rId15" Type="http://schemas.openxmlformats.org/officeDocument/2006/relationships/image" Target="../media/image32.svg"/><Relationship Id="rId10" Type="http://schemas.openxmlformats.org/officeDocument/2006/relationships/image" Target="../media/image28.png"/><Relationship Id="rId19" Type="http://schemas.openxmlformats.org/officeDocument/2006/relationships/image" Target="../media/image8.svg"/><Relationship Id="rId4" Type="http://schemas.openxmlformats.org/officeDocument/2006/relationships/image" Target="../media/image3.png"/><Relationship Id="rId9" Type="http://schemas.openxmlformats.org/officeDocument/2006/relationships/image" Target="../media/image26.svg"/><Relationship Id="rId14" Type="http://schemas.openxmlformats.org/officeDocument/2006/relationships/image" Target="../media/image16.png"/></Relationships>
</file>

<file path=ppt/slides/_rels/slide7.xml.rels><?xml version="1.0" encoding="UTF-8" standalone="yes"?>
<Relationships xmlns="http://schemas.openxmlformats.org/package/2006/relationships"><Relationship Id="rId13" Type="http://schemas.openxmlformats.org/officeDocument/2006/relationships/image" Target="../media/image30.svg"/><Relationship Id="rId3" Type="http://schemas.openxmlformats.org/officeDocument/2006/relationships/image" Target="../media/image20.svg"/><Relationship Id="rId12" Type="http://schemas.openxmlformats.org/officeDocument/2006/relationships/image" Target="../media/image29.png"/><Relationship Id="rId2" Type="http://schemas.openxmlformats.org/officeDocument/2006/relationships/image" Target="../media/image4.png"/><Relationship Id="rId16"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28.svg"/><Relationship Id="rId5" Type="http://schemas.openxmlformats.org/officeDocument/2006/relationships/image" Target="../media/image2.svg"/><Relationship Id="rId15" Type="http://schemas.openxmlformats.org/officeDocument/2006/relationships/image" Target="../media/image32.svg"/><Relationship Id="rId10" Type="http://schemas.openxmlformats.org/officeDocument/2006/relationships/image" Target="../media/image28.png"/><Relationship Id="rId19" Type="http://schemas.openxmlformats.org/officeDocument/2006/relationships/image" Target="../media/image8.svg"/><Relationship Id="rId4" Type="http://schemas.openxmlformats.org/officeDocument/2006/relationships/image" Target="../media/image3.png"/><Relationship Id="rId9" Type="http://schemas.openxmlformats.org/officeDocument/2006/relationships/image" Target="../media/image26.svg"/><Relationship Id="rId14" Type="http://schemas.openxmlformats.org/officeDocument/2006/relationships/image" Target="../media/image16.png"/></Relationships>
</file>

<file path=ppt/slides/_rels/slide8.xml.rels><?xml version="1.0" encoding="UTF-8" standalone="yes"?>
<Relationships xmlns="http://schemas.openxmlformats.org/package/2006/relationships"><Relationship Id="rId13" Type="http://schemas.openxmlformats.org/officeDocument/2006/relationships/image" Target="../media/image30.svg"/><Relationship Id="rId3" Type="http://schemas.openxmlformats.org/officeDocument/2006/relationships/image" Target="../media/image20.svg"/><Relationship Id="rId12" Type="http://schemas.openxmlformats.org/officeDocument/2006/relationships/image" Target="../media/image29.png"/><Relationship Id="rId2" Type="http://schemas.openxmlformats.org/officeDocument/2006/relationships/image" Target="../media/image4.png"/><Relationship Id="rId16"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27.png"/><Relationship Id="rId11" Type="http://schemas.openxmlformats.org/officeDocument/2006/relationships/image" Target="../media/image28.svg"/><Relationship Id="rId5" Type="http://schemas.openxmlformats.org/officeDocument/2006/relationships/image" Target="../media/image2.svg"/><Relationship Id="rId15" Type="http://schemas.openxmlformats.org/officeDocument/2006/relationships/image" Target="../media/image32.svg"/><Relationship Id="rId10" Type="http://schemas.openxmlformats.org/officeDocument/2006/relationships/image" Target="../media/image28.png"/><Relationship Id="rId19" Type="http://schemas.openxmlformats.org/officeDocument/2006/relationships/image" Target="../media/image8.svg"/><Relationship Id="rId4" Type="http://schemas.openxmlformats.org/officeDocument/2006/relationships/image" Target="../media/image3.png"/><Relationship Id="rId9" Type="http://schemas.openxmlformats.org/officeDocument/2006/relationships/image" Target="../media/image26.svg"/><Relationship Id="rId1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123.svg"/><Relationship Id="rId3" Type="http://schemas.openxmlformats.org/officeDocument/2006/relationships/image" Target="../media/image36.svg"/><Relationship Id="rId7" Type="http://schemas.openxmlformats.org/officeDocument/2006/relationships/image" Target="../media/image119.svg"/><Relationship Id="rId12" Type="http://schemas.openxmlformats.org/officeDocument/2006/relationships/image" Target="../media/image24.png"/><Relationship Id="rId17" Type="http://schemas.openxmlformats.org/officeDocument/2006/relationships/image" Target="../media/image127.svg"/><Relationship Id="rId2" Type="http://schemas.openxmlformats.org/officeDocument/2006/relationships/image" Target="../media/image20.png"/><Relationship Id="rId16"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121.svg"/><Relationship Id="rId5" Type="http://schemas.openxmlformats.org/officeDocument/2006/relationships/image" Target="../media/image4.svg"/><Relationship Id="rId15" Type="http://schemas.openxmlformats.org/officeDocument/2006/relationships/image" Target="../media/image125.svg"/><Relationship Id="rId10" Type="http://schemas.openxmlformats.org/officeDocument/2006/relationships/image" Target="../media/image23.png"/><Relationship Id="rId4" Type="http://schemas.openxmlformats.org/officeDocument/2006/relationships/image" Target="../media/image11.png"/><Relationship Id="rId9" Type="http://schemas.openxmlformats.org/officeDocument/2006/relationships/image" Target="../media/image92.svg"/><Relationship Id="rId1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E6AD"/>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5143500"/>
            <a:chOff x="0" y="0"/>
            <a:chExt cx="6186311" cy="1739900"/>
          </a:xfrm>
        </p:grpSpPr>
        <p:sp>
          <p:nvSpPr>
            <p:cNvPr id="3" name="Freeform 3"/>
            <p:cNvSpPr/>
            <p:nvPr/>
          </p:nvSpPr>
          <p:spPr>
            <a:xfrm>
              <a:off x="0" y="0"/>
              <a:ext cx="6186311" cy="1739900"/>
            </a:xfrm>
            <a:custGeom>
              <a:avLst/>
              <a:gdLst/>
              <a:ahLst/>
              <a:cxnLst/>
              <a:rect l="l" t="t" r="r" b="b"/>
              <a:pathLst>
                <a:path w="6186311" h="1739900">
                  <a:moveTo>
                    <a:pt x="0" y="0"/>
                  </a:moveTo>
                  <a:lnTo>
                    <a:pt x="6186311" y="0"/>
                  </a:lnTo>
                  <a:lnTo>
                    <a:pt x="6186311" y="1739900"/>
                  </a:lnTo>
                  <a:lnTo>
                    <a:pt x="0" y="1739900"/>
                  </a:lnTo>
                  <a:close/>
                </a:path>
              </a:pathLst>
            </a:custGeom>
            <a:solidFill>
              <a:srgbClr val="F46E16"/>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26406"/>
          <a:stretch>
            <a:fillRect/>
          </a:stretch>
        </p:blipFill>
        <p:spPr>
          <a:xfrm>
            <a:off x="1295400" y="-384241"/>
            <a:ext cx="15773399" cy="8241303"/>
          </a:xfrm>
          <a:prstGeom prst="rect">
            <a:avLst/>
          </a:prstGeom>
        </p:spPr>
      </p:pic>
      <p:sp>
        <p:nvSpPr>
          <p:cNvPr id="6" name="TextBox 6"/>
          <p:cNvSpPr txBox="1"/>
          <p:nvPr/>
        </p:nvSpPr>
        <p:spPr>
          <a:xfrm>
            <a:off x="2095244" y="4080845"/>
            <a:ext cx="14183664" cy="3118674"/>
          </a:xfrm>
          <a:prstGeom prst="rect">
            <a:avLst/>
          </a:prstGeom>
        </p:spPr>
        <p:txBody>
          <a:bodyPr wrap="square" lIns="0" tIns="0" rIns="0" bIns="0" rtlCol="0" anchor="t">
            <a:spAutoFit/>
          </a:bodyPr>
          <a:lstStyle/>
          <a:p>
            <a:pPr marL="0" lvl="0" indent="0" algn="ctr">
              <a:lnSpc>
                <a:spcPct val="150000"/>
              </a:lnSpc>
              <a:spcBef>
                <a:spcPct val="0"/>
              </a:spcBef>
            </a:pPr>
            <a:r>
              <a:rPr lang="en-US" sz="7200" b="1" dirty="0" smtClean="0">
                <a:solidFill>
                  <a:srgbClr val="7B211E"/>
                </a:solidFill>
                <a:latin typeface="Arial" panose="020B0604020202020204" pitchFamily="34" charset="0"/>
                <a:cs typeface="Arial" panose="020B0604020202020204" pitchFamily="34" charset="0"/>
              </a:rPr>
              <a:t>CHÀO MỪNG CÁC EM ĐẾN VỚI BÀI HỌC NGÀY HÔM NAY!</a:t>
            </a:r>
            <a:endParaRPr lang="en-US" sz="7200" b="1" u="none" dirty="0">
              <a:solidFill>
                <a:srgbClr val="7B211E"/>
              </a:solidFill>
              <a:latin typeface="Arial" panose="020B0604020202020204" pitchFamily="34" charset="0"/>
              <a:cs typeface="Arial" panose="020B0604020202020204" pitchFamily="34" charset="0"/>
            </a:endParaRPr>
          </a:p>
        </p:txBody>
      </p:sp>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55457">
            <a:off x="207230" y="2048199"/>
            <a:ext cx="649653" cy="618795"/>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b="43085"/>
          <a:stretch>
            <a:fillRect/>
          </a:stretch>
        </p:blipFill>
        <p:spPr>
          <a:xfrm>
            <a:off x="0" y="7997412"/>
            <a:ext cx="4190488" cy="2289588"/>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7816711" y="7563026"/>
            <a:ext cx="2654578" cy="868771"/>
          </a:xfrm>
          <a:prstGeom prst="rect">
            <a:avLst/>
          </a:prstGeom>
        </p:spPr>
      </p:pic>
      <p:pic>
        <p:nvPicPr>
          <p:cNvPr id="13" name="Picture 13"/>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605585">
            <a:off x="17112652" y="2244331"/>
            <a:ext cx="906118" cy="1529312"/>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EE6AD"/>
        </a:solidFill>
        <a:effectLst/>
      </p:bgPr>
    </p:bg>
    <p:spTree>
      <p:nvGrpSpPr>
        <p:cNvPr id="1" name=""/>
        <p:cNvGrpSpPr/>
        <p:nvPr/>
      </p:nvGrpSpPr>
      <p:grpSpPr>
        <a:xfrm>
          <a:off x="0" y="0"/>
          <a:ext cx="0" cy="0"/>
          <a:chOff x="0" y="0"/>
          <a:chExt cx="0" cy="0"/>
        </a:xfrm>
      </p:grpSpPr>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0800000">
            <a:off x="-802311" y="436812"/>
            <a:ext cx="3522982" cy="3585733"/>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b="43522"/>
          <a:stretch>
            <a:fillRect/>
          </a:stretch>
        </p:blipFill>
        <p:spPr>
          <a:xfrm>
            <a:off x="0" y="8713026"/>
            <a:ext cx="2909793" cy="1577641"/>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2720671" y="702002"/>
            <a:ext cx="1097730" cy="1026378"/>
          </a:xfrm>
          <a:prstGeom prst="rect">
            <a:avLst/>
          </a:prstGeom>
        </p:spPr>
      </p:pic>
      <p:pic>
        <p:nvPicPr>
          <p:cNvPr id="15" name="Picture 15"/>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1054289">
            <a:off x="14271998" y="9076202"/>
            <a:ext cx="2784816" cy="911394"/>
          </a:xfrm>
          <a:prstGeom prst="rect">
            <a:avLst/>
          </a:prstGeom>
        </p:spPr>
      </p:pic>
      <p:pic>
        <p:nvPicPr>
          <p:cNvPr id="16" name="Picture 1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605585">
            <a:off x="16711796" y="510467"/>
            <a:ext cx="614106" cy="1036466"/>
          </a:xfrm>
          <a:prstGeom prst="rect">
            <a:avLst/>
          </a:prstGeom>
        </p:spPr>
      </p:pic>
      <p:sp>
        <p:nvSpPr>
          <p:cNvPr id="2" name="TextBox 1"/>
          <p:cNvSpPr txBox="1"/>
          <p:nvPr/>
        </p:nvSpPr>
        <p:spPr>
          <a:xfrm>
            <a:off x="6786854" y="1403342"/>
            <a:ext cx="5857293" cy="830997"/>
          </a:xfrm>
          <a:prstGeom prst="rect">
            <a:avLst/>
          </a:prstGeom>
          <a:noFill/>
        </p:spPr>
        <p:txBody>
          <a:bodyPr wrap="square" rtlCol="0">
            <a:spAutoFit/>
          </a:bodyPr>
          <a:lstStyle/>
          <a:p>
            <a:r>
              <a:rPr lang="en-US" sz="4800" b="1" dirty="0" smtClean="0">
                <a:solidFill>
                  <a:srgbClr val="FF0000"/>
                </a:solidFill>
                <a:latin typeface="Arial" panose="020B0604020202020204" pitchFamily="34" charset="0"/>
                <a:cs typeface="Arial" panose="020B0604020202020204" pitchFamily="34" charset="0"/>
              </a:rPr>
              <a:t>PHIẾU HỌC TẬP 1</a:t>
            </a:r>
          </a:p>
        </p:txBody>
      </p:sp>
      <p:sp>
        <p:nvSpPr>
          <p:cNvPr id="3" name="Rectangle 2"/>
          <p:cNvSpPr/>
          <p:nvPr/>
        </p:nvSpPr>
        <p:spPr>
          <a:xfrm>
            <a:off x="2066988" y="2321319"/>
            <a:ext cx="14184346" cy="1911549"/>
          </a:xfrm>
          <a:prstGeom prst="rect">
            <a:avLst/>
          </a:prstGeom>
        </p:spPr>
        <p:txBody>
          <a:bodyPr wrap="square">
            <a:spAutoFit/>
          </a:bodyPr>
          <a:lstStyle/>
          <a:p>
            <a:pPr algn="just">
              <a:lnSpc>
                <a:spcPct val="150000"/>
              </a:lnSpc>
              <a:defRPr/>
            </a:pPr>
            <a:r>
              <a:rPr lang="vi-VN"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Xác</a:t>
            </a:r>
            <a:r>
              <a:rPr lang="en-US" sz="4200" dirty="0" smtClean="0">
                <a:latin typeface="Arial" panose="020B0604020202020204" pitchFamily="34" charset="0"/>
                <a:cs typeface="Arial" panose="020B0604020202020204" pitchFamily="34" charset="0"/>
              </a:rPr>
              <a:t> </a:t>
            </a:r>
            <a:r>
              <a:rPr lang="en-US" sz="4200" dirty="0">
                <a:latin typeface="Arial" panose="020B0604020202020204" pitchFamily="34" charset="0"/>
                <a:cs typeface="Arial" panose="020B0604020202020204" pitchFamily="34" charset="0"/>
              </a:rPr>
              <a:t>định </a:t>
            </a:r>
            <a:r>
              <a:rPr lang="en-US" sz="4200" dirty="0" err="1">
                <a:latin typeface="Arial" panose="020B0604020202020204" pitchFamily="34" charset="0"/>
                <a:cs typeface="Arial" panose="020B0604020202020204" pitchFamily="34" charset="0"/>
              </a:rPr>
              <a:t>những</a:t>
            </a:r>
            <a:r>
              <a:rPr lang="en-US" sz="4200" dirty="0">
                <a:latin typeface="Arial" panose="020B0604020202020204" pitchFamily="34" charset="0"/>
                <a:cs typeface="Arial" panose="020B0604020202020204" pitchFamily="34" charset="0"/>
              </a:rPr>
              <a:t> câu văn thể </a:t>
            </a:r>
            <a:r>
              <a:rPr lang="en-US" sz="4200" dirty="0" err="1">
                <a:latin typeface="Arial" panose="020B0604020202020204" pitchFamily="34" charset="0"/>
                <a:cs typeface="Arial" panose="020B0604020202020204" pitchFamily="34" charset="0"/>
              </a:rPr>
              <a:t>hiện</a:t>
            </a:r>
            <a:r>
              <a:rPr lang="en-US" sz="4200" dirty="0">
                <a:latin typeface="Arial" panose="020B0604020202020204" pitchFamily="34" charset="0"/>
                <a:cs typeface="Arial" panose="020B0604020202020204" pitchFamily="34" charset="0"/>
              </a:rPr>
              <a:t> ý </a:t>
            </a:r>
            <a:r>
              <a:rPr lang="en-US" sz="4200" dirty="0" err="1">
                <a:latin typeface="Arial" panose="020B0604020202020204" pitchFamily="34" charset="0"/>
                <a:cs typeface="Arial" panose="020B0604020202020204" pitchFamily="34" charset="0"/>
              </a:rPr>
              <a:t>kiến</a:t>
            </a:r>
            <a:r>
              <a:rPr lang="en-US" sz="4200" dirty="0">
                <a:latin typeface="Arial" panose="020B0604020202020204" pitchFamily="34" charset="0"/>
                <a:cs typeface="Arial" panose="020B0604020202020204" pitchFamily="34" charset="0"/>
              </a:rPr>
              <a:t> của người </a:t>
            </a:r>
            <a:r>
              <a:rPr lang="en-US" sz="4200" dirty="0" err="1">
                <a:latin typeface="Arial" panose="020B0604020202020204" pitchFamily="34" charset="0"/>
                <a:cs typeface="Arial" panose="020B0604020202020204" pitchFamily="34" charset="0"/>
              </a:rPr>
              <a:t>viết</a:t>
            </a:r>
            <a:r>
              <a:rPr lang="en-US" sz="4200" dirty="0">
                <a:latin typeface="Arial" panose="020B0604020202020204" pitchFamily="34" charset="0"/>
                <a:cs typeface="Arial" panose="020B0604020202020204" pitchFamily="34" charset="0"/>
              </a:rPr>
              <a:t> về việc học </a:t>
            </a:r>
            <a:r>
              <a:rPr lang="en-US" sz="4200" dirty="0" err="1">
                <a:latin typeface="Arial" panose="020B0604020202020204" pitchFamily="34" charset="0"/>
                <a:cs typeface="Arial" panose="020B0604020202020204" pitchFamily="34" charset="0"/>
              </a:rPr>
              <a:t>thầy</a:t>
            </a:r>
            <a:r>
              <a:rPr lang="en-US" sz="4200" dirty="0">
                <a:latin typeface="Arial" panose="020B0604020202020204" pitchFamily="34" charset="0"/>
                <a:cs typeface="Arial" panose="020B0604020202020204" pitchFamily="34" charset="0"/>
              </a:rPr>
              <a:t>, học bạn</a:t>
            </a:r>
            <a:r>
              <a:rPr lang="en-US" sz="4200" dirty="0" smtClean="0">
                <a:latin typeface="Arial" panose="020B0604020202020204" pitchFamily="34" charset="0"/>
                <a:cs typeface="Arial" panose="020B0604020202020204" pitchFamily="34" charset="0"/>
              </a:rPr>
              <a:t>.</a:t>
            </a:r>
          </a:p>
        </p:txBody>
      </p:sp>
      <p:pic>
        <p:nvPicPr>
          <p:cNvPr id="4" name="Picture 3"/>
          <p:cNvPicPr>
            <a:picLocks noChangeAspect="1"/>
          </p:cNvPicPr>
          <p:nvPr/>
        </p:nvPicPr>
        <p:blipFill rotWithShape="1">
          <a:blip r:embed="rId18">
            <a:extLst>
              <a:ext uri="{28A0092B-C50C-407E-A947-70E740481C1C}">
                <a14:useLocalDpi xmlns:a14="http://schemas.microsoft.com/office/drawing/2010/main" val="0"/>
              </a:ext>
            </a:extLst>
          </a:blip>
          <a:srcRect t="25998" b="9995"/>
          <a:stretch/>
        </p:blipFill>
        <p:spPr>
          <a:xfrm>
            <a:off x="6324600" y="5143500"/>
            <a:ext cx="6781800" cy="428247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900" decel="100000" fill="hold"/>
                                        <p:tgtEl>
                                          <p:spTgt spid="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900" decel="100000" fill="hold"/>
                                        <p:tgtEl>
                                          <p:spTgt spid="4"/>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EE6A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084282" y="1028700"/>
            <a:ext cx="15175018" cy="9585833"/>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b="5819"/>
          <a:stretch>
            <a:fillRect/>
          </a:stretch>
        </p:blipFill>
        <p:spPr>
          <a:xfrm>
            <a:off x="-186999" y="5836106"/>
            <a:ext cx="3008566" cy="4465383"/>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089045">
            <a:off x="15945104" y="9369714"/>
            <a:ext cx="2574582" cy="842590"/>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4452369" y="446077"/>
            <a:ext cx="3066438" cy="1165246"/>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5717560" y="-257249"/>
            <a:ext cx="2714405" cy="2571899"/>
          </a:xfrm>
          <a:prstGeom prst="rect">
            <a:avLst/>
          </a:prstGeom>
        </p:spPr>
      </p:pic>
      <p:pic>
        <p:nvPicPr>
          <p:cNvPr id="12" name="Picture 12"/>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l="38243"/>
          <a:stretch>
            <a:fillRect/>
          </a:stretch>
        </p:blipFill>
        <p:spPr>
          <a:xfrm>
            <a:off x="0" y="1553264"/>
            <a:ext cx="2084282" cy="3240025"/>
          </a:xfrm>
          <a:prstGeom prst="rect">
            <a:avLst/>
          </a:prstGeom>
        </p:spPr>
      </p:pic>
      <p:pic>
        <p:nvPicPr>
          <p:cNvPr id="13" name="Picture 13"/>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5400000">
            <a:off x="-732791" y="-1162879"/>
            <a:ext cx="3522982" cy="3585733"/>
          </a:xfrm>
          <a:prstGeom prst="rect">
            <a:avLst/>
          </a:prstGeom>
        </p:spPr>
      </p:pic>
      <p:pic>
        <p:nvPicPr>
          <p:cNvPr id="14"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981911">
            <a:off x="2509162" y="348790"/>
            <a:ext cx="980647" cy="916905"/>
          </a:xfrm>
          <a:prstGeom prst="rect">
            <a:avLst/>
          </a:prstGeom>
        </p:spPr>
      </p:pic>
      <p:sp>
        <p:nvSpPr>
          <p:cNvPr id="18" name="Rectangle 17"/>
          <p:cNvSpPr/>
          <p:nvPr/>
        </p:nvSpPr>
        <p:spPr>
          <a:xfrm>
            <a:off x="2662463" y="1790700"/>
            <a:ext cx="13991751" cy="9787295"/>
          </a:xfrm>
          <a:prstGeom prst="rect">
            <a:avLst/>
          </a:prstGeom>
        </p:spPr>
        <p:txBody>
          <a:bodyPr wrap="square">
            <a:spAutoFit/>
          </a:bodyPr>
          <a:lstStyle/>
          <a:p>
            <a:pPr marL="571500" indent="-571500" algn="just">
              <a:lnSpc>
                <a:spcPct val="150000"/>
              </a:lnSpc>
              <a:buFontTx/>
              <a:buChar char="-"/>
              <a:defRPr/>
            </a:pPr>
            <a:r>
              <a:rPr lang="en-US" sz="4200" b="1" dirty="0" smtClean="0">
                <a:latin typeface="Arial" panose="020B0604020202020204" pitchFamily="34" charset="0"/>
                <a:cs typeface="Arial" panose="020B0604020202020204" pitchFamily="34" charset="0"/>
              </a:rPr>
              <a:t>Câu 1:</a:t>
            </a:r>
            <a:r>
              <a:rPr lang="en-US" sz="4200" dirty="0" smtClean="0">
                <a:latin typeface="Arial" panose="020B0604020202020204" pitchFamily="34" charset="0"/>
                <a:cs typeface="Arial" panose="020B0604020202020204" pitchFamily="34" charset="0"/>
              </a:rPr>
              <a:t> Trong </a:t>
            </a:r>
            <a:r>
              <a:rPr lang="en-US" sz="4200" dirty="0" err="1">
                <a:latin typeface="Arial" panose="020B0604020202020204" pitchFamily="34" charset="0"/>
                <a:cs typeface="Arial" panose="020B0604020202020204" pitchFamily="34" charset="0"/>
              </a:rPr>
              <a:t>cuộc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đời</a:t>
            </a:r>
            <a:r>
              <a:rPr lang="en-US" sz="4200" dirty="0">
                <a:latin typeface="Arial" panose="020B0604020202020204" pitchFamily="34" charset="0"/>
                <a:cs typeface="Arial" panose="020B0604020202020204" pitchFamily="34" charset="0"/>
              </a:rPr>
              <a:t> mỗi người, học từ </a:t>
            </a:r>
            <a:r>
              <a:rPr lang="en-US" sz="4200" dirty="0" err="1">
                <a:latin typeface="Arial" panose="020B0604020202020204" pitchFamily="34" charset="0"/>
                <a:cs typeface="Arial" panose="020B0604020202020204" pitchFamily="34" charset="0"/>
              </a:rPr>
              <a:t>thầy</a:t>
            </a:r>
            <a:r>
              <a:rPr lang="en-US" sz="4200" dirty="0">
                <a:latin typeface="Arial" panose="020B0604020202020204" pitchFamily="34" charset="0"/>
                <a:cs typeface="Arial" panose="020B0604020202020204" pitchFamily="34" charset="0"/>
              </a:rPr>
              <a:t> là </a:t>
            </a:r>
            <a:r>
              <a:rPr lang="en-US" sz="4200" dirty="0" err="1">
                <a:latin typeface="Arial" panose="020B0604020202020204" pitchFamily="34" charset="0"/>
                <a:cs typeface="Arial" panose="020B0604020202020204" pitchFamily="34" charset="0"/>
              </a:rPr>
              <a:t>quan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trọng</a:t>
            </a:r>
            <a:r>
              <a:rPr lang="en-US" sz="4200" dirty="0">
                <a:latin typeface="Arial" panose="020B0604020202020204" pitchFamily="34" charset="0"/>
                <a:cs typeface="Arial" panose="020B0604020202020204" pitchFamily="34" charset="0"/>
              </a:rPr>
              <a:t> </a:t>
            </a:r>
            <a:r>
              <a:rPr lang="en-US" sz="4200" dirty="0" smtClean="0">
                <a:latin typeface="Arial" panose="020B0604020202020204" pitchFamily="34" charset="0"/>
                <a:cs typeface="Arial" panose="020B0604020202020204" pitchFamily="34" charset="0"/>
              </a:rPr>
              <a:t>nhất.</a:t>
            </a:r>
          </a:p>
          <a:p>
            <a:pPr marL="571500" indent="-571500" algn="just">
              <a:lnSpc>
                <a:spcPct val="150000"/>
              </a:lnSpc>
              <a:buFontTx/>
              <a:buChar char="-"/>
              <a:defRPr/>
            </a:pPr>
            <a:r>
              <a:rPr lang="en-US" sz="4200" b="1" dirty="0" smtClean="0">
                <a:latin typeface="Arial" panose="020B0604020202020204" pitchFamily="34" charset="0"/>
                <a:cs typeface="Arial" panose="020B0604020202020204" pitchFamily="34" charset="0"/>
              </a:rPr>
              <a:t>Câu 2:</a:t>
            </a:r>
            <a:r>
              <a:rPr lang="en-US" sz="4200" dirty="0" smtClean="0">
                <a:latin typeface="Arial" panose="020B0604020202020204" pitchFamily="34" charset="0"/>
                <a:cs typeface="Arial" panose="020B0604020202020204" pitchFamily="34" charset="0"/>
              </a:rPr>
              <a:t> Ngoài </a:t>
            </a:r>
            <a:r>
              <a:rPr lang="en-US" sz="4200" dirty="0" err="1">
                <a:latin typeface="Arial" panose="020B0604020202020204" pitchFamily="34" charset="0"/>
                <a:cs typeface="Arial" panose="020B0604020202020204" pitchFamily="34" charset="0"/>
              </a:rPr>
              <a:t>tài</a:t>
            </a:r>
            <a:r>
              <a:rPr lang="en-US" sz="4200" dirty="0">
                <a:latin typeface="Arial" panose="020B0604020202020204" pitchFamily="34" charset="0"/>
                <a:cs typeface="Arial" panose="020B0604020202020204" pitchFamily="34" charset="0"/>
              </a:rPr>
              <a:t> năng </a:t>
            </a:r>
            <a:r>
              <a:rPr lang="en-US" sz="4200" dirty="0" err="1">
                <a:latin typeface="Arial" panose="020B0604020202020204" pitchFamily="34" charset="0"/>
                <a:cs typeface="Arial" panose="020B0604020202020204" pitchFamily="34" charset="0"/>
              </a:rPr>
              <a:t>thiên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bẩm</a:t>
            </a:r>
            <a:r>
              <a:rPr lang="en-US" sz="4200" dirty="0">
                <a:latin typeface="Arial" panose="020B0604020202020204" pitchFamily="34" charset="0"/>
                <a:cs typeface="Arial" panose="020B0604020202020204" pitchFamily="34" charset="0"/>
              </a:rPr>
              <a:t> , </a:t>
            </a:r>
            <a:r>
              <a:rPr lang="en-US" sz="4200" dirty="0" err="1">
                <a:latin typeface="Arial" panose="020B0604020202020204" pitchFamily="34" charset="0"/>
                <a:cs typeface="Arial" panose="020B0604020202020204" pitchFamily="34" charset="0"/>
              </a:rPr>
              <a:t>không</a:t>
            </a:r>
            <a:r>
              <a:rPr lang="en-US" sz="4200" dirty="0">
                <a:latin typeface="Arial" panose="020B0604020202020204" pitchFamily="34" charset="0"/>
                <a:cs typeface="Arial" panose="020B0604020202020204" pitchFamily="34" charset="0"/>
              </a:rPr>
              <a:t> thể </a:t>
            </a:r>
            <a:r>
              <a:rPr lang="en-US" sz="4200" dirty="0" err="1">
                <a:latin typeface="Arial" panose="020B0604020202020204" pitchFamily="34" charset="0"/>
                <a:cs typeface="Arial" panose="020B0604020202020204" pitchFamily="34" charset="0"/>
              </a:rPr>
              <a:t>không</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nhắc</a:t>
            </a:r>
            <a:r>
              <a:rPr lang="en-US" sz="4200" dirty="0">
                <a:latin typeface="Arial" panose="020B0604020202020204" pitchFamily="34" charset="0"/>
                <a:cs typeface="Arial" panose="020B0604020202020204" pitchFamily="34" charset="0"/>
              </a:rPr>
              <a:t> đến </a:t>
            </a:r>
            <a:r>
              <a:rPr lang="en-US" sz="4200" dirty="0" err="1">
                <a:latin typeface="Arial" panose="020B0604020202020204" pitchFamily="34" charset="0"/>
                <a:cs typeface="Arial" panose="020B0604020202020204" pitchFamily="34" charset="0"/>
              </a:rPr>
              <a:t>sự</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dẫn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dắt</a:t>
            </a:r>
            <a:r>
              <a:rPr lang="en-US" sz="4200" dirty="0">
                <a:latin typeface="Arial" panose="020B0604020202020204" pitchFamily="34" charset="0"/>
                <a:cs typeface="Arial" panose="020B0604020202020204" pitchFamily="34" charset="0"/>
              </a:rPr>
              <a:t> của người </a:t>
            </a:r>
            <a:r>
              <a:rPr lang="en-US" sz="4200" dirty="0" err="1">
                <a:latin typeface="Arial" panose="020B0604020202020204" pitchFamily="34" charset="0"/>
                <a:cs typeface="Arial" panose="020B0604020202020204" pitchFamily="34" charset="0"/>
              </a:rPr>
              <a:t>thầy</a:t>
            </a:r>
            <a:r>
              <a:rPr lang="en-US" sz="4200" dirty="0" smtClean="0">
                <a:latin typeface="Arial" panose="020B0604020202020204" pitchFamily="34" charset="0"/>
                <a:cs typeface="Arial" panose="020B0604020202020204" pitchFamily="34" charset="0"/>
              </a:rPr>
              <a:t>.</a:t>
            </a:r>
          </a:p>
          <a:p>
            <a:pPr marL="571500" indent="-571500" algn="just">
              <a:lnSpc>
                <a:spcPct val="150000"/>
              </a:lnSpc>
              <a:buFontTx/>
              <a:buChar char="-"/>
              <a:defRPr/>
            </a:pPr>
            <a:r>
              <a:rPr lang="en-US" sz="4200" b="1" dirty="0">
                <a:latin typeface="Arial" panose="020B0604020202020204" pitchFamily="34" charset="0"/>
                <a:cs typeface="Arial" panose="020B0604020202020204" pitchFamily="34" charset="0"/>
              </a:rPr>
              <a:t>Câu </a:t>
            </a:r>
            <a:r>
              <a:rPr lang="en-US" sz="4200" b="1" dirty="0" smtClean="0">
                <a:latin typeface="Arial" panose="020B0604020202020204" pitchFamily="34" charset="0"/>
                <a:cs typeface="Arial" panose="020B0604020202020204" pitchFamily="34" charset="0"/>
              </a:rPr>
              <a:t>3: </a:t>
            </a:r>
            <a:r>
              <a:rPr lang="en-US" sz="4200" dirty="0" smtClean="0">
                <a:latin typeface="Arial" panose="020B0604020202020204" pitchFamily="34" charset="0"/>
                <a:cs typeface="Arial" panose="020B0604020202020204" pitchFamily="34" charset="0"/>
              </a:rPr>
              <a:t>Học </a:t>
            </a:r>
            <a:r>
              <a:rPr lang="en-US" sz="4200" dirty="0">
                <a:latin typeface="Arial" panose="020B0604020202020204" pitchFamily="34" charset="0"/>
                <a:cs typeface="Arial" panose="020B0604020202020204" pitchFamily="34" charset="0"/>
              </a:rPr>
              <a:t>hỏi từ bạn </a:t>
            </a:r>
            <a:r>
              <a:rPr lang="en-US" sz="4200" dirty="0" err="1">
                <a:latin typeface="Arial" panose="020B0604020202020204" pitchFamily="34" charset="0"/>
                <a:cs typeface="Arial" panose="020B0604020202020204" pitchFamily="34" charset="0"/>
              </a:rPr>
              <a:t>bè</a:t>
            </a:r>
            <a:r>
              <a:rPr lang="en-US" sz="4200" dirty="0">
                <a:latin typeface="Arial" panose="020B0604020202020204" pitchFamily="34" charset="0"/>
                <a:cs typeface="Arial" panose="020B0604020202020204" pitchFamily="34" charset="0"/>
              </a:rPr>
              <a:t> cũng </a:t>
            </a:r>
            <a:r>
              <a:rPr lang="en-US" sz="4200" dirty="0" err="1">
                <a:latin typeface="Arial" panose="020B0604020202020204" pitchFamily="34" charset="0"/>
                <a:cs typeface="Arial" panose="020B0604020202020204" pitchFamily="34" charset="0"/>
              </a:rPr>
              <a:t>rất</a:t>
            </a:r>
            <a:r>
              <a:rPr lang="en-US" sz="4200" dirty="0">
                <a:latin typeface="Arial" panose="020B0604020202020204" pitchFamily="34" charset="0"/>
                <a:cs typeface="Arial" panose="020B0604020202020204" pitchFamily="34" charset="0"/>
              </a:rPr>
              <a:t> cần </a:t>
            </a:r>
            <a:r>
              <a:rPr lang="en-US" sz="4200" dirty="0" err="1">
                <a:latin typeface="Arial" panose="020B0604020202020204" pitchFamily="34" charset="0"/>
                <a:cs typeface="Arial" panose="020B0604020202020204" pitchFamily="34" charset="0"/>
              </a:rPr>
              <a:t>thiết</a:t>
            </a:r>
            <a:r>
              <a:rPr lang="en-US" sz="4200" dirty="0" smtClean="0">
                <a:latin typeface="Arial" panose="020B0604020202020204" pitchFamily="34" charset="0"/>
                <a:cs typeface="Arial" panose="020B0604020202020204" pitchFamily="34" charset="0"/>
              </a:rPr>
              <a:t>.</a:t>
            </a:r>
          </a:p>
          <a:p>
            <a:pPr marL="571500" indent="-571500" algn="just">
              <a:lnSpc>
                <a:spcPct val="150000"/>
              </a:lnSpc>
              <a:buFontTx/>
              <a:buChar char="-"/>
              <a:defRPr/>
            </a:pPr>
            <a:r>
              <a:rPr lang="vi-VN" sz="4200" b="1" dirty="0">
                <a:cs typeface="Arial" panose="020B0604020202020204" pitchFamily="34" charset="0"/>
              </a:rPr>
              <a:t>Câu </a:t>
            </a:r>
            <a:r>
              <a:rPr lang="vi-VN" sz="4200" b="1" dirty="0" smtClean="0">
                <a:cs typeface="Arial" panose="020B0604020202020204" pitchFamily="34" charset="0"/>
              </a:rPr>
              <a:t>4:</a:t>
            </a:r>
            <a:r>
              <a:rPr lang="en-US" sz="4200" b="1" dirty="0" smtClean="0">
                <a:cs typeface="Arial" panose="020B0604020202020204" pitchFamily="34" charset="0"/>
              </a:rPr>
              <a:t> </a:t>
            </a:r>
            <a:r>
              <a:rPr lang="vi-VN" sz="4200" dirty="0" smtClean="0">
                <a:cs typeface="Arial" panose="020B0604020202020204" pitchFamily="34" charset="0"/>
              </a:rPr>
              <a:t>Việc </a:t>
            </a:r>
            <a:r>
              <a:rPr lang="vi-VN" sz="4200" dirty="0">
                <a:cs typeface="Arial" panose="020B0604020202020204" pitchFamily="34" charset="0"/>
              </a:rPr>
              <a:t>học ở bạn thuận lợi ở chỗ với bạn bè cùng trang lứa, cùng hứng thú, cùng tâm lí thì việc học hỏi, truyền thụ cho nhau có phần thoải mái, dễ dàng hơn.</a:t>
            </a:r>
          </a:p>
          <a:p>
            <a:pPr marL="571500" indent="-571500">
              <a:lnSpc>
                <a:spcPct val="150000"/>
              </a:lnSpc>
              <a:buFontTx/>
              <a:buChar char="-"/>
              <a:defRPr/>
            </a:pPr>
            <a:endParaRPr lang="en-US" sz="4200" dirty="0" smtClean="0">
              <a:latin typeface="Arial" panose="020B0604020202020204" pitchFamily="34" charset="0"/>
              <a:cs typeface="Arial" panose="020B0604020202020204" pitchFamily="34" charset="0"/>
            </a:endParaRPr>
          </a:p>
          <a:p>
            <a:pPr marL="571500" indent="-571500">
              <a:lnSpc>
                <a:spcPct val="150000"/>
              </a:lnSpc>
              <a:buFontTx/>
              <a:buChar char="-"/>
              <a:defRPr/>
            </a:pPr>
            <a:endParaRPr lang="en-US" sz="42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xEl>
                                              <p:pRg st="0" end="0"/>
                                            </p:txEl>
                                          </p:spTgt>
                                        </p:tgtEl>
                                        <p:attrNameLst>
                                          <p:attrName>style.visibility</p:attrName>
                                        </p:attrNameLst>
                                      </p:cBhvr>
                                      <p:to>
                                        <p:strVal val="visible"/>
                                      </p:to>
                                    </p:set>
                                    <p:animEffect transition="in" filter="barn(inVertical)">
                                      <p:cBhvr>
                                        <p:cTn id="7" dur="500"/>
                                        <p:tgtEl>
                                          <p:spTgt spid="1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8">
                                            <p:txEl>
                                              <p:pRg st="1" end="1"/>
                                            </p:txEl>
                                          </p:spTgt>
                                        </p:tgtEl>
                                        <p:attrNameLst>
                                          <p:attrName>style.visibility</p:attrName>
                                        </p:attrNameLst>
                                      </p:cBhvr>
                                      <p:to>
                                        <p:strVal val="visible"/>
                                      </p:to>
                                    </p:set>
                                    <p:animEffect transition="in" filter="barn(inVertical)">
                                      <p:cBhvr>
                                        <p:cTn id="12" dur="500"/>
                                        <p:tgtEl>
                                          <p:spTgt spid="1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barn(inVertical)">
                                      <p:cBhvr>
                                        <p:cTn id="17" dur="500"/>
                                        <p:tgtEl>
                                          <p:spTgt spid="1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8">
                                            <p:txEl>
                                              <p:pRg st="3" end="3"/>
                                            </p:txEl>
                                          </p:spTgt>
                                        </p:tgtEl>
                                        <p:attrNameLst>
                                          <p:attrName>style.visibility</p:attrName>
                                        </p:attrNameLst>
                                      </p:cBhvr>
                                      <p:to>
                                        <p:strVal val="visible"/>
                                      </p:to>
                                    </p:set>
                                    <p:animEffect transition="in" filter="barn(inVertical)">
                                      <p:cBhvr>
                                        <p:cTn id="22" dur="500"/>
                                        <p:tgtEl>
                                          <p:spTgt spid="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EE6AD"/>
        </a:solidFill>
        <a:effectLst/>
      </p:bgPr>
    </p:bg>
    <p:spTree>
      <p:nvGrpSpPr>
        <p:cNvPr id="1" name=""/>
        <p:cNvGrpSpPr/>
        <p:nvPr/>
      </p:nvGrpSpPr>
      <p:grpSpPr>
        <a:xfrm>
          <a:off x="0" y="0"/>
          <a:ext cx="0" cy="0"/>
          <a:chOff x="0" y="0"/>
          <a:chExt cx="0" cy="0"/>
        </a:xfrm>
      </p:grpSpPr>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0800000">
            <a:off x="-802311" y="436812"/>
            <a:ext cx="3522982" cy="3585733"/>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b="43522"/>
          <a:stretch>
            <a:fillRect/>
          </a:stretch>
        </p:blipFill>
        <p:spPr>
          <a:xfrm>
            <a:off x="0" y="8713026"/>
            <a:ext cx="2909793" cy="1577641"/>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2720671" y="702002"/>
            <a:ext cx="1097730" cy="1026378"/>
          </a:xfrm>
          <a:prstGeom prst="rect">
            <a:avLst/>
          </a:prstGeom>
        </p:spPr>
      </p:pic>
      <p:pic>
        <p:nvPicPr>
          <p:cNvPr id="15" name="Picture 15"/>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1054289">
            <a:off x="12741668" y="8938983"/>
            <a:ext cx="2784816" cy="911394"/>
          </a:xfrm>
          <a:prstGeom prst="rect">
            <a:avLst/>
          </a:prstGeom>
        </p:spPr>
      </p:pic>
      <p:pic>
        <p:nvPicPr>
          <p:cNvPr id="16" name="Picture 1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605585">
            <a:off x="16711796" y="510467"/>
            <a:ext cx="614106" cy="1036466"/>
          </a:xfrm>
          <a:prstGeom prst="rect">
            <a:avLst/>
          </a:prstGeom>
        </p:spPr>
      </p:pic>
      <p:sp>
        <p:nvSpPr>
          <p:cNvPr id="2" name="TextBox 1"/>
          <p:cNvSpPr txBox="1"/>
          <p:nvPr/>
        </p:nvSpPr>
        <p:spPr>
          <a:xfrm>
            <a:off x="6939254" y="1403342"/>
            <a:ext cx="5857293" cy="830997"/>
          </a:xfrm>
          <a:prstGeom prst="rect">
            <a:avLst/>
          </a:prstGeom>
          <a:noFill/>
        </p:spPr>
        <p:txBody>
          <a:bodyPr wrap="square" rtlCol="0">
            <a:spAutoFit/>
          </a:bodyPr>
          <a:lstStyle/>
          <a:p>
            <a:r>
              <a:rPr lang="en-US" sz="4800" b="1" dirty="0" smtClean="0">
                <a:solidFill>
                  <a:srgbClr val="FF0000"/>
                </a:solidFill>
                <a:latin typeface="Arial" panose="020B0604020202020204" pitchFamily="34" charset="0"/>
                <a:cs typeface="Arial" panose="020B0604020202020204" pitchFamily="34" charset="0"/>
              </a:rPr>
              <a:t>PHIẾU HỌC TẬP 2</a:t>
            </a:r>
          </a:p>
        </p:txBody>
      </p:sp>
      <p:sp>
        <p:nvSpPr>
          <p:cNvPr id="3" name="Rectangle 2"/>
          <p:cNvSpPr/>
          <p:nvPr/>
        </p:nvSpPr>
        <p:spPr>
          <a:xfrm>
            <a:off x="1617628" y="2363041"/>
            <a:ext cx="15387866" cy="2031325"/>
          </a:xfrm>
          <a:prstGeom prst="rect">
            <a:avLst/>
          </a:prstGeom>
        </p:spPr>
        <p:txBody>
          <a:bodyPr wrap="square">
            <a:spAutoFit/>
          </a:bodyPr>
          <a:lstStyle/>
          <a:p>
            <a:pPr algn="just">
              <a:lnSpc>
                <a:spcPct val="150000"/>
              </a:lnSpc>
              <a:defRPr/>
            </a:pPr>
            <a:r>
              <a:rPr lang="vi-VN" sz="4200" dirty="0">
                <a:latin typeface="Arial" panose="020B0604020202020204" pitchFamily="34" charset="0"/>
                <a:cs typeface="Arial" panose="020B0604020202020204" pitchFamily="34" charset="0"/>
              </a:rPr>
              <a:t>	</a:t>
            </a:r>
            <a:r>
              <a:rPr lang="vi-VN" sz="4200" dirty="0" smtClean="0">
                <a:cs typeface="Arial" panose="020B0604020202020204" pitchFamily="34" charset="0"/>
              </a:rPr>
              <a:t>Để </a:t>
            </a:r>
            <a:r>
              <a:rPr lang="vi-VN" sz="4200" dirty="0">
                <a:cs typeface="Arial" panose="020B0604020202020204" pitchFamily="34" charset="0"/>
              </a:rPr>
              <a:t>thuyết phục người đọc về tầm quan trọng của việc học thầy, học bạn, tác giả đã sử dụng những lí lẽ, bằng chứng nào?</a:t>
            </a:r>
          </a:p>
        </p:txBody>
      </p:sp>
      <p:pic>
        <p:nvPicPr>
          <p:cNvPr id="10" name="Picture 9"/>
          <p:cNvPicPr>
            <a:picLocks noChangeAspect="1"/>
          </p:cNvPicPr>
          <p:nvPr/>
        </p:nvPicPr>
        <p:blipFill rotWithShape="1">
          <a:blip r:embed="rId18">
            <a:extLst>
              <a:ext uri="{28A0092B-C50C-407E-A947-70E740481C1C}">
                <a14:useLocalDpi xmlns:a14="http://schemas.microsoft.com/office/drawing/2010/main" val="0"/>
              </a:ext>
            </a:extLst>
          </a:blip>
          <a:srcRect t="25998" b="9995"/>
          <a:stretch/>
        </p:blipFill>
        <p:spPr>
          <a:xfrm>
            <a:off x="6477000" y="5143500"/>
            <a:ext cx="6781800" cy="4282476"/>
          </a:xfrm>
          <a:prstGeom prst="rect">
            <a:avLst/>
          </a:prstGeom>
        </p:spPr>
      </p:pic>
    </p:spTree>
    <p:extLst>
      <p:ext uri="{BB962C8B-B14F-4D97-AF65-F5344CB8AC3E}">
        <p14:creationId xmlns:p14="http://schemas.microsoft.com/office/powerpoint/2010/main" val="522839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900" decel="100000" fill="hold"/>
                                        <p:tgtEl>
                                          <p:spTgt spid="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900" decel="100000" fill="hold"/>
                                        <p:tgtEl>
                                          <p:spTgt spid="10"/>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EE6A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084282" y="1028700"/>
            <a:ext cx="15175018" cy="9585833"/>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b="5819"/>
          <a:stretch>
            <a:fillRect/>
          </a:stretch>
        </p:blipFill>
        <p:spPr>
          <a:xfrm>
            <a:off x="-186999" y="5836106"/>
            <a:ext cx="3008566" cy="4465383"/>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089045">
            <a:off x="15945104" y="9369714"/>
            <a:ext cx="2574582" cy="842590"/>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4452369" y="446077"/>
            <a:ext cx="3066438" cy="1165246"/>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5717560" y="-257249"/>
            <a:ext cx="2714405" cy="2571899"/>
          </a:xfrm>
          <a:prstGeom prst="rect">
            <a:avLst/>
          </a:prstGeom>
        </p:spPr>
      </p:pic>
      <p:pic>
        <p:nvPicPr>
          <p:cNvPr id="12" name="Picture 12"/>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l="38243"/>
          <a:stretch>
            <a:fillRect/>
          </a:stretch>
        </p:blipFill>
        <p:spPr>
          <a:xfrm>
            <a:off x="0" y="1553264"/>
            <a:ext cx="2084282" cy="3240025"/>
          </a:xfrm>
          <a:prstGeom prst="rect">
            <a:avLst/>
          </a:prstGeom>
        </p:spPr>
      </p:pic>
      <p:pic>
        <p:nvPicPr>
          <p:cNvPr id="13" name="Picture 13"/>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5400000">
            <a:off x="-732791" y="-1162879"/>
            <a:ext cx="3522982" cy="3585733"/>
          </a:xfrm>
          <a:prstGeom prst="rect">
            <a:avLst/>
          </a:prstGeom>
        </p:spPr>
      </p:pic>
      <p:pic>
        <p:nvPicPr>
          <p:cNvPr id="14"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981911">
            <a:off x="2509162" y="348790"/>
            <a:ext cx="980647" cy="916905"/>
          </a:xfrm>
          <a:prstGeom prst="rect">
            <a:avLst/>
          </a:prstGeom>
        </p:spPr>
      </p:pic>
      <p:graphicFrame>
        <p:nvGraphicFramePr>
          <p:cNvPr id="3" name="Table 2"/>
          <p:cNvGraphicFramePr>
            <a:graphicFrameLocks noGrp="1"/>
          </p:cNvGraphicFramePr>
          <p:nvPr>
            <p:extLst>
              <p:ext uri="{D42A27DB-BD31-4B8C-83A1-F6EECF244321}">
                <p14:modId xmlns:p14="http://schemas.microsoft.com/office/powerpoint/2010/main" val="3034170481"/>
              </p:ext>
            </p:extLst>
          </p:nvPr>
        </p:nvGraphicFramePr>
        <p:xfrm>
          <a:off x="3055793" y="2278879"/>
          <a:ext cx="12748257" cy="7613367"/>
        </p:xfrm>
        <a:graphic>
          <a:graphicData uri="http://schemas.openxmlformats.org/drawingml/2006/table">
            <a:tbl>
              <a:tblPr firstRow="1" bandRow="1">
                <a:tableStyleId>{5940675A-B579-460E-94D1-54222C63F5DA}</a:tableStyleId>
              </a:tblPr>
              <a:tblGrid>
                <a:gridCol w="2569738">
                  <a:extLst>
                    <a:ext uri="{9D8B030D-6E8A-4147-A177-3AD203B41FA5}">
                      <a16:colId xmlns:a16="http://schemas.microsoft.com/office/drawing/2014/main" xmlns="" val="3370412918"/>
                    </a:ext>
                  </a:extLst>
                </a:gridCol>
                <a:gridCol w="5929100">
                  <a:extLst>
                    <a:ext uri="{9D8B030D-6E8A-4147-A177-3AD203B41FA5}">
                      <a16:colId xmlns:a16="http://schemas.microsoft.com/office/drawing/2014/main" xmlns="" val="894187940"/>
                    </a:ext>
                  </a:extLst>
                </a:gridCol>
                <a:gridCol w="4249419">
                  <a:extLst>
                    <a:ext uri="{9D8B030D-6E8A-4147-A177-3AD203B41FA5}">
                      <a16:colId xmlns:a16="http://schemas.microsoft.com/office/drawing/2014/main" xmlns="" val="2546925041"/>
                    </a:ext>
                  </a:extLst>
                </a:gridCol>
              </a:tblGrid>
              <a:tr h="1264009">
                <a:tc>
                  <a:txBody>
                    <a:bodyPr/>
                    <a:lstStyle/>
                    <a:p>
                      <a:pPr algn="ctr">
                        <a:lnSpc>
                          <a:spcPct val="150000"/>
                        </a:lnSpc>
                      </a:pPr>
                      <a:r>
                        <a:rPr lang="en-US" sz="3200" b="1" dirty="0" smtClean="0">
                          <a:solidFill>
                            <a:srgbClr val="FF0000"/>
                          </a:solidFill>
                          <a:latin typeface="Arial" panose="020B0604020202020204" pitchFamily="34" charset="0"/>
                          <a:cs typeface="Arial" panose="020B0604020202020204" pitchFamily="34" charset="0"/>
                        </a:rPr>
                        <a:t>Ý</a:t>
                      </a:r>
                      <a:r>
                        <a:rPr lang="en-US" sz="3200" b="1" baseline="0" dirty="0" smtClean="0">
                          <a:solidFill>
                            <a:srgbClr val="FF0000"/>
                          </a:solidFill>
                          <a:latin typeface="Arial" panose="020B0604020202020204" pitchFamily="34" charset="0"/>
                          <a:cs typeface="Arial" panose="020B0604020202020204" pitchFamily="34" charset="0"/>
                        </a:rPr>
                        <a:t> KIẾN</a:t>
                      </a:r>
                      <a:endParaRPr lang="en-US" sz="3200" b="1" dirty="0">
                        <a:solidFill>
                          <a:srgbClr val="FF0000"/>
                        </a:solidFill>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c>
                  <a:txBody>
                    <a:bodyPr/>
                    <a:lstStyle/>
                    <a:p>
                      <a:pPr algn="ctr">
                        <a:lnSpc>
                          <a:spcPct val="150000"/>
                        </a:lnSpc>
                      </a:pPr>
                      <a:r>
                        <a:rPr lang="en-US" sz="3200" b="1" dirty="0" smtClean="0">
                          <a:solidFill>
                            <a:srgbClr val="FF0000"/>
                          </a:solidFill>
                          <a:latin typeface="Arial" panose="020B0604020202020204" pitchFamily="34" charset="0"/>
                          <a:cs typeface="Arial" panose="020B0604020202020204" pitchFamily="34" charset="0"/>
                        </a:rPr>
                        <a:t>LÍ</a:t>
                      </a:r>
                      <a:r>
                        <a:rPr lang="en-US" sz="3200" b="1" baseline="0" dirty="0" smtClean="0">
                          <a:solidFill>
                            <a:srgbClr val="FF0000"/>
                          </a:solidFill>
                          <a:latin typeface="Arial" panose="020B0604020202020204" pitchFamily="34" charset="0"/>
                          <a:cs typeface="Arial" panose="020B0604020202020204" pitchFamily="34" charset="0"/>
                        </a:rPr>
                        <a:t> LẼ</a:t>
                      </a:r>
                      <a:endParaRPr lang="en-US" sz="3200" b="1" dirty="0">
                        <a:solidFill>
                          <a:srgbClr val="FF0000"/>
                        </a:solidFill>
                        <a:latin typeface="Arial" panose="020B0604020202020204" pitchFamily="34" charset="0"/>
                        <a:cs typeface="Arial" panose="020B0604020202020204" pitchFamily="34" charset="0"/>
                      </a:endParaRPr>
                    </a:p>
                  </a:txBody>
                  <a:tcPr anchor="ctr">
                    <a:solidFill>
                      <a:schemeClr val="accent6">
                        <a:lumMod val="40000"/>
                        <a:lumOff val="60000"/>
                      </a:schemeClr>
                    </a:solidFill>
                  </a:tcPr>
                </a:tc>
                <a:tc>
                  <a:txBody>
                    <a:bodyPr/>
                    <a:lstStyle/>
                    <a:p>
                      <a:pPr algn="ctr">
                        <a:lnSpc>
                          <a:spcPct val="150000"/>
                        </a:lnSpc>
                      </a:pPr>
                      <a:r>
                        <a:rPr lang="en-US" sz="3200" b="1" dirty="0" smtClean="0">
                          <a:solidFill>
                            <a:srgbClr val="FF0000"/>
                          </a:solidFill>
                          <a:latin typeface="Arial" panose="020B0604020202020204" pitchFamily="34" charset="0"/>
                          <a:cs typeface="Arial" panose="020B0604020202020204" pitchFamily="34" charset="0"/>
                        </a:rPr>
                        <a:t>BẰNG</a:t>
                      </a:r>
                      <a:r>
                        <a:rPr lang="en-US" sz="3200" b="1" baseline="0" dirty="0" smtClean="0">
                          <a:solidFill>
                            <a:srgbClr val="FF0000"/>
                          </a:solidFill>
                          <a:latin typeface="Arial" panose="020B0604020202020204" pitchFamily="34" charset="0"/>
                          <a:cs typeface="Arial" panose="020B0604020202020204" pitchFamily="34" charset="0"/>
                        </a:rPr>
                        <a:t> CHỨNG</a:t>
                      </a:r>
                      <a:endParaRPr lang="en-US" sz="3200" b="1" dirty="0">
                        <a:solidFill>
                          <a:srgbClr val="FF0000"/>
                        </a:solidFill>
                        <a:latin typeface="Arial" panose="020B0604020202020204" pitchFamily="34" charset="0"/>
                        <a:cs typeface="Arial" panose="020B0604020202020204" pitchFamily="34" charset="0"/>
                      </a:endParaRPr>
                    </a:p>
                  </a:txBody>
                  <a:tcPr anchor="ctr">
                    <a:solidFill>
                      <a:schemeClr val="accent6">
                        <a:lumMod val="40000"/>
                        <a:lumOff val="60000"/>
                      </a:schemeClr>
                    </a:solidFill>
                  </a:tcPr>
                </a:tc>
                <a:extLst>
                  <a:ext uri="{0D108BD9-81ED-4DB2-BD59-A6C34878D82A}">
                    <a16:rowId xmlns:a16="http://schemas.microsoft.com/office/drawing/2014/main" xmlns="" val="3231691461"/>
                  </a:ext>
                </a:extLst>
              </a:tr>
              <a:tr h="2783198">
                <a:tc>
                  <a:txBody>
                    <a:bodyPr/>
                    <a:lstStyle/>
                    <a:p>
                      <a:pPr algn="just">
                        <a:lnSpc>
                          <a:spcPct val="150000"/>
                        </a:lnSpc>
                      </a:pPr>
                      <a:r>
                        <a:rPr lang="en-US" sz="2800" dirty="0" smtClean="0">
                          <a:latin typeface="Arial" panose="020B0604020202020204" pitchFamily="34" charset="0"/>
                          <a:cs typeface="Arial" panose="020B0604020202020204" pitchFamily="34" charset="0"/>
                        </a:rPr>
                        <a:t>Học từ </a:t>
                      </a:r>
                      <a:r>
                        <a:rPr lang="en-US" sz="2800" dirty="0" err="1" smtClean="0">
                          <a:latin typeface="Arial" panose="020B0604020202020204" pitchFamily="34" charset="0"/>
                          <a:cs typeface="Arial" panose="020B0604020202020204" pitchFamily="34" charset="0"/>
                        </a:rPr>
                        <a:t>thầy</a:t>
                      </a:r>
                      <a:r>
                        <a:rPr lang="en-US" sz="2800" dirty="0" smtClean="0">
                          <a:latin typeface="Arial" panose="020B0604020202020204" pitchFamily="34" charset="0"/>
                          <a:cs typeface="Arial" panose="020B0604020202020204" pitchFamily="34" charset="0"/>
                        </a:rPr>
                        <a:t> là </a:t>
                      </a:r>
                      <a:r>
                        <a:rPr lang="en-US" sz="2800" dirty="0" err="1" smtClean="0">
                          <a:latin typeface="Arial" panose="020B0604020202020204" pitchFamily="34" charset="0"/>
                          <a:cs typeface="Arial" panose="020B0604020202020204" pitchFamily="34" charset="0"/>
                        </a:rPr>
                        <a:t>quan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trọng</a:t>
                      </a:r>
                      <a:endParaRPr lang="en-US" sz="2800" dirty="0" smtClean="0">
                        <a:latin typeface="Arial" panose="020B0604020202020204" pitchFamily="34" charset="0"/>
                        <a:cs typeface="Arial" panose="020B0604020202020204" pitchFamily="34" charset="0"/>
                      </a:endParaRPr>
                    </a:p>
                    <a:p>
                      <a:pPr algn="just">
                        <a:lnSpc>
                          <a:spcPct val="150000"/>
                        </a:lnSpc>
                      </a:pPr>
                      <a:endParaRPr lang="en-US" sz="2800" dirty="0"/>
                    </a:p>
                  </a:txBody>
                  <a:tcPr anchor="ctr"/>
                </a:tc>
                <a:tc>
                  <a:txBody>
                    <a:bodyPr/>
                    <a:lstStyle/>
                    <a:p>
                      <a:pPr algn="just">
                        <a:lnSpc>
                          <a:spcPct val="150000"/>
                        </a:lnSpc>
                      </a:pPr>
                      <a:r>
                        <a:rPr lang="vi-VN" sz="2800" b="1" dirty="0" smtClean="0"/>
                        <a:t>Lí lẽ 1: </a:t>
                      </a:r>
                      <a:r>
                        <a:rPr lang="vi-VN" sz="2800" dirty="0" smtClean="0"/>
                        <a:t>Dân ta có truyền thống  tôn sư trọng đạo</a:t>
                      </a:r>
                    </a:p>
                    <a:p>
                      <a:pPr algn="just">
                        <a:lnSpc>
                          <a:spcPct val="150000"/>
                        </a:lnSpc>
                      </a:pPr>
                      <a:r>
                        <a:rPr lang="vi-VN" sz="2800" b="1" dirty="0" smtClean="0"/>
                        <a:t>Lí lẽ 2: </a:t>
                      </a:r>
                      <a:r>
                        <a:rPr lang="vi-VN" sz="2800" dirty="0" smtClean="0"/>
                        <a:t>cần một người thầy có hiểu biết,  giàu kinh nghiệm</a:t>
                      </a:r>
                    </a:p>
                  </a:txBody>
                  <a:tcPr/>
                </a:tc>
                <a:tc>
                  <a:txBody>
                    <a:bodyPr/>
                    <a:lstStyle/>
                    <a:p>
                      <a:pPr>
                        <a:lnSpc>
                          <a:spcPct val="150000"/>
                        </a:lnSpc>
                      </a:pPr>
                      <a:r>
                        <a:rPr lang="en-US" sz="2800" dirty="0" err="1" smtClean="0">
                          <a:latin typeface="Arial" panose="020B0604020202020204" pitchFamily="34" charset="0"/>
                          <a:cs typeface="Arial" panose="020B0604020202020204" pitchFamily="34" charset="0"/>
                        </a:rPr>
                        <a:t>Thầy</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Ve</a:t>
                      </a:r>
                      <a:r>
                        <a:rPr lang="en-US" sz="2800" dirty="0" smtClean="0">
                          <a:latin typeface="Arial" panose="020B0604020202020204" pitchFamily="34" charset="0"/>
                          <a:cs typeface="Arial" panose="020B0604020202020204" pitchFamily="34" charset="0"/>
                        </a:rPr>
                        <a:t>-</a:t>
                      </a:r>
                      <a:r>
                        <a:rPr lang="en-US" sz="2800" dirty="0" err="1" smtClean="0">
                          <a:latin typeface="Arial" panose="020B0604020202020204" pitchFamily="34" charset="0"/>
                          <a:cs typeface="Arial" panose="020B0604020202020204" pitchFamily="34" charset="0"/>
                        </a:rPr>
                        <a:t>rốc</a:t>
                      </a:r>
                      <a:r>
                        <a:rPr lang="en-US" sz="2800" dirty="0" smtClean="0">
                          <a:latin typeface="Arial" panose="020B0604020202020204" pitchFamily="34" charset="0"/>
                          <a:cs typeface="Arial" panose="020B0604020202020204" pitchFamily="34" charset="0"/>
                        </a:rPr>
                        <a:t>-chi-o </a:t>
                      </a:r>
                      <a:r>
                        <a:rPr lang="en-US" sz="2800" dirty="0" err="1" smtClean="0">
                          <a:latin typeface="Arial" panose="020B0604020202020204" pitchFamily="34" charset="0"/>
                          <a:cs typeface="Arial" panose="020B0604020202020204" pitchFamily="34" charset="0"/>
                        </a:rPr>
                        <a:t>dạy</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dỗ</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Lê</a:t>
                      </a:r>
                      <a:r>
                        <a:rPr lang="en-US" sz="2800" dirty="0" smtClean="0">
                          <a:latin typeface="Arial" panose="020B0604020202020204" pitchFamily="34" charset="0"/>
                          <a:cs typeface="Arial" panose="020B0604020202020204" pitchFamily="34" charset="0"/>
                        </a:rPr>
                        <a:t> - ô- </a:t>
                      </a:r>
                      <a:r>
                        <a:rPr lang="en-US" sz="2800" dirty="0" err="1" smtClean="0">
                          <a:latin typeface="Arial" panose="020B0604020202020204" pitchFamily="34" charset="0"/>
                          <a:cs typeface="Arial" panose="020B0604020202020204" pitchFamily="34" charset="0"/>
                        </a:rPr>
                        <a:t>na</a:t>
                      </a:r>
                      <a:r>
                        <a:rPr lang="en-US" sz="2800" dirty="0" smtClean="0">
                          <a:latin typeface="Arial" panose="020B0604020202020204" pitchFamily="34" charset="0"/>
                          <a:cs typeface="Arial" panose="020B0604020202020204" pitchFamily="34" charset="0"/>
                        </a:rPr>
                        <a:t> - </a:t>
                      </a:r>
                      <a:r>
                        <a:rPr lang="en-US" sz="2800" dirty="0" err="1" smtClean="0">
                          <a:latin typeface="Arial" panose="020B0604020202020204" pitchFamily="34" charset="0"/>
                          <a:cs typeface="Arial" panose="020B0604020202020204" pitchFamily="34" charset="0"/>
                        </a:rPr>
                        <a:t>đô</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ĐaVin</a:t>
                      </a:r>
                      <a:r>
                        <a:rPr lang="en-US" sz="2800" dirty="0" smtClean="0">
                          <a:latin typeface="Arial" panose="020B0604020202020204" pitchFamily="34" charset="0"/>
                          <a:cs typeface="Arial" panose="020B0604020202020204" pitchFamily="34" charset="0"/>
                        </a:rPr>
                        <a:t>- ci thành </a:t>
                      </a:r>
                      <a:r>
                        <a:rPr lang="en-US" sz="2800" dirty="0" err="1" smtClean="0">
                          <a:latin typeface="Arial" panose="020B0604020202020204" pitchFamily="34" charset="0"/>
                          <a:cs typeface="Arial" panose="020B0604020202020204" pitchFamily="34" charset="0"/>
                        </a:rPr>
                        <a:t>tài</a:t>
                      </a:r>
                      <a:r>
                        <a:rPr lang="en-US" sz="2800" dirty="0" smtClean="0">
                          <a:latin typeface="Arial" panose="020B0604020202020204" pitchFamily="34" charset="0"/>
                          <a:cs typeface="Arial" panose="020B0604020202020204" pitchFamily="34" charset="0"/>
                        </a:rPr>
                        <a:t>.</a:t>
                      </a:r>
                    </a:p>
                    <a:p>
                      <a:endParaRPr lang="en-US" dirty="0"/>
                    </a:p>
                  </a:txBody>
                  <a:tcPr/>
                </a:tc>
                <a:extLst>
                  <a:ext uri="{0D108BD9-81ED-4DB2-BD59-A6C34878D82A}">
                    <a16:rowId xmlns:a16="http://schemas.microsoft.com/office/drawing/2014/main" xmlns="" val="2582521959"/>
                  </a:ext>
                </a:extLst>
              </a:tr>
              <a:tr h="2783198">
                <a:tc>
                  <a:txBody>
                    <a:bodyPr/>
                    <a:lstStyle/>
                    <a:p>
                      <a:pPr algn="just">
                        <a:lnSpc>
                          <a:spcPct val="150000"/>
                        </a:lnSpc>
                      </a:pPr>
                      <a:r>
                        <a:rPr lang="en-US" sz="2800" dirty="0" smtClean="0">
                          <a:latin typeface="Arial" panose="020B0604020202020204" pitchFamily="34" charset="0"/>
                          <a:cs typeface="Arial" panose="020B0604020202020204" pitchFamily="34" charset="0"/>
                        </a:rPr>
                        <a:t>Học từ bạn </a:t>
                      </a:r>
                      <a:r>
                        <a:rPr lang="en-US" sz="2800" dirty="0" err="1" smtClean="0">
                          <a:latin typeface="Arial" panose="020B0604020202020204" pitchFamily="34" charset="0"/>
                          <a:cs typeface="Arial" panose="020B0604020202020204" pitchFamily="34" charset="0"/>
                        </a:rPr>
                        <a:t>bè</a:t>
                      </a:r>
                      <a:r>
                        <a:rPr lang="en-US" sz="2800" dirty="0" smtClean="0">
                          <a:latin typeface="Arial" panose="020B0604020202020204" pitchFamily="34" charset="0"/>
                          <a:cs typeface="Arial" panose="020B0604020202020204" pitchFamily="34" charset="0"/>
                        </a:rPr>
                        <a:t> cũng </a:t>
                      </a:r>
                      <a:r>
                        <a:rPr lang="en-US" sz="2800" dirty="0" err="1" smtClean="0">
                          <a:latin typeface="Arial" panose="020B0604020202020204" pitchFamily="34" charset="0"/>
                          <a:cs typeface="Arial" panose="020B0604020202020204" pitchFamily="34" charset="0"/>
                        </a:rPr>
                        <a:t>rất</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quan</a:t>
                      </a:r>
                      <a:r>
                        <a:rPr lang="en-US" sz="2800" dirty="0" smtClean="0">
                          <a:latin typeface="Arial" panose="020B0604020202020204" pitchFamily="34" charset="0"/>
                          <a:cs typeface="Arial" panose="020B0604020202020204" pitchFamily="34" charset="0"/>
                        </a:rPr>
                        <a:t> </a:t>
                      </a:r>
                      <a:r>
                        <a:rPr lang="en-US" sz="2800" dirty="0" err="1" smtClean="0">
                          <a:latin typeface="Arial" panose="020B0604020202020204" pitchFamily="34" charset="0"/>
                          <a:cs typeface="Arial" panose="020B0604020202020204" pitchFamily="34" charset="0"/>
                        </a:rPr>
                        <a:t>trọng</a:t>
                      </a:r>
                      <a:r>
                        <a:rPr lang="en-US" sz="2800" dirty="0" smtClean="0">
                          <a:latin typeface="Arial" panose="020B0604020202020204" pitchFamily="34" charset="0"/>
                          <a:cs typeface="Arial" panose="020B0604020202020204" pitchFamily="34" charset="0"/>
                        </a:rPr>
                        <a:t>.</a:t>
                      </a:r>
                    </a:p>
                    <a:p>
                      <a:pPr algn="just">
                        <a:lnSpc>
                          <a:spcPct val="150000"/>
                        </a:lnSpc>
                      </a:pPr>
                      <a:endParaRPr lang="en-US" sz="2800" dirty="0"/>
                    </a:p>
                  </a:txBody>
                  <a:tcPr anchor="ctr"/>
                </a:tc>
                <a:tc>
                  <a:txBody>
                    <a:bodyPr/>
                    <a:lstStyle/>
                    <a:p>
                      <a:pPr algn="just">
                        <a:lnSpc>
                          <a:spcPct val="150000"/>
                        </a:lnSpc>
                      </a:pPr>
                      <a:r>
                        <a:rPr lang="vi-VN" sz="2800" dirty="0" smtClean="0"/>
                        <a:t>Học từ bạn, đồng trang lứa, cùng hứng thú, cùng tâm lí thì việc học hỏi, truyền thụ cho nhau có phần thoải mái,dễ</a:t>
                      </a:r>
                      <a:r>
                        <a:rPr lang="en-US" sz="2800" baseline="0" dirty="0" smtClean="0"/>
                        <a:t> </a:t>
                      </a:r>
                      <a:r>
                        <a:rPr lang="vi-VN" sz="2800" dirty="0" smtClean="0"/>
                        <a:t>chịu hơn.</a:t>
                      </a:r>
                    </a:p>
                    <a:p>
                      <a:endParaRPr lang="en-US" sz="2800" dirty="0"/>
                    </a:p>
                  </a:txBody>
                  <a:tcPr/>
                </a:tc>
                <a:tc>
                  <a:txBody>
                    <a:bodyPr/>
                    <a:lstStyle/>
                    <a:p>
                      <a:pPr algn="just">
                        <a:lnSpc>
                          <a:spcPct val="150000"/>
                        </a:lnSpc>
                      </a:pPr>
                      <a:r>
                        <a:rPr lang="vi-VN" sz="2800" dirty="0" smtClean="0"/>
                        <a:t>Thảo  luận nhóm là một phương pháp học từ bạn hiệu quả để mỗi thành viên đều tích luỹ được tri thức cho mình.</a:t>
                      </a:r>
                    </a:p>
                    <a:p>
                      <a:endParaRPr lang="en-US" dirty="0"/>
                    </a:p>
                  </a:txBody>
                  <a:tcPr/>
                </a:tc>
                <a:extLst>
                  <a:ext uri="{0D108BD9-81ED-4DB2-BD59-A6C34878D82A}">
                    <a16:rowId xmlns:a16="http://schemas.microsoft.com/office/drawing/2014/main" xmlns="" val="3082090729"/>
                  </a:ext>
                </a:extLst>
              </a:tr>
            </a:tbl>
          </a:graphicData>
        </a:graphic>
      </p:graphicFrame>
    </p:spTree>
    <p:extLst>
      <p:ext uri="{BB962C8B-B14F-4D97-AF65-F5344CB8AC3E}">
        <p14:creationId xmlns:p14="http://schemas.microsoft.com/office/powerpoint/2010/main" val="1571645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EE6AD"/>
        </a:solidFill>
        <a:effectLst/>
      </p:bgPr>
    </p:bg>
    <p:spTree>
      <p:nvGrpSpPr>
        <p:cNvPr id="1" name=""/>
        <p:cNvGrpSpPr/>
        <p:nvPr/>
      </p:nvGrpSpPr>
      <p:grpSpPr>
        <a:xfrm>
          <a:off x="0" y="0"/>
          <a:ext cx="0" cy="0"/>
          <a:chOff x="0" y="0"/>
          <a:chExt cx="0" cy="0"/>
        </a:xfrm>
      </p:grpSpPr>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0800000">
            <a:off x="-802311" y="436812"/>
            <a:ext cx="3522982" cy="3585733"/>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b="43522"/>
          <a:stretch>
            <a:fillRect/>
          </a:stretch>
        </p:blipFill>
        <p:spPr>
          <a:xfrm>
            <a:off x="0" y="8713026"/>
            <a:ext cx="2909793" cy="1577641"/>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2720671" y="702002"/>
            <a:ext cx="1097730" cy="1026378"/>
          </a:xfrm>
          <a:prstGeom prst="rect">
            <a:avLst/>
          </a:prstGeom>
        </p:spPr>
      </p:pic>
      <p:pic>
        <p:nvPicPr>
          <p:cNvPr id="15" name="Picture 15"/>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1054289">
            <a:off x="12741668" y="8938983"/>
            <a:ext cx="2784816" cy="911394"/>
          </a:xfrm>
          <a:prstGeom prst="rect">
            <a:avLst/>
          </a:prstGeom>
        </p:spPr>
      </p:pic>
      <p:pic>
        <p:nvPicPr>
          <p:cNvPr id="16" name="Picture 1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605585">
            <a:off x="16711796" y="510467"/>
            <a:ext cx="614106" cy="1036466"/>
          </a:xfrm>
          <a:prstGeom prst="rect">
            <a:avLst/>
          </a:prstGeom>
        </p:spPr>
      </p:pic>
      <p:sp>
        <p:nvSpPr>
          <p:cNvPr id="2" name="TextBox 1"/>
          <p:cNvSpPr txBox="1"/>
          <p:nvPr/>
        </p:nvSpPr>
        <p:spPr>
          <a:xfrm>
            <a:off x="6939254" y="1403342"/>
            <a:ext cx="5857293" cy="830997"/>
          </a:xfrm>
          <a:prstGeom prst="rect">
            <a:avLst/>
          </a:prstGeom>
          <a:noFill/>
        </p:spPr>
        <p:txBody>
          <a:bodyPr wrap="square" rtlCol="0">
            <a:spAutoFit/>
          </a:bodyPr>
          <a:lstStyle/>
          <a:p>
            <a:r>
              <a:rPr lang="en-US" sz="4800" b="1" dirty="0" smtClean="0">
                <a:solidFill>
                  <a:srgbClr val="FF0000"/>
                </a:solidFill>
                <a:latin typeface="Arial" panose="020B0604020202020204" pitchFamily="34" charset="0"/>
                <a:cs typeface="Arial" panose="020B0604020202020204" pitchFamily="34" charset="0"/>
              </a:rPr>
              <a:t>PHIẾU HỌC TẬP </a:t>
            </a:r>
            <a:r>
              <a:rPr lang="vi-VN" sz="4800" b="1" dirty="0" smtClean="0">
                <a:solidFill>
                  <a:srgbClr val="FF0000"/>
                </a:solidFill>
                <a:latin typeface="Arial" panose="020B0604020202020204" pitchFamily="34" charset="0"/>
                <a:cs typeface="Arial" panose="020B0604020202020204" pitchFamily="34" charset="0"/>
              </a:rPr>
              <a:t>3</a:t>
            </a:r>
            <a:endParaRPr lang="en-US" sz="4800" b="1" dirty="0" smtClean="0">
              <a:solidFill>
                <a:srgbClr val="FF0000"/>
              </a:solidFill>
              <a:latin typeface="Arial" panose="020B0604020202020204" pitchFamily="34" charset="0"/>
              <a:cs typeface="Arial" panose="020B0604020202020204" pitchFamily="34" charset="0"/>
            </a:endParaRPr>
          </a:p>
        </p:txBody>
      </p:sp>
      <p:sp>
        <p:nvSpPr>
          <p:cNvPr id="3" name="Rectangle 2"/>
          <p:cNvSpPr/>
          <p:nvPr/>
        </p:nvSpPr>
        <p:spPr>
          <a:xfrm>
            <a:off x="1617628" y="2519347"/>
            <a:ext cx="15387866" cy="942053"/>
          </a:xfrm>
          <a:prstGeom prst="rect">
            <a:avLst/>
          </a:prstGeom>
        </p:spPr>
        <p:txBody>
          <a:bodyPr wrap="square">
            <a:spAutoFit/>
          </a:bodyPr>
          <a:lstStyle/>
          <a:p>
            <a:pPr algn="ctr">
              <a:lnSpc>
                <a:spcPct val="150000"/>
              </a:lnSpc>
              <a:defRPr/>
            </a:pPr>
            <a:r>
              <a:rPr lang="vi-VN" sz="4200" dirty="0">
                <a:cs typeface="Arial" panose="020B0604020202020204" pitchFamily="34" charset="0"/>
              </a:rPr>
              <a:t> </a:t>
            </a:r>
            <a:r>
              <a:rPr lang="vi-VN" sz="4200" dirty="0" smtClean="0">
                <a:cs typeface="Arial" panose="020B0604020202020204" pitchFamily="34" charset="0"/>
              </a:rPr>
              <a:t>Các </a:t>
            </a:r>
            <a:r>
              <a:rPr lang="vi-VN" sz="4200" dirty="0">
                <a:cs typeface="Arial" panose="020B0604020202020204" pitchFamily="34" charset="0"/>
              </a:rPr>
              <a:t>từ "</a:t>
            </a:r>
            <a:r>
              <a:rPr lang="vi-VN" sz="4200" i="1" dirty="0">
                <a:cs typeface="Arial" panose="020B0604020202020204" pitchFamily="34" charset="0"/>
              </a:rPr>
              <a:t>mặt khác</a:t>
            </a:r>
            <a:r>
              <a:rPr lang="vi-VN" sz="4200" dirty="0">
                <a:cs typeface="Arial" panose="020B0604020202020204" pitchFamily="34" charset="0"/>
              </a:rPr>
              <a:t>", "</a:t>
            </a:r>
            <a:r>
              <a:rPr lang="vi-VN" sz="4200" i="1" dirty="0">
                <a:cs typeface="Arial" panose="020B0604020202020204" pitchFamily="34" charset="0"/>
              </a:rPr>
              <a:t>hơn nữa</a:t>
            </a:r>
            <a:r>
              <a:rPr lang="vi-VN" sz="4200" dirty="0">
                <a:cs typeface="Arial" panose="020B0604020202020204" pitchFamily="34" charset="0"/>
              </a:rPr>
              <a:t>" trong văn bản có tác dụng gì?</a:t>
            </a:r>
          </a:p>
        </p:txBody>
      </p:sp>
      <p:pic>
        <p:nvPicPr>
          <p:cNvPr id="10" name="Picture 9"/>
          <p:cNvPicPr>
            <a:picLocks noChangeAspect="1"/>
          </p:cNvPicPr>
          <p:nvPr/>
        </p:nvPicPr>
        <p:blipFill rotWithShape="1">
          <a:blip r:embed="rId18">
            <a:extLst>
              <a:ext uri="{28A0092B-C50C-407E-A947-70E740481C1C}">
                <a14:useLocalDpi xmlns:a14="http://schemas.microsoft.com/office/drawing/2010/main" val="0"/>
              </a:ext>
            </a:extLst>
          </a:blip>
          <a:srcRect t="25998" b="9995"/>
          <a:stretch/>
        </p:blipFill>
        <p:spPr>
          <a:xfrm>
            <a:off x="6477000" y="5143500"/>
            <a:ext cx="6781800" cy="4282476"/>
          </a:xfrm>
          <a:prstGeom prst="rect">
            <a:avLst/>
          </a:prstGeom>
        </p:spPr>
      </p:pic>
    </p:spTree>
    <p:extLst>
      <p:ext uri="{BB962C8B-B14F-4D97-AF65-F5344CB8AC3E}">
        <p14:creationId xmlns:p14="http://schemas.microsoft.com/office/powerpoint/2010/main" val="2832999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900" decel="100000" fill="hold"/>
                                        <p:tgtEl>
                                          <p:spTgt spid="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900" decel="100000" fill="hold"/>
                                        <p:tgtEl>
                                          <p:spTgt spid="10"/>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EE6A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084282" y="1028700"/>
            <a:ext cx="15175018" cy="9585833"/>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b="5819"/>
          <a:stretch>
            <a:fillRect/>
          </a:stretch>
        </p:blipFill>
        <p:spPr>
          <a:xfrm>
            <a:off x="-186999" y="5836106"/>
            <a:ext cx="3008566" cy="4465383"/>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089045">
            <a:off x="15945104" y="9369714"/>
            <a:ext cx="2574582" cy="842590"/>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4452369" y="446077"/>
            <a:ext cx="3066438" cy="1165246"/>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5717560" y="-257249"/>
            <a:ext cx="2714405" cy="2571899"/>
          </a:xfrm>
          <a:prstGeom prst="rect">
            <a:avLst/>
          </a:prstGeom>
        </p:spPr>
      </p:pic>
      <p:pic>
        <p:nvPicPr>
          <p:cNvPr id="12" name="Picture 12"/>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l="38243"/>
          <a:stretch>
            <a:fillRect/>
          </a:stretch>
        </p:blipFill>
        <p:spPr>
          <a:xfrm>
            <a:off x="0" y="1553264"/>
            <a:ext cx="2084282" cy="3240025"/>
          </a:xfrm>
          <a:prstGeom prst="rect">
            <a:avLst/>
          </a:prstGeom>
        </p:spPr>
      </p:pic>
      <p:pic>
        <p:nvPicPr>
          <p:cNvPr id="13" name="Picture 13"/>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5400000">
            <a:off x="-732791" y="-1162879"/>
            <a:ext cx="3522982" cy="3585733"/>
          </a:xfrm>
          <a:prstGeom prst="rect">
            <a:avLst/>
          </a:prstGeom>
        </p:spPr>
      </p:pic>
      <p:pic>
        <p:nvPicPr>
          <p:cNvPr id="14"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981911">
            <a:off x="2509162" y="348790"/>
            <a:ext cx="980647" cy="916905"/>
          </a:xfrm>
          <a:prstGeom prst="rect">
            <a:avLst/>
          </a:prstGeom>
        </p:spPr>
      </p:pic>
      <p:sp>
        <p:nvSpPr>
          <p:cNvPr id="4" name="Rectangle 3"/>
          <p:cNvSpPr/>
          <p:nvPr/>
        </p:nvSpPr>
        <p:spPr>
          <a:xfrm>
            <a:off x="3213785" y="3173276"/>
            <a:ext cx="12916012" cy="3970318"/>
          </a:xfrm>
          <a:prstGeom prst="rect">
            <a:avLst/>
          </a:prstGeom>
        </p:spPr>
        <p:txBody>
          <a:bodyPr wrap="square">
            <a:spAutoFit/>
          </a:bodyPr>
          <a:lstStyle/>
          <a:p>
            <a:pPr marL="742950" indent="-742950" algn="just">
              <a:lnSpc>
                <a:spcPct val="150000"/>
              </a:lnSpc>
              <a:buFont typeface="Wingdings" panose="05000000000000000000" pitchFamily="2" charset="2"/>
              <a:buChar char="q"/>
              <a:defRPr/>
            </a:pPr>
            <a:r>
              <a:rPr lang="en-US" sz="4200" dirty="0">
                <a:latin typeface="Arial" panose="020B0604020202020204" pitchFamily="34" charset="0"/>
                <a:cs typeface="Arial" panose="020B0604020202020204" pitchFamily="34" charset="0"/>
              </a:rPr>
              <a:t>Các từ "</a:t>
            </a:r>
            <a:r>
              <a:rPr lang="en-US" sz="4200" i="1" dirty="0" err="1">
                <a:latin typeface="Arial" panose="020B0604020202020204" pitchFamily="34" charset="0"/>
                <a:cs typeface="Arial" panose="020B0604020202020204" pitchFamily="34" charset="0"/>
              </a:rPr>
              <a:t>mặt</a:t>
            </a:r>
            <a:r>
              <a:rPr lang="en-US" sz="4200" i="1" dirty="0">
                <a:latin typeface="Arial" panose="020B0604020202020204" pitchFamily="34" charset="0"/>
                <a:cs typeface="Arial" panose="020B0604020202020204" pitchFamily="34" charset="0"/>
              </a:rPr>
              <a:t> khác</a:t>
            </a:r>
            <a:r>
              <a:rPr lang="en-US" sz="4200" dirty="0">
                <a:latin typeface="Arial" panose="020B0604020202020204" pitchFamily="34" charset="0"/>
                <a:cs typeface="Arial" panose="020B0604020202020204" pitchFamily="34" charset="0"/>
              </a:rPr>
              <a:t>", "</a:t>
            </a:r>
            <a:r>
              <a:rPr lang="en-US" sz="4200" i="1" dirty="0">
                <a:latin typeface="Arial" panose="020B0604020202020204" pitchFamily="34" charset="0"/>
                <a:cs typeface="Arial" panose="020B0604020202020204" pitchFamily="34" charset="0"/>
              </a:rPr>
              <a:t>hơn nữa</a:t>
            </a:r>
            <a:r>
              <a:rPr lang="en-US" sz="4200" dirty="0">
                <a:latin typeface="Arial" panose="020B0604020202020204" pitchFamily="34" charset="0"/>
                <a:cs typeface="Arial" panose="020B0604020202020204" pitchFamily="34" charset="0"/>
              </a:rPr>
              <a:t>" trong văn bản có </a:t>
            </a:r>
            <a:r>
              <a:rPr lang="en-US" sz="4200" dirty="0" err="1">
                <a:latin typeface="Arial" panose="020B0604020202020204" pitchFamily="34" charset="0"/>
                <a:cs typeface="Arial" panose="020B0604020202020204" pitchFamily="34" charset="0"/>
              </a:rPr>
              <a:t>tác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dụng</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bổ</a:t>
            </a:r>
            <a:r>
              <a:rPr lang="en-US" sz="4200" dirty="0">
                <a:latin typeface="Arial" panose="020B0604020202020204" pitchFamily="34" charset="0"/>
                <a:cs typeface="Arial" panose="020B0604020202020204" pitchFamily="34" charset="0"/>
              </a:rPr>
              <a:t> sung thêm ý, thêm </a:t>
            </a:r>
            <a:r>
              <a:rPr lang="en-US" sz="4200" dirty="0" err="1">
                <a:latin typeface="Arial" panose="020B0604020202020204" pitchFamily="34" charset="0"/>
                <a:cs typeface="Arial" panose="020B0604020202020204" pitchFamily="34" charset="0"/>
              </a:rPr>
              <a:t>luận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điểm</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luận</a:t>
            </a:r>
            <a:r>
              <a:rPr lang="en-US" sz="4200" dirty="0">
                <a:latin typeface="Arial" panose="020B0604020202020204" pitchFamily="34" charset="0"/>
                <a:cs typeface="Arial" panose="020B0604020202020204" pitchFamily="34" charset="0"/>
              </a:rPr>
              <a:t> cứ </a:t>
            </a:r>
            <a:r>
              <a:rPr lang="en-US" sz="4200" dirty="0" err="1">
                <a:latin typeface="Arial" panose="020B0604020202020204" pitchFamily="34" charset="0"/>
                <a:cs typeface="Arial" panose="020B0604020202020204" pitchFamily="34" charset="0"/>
              </a:rPr>
              <a:t>cho</a:t>
            </a:r>
            <a:r>
              <a:rPr lang="en-US" sz="4200" dirty="0">
                <a:latin typeface="Arial" panose="020B0604020202020204" pitchFamily="34" charset="0"/>
                <a:cs typeface="Arial" panose="020B0604020202020204" pitchFamily="34" charset="0"/>
              </a:rPr>
              <a:t> ý </a:t>
            </a:r>
            <a:r>
              <a:rPr lang="en-US" sz="4200" dirty="0" err="1">
                <a:latin typeface="Arial" panose="020B0604020202020204" pitchFamily="34" charset="0"/>
                <a:cs typeface="Arial" panose="020B0604020202020204" pitchFamily="34" charset="0"/>
              </a:rPr>
              <a:t>trước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đoạn</a:t>
            </a:r>
            <a:r>
              <a:rPr lang="en-US" sz="4200" dirty="0">
                <a:latin typeface="Arial" panose="020B0604020202020204" pitchFamily="34" charset="0"/>
                <a:cs typeface="Arial" panose="020B0604020202020204" pitchFamily="34" charset="0"/>
              </a:rPr>
              <a:t> văn </a:t>
            </a:r>
            <a:r>
              <a:rPr lang="en-US" sz="4200" dirty="0" err="1">
                <a:latin typeface="Arial" panose="020B0604020202020204" pitchFamily="34" charset="0"/>
                <a:cs typeface="Arial" panose="020B0604020202020204" pitchFamily="34" charset="0"/>
              </a:rPr>
              <a:t>trước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và</a:t>
            </a:r>
            <a:r>
              <a:rPr lang="en-US" sz="4200" dirty="0">
                <a:latin typeface="Arial" panose="020B0604020202020204" pitchFamily="34" charset="0"/>
                <a:cs typeface="Arial" panose="020B0604020202020204" pitchFamily="34" charset="0"/>
              </a:rPr>
              <a:t> làm </a:t>
            </a:r>
            <a:r>
              <a:rPr lang="en-US" sz="4200" dirty="0" err="1">
                <a:latin typeface="Arial" panose="020B0604020202020204" pitchFamily="34" charset="0"/>
                <a:cs typeface="Arial" panose="020B0604020202020204" pitchFamily="34" charset="0"/>
              </a:rPr>
              <a:t>tăng</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sức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gợi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cho</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đoạn</a:t>
            </a:r>
            <a:r>
              <a:rPr lang="en-US" sz="4200" dirty="0">
                <a:latin typeface="Arial" panose="020B0604020202020204" pitchFamily="34" charset="0"/>
                <a:cs typeface="Arial" panose="020B0604020202020204" pitchFamily="34" charset="0"/>
              </a:rPr>
              <a:t> văn.</a:t>
            </a:r>
          </a:p>
        </p:txBody>
      </p:sp>
    </p:spTree>
    <p:extLst>
      <p:ext uri="{BB962C8B-B14F-4D97-AF65-F5344CB8AC3E}">
        <p14:creationId xmlns:p14="http://schemas.microsoft.com/office/powerpoint/2010/main" val="3295731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EE6AD"/>
        </a:solidFill>
        <a:effectLst/>
      </p:bgPr>
    </p:bg>
    <p:spTree>
      <p:nvGrpSpPr>
        <p:cNvPr id="1" name=""/>
        <p:cNvGrpSpPr/>
        <p:nvPr/>
      </p:nvGrpSpPr>
      <p:grpSpPr>
        <a:xfrm>
          <a:off x="0" y="0"/>
          <a:ext cx="0" cy="0"/>
          <a:chOff x="0" y="0"/>
          <a:chExt cx="0" cy="0"/>
        </a:xfrm>
      </p:grpSpPr>
      <p:pic>
        <p:nvPicPr>
          <p:cNvPr id="12" name="Picture 1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0800000">
            <a:off x="-802311" y="436812"/>
            <a:ext cx="3522982" cy="3585733"/>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b="43522"/>
          <a:stretch>
            <a:fillRect/>
          </a:stretch>
        </p:blipFill>
        <p:spPr>
          <a:xfrm>
            <a:off x="0" y="8713026"/>
            <a:ext cx="2909793" cy="1577641"/>
          </a:xfrm>
          <a:prstGeom prst="rect">
            <a:avLst/>
          </a:prstGeom>
        </p:spPr>
      </p:pic>
      <p:pic>
        <p:nvPicPr>
          <p:cNvPr id="14"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2720671" y="702002"/>
            <a:ext cx="1097730" cy="1026378"/>
          </a:xfrm>
          <a:prstGeom prst="rect">
            <a:avLst/>
          </a:prstGeom>
        </p:spPr>
      </p:pic>
      <p:pic>
        <p:nvPicPr>
          <p:cNvPr id="15" name="Picture 15"/>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1054289">
            <a:off x="12741668" y="8938983"/>
            <a:ext cx="2784816" cy="911394"/>
          </a:xfrm>
          <a:prstGeom prst="rect">
            <a:avLst/>
          </a:prstGeom>
        </p:spPr>
      </p:pic>
      <p:pic>
        <p:nvPicPr>
          <p:cNvPr id="16" name="Picture 1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605585">
            <a:off x="16711796" y="510467"/>
            <a:ext cx="614106" cy="1036466"/>
          </a:xfrm>
          <a:prstGeom prst="rect">
            <a:avLst/>
          </a:prstGeom>
        </p:spPr>
      </p:pic>
      <p:sp>
        <p:nvSpPr>
          <p:cNvPr id="2" name="TextBox 1"/>
          <p:cNvSpPr txBox="1"/>
          <p:nvPr/>
        </p:nvSpPr>
        <p:spPr>
          <a:xfrm>
            <a:off x="6939254" y="1479542"/>
            <a:ext cx="5857293" cy="830997"/>
          </a:xfrm>
          <a:prstGeom prst="rect">
            <a:avLst/>
          </a:prstGeom>
          <a:noFill/>
        </p:spPr>
        <p:txBody>
          <a:bodyPr wrap="square" rtlCol="0">
            <a:spAutoFit/>
          </a:bodyPr>
          <a:lstStyle/>
          <a:p>
            <a:r>
              <a:rPr lang="en-US" sz="4800" b="1" dirty="0" smtClean="0">
                <a:solidFill>
                  <a:srgbClr val="FF0000"/>
                </a:solidFill>
                <a:latin typeface="Arial" panose="020B0604020202020204" pitchFamily="34" charset="0"/>
                <a:cs typeface="Arial" panose="020B0604020202020204" pitchFamily="34" charset="0"/>
              </a:rPr>
              <a:t>PHIẾU HỌC TẬP </a:t>
            </a:r>
            <a:r>
              <a:rPr lang="vi-VN" sz="4800" b="1" dirty="0">
                <a:solidFill>
                  <a:srgbClr val="FF0000"/>
                </a:solidFill>
                <a:latin typeface="Arial" panose="020B0604020202020204" pitchFamily="34" charset="0"/>
                <a:cs typeface="Arial" panose="020B0604020202020204" pitchFamily="34" charset="0"/>
              </a:rPr>
              <a:t>4</a:t>
            </a:r>
            <a:endParaRPr lang="en-US" sz="4800" b="1" dirty="0" smtClean="0">
              <a:solidFill>
                <a:srgbClr val="FF0000"/>
              </a:solidFill>
              <a:latin typeface="Arial" panose="020B0604020202020204" pitchFamily="34" charset="0"/>
              <a:cs typeface="Arial" panose="020B0604020202020204" pitchFamily="34" charset="0"/>
            </a:endParaRPr>
          </a:p>
        </p:txBody>
      </p:sp>
      <p:sp>
        <p:nvSpPr>
          <p:cNvPr id="3" name="Rectangle 2"/>
          <p:cNvSpPr/>
          <p:nvPr/>
        </p:nvSpPr>
        <p:spPr>
          <a:xfrm>
            <a:off x="1617628" y="2595547"/>
            <a:ext cx="15387866" cy="1911549"/>
          </a:xfrm>
          <a:prstGeom prst="rect">
            <a:avLst/>
          </a:prstGeom>
        </p:spPr>
        <p:txBody>
          <a:bodyPr wrap="square">
            <a:spAutoFit/>
          </a:bodyPr>
          <a:lstStyle/>
          <a:p>
            <a:pPr algn="just">
              <a:lnSpc>
                <a:spcPct val="150000"/>
              </a:lnSpc>
              <a:defRPr/>
            </a:pPr>
            <a:r>
              <a:rPr lang="vi-VN" sz="4200" dirty="0" smtClean="0">
                <a:cs typeface="Arial" panose="020B0604020202020204" pitchFamily="34" charset="0"/>
              </a:rPr>
              <a:t>	Hình </a:t>
            </a:r>
            <a:r>
              <a:rPr lang="vi-VN" sz="4200" dirty="0">
                <a:cs typeface="Arial" panose="020B0604020202020204" pitchFamily="34" charset="0"/>
              </a:rPr>
              <a:t>ảnh so sánh trong câu cuối của văn bản giúp em hiểu gì về mối quan hệ giữa học thầy và học bạn?</a:t>
            </a:r>
          </a:p>
        </p:txBody>
      </p:sp>
      <p:pic>
        <p:nvPicPr>
          <p:cNvPr id="10" name="Picture 9"/>
          <p:cNvPicPr>
            <a:picLocks noChangeAspect="1"/>
          </p:cNvPicPr>
          <p:nvPr/>
        </p:nvPicPr>
        <p:blipFill rotWithShape="1">
          <a:blip r:embed="rId18">
            <a:extLst>
              <a:ext uri="{28A0092B-C50C-407E-A947-70E740481C1C}">
                <a14:useLocalDpi xmlns:a14="http://schemas.microsoft.com/office/drawing/2010/main" val="0"/>
              </a:ext>
            </a:extLst>
          </a:blip>
          <a:srcRect t="25998" b="9995"/>
          <a:stretch/>
        </p:blipFill>
        <p:spPr>
          <a:xfrm>
            <a:off x="6477000" y="5219700"/>
            <a:ext cx="6781800" cy="4282476"/>
          </a:xfrm>
          <a:prstGeom prst="rect">
            <a:avLst/>
          </a:prstGeom>
        </p:spPr>
      </p:pic>
    </p:spTree>
    <p:extLst>
      <p:ext uri="{BB962C8B-B14F-4D97-AF65-F5344CB8AC3E}">
        <p14:creationId xmlns:p14="http://schemas.microsoft.com/office/powerpoint/2010/main" val="3134178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900" decel="100000" fill="hold"/>
                                        <p:tgtEl>
                                          <p:spTgt spid="3"/>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17" presetID="37"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900" decel="100000" fill="hold"/>
                                        <p:tgtEl>
                                          <p:spTgt spid="10"/>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EE6A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2084282" y="1028700"/>
            <a:ext cx="15175018" cy="9585833"/>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b="5819"/>
          <a:stretch>
            <a:fillRect/>
          </a:stretch>
        </p:blipFill>
        <p:spPr>
          <a:xfrm>
            <a:off x="-186999" y="5836106"/>
            <a:ext cx="3008566" cy="4465383"/>
          </a:xfrm>
          <a:prstGeom prst="rect">
            <a:avLst/>
          </a:prstGeom>
        </p:spPr>
      </p:pic>
      <p:pic>
        <p:nvPicPr>
          <p:cNvPr id="9" name="Picture 9"/>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089045">
            <a:off x="15945104" y="9369714"/>
            <a:ext cx="2574582" cy="842590"/>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4452369" y="446077"/>
            <a:ext cx="3066438" cy="1165246"/>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5717560" y="-257249"/>
            <a:ext cx="2714405" cy="2571899"/>
          </a:xfrm>
          <a:prstGeom prst="rect">
            <a:avLst/>
          </a:prstGeom>
        </p:spPr>
      </p:pic>
      <p:pic>
        <p:nvPicPr>
          <p:cNvPr id="12" name="Picture 12"/>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l="38243"/>
          <a:stretch>
            <a:fillRect/>
          </a:stretch>
        </p:blipFill>
        <p:spPr>
          <a:xfrm>
            <a:off x="0" y="1553264"/>
            <a:ext cx="2084282" cy="3240025"/>
          </a:xfrm>
          <a:prstGeom prst="rect">
            <a:avLst/>
          </a:prstGeom>
        </p:spPr>
      </p:pic>
      <p:pic>
        <p:nvPicPr>
          <p:cNvPr id="13" name="Picture 13"/>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5400000">
            <a:off x="-732791" y="-1162879"/>
            <a:ext cx="3522982" cy="3585733"/>
          </a:xfrm>
          <a:prstGeom prst="rect">
            <a:avLst/>
          </a:prstGeom>
        </p:spPr>
      </p:pic>
      <p:pic>
        <p:nvPicPr>
          <p:cNvPr id="14"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981911">
            <a:off x="2509162" y="348790"/>
            <a:ext cx="980647" cy="916905"/>
          </a:xfrm>
          <a:prstGeom prst="rect">
            <a:avLst/>
          </a:prstGeom>
        </p:spPr>
      </p:pic>
      <p:sp>
        <p:nvSpPr>
          <p:cNvPr id="4" name="Rectangle 3"/>
          <p:cNvSpPr/>
          <p:nvPr/>
        </p:nvSpPr>
        <p:spPr>
          <a:xfrm>
            <a:off x="2632372" y="2861447"/>
            <a:ext cx="13434742" cy="5909310"/>
          </a:xfrm>
          <a:prstGeom prst="rect">
            <a:avLst/>
          </a:prstGeom>
        </p:spPr>
        <p:txBody>
          <a:bodyPr wrap="square">
            <a:spAutoFit/>
          </a:bodyPr>
          <a:lstStyle/>
          <a:p>
            <a:pPr marL="742950" indent="-742950" algn="just">
              <a:lnSpc>
                <a:spcPct val="150000"/>
              </a:lnSpc>
              <a:buFont typeface="Wingdings" panose="05000000000000000000" pitchFamily="2" charset="2"/>
              <a:buChar char="q"/>
              <a:defRPr/>
            </a:pPr>
            <a:r>
              <a:rPr lang="vi-VN" sz="4200" dirty="0">
                <a:cs typeface="Arial" panose="020B0604020202020204" pitchFamily="34" charset="0"/>
              </a:rPr>
              <a:t>Hình ảnh so sánh trong câu cuối của văn bản giúp </a:t>
            </a:r>
            <a:r>
              <a:rPr lang="en-US" sz="4200" dirty="0" smtClean="0">
                <a:latin typeface="Arial" panose="020B0604020202020204" pitchFamily="34" charset="0"/>
                <a:cs typeface="Arial" panose="020B0604020202020204" pitchFamily="34" charset="0"/>
              </a:rPr>
              <a:t>ta</a:t>
            </a:r>
            <a:r>
              <a:rPr lang="vi-VN" sz="4200" dirty="0" smtClean="0">
                <a:cs typeface="Arial" panose="020B0604020202020204" pitchFamily="34" charset="0"/>
              </a:rPr>
              <a:t> </a:t>
            </a:r>
            <a:r>
              <a:rPr lang="vi-VN" sz="4200" dirty="0">
                <a:cs typeface="Arial" panose="020B0604020202020204" pitchFamily="34" charset="0"/>
              </a:rPr>
              <a:t>hiểu rằng học thầy và học bạn luôn song hành với nhau. Chúng ta không chỉ học từ thầy mà còn học từ bạn nữa. Học thầy, học bạn có mối quan hệ gắn bó chặt chẽ với nhau, không thể thiếu một trong hai trên con đường của một người thành công.</a:t>
            </a:r>
          </a:p>
        </p:txBody>
      </p:sp>
    </p:spTree>
    <p:extLst>
      <p:ext uri="{BB962C8B-B14F-4D97-AF65-F5344CB8AC3E}">
        <p14:creationId xmlns:p14="http://schemas.microsoft.com/office/powerpoint/2010/main" val="3487873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EE6AD"/>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2372055">
            <a:off x="5262921" y="7713380"/>
            <a:ext cx="2993283" cy="3089840"/>
          </a:xfrm>
          <a:prstGeom prst="rect">
            <a:avLst/>
          </a:prstGeom>
        </p:spPr>
      </p:pic>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88730" y="7448716"/>
            <a:ext cx="3394866" cy="3012172"/>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1322480">
            <a:off x="10933801" y="7630014"/>
            <a:ext cx="2324706" cy="3400501"/>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r="32376"/>
          <a:stretch>
            <a:fillRect/>
          </a:stretch>
        </p:blipFill>
        <p:spPr>
          <a:xfrm>
            <a:off x="15387896" y="7448716"/>
            <a:ext cx="2900104" cy="2838284"/>
          </a:xfrm>
          <a:prstGeom prst="rect">
            <a:avLst/>
          </a:prstGeom>
        </p:spPr>
      </p:pic>
      <p:pic>
        <p:nvPicPr>
          <p:cNvPr id="11" name="Picture 11"/>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328147" y="6244645"/>
            <a:ext cx="1204873" cy="1073432"/>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2999684">
            <a:off x="8411602" y="8285021"/>
            <a:ext cx="1958314" cy="640903"/>
          </a:xfrm>
          <a:prstGeom prst="rect">
            <a:avLst/>
          </a:prstGeom>
        </p:spPr>
      </p:pic>
      <p:pic>
        <p:nvPicPr>
          <p:cNvPr id="13" name="Picture 13"/>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3697421" y="8954802"/>
            <a:ext cx="1006913" cy="941464"/>
          </a:xfrm>
          <a:prstGeom prst="rect">
            <a:avLst/>
          </a:prstGeom>
        </p:spPr>
      </p:pic>
      <p:pic>
        <p:nvPicPr>
          <p:cNvPr id="14" name="Picture 1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605585">
            <a:off x="14074208" y="8563289"/>
            <a:ext cx="756373" cy="1276579"/>
          </a:xfrm>
          <a:prstGeom prst="rect">
            <a:avLst/>
          </a:prstGeom>
        </p:spPr>
      </p:pic>
      <p:pic>
        <p:nvPicPr>
          <p:cNvPr id="15" name="Picture 1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7594396" y="6016045"/>
            <a:ext cx="1006913" cy="941464"/>
          </a:xfrm>
          <a:prstGeom prst="rect">
            <a:avLst/>
          </a:prstGeom>
        </p:spPr>
      </p:pic>
      <p:sp>
        <p:nvSpPr>
          <p:cNvPr id="16" name="TextBox 16"/>
          <p:cNvSpPr txBox="1"/>
          <p:nvPr/>
        </p:nvSpPr>
        <p:spPr>
          <a:xfrm>
            <a:off x="4513959" y="1560708"/>
            <a:ext cx="9753599" cy="992003"/>
          </a:xfrm>
          <a:prstGeom prst="rect">
            <a:avLst/>
          </a:prstGeom>
        </p:spPr>
        <p:txBody>
          <a:bodyPr wrap="square" lIns="0" tIns="0" rIns="0" bIns="0" rtlCol="0" anchor="t">
            <a:spAutoFit/>
          </a:bodyPr>
          <a:lstStyle/>
          <a:p>
            <a:pPr algn="ctr">
              <a:lnSpc>
                <a:spcPts val="8255"/>
              </a:lnSpc>
            </a:pPr>
            <a:r>
              <a:rPr lang="vi-VN" sz="5600" b="1" dirty="0" smtClean="0">
                <a:solidFill>
                  <a:srgbClr val="7B211E"/>
                </a:solidFill>
              </a:rPr>
              <a:t>THẢO LUẬN NHÓM ĐÔI</a:t>
            </a:r>
            <a:endParaRPr lang="en-US" sz="5600" b="1" dirty="0">
              <a:solidFill>
                <a:srgbClr val="7B211E"/>
              </a:solidFill>
            </a:endParaRPr>
          </a:p>
        </p:txBody>
      </p:sp>
      <p:sp>
        <p:nvSpPr>
          <p:cNvPr id="22" name="Rectangle 21"/>
          <p:cNvSpPr/>
          <p:nvPr/>
        </p:nvSpPr>
        <p:spPr>
          <a:xfrm>
            <a:off x="876726" y="3192381"/>
            <a:ext cx="16306836" cy="830997"/>
          </a:xfrm>
          <a:prstGeom prst="rect">
            <a:avLst/>
          </a:prstGeom>
        </p:spPr>
        <p:txBody>
          <a:bodyPr wrap="none">
            <a:spAutoFit/>
          </a:bodyPr>
          <a:lstStyle/>
          <a:p>
            <a:r>
              <a:rPr lang="vi-VN" sz="4800" b="1" i="1" dirty="0">
                <a:solidFill>
                  <a:srgbClr val="000000"/>
                </a:solidFill>
              </a:rPr>
              <a:t>Làm thế nào để việc học thầy, học bạn được hiệu quả?</a:t>
            </a:r>
            <a:endParaRPr lang="en-US" sz="4800" i="1" dirty="0"/>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EE6A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38146"/>
          <a:stretch>
            <a:fillRect/>
          </a:stretch>
        </p:blipFill>
        <p:spPr>
          <a:xfrm>
            <a:off x="2667000" y="569"/>
            <a:ext cx="15209285" cy="10385151"/>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t="32235"/>
          <a:stretch>
            <a:fillRect/>
          </a:stretch>
        </p:blipFill>
        <p:spPr>
          <a:xfrm flipH="1">
            <a:off x="959544" y="-433449"/>
            <a:ext cx="3728688" cy="2425674"/>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1438925">
            <a:off x="15052506" y="2119612"/>
            <a:ext cx="2283141" cy="747210"/>
          </a:xfrm>
          <a:prstGeom prst="rect">
            <a:avLst/>
          </a:prstGeom>
        </p:spPr>
      </p:pic>
      <p:pic>
        <p:nvPicPr>
          <p:cNvPr id="14" name="Picture 14"/>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386205" y="5855290"/>
            <a:ext cx="4849087" cy="4655124"/>
          </a:xfrm>
          <a:prstGeom prst="rect">
            <a:avLst/>
          </a:prstGeom>
        </p:spPr>
      </p:pic>
      <p:pic>
        <p:nvPicPr>
          <p:cNvPr id="15" name="Picture 15"/>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2116082" y="4294754"/>
            <a:ext cx="1282261" cy="1198914"/>
          </a:xfrm>
          <a:prstGeom prst="rect">
            <a:avLst/>
          </a:prstGeom>
        </p:spPr>
      </p:pic>
      <p:pic>
        <p:nvPicPr>
          <p:cNvPr id="16" name="Picture 16"/>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2700000">
            <a:off x="-1208605" y="899286"/>
            <a:ext cx="3268340" cy="3326555"/>
          </a:xfrm>
          <a:prstGeom prst="rect">
            <a:avLst/>
          </a:prstGeom>
        </p:spPr>
      </p:pic>
      <p:sp>
        <p:nvSpPr>
          <p:cNvPr id="17" name="Rectangle 16"/>
          <p:cNvSpPr/>
          <p:nvPr/>
        </p:nvSpPr>
        <p:spPr>
          <a:xfrm>
            <a:off x="3949261" y="2599526"/>
            <a:ext cx="10744200" cy="4820037"/>
          </a:xfrm>
          <a:prstGeom prst="rect">
            <a:avLst/>
          </a:prstGeom>
        </p:spPr>
        <p:txBody>
          <a:bodyPr wrap="square">
            <a:spAutoFit/>
          </a:bodyPr>
          <a:lstStyle/>
          <a:p>
            <a:pPr algn="just">
              <a:lnSpc>
                <a:spcPct val="150000"/>
              </a:lnSpc>
            </a:pPr>
            <a:r>
              <a:rPr lang="vi-VN" sz="4200" dirty="0">
                <a:solidFill>
                  <a:srgbClr val="000000"/>
                </a:solidFill>
              </a:rPr>
              <a:t>- Để học thầy, học bạn một cách hiệu quả chúng ta phải biết lắng nghe ý kiến từ người khác, phải ham học hỏi, không ngại khó ngại khổ, không dấu dốt mà không dám hỏi và quan trọng là tinh thần tự giác cao</a:t>
            </a:r>
            <a:r>
              <a:rPr lang="vi-VN" sz="4200" dirty="0" smtClean="0">
                <a:solidFill>
                  <a:srgbClr val="000000"/>
                </a:solidFill>
              </a:rPr>
              <a:t>.</a:t>
            </a:r>
            <a:endParaRPr lang="vi-VN" sz="4200" dirty="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E6A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r="15601" b="43136"/>
          <a:stretch>
            <a:fillRect/>
          </a:stretch>
        </p:blipFill>
        <p:spPr>
          <a:xfrm flipH="1">
            <a:off x="-155185" y="5676900"/>
            <a:ext cx="4797502" cy="4610100"/>
          </a:xfrm>
          <a:prstGeom prst="rect">
            <a:avLst/>
          </a:prstGeom>
        </p:spPr>
      </p:pic>
      <p:grpSp>
        <p:nvGrpSpPr>
          <p:cNvPr id="15" name="Group 15"/>
          <p:cNvGrpSpPr/>
          <p:nvPr/>
        </p:nvGrpSpPr>
        <p:grpSpPr>
          <a:xfrm>
            <a:off x="0" y="0"/>
            <a:ext cx="18288000" cy="2647950"/>
            <a:chOff x="0" y="0"/>
            <a:chExt cx="6186311" cy="895726"/>
          </a:xfrm>
        </p:grpSpPr>
        <p:sp>
          <p:nvSpPr>
            <p:cNvPr id="16" name="Freeform 16"/>
            <p:cNvSpPr/>
            <p:nvPr/>
          </p:nvSpPr>
          <p:spPr>
            <a:xfrm>
              <a:off x="0" y="0"/>
              <a:ext cx="6186311" cy="895726"/>
            </a:xfrm>
            <a:custGeom>
              <a:avLst/>
              <a:gdLst/>
              <a:ahLst/>
              <a:cxnLst/>
              <a:rect l="l" t="t" r="r" b="b"/>
              <a:pathLst>
                <a:path w="6186311" h="895726">
                  <a:moveTo>
                    <a:pt x="0" y="0"/>
                  </a:moveTo>
                  <a:lnTo>
                    <a:pt x="6186311" y="0"/>
                  </a:lnTo>
                  <a:lnTo>
                    <a:pt x="6186311" y="895726"/>
                  </a:lnTo>
                  <a:lnTo>
                    <a:pt x="0" y="895726"/>
                  </a:lnTo>
                  <a:close/>
                </a:path>
              </a:pathLst>
            </a:custGeom>
            <a:solidFill>
              <a:srgbClr val="F46E16"/>
            </a:solidFill>
          </p:spPr>
        </p:sp>
      </p:grpSp>
      <p:pic>
        <p:nvPicPr>
          <p:cNvPr id="17" name="Picture 17"/>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l="9412" r="45694"/>
          <a:stretch>
            <a:fillRect/>
          </a:stretch>
        </p:blipFill>
        <p:spPr>
          <a:xfrm>
            <a:off x="16802760" y="0"/>
            <a:ext cx="1472101" cy="3147948"/>
          </a:xfrm>
          <a:prstGeom prst="rect">
            <a:avLst/>
          </a:prstGeom>
        </p:spPr>
      </p:pic>
      <p:sp>
        <p:nvSpPr>
          <p:cNvPr id="18" name="TextBox 18"/>
          <p:cNvSpPr txBox="1"/>
          <p:nvPr/>
        </p:nvSpPr>
        <p:spPr>
          <a:xfrm>
            <a:off x="3113211" y="354478"/>
            <a:ext cx="12061577" cy="2051844"/>
          </a:xfrm>
          <a:prstGeom prst="rect">
            <a:avLst/>
          </a:prstGeom>
        </p:spPr>
        <p:txBody>
          <a:bodyPr wrap="square" lIns="0" tIns="0" rIns="0" bIns="0" rtlCol="0" anchor="t">
            <a:spAutoFit/>
          </a:bodyPr>
          <a:lstStyle/>
          <a:p>
            <a:pPr marL="0" lvl="0" indent="0" algn="ctr">
              <a:lnSpc>
                <a:spcPts val="8000"/>
              </a:lnSpc>
              <a:spcBef>
                <a:spcPct val="0"/>
              </a:spcBef>
            </a:pPr>
            <a:r>
              <a:rPr lang="en-US" sz="4800" b="1" i="1" dirty="0" err="1" smtClean="0">
                <a:latin typeface="Arial" panose="020B0604020202020204" pitchFamily="34" charset="0"/>
                <a:cs typeface="Arial" panose="020B0604020202020204" pitchFamily="34" charset="0"/>
              </a:rPr>
              <a:t>Điều</a:t>
            </a:r>
            <a:r>
              <a:rPr lang="en-US" sz="4800" b="1" i="1" dirty="0" smtClean="0">
                <a:latin typeface="Arial" panose="020B0604020202020204" pitchFamily="34" charset="0"/>
                <a:cs typeface="Arial" panose="020B0604020202020204" pitchFamily="34" charset="0"/>
              </a:rPr>
              <a:t> gì sẽ </a:t>
            </a:r>
            <a:r>
              <a:rPr lang="en-US" sz="4800" b="1" i="1" dirty="0" err="1" smtClean="0">
                <a:latin typeface="Arial" panose="020B0604020202020204" pitchFamily="34" charset="0"/>
                <a:cs typeface="Arial" panose="020B0604020202020204" pitchFamily="34" charset="0"/>
              </a:rPr>
              <a:t>xảy</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ra</a:t>
            </a:r>
            <a:r>
              <a:rPr lang="en-US" sz="4800" b="1" i="1" dirty="0" smtClean="0">
                <a:latin typeface="Arial" panose="020B0604020202020204" pitchFamily="34" charset="0"/>
                <a:cs typeface="Arial" panose="020B0604020202020204" pitchFamily="34" charset="0"/>
              </a:rPr>
              <a:t> khi ta </a:t>
            </a:r>
            <a:r>
              <a:rPr lang="en-US" sz="4800" b="1" i="1" dirty="0" err="1" smtClean="0">
                <a:latin typeface="Arial" panose="020B0604020202020204" pitchFamily="34" charset="0"/>
                <a:cs typeface="Arial" panose="020B0604020202020204" pitchFamily="34" charset="0"/>
              </a:rPr>
              <a:t>thay</a:t>
            </a:r>
            <a:r>
              <a:rPr lang="en-US" sz="4800" b="1" i="1" dirty="0" smtClean="0">
                <a:latin typeface="Arial" panose="020B0604020202020204" pitchFamily="34" charset="0"/>
                <a:cs typeface="Arial" panose="020B0604020202020204" pitchFamily="34" charset="0"/>
              </a:rPr>
              <a:t> đổi </a:t>
            </a:r>
            <a:r>
              <a:rPr lang="en-US" sz="4800" b="1" i="1" dirty="0" err="1" smtClean="0">
                <a:latin typeface="Arial" panose="020B0604020202020204" pitchFamily="34" charset="0"/>
                <a:cs typeface="Arial" panose="020B0604020202020204" pitchFamily="34" charset="0"/>
              </a:rPr>
              <a:t>góc</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nhìn</a:t>
            </a:r>
            <a:r>
              <a:rPr lang="en-US" sz="4800" b="1" i="1" dirty="0" smtClean="0">
                <a:latin typeface="Arial" panose="020B0604020202020204" pitchFamily="34" charset="0"/>
                <a:cs typeface="Arial" panose="020B0604020202020204" pitchFamily="34" charset="0"/>
              </a:rPr>
              <a:t> về một vấn </a:t>
            </a:r>
            <a:r>
              <a:rPr lang="en-US" sz="4800" b="1" i="1" dirty="0" err="1" smtClean="0">
                <a:latin typeface="Arial" panose="020B0604020202020204" pitchFamily="34" charset="0"/>
                <a:cs typeface="Arial" panose="020B0604020202020204" pitchFamily="34" charset="0"/>
              </a:rPr>
              <a:t>đề</a:t>
            </a:r>
            <a:r>
              <a:rPr lang="en-US" sz="4800" b="1" i="1" dirty="0" smtClean="0">
                <a:latin typeface="Arial" panose="020B0604020202020204" pitchFamily="34" charset="0"/>
                <a:cs typeface="Arial" panose="020B0604020202020204" pitchFamily="34" charset="0"/>
              </a:rPr>
              <a:t> trong </a:t>
            </a:r>
            <a:r>
              <a:rPr lang="en-US" sz="4800" b="1" i="1" dirty="0" err="1" smtClean="0">
                <a:latin typeface="Arial" panose="020B0604020202020204" pitchFamily="34" charset="0"/>
                <a:cs typeface="Arial" panose="020B0604020202020204" pitchFamily="34" charset="0"/>
              </a:rPr>
              <a:t>cuộc</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sống</a:t>
            </a:r>
            <a:r>
              <a:rPr lang="en-US" sz="4800" b="1" i="1" dirty="0" smtClean="0">
                <a:latin typeface="Arial" panose="020B0604020202020204" pitchFamily="34" charset="0"/>
                <a:cs typeface="Arial" panose="020B0604020202020204" pitchFamily="34" charset="0"/>
              </a:rPr>
              <a:t>?</a:t>
            </a:r>
            <a:endParaRPr lang="en-US" sz="4800" b="1" i="1" dirty="0">
              <a:latin typeface="Arial" panose="020B0604020202020204" pitchFamily="34" charset="0"/>
              <a:cs typeface="Arial" panose="020B0604020202020204" pitchFamily="34" charset="0"/>
            </a:endParaRPr>
          </a:p>
        </p:txBody>
      </p:sp>
      <p:pic>
        <p:nvPicPr>
          <p:cNvPr id="21" name="Picture 2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533400" y="3165986"/>
            <a:ext cx="859735" cy="803852"/>
          </a:xfrm>
          <a:prstGeom prst="rect">
            <a:avLst/>
          </a:prstGeom>
        </p:spPr>
      </p:pic>
      <p:pic>
        <p:nvPicPr>
          <p:cNvPr id="22" name="Picture 22"/>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239082">
            <a:off x="2550665" y="9338347"/>
            <a:ext cx="1656347" cy="542077"/>
          </a:xfrm>
          <a:prstGeom prst="rect">
            <a:avLst/>
          </a:prstGeom>
        </p:spPr>
      </p:pic>
      <p:pic>
        <p:nvPicPr>
          <p:cNvPr id="23" name="Picture 23"/>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745468">
            <a:off x="16137925" y="521769"/>
            <a:ext cx="758111" cy="1279512"/>
          </a:xfrm>
          <a:prstGeom prst="rect">
            <a:avLst/>
          </a:prstGeom>
        </p:spPr>
      </p:pic>
      <p:pic>
        <p:nvPicPr>
          <p:cNvPr id="24" name="Picture 24"/>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794313">
            <a:off x="17074022" y="8810739"/>
            <a:ext cx="596989" cy="568632"/>
          </a:xfrm>
          <a:prstGeom prst="rect">
            <a:avLst/>
          </a:prstGeom>
        </p:spPr>
      </p:pic>
      <p:pic>
        <p:nvPicPr>
          <p:cNvPr id="25" name="Picture 24"/>
          <p:cNvPicPr>
            <a:picLocks noChangeAspect="1"/>
          </p:cNvPicPr>
          <p:nvPr/>
        </p:nvPicPr>
        <p:blipFill rotWithShape="1">
          <a:blip r:embed="rId18">
            <a:extLst>
              <a:ext uri="{28A0092B-C50C-407E-A947-70E740481C1C}">
                <a14:useLocalDpi xmlns:a14="http://schemas.microsoft.com/office/drawing/2010/main" val="0"/>
              </a:ext>
            </a:extLst>
          </a:blip>
          <a:srcRect l="8536" t="9038" r="3256" b="6875"/>
          <a:stretch/>
        </p:blipFill>
        <p:spPr>
          <a:xfrm>
            <a:off x="4343400" y="2932736"/>
            <a:ext cx="10359526" cy="6934199"/>
          </a:xfrm>
          <a:prstGeom prst="rect">
            <a:avLst/>
          </a:prstGeom>
        </p:spPr>
      </p:pic>
    </p:spTree>
  </p:cSld>
  <p:clrMapOvr>
    <a:masterClrMapping/>
  </p:clrMapOvr>
  <p:transition spd="slow">
    <p:randomBar dir="vert"/>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ABB1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43085"/>
          <a:stretch>
            <a:fillRect/>
          </a:stretch>
        </p:blipFill>
        <p:spPr>
          <a:xfrm>
            <a:off x="0" y="7997412"/>
            <a:ext cx="4190488" cy="228958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t="18041"/>
          <a:stretch>
            <a:fillRect/>
          </a:stretch>
        </p:blipFill>
        <p:spPr>
          <a:xfrm>
            <a:off x="2709036" y="0"/>
            <a:ext cx="11083164" cy="8708153"/>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b="49095"/>
          <a:stretch>
            <a:fillRect/>
          </a:stretch>
        </p:blipFill>
        <p:spPr>
          <a:xfrm>
            <a:off x="10795511" y="4136568"/>
            <a:ext cx="7777996" cy="6150432"/>
          </a:xfrm>
          <a:prstGeom prst="rect">
            <a:avLst/>
          </a:prstGeom>
        </p:spPr>
      </p:pic>
      <p:sp>
        <p:nvSpPr>
          <p:cNvPr id="5" name="TextBox 5"/>
          <p:cNvSpPr txBox="1"/>
          <p:nvPr/>
        </p:nvSpPr>
        <p:spPr>
          <a:xfrm>
            <a:off x="3166521" y="4041255"/>
            <a:ext cx="10168194" cy="1364348"/>
          </a:xfrm>
          <a:prstGeom prst="rect">
            <a:avLst/>
          </a:prstGeom>
        </p:spPr>
        <p:txBody>
          <a:bodyPr wrap="square" lIns="0" tIns="0" rIns="0" bIns="0" rtlCol="0" anchor="t">
            <a:spAutoFit/>
          </a:bodyPr>
          <a:lstStyle/>
          <a:p>
            <a:pPr marL="0" lvl="0" indent="0" algn="ctr">
              <a:lnSpc>
                <a:spcPts val="12000"/>
              </a:lnSpc>
              <a:spcBef>
                <a:spcPct val="0"/>
              </a:spcBef>
            </a:pPr>
            <a:r>
              <a:rPr lang="en-US" sz="7200" b="1" dirty="0" smtClean="0">
                <a:solidFill>
                  <a:srgbClr val="7B211E"/>
                </a:solidFill>
                <a:latin typeface="Arial" panose="020B0604020202020204" pitchFamily="34" charset="0"/>
                <a:cs typeface="Arial" panose="020B0604020202020204" pitchFamily="34" charset="0"/>
              </a:rPr>
              <a:t>III. TỔNG KẾT</a:t>
            </a:r>
            <a:endParaRPr lang="en-US" sz="7200" b="1" u="none" dirty="0">
              <a:solidFill>
                <a:srgbClr val="7B211E"/>
              </a:solidFill>
              <a:latin typeface="Arial" panose="020B0604020202020204" pitchFamily="34" charset="0"/>
              <a:cs typeface="Arial" panose="020B0604020202020204" pitchFamily="34" charset="0"/>
            </a:endParaRPr>
          </a:p>
        </p:txBody>
      </p:sp>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2484165" y="9075531"/>
            <a:ext cx="2654578" cy="868771"/>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2095244" y="7478361"/>
            <a:ext cx="1282261" cy="1198914"/>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43085"/>
          <a:stretch>
            <a:fillRect/>
          </a:stretch>
        </p:blipFill>
        <p:spPr>
          <a:xfrm rot="-10800000">
            <a:off x="14097512" y="0"/>
            <a:ext cx="4190488" cy="2289588"/>
          </a:xfrm>
          <a:prstGeom prst="rect">
            <a:avLst/>
          </a:prstGeom>
        </p:spPr>
      </p:pic>
      <p:pic>
        <p:nvPicPr>
          <p:cNvPr id="9" name="Picture 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605585">
            <a:off x="16967193" y="2741761"/>
            <a:ext cx="906118" cy="1529312"/>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241250">
            <a:off x="4201845" y="5846502"/>
            <a:ext cx="7618194" cy="591332"/>
          </a:xfrm>
          <a:prstGeom prst="rect">
            <a:avLst/>
          </a:prstGeom>
        </p:spPr>
      </p:pic>
      <p:pic>
        <p:nvPicPr>
          <p:cNvPr id="11"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540765" y="-173210"/>
            <a:ext cx="2636009" cy="2636009"/>
          </a:xfrm>
          <a:prstGeom prst="rect">
            <a:avLst/>
          </a:prstGeom>
        </p:spPr>
      </p:pic>
    </p:spTree>
    <p:extLst>
      <p:ext uri="{BB962C8B-B14F-4D97-AF65-F5344CB8AC3E}">
        <p14:creationId xmlns:p14="http://schemas.microsoft.com/office/powerpoint/2010/main" val="290593663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EE6A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23808"/>
          <a:stretch>
            <a:fillRect/>
          </a:stretch>
        </p:blipFill>
        <p:spPr>
          <a:xfrm rot="21402228">
            <a:off x="1138095" y="1855325"/>
            <a:ext cx="8093245" cy="8461556"/>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23808"/>
          <a:stretch>
            <a:fillRect/>
          </a:stretch>
        </p:blipFill>
        <p:spPr>
          <a:xfrm rot="21402228">
            <a:off x="8927132" y="1406773"/>
            <a:ext cx="8093245" cy="846155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r="12133" b="40806"/>
          <a:stretch>
            <a:fillRect/>
          </a:stretch>
        </p:blipFill>
        <p:spPr>
          <a:xfrm>
            <a:off x="15717566" y="8980112"/>
            <a:ext cx="2570434" cy="1662387"/>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5569313" y="605863"/>
            <a:ext cx="1981353" cy="2343536"/>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239082">
            <a:off x="369669" y="8826708"/>
            <a:ext cx="1996757" cy="653484"/>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6659624" y="504795"/>
            <a:ext cx="1120652" cy="1047810"/>
          </a:xfrm>
          <a:prstGeom prst="rect">
            <a:avLst/>
          </a:prstGeom>
        </p:spPr>
      </p:pic>
      <p:sp>
        <p:nvSpPr>
          <p:cNvPr id="20" name="TextBox 20"/>
          <p:cNvSpPr txBox="1"/>
          <p:nvPr/>
        </p:nvSpPr>
        <p:spPr>
          <a:xfrm>
            <a:off x="3806932" y="3235149"/>
            <a:ext cx="10916219" cy="923330"/>
          </a:xfrm>
          <a:prstGeom prst="rect">
            <a:avLst/>
          </a:prstGeom>
        </p:spPr>
        <p:txBody>
          <a:bodyPr lIns="0" tIns="0" rIns="0" bIns="0" rtlCol="0" anchor="t">
            <a:spAutoFit/>
          </a:bodyPr>
          <a:lstStyle/>
          <a:p>
            <a:pPr marL="0" lvl="0" indent="0" algn="ctr">
              <a:lnSpc>
                <a:spcPts val="7200"/>
              </a:lnSpc>
              <a:spcBef>
                <a:spcPct val="0"/>
              </a:spcBef>
            </a:pPr>
            <a:r>
              <a:rPr lang="vi-VN" sz="6400" b="1" dirty="0" smtClean="0">
                <a:solidFill>
                  <a:srgbClr val="7B211E"/>
                </a:solidFill>
              </a:rPr>
              <a:t>NỘI DUNG</a:t>
            </a:r>
            <a:endParaRPr lang="en-US" sz="6400" b="1" u="none" dirty="0">
              <a:solidFill>
                <a:srgbClr val="7B211E"/>
              </a:solidFill>
            </a:endParaRPr>
          </a:p>
        </p:txBody>
      </p:sp>
      <p:pic>
        <p:nvPicPr>
          <p:cNvPr id="21" name="Picture 2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632744" y="2093403"/>
            <a:ext cx="1163374" cy="1087755"/>
          </a:xfrm>
          <a:prstGeom prst="rect">
            <a:avLst/>
          </a:prstGeom>
        </p:spPr>
      </p:pic>
      <p:pic>
        <p:nvPicPr>
          <p:cNvPr id="22" name="Picture 2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r="56286" b="40806"/>
          <a:stretch>
            <a:fillRect/>
          </a:stretch>
        </p:blipFill>
        <p:spPr>
          <a:xfrm>
            <a:off x="17249775" y="7418824"/>
            <a:ext cx="1278806" cy="1662387"/>
          </a:xfrm>
          <a:prstGeom prst="rect">
            <a:avLst/>
          </a:prstGeom>
        </p:spPr>
      </p:pic>
      <p:sp>
        <p:nvSpPr>
          <p:cNvPr id="26" name="Rectangle 25"/>
          <p:cNvSpPr/>
          <p:nvPr/>
        </p:nvSpPr>
        <p:spPr>
          <a:xfrm>
            <a:off x="2475011" y="4554896"/>
            <a:ext cx="13580060" cy="2308324"/>
          </a:xfrm>
          <a:prstGeom prst="rect">
            <a:avLst/>
          </a:prstGeom>
        </p:spPr>
        <p:txBody>
          <a:bodyPr wrap="square">
            <a:spAutoFit/>
          </a:bodyPr>
          <a:lstStyle/>
          <a:p>
            <a:pPr algn="just">
              <a:lnSpc>
                <a:spcPct val="150000"/>
              </a:lnSpc>
            </a:pPr>
            <a:r>
              <a:rPr lang="vi-VN" sz="4800" dirty="0">
                <a:solidFill>
                  <a:srgbClr val="000000"/>
                </a:solidFill>
                <a:ea typeface="Times New Roman" panose="02020603050405020304" pitchFamily="18" charset="0"/>
                <a:cs typeface="Times New Roman" panose="02020603050405020304" pitchFamily="18" charset="0"/>
              </a:rPr>
              <a:t>- </a:t>
            </a:r>
            <a:r>
              <a:rPr lang="vi-VN" sz="4800" dirty="0" smtClean="0">
                <a:solidFill>
                  <a:srgbClr val="000000"/>
                </a:solidFill>
                <a:ea typeface="Times New Roman" panose="02020603050405020304" pitchFamily="18" charset="0"/>
                <a:cs typeface="Times New Roman" panose="02020603050405020304" pitchFamily="18" charset="0"/>
              </a:rPr>
              <a:t>Văn bản </a:t>
            </a:r>
            <a:r>
              <a:rPr lang="vi-VN" sz="4800" dirty="0">
                <a:solidFill>
                  <a:srgbClr val="000000"/>
                </a:solidFill>
                <a:ea typeface="Times New Roman" panose="02020603050405020304" pitchFamily="18" charset="0"/>
                <a:cs typeface="Times New Roman" panose="02020603050405020304" pitchFamily="18" charset="0"/>
              </a:rPr>
              <a:t>bàn về vấn đề tầm quan trọng của việc học từ  thầy cô giáo và học từ bạn bè.</a:t>
            </a:r>
            <a:endParaRPr lang="en-US" sz="4800" dirty="0">
              <a:effectLst/>
              <a:ea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EE6A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23808"/>
          <a:stretch>
            <a:fillRect/>
          </a:stretch>
        </p:blipFill>
        <p:spPr>
          <a:xfrm rot="21402228">
            <a:off x="1138095" y="1855325"/>
            <a:ext cx="8093245" cy="8461556"/>
          </a:xfrm>
          <a:prstGeom prst="rect">
            <a:avLst/>
          </a:prstGeom>
        </p:spPr>
      </p:pic>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23808"/>
          <a:stretch>
            <a:fillRect/>
          </a:stretch>
        </p:blipFill>
        <p:spPr>
          <a:xfrm rot="21402228">
            <a:off x="8927132" y="1406773"/>
            <a:ext cx="8093245" cy="8461556"/>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r="12133" b="40806"/>
          <a:stretch>
            <a:fillRect/>
          </a:stretch>
        </p:blipFill>
        <p:spPr>
          <a:xfrm>
            <a:off x="15717566" y="8980112"/>
            <a:ext cx="2570434" cy="1662387"/>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5569313" y="605863"/>
            <a:ext cx="1981353" cy="2343536"/>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239082">
            <a:off x="369669" y="8826708"/>
            <a:ext cx="1996757" cy="653484"/>
          </a:xfrm>
          <a:prstGeom prst="rect">
            <a:avLst/>
          </a:prstGeom>
        </p:spPr>
      </p:pic>
      <p:pic>
        <p:nvPicPr>
          <p:cNvPr id="10" name="Picture 1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6659624" y="504795"/>
            <a:ext cx="1120652" cy="1047810"/>
          </a:xfrm>
          <a:prstGeom prst="rect">
            <a:avLst/>
          </a:prstGeom>
        </p:spPr>
      </p:pic>
      <p:sp>
        <p:nvSpPr>
          <p:cNvPr id="20" name="TextBox 20"/>
          <p:cNvSpPr txBox="1"/>
          <p:nvPr/>
        </p:nvSpPr>
        <p:spPr>
          <a:xfrm>
            <a:off x="3806932" y="3235149"/>
            <a:ext cx="10916219" cy="923330"/>
          </a:xfrm>
          <a:prstGeom prst="rect">
            <a:avLst/>
          </a:prstGeom>
        </p:spPr>
        <p:txBody>
          <a:bodyPr lIns="0" tIns="0" rIns="0" bIns="0" rtlCol="0" anchor="t">
            <a:spAutoFit/>
          </a:bodyPr>
          <a:lstStyle/>
          <a:p>
            <a:pPr marL="0" lvl="0" indent="0" algn="ctr">
              <a:lnSpc>
                <a:spcPts val="7200"/>
              </a:lnSpc>
              <a:spcBef>
                <a:spcPct val="0"/>
              </a:spcBef>
            </a:pPr>
            <a:r>
              <a:rPr lang="vi-VN" sz="6400" b="1" dirty="0" smtClean="0">
                <a:solidFill>
                  <a:srgbClr val="7B211E"/>
                </a:solidFill>
              </a:rPr>
              <a:t>NGHỆ THUẬT</a:t>
            </a:r>
            <a:endParaRPr lang="en-US" sz="6400" b="1" u="none" dirty="0">
              <a:solidFill>
                <a:srgbClr val="7B211E"/>
              </a:solidFill>
            </a:endParaRPr>
          </a:p>
        </p:txBody>
      </p:sp>
      <p:pic>
        <p:nvPicPr>
          <p:cNvPr id="21" name="Picture 21"/>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632744" y="2093403"/>
            <a:ext cx="1163374" cy="1087755"/>
          </a:xfrm>
          <a:prstGeom prst="rect">
            <a:avLst/>
          </a:prstGeom>
        </p:spPr>
      </p:pic>
      <p:pic>
        <p:nvPicPr>
          <p:cNvPr id="22" name="Picture 22"/>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r="56286" b="40806"/>
          <a:stretch>
            <a:fillRect/>
          </a:stretch>
        </p:blipFill>
        <p:spPr>
          <a:xfrm>
            <a:off x="17249775" y="7418824"/>
            <a:ext cx="1278806" cy="1662387"/>
          </a:xfrm>
          <a:prstGeom prst="rect">
            <a:avLst/>
          </a:prstGeom>
        </p:spPr>
      </p:pic>
      <p:sp>
        <p:nvSpPr>
          <p:cNvPr id="26" name="Rectangle 25"/>
          <p:cNvSpPr/>
          <p:nvPr/>
        </p:nvSpPr>
        <p:spPr>
          <a:xfrm>
            <a:off x="3911246" y="4607031"/>
            <a:ext cx="10707589" cy="2308324"/>
          </a:xfrm>
          <a:prstGeom prst="rect">
            <a:avLst/>
          </a:prstGeom>
        </p:spPr>
        <p:txBody>
          <a:bodyPr wrap="square">
            <a:spAutoFit/>
          </a:bodyPr>
          <a:lstStyle/>
          <a:p>
            <a:pPr algn="just">
              <a:lnSpc>
                <a:spcPct val="150000"/>
              </a:lnSpc>
            </a:pPr>
            <a:r>
              <a:rPr lang="vi-VN" sz="4800" dirty="0">
                <a:solidFill>
                  <a:srgbClr val="000000"/>
                </a:solidFill>
                <a:ea typeface="Times New Roman" panose="02020603050405020304" pitchFamily="18" charset="0"/>
                <a:cs typeface="Times New Roman" panose="02020603050405020304" pitchFamily="18" charset="0"/>
              </a:rPr>
              <a:t>- </a:t>
            </a:r>
            <a:r>
              <a:rPr lang="vi-VN" sz="4800" b="1" dirty="0" smtClean="0">
                <a:solidFill>
                  <a:srgbClr val="000000"/>
                </a:solidFill>
                <a:ea typeface="Times New Roman" panose="02020603050405020304" pitchFamily="18" charset="0"/>
                <a:cs typeface="Times New Roman" panose="02020603050405020304" pitchFamily="18" charset="0"/>
              </a:rPr>
              <a:t>Phương </a:t>
            </a:r>
            <a:r>
              <a:rPr lang="vi-VN" sz="4800" b="1" dirty="0">
                <a:solidFill>
                  <a:srgbClr val="000000"/>
                </a:solidFill>
                <a:ea typeface="Times New Roman" panose="02020603050405020304" pitchFamily="18" charset="0"/>
                <a:cs typeface="Times New Roman" panose="02020603050405020304" pitchFamily="18" charset="0"/>
              </a:rPr>
              <a:t>thức biểu đạt: </a:t>
            </a:r>
            <a:r>
              <a:rPr lang="vi-VN" sz="4800" dirty="0">
                <a:solidFill>
                  <a:srgbClr val="000000"/>
                </a:solidFill>
                <a:ea typeface="Times New Roman" panose="02020603050405020304" pitchFamily="18" charset="0"/>
                <a:cs typeface="Times New Roman" panose="02020603050405020304" pitchFamily="18" charset="0"/>
              </a:rPr>
              <a:t>nghị luận.</a:t>
            </a:r>
          </a:p>
          <a:p>
            <a:pPr algn="just">
              <a:lnSpc>
                <a:spcPct val="150000"/>
              </a:lnSpc>
            </a:pPr>
            <a:r>
              <a:rPr lang="vi-VN" sz="4800" dirty="0">
                <a:solidFill>
                  <a:srgbClr val="000000"/>
                </a:solidFill>
                <a:ea typeface="Times New Roman" panose="02020603050405020304" pitchFamily="18" charset="0"/>
                <a:cs typeface="Times New Roman" panose="02020603050405020304" pitchFamily="18" charset="0"/>
              </a:rPr>
              <a:t>- Các lí lẽ, dẫn chứng rõ ràng, cụ thể.</a:t>
            </a:r>
          </a:p>
        </p:txBody>
      </p:sp>
    </p:spTree>
    <p:extLst>
      <p:ext uri="{BB962C8B-B14F-4D97-AF65-F5344CB8AC3E}">
        <p14:creationId xmlns:p14="http://schemas.microsoft.com/office/powerpoint/2010/main" val="238508504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EE6A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117712" y="637674"/>
            <a:ext cx="15341488" cy="10104829"/>
          </a:xfrm>
          <a:prstGeom prst="rect">
            <a:avLst/>
          </a:prstGeom>
        </p:spPr>
      </p:pic>
      <p:sp>
        <p:nvSpPr>
          <p:cNvPr id="14" name="TextBox 14"/>
          <p:cNvSpPr txBox="1"/>
          <p:nvPr/>
        </p:nvSpPr>
        <p:spPr>
          <a:xfrm>
            <a:off x="3784801" y="6508338"/>
            <a:ext cx="2029717" cy="606266"/>
          </a:xfrm>
          <a:prstGeom prst="rect">
            <a:avLst/>
          </a:prstGeom>
        </p:spPr>
        <p:txBody>
          <a:bodyPr lIns="0" tIns="0" rIns="0" bIns="0" rtlCol="0" anchor="t">
            <a:spAutoFit/>
          </a:bodyPr>
          <a:lstStyle/>
          <a:p>
            <a:pPr marL="0" lvl="0" indent="0" algn="ctr">
              <a:lnSpc>
                <a:spcPts val="5040"/>
              </a:lnSpc>
              <a:spcBef>
                <a:spcPct val="0"/>
              </a:spcBef>
            </a:pPr>
            <a:r>
              <a:rPr lang="en-US" sz="3600" u="none" spc="179">
                <a:solidFill>
                  <a:srgbClr val="FFFFFF"/>
                </a:solidFill>
                <a:latin typeface="Mali Bold"/>
              </a:rPr>
              <a:t>YES</a:t>
            </a:r>
          </a:p>
        </p:txBody>
      </p:sp>
      <p:sp>
        <p:nvSpPr>
          <p:cNvPr id="15" name="TextBox 15"/>
          <p:cNvSpPr txBox="1"/>
          <p:nvPr/>
        </p:nvSpPr>
        <p:spPr>
          <a:xfrm>
            <a:off x="5106509" y="2141399"/>
            <a:ext cx="7363894" cy="954405"/>
          </a:xfrm>
          <a:prstGeom prst="rect">
            <a:avLst/>
          </a:prstGeom>
        </p:spPr>
        <p:txBody>
          <a:bodyPr lIns="0" tIns="0" rIns="0" bIns="0" rtlCol="0" anchor="t">
            <a:spAutoFit/>
          </a:bodyPr>
          <a:lstStyle/>
          <a:p>
            <a:pPr marL="0" lvl="0" indent="0" algn="ctr">
              <a:lnSpc>
                <a:spcPts val="7200"/>
              </a:lnSpc>
              <a:spcBef>
                <a:spcPct val="0"/>
              </a:spcBef>
            </a:pPr>
            <a:r>
              <a:rPr lang="vi-VN" sz="6400" b="1" dirty="0" smtClean="0">
                <a:solidFill>
                  <a:srgbClr val="7B211E"/>
                </a:solidFill>
              </a:rPr>
              <a:t>LUYỆN TẬP</a:t>
            </a:r>
            <a:endParaRPr lang="en-US" sz="6400" b="1" u="none" dirty="0">
              <a:solidFill>
                <a:srgbClr val="7B211E"/>
              </a:solidFill>
            </a:endParaRPr>
          </a:p>
        </p:txBody>
      </p:sp>
      <p:pic>
        <p:nvPicPr>
          <p:cNvPr id="20" name="Picture 20"/>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8799383">
            <a:off x="15762574" y="-518369"/>
            <a:ext cx="2975188" cy="2818990"/>
          </a:xfrm>
          <a:prstGeom prst="rect">
            <a:avLst/>
          </a:prstGeom>
        </p:spPr>
      </p:pic>
      <p:pic>
        <p:nvPicPr>
          <p:cNvPr id="21" name="Picture 21"/>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2629658">
            <a:off x="54799" y="8934867"/>
            <a:ext cx="2125827" cy="1240710"/>
          </a:xfrm>
          <a:prstGeom prst="rect">
            <a:avLst/>
          </a:prstGeom>
        </p:spPr>
      </p:pic>
      <p:pic>
        <p:nvPicPr>
          <p:cNvPr id="22" name="Picture 22"/>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r="35844"/>
          <a:stretch>
            <a:fillRect/>
          </a:stretch>
        </p:blipFill>
        <p:spPr>
          <a:xfrm rot="-9059590">
            <a:off x="-943788" y="7361049"/>
            <a:ext cx="2644675" cy="831952"/>
          </a:xfrm>
          <a:prstGeom prst="rect">
            <a:avLst/>
          </a:prstGeom>
        </p:spPr>
      </p:pic>
      <p:pic>
        <p:nvPicPr>
          <p:cNvPr id="23" name="Picture 23"/>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1227061">
            <a:off x="14927119" y="4741685"/>
            <a:ext cx="2654578" cy="868771"/>
          </a:xfrm>
          <a:prstGeom prst="rect">
            <a:avLst/>
          </a:prstGeom>
        </p:spPr>
      </p:pic>
      <p:sp>
        <p:nvSpPr>
          <p:cNvPr id="24" name="Rectangle 23"/>
          <p:cNvSpPr/>
          <p:nvPr/>
        </p:nvSpPr>
        <p:spPr>
          <a:xfrm>
            <a:off x="2489312" y="3502833"/>
            <a:ext cx="12598288" cy="3416320"/>
          </a:xfrm>
          <a:prstGeom prst="rect">
            <a:avLst/>
          </a:prstGeom>
        </p:spPr>
        <p:txBody>
          <a:bodyPr wrap="square">
            <a:spAutoFit/>
          </a:bodyPr>
          <a:lstStyle/>
          <a:p>
            <a:pPr algn="just">
              <a:lnSpc>
                <a:spcPct val="150000"/>
              </a:lnSpc>
            </a:pPr>
            <a:r>
              <a:rPr lang="vi-VN" sz="4800" i="1" dirty="0">
                <a:solidFill>
                  <a:srgbClr val="000000"/>
                </a:solidFill>
                <a:ea typeface="Times New Roman" panose="02020603050405020304" pitchFamily="18" charset="0"/>
                <a:cs typeface="Times New Roman" panose="02020603050405020304" pitchFamily="18" charset="0"/>
              </a:rPr>
              <a:t>Hãy tóm tắt lại văn bản nghị </a:t>
            </a:r>
            <a:r>
              <a:rPr lang="vi-VN" sz="4800" i="1" dirty="0" smtClean="0">
                <a:solidFill>
                  <a:srgbClr val="000000"/>
                </a:solidFill>
                <a:ea typeface="Times New Roman" panose="02020603050405020304" pitchFamily="18" charset="0"/>
                <a:cs typeface="Times New Roman" panose="02020603050405020304" pitchFamily="18" charset="0"/>
              </a:rPr>
              <a:t>luận </a:t>
            </a:r>
            <a:r>
              <a:rPr lang="vi-VN" sz="4800" i="1" dirty="0">
                <a:solidFill>
                  <a:srgbClr val="000000"/>
                </a:solidFill>
                <a:ea typeface="Times New Roman" panose="02020603050405020304" pitchFamily="18" charset="0"/>
                <a:cs typeface="Times New Roman" panose="02020603050405020304" pitchFamily="18" charset="0"/>
              </a:rPr>
              <a:t>theo sơ đồ bài tập 5 (trang 43) vào vở. Trao đổi cùng bạn để chỉnh sửa lỗi.</a:t>
            </a:r>
            <a:endParaRPr lang="en-US" sz="4800" dirty="0">
              <a:effectLst/>
              <a:ea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EE6A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117712" y="637674"/>
            <a:ext cx="15341488" cy="10104829"/>
          </a:xfrm>
          <a:prstGeom prst="rect">
            <a:avLst/>
          </a:prstGeom>
        </p:spPr>
      </p:pic>
      <p:sp>
        <p:nvSpPr>
          <p:cNvPr id="14" name="TextBox 14"/>
          <p:cNvSpPr txBox="1"/>
          <p:nvPr/>
        </p:nvSpPr>
        <p:spPr>
          <a:xfrm>
            <a:off x="3784801" y="6508338"/>
            <a:ext cx="2029717" cy="606266"/>
          </a:xfrm>
          <a:prstGeom prst="rect">
            <a:avLst/>
          </a:prstGeom>
        </p:spPr>
        <p:txBody>
          <a:bodyPr lIns="0" tIns="0" rIns="0" bIns="0" rtlCol="0" anchor="t">
            <a:spAutoFit/>
          </a:bodyPr>
          <a:lstStyle/>
          <a:p>
            <a:pPr marL="0" lvl="0" indent="0" algn="ctr">
              <a:lnSpc>
                <a:spcPts val="5040"/>
              </a:lnSpc>
              <a:spcBef>
                <a:spcPct val="0"/>
              </a:spcBef>
            </a:pPr>
            <a:r>
              <a:rPr lang="en-US" sz="3600" u="none" spc="179">
                <a:solidFill>
                  <a:srgbClr val="FFFFFF"/>
                </a:solidFill>
                <a:latin typeface="Mali Bold"/>
              </a:rPr>
              <a:t>YES</a:t>
            </a:r>
          </a:p>
        </p:txBody>
      </p:sp>
      <p:sp>
        <p:nvSpPr>
          <p:cNvPr id="15" name="TextBox 15"/>
          <p:cNvSpPr txBox="1"/>
          <p:nvPr/>
        </p:nvSpPr>
        <p:spPr>
          <a:xfrm>
            <a:off x="5106509" y="2141399"/>
            <a:ext cx="7363894" cy="954405"/>
          </a:xfrm>
          <a:prstGeom prst="rect">
            <a:avLst/>
          </a:prstGeom>
        </p:spPr>
        <p:txBody>
          <a:bodyPr lIns="0" tIns="0" rIns="0" bIns="0" rtlCol="0" anchor="t">
            <a:spAutoFit/>
          </a:bodyPr>
          <a:lstStyle/>
          <a:p>
            <a:pPr marL="0" lvl="0" indent="0" algn="ctr">
              <a:lnSpc>
                <a:spcPts val="7200"/>
              </a:lnSpc>
              <a:spcBef>
                <a:spcPct val="0"/>
              </a:spcBef>
            </a:pPr>
            <a:r>
              <a:rPr lang="vi-VN" sz="6400" b="1" dirty="0" smtClean="0">
                <a:solidFill>
                  <a:srgbClr val="7B211E"/>
                </a:solidFill>
              </a:rPr>
              <a:t>VẬN DỤNG</a:t>
            </a:r>
            <a:endParaRPr lang="en-US" sz="6400" b="1" u="none" dirty="0">
              <a:solidFill>
                <a:srgbClr val="7B211E"/>
              </a:solidFill>
            </a:endParaRPr>
          </a:p>
        </p:txBody>
      </p:sp>
      <p:pic>
        <p:nvPicPr>
          <p:cNvPr id="20" name="Picture 20"/>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8"/>
              </a:ext>
            </a:extLst>
          </a:blip>
          <a:srcRect/>
          <a:stretch>
            <a:fillRect/>
          </a:stretch>
        </p:blipFill>
        <p:spPr>
          <a:xfrm rot="-8799383">
            <a:off x="15762574" y="-518369"/>
            <a:ext cx="2975188" cy="2818990"/>
          </a:xfrm>
          <a:prstGeom prst="rect">
            <a:avLst/>
          </a:prstGeom>
        </p:spPr>
      </p:pic>
      <p:pic>
        <p:nvPicPr>
          <p:cNvPr id="21" name="Picture 21"/>
          <p:cNvPicPr>
            <a:picLocks noChangeAspect="1"/>
          </p:cNvPicPr>
          <p:nvPr/>
        </p:nvPicPr>
        <p:blipFill>
          <a:blip r:embed="rId9">
            <a:extLst>
              <a:ext uri="{28A0092B-C50C-407E-A947-70E740481C1C}">
                <a14:useLocalDpi xmlns:a14="http://schemas.microsoft.com/office/drawing/2010/main" val="0"/>
              </a:ext>
              <a:ext uri="{96DAC541-7B7A-43D3-8B79-37D633B846F1}">
                <asvg:svgBlip xmlns="" xmlns:asvg="http://schemas.microsoft.com/office/drawing/2016/SVG/main" r:embed="rId10"/>
              </a:ext>
            </a:extLst>
          </a:blip>
          <a:srcRect/>
          <a:stretch>
            <a:fillRect/>
          </a:stretch>
        </p:blipFill>
        <p:spPr>
          <a:xfrm rot="2629658">
            <a:off x="54799" y="8934867"/>
            <a:ext cx="2125827" cy="1240710"/>
          </a:xfrm>
          <a:prstGeom prst="rect">
            <a:avLst/>
          </a:prstGeom>
        </p:spPr>
      </p:pic>
      <p:pic>
        <p:nvPicPr>
          <p:cNvPr id="22" name="Picture 22"/>
          <p:cNvPicPr>
            <a:picLocks noChangeAspect="1"/>
          </p:cNvPicPr>
          <p:nvPr/>
        </p:nvPicPr>
        <p:blipFill>
          <a:blip r:embed="rId11">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r="35844"/>
          <a:stretch>
            <a:fillRect/>
          </a:stretch>
        </p:blipFill>
        <p:spPr>
          <a:xfrm rot="-9059590">
            <a:off x="-943788" y="7361049"/>
            <a:ext cx="2644675" cy="831952"/>
          </a:xfrm>
          <a:prstGeom prst="rect">
            <a:avLst/>
          </a:prstGeom>
        </p:spPr>
      </p:pic>
      <p:pic>
        <p:nvPicPr>
          <p:cNvPr id="23" name="Picture 23"/>
          <p:cNvPicPr>
            <a:picLocks noChangeAspect="1"/>
          </p:cNvPicPr>
          <p:nvPr/>
        </p:nvPicPr>
        <p:blipFill>
          <a:blip r:embed="rId13">
            <a:extLst>
              <a:ext uri="{28A0092B-C50C-407E-A947-70E740481C1C}">
                <a14:useLocalDpi xmlns:a14="http://schemas.microsoft.com/office/drawing/2010/main" val="0"/>
              </a:ext>
              <a:ext uri="{96DAC541-7B7A-43D3-8B79-37D633B846F1}">
                <asvg:svgBlip xmlns="" xmlns:asvg="http://schemas.microsoft.com/office/drawing/2016/SVG/main" r:embed="rId14"/>
              </a:ext>
            </a:extLst>
          </a:blip>
          <a:srcRect/>
          <a:stretch>
            <a:fillRect/>
          </a:stretch>
        </p:blipFill>
        <p:spPr>
          <a:xfrm rot="-1227061">
            <a:off x="14927119" y="4741685"/>
            <a:ext cx="2654578" cy="868771"/>
          </a:xfrm>
          <a:prstGeom prst="rect">
            <a:avLst/>
          </a:prstGeom>
        </p:spPr>
      </p:pic>
      <p:sp>
        <p:nvSpPr>
          <p:cNvPr id="24" name="Rectangle 23"/>
          <p:cNvSpPr/>
          <p:nvPr/>
        </p:nvSpPr>
        <p:spPr>
          <a:xfrm>
            <a:off x="2706313" y="3238500"/>
            <a:ext cx="12217288" cy="5286062"/>
          </a:xfrm>
          <a:prstGeom prst="rect">
            <a:avLst/>
          </a:prstGeom>
        </p:spPr>
        <p:txBody>
          <a:bodyPr wrap="square">
            <a:spAutoFit/>
          </a:bodyPr>
          <a:lstStyle/>
          <a:p>
            <a:pPr algn="just">
              <a:lnSpc>
                <a:spcPct val="150000"/>
              </a:lnSpc>
            </a:pPr>
            <a:r>
              <a:rPr lang="vi-VN" sz="4500" b="1" dirty="0">
                <a:solidFill>
                  <a:srgbClr val="000000"/>
                </a:solidFill>
                <a:ea typeface="Times New Roman" panose="02020603050405020304" pitchFamily="18" charset="0"/>
                <a:cs typeface="Times New Roman" panose="02020603050405020304" pitchFamily="18" charset="0"/>
              </a:rPr>
              <a:t>Bài tập 1: </a:t>
            </a:r>
            <a:r>
              <a:rPr lang="vi-VN" sz="4500" i="1" dirty="0">
                <a:solidFill>
                  <a:srgbClr val="000000"/>
                </a:solidFill>
                <a:ea typeface="Times New Roman" panose="02020603050405020304" pitchFamily="18" charset="0"/>
                <a:cs typeface="Times New Roman" panose="02020603050405020304" pitchFamily="18" charset="0"/>
              </a:rPr>
              <a:t>Em hãy tìm ví dụ về một văn bản nghị luận và chỉ ra các yếu tố nghị luận trong văn bản đó?</a:t>
            </a:r>
          </a:p>
          <a:p>
            <a:pPr algn="just">
              <a:lnSpc>
                <a:spcPct val="150000"/>
              </a:lnSpc>
            </a:pPr>
            <a:r>
              <a:rPr lang="vi-VN" sz="4500" b="1" dirty="0">
                <a:solidFill>
                  <a:srgbClr val="000000"/>
                </a:solidFill>
                <a:ea typeface="Times New Roman" panose="02020603050405020304" pitchFamily="18" charset="0"/>
                <a:cs typeface="Times New Roman" panose="02020603050405020304" pitchFamily="18" charset="0"/>
              </a:rPr>
              <a:t>Bài tập 2: </a:t>
            </a:r>
            <a:r>
              <a:rPr lang="vi-VN" sz="4500" i="1" dirty="0">
                <a:solidFill>
                  <a:srgbClr val="000000"/>
                </a:solidFill>
                <a:ea typeface="Times New Roman" panose="02020603050405020304" pitchFamily="18" charset="0"/>
                <a:cs typeface="Times New Roman" panose="02020603050405020304" pitchFamily="18" charset="0"/>
              </a:rPr>
              <a:t>Hãy kể thêm về một trải nghiệm của bản thân </a:t>
            </a:r>
            <a:r>
              <a:rPr lang="vi-VN" sz="4500" i="1" dirty="0" smtClean="0">
                <a:solidFill>
                  <a:srgbClr val="000000"/>
                </a:solidFill>
                <a:ea typeface="Times New Roman" panose="02020603050405020304" pitchFamily="18" charset="0"/>
                <a:cs typeface="Times New Roman" panose="02020603050405020304" pitchFamily="18" charset="0"/>
              </a:rPr>
              <a:t>em.</a:t>
            </a:r>
            <a:endParaRPr lang="vi-VN" sz="4500" i="1" dirty="0">
              <a:solidFill>
                <a:srgbClr val="000000"/>
              </a:solidFill>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339046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EE6AD"/>
        </a:solidFill>
        <a:effectLst/>
      </p:bgPr>
    </p:bg>
    <p:spTree>
      <p:nvGrpSpPr>
        <p:cNvPr id="1" name=""/>
        <p:cNvGrpSpPr/>
        <p:nvPr/>
      </p:nvGrpSpPr>
      <p:grpSpPr>
        <a:xfrm>
          <a:off x="0" y="0"/>
          <a:ext cx="0" cy="0"/>
          <a:chOff x="0" y="0"/>
          <a:chExt cx="0" cy="0"/>
        </a:xfrm>
      </p:grpSpPr>
      <p:grpSp>
        <p:nvGrpSpPr>
          <p:cNvPr id="5" name="Group 5"/>
          <p:cNvGrpSpPr/>
          <p:nvPr/>
        </p:nvGrpSpPr>
        <p:grpSpPr>
          <a:xfrm>
            <a:off x="4514033" y="860621"/>
            <a:ext cx="10017660" cy="1828800"/>
            <a:chOff x="0" y="0"/>
            <a:chExt cx="4889165" cy="848774"/>
          </a:xfrm>
        </p:grpSpPr>
        <p:sp>
          <p:nvSpPr>
            <p:cNvPr id="6" name="Freeform 6"/>
            <p:cNvSpPr/>
            <p:nvPr/>
          </p:nvSpPr>
          <p:spPr>
            <a:xfrm>
              <a:off x="0" y="0"/>
              <a:ext cx="4889165" cy="848774"/>
            </a:xfrm>
            <a:custGeom>
              <a:avLst/>
              <a:gdLst/>
              <a:ahLst/>
              <a:cxnLst/>
              <a:rect l="l" t="t" r="r" b="b"/>
              <a:pathLst>
                <a:path w="4889165" h="848774">
                  <a:moveTo>
                    <a:pt x="4764705" y="848774"/>
                  </a:moveTo>
                  <a:lnTo>
                    <a:pt x="124460" y="848774"/>
                  </a:lnTo>
                  <a:cubicBezTo>
                    <a:pt x="55880" y="848774"/>
                    <a:pt x="0" y="792894"/>
                    <a:pt x="0" y="724314"/>
                  </a:cubicBezTo>
                  <a:lnTo>
                    <a:pt x="0" y="124460"/>
                  </a:lnTo>
                  <a:cubicBezTo>
                    <a:pt x="0" y="55880"/>
                    <a:pt x="55880" y="0"/>
                    <a:pt x="124460" y="0"/>
                  </a:cubicBezTo>
                  <a:lnTo>
                    <a:pt x="4764705" y="0"/>
                  </a:lnTo>
                  <a:cubicBezTo>
                    <a:pt x="4833285" y="0"/>
                    <a:pt x="4889165" y="55880"/>
                    <a:pt x="4889165" y="124460"/>
                  </a:cubicBezTo>
                  <a:lnTo>
                    <a:pt x="4889165" y="724314"/>
                  </a:lnTo>
                  <a:cubicBezTo>
                    <a:pt x="4889165" y="792894"/>
                    <a:pt x="4833285" y="848774"/>
                    <a:pt x="4764705" y="848774"/>
                  </a:cubicBezTo>
                  <a:close/>
                </a:path>
              </a:pathLst>
            </a:custGeom>
            <a:solidFill>
              <a:srgbClr val="F46E16"/>
            </a:solidFill>
          </p:spPr>
        </p:sp>
      </p:grpSp>
      <p:sp>
        <p:nvSpPr>
          <p:cNvPr id="7" name="TextBox 7"/>
          <p:cNvSpPr txBox="1"/>
          <p:nvPr/>
        </p:nvSpPr>
        <p:spPr>
          <a:xfrm>
            <a:off x="5187109" y="1563196"/>
            <a:ext cx="8839200" cy="691215"/>
          </a:xfrm>
          <a:prstGeom prst="rect">
            <a:avLst/>
          </a:prstGeom>
        </p:spPr>
        <p:txBody>
          <a:bodyPr wrap="square" lIns="0" tIns="0" rIns="0" bIns="0" rtlCol="0" anchor="t">
            <a:spAutoFit/>
          </a:bodyPr>
          <a:lstStyle/>
          <a:p>
            <a:pPr marL="0" lvl="0" indent="0" algn="ctr">
              <a:lnSpc>
                <a:spcPts val="5040"/>
              </a:lnSpc>
              <a:spcBef>
                <a:spcPct val="0"/>
              </a:spcBef>
            </a:pPr>
            <a:r>
              <a:rPr lang="vi-VN" sz="6400" b="1" spc="179" dirty="0" smtClean="0">
                <a:solidFill>
                  <a:srgbClr val="FFFFFF"/>
                </a:solidFill>
              </a:rPr>
              <a:t>HƯỚNG DẪN VỀ NHÀ</a:t>
            </a:r>
            <a:endParaRPr lang="en-US" sz="6400" b="1" u="none" spc="179" dirty="0">
              <a:solidFill>
                <a:srgbClr val="FFFFFF"/>
              </a:solidFill>
            </a:endParaRPr>
          </a:p>
        </p:txBody>
      </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r="37509"/>
          <a:stretch>
            <a:fillRect/>
          </a:stretch>
        </p:blipFill>
        <p:spPr>
          <a:xfrm rot="-8969610">
            <a:off x="-473920" y="170802"/>
            <a:ext cx="3955955" cy="1277613"/>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5645980" y="5143500"/>
            <a:ext cx="2534343" cy="5143500"/>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922401">
            <a:off x="-482230" y="2365689"/>
            <a:ext cx="2231749" cy="730391"/>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t="40806" r="12133"/>
          <a:stretch>
            <a:fillRect/>
          </a:stretch>
        </p:blipFill>
        <p:spPr>
          <a:xfrm>
            <a:off x="15680910" y="0"/>
            <a:ext cx="2570434" cy="1662387"/>
          </a:xfrm>
          <a:prstGeom prst="rect">
            <a:avLst/>
          </a:prstGeom>
        </p:spPr>
      </p:pic>
      <p:pic>
        <p:nvPicPr>
          <p:cNvPr id="14" name="Picture 14"/>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r="56286" b="40806"/>
          <a:stretch>
            <a:fillRect/>
          </a:stretch>
        </p:blipFill>
        <p:spPr>
          <a:xfrm>
            <a:off x="17430750" y="1532885"/>
            <a:ext cx="1278806" cy="1662387"/>
          </a:xfrm>
          <a:prstGeom prst="rect">
            <a:avLst/>
          </a:prstGeom>
        </p:spPr>
      </p:pic>
      <p:pic>
        <p:nvPicPr>
          <p:cNvPr id="15" name="Picture 1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605585">
            <a:off x="16396921" y="1885730"/>
            <a:ext cx="756373" cy="1276579"/>
          </a:xfrm>
          <a:prstGeom prst="rect">
            <a:avLst/>
          </a:prstGeom>
        </p:spPr>
      </p:pic>
      <p:pic>
        <p:nvPicPr>
          <p:cNvPr id="16" name="Picture 16"/>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332045" y="4937543"/>
            <a:ext cx="1103930" cy="1032175"/>
          </a:xfrm>
          <a:prstGeom prst="rect">
            <a:avLst/>
          </a:prstGeom>
        </p:spPr>
      </p:pic>
      <p:pic>
        <p:nvPicPr>
          <p:cNvPr id="17" name="Picture 17"/>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b="43522"/>
          <a:stretch>
            <a:fillRect/>
          </a:stretch>
        </p:blipFill>
        <p:spPr>
          <a:xfrm>
            <a:off x="0" y="8367774"/>
            <a:ext cx="3546575" cy="1922893"/>
          </a:xfrm>
          <a:prstGeom prst="rect">
            <a:avLst/>
          </a:prstGeom>
        </p:spPr>
      </p:pic>
      <p:pic>
        <p:nvPicPr>
          <p:cNvPr id="18" name="Picture 1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605585">
            <a:off x="-46394" y="7034797"/>
            <a:ext cx="756373" cy="1276579"/>
          </a:xfrm>
          <a:prstGeom prst="rect">
            <a:avLst/>
          </a:prstGeom>
        </p:spPr>
      </p:pic>
      <p:pic>
        <p:nvPicPr>
          <p:cNvPr id="19" name="Picture 19"/>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794313">
            <a:off x="16614658" y="7714838"/>
            <a:ext cx="596989" cy="568632"/>
          </a:xfrm>
          <a:prstGeom prst="rect">
            <a:avLst/>
          </a:prstGeom>
        </p:spPr>
      </p:pic>
      <p:sp>
        <p:nvSpPr>
          <p:cNvPr id="2" name="TextBox 1"/>
          <p:cNvSpPr txBox="1"/>
          <p:nvPr/>
        </p:nvSpPr>
        <p:spPr>
          <a:xfrm>
            <a:off x="3073756" y="2952894"/>
            <a:ext cx="12775843" cy="3046988"/>
          </a:xfrm>
          <a:prstGeom prst="rect">
            <a:avLst/>
          </a:prstGeom>
          <a:noFill/>
        </p:spPr>
        <p:txBody>
          <a:bodyPr wrap="square" rtlCol="0">
            <a:spAutoFit/>
          </a:bodyPr>
          <a:lstStyle/>
          <a:p>
            <a:pPr marL="285750" indent="-285750">
              <a:lnSpc>
                <a:spcPct val="200000"/>
              </a:lnSpc>
              <a:buFontTx/>
              <a:buChar char="-"/>
            </a:pPr>
            <a:r>
              <a:rPr lang="en-US" sz="4800" dirty="0" err="1" smtClean="0">
                <a:latin typeface="Arial" panose="020B0604020202020204" pitchFamily="34" charset="0"/>
                <a:cs typeface="Arial" panose="020B0604020202020204" pitchFamily="34" charset="0"/>
              </a:rPr>
              <a:t>Hoàn</a:t>
            </a:r>
            <a:r>
              <a:rPr lang="en-US" sz="4800" dirty="0" smtClean="0">
                <a:latin typeface="Arial" panose="020B0604020202020204" pitchFamily="34" charset="0"/>
                <a:cs typeface="Arial" panose="020B0604020202020204" pitchFamily="34" charset="0"/>
              </a:rPr>
              <a:t> thành các bài </a:t>
            </a:r>
            <a:r>
              <a:rPr lang="en-US" sz="4800" dirty="0" err="1" smtClean="0">
                <a:latin typeface="Arial" panose="020B0604020202020204" pitchFamily="34" charset="0"/>
                <a:cs typeface="Arial" panose="020B0604020202020204" pitchFamily="34" charset="0"/>
              </a:rPr>
              <a:t>tập</a:t>
            </a:r>
            <a:endParaRPr lang="en-US" sz="4800" dirty="0">
              <a:latin typeface="Arial" panose="020B0604020202020204" pitchFamily="34" charset="0"/>
              <a:cs typeface="Arial" panose="020B0604020202020204" pitchFamily="34" charset="0"/>
            </a:endParaRPr>
          </a:p>
          <a:p>
            <a:pPr marL="285750" indent="-285750">
              <a:lnSpc>
                <a:spcPct val="200000"/>
              </a:lnSpc>
              <a:buFontTx/>
              <a:buChar char="-"/>
            </a:pPr>
            <a:r>
              <a:rPr lang="en-US" sz="4800" dirty="0" err="1" smtClean="0">
                <a:latin typeface="Arial" panose="020B0604020202020204" pitchFamily="34" charset="0"/>
                <a:cs typeface="Arial" panose="020B0604020202020204" pitchFamily="34" charset="0"/>
              </a:rPr>
              <a:t>Chuẩn</a:t>
            </a:r>
            <a:r>
              <a:rPr lang="en-US" sz="4800" dirty="0" smtClean="0">
                <a:latin typeface="Arial" panose="020B0604020202020204" pitchFamily="34" charset="0"/>
                <a:cs typeface="Arial" panose="020B0604020202020204" pitchFamily="34" charset="0"/>
              </a:rPr>
              <a:t> bị bài mới: </a:t>
            </a:r>
            <a:r>
              <a:rPr lang="en-US" sz="4800" b="1" i="1" dirty="0" smtClean="0">
                <a:latin typeface="Arial" panose="020B0604020202020204" pitchFamily="34" charset="0"/>
                <a:cs typeface="Arial" panose="020B0604020202020204" pitchFamily="34" charset="0"/>
              </a:rPr>
              <a:t>Văn bản 2: </a:t>
            </a:r>
            <a:r>
              <a:rPr lang="en-US" sz="4800" b="1" i="1" dirty="0" err="1" smtClean="0">
                <a:latin typeface="Arial" panose="020B0604020202020204" pitchFamily="34" charset="0"/>
                <a:cs typeface="Arial" panose="020B0604020202020204" pitchFamily="34" charset="0"/>
              </a:rPr>
              <a:t>Thánh</a:t>
            </a:r>
            <a:r>
              <a:rPr lang="en-US" sz="4800" b="1" i="1" dirty="0" smtClean="0">
                <a:latin typeface="Arial" panose="020B0604020202020204" pitchFamily="34" charset="0"/>
                <a:cs typeface="Arial" panose="020B0604020202020204" pitchFamily="34" charset="0"/>
              </a:rPr>
              <a:t> </a:t>
            </a:r>
            <a:r>
              <a:rPr lang="en-US" sz="4800" b="1" i="1" dirty="0" err="1" smtClean="0">
                <a:latin typeface="Arial" panose="020B0604020202020204" pitchFamily="34" charset="0"/>
                <a:cs typeface="Arial" panose="020B0604020202020204" pitchFamily="34" charset="0"/>
              </a:rPr>
              <a:t>Gióng</a:t>
            </a:r>
            <a:endParaRPr lang="en-US" sz="4800" b="1" i="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EE6AD"/>
        </a:solidFill>
        <a:effectLst/>
      </p:bgPr>
    </p:bg>
    <p:spTree>
      <p:nvGrpSpPr>
        <p:cNvPr id="1" name=""/>
        <p:cNvGrpSpPr/>
        <p:nvPr/>
      </p:nvGrpSpPr>
      <p:grpSpPr>
        <a:xfrm>
          <a:off x="0" y="0"/>
          <a:ext cx="0" cy="0"/>
          <a:chOff x="0" y="0"/>
          <a:chExt cx="0" cy="0"/>
        </a:xfrm>
      </p:grpSpPr>
      <p:grpSp>
        <p:nvGrpSpPr>
          <p:cNvPr id="2" name="Group 2"/>
          <p:cNvGrpSpPr/>
          <p:nvPr/>
        </p:nvGrpSpPr>
        <p:grpSpPr>
          <a:xfrm>
            <a:off x="0" y="0"/>
            <a:ext cx="18288000" cy="5143500"/>
            <a:chOff x="0" y="0"/>
            <a:chExt cx="6186311" cy="1739900"/>
          </a:xfrm>
        </p:grpSpPr>
        <p:sp>
          <p:nvSpPr>
            <p:cNvPr id="3" name="Freeform 3"/>
            <p:cNvSpPr/>
            <p:nvPr/>
          </p:nvSpPr>
          <p:spPr>
            <a:xfrm>
              <a:off x="0" y="0"/>
              <a:ext cx="6186311" cy="1739900"/>
            </a:xfrm>
            <a:custGeom>
              <a:avLst/>
              <a:gdLst/>
              <a:ahLst/>
              <a:cxnLst/>
              <a:rect l="l" t="t" r="r" b="b"/>
              <a:pathLst>
                <a:path w="6186311" h="1739900">
                  <a:moveTo>
                    <a:pt x="0" y="0"/>
                  </a:moveTo>
                  <a:lnTo>
                    <a:pt x="6186311" y="0"/>
                  </a:lnTo>
                  <a:lnTo>
                    <a:pt x="6186311" y="1739900"/>
                  </a:lnTo>
                  <a:lnTo>
                    <a:pt x="0" y="1739900"/>
                  </a:lnTo>
                  <a:close/>
                </a:path>
              </a:pathLst>
            </a:custGeom>
            <a:solidFill>
              <a:srgbClr val="F46E16"/>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26406"/>
          <a:stretch>
            <a:fillRect/>
          </a:stretch>
        </p:blipFill>
        <p:spPr>
          <a:xfrm>
            <a:off x="1295400" y="-384241"/>
            <a:ext cx="15773399" cy="8241303"/>
          </a:xfrm>
          <a:prstGeom prst="rect">
            <a:avLst/>
          </a:prstGeom>
        </p:spPr>
      </p:pic>
      <p:sp>
        <p:nvSpPr>
          <p:cNvPr id="6" name="TextBox 6"/>
          <p:cNvSpPr txBox="1"/>
          <p:nvPr/>
        </p:nvSpPr>
        <p:spPr>
          <a:xfrm>
            <a:off x="2095244" y="4080845"/>
            <a:ext cx="14183664" cy="3118674"/>
          </a:xfrm>
          <a:prstGeom prst="rect">
            <a:avLst/>
          </a:prstGeom>
        </p:spPr>
        <p:txBody>
          <a:bodyPr wrap="square" lIns="0" tIns="0" rIns="0" bIns="0" rtlCol="0" anchor="t">
            <a:spAutoFit/>
          </a:bodyPr>
          <a:lstStyle/>
          <a:p>
            <a:pPr marL="0" lvl="0" indent="0" algn="ctr">
              <a:lnSpc>
                <a:spcPct val="150000"/>
              </a:lnSpc>
              <a:spcBef>
                <a:spcPct val="0"/>
              </a:spcBef>
            </a:pPr>
            <a:r>
              <a:rPr lang="en-US" sz="7200" b="1" dirty="0" smtClean="0">
                <a:solidFill>
                  <a:srgbClr val="7B211E"/>
                </a:solidFill>
                <a:latin typeface="Arial" panose="020B0604020202020204" pitchFamily="34" charset="0"/>
                <a:cs typeface="Arial" panose="020B0604020202020204" pitchFamily="34" charset="0"/>
              </a:rPr>
              <a:t>CẢM ƠN CÁC EM ĐÃ</a:t>
            </a:r>
          </a:p>
          <a:p>
            <a:pPr marL="0" lvl="0" indent="0" algn="ctr">
              <a:lnSpc>
                <a:spcPct val="150000"/>
              </a:lnSpc>
              <a:spcBef>
                <a:spcPct val="0"/>
              </a:spcBef>
            </a:pPr>
            <a:r>
              <a:rPr lang="en-US" sz="7200" b="1" dirty="0" smtClean="0">
                <a:solidFill>
                  <a:srgbClr val="7B211E"/>
                </a:solidFill>
                <a:latin typeface="Arial" panose="020B0604020202020204" pitchFamily="34" charset="0"/>
                <a:cs typeface="Arial" panose="020B0604020202020204" pitchFamily="34" charset="0"/>
              </a:rPr>
              <a:t> LẮNG NGHE BÀI GIẢNG!</a:t>
            </a:r>
            <a:endParaRPr lang="en-US" sz="7200" b="1" u="none" dirty="0">
              <a:solidFill>
                <a:srgbClr val="7B211E"/>
              </a:solidFill>
              <a:latin typeface="Arial" panose="020B0604020202020204" pitchFamily="34" charset="0"/>
              <a:cs typeface="Arial" panose="020B0604020202020204" pitchFamily="34" charset="0"/>
            </a:endParaRPr>
          </a:p>
        </p:txBody>
      </p:sp>
      <p:pic>
        <p:nvPicPr>
          <p:cNvPr id="10" name="Picture 1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55457">
            <a:off x="207230" y="2048199"/>
            <a:ext cx="649653" cy="618795"/>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b="43085"/>
          <a:stretch>
            <a:fillRect/>
          </a:stretch>
        </p:blipFill>
        <p:spPr>
          <a:xfrm>
            <a:off x="0" y="7997412"/>
            <a:ext cx="4190488" cy="2289588"/>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7816711" y="7581915"/>
            <a:ext cx="2654578" cy="868771"/>
          </a:xfrm>
          <a:prstGeom prst="rect">
            <a:avLst/>
          </a:prstGeom>
        </p:spPr>
      </p:pic>
      <p:pic>
        <p:nvPicPr>
          <p:cNvPr id="13" name="Picture 13"/>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605585">
            <a:off x="17112652" y="2244331"/>
            <a:ext cx="906118" cy="1529312"/>
          </a:xfrm>
          <a:prstGeom prst="rect">
            <a:avLst/>
          </a:prstGeom>
        </p:spPr>
      </p:pic>
    </p:spTree>
    <p:extLst>
      <p:ext uri="{BB962C8B-B14F-4D97-AF65-F5344CB8AC3E}">
        <p14:creationId xmlns:p14="http://schemas.microsoft.com/office/powerpoint/2010/main" val="2014765127"/>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E6A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9412"/>
          <a:stretch>
            <a:fillRect/>
          </a:stretch>
        </p:blipFill>
        <p:spPr>
          <a:xfrm>
            <a:off x="0" y="0"/>
            <a:ext cx="2970481" cy="314794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t="17284" r="21180"/>
          <a:stretch>
            <a:fillRect/>
          </a:stretch>
        </p:blipFill>
        <p:spPr>
          <a:xfrm>
            <a:off x="1784608" y="-36612"/>
            <a:ext cx="7295172" cy="8321448"/>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l="17734" t="16716"/>
          <a:stretch>
            <a:fillRect/>
          </a:stretch>
        </p:blipFill>
        <p:spPr>
          <a:xfrm>
            <a:off x="8889281" y="-93762"/>
            <a:ext cx="7614111" cy="8378598"/>
          </a:xfrm>
          <a:prstGeom prst="rect">
            <a:avLst/>
          </a:prstGeom>
        </p:spPr>
      </p:pic>
      <p:sp>
        <p:nvSpPr>
          <p:cNvPr id="5" name="TextBox 5"/>
          <p:cNvSpPr txBox="1"/>
          <p:nvPr/>
        </p:nvSpPr>
        <p:spPr>
          <a:xfrm>
            <a:off x="2020688" y="4287401"/>
            <a:ext cx="14246624" cy="1691489"/>
          </a:xfrm>
          <a:prstGeom prst="rect">
            <a:avLst/>
          </a:prstGeom>
        </p:spPr>
        <p:txBody>
          <a:bodyPr lIns="0" tIns="0" rIns="0" bIns="0" rtlCol="0" anchor="t">
            <a:spAutoFit/>
          </a:bodyPr>
          <a:lstStyle/>
          <a:p>
            <a:pPr marL="0" lvl="0" indent="0" algn="ctr">
              <a:lnSpc>
                <a:spcPts val="14400"/>
              </a:lnSpc>
              <a:spcBef>
                <a:spcPct val="0"/>
              </a:spcBef>
            </a:pPr>
            <a:r>
              <a:rPr lang="en-US" sz="10500" b="1" u="none" dirty="0" smtClean="0">
                <a:solidFill>
                  <a:srgbClr val="7B211E"/>
                </a:solidFill>
                <a:latin typeface="Arial" panose="020B0604020202020204" pitchFamily="34" charset="0"/>
                <a:cs typeface="Arial" panose="020B0604020202020204" pitchFamily="34" charset="0"/>
              </a:rPr>
              <a:t>HỌC THẦY, HỌC BẠN</a:t>
            </a:r>
            <a:endParaRPr lang="en-US" sz="10500" b="1" u="none" dirty="0">
              <a:solidFill>
                <a:srgbClr val="7B211E"/>
              </a:solidFill>
              <a:latin typeface="Arial" panose="020B0604020202020204" pitchFamily="34" charset="0"/>
              <a:cs typeface="Arial" panose="020B0604020202020204" pitchFamily="34" charset="0"/>
            </a:endParaRPr>
          </a:p>
        </p:txBody>
      </p:sp>
      <p:grpSp>
        <p:nvGrpSpPr>
          <p:cNvPr id="6" name="Group 6"/>
          <p:cNvGrpSpPr/>
          <p:nvPr/>
        </p:nvGrpSpPr>
        <p:grpSpPr>
          <a:xfrm>
            <a:off x="0" y="9541197"/>
            <a:ext cx="18288000" cy="745803"/>
            <a:chOff x="0" y="0"/>
            <a:chExt cx="6186311" cy="252284"/>
          </a:xfrm>
        </p:grpSpPr>
        <p:sp>
          <p:nvSpPr>
            <p:cNvPr id="7" name="Freeform 7"/>
            <p:cNvSpPr/>
            <p:nvPr/>
          </p:nvSpPr>
          <p:spPr>
            <a:xfrm>
              <a:off x="0" y="0"/>
              <a:ext cx="6186311" cy="252284"/>
            </a:xfrm>
            <a:custGeom>
              <a:avLst/>
              <a:gdLst/>
              <a:ahLst/>
              <a:cxnLst/>
              <a:rect l="l" t="t" r="r" b="b"/>
              <a:pathLst>
                <a:path w="6186311" h="252284">
                  <a:moveTo>
                    <a:pt x="0" y="0"/>
                  </a:moveTo>
                  <a:lnTo>
                    <a:pt x="6186311" y="0"/>
                  </a:lnTo>
                  <a:lnTo>
                    <a:pt x="6186311" y="252284"/>
                  </a:lnTo>
                  <a:lnTo>
                    <a:pt x="0" y="252284"/>
                  </a:lnTo>
                  <a:close/>
                </a:path>
              </a:pathLst>
            </a:custGeom>
            <a:solidFill>
              <a:srgbClr val="F46E16"/>
            </a:solidFill>
          </p:spPr>
        </p:sp>
      </p:grpSp>
      <p:pic>
        <p:nvPicPr>
          <p:cNvPr id="8" name="Picture 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367777" y="6572298"/>
            <a:ext cx="1196930" cy="1119130"/>
          </a:xfrm>
          <a:prstGeom prst="rect">
            <a:avLst/>
          </a:prstGeom>
        </p:spPr>
      </p:pic>
      <p:pic>
        <p:nvPicPr>
          <p:cNvPr id="9" name="Picture 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605585">
            <a:off x="16863430" y="1739945"/>
            <a:ext cx="791740" cy="1336270"/>
          </a:xfrm>
          <a:prstGeom prst="rect">
            <a:avLst/>
          </a:prstGeom>
        </p:spPr>
      </p:pic>
      <p:pic>
        <p:nvPicPr>
          <p:cNvPr id="10" name="Picture 10"/>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241250">
            <a:off x="7022380" y="6143805"/>
            <a:ext cx="4114800" cy="319395"/>
          </a:xfrm>
          <a:prstGeom prst="rect">
            <a:avLst/>
          </a:prstGeom>
        </p:spPr>
      </p:pic>
      <p:pic>
        <p:nvPicPr>
          <p:cNvPr id="11" name="Picture 11"/>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6727855" y="6826089"/>
            <a:ext cx="4832291" cy="2917495"/>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5306461" y="7725271"/>
            <a:ext cx="1196930" cy="1119130"/>
          </a:xfrm>
          <a:prstGeom prst="rect">
            <a:avLst/>
          </a:prstGeom>
        </p:spPr>
      </p:pic>
      <p:sp>
        <p:nvSpPr>
          <p:cNvPr id="13" name="TextBox 13"/>
          <p:cNvSpPr txBox="1"/>
          <p:nvPr/>
        </p:nvSpPr>
        <p:spPr>
          <a:xfrm>
            <a:off x="7689650" y="3011419"/>
            <a:ext cx="2908699" cy="777649"/>
          </a:xfrm>
          <a:prstGeom prst="rect">
            <a:avLst/>
          </a:prstGeom>
        </p:spPr>
        <p:txBody>
          <a:bodyPr wrap="square" lIns="0" tIns="0" rIns="0" bIns="0" rtlCol="0" anchor="t">
            <a:spAutoFit/>
          </a:bodyPr>
          <a:lstStyle/>
          <a:p>
            <a:pPr algn="ctr">
              <a:lnSpc>
                <a:spcPts val="5880"/>
              </a:lnSpc>
            </a:pPr>
            <a:r>
              <a:rPr lang="en-US" sz="7200" dirty="0" smtClean="0">
                <a:solidFill>
                  <a:srgbClr val="7B211E"/>
                </a:solidFill>
                <a:latin typeface="Arial" panose="020B0604020202020204" pitchFamily="34" charset="0"/>
                <a:cs typeface="Arial" panose="020B0604020202020204" pitchFamily="34" charset="0"/>
              </a:rPr>
              <a:t>BÀI 8</a:t>
            </a:r>
            <a:endParaRPr lang="en-US" sz="7200" dirty="0">
              <a:solidFill>
                <a:srgbClr val="7B211E"/>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E6AD"/>
        </a:solidFill>
        <a:effectLst/>
      </p:bgPr>
    </p:bg>
    <p:spTree>
      <p:nvGrpSpPr>
        <p:cNvPr id="1" name=""/>
        <p:cNvGrpSpPr/>
        <p:nvPr/>
      </p:nvGrpSpPr>
      <p:grpSpPr>
        <a:xfrm>
          <a:off x="0" y="0"/>
          <a:ext cx="0" cy="0"/>
          <a:chOff x="0" y="0"/>
          <a:chExt cx="0" cy="0"/>
        </a:xfrm>
      </p:grpSpPr>
      <p:grpSp>
        <p:nvGrpSpPr>
          <p:cNvPr id="5" name="Group 5"/>
          <p:cNvGrpSpPr/>
          <p:nvPr/>
        </p:nvGrpSpPr>
        <p:grpSpPr>
          <a:xfrm>
            <a:off x="4514033" y="860621"/>
            <a:ext cx="10017660" cy="1828800"/>
            <a:chOff x="0" y="0"/>
            <a:chExt cx="4889165" cy="848774"/>
          </a:xfrm>
        </p:grpSpPr>
        <p:sp>
          <p:nvSpPr>
            <p:cNvPr id="6" name="Freeform 6"/>
            <p:cNvSpPr/>
            <p:nvPr/>
          </p:nvSpPr>
          <p:spPr>
            <a:xfrm>
              <a:off x="0" y="0"/>
              <a:ext cx="4889165" cy="848774"/>
            </a:xfrm>
            <a:custGeom>
              <a:avLst/>
              <a:gdLst/>
              <a:ahLst/>
              <a:cxnLst/>
              <a:rect l="l" t="t" r="r" b="b"/>
              <a:pathLst>
                <a:path w="4889165" h="848774">
                  <a:moveTo>
                    <a:pt x="4764705" y="848774"/>
                  </a:moveTo>
                  <a:lnTo>
                    <a:pt x="124460" y="848774"/>
                  </a:lnTo>
                  <a:cubicBezTo>
                    <a:pt x="55880" y="848774"/>
                    <a:pt x="0" y="792894"/>
                    <a:pt x="0" y="724314"/>
                  </a:cubicBezTo>
                  <a:lnTo>
                    <a:pt x="0" y="124460"/>
                  </a:lnTo>
                  <a:cubicBezTo>
                    <a:pt x="0" y="55880"/>
                    <a:pt x="55880" y="0"/>
                    <a:pt x="124460" y="0"/>
                  </a:cubicBezTo>
                  <a:lnTo>
                    <a:pt x="4764705" y="0"/>
                  </a:lnTo>
                  <a:cubicBezTo>
                    <a:pt x="4833285" y="0"/>
                    <a:pt x="4889165" y="55880"/>
                    <a:pt x="4889165" y="124460"/>
                  </a:cubicBezTo>
                  <a:lnTo>
                    <a:pt x="4889165" y="724314"/>
                  </a:lnTo>
                  <a:cubicBezTo>
                    <a:pt x="4889165" y="792894"/>
                    <a:pt x="4833285" y="848774"/>
                    <a:pt x="4764705" y="848774"/>
                  </a:cubicBezTo>
                  <a:close/>
                </a:path>
              </a:pathLst>
            </a:custGeom>
            <a:solidFill>
              <a:srgbClr val="F46E16"/>
            </a:solidFill>
          </p:spPr>
        </p:sp>
      </p:grpSp>
      <p:sp>
        <p:nvSpPr>
          <p:cNvPr id="7" name="TextBox 7"/>
          <p:cNvSpPr txBox="1"/>
          <p:nvPr/>
        </p:nvSpPr>
        <p:spPr>
          <a:xfrm>
            <a:off x="5187109" y="1563196"/>
            <a:ext cx="8839200" cy="691215"/>
          </a:xfrm>
          <a:prstGeom prst="rect">
            <a:avLst/>
          </a:prstGeom>
        </p:spPr>
        <p:txBody>
          <a:bodyPr wrap="square" lIns="0" tIns="0" rIns="0" bIns="0" rtlCol="0" anchor="t">
            <a:spAutoFit/>
          </a:bodyPr>
          <a:lstStyle/>
          <a:p>
            <a:pPr marL="0" lvl="0" indent="0" algn="ctr">
              <a:lnSpc>
                <a:spcPts val="5040"/>
              </a:lnSpc>
              <a:spcBef>
                <a:spcPct val="0"/>
              </a:spcBef>
            </a:pPr>
            <a:r>
              <a:rPr lang="en-US" sz="6400" b="1" spc="179" dirty="0" smtClean="0">
                <a:solidFill>
                  <a:srgbClr val="FFFFFF"/>
                </a:solidFill>
                <a:latin typeface="Arial" panose="020B0604020202020204" pitchFamily="34" charset="0"/>
                <a:cs typeface="Arial" panose="020B0604020202020204" pitchFamily="34" charset="0"/>
              </a:rPr>
              <a:t>NỘI DUNG BÀI HỌC</a:t>
            </a:r>
            <a:endParaRPr lang="en-US" sz="6400" b="1" u="none" spc="179" dirty="0">
              <a:solidFill>
                <a:srgbClr val="FFFFFF"/>
              </a:solidFill>
              <a:latin typeface="Arial" panose="020B0604020202020204" pitchFamily="34" charset="0"/>
              <a:cs typeface="Arial" panose="020B0604020202020204" pitchFamily="34" charset="0"/>
            </a:endParaRPr>
          </a:p>
        </p:txBody>
      </p:sp>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r="37509"/>
          <a:stretch>
            <a:fillRect/>
          </a:stretch>
        </p:blipFill>
        <p:spPr>
          <a:xfrm rot="-8969610">
            <a:off x="-473920" y="170802"/>
            <a:ext cx="3955955" cy="1277613"/>
          </a:xfrm>
          <a:prstGeom prst="rect">
            <a:avLst/>
          </a:prstGeom>
        </p:spPr>
      </p:pic>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5645980" y="5143500"/>
            <a:ext cx="2534343" cy="5143500"/>
          </a:xfrm>
          <a:prstGeom prst="rect">
            <a:avLst/>
          </a:prstGeom>
        </p:spPr>
      </p:pic>
      <p:pic>
        <p:nvPicPr>
          <p:cNvPr id="12"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1922401">
            <a:off x="-482230" y="2365689"/>
            <a:ext cx="2231749" cy="730391"/>
          </a:xfrm>
          <a:prstGeom prst="rect">
            <a:avLst/>
          </a:prstGeom>
        </p:spPr>
      </p:pic>
      <p:pic>
        <p:nvPicPr>
          <p:cNvPr id="13"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t="40806" r="12133"/>
          <a:stretch>
            <a:fillRect/>
          </a:stretch>
        </p:blipFill>
        <p:spPr>
          <a:xfrm>
            <a:off x="15680910" y="0"/>
            <a:ext cx="2570434" cy="1662387"/>
          </a:xfrm>
          <a:prstGeom prst="rect">
            <a:avLst/>
          </a:prstGeom>
        </p:spPr>
      </p:pic>
      <p:pic>
        <p:nvPicPr>
          <p:cNvPr id="14" name="Picture 14"/>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r="56286" b="40806"/>
          <a:stretch>
            <a:fillRect/>
          </a:stretch>
        </p:blipFill>
        <p:spPr>
          <a:xfrm>
            <a:off x="17430750" y="1532885"/>
            <a:ext cx="1278806" cy="1662387"/>
          </a:xfrm>
          <a:prstGeom prst="rect">
            <a:avLst/>
          </a:prstGeom>
        </p:spPr>
      </p:pic>
      <p:pic>
        <p:nvPicPr>
          <p:cNvPr id="15" name="Picture 15"/>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605585">
            <a:off x="16396921" y="1885730"/>
            <a:ext cx="756373" cy="1276579"/>
          </a:xfrm>
          <a:prstGeom prst="rect">
            <a:avLst/>
          </a:prstGeom>
        </p:spPr>
      </p:pic>
      <p:pic>
        <p:nvPicPr>
          <p:cNvPr id="16" name="Picture 16"/>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332045" y="4937543"/>
            <a:ext cx="1103930" cy="1032175"/>
          </a:xfrm>
          <a:prstGeom prst="rect">
            <a:avLst/>
          </a:prstGeom>
        </p:spPr>
      </p:pic>
      <p:pic>
        <p:nvPicPr>
          <p:cNvPr id="17" name="Picture 17"/>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b="43522"/>
          <a:stretch>
            <a:fillRect/>
          </a:stretch>
        </p:blipFill>
        <p:spPr>
          <a:xfrm>
            <a:off x="0" y="8367774"/>
            <a:ext cx="3546575" cy="1922893"/>
          </a:xfrm>
          <a:prstGeom prst="rect">
            <a:avLst/>
          </a:prstGeom>
        </p:spPr>
      </p:pic>
      <p:pic>
        <p:nvPicPr>
          <p:cNvPr id="18" name="Picture 1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605585">
            <a:off x="-46394" y="7034797"/>
            <a:ext cx="756373" cy="1276579"/>
          </a:xfrm>
          <a:prstGeom prst="rect">
            <a:avLst/>
          </a:prstGeom>
        </p:spPr>
      </p:pic>
      <p:pic>
        <p:nvPicPr>
          <p:cNvPr id="19" name="Picture 19"/>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794313">
            <a:off x="16614658" y="7714838"/>
            <a:ext cx="596989" cy="568632"/>
          </a:xfrm>
          <a:prstGeom prst="rect">
            <a:avLst/>
          </a:prstGeom>
        </p:spPr>
      </p:pic>
      <p:sp>
        <p:nvSpPr>
          <p:cNvPr id="4" name="Pentagon 3"/>
          <p:cNvSpPr/>
          <p:nvPr/>
        </p:nvSpPr>
        <p:spPr>
          <a:xfrm>
            <a:off x="2953532" y="3511112"/>
            <a:ext cx="7391400" cy="1562465"/>
          </a:xfrm>
          <a:prstGeom prst="homePlate">
            <a:avLst/>
          </a:prstGeom>
          <a:solidFill>
            <a:schemeClr val="accent3">
              <a:lumMod val="20000"/>
              <a:lumOff val="80000"/>
            </a:schemeClr>
          </a:solid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tx1"/>
                </a:solidFill>
                <a:latin typeface="Arial" panose="020B0604020202020204" pitchFamily="34" charset="0"/>
                <a:cs typeface="Arial" panose="020B0604020202020204" pitchFamily="34" charset="0"/>
              </a:rPr>
              <a:t>I. TÌM HIỂU CHUNG</a:t>
            </a:r>
          </a:p>
        </p:txBody>
      </p:sp>
      <p:sp>
        <p:nvSpPr>
          <p:cNvPr id="20" name="Pentagon 19"/>
          <p:cNvSpPr/>
          <p:nvPr/>
        </p:nvSpPr>
        <p:spPr>
          <a:xfrm>
            <a:off x="5732695" y="5536951"/>
            <a:ext cx="7543800" cy="1562465"/>
          </a:xfrm>
          <a:prstGeom prst="homePlate">
            <a:avLst/>
          </a:prstGeom>
          <a:solidFill>
            <a:schemeClr val="accent3">
              <a:lumMod val="20000"/>
              <a:lumOff val="80000"/>
            </a:schemeClr>
          </a:solid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tx1"/>
                </a:solidFill>
                <a:latin typeface="Arial" panose="020B0604020202020204" pitchFamily="34" charset="0"/>
                <a:cs typeface="Arial" panose="020B0604020202020204" pitchFamily="34" charset="0"/>
              </a:rPr>
              <a:t>II. ĐỌC HIỂU VĂN BẢN</a:t>
            </a:r>
            <a:endParaRPr lang="en-US" sz="4800" b="1" dirty="0">
              <a:solidFill>
                <a:schemeClr val="tx1"/>
              </a:solidFill>
              <a:latin typeface="Arial" panose="020B0604020202020204" pitchFamily="34" charset="0"/>
              <a:cs typeface="Arial" panose="020B0604020202020204" pitchFamily="34" charset="0"/>
            </a:endParaRPr>
          </a:p>
        </p:txBody>
      </p:sp>
      <p:sp>
        <p:nvSpPr>
          <p:cNvPr id="21" name="Pentagon 20"/>
          <p:cNvSpPr/>
          <p:nvPr/>
        </p:nvSpPr>
        <p:spPr>
          <a:xfrm>
            <a:off x="7924800" y="7523777"/>
            <a:ext cx="7543800" cy="1562465"/>
          </a:xfrm>
          <a:prstGeom prst="homePlate">
            <a:avLst/>
          </a:prstGeom>
          <a:solidFill>
            <a:schemeClr val="accent3">
              <a:lumMod val="20000"/>
              <a:lumOff val="80000"/>
            </a:schemeClr>
          </a:solid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smtClean="0">
                <a:solidFill>
                  <a:schemeClr val="tx1"/>
                </a:solidFill>
                <a:latin typeface="Arial" panose="020B0604020202020204" pitchFamily="34" charset="0"/>
                <a:cs typeface="Arial" panose="020B0604020202020204" pitchFamily="34" charset="0"/>
              </a:rPr>
              <a:t>III. TỔNG KẾT</a:t>
            </a:r>
            <a:endParaRPr lang="en-US" sz="48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838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barn(inVertical)">
                                      <p:cBhvr>
                                        <p:cTn id="20" dur="500"/>
                                        <p:tgtEl>
                                          <p:spTgt spid="20"/>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barn(inVertical)">
                                      <p:cBhvr>
                                        <p:cTn id="23"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20" grpId="0" animBg="1"/>
      <p:bldP spid="2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BB1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43085"/>
          <a:stretch>
            <a:fillRect/>
          </a:stretch>
        </p:blipFill>
        <p:spPr>
          <a:xfrm>
            <a:off x="0" y="7997412"/>
            <a:ext cx="4190488" cy="228958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t="18041"/>
          <a:stretch>
            <a:fillRect/>
          </a:stretch>
        </p:blipFill>
        <p:spPr>
          <a:xfrm>
            <a:off x="2709036" y="0"/>
            <a:ext cx="11083164" cy="8708153"/>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b="49095"/>
          <a:stretch>
            <a:fillRect/>
          </a:stretch>
        </p:blipFill>
        <p:spPr>
          <a:xfrm>
            <a:off x="10795511" y="4136568"/>
            <a:ext cx="7777996" cy="6150432"/>
          </a:xfrm>
          <a:prstGeom prst="rect">
            <a:avLst/>
          </a:prstGeom>
        </p:spPr>
      </p:pic>
      <p:sp>
        <p:nvSpPr>
          <p:cNvPr id="5" name="TextBox 5"/>
          <p:cNvSpPr txBox="1"/>
          <p:nvPr/>
        </p:nvSpPr>
        <p:spPr>
          <a:xfrm>
            <a:off x="3166521" y="4041255"/>
            <a:ext cx="10168194" cy="1364348"/>
          </a:xfrm>
          <a:prstGeom prst="rect">
            <a:avLst/>
          </a:prstGeom>
        </p:spPr>
        <p:txBody>
          <a:bodyPr wrap="square" lIns="0" tIns="0" rIns="0" bIns="0" rtlCol="0" anchor="t">
            <a:spAutoFit/>
          </a:bodyPr>
          <a:lstStyle/>
          <a:p>
            <a:pPr marL="0" lvl="0" indent="0" algn="ctr">
              <a:lnSpc>
                <a:spcPts val="12000"/>
              </a:lnSpc>
              <a:spcBef>
                <a:spcPct val="0"/>
              </a:spcBef>
            </a:pPr>
            <a:r>
              <a:rPr lang="en-US" sz="7200" b="1" dirty="0" smtClean="0">
                <a:solidFill>
                  <a:srgbClr val="7B211E"/>
                </a:solidFill>
                <a:latin typeface="Arial" panose="020B0604020202020204" pitchFamily="34" charset="0"/>
                <a:cs typeface="Arial" panose="020B0604020202020204" pitchFamily="34" charset="0"/>
              </a:rPr>
              <a:t>I. TÌM HIỂU CHUNG</a:t>
            </a:r>
            <a:endParaRPr lang="en-US" sz="7200" b="1" u="none" dirty="0">
              <a:solidFill>
                <a:srgbClr val="7B211E"/>
              </a:solidFill>
              <a:latin typeface="Arial" panose="020B0604020202020204" pitchFamily="34" charset="0"/>
              <a:cs typeface="Arial" panose="020B0604020202020204" pitchFamily="34" charset="0"/>
            </a:endParaRPr>
          </a:p>
        </p:txBody>
      </p:sp>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2484165" y="9075531"/>
            <a:ext cx="2654578" cy="868771"/>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2095244" y="7478361"/>
            <a:ext cx="1282261" cy="1198914"/>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43085"/>
          <a:stretch>
            <a:fillRect/>
          </a:stretch>
        </p:blipFill>
        <p:spPr>
          <a:xfrm rot="-10800000">
            <a:off x="14097512" y="0"/>
            <a:ext cx="4190488" cy="2289588"/>
          </a:xfrm>
          <a:prstGeom prst="rect">
            <a:avLst/>
          </a:prstGeom>
        </p:spPr>
      </p:pic>
      <p:pic>
        <p:nvPicPr>
          <p:cNvPr id="9" name="Picture 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605585">
            <a:off x="16967193" y="2741761"/>
            <a:ext cx="906118" cy="1529312"/>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241250">
            <a:off x="4201845" y="5846502"/>
            <a:ext cx="7618194" cy="591332"/>
          </a:xfrm>
          <a:prstGeom prst="rect">
            <a:avLst/>
          </a:prstGeom>
        </p:spPr>
      </p:pic>
      <p:pic>
        <p:nvPicPr>
          <p:cNvPr id="11"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540765" y="-173210"/>
            <a:ext cx="2636009" cy="2636009"/>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EE6AD"/>
        </a:solidFill>
        <a:effectLst/>
      </p:bgPr>
    </p:bg>
    <p:spTree>
      <p:nvGrpSpPr>
        <p:cNvPr id="1" name=""/>
        <p:cNvGrpSpPr/>
        <p:nvPr/>
      </p:nvGrpSpPr>
      <p:grpSpPr>
        <a:xfrm>
          <a:off x="0" y="0"/>
          <a:ext cx="0" cy="0"/>
          <a:chOff x="0" y="0"/>
          <a:chExt cx="0" cy="0"/>
        </a:xfrm>
      </p:grpSpPr>
      <p:sp>
        <p:nvSpPr>
          <p:cNvPr id="2" name="TextBox 2"/>
          <p:cNvSpPr txBox="1"/>
          <p:nvPr/>
        </p:nvSpPr>
        <p:spPr>
          <a:xfrm>
            <a:off x="2457242" y="986119"/>
            <a:ext cx="4069466" cy="855940"/>
          </a:xfrm>
          <a:prstGeom prst="rect">
            <a:avLst/>
          </a:prstGeom>
        </p:spPr>
        <p:txBody>
          <a:bodyPr wrap="square" lIns="0" tIns="0" rIns="0" bIns="0" rtlCol="0" anchor="t">
            <a:spAutoFit/>
          </a:bodyPr>
          <a:lstStyle/>
          <a:p>
            <a:pPr marL="0" lvl="0" indent="0" algn="just">
              <a:lnSpc>
                <a:spcPts val="7200"/>
              </a:lnSpc>
              <a:spcBef>
                <a:spcPct val="0"/>
              </a:spcBef>
            </a:pPr>
            <a:r>
              <a:rPr lang="en-US" sz="5600" b="1" i="1" u="none" dirty="0" smtClean="0">
                <a:solidFill>
                  <a:srgbClr val="7B211E"/>
                </a:solidFill>
                <a:latin typeface="Arial" panose="020B0604020202020204" pitchFamily="34" charset="0"/>
                <a:cs typeface="Arial" panose="020B0604020202020204" pitchFamily="34" charset="0"/>
              </a:rPr>
              <a:t>1. </a:t>
            </a:r>
            <a:r>
              <a:rPr lang="en-US" sz="5600" b="1" i="1" u="none" dirty="0" err="1" smtClean="0">
                <a:solidFill>
                  <a:srgbClr val="7B211E"/>
                </a:solidFill>
                <a:latin typeface="Arial" panose="020B0604020202020204" pitchFamily="34" charset="0"/>
                <a:cs typeface="Arial" panose="020B0604020202020204" pitchFamily="34" charset="0"/>
              </a:rPr>
              <a:t>Tác</a:t>
            </a:r>
            <a:r>
              <a:rPr lang="en-US" sz="5600" b="1" i="1" u="none" dirty="0" smtClean="0">
                <a:solidFill>
                  <a:srgbClr val="7B211E"/>
                </a:solidFill>
                <a:latin typeface="Arial" panose="020B0604020202020204" pitchFamily="34" charset="0"/>
                <a:cs typeface="Arial" panose="020B0604020202020204" pitchFamily="34" charset="0"/>
              </a:rPr>
              <a:t> </a:t>
            </a:r>
            <a:r>
              <a:rPr lang="en-US" sz="5600" b="1" i="1" u="none" dirty="0" err="1" smtClean="0">
                <a:solidFill>
                  <a:srgbClr val="7B211E"/>
                </a:solidFill>
                <a:latin typeface="Arial" panose="020B0604020202020204" pitchFamily="34" charset="0"/>
                <a:cs typeface="Arial" panose="020B0604020202020204" pitchFamily="34" charset="0"/>
              </a:rPr>
              <a:t>giả</a:t>
            </a:r>
            <a:endParaRPr lang="en-US" sz="5600" b="1" i="1" u="none" dirty="0">
              <a:solidFill>
                <a:srgbClr val="7B211E"/>
              </a:solidFill>
              <a:latin typeface="Arial" panose="020B0604020202020204" pitchFamily="34" charset="0"/>
              <a:cs typeface="Arial" panose="020B0604020202020204" pitchFamily="34" charset="0"/>
            </a:endParaRPr>
          </a:p>
        </p:txBody>
      </p:sp>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239082">
            <a:off x="16460587" y="989380"/>
            <a:ext cx="2108060" cy="689911"/>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r="12898" b="27291"/>
          <a:stretch>
            <a:fillRect/>
          </a:stretch>
        </p:blipFill>
        <p:spPr>
          <a:xfrm>
            <a:off x="15458339" y="8070964"/>
            <a:ext cx="2829661" cy="2267605"/>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3489966">
            <a:off x="-768067" y="905090"/>
            <a:ext cx="2125827" cy="1240710"/>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2700000">
            <a:off x="-418062" y="7870907"/>
            <a:ext cx="2688074" cy="2774786"/>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t="29629" r="32067"/>
          <a:stretch>
            <a:fillRect/>
          </a:stretch>
        </p:blipFill>
        <p:spPr>
          <a:xfrm rot="10799999">
            <a:off x="-416739" y="2693399"/>
            <a:ext cx="1828605" cy="1927957"/>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r="55716"/>
          <a:stretch>
            <a:fillRect/>
          </a:stretch>
        </p:blipFill>
        <p:spPr>
          <a:xfrm rot="-7262247">
            <a:off x="338629" y="-120775"/>
            <a:ext cx="1825488" cy="831952"/>
          </a:xfrm>
          <a:prstGeom prst="rect">
            <a:avLst/>
          </a:prstGeom>
        </p:spPr>
      </p:pic>
      <p:pic>
        <p:nvPicPr>
          <p:cNvPr id="16" name="Picture 1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605585">
            <a:off x="16013401" y="2814333"/>
            <a:ext cx="786511" cy="1327444"/>
          </a:xfrm>
          <a:prstGeom prst="rect">
            <a:avLst/>
          </a:prstGeom>
        </p:spPr>
      </p:pic>
      <p:sp>
        <p:nvSpPr>
          <p:cNvPr id="23" name="TextBox 22"/>
          <p:cNvSpPr txBox="1"/>
          <p:nvPr/>
        </p:nvSpPr>
        <p:spPr>
          <a:xfrm>
            <a:off x="3048000" y="2235582"/>
            <a:ext cx="8610600" cy="830997"/>
          </a:xfrm>
          <a:prstGeom prst="rect">
            <a:avLst/>
          </a:prstGeom>
          <a:noFill/>
        </p:spPr>
        <p:txBody>
          <a:bodyPr wrap="square" rtlCol="0">
            <a:spAutoFit/>
          </a:bodyPr>
          <a:lstStyle/>
          <a:p>
            <a:pPr algn="just"/>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Tác</a:t>
            </a:r>
            <a:r>
              <a:rPr lang="en-US" sz="4800" b="1" dirty="0" smtClean="0">
                <a:latin typeface="Arial" panose="020B0604020202020204" pitchFamily="34" charset="0"/>
                <a:cs typeface="Arial" panose="020B0604020202020204" pitchFamily="34" charset="0"/>
              </a:rPr>
              <a:t> </a:t>
            </a:r>
            <a:r>
              <a:rPr lang="en-US" sz="4800" b="1" dirty="0" err="1" smtClean="0">
                <a:latin typeface="Arial" panose="020B0604020202020204" pitchFamily="34" charset="0"/>
                <a:cs typeface="Arial" panose="020B0604020202020204" pitchFamily="34" charset="0"/>
              </a:rPr>
              <a:t>giả</a:t>
            </a:r>
            <a:r>
              <a:rPr lang="en-US" sz="4800" b="1" dirty="0" smtClean="0">
                <a:latin typeface="Arial" panose="020B0604020202020204" pitchFamily="34" charset="0"/>
                <a:cs typeface="Arial" panose="020B0604020202020204" pitchFamily="34" charset="0"/>
              </a:rPr>
              <a:t>: </a:t>
            </a:r>
            <a:r>
              <a:rPr lang="en-US" sz="4800" dirty="0" err="1" smtClean="0">
                <a:latin typeface="Arial" panose="020B0604020202020204" pitchFamily="34" charset="0"/>
                <a:cs typeface="Arial" panose="020B0604020202020204" pitchFamily="34" charset="0"/>
              </a:rPr>
              <a:t>Nguyễn</a:t>
            </a:r>
            <a:r>
              <a:rPr lang="en-US" sz="4800" dirty="0" smtClean="0">
                <a:latin typeface="Arial" panose="020B0604020202020204" pitchFamily="34" charset="0"/>
                <a:cs typeface="Arial" panose="020B0604020202020204" pitchFamily="34" charset="0"/>
              </a:rPr>
              <a:t> </a:t>
            </a:r>
            <a:r>
              <a:rPr lang="en-US" sz="4800" dirty="0" err="1" smtClean="0">
                <a:latin typeface="Arial" panose="020B0604020202020204" pitchFamily="34" charset="0"/>
                <a:cs typeface="Arial" panose="020B0604020202020204" pitchFamily="34" charset="0"/>
              </a:rPr>
              <a:t>Thanh</a:t>
            </a:r>
            <a:r>
              <a:rPr lang="en-US" sz="4800" dirty="0" smtClean="0">
                <a:latin typeface="Arial" panose="020B0604020202020204" pitchFamily="34" charset="0"/>
                <a:cs typeface="Arial" panose="020B0604020202020204" pitchFamily="34" charset="0"/>
              </a:rPr>
              <a:t> </a:t>
            </a:r>
            <a:r>
              <a:rPr lang="en-US" sz="4800" dirty="0" err="1" smtClean="0">
                <a:latin typeface="Arial" panose="020B0604020202020204" pitchFamily="34" charset="0"/>
                <a:cs typeface="Arial" panose="020B0604020202020204" pitchFamily="34" charset="0"/>
              </a:rPr>
              <a:t>Tú</a:t>
            </a:r>
            <a:endParaRPr lang="en-US" sz="4800" dirty="0">
              <a:latin typeface="Arial" panose="020B0604020202020204" pitchFamily="34" charset="0"/>
              <a:cs typeface="Arial" panose="020B0604020202020204" pitchFamily="34" charset="0"/>
            </a:endParaRPr>
          </a:p>
        </p:txBody>
      </p:sp>
      <p:sp>
        <p:nvSpPr>
          <p:cNvPr id="24" name="TextBox 2"/>
          <p:cNvSpPr txBox="1"/>
          <p:nvPr/>
        </p:nvSpPr>
        <p:spPr>
          <a:xfrm>
            <a:off x="2250387" y="3460102"/>
            <a:ext cx="4483176" cy="855940"/>
          </a:xfrm>
          <a:prstGeom prst="rect">
            <a:avLst/>
          </a:prstGeom>
        </p:spPr>
        <p:txBody>
          <a:bodyPr wrap="square" lIns="0" tIns="0" rIns="0" bIns="0" rtlCol="0" anchor="t">
            <a:spAutoFit/>
          </a:bodyPr>
          <a:lstStyle/>
          <a:p>
            <a:pPr marL="0" lvl="0" indent="0">
              <a:lnSpc>
                <a:spcPts val="7200"/>
              </a:lnSpc>
              <a:spcBef>
                <a:spcPct val="0"/>
              </a:spcBef>
            </a:pPr>
            <a:r>
              <a:rPr lang="en-US" sz="5600" b="1" i="1" u="none" dirty="0" smtClean="0">
                <a:solidFill>
                  <a:srgbClr val="7B211E"/>
                </a:solidFill>
                <a:latin typeface="Arial" panose="020B0604020202020204" pitchFamily="34" charset="0"/>
                <a:cs typeface="Arial" panose="020B0604020202020204" pitchFamily="34" charset="0"/>
              </a:rPr>
              <a:t>2. </a:t>
            </a:r>
            <a:r>
              <a:rPr lang="en-US" sz="5600" b="1" i="1" u="none" dirty="0" err="1" smtClean="0">
                <a:solidFill>
                  <a:srgbClr val="7B211E"/>
                </a:solidFill>
                <a:latin typeface="Arial" panose="020B0604020202020204" pitchFamily="34" charset="0"/>
                <a:cs typeface="Arial" panose="020B0604020202020204" pitchFamily="34" charset="0"/>
              </a:rPr>
              <a:t>Tác</a:t>
            </a:r>
            <a:r>
              <a:rPr lang="en-US" sz="5600" b="1" i="1" u="none" dirty="0" smtClean="0">
                <a:solidFill>
                  <a:srgbClr val="7B211E"/>
                </a:solidFill>
                <a:latin typeface="Arial" panose="020B0604020202020204" pitchFamily="34" charset="0"/>
                <a:cs typeface="Arial" panose="020B0604020202020204" pitchFamily="34" charset="0"/>
              </a:rPr>
              <a:t> </a:t>
            </a:r>
            <a:r>
              <a:rPr lang="en-US" sz="5600" b="1" i="1" u="none" dirty="0" err="1" smtClean="0">
                <a:solidFill>
                  <a:srgbClr val="7B211E"/>
                </a:solidFill>
                <a:latin typeface="Arial" panose="020B0604020202020204" pitchFamily="34" charset="0"/>
                <a:cs typeface="Arial" panose="020B0604020202020204" pitchFamily="34" charset="0"/>
              </a:rPr>
              <a:t>phẩm</a:t>
            </a:r>
            <a:endParaRPr lang="en-US" sz="5600" b="1" i="1" u="none" dirty="0">
              <a:solidFill>
                <a:srgbClr val="7B211E"/>
              </a:solidFill>
              <a:latin typeface="Arial" panose="020B0604020202020204" pitchFamily="34" charset="0"/>
              <a:cs typeface="Arial" panose="020B0604020202020204" pitchFamily="34" charset="0"/>
            </a:endParaRPr>
          </a:p>
        </p:txBody>
      </p:sp>
      <p:sp>
        <p:nvSpPr>
          <p:cNvPr id="25" name="Rectangle 24"/>
          <p:cNvSpPr/>
          <p:nvPr/>
        </p:nvSpPr>
        <p:spPr>
          <a:xfrm>
            <a:off x="3048000" y="4427533"/>
            <a:ext cx="13182600" cy="3416320"/>
          </a:xfrm>
          <a:prstGeom prst="rect">
            <a:avLst/>
          </a:prstGeom>
        </p:spPr>
        <p:txBody>
          <a:bodyPr wrap="square">
            <a:spAutoFit/>
          </a:bodyPr>
          <a:lstStyle/>
          <a:p>
            <a:pPr algn="just">
              <a:lnSpc>
                <a:spcPct val="150000"/>
              </a:lnSpc>
            </a:pPr>
            <a:r>
              <a:rPr lang="vi-VN" sz="4800" b="1" dirty="0">
                <a:ea typeface="Times New Roman" panose="02020603050405020304" pitchFamily="18" charset="0"/>
                <a:cs typeface="Times New Roman" panose="02020603050405020304" pitchFamily="18" charset="0"/>
              </a:rPr>
              <a:t>- Thể loại: </a:t>
            </a:r>
            <a:r>
              <a:rPr lang="vi-VN" sz="4800" dirty="0">
                <a:ea typeface="Times New Roman" panose="02020603050405020304" pitchFamily="18" charset="0"/>
                <a:cs typeface="Times New Roman" panose="02020603050405020304" pitchFamily="18" charset="0"/>
              </a:rPr>
              <a:t>văn nghị </a:t>
            </a:r>
            <a:r>
              <a:rPr lang="vi-VN" sz="4800" dirty="0" smtClean="0">
                <a:ea typeface="Times New Roman" panose="02020603050405020304" pitchFamily="18" charset="0"/>
                <a:cs typeface="Times New Roman" panose="02020603050405020304" pitchFamily="18" charset="0"/>
              </a:rPr>
              <a:t>luận</a:t>
            </a:r>
            <a:r>
              <a:rPr lang="en-US" sz="4800" dirty="0" smtClean="0">
                <a:ea typeface="Times New Roman" panose="02020603050405020304" pitchFamily="18" charset="0"/>
                <a:cs typeface="Times New Roman" panose="02020603050405020304" pitchFamily="18" charset="0"/>
              </a:rPr>
              <a:t> </a:t>
            </a:r>
            <a:r>
              <a:rPr lang="en-US" sz="4800" dirty="0">
                <a:ea typeface="Times New Roman" panose="02020603050405020304" pitchFamily="18" charset="0"/>
                <a:cs typeface="Times New Roman" panose="02020603050405020304" pitchFamily="18" charset="0"/>
              </a:rPr>
              <a:t>l</a:t>
            </a:r>
            <a:r>
              <a:rPr lang="vi-VN" sz="4800" dirty="0" smtClean="0">
                <a:ea typeface="Times New Roman" panose="02020603050405020304" pitchFamily="18" charset="0"/>
                <a:cs typeface="Times New Roman" panose="02020603050405020304" pitchFamily="18" charset="0"/>
              </a:rPr>
              <a:t>à </a:t>
            </a:r>
            <a:r>
              <a:rPr lang="vi-VN" sz="4800" dirty="0">
                <a:ea typeface="Times New Roman" panose="02020603050405020304" pitchFamily="18" charset="0"/>
                <a:cs typeface="Times New Roman" panose="02020603050405020304" pitchFamily="18" charset="0"/>
              </a:rPr>
              <a:t>loại </a:t>
            </a:r>
            <a:r>
              <a:rPr lang="en-US" sz="4800" dirty="0" smtClean="0">
                <a:latin typeface="Arial" panose="020B0604020202020204" pitchFamily="34" charset="0"/>
                <a:ea typeface="Times New Roman" panose="02020603050405020304" pitchFamily="18" charset="0"/>
                <a:cs typeface="Arial" panose="020B0604020202020204" pitchFamily="34" charset="0"/>
              </a:rPr>
              <a:t>văn bản</a:t>
            </a:r>
            <a:r>
              <a:rPr lang="vi-VN" sz="4800" dirty="0" smtClean="0">
                <a:latin typeface="Arial" panose="020B0604020202020204" pitchFamily="34" charset="0"/>
                <a:ea typeface="Times New Roman" panose="02020603050405020304" pitchFamily="18" charset="0"/>
                <a:cs typeface="Arial" panose="020B0604020202020204" pitchFamily="34" charset="0"/>
              </a:rPr>
              <a:t> </a:t>
            </a:r>
            <a:r>
              <a:rPr lang="vi-VN" sz="4800" dirty="0">
                <a:ea typeface="Times New Roman" panose="02020603050405020304" pitchFamily="18" charset="0"/>
                <a:cs typeface="Times New Roman" panose="02020603050405020304" pitchFamily="18" charset="0"/>
              </a:rPr>
              <a:t>có mục đích nhằm thuyết phục người đọc, người nghe về một vấn đề</a:t>
            </a:r>
            <a:r>
              <a:rPr lang="vi-VN" sz="4800" dirty="0" smtClean="0">
                <a:ea typeface="Times New Roman" panose="02020603050405020304" pitchFamily="18" charset="0"/>
                <a:cs typeface="Times New Roman" panose="02020603050405020304" pitchFamily="18" charset="0"/>
              </a:rPr>
              <a:t>.</a:t>
            </a:r>
            <a:endParaRPr lang="en-US" sz="4800" dirty="0">
              <a:ea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arn(inVertical)">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1000"/>
                                        <p:tgtEl>
                                          <p:spTgt spid="24"/>
                                        </p:tgtEl>
                                      </p:cBhvr>
                                    </p:animEffect>
                                    <p:anim calcmode="lin" valueType="num">
                                      <p:cBhvr>
                                        <p:cTn id="19" dur="1000" fill="hold"/>
                                        <p:tgtEl>
                                          <p:spTgt spid="24"/>
                                        </p:tgtEl>
                                        <p:attrNameLst>
                                          <p:attrName>ppt_x</p:attrName>
                                        </p:attrNameLst>
                                      </p:cBhvr>
                                      <p:tavLst>
                                        <p:tav tm="0">
                                          <p:val>
                                            <p:strVal val="#ppt_x"/>
                                          </p:val>
                                        </p:tav>
                                        <p:tav tm="100000">
                                          <p:val>
                                            <p:strVal val="#ppt_x"/>
                                          </p:val>
                                        </p:tav>
                                      </p:tavLst>
                                    </p:anim>
                                    <p:anim calcmode="lin" valueType="num">
                                      <p:cBhvr>
                                        <p:cTn id="2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barn(inVertical)">
                                      <p:cBhvr>
                                        <p:cTn id="2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3" grpId="0"/>
      <p:bldP spid="24" grpId="0"/>
      <p:bldP spid="2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E6AD"/>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239082">
            <a:off x="16460587" y="989380"/>
            <a:ext cx="2108060" cy="689911"/>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r="12898" b="27291"/>
          <a:stretch>
            <a:fillRect/>
          </a:stretch>
        </p:blipFill>
        <p:spPr>
          <a:xfrm>
            <a:off x="15458339" y="8070964"/>
            <a:ext cx="2829661" cy="2267605"/>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3489966">
            <a:off x="-768067" y="905090"/>
            <a:ext cx="2125827" cy="1240710"/>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2700000">
            <a:off x="-418062" y="7870907"/>
            <a:ext cx="2688074" cy="2774786"/>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t="29629" r="32067"/>
          <a:stretch>
            <a:fillRect/>
          </a:stretch>
        </p:blipFill>
        <p:spPr>
          <a:xfrm rot="10799999">
            <a:off x="-416739" y="2693399"/>
            <a:ext cx="1828605" cy="1927957"/>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r="55716"/>
          <a:stretch>
            <a:fillRect/>
          </a:stretch>
        </p:blipFill>
        <p:spPr>
          <a:xfrm rot="-7262247">
            <a:off x="338629" y="-120775"/>
            <a:ext cx="1825488" cy="831952"/>
          </a:xfrm>
          <a:prstGeom prst="rect">
            <a:avLst/>
          </a:prstGeom>
        </p:spPr>
      </p:pic>
      <p:pic>
        <p:nvPicPr>
          <p:cNvPr id="16" name="Picture 1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605585">
            <a:off x="16598725" y="6035383"/>
            <a:ext cx="786511" cy="1327444"/>
          </a:xfrm>
          <a:prstGeom prst="rect">
            <a:avLst/>
          </a:prstGeom>
        </p:spPr>
      </p:pic>
      <p:sp>
        <p:nvSpPr>
          <p:cNvPr id="24" name="TextBox 2"/>
          <p:cNvSpPr txBox="1"/>
          <p:nvPr/>
        </p:nvSpPr>
        <p:spPr>
          <a:xfrm>
            <a:off x="2203948" y="803077"/>
            <a:ext cx="4483176" cy="855940"/>
          </a:xfrm>
          <a:prstGeom prst="rect">
            <a:avLst/>
          </a:prstGeom>
        </p:spPr>
        <p:txBody>
          <a:bodyPr wrap="square" lIns="0" tIns="0" rIns="0" bIns="0" rtlCol="0" anchor="t">
            <a:spAutoFit/>
          </a:bodyPr>
          <a:lstStyle/>
          <a:p>
            <a:pPr marL="0" lvl="0" indent="0">
              <a:lnSpc>
                <a:spcPts val="7200"/>
              </a:lnSpc>
              <a:spcBef>
                <a:spcPct val="0"/>
              </a:spcBef>
            </a:pPr>
            <a:r>
              <a:rPr lang="en-US" sz="5600" b="1" i="1" u="none" dirty="0" smtClean="0">
                <a:solidFill>
                  <a:srgbClr val="7B211E"/>
                </a:solidFill>
                <a:latin typeface="Arial" panose="020B0604020202020204" pitchFamily="34" charset="0"/>
                <a:cs typeface="Arial" panose="020B0604020202020204" pitchFamily="34" charset="0"/>
              </a:rPr>
              <a:t>2. </a:t>
            </a:r>
            <a:r>
              <a:rPr lang="en-US" sz="5600" b="1" i="1" u="none" dirty="0" err="1" smtClean="0">
                <a:solidFill>
                  <a:srgbClr val="7B211E"/>
                </a:solidFill>
                <a:latin typeface="Arial" panose="020B0604020202020204" pitchFamily="34" charset="0"/>
                <a:cs typeface="Arial" panose="020B0604020202020204" pitchFamily="34" charset="0"/>
              </a:rPr>
              <a:t>Tác</a:t>
            </a:r>
            <a:r>
              <a:rPr lang="en-US" sz="5600" b="1" i="1" u="none" dirty="0" smtClean="0">
                <a:solidFill>
                  <a:srgbClr val="7B211E"/>
                </a:solidFill>
                <a:latin typeface="Arial" panose="020B0604020202020204" pitchFamily="34" charset="0"/>
                <a:cs typeface="Arial" panose="020B0604020202020204" pitchFamily="34" charset="0"/>
              </a:rPr>
              <a:t> </a:t>
            </a:r>
            <a:r>
              <a:rPr lang="en-US" sz="5600" b="1" i="1" u="none" dirty="0" err="1" smtClean="0">
                <a:solidFill>
                  <a:srgbClr val="7B211E"/>
                </a:solidFill>
                <a:latin typeface="Arial" panose="020B0604020202020204" pitchFamily="34" charset="0"/>
                <a:cs typeface="Arial" panose="020B0604020202020204" pitchFamily="34" charset="0"/>
              </a:rPr>
              <a:t>phẩm</a:t>
            </a:r>
            <a:endParaRPr lang="en-US" sz="5600" b="1" i="1" u="none" dirty="0">
              <a:solidFill>
                <a:srgbClr val="7B211E"/>
              </a:solidFill>
              <a:latin typeface="Arial" panose="020B0604020202020204" pitchFamily="34" charset="0"/>
              <a:cs typeface="Arial" panose="020B0604020202020204" pitchFamily="34" charset="0"/>
            </a:endParaRPr>
          </a:p>
        </p:txBody>
      </p:sp>
      <p:sp>
        <p:nvSpPr>
          <p:cNvPr id="25" name="Rectangle 24"/>
          <p:cNvSpPr/>
          <p:nvPr/>
        </p:nvSpPr>
        <p:spPr>
          <a:xfrm>
            <a:off x="2078404" y="1756826"/>
            <a:ext cx="15344284" cy="4524315"/>
          </a:xfrm>
          <a:prstGeom prst="rect">
            <a:avLst/>
          </a:prstGeom>
        </p:spPr>
        <p:txBody>
          <a:bodyPr wrap="square">
            <a:spAutoFit/>
          </a:bodyPr>
          <a:lstStyle/>
          <a:p>
            <a:pPr algn="just">
              <a:lnSpc>
                <a:spcPct val="150000"/>
              </a:lnSpc>
            </a:pPr>
            <a:r>
              <a:rPr lang="en-US" sz="4800" b="1" dirty="0" smtClean="0">
                <a:ea typeface="Times New Roman" panose="02020603050405020304" pitchFamily="18" charset="0"/>
                <a:cs typeface="Times New Roman" panose="02020603050405020304" pitchFamily="18" charset="0"/>
              </a:rPr>
              <a:t>- </a:t>
            </a:r>
            <a:r>
              <a:rPr lang="vi-VN" sz="4800" b="1" dirty="0" smtClean="0">
                <a:ea typeface="Times New Roman" panose="02020603050405020304" pitchFamily="18" charset="0"/>
                <a:cs typeface="Times New Roman" panose="02020603050405020304" pitchFamily="18" charset="0"/>
              </a:rPr>
              <a:t>Các </a:t>
            </a:r>
            <a:r>
              <a:rPr lang="vi-VN" sz="4800" b="1" dirty="0">
                <a:ea typeface="Times New Roman" panose="02020603050405020304" pitchFamily="18" charset="0"/>
                <a:cs typeface="Times New Roman" panose="02020603050405020304" pitchFamily="18" charset="0"/>
              </a:rPr>
              <a:t>yếu tốt trong văn nghị luận:</a:t>
            </a:r>
          </a:p>
          <a:p>
            <a:pPr lvl="1" algn="just">
              <a:lnSpc>
                <a:spcPct val="150000"/>
              </a:lnSpc>
            </a:pPr>
            <a:r>
              <a:rPr lang="vi-VN" sz="4800" dirty="0">
                <a:ea typeface="Times New Roman" panose="02020603050405020304" pitchFamily="18" charset="0"/>
                <a:cs typeface="Times New Roman" panose="02020603050405020304" pitchFamily="18" charset="0"/>
              </a:rPr>
              <a:t>+ </a:t>
            </a:r>
            <a:r>
              <a:rPr lang="vi-VN" sz="4800" b="1" dirty="0">
                <a:ea typeface="Times New Roman" panose="02020603050405020304" pitchFamily="18" charset="0"/>
                <a:cs typeface="Times New Roman" panose="02020603050405020304" pitchFamily="18" charset="0"/>
              </a:rPr>
              <a:t>Lí lẽ: </a:t>
            </a:r>
            <a:r>
              <a:rPr lang="vi-VN" sz="4800" dirty="0">
                <a:ea typeface="Times New Roman" panose="02020603050405020304" pitchFamily="18" charset="0"/>
                <a:cs typeface="Times New Roman" panose="02020603050405020304" pitchFamily="18" charset="0"/>
              </a:rPr>
              <a:t>cơ </a:t>
            </a:r>
            <a:r>
              <a:rPr lang="vi-VN" sz="4800" dirty="0" smtClean="0">
                <a:ea typeface="Times New Roman" panose="02020603050405020304" pitchFamily="18" charset="0"/>
                <a:cs typeface="Times New Roman" panose="02020603050405020304" pitchFamily="18" charset="0"/>
              </a:rPr>
              <a:t>s</a:t>
            </a:r>
            <a:r>
              <a:rPr lang="en-US" sz="4800" dirty="0" smtClean="0">
                <a:latin typeface="Arial" panose="020B0604020202020204" pitchFamily="34" charset="0"/>
                <a:ea typeface="Times New Roman" panose="02020603050405020304" pitchFamily="18" charset="0"/>
                <a:cs typeface="Arial" panose="020B0604020202020204" pitchFamily="34" charset="0"/>
              </a:rPr>
              <a:t>ở</a:t>
            </a:r>
            <a:r>
              <a:rPr lang="vi-VN" sz="4800" dirty="0" smtClean="0">
                <a:ea typeface="Times New Roman" panose="02020603050405020304" pitchFamily="18" charset="0"/>
                <a:cs typeface="Times New Roman" panose="02020603050405020304" pitchFamily="18" charset="0"/>
              </a:rPr>
              <a:t> </a:t>
            </a:r>
            <a:r>
              <a:rPr lang="vi-VN" sz="4800" dirty="0">
                <a:ea typeface="Times New Roman" panose="02020603050405020304" pitchFamily="18" charset="0"/>
                <a:cs typeface="Times New Roman" panose="02020603050405020304" pitchFamily="18" charset="0"/>
              </a:rPr>
              <a:t>cho ý kiến, quan điểm của người viết.</a:t>
            </a:r>
          </a:p>
          <a:p>
            <a:pPr lvl="1" algn="just">
              <a:lnSpc>
                <a:spcPct val="150000"/>
              </a:lnSpc>
            </a:pPr>
            <a:r>
              <a:rPr lang="vi-VN" sz="4800" dirty="0">
                <a:ea typeface="Times New Roman" panose="02020603050405020304" pitchFamily="18" charset="0"/>
                <a:cs typeface="Times New Roman" panose="02020603050405020304" pitchFamily="18" charset="0"/>
              </a:rPr>
              <a:t>+ </a:t>
            </a:r>
            <a:r>
              <a:rPr lang="vi-VN" sz="4800" b="1" dirty="0">
                <a:ea typeface="Times New Roman" panose="02020603050405020304" pitchFamily="18" charset="0"/>
                <a:cs typeface="Times New Roman" panose="02020603050405020304" pitchFamily="18" charset="0"/>
              </a:rPr>
              <a:t>Bằng chứng: </a:t>
            </a:r>
            <a:r>
              <a:rPr lang="vi-VN" sz="4800" dirty="0">
                <a:ea typeface="Times New Roman" panose="02020603050405020304" pitchFamily="18" charset="0"/>
                <a:cs typeface="Times New Roman" panose="02020603050405020304" pitchFamily="18" charset="0"/>
              </a:rPr>
              <a:t>những minh chứng làm rõ cho lí lẽ, có thể là nhân vật, sự kiện, số liệu từ thực tế.</a:t>
            </a:r>
          </a:p>
        </p:txBody>
      </p:sp>
    </p:spTree>
    <p:extLst>
      <p:ext uri="{BB962C8B-B14F-4D97-AF65-F5344CB8AC3E}">
        <p14:creationId xmlns:p14="http://schemas.microsoft.com/office/powerpoint/2010/main" val="397115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anim calcmode="lin" valueType="num">
                                      <p:cBhvr additive="base">
                                        <p:cTn id="7"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25">
                                            <p:txEl>
                                              <p:pRg st="1" end="1"/>
                                            </p:txEl>
                                          </p:spTgt>
                                        </p:tgtEl>
                                        <p:attrNameLst>
                                          <p:attrName>style.visibility</p:attrName>
                                        </p:attrNameLst>
                                      </p:cBhvr>
                                      <p:to>
                                        <p:strVal val="visible"/>
                                      </p:to>
                                    </p:set>
                                    <p:animEffect transition="in" filter="barn(inVertical)">
                                      <p:cBhvr>
                                        <p:cTn id="13" dur="500"/>
                                        <p:tgtEl>
                                          <p:spTgt spid="25">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5">
                                            <p:txEl>
                                              <p:pRg st="2" end="2"/>
                                            </p:txEl>
                                          </p:spTgt>
                                        </p:tgtEl>
                                        <p:attrNameLst>
                                          <p:attrName>style.visibility</p:attrName>
                                        </p:attrNameLst>
                                      </p:cBhvr>
                                      <p:to>
                                        <p:strVal val="visible"/>
                                      </p:to>
                                    </p:set>
                                    <p:animEffect transition="in" filter="barn(inVertical)">
                                      <p:cBhvr>
                                        <p:cTn id="18" dur="500"/>
                                        <p:tgtEl>
                                          <p:spTgt spid="2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E6AD"/>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1239082">
            <a:off x="16460587" y="989380"/>
            <a:ext cx="2108060" cy="689911"/>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r="12898" b="27291"/>
          <a:stretch>
            <a:fillRect/>
          </a:stretch>
        </p:blipFill>
        <p:spPr>
          <a:xfrm>
            <a:off x="15458339" y="8070964"/>
            <a:ext cx="2829661" cy="2267605"/>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rot="3489966">
            <a:off x="-768067" y="905090"/>
            <a:ext cx="2125827" cy="1240710"/>
          </a:xfrm>
          <a:prstGeom prst="rect">
            <a:avLst/>
          </a:prstGeom>
        </p:spPr>
      </p:pic>
      <p:pic>
        <p:nvPicPr>
          <p:cNvPr id="8" name="Picture 8"/>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2700000">
            <a:off x="-418062" y="7870907"/>
            <a:ext cx="2688074" cy="2774786"/>
          </a:xfrm>
          <a:prstGeom prst="rect">
            <a:avLst/>
          </a:prstGeom>
        </p:spPr>
      </p:pic>
      <p:pic>
        <p:nvPicPr>
          <p:cNvPr id="9" name="Picture 9"/>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t="29629" r="32067"/>
          <a:stretch>
            <a:fillRect/>
          </a:stretch>
        </p:blipFill>
        <p:spPr>
          <a:xfrm rot="10799999">
            <a:off x="-416739" y="2693399"/>
            <a:ext cx="1828605" cy="1927957"/>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r="55716"/>
          <a:stretch>
            <a:fillRect/>
          </a:stretch>
        </p:blipFill>
        <p:spPr>
          <a:xfrm rot="-7262247">
            <a:off x="338629" y="-120775"/>
            <a:ext cx="1825488" cy="831952"/>
          </a:xfrm>
          <a:prstGeom prst="rect">
            <a:avLst/>
          </a:prstGeom>
        </p:spPr>
      </p:pic>
      <p:pic>
        <p:nvPicPr>
          <p:cNvPr id="16" name="Picture 16"/>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9"/>
              </a:ext>
            </a:extLst>
          </a:blip>
          <a:srcRect/>
          <a:stretch>
            <a:fillRect/>
          </a:stretch>
        </p:blipFill>
        <p:spPr>
          <a:xfrm rot="605585">
            <a:off x="16772330" y="3957635"/>
            <a:ext cx="786511" cy="1327444"/>
          </a:xfrm>
          <a:prstGeom prst="rect">
            <a:avLst/>
          </a:prstGeom>
        </p:spPr>
      </p:pic>
      <p:sp>
        <p:nvSpPr>
          <p:cNvPr id="24" name="TextBox 2"/>
          <p:cNvSpPr txBox="1"/>
          <p:nvPr/>
        </p:nvSpPr>
        <p:spPr>
          <a:xfrm>
            <a:off x="6970234" y="639809"/>
            <a:ext cx="4483176" cy="855940"/>
          </a:xfrm>
          <a:prstGeom prst="rect">
            <a:avLst/>
          </a:prstGeom>
        </p:spPr>
        <p:txBody>
          <a:bodyPr wrap="square" lIns="0" tIns="0" rIns="0" bIns="0" rtlCol="0" anchor="t">
            <a:spAutoFit/>
          </a:bodyPr>
          <a:lstStyle/>
          <a:p>
            <a:pPr marL="0" lvl="0" indent="0" algn="ctr">
              <a:lnSpc>
                <a:spcPts val="7200"/>
              </a:lnSpc>
              <a:spcBef>
                <a:spcPct val="0"/>
              </a:spcBef>
            </a:pPr>
            <a:r>
              <a:rPr lang="en-US" sz="5600" b="1" dirty="0" smtClean="0">
                <a:solidFill>
                  <a:srgbClr val="7B211E"/>
                </a:solidFill>
                <a:latin typeface="Arial" panose="020B0604020202020204" pitchFamily="34" charset="0"/>
                <a:cs typeface="Arial" panose="020B0604020202020204" pitchFamily="34" charset="0"/>
              </a:rPr>
              <a:t>BỐ CỤC</a:t>
            </a:r>
            <a:endParaRPr lang="en-US" sz="5600" b="1" dirty="0">
              <a:solidFill>
                <a:srgbClr val="7B211E"/>
              </a:solidFill>
              <a:latin typeface="Arial" panose="020B0604020202020204" pitchFamily="34" charset="0"/>
              <a:cs typeface="Arial" panose="020B0604020202020204" pitchFamily="34" charset="0"/>
            </a:endParaRPr>
          </a:p>
        </p:txBody>
      </p:sp>
      <p:sp>
        <p:nvSpPr>
          <p:cNvPr id="2" name="Rounded Rectangle 1"/>
          <p:cNvSpPr/>
          <p:nvPr/>
        </p:nvSpPr>
        <p:spPr>
          <a:xfrm>
            <a:off x="2590800" y="4003718"/>
            <a:ext cx="1905000" cy="3427897"/>
          </a:xfrm>
          <a:prstGeom prst="roundRect">
            <a:avLst/>
          </a:prstGeom>
          <a:solidFill>
            <a:schemeClr val="bg1">
              <a:lumMod val="95000"/>
            </a:schemeClr>
          </a:solidFill>
          <a:ln w="5715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200" b="1" dirty="0" smtClean="0">
                <a:solidFill>
                  <a:schemeClr val="tx1"/>
                </a:solidFill>
                <a:latin typeface="Arial" panose="020B0604020202020204" pitchFamily="34" charset="0"/>
                <a:cs typeface="Arial" panose="020B0604020202020204" pitchFamily="34" charset="0"/>
              </a:rPr>
              <a:t>3 PHẦN</a:t>
            </a:r>
            <a:endParaRPr lang="en-US" sz="4200" b="1" dirty="0">
              <a:solidFill>
                <a:schemeClr val="tx1"/>
              </a:solidFill>
              <a:latin typeface="Arial" panose="020B0604020202020204" pitchFamily="34" charset="0"/>
              <a:cs typeface="Arial" panose="020B0604020202020204" pitchFamily="34" charset="0"/>
            </a:endParaRPr>
          </a:p>
        </p:txBody>
      </p:sp>
      <p:sp>
        <p:nvSpPr>
          <p:cNvPr id="5" name="Rounded Rectangle 4"/>
          <p:cNvSpPr/>
          <p:nvPr/>
        </p:nvSpPr>
        <p:spPr>
          <a:xfrm>
            <a:off x="5809755" y="2362055"/>
            <a:ext cx="9538392" cy="1764302"/>
          </a:xfrm>
          <a:prstGeom prst="roundRect">
            <a:avLst/>
          </a:prstGeom>
          <a:solidFill>
            <a:schemeClr val="accent3">
              <a:lumMod val="40000"/>
              <a:lumOff val="60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3800" b="1" dirty="0" smtClean="0">
                <a:solidFill>
                  <a:schemeClr val="tx1"/>
                </a:solidFill>
                <a:latin typeface="Arial" panose="020B0604020202020204" pitchFamily="34" charset="0"/>
                <a:cs typeface="Arial" panose="020B0604020202020204" pitchFamily="34" charset="0"/>
              </a:rPr>
              <a:t>Phần 1: </a:t>
            </a:r>
            <a:r>
              <a:rPr lang="en-US" sz="3800" i="1" dirty="0">
                <a:solidFill>
                  <a:schemeClr val="tx1"/>
                </a:solidFill>
                <a:latin typeface="Arial" panose="020B0604020202020204" pitchFamily="34" charset="0"/>
                <a:cs typeface="Arial" panose="020B0604020202020204" pitchFamily="34" charset="0"/>
              </a:rPr>
              <a:t>từ</a:t>
            </a:r>
            <a:r>
              <a:rPr lang="vi-VN" sz="3800" i="1" dirty="0">
                <a:solidFill>
                  <a:schemeClr val="tx1"/>
                </a:solidFill>
                <a:latin typeface="Arial" panose="020B0604020202020204" pitchFamily="34" charset="0"/>
                <a:cs typeface="Arial" panose="020B0604020202020204" pitchFamily="34" charset="0"/>
              </a:rPr>
              <a:t> đầu </a:t>
            </a:r>
            <a:r>
              <a:rPr lang="vi-VN" sz="3800" i="1" dirty="0">
                <a:solidFill>
                  <a:schemeClr val="tx1"/>
                </a:solidFill>
                <a:latin typeface="Arial" panose="020B0604020202020204" pitchFamily="34" charset="0"/>
                <a:cs typeface="Arial" panose="020B0604020202020204" pitchFamily="34" charset="0"/>
                <a:sym typeface="Wingdings" panose="05000000000000000000" pitchFamily="2" charset="2"/>
              </a:rPr>
              <a:t></a:t>
            </a:r>
            <a:r>
              <a:rPr lang="vi-VN" sz="3800" i="1" dirty="0">
                <a:solidFill>
                  <a:schemeClr val="tx1"/>
                </a:solidFill>
                <a:latin typeface="Arial" panose="020B0604020202020204" pitchFamily="34" charset="0"/>
                <a:cs typeface="Arial" panose="020B0604020202020204" pitchFamily="34" charset="0"/>
              </a:rPr>
              <a:t> với nhau</a:t>
            </a:r>
            <a:r>
              <a:rPr lang="vi-VN" sz="3800" dirty="0">
                <a:solidFill>
                  <a:schemeClr val="tx1"/>
                </a:solidFill>
                <a:latin typeface="Arial" panose="020B0604020202020204" pitchFamily="34" charset="0"/>
                <a:cs typeface="Arial" panose="020B0604020202020204" pitchFamily="34" charset="0"/>
              </a:rPr>
              <a:t>: Nêu vấn đề: Học thầy hay học bạn?</a:t>
            </a:r>
            <a:endParaRPr lang="en-US" sz="3800" dirty="0">
              <a:solidFill>
                <a:schemeClr val="tx1"/>
              </a:solidFill>
              <a:latin typeface="Arial" panose="020B0604020202020204" pitchFamily="34" charset="0"/>
              <a:cs typeface="Arial" panose="020B0604020202020204" pitchFamily="34" charset="0"/>
            </a:endParaRPr>
          </a:p>
        </p:txBody>
      </p:sp>
      <p:sp>
        <p:nvSpPr>
          <p:cNvPr id="13" name="Rounded Rectangle 12"/>
          <p:cNvSpPr/>
          <p:nvPr/>
        </p:nvSpPr>
        <p:spPr>
          <a:xfrm>
            <a:off x="5809754" y="4835516"/>
            <a:ext cx="9538393" cy="1764302"/>
          </a:xfrm>
          <a:prstGeom prst="roundRect">
            <a:avLst/>
          </a:prstGeom>
          <a:solidFill>
            <a:schemeClr val="accent3">
              <a:lumMod val="40000"/>
              <a:lumOff val="60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3800" b="1" dirty="0" smtClean="0">
                <a:solidFill>
                  <a:schemeClr val="tx1"/>
                </a:solidFill>
                <a:latin typeface="Arial" panose="020B0604020202020204" pitchFamily="34" charset="0"/>
                <a:cs typeface="Arial" panose="020B0604020202020204" pitchFamily="34" charset="0"/>
              </a:rPr>
              <a:t>Phần 2: </a:t>
            </a:r>
            <a:r>
              <a:rPr lang="en-US" sz="3800" i="1" dirty="0" err="1" smtClean="0">
                <a:solidFill>
                  <a:schemeClr val="tx1"/>
                </a:solidFill>
                <a:latin typeface="Arial" panose="020B0604020202020204" pitchFamily="34" charset="0"/>
                <a:cs typeface="Arial" panose="020B0604020202020204" pitchFamily="34" charset="0"/>
              </a:rPr>
              <a:t>tiếp</a:t>
            </a:r>
            <a:r>
              <a:rPr lang="en-US" sz="3800" i="1" dirty="0" smtClean="0">
                <a:solidFill>
                  <a:schemeClr val="tx1"/>
                </a:solidFill>
                <a:latin typeface="Arial" panose="020B0604020202020204" pitchFamily="34" charset="0"/>
                <a:cs typeface="Arial" panose="020B0604020202020204" pitchFamily="34" charset="0"/>
              </a:rPr>
              <a:t> </a:t>
            </a:r>
            <a:r>
              <a:rPr lang="en-US" sz="3800" i="1" dirty="0" err="1" smtClean="0">
                <a:solidFill>
                  <a:schemeClr val="tx1"/>
                </a:solidFill>
                <a:latin typeface="Arial" panose="020B0604020202020204" pitchFamily="34" charset="0"/>
                <a:cs typeface="Arial" panose="020B0604020202020204" pitchFamily="34" charset="0"/>
              </a:rPr>
              <a:t>theo</a:t>
            </a:r>
            <a:r>
              <a:rPr lang="en-US" sz="3800" i="1" dirty="0" smtClean="0">
                <a:solidFill>
                  <a:schemeClr val="tx1"/>
                </a:solidFill>
                <a:latin typeface="Arial" panose="020B0604020202020204" pitchFamily="34" charset="0"/>
                <a:cs typeface="Arial" panose="020B0604020202020204" pitchFamily="34" charset="0"/>
              </a:rPr>
              <a:t> </a:t>
            </a:r>
            <a:r>
              <a:rPr lang="vi-VN" sz="3800" i="1" dirty="0" smtClean="0">
                <a:solidFill>
                  <a:schemeClr val="tx1"/>
                </a:solidFill>
                <a:cs typeface="Arial" panose="020B0604020202020204" pitchFamily="34" charset="0"/>
                <a:sym typeface="Wingdings" panose="05000000000000000000" pitchFamily="2" charset="2"/>
              </a:rPr>
              <a:t></a:t>
            </a:r>
            <a:r>
              <a:rPr lang="en-US" sz="3800" i="1" dirty="0" smtClean="0">
                <a:solidFill>
                  <a:schemeClr val="tx1"/>
                </a:solidFill>
                <a:latin typeface="Arial" panose="020B0604020202020204" pitchFamily="34" charset="0"/>
                <a:cs typeface="Arial" panose="020B0604020202020204" pitchFamily="34" charset="0"/>
              </a:rPr>
              <a:t> từ các bạn: </a:t>
            </a:r>
            <a:r>
              <a:rPr lang="en-US" sz="3800" dirty="0" err="1" smtClean="0">
                <a:solidFill>
                  <a:schemeClr val="tx1"/>
                </a:solidFill>
                <a:latin typeface="Arial" panose="020B0604020202020204" pitchFamily="34" charset="0"/>
                <a:cs typeface="Arial" panose="020B0604020202020204" pitchFamily="34" charset="0"/>
              </a:rPr>
              <a:t>giải</a:t>
            </a:r>
            <a:r>
              <a:rPr lang="en-US" sz="3800" dirty="0" smtClean="0">
                <a:solidFill>
                  <a:schemeClr val="tx1"/>
                </a:solidFill>
                <a:latin typeface="Arial" panose="020B0604020202020204" pitchFamily="34" charset="0"/>
                <a:cs typeface="Arial" panose="020B0604020202020204" pitchFamily="34" charset="0"/>
              </a:rPr>
              <a:t> </a:t>
            </a:r>
            <a:r>
              <a:rPr lang="en-US" sz="3800" dirty="0" err="1">
                <a:solidFill>
                  <a:schemeClr val="tx1"/>
                </a:solidFill>
                <a:latin typeface="Arial" panose="020B0604020202020204" pitchFamily="34" charset="0"/>
                <a:cs typeface="Arial" panose="020B0604020202020204" pitchFamily="34" charset="0"/>
              </a:rPr>
              <a:t>quyết</a:t>
            </a:r>
            <a:r>
              <a:rPr lang="en-US" sz="3800" dirty="0">
                <a:solidFill>
                  <a:schemeClr val="tx1"/>
                </a:solidFill>
                <a:latin typeface="Arial" panose="020B0604020202020204" pitchFamily="34" charset="0"/>
                <a:cs typeface="Arial" panose="020B0604020202020204" pitchFamily="34" charset="0"/>
              </a:rPr>
              <a:t> vấn </a:t>
            </a:r>
            <a:r>
              <a:rPr lang="en-US" sz="3800" dirty="0" err="1" smtClean="0">
                <a:solidFill>
                  <a:schemeClr val="tx1"/>
                </a:solidFill>
                <a:latin typeface="Arial" panose="020B0604020202020204" pitchFamily="34" charset="0"/>
                <a:cs typeface="Arial" panose="020B0604020202020204" pitchFamily="34" charset="0"/>
              </a:rPr>
              <a:t>đề</a:t>
            </a:r>
            <a:endParaRPr lang="en-US" sz="3800" dirty="0">
              <a:solidFill>
                <a:schemeClr val="tx1"/>
              </a:solidFill>
              <a:latin typeface="Arial" panose="020B0604020202020204" pitchFamily="34" charset="0"/>
              <a:cs typeface="Arial" panose="020B0604020202020204" pitchFamily="34" charset="0"/>
            </a:endParaRPr>
          </a:p>
        </p:txBody>
      </p:sp>
      <p:sp>
        <p:nvSpPr>
          <p:cNvPr id="14" name="Rounded Rectangle 13"/>
          <p:cNvSpPr/>
          <p:nvPr/>
        </p:nvSpPr>
        <p:spPr>
          <a:xfrm>
            <a:off x="5809753" y="7188813"/>
            <a:ext cx="9538393" cy="1764302"/>
          </a:xfrm>
          <a:prstGeom prst="roundRect">
            <a:avLst/>
          </a:prstGeom>
          <a:solidFill>
            <a:schemeClr val="accent3">
              <a:lumMod val="40000"/>
              <a:lumOff val="60000"/>
            </a:schemeClr>
          </a:solidFill>
          <a:ln w="571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3800" b="1" dirty="0" smtClean="0">
                <a:solidFill>
                  <a:schemeClr val="tx1"/>
                </a:solidFill>
                <a:latin typeface="Arial" panose="020B0604020202020204" pitchFamily="34" charset="0"/>
                <a:cs typeface="Arial" panose="020B0604020202020204" pitchFamily="34" charset="0"/>
              </a:rPr>
              <a:t>Phần 3</a:t>
            </a:r>
            <a:r>
              <a:rPr lang="en-US" sz="3800" b="1" dirty="0">
                <a:solidFill>
                  <a:schemeClr val="tx1"/>
                </a:solidFill>
                <a:latin typeface="Arial" panose="020B0604020202020204" pitchFamily="34" charset="0"/>
                <a:cs typeface="Arial" panose="020B0604020202020204" pitchFamily="34" charset="0"/>
              </a:rPr>
              <a:t>: </a:t>
            </a:r>
            <a:r>
              <a:rPr lang="en-US" sz="3800" i="1" dirty="0">
                <a:solidFill>
                  <a:schemeClr val="tx1"/>
                </a:solidFill>
                <a:latin typeface="Arial" panose="020B0604020202020204" pitchFamily="34" charset="0"/>
                <a:cs typeface="Arial" panose="020B0604020202020204" pitchFamily="34" charset="0"/>
              </a:rPr>
              <a:t>còn lại</a:t>
            </a:r>
            <a:r>
              <a:rPr lang="en-US" sz="3800" dirty="0">
                <a:solidFill>
                  <a:schemeClr val="tx1"/>
                </a:solidFill>
                <a:latin typeface="Arial" panose="020B0604020202020204" pitchFamily="34" charset="0"/>
                <a:cs typeface="Arial" panose="020B0604020202020204" pitchFamily="34" charset="0"/>
              </a:rPr>
              <a:t>: </a:t>
            </a:r>
            <a:r>
              <a:rPr lang="en-US" sz="3800" dirty="0" err="1">
                <a:solidFill>
                  <a:schemeClr val="tx1"/>
                </a:solidFill>
                <a:latin typeface="Arial" panose="020B0604020202020204" pitchFamily="34" charset="0"/>
                <a:cs typeface="Arial" panose="020B0604020202020204" pitchFamily="34" charset="0"/>
              </a:rPr>
              <a:t>kết</a:t>
            </a:r>
            <a:r>
              <a:rPr lang="en-US" sz="3800" dirty="0">
                <a:solidFill>
                  <a:schemeClr val="tx1"/>
                </a:solidFill>
                <a:latin typeface="Arial" panose="020B0604020202020204" pitchFamily="34" charset="0"/>
                <a:cs typeface="Arial" panose="020B0604020202020204" pitchFamily="34" charset="0"/>
              </a:rPr>
              <a:t> </a:t>
            </a:r>
            <a:r>
              <a:rPr lang="en-US" sz="3800" dirty="0" err="1">
                <a:solidFill>
                  <a:schemeClr val="tx1"/>
                </a:solidFill>
                <a:latin typeface="Arial" panose="020B0604020202020204" pitchFamily="34" charset="0"/>
                <a:cs typeface="Arial" panose="020B0604020202020204" pitchFamily="34" charset="0"/>
              </a:rPr>
              <a:t>thúc</a:t>
            </a:r>
            <a:r>
              <a:rPr lang="en-US" sz="3800" dirty="0">
                <a:solidFill>
                  <a:schemeClr val="tx1"/>
                </a:solidFill>
                <a:latin typeface="Arial" panose="020B0604020202020204" pitchFamily="34" charset="0"/>
                <a:cs typeface="Arial" panose="020B0604020202020204" pitchFamily="34" charset="0"/>
              </a:rPr>
              <a:t> vấn </a:t>
            </a:r>
            <a:r>
              <a:rPr lang="en-US" sz="3800" dirty="0" err="1">
                <a:solidFill>
                  <a:schemeClr val="tx1"/>
                </a:solidFill>
                <a:latin typeface="Arial" panose="020B0604020202020204" pitchFamily="34" charset="0"/>
                <a:cs typeface="Arial" panose="020B0604020202020204" pitchFamily="34" charset="0"/>
              </a:rPr>
              <a:t>đề</a:t>
            </a:r>
            <a:endParaRPr lang="en-US" sz="3800" dirty="0">
              <a:solidFill>
                <a:schemeClr val="tx1"/>
              </a:solidFill>
              <a:latin typeface="Arial" panose="020B0604020202020204" pitchFamily="34" charset="0"/>
              <a:cs typeface="Arial" panose="020B0604020202020204" pitchFamily="34" charset="0"/>
            </a:endParaRPr>
          </a:p>
        </p:txBody>
      </p:sp>
      <p:cxnSp>
        <p:nvCxnSpPr>
          <p:cNvPr id="11" name="Straight Arrow Connector 10"/>
          <p:cNvCxnSpPr>
            <a:stCxn id="2" idx="3"/>
            <a:endCxn id="5" idx="1"/>
          </p:cNvCxnSpPr>
          <p:nvPr/>
        </p:nvCxnSpPr>
        <p:spPr>
          <a:xfrm flipV="1">
            <a:off x="4495800" y="3244206"/>
            <a:ext cx="1313955" cy="2473461"/>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5" name="Straight Arrow Connector 14"/>
          <p:cNvCxnSpPr>
            <a:stCxn id="2" idx="3"/>
            <a:endCxn id="13" idx="1"/>
          </p:cNvCxnSpPr>
          <p:nvPr/>
        </p:nvCxnSpPr>
        <p:spPr>
          <a:xfrm>
            <a:off x="4495800" y="5717667"/>
            <a:ext cx="1313954"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18" name="Straight Arrow Connector 17"/>
          <p:cNvCxnSpPr>
            <a:stCxn id="2" idx="3"/>
            <a:endCxn id="14" idx="1"/>
          </p:cNvCxnSpPr>
          <p:nvPr/>
        </p:nvCxnSpPr>
        <p:spPr>
          <a:xfrm>
            <a:off x="4495800" y="5717667"/>
            <a:ext cx="1313953" cy="2353297"/>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04528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additive="base">
                                        <p:cTn id="32" dur="500" fill="hold"/>
                                        <p:tgtEl>
                                          <p:spTgt spid="18"/>
                                        </p:tgtEl>
                                        <p:attrNameLst>
                                          <p:attrName>ppt_x</p:attrName>
                                        </p:attrNameLst>
                                      </p:cBhvr>
                                      <p:tavLst>
                                        <p:tav tm="0">
                                          <p:val>
                                            <p:strVal val="#ppt_x"/>
                                          </p:val>
                                        </p:tav>
                                        <p:tav tm="100000">
                                          <p:val>
                                            <p:strVal val="#ppt_x"/>
                                          </p:val>
                                        </p:tav>
                                      </p:tavLst>
                                    </p:anim>
                                    <p:anim calcmode="lin" valueType="num">
                                      <p:cBhvr additive="base">
                                        <p:cTn id="33" dur="500" fill="hold"/>
                                        <p:tgtEl>
                                          <p:spTgt spid="18"/>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13"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BB17"/>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43085"/>
          <a:stretch>
            <a:fillRect/>
          </a:stretch>
        </p:blipFill>
        <p:spPr>
          <a:xfrm>
            <a:off x="0" y="7997412"/>
            <a:ext cx="4190488" cy="2289588"/>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t="18041"/>
          <a:stretch>
            <a:fillRect/>
          </a:stretch>
        </p:blipFill>
        <p:spPr>
          <a:xfrm>
            <a:off x="2709036" y="0"/>
            <a:ext cx="11083164" cy="8708153"/>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b="49095"/>
          <a:stretch>
            <a:fillRect/>
          </a:stretch>
        </p:blipFill>
        <p:spPr>
          <a:xfrm>
            <a:off x="10795511" y="4136568"/>
            <a:ext cx="7777996" cy="6150432"/>
          </a:xfrm>
          <a:prstGeom prst="rect">
            <a:avLst/>
          </a:prstGeom>
        </p:spPr>
      </p:pic>
      <p:sp>
        <p:nvSpPr>
          <p:cNvPr id="5" name="TextBox 5"/>
          <p:cNvSpPr txBox="1"/>
          <p:nvPr/>
        </p:nvSpPr>
        <p:spPr>
          <a:xfrm>
            <a:off x="3166521" y="4041255"/>
            <a:ext cx="10168194" cy="1364348"/>
          </a:xfrm>
          <a:prstGeom prst="rect">
            <a:avLst/>
          </a:prstGeom>
        </p:spPr>
        <p:txBody>
          <a:bodyPr wrap="square" lIns="0" tIns="0" rIns="0" bIns="0" rtlCol="0" anchor="t">
            <a:spAutoFit/>
          </a:bodyPr>
          <a:lstStyle/>
          <a:p>
            <a:pPr marL="0" lvl="0" indent="0" algn="ctr">
              <a:lnSpc>
                <a:spcPts val="12000"/>
              </a:lnSpc>
              <a:spcBef>
                <a:spcPct val="0"/>
              </a:spcBef>
            </a:pPr>
            <a:r>
              <a:rPr lang="en-US" sz="7200" b="1" dirty="0" smtClean="0">
                <a:solidFill>
                  <a:srgbClr val="7B211E"/>
                </a:solidFill>
                <a:latin typeface="Arial" panose="020B0604020202020204" pitchFamily="34" charset="0"/>
                <a:cs typeface="Arial" panose="020B0604020202020204" pitchFamily="34" charset="0"/>
              </a:rPr>
              <a:t>II. ĐỌC HIỂU VĂN BẢN</a:t>
            </a:r>
            <a:endParaRPr lang="en-US" sz="7200" b="1" u="none" dirty="0">
              <a:solidFill>
                <a:srgbClr val="7B211E"/>
              </a:solidFill>
              <a:latin typeface="Arial" panose="020B0604020202020204" pitchFamily="34" charset="0"/>
              <a:cs typeface="Arial" panose="020B0604020202020204" pitchFamily="34" charset="0"/>
            </a:endParaRPr>
          </a:p>
        </p:txBody>
      </p:sp>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2484165" y="9075531"/>
            <a:ext cx="2654578" cy="868771"/>
          </a:xfrm>
          <a:prstGeom prst="rect">
            <a:avLst/>
          </a:prstGeom>
        </p:spPr>
      </p:pic>
      <p:pic>
        <p:nvPicPr>
          <p:cNvPr id="7"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2095244" y="7478361"/>
            <a:ext cx="1282261" cy="1198914"/>
          </a:xfrm>
          <a:prstGeom prst="rect">
            <a:avLst/>
          </a:prstGeom>
        </p:spPr>
      </p:pic>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b="43085"/>
          <a:stretch>
            <a:fillRect/>
          </a:stretch>
        </p:blipFill>
        <p:spPr>
          <a:xfrm rot="-10800000">
            <a:off x="14097512" y="0"/>
            <a:ext cx="4190488" cy="2289588"/>
          </a:xfrm>
          <a:prstGeom prst="rect">
            <a:avLst/>
          </a:prstGeom>
        </p:spPr>
      </p:pic>
      <p:pic>
        <p:nvPicPr>
          <p:cNvPr id="9" name="Picture 9"/>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605585">
            <a:off x="16967193" y="2741761"/>
            <a:ext cx="906118" cy="1529312"/>
          </a:xfrm>
          <a:prstGeom prst="rect">
            <a:avLst/>
          </a:prstGeom>
        </p:spPr>
      </p:pic>
      <p:pic>
        <p:nvPicPr>
          <p:cNvPr id="10" name="Picture 10"/>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rot="241250">
            <a:off x="4201845" y="5846502"/>
            <a:ext cx="7618194" cy="591332"/>
          </a:xfrm>
          <a:prstGeom prst="rect">
            <a:avLst/>
          </a:prstGeom>
        </p:spPr>
      </p:pic>
      <p:pic>
        <p:nvPicPr>
          <p:cNvPr id="11" name="Picture 11"/>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540765" y="-173210"/>
            <a:ext cx="2636009" cy="2636009"/>
          </a:xfrm>
          <a:prstGeom prst="rect">
            <a:avLst/>
          </a:prstGeom>
        </p:spPr>
      </p:pic>
    </p:spTree>
    <p:extLst>
      <p:ext uri="{BB962C8B-B14F-4D97-AF65-F5344CB8AC3E}">
        <p14:creationId xmlns:p14="http://schemas.microsoft.com/office/powerpoint/2010/main" val="891761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TotalTime>
  <Words>811</Words>
  <Application>Microsoft Office PowerPoint</Application>
  <PresentationFormat>Custom</PresentationFormat>
  <Paragraphs>68</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Mali Bold</vt:lpstr>
      <vt:lpstr>Calibri</vt:lpstr>
      <vt:lpstr>Wingdings</vt:lpstr>
      <vt:lpstr>Arial</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cp:lastModifiedBy>
  <cp:revision>18</cp:revision>
  <dcterms:created xsi:type="dcterms:W3CDTF">2006-08-16T00:00:00Z</dcterms:created>
  <dcterms:modified xsi:type="dcterms:W3CDTF">2025-03-03T11:32:03Z</dcterms:modified>
  <dc:identifier>DAEt-d3kjac</dc:identifier>
</cp:coreProperties>
</file>