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58" r:id="rId3"/>
    <p:sldId id="256" r:id="rId4"/>
    <p:sldId id="257" r:id="rId5"/>
    <p:sldId id="261" r:id="rId6"/>
    <p:sldId id="260" r:id="rId7"/>
    <p:sldId id="274" r:id="rId8"/>
    <p:sldId id="264" r:id="rId9"/>
    <p:sldId id="277" r:id="rId10"/>
    <p:sldId id="278" r:id="rId11"/>
    <p:sldId id="279" r:id="rId12"/>
    <p:sldId id="280" r:id="rId13"/>
    <p:sldId id="282" r:id="rId14"/>
    <p:sldId id="275" r:id="rId15"/>
    <p:sldId id="266" r:id="rId16"/>
    <p:sldId id="283" r:id="rId17"/>
    <p:sldId id="265" r:id="rId18"/>
    <p:sldId id="284" r:id="rId19"/>
    <p:sldId id="285" r:id="rId20"/>
    <p:sldId id="269" r:id="rId21"/>
    <p:sldId id="272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imSun" panose="02010600030101010101" pitchFamily="2" charset="-12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1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1.svg"/><Relationship Id="rId5" Type="http://schemas.openxmlformats.org/officeDocument/2006/relationships/image" Target="../media/image63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7" Type="http://schemas.openxmlformats.org/officeDocument/2006/relationships/image" Target="../media/image7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7" Type="http://schemas.openxmlformats.org/officeDocument/2006/relationships/image" Target="../media/image7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7" Type="http://schemas.openxmlformats.org/officeDocument/2006/relationships/image" Target="../media/image7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7" Type="http://schemas.openxmlformats.org/officeDocument/2006/relationships/image" Target="../media/image7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1.sv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9.sv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7.sv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0.svg"/><Relationship Id="rId7" Type="http://schemas.openxmlformats.org/officeDocument/2006/relationships/image" Target="../media/image8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3.sv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0.svg"/><Relationship Id="rId7" Type="http://schemas.openxmlformats.org/officeDocument/2006/relationships/image" Target="../media/image8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3.sv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74.svg"/><Relationship Id="rId4" Type="http://schemas.openxmlformats.org/officeDocument/2006/relationships/image" Target="../media/image29.png"/><Relationship Id="rId9" Type="http://schemas.openxmlformats.org/officeDocument/2006/relationships/image" Target="../media/image7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74.svg"/><Relationship Id="rId4" Type="http://schemas.openxmlformats.org/officeDocument/2006/relationships/image" Target="../media/image29.png"/><Relationship Id="rId9" Type="http://schemas.openxmlformats.org/officeDocument/2006/relationships/image" Target="../media/image7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74.svg"/><Relationship Id="rId4" Type="http://schemas.openxmlformats.org/officeDocument/2006/relationships/image" Target="../media/image29.png"/><Relationship Id="rId9" Type="http://schemas.openxmlformats.org/officeDocument/2006/relationships/image" Target="../media/image7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svg"/><Relationship Id="rId5" Type="http://schemas.openxmlformats.org/officeDocument/2006/relationships/image" Target="../media/image20.svg"/><Relationship Id="rId15" Type="http://schemas.openxmlformats.org/officeDocument/2006/relationships/image" Target="../media/image25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svg"/><Relationship Id="rId3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70.sv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1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1.svg"/><Relationship Id="rId5" Type="http://schemas.openxmlformats.org/officeDocument/2006/relationships/image" Target="../media/image63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12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1.sv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9.sv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7.sv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1.sv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9.sv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7.sv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7" Type="http://schemas.openxmlformats.org/officeDocument/2006/relationships/image" Target="../media/image7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7" Type="http://schemas.openxmlformats.org/officeDocument/2006/relationships/image" Target="../media/image7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3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78327">
            <a:off x="12821483" y="-392118"/>
            <a:ext cx="5344146" cy="171012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5839" y="3497790"/>
            <a:ext cx="15392400" cy="3582835"/>
            <a:chOff x="0" y="0"/>
            <a:chExt cx="10533046" cy="2480143"/>
          </a:xfrm>
        </p:grpSpPr>
        <p:sp>
          <p:nvSpPr>
            <p:cNvPr id="4" name="Freeform 4"/>
            <p:cNvSpPr/>
            <p:nvPr/>
          </p:nvSpPr>
          <p:spPr>
            <a:xfrm>
              <a:off x="0" y="-4262"/>
              <a:ext cx="10540791" cy="2486629"/>
            </a:xfrm>
            <a:custGeom>
              <a:avLst/>
              <a:gdLst/>
              <a:ahLst/>
              <a:cxnLst/>
              <a:rect l="l" t="t" r="r" b="b"/>
              <a:pathLst>
                <a:path w="10540791" h="2486629">
                  <a:moveTo>
                    <a:pt x="9601892" y="2475441"/>
                  </a:moveTo>
                  <a:cubicBezTo>
                    <a:pt x="9601892" y="2475441"/>
                    <a:pt x="9182140" y="2486629"/>
                    <a:pt x="8719555" y="2484008"/>
                  </a:cubicBezTo>
                  <a:cubicBezTo>
                    <a:pt x="3496483" y="2481845"/>
                    <a:pt x="1057073" y="2474020"/>
                    <a:pt x="1057073" y="2474020"/>
                  </a:cubicBezTo>
                  <a:cubicBezTo>
                    <a:pt x="812931" y="2465186"/>
                    <a:pt x="565145" y="2448205"/>
                    <a:pt x="398404" y="2390027"/>
                  </a:cubicBezTo>
                  <a:cubicBezTo>
                    <a:pt x="120505" y="2293066"/>
                    <a:pt x="0" y="2115537"/>
                    <a:pt x="0" y="960117"/>
                  </a:cubicBezTo>
                  <a:lnTo>
                    <a:pt x="0" y="960105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7122096" y="7673"/>
                  </a:cubicBezTo>
                  <a:cubicBezTo>
                    <a:pt x="8963213" y="0"/>
                    <a:pt x="9427140" y="7673"/>
                    <a:pt x="9427140" y="7673"/>
                  </a:cubicBezTo>
                  <a:cubicBezTo>
                    <a:pt x="9795448" y="15152"/>
                    <a:pt x="10158761" y="84484"/>
                    <a:pt x="10356500" y="207066"/>
                  </a:cubicBezTo>
                  <a:cubicBezTo>
                    <a:pt x="10507518" y="300683"/>
                    <a:pt x="10540791" y="425358"/>
                    <a:pt x="10531652" y="960117"/>
                  </a:cubicBezTo>
                  <a:lnTo>
                    <a:pt x="10531652" y="960130"/>
                  </a:lnTo>
                  <a:cubicBezTo>
                    <a:pt x="10531652" y="2233503"/>
                    <a:pt x="10248655" y="2447600"/>
                    <a:pt x="9601892" y="2475441"/>
                  </a:cubicBezTo>
                  <a:close/>
                </a:path>
              </a:pathLst>
            </a:custGeom>
            <a:solidFill>
              <a:srgbClr val="F4CBB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269888" y="3576769"/>
            <a:ext cx="1373562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793808" flipH="1">
            <a:off x="-911242" y="7948472"/>
            <a:ext cx="9023462" cy="47086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010580">
            <a:off x="11978008" y="8754337"/>
            <a:ext cx="1985838" cy="4296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815720">
            <a:off x="15952235" y="2029424"/>
            <a:ext cx="1188966" cy="164278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68906">
            <a:off x="7708532" y="833432"/>
            <a:ext cx="612254" cy="103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1600" y="876300"/>
            <a:ext cx="80010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endParaRPr lang="en-US" sz="5600" b="1" i="1" dirty="0">
              <a:solidFill>
                <a:srgbClr val="A53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47518">
            <a:off x="12409464" y="-718035"/>
            <a:ext cx="6725880" cy="232348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75583">
            <a:off x="10755554" y="87554"/>
            <a:ext cx="994876" cy="994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9618" flipH="1">
            <a:off x="-1801431" y="8125510"/>
            <a:ext cx="9541174" cy="9350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3086100"/>
            <a:ext cx="133376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vi-VN" sz="4200" kern="1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Quyết định của vị vua có được mọi người ủng hộ, đồng tình không? Vì sao?</a:t>
            </a:r>
            <a:endParaRPr lang="en-US" sz="42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vi-VN" sz="4200" kern="100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Người </a:t>
            </a:r>
            <a:r>
              <a:rPr lang="vi-VN" sz="4200" kern="1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hầu đã đưa ra lời khuyên gì? Lời khuyên đó đêm đến lợi ích gì?</a:t>
            </a:r>
            <a:endParaRPr lang="en-US" sz="42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236561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1600" y="876300"/>
            <a:ext cx="80010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endParaRPr lang="en-US" sz="5600" b="1" i="1" dirty="0">
              <a:solidFill>
                <a:srgbClr val="A53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47518">
            <a:off x="12409464" y="-718035"/>
            <a:ext cx="6725880" cy="232348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75583">
            <a:off x="10755554" y="87554"/>
            <a:ext cx="994876" cy="994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9618" flipH="1">
            <a:off x="-2100113" y="8305140"/>
            <a:ext cx="9541174" cy="9350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1943100"/>
            <a:ext cx="1607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vi-VN" sz="4200" b="1" kern="100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Lời </a:t>
            </a:r>
            <a:r>
              <a:rPr lang="vi-VN" sz="4200" b="1" kern="1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khuyên đưa ra: </a:t>
            </a:r>
            <a:r>
              <a:rPr lang="vi-VN" sz="4200" kern="1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cắt những miếng da bò êm ái phủ quanh đôi chân</a:t>
            </a:r>
            <a:r>
              <a:rPr lang="vi-VN" sz="4200" kern="100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4200" kern="100" dirty="0" smtClean="0">
              <a:solidFill>
                <a:srgbClr val="00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vi-VN" sz="42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Lời </a:t>
            </a:r>
            <a:r>
              <a:rPr lang="vi-VN" sz="4200" dirty="0">
                <a:ea typeface="Arial" panose="020B0604020202020204" pitchFamily="34" charset="0"/>
                <a:cs typeface="Times New Roman" panose="02020603050405020304" pitchFamily="18" charset="0"/>
              </a:rPr>
              <a:t>khuyên đúng đắn vừa giúp tiết kiệm ngân sách cho đất nước, vừa góp phần phát minh ra đôi giầy đầu tiên trong lịch sử</a:t>
            </a:r>
            <a:r>
              <a:rPr lang="vi-VN" sz="42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200" dirty="0" smtClean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6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0200" y="546201"/>
            <a:ext cx="14630400" cy="2425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cách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khác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nhà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endParaRPr lang="en-US" sz="5600" b="1" i="1" dirty="0">
              <a:solidFill>
                <a:srgbClr val="A53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47518">
            <a:off x="13277838" y="-1161743"/>
            <a:ext cx="6725880" cy="232348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75583">
            <a:off x="10679353" y="-255347"/>
            <a:ext cx="994876" cy="994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9618" flipH="1">
            <a:off x="-2100113" y="8305140"/>
            <a:ext cx="9541174" cy="935035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217455"/>
              </p:ext>
            </p:extLst>
          </p:nvPr>
        </p:nvGraphicFramePr>
        <p:xfrm>
          <a:off x="1733550" y="5798211"/>
          <a:ext cx="15049500" cy="2958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77875">
                  <a:extLst>
                    <a:ext uri="{9D8B030D-6E8A-4147-A177-3AD203B41FA5}">
                      <a16:colId xmlns:a16="http://schemas.microsoft.com/office/drawing/2014/main" xmlns="" val="3025229449"/>
                    </a:ext>
                  </a:extLst>
                </a:gridCol>
                <a:gridCol w="3681834">
                  <a:extLst>
                    <a:ext uri="{9D8B030D-6E8A-4147-A177-3AD203B41FA5}">
                      <a16:colId xmlns:a16="http://schemas.microsoft.com/office/drawing/2014/main" xmlns="" val="3635446017"/>
                    </a:ext>
                  </a:extLst>
                </a:gridCol>
                <a:gridCol w="3589791">
                  <a:extLst>
                    <a:ext uri="{9D8B030D-6E8A-4147-A177-3AD203B41FA5}">
                      <a16:colId xmlns:a16="http://schemas.microsoft.com/office/drawing/2014/main" xmlns="" val="2940051118"/>
                    </a:ext>
                  </a:extLst>
                </a:gridCol>
              </a:tblGrid>
              <a:tr h="7821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4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VẬT</a:t>
                      </a:r>
                      <a:endParaRPr lang="en-US" sz="4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4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VUA</a:t>
                      </a:r>
                      <a:endParaRPr lang="en-US" sz="4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4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HẦU</a:t>
                      </a:r>
                      <a:endParaRPr lang="en-US" sz="4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71615"/>
                  </a:ext>
                </a:extLst>
              </a:tr>
              <a:tr h="7821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xã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hội</a:t>
                      </a:r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8968065"/>
                  </a:ext>
                </a:extLst>
              </a:tr>
              <a:tr h="11731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khi đưa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quyết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định</a:t>
                      </a:r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056643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33550" y="3219070"/>
            <a:ext cx="1571625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vào </a:t>
            </a:r>
            <a:r>
              <a:rPr lang="en-US" sz="4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đưa </a:t>
            </a:r>
            <a:r>
              <a:rPr lang="en-US" sz="4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cách </a:t>
            </a:r>
            <a:r>
              <a:rPr lang="en-US" sz="4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4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2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47518">
            <a:off x="13277838" y="-1161743"/>
            <a:ext cx="6725880" cy="232348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75583">
            <a:off x="10679353" y="-255347"/>
            <a:ext cx="994876" cy="994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9618" flipH="1">
            <a:off x="-2100113" y="8305140"/>
            <a:ext cx="9541174" cy="935035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30582"/>
              </p:ext>
            </p:extLst>
          </p:nvPr>
        </p:nvGraphicFramePr>
        <p:xfrm>
          <a:off x="1752600" y="1016793"/>
          <a:ext cx="15049502" cy="5608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250">
                  <a:extLst>
                    <a:ext uri="{9D8B030D-6E8A-4147-A177-3AD203B41FA5}">
                      <a16:colId xmlns:a16="http://schemas.microsoft.com/office/drawing/2014/main" xmlns="" val="3025229449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xmlns="" val="3635446017"/>
                    </a:ext>
                  </a:extLst>
                </a:gridCol>
                <a:gridCol w="5200652">
                  <a:extLst>
                    <a:ext uri="{9D8B030D-6E8A-4147-A177-3AD203B41FA5}">
                      <a16:colId xmlns:a16="http://schemas.microsoft.com/office/drawing/2014/main" xmlns="" val="2940051118"/>
                    </a:ext>
                  </a:extLst>
                </a:gridCol>
              </a:tblGrid>
              <a:tr h="17863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4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VẬT</a:t>
                      </a:r>
                      <a:endParaRPr lang="en-US" sz="4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4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VUA</a:t>
                      </a:r>
                      <a:endParaRPr lang="en-US" sz="4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4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HẦU</a:t>
                      </a:r>
                      <a:endParaRPr lang="en-US" sz="4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71615"/>
                  </a:ext>
                </a:extLst>
              </a:tr>
              <a:tr h="16309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xã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hội</a:t>
                      </a:r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 </a:t>
                      </a:r>
                      <a:r>
                        <a:rPr lang="en-US" sz="38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3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lực</a:t>
                      </a:r>
                      <a:r>
                        <a:rPr lang="en-US" sz="3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8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quen</a:t>
                      </a:r>
                      <a:r>
                        <a:rPr lang="en-US" sz="3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3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</a:t>
                      </a:r>
                      <a:r>
                        <a:rPr lang="en-US" sz="3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endParaRPr lang="en-US" sz="3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800" dirty="0" smtClean="0"/>
                        <a:t>Người nghèo, luôn cân nhắc kĩ về tiền nong</a:t>
                      </a:r>
                      <a:endParaRPr lang="en-US" sz="3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18968065"/>
                  </a:ext>
                </a:extLst>
              </a:tr>
              <a:tr h="19929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khi đưa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quyết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định</a:t>
                      </a:r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Bực</a:t>
                      </a:r>
                      <a:r>
                        <a:rPr lang="en-US" sz="3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tức</a:t>
                      </a:r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Tinh </a:t>
                      </a:r>
                      <a:r>
                        <a:rPr lang="en-US" sz="3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thần</a:t>
                      </a:r>
                      <a:r>
                        <a:rPr lang="en-US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sáng </a:t>
                      </a:r>
                      <a:r>
                        <a:rPr lang="en-US" sz="3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suốt</a:t>
                      </a:r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705664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847857"/>
            <a:ext cx="158686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2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200" b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Thông điệp: </a:t>
            </a:r>
            <a:r>
              <a:rPr lang="vi-VN" sz="42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khi ta thay đổi góc nhìn, ta sẽ có được những giải pháp hiệu quả, hợp lí và có được những sáng tạo không ngờ.</a:t>
            </a:r>
            <a:endParaRPr lang="en-US" sz="42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2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0494" y="1791976"/>
            <a:ext cx="3368131" cy="73803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010580">
            <a:off x="3764272" y="8608268"/>
            <a:ext cx="1985838" cy="42966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779751" y="3697837"/>
            <a:ext cx="12241929" cy="2859551"/>
            <a:chOff x="0" y="0"/>
            <a:chExt cx="8025438" cy="3780071"/>
          </a:xfrm>
        </p:grpSpPr>
        <p:sp>
          <p:nvSpPr>
            <p:cNvPr id="9" name="Freeform 9"/>
            <p:cNvSpPr/>
            <p:nvPr/>
          </p:nvSpPr>
          <p:spPr>
            <a:xfrm>
              <a:off x="-1" y="0"/>
              <a:ext cx="8033097" cy="3780071"/>
            </a:xfrm>
            <a:custGeom>
              <a:avLst/>
              <a:gdLst/>
              <a:ahLst/>
              <a:cxnLst/>
              <a:rect l="l" t="t" r="r" b="b"/>
              <a:pathLst>
                <a:path w="8033097" h="3780071">
                  <a:moveTo>
                    <a:pt x="7526658" y="3763152"/>
                  </a:moveTo>
                  <a:cubicBezTo>
                    <a:pt x="7526658" y="3763152"/>
                    <a:pt x="7289661" y="3753183"/>
                    <a:pt x="6927522" y="3766627"/>
                  </a:cubicBezTo>
                  <a:cubicBezTo>
                    <a:pt x="6565385" y="3780071"/>
                    <a:pt x="490924" y="3780071"/>
                    <a:pt x="490924" y="3780071"/>
                  </a:cubicBezTo>
                  <a:cubicBezTo>
                    <a:pt x="245502" y="3780071"/>
                    <a:pt x="32509" y="3682803"/>
                    <a:pt x="31032" y="3522689"/>
                  </a:cubicBezTo>
                  <a:cubicBezTo>
                    <a:pt x="31032" y="3522689"/>
                    <a:pt x="0" y="215936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7480110" y="0"/>
                    <a:pt x="7480110" y="0"/>
                  </a:cubicBezTo>
                  <a:cubicBezTo>
                    <a:pt x="7792010" y="0"/>
                    <a:pt x="8025438" y="101069"/>
                    <a:pt x="8017581" y="303616"/>
                  </a:cubicBezTo>
                  <a:cubicBezTo>
                    <a:pt x="8017581" y="303616"/>
                    <a:pt x="8015586" y="2021294"/>
                    <a:pt x="8024341" y="2823102"/>
                  </a:cubicBezTo>
                  <a:cubicBezTo>
                    <a:pt x="8033097" y="3116403"/>
                    <a:pt x="7986548" y="3449475"/>
                    <a:pt x="7986548" y="3449475"/>
                  </a:cubicBezTo>
                  <a:cubicBezTo>
                    <a:pt x="7983583" y="3629500"/>
                    <a:pt x="7772080" y="3763152"/>
                    <a:pt x="7526658" y="3763152"/>
                  </a:cubicBezTo>
                  <a:close/>
                </a:path>
              </a:pathLst>
            </a:custGeom>
            <a:solidFill>
              <a:srgbClr val="F4CBB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62602">
            <a:off x="13193291" y="-709891"/>
            <a:ext cx="7405059" cy="38640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815720">
            <a:off x="3213701" y="2247477"/>
            <a:ext cx="1188966" cy="16427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68906">
            <a:off x="2748863" y="704858"/>
            <a:ext cx="612254" cy="1037719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4820482" y="4550531"/>
            <a:ext cx="10172145" cy="1075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7200" b="1" dirty="0">
              <a:solidFill>
                <a:srgbClr val="A53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t="11139" r="2371" b="11285"/>
          <a:stretch/>
        </p:blipFill>
        <p:spPr>
          <a:xfrm>
            <a:off x="12039600" y="6238266"/>
            <a:ext cx="5936034" cy="378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85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72389">
            <a:off x="-1785131" y="-8016305"/>
            <a:ext cx="7922385" cy="99255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332739" y="1104900"/>
            <a:ext cx="15024269" cy="8052921"/>
            <a:chOff x="0" y="0"/>
            <a:chExt cx="6292626" cy="4271937"/>
          </a:xfrm>
        </p:grpSpPr>
        <p:sp>
          <p:nvSpPr>
            <p:cNvPr id="4" name="Freeform 4"/>
            <p:cNvSpPr/>
            <p:nvPr/>
          </p:nvSpPr>
          <p:spPr>
            <a:xfrm>
              <a:off x="-1" y="0"/>
              <a:ext cx="6300285" cy="4271937"/>
            </a:xfrm>
            <a:custGeom>
              <a:avLst/>
              <a:gdLst/>
              <a:ahLst/>
              <a:cxnLst/>
              <a:rect l="l" t="t" r="r" b="b"/>
              <a:pathLst>
                <a:path w="6300285" h="4271937">
                  <a:moveTo>
                    <a:pt x="5793846" y="4255018"/>
                  </a:moveTo>
                  <a:cubicBezTo>
                    <a:pt x="5793846" y="4255018"/>
                    <a:pt x="5556850" y="4245048"/>
                    <a:pt x="5194711" y="4258492"/>
                  </a:cubicBezTo>
                  <a:cubicBezTo>
                    <a:pt x="4832573" y="4271937"/>
                    <a:pt x="490924" y="4271937"/>
                    <a:pt x="490924" y="4271937"/>
                  </a:cubicBezTo>
                  <a:cubicBezTo>
                    <a:pt x="245502" y="4271937"/>
                    <a:pt x="32509" y="4174668"/>
                    <a:pt x="31032" y="4014555"/>
                  </a:cubicBezTo>
                  <a:cubicBezTo>
                    <a:pt x="31032" y="4014555"/>
                    <a:pt x="0" y="2540362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747298" y="0"/>
                    <a:pt x="5747298" y="0"/>
                  </a:cubicBezTo>
                  <a:cubicBezTo>
                    <a:pt x="6059199" y="0"/>
                    <a:pt x="6292627" y="101069"/>
                    <a:pt x="6284769" y="303616"/>
                  </a:cubicBezTo>
                  <a:cubicBezTo>
                    <a:pt x="6284769" y="303616"/>
                    <a:pt x="6282774" y="2368386"/>
                    <a:pt x="6291530" y="3314967"/>
                  </a:cubicBezTo>
                  <a:cubicBezTo>
                    <a:pt x="6300285" y="3608269"/>
                    <a:pt x="6253737" y="3941340"/>
                    <a:pt x="6253737" y="3941340"/>
                  </a:cubicBezTo>
                  <a:cubicBezTo>
                    <a:pt x="6250772" y="4121365"/>
                    <a:pt x="6039268" y="4255018"/>
                    <a:pt x="5793846" y="4255018"/>
                  </a:cubicBezTo>
                  <a:close/>
                </a:path>
              </a:pathLst>
            </a:custGeom>
            <a:solidFill>
              <a:srgbClr val="F4CBBD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7085216" y="1720105"/>
            <a:ext cx="553759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</a:pPr>
            <a:r>
              <a:rPr lang="en-US" sz="6400" b="1" spc="489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6400" b="1" spc="489" dirty="0">
              <a:solidFill>
                <a:srgbClr val="A53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141828">
            <a:off x="12525247" y="8929796"/>
            <a:ext cx="7410309" cy="386683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55001" y="6514729"/>
            <a:ext cx="3203001" cy="37722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89284">
            <a:off x="7548660" y="9631934"/>
            <a:ext cx="1850493" cy="60561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805514" y="2625577"/>
            <a:ext cx="14097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vi-VN" sz="42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kể về quyết định vô lí của vị vua trong lúc bực tức và lời khuyên sáng suốt của người hầu đã tìm ra được cách giải quyết vấn đề hợp lí.</a:t>
            </a:r>
            <a:endParaRPr lang="en-US" sz="42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4200" dirty="0" smtClean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ăn bản</a:t>
            </a:r>
            <a:r>
              <a:rPr lang="vi-VN" sz="42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muốn gửi tới chúng ta thông điệp: khi ta thay đổi góc nhìn, ta sẽ có được những giải pháp hiệu quả, hợp lí và có được những sáng tạo không ngờ.</a:t>
            </a:r>
            <a:endParaRPr lang="en-US" sz="42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72389">
            <a:off x="-1785131" y="-8016305"/>
            <a:ext cx="7922385" cy="99255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332739" y="2584450"/>
            <a:ext cx="15024269" cy="5791200"/>
            <a:chOff x="0" y="0"/>
            <a:chExt cx="6292626" cy="4271937"/>
          </a:xfrm>
        </p:grpSpPr>
        <p:sp>
          <p:nvSpPr>
            <p:cNvPr id="4" name="Freeform 4"/>
            <p:cNvSpPr/>
            <p:nvPr/>
          </p:nvSpPr>
          <p:spPr>
            <a:xfrm>
              <a:off x="-1" y="0"/>
              <a:ext cx="6300285" cy="4271937"/>
            </a:xfrm>
            <a:custGeom>
              <a:avLst/>
              <a:gdLst/>
              <a:ahLst/>
              <a:cxnLst/>
              <a:rect l="l" t="t" r="r" b="b"/>
              <a:pathLst>
                <a:path w="6300285" h="4271937">
                  <a:moveTo>
                    <a:pt x="5793846" y="4255018"/>
                  </a:moveTo>
                  <a:cubicBezTo>
                    <a:pt x="5793846" y="4255018"/>
                    <a:pt x="5556850" y="4245048"/>
                    <a:pt x="5194711" y="4258492"/>
                  </a:cubicBezTo>
                  <a:cubicBezTo>
                    <a:pt x="4832573" y="4271937"/>
                    <a:pt x="490924" y="4271937"/>
                    <a:pt x="490924" y="4271937"/>
                  </a:cubicBezTo>
                  <a:cubicBezTo>
                    <a:pt x="245502" y="4271937"/>
                    <a:pt x="32509" y="4174668"/>
                    <a:pt x="31032" y="4014555"/>
                  </a:cubicBezTo>
                  <a:cubicBezTo>
                    <a:pt x="31032" y="4014555"/>
                    <a:pt x="0" y="2540362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747298" y="0"/>
                    <a:pt x="5747298" y="0"/>
                  </a:cubicBezTo>
                  <a:cubicBezTo>
                    <a:pt x="6059199" y="0"/>
                    <a:pt x="6292627" y="101069"/>
                    <a:pt x="6284769" y="303616"/>
                  </a:cubicBezTo>
                  <a:cubicBezTo>
                    <a:pt x="6284769" y="303616"/>
                    <a:pt x="6282774" y="2368386"/>
                    <a:pt x="6291530" y="3314967"/>
                  </a:cubicBezTo>
                  <a:cubicBezTo>
                    <a:pt x="6300285" y="3608269"/>
                    <a:pt x="6253737" y="3941340"/>
                    <a:pt x="6253737" y="3941340"/>
                  </a:cubicBezTo>
                  <a:cubicBezTo>
                    <a:pt x="6250772" y="4121365"/>
                    <a:pt x="6039268" y="4255018"/>
                    <a:pt x="5793846" y="4255018"/>
                  </a:cubicBezTo>
                  <a:close/>
                </a:path>
              </a:pathLst>
            </a:custGeom>
            <a:solidFill>
              <a:srgbClr val="F4CBBD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7026218" y="3288135"/>
            <a:ext cx="6173584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</a:pPr>
            <a:r>
              <a:rPr lang="en-US" sz="6400" b="1" spc="489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  <a:endParaRPr lang="en-US" sz="6400" b="1" spc="489" dirty="0">
              <a:solidFill>
                <a:srgbClr val="A53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141828">
            <a:off x="12525247" y="8929796"/>
            <a:ext cx="7410309" cy="386683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55001" y="6514729"/>
            <a:ext cx="3203001" cy="37722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89284">
            <a:off x="7548660" y="9631934"/>
            <a:ext cx="1850493" cy="60561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48000" y="4437073"/>
            <a:ext cx="96150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- Cách kể chuyện hấp dẫn, sinh động.</a:t>
            </a:r>
            <a:endParaRPr lang="en-US" sz="42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5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54237">
            <a:off x="-1359530" y="-124572"/>
            <a:ext cx="6455578" cy="524662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09800" y="2088603"/>
            <a:ext cx="14618467" cy="6629400"/>
            <a:chOff x="0" y="0"/>
            <a:chExt cx="8718562" cy="4722468"/>
          </a:xfrm>
        </p:grpSpPr>
        <p:sp>
          <p:nvSpPr>
            <p:cNvPr id="4" name="Freeform 4"/>
            <p:cNvSpPr/>
            <p:nvPr/>
          </p:nvSpPr>
          <p:spPr>
            <a:xfrm>
              <a:off x="-1" y="0"/>
              <a:ext cx="8726221" cy="4722468"/>
            </a:xfrm>
            <a:custGeom>
              <a:avLst/>
              <a:gdLst/>
              <a:ahLst/>
              <a:cxnLst/>
              <a:rect l="l" t="t" r="r" b="b"/>
              <a:pathLst>
                <a:path w="8726221" h="4722468">
                  <a:moveTo>
                    <a:pt x="8219782" y="4705549"/>
                  </a:moveTo>
                  <a:cubicBezTo>
                    <a:pt x="8219782" y="4705549"/>
                    <a:pt x="7982787" y="4695579"/>
                    <a:pt x="7620647" y="4709023"/>
                  </a:cubicBezTo>
                  <a:cubicBezTo>
                    <a:pt x="7258509" y="4722468"/>
                    <a:pt x="490924" y="4722468"/>
                    <a:pt x="490924" y="4722468"/>
                  </a:cubicBezTo>
                  <a:cubicBezTo>
                    <a:pt x="245502" y="4722468"/>
                    <a:pt x="32509" y="4625199"/>
                    <a:pt x="31032" y="4465086"/>
                  </a:cubicBezTo>
                  <a:cubicBezTo>
                    <a:pt x="31032" y="4465086"/>
                    <a:pt x="0" y="288934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8173234" y="0"/>
                    <a:pt x="8173234" y="0"/>
                  </a:cubicBezTo>
                  <a:cubicBezTo>
                    <a:pt x="8485135" y="0"/>
                    <a:pt x="8718563" y="101069"/>
                    <a:pt x="8710706" y="303616"/>
                  </a:cubicBezTo>
                  <a:cubicBezTo>
                    <a:pt x="8710706" y="303616"/>
                    <a:pt x="8708711" y="2686310"/>
                    <a:pt x="8717466" y="3765498"/>
                  </a:cubicBezTo>
                  <a:cubicBezTo>
                    <a:pt x="8726221" y="4058800"/>
                    <a:pt x="8679674" y="4391871"/>
                    <a:pt x="8679674" y="4391871"/>
                  </a:cubicBezTo>
                  <a:cubicBezTo>
                    <a:pt x="8676708" y="4571897"/>
                    <a:pt x="8465204" y="4705549"/>
                    <a:pt x="8219782" y="4705549"/>
                  </a:cubicBezTo>
                  <a:close/>
                </a:path>
              </a:pathLst>
            </a:custGeom>
            <a:solidFill>
              <a:srgbClr val="F4CBB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97216">
            <a:off x="13428994" y="-770312"/>
            <a:ext cx="5364925" cy="185333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629852" y="2628900"/>
            <a:ext cx="57912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400" b="1" spc="489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400" b="1" spc="489" dirty="0">
              <a:solidFill>
                <a:srgbClr val="A53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22478">
            <a:off x="14822452" y="7651063"/>
            <a:ext cx="3135252" cy="14536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24652" y="3802705"/>
            <a:ext cx="133345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tabLst>
                <a:tab pos="412115" algn="l"/>
              </a:tabLst>
            </a:pPr>
            <a:r>
              <a:rPr lang="en-US" sz="4200" b="1" dirty="0" smtClean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4200" b="1" dirty="0" smtClean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Qua </a:t>
            </a:r>
            <a:r>
              <a:rPr lang="vi-VN" sz="4200" b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câu chuyện trên, </a:t>
            </a:r>
            <a:r>
              <a:rPr lang="vi-VN" sz="4200" b="1" kern="1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em hãy nêu ý kiến: </a:t>
            </a:r>
            <a:endParaRPr lang="en-US" sz="4200" b="1" kern="100" dirty="0" smtClean="0">
              <a:solidFill>
                <a:srgbClr val="00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tabLst>
                <a:tab pos="412115" algn="l"/>
              </a:tabLst>
            </a:pPr>
            <a:r>
              <a:rPr lang="vi-VN" sz="4200" i="1" kern="100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Làm </a:t>
            </a:r>
            <a:r>
              <a:rPr lang="vi-VN" sz="4200" i="1" kern="1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thế nào để mỗi người có những quyết định hợp lí, sáng suốt trong cuộc sống?</a:t>
            </a:r>
            <a:endParaRPr lang="en-US" sz="42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54237">
            <a:off x="-1359530" y="-124572"/>
            <a:ext cx="6455578" cy="524662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09800" y="2088603"/>
            <a:ext cx="14618467" cy="6629400"/>
            <a:chOff x="0" y="0"/>
            <a:chExt cx="8718562" cy="4722468"/>
          </a:xfrm>
        </p:grpSpPr>
        <p:sp>
          <p:nvSpPr>
            <p:cNvPr id="4" name="Freeform 4"/>
            <p:cNvSpPr/>
            <p:nvPr/>
          </p:nvSpPr>
          <p:spPr>
            <a:xfrm>
              <a:off x="-1" y="0"/>
              <a:ext cx="8726221" cy="4722468"/>
            </a:xfrm>
            <a:custGeom>
              <a:avLst/>
              <a:gdLst/>
              <a:ahLst/>
              <a:cxnLst/>
              <a:rect l="l" t="t" r="r" b="b"/>
              <a:pathLst>
                <a:path w="8726221" h="4722468">
                  <a:moveTo>
                    <a:pt x="8219782" y="4705549"/>
                  </a:moveTo>
                  <a:cubicBezTo>
                    <a:pt x="8219782" y="4705549"/>
                    <a:pt x="7982787" y="4695579"/>
                    <a:pt x="7620647" y="4709023"/>
                  </a:cubicBezTo>
                  <a:cubicBezTo>
                    <a:pt x="7258509" y="4722468"/>
                    <a:pt x="490924" y="4722468"/>
                    <a:pt x="490924" y="4722468"/>
                  </a:cubicBezTo>
                  <a:cubicBezTo>
                    <a:pt x="245502" y="4722468"/>
                    <a:pt x="32509" y="4625199"/>
                    <a:pt x="31032" y="4465086"/>
                  </a:cubicBezTo>
                  <a:cubicBezTo>
                    <a:pt x="31032" y="4465086"/>
                    <a:pt x="0" y="288934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8173234" y="0"/>
                    <a:pt x="8173234" y="0"/>
                  </a:cubicBezTo>
                  <a:cubicBezTo>
                    <a:pt x="8485135" y="0"/>
                    <a:pt x="8718563" y="101069"/>
                    <a:pt x="8710706" y="303616"/>
                  </a:cubicBezTo>
                  <a:cubicBezTo>
                    <a:pt x="8710706" y="303616"/>
                    <a:pt x="8708711" y="2686310"/>
                    <a:pt x="8717466" y="3765498"/>
                  </a:cubicBezTo>
                  <a:cubicBezTo>
                    <a:pt x="8726221" y="4058800"/>
                    <a:pt x="8679674" y="4391871"/>
                    <a:pt x="8679674" y="4391871"/>
                  </a:cubicBezTo>
                  <a:cubicBezTo>
                    <a:pt x="8676708" y="4571897"/>
                    <a:pt x="8465204" y="4705549"/>
                    <a:pt x="8219782" y="4705549"/>
                  </a:cubicBezTo>
                  <a:close/>
                </a:path>
              </a:pathLst>
            </a:custGeom>
            <a:solidFill>
              <a:srgbClr val="F4CBB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97216">
            <a:off x="13428994" y="-770312"/>
            <a:ext cx="5364925" cy="185333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629852" y="2628900"/>
            <a:ext cx="5791200" cy="994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400" b="1" spc="489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spc="489" dirty="0">
              <a:solidFill>
                <a:srgbClr val="A53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22478">
            <a:off x="14822452" y="7651063"/>
            <a:ext cx="3135252" cy="14536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58178" y="3855301"/>
            <a:ext cx="13334548" cy="2817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tabLst>
                <a:tab pos="412115" algn="l"/>
              </a:tabLst>
            </a:pP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phải lúc nào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ta cũng nên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đổi cách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của mình trong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523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54237">
            <a:off x="-1359530" y="-124572"/>
            <a:ext cx="6455578" cy="524662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09800" y="2088603"/>
            <a:ext cx="14618467" cy="6629400"/>
            <a:chOff x="0" y="0"/>
            <a:chExt cx="8718562" cy="4722468"/>
          </a:xfrm>
        </p:grpSpPr>
        <p:sp>
          <p:nvSpPr>
            <p:cNvPr id="4" name="Freeform 4"/>
            <p:cNvSpPr/>
            <p:nvPr/>
          </p:nvSpPr>
          <p:spPr>
            <a:xfrm>
              <a:off x="-1" y="0"/>
              <a:ext cx="8726221" cy="4722468"/>
            </a:xfrm>
            <a:custGeom>
              <a:avLst/>
              <a:gdLst/>
              <a:ahLst/>
              <a:cxnLst/>
              <a:rect l="l" t="t" r="r" b="b"/>
              <a:pathLst>
                <a:path w="8726221" h="4722468">
                  <a:moveTo>
                    <a:pt x="8219782" y="4705549"/>
                  </a:moveTo>
                  <a:cubicBezTo>
                    <a:pt x="8219782" y="4705549"/>
                    <a:pt x="7982787" y="4695579"/>
                    <a:pt x="7620647" y="4709023"/>
                  </a:cubicBezTo>
                  <a:cubicBezTo>
                    <a:pt x="7258509" y="4722468"/>
                    <a:pt x="490924" y="4722468"/>
                    <a:pt x="490924" y="4722468"/>
                  </a:cubicBezTo>
                  <a:cubicBezTo>
                    <a:pt x="245502" y="4722468"/>
                    <a:pt x="32509" y="4625199"/>
                    <a:pt x="31032" y="4465086"/>
                  </a:cubicBezTo>
                  <a:cubicBezTo>
                    <a:pt x="31032" y="4465086"/>
                    <a:pt x="0" y="288934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8173234" y="0"/>
                    <a:pt x="8173234" y="0"/>
                  </a:cubicBezTo>
                  <a:cubicBezTo>
                    <a:pt x="8485135" y="0"/>
                    <a:pt x="8718563" y="101069"/>
                    <a:pt x="8710706" y="303616"/>
                  </a:cubicBezTo>
                  <a:cubicBezTo>
                    <a:pt x="8710706" y="303616"/>
                    <a:pt x="8708711" y="2686310"/>
                    <a:pt x="8717466" y="3765498"/>
                  </a:cubicBezTo>
                  <a:cubicBezTo>
                    <a:pt x="8726221" y="4058800"/>
                    <a:pt x="8679674" y="4391871"/>
                    <a:pt x="8679674" y="4391871"/>
                  </a:cubicBezTo>
                  <a:cubicBezTo>
                    <a:pt x="8676708" y="4571897"/>
                    <a:pt x="8465204" y="4705549"/>
                    <a:pt x="8219782" y="4705549"/>
                  </a:cubicBezTo>
                  <a:close/>
                </a:path>
              </a:pathLst>
            </a:custGeom>
            <a:solidFill>
              <a:srgbClr val="F4CBB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97216">
            <a:off x="13428994" y="-770312"/>
            <a:ext cx="5364925" cy="185333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077878" y="2609333"/>
            <a:ext cx="289514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  <a:endParaRPr lang="en-US" sz="5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22478">
            <a:off x="14822452" y="7651063"/>
            <a:ext cx="3135252" cy="14536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29352" y="3799752"/>
            <a:ext cx="13792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Cuộc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sống vốn đa dạng, đa chiều, ta cần biết lắng nghe, tiếp thu những ý kiến đúng đắn, phản </a:t>
            </a: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biệ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những ý kiến chưa hợp lí nhưng đồng thời cũng phải có chính kiến, biết trình bày, bảo vệ góc nhìn của mình.</a:t>
            </a:r>
            <a:endParaRPr lang="en-US" sz="4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5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3502" t="30403" b="32624"/>
          <a:stretch>
            <a:fillRect/>
          </a:stretch>
        </p:blipFill>
        <p:spPr>
          <a:xfrm>
            <a:off x="1144114" y="1018262"/>
            <a:ext cx="1970983" cy="8424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56858"/>
          <a:stretch>
            <a:fillRect/>
          </a:stretch>
        </p:blipFill>
        <p:spPr>
          <a:xfrm rot="786686" flipH="1" flipV="1">
            <a:off x="11877265" y="-1594593"/>
            <a:ext cx="6128896" cy="318918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865840" y="635540"/>
            <a:ext cx="6139812" cy="101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400" b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A53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00531">
            <a:off x="15902584" y="2237424"/>
            <a:ext cx="1981172" cy="8320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6616" y="561249"/>
            <a:ext cx="830949" cy="8309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696733" flipV="1">
            <a:off x="1333805" y="91995"/>
            <a:ext cx="2341639" cy="76635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908482" y="-134172"/>
            <a:ext cx="2608829" cy="8490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06877" y="1563366"/>
            <a:ext cx="13657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đưa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mà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thấy qua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3"/>
          <a:stretch/>
        </p:blipFill>
        <p:spPr>
          <a:xfrm>
            <a:off x="2632915" y="4048980"/>
            <a:ext cx="12605659" cy="466751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10000" y="8893781"/>
            <a:ext cx="4436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59547" y="8893780"/>
            <a:ext cx="4436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Bà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lão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6515"/>
          <a:stretch>
            <a:fillRect/>
          </a:stretch>
        </p:blipFill>
        <p:spPr>
          <a:xfrm rot="-9618990" flipH="1">
            <a:off x="11154256" y="-2343285"/>
            <a:ext cx="7571236" cy="420075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38800" y="1704329"/>
            <a:ext cx="8607670" cy="1052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  <a:spcBef>
                <a:spcPct val="0"/>
              </a:spcBef>
            </a:pPr>
            <a:r>
              <a:rPr lang="en-US" sz="6400" b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400" b="1" dirty="0">
              <a:solidFill>
                <a:srgbClr val="A53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9618" flipH="1">
            <a:off x="-1774734" y="8495167"/>
            <a:ext cx="10534147" cy="1032346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981200" y="3341003"/>
            <a:ext cx="14782800" cy="5278570"/>
            <a:chOff x="0" y="0"/>
            <a:chExt cx="6290527" cy="1971287"/>
          </a:xfrm>
        </p:grpSpPr>
        <p:sp>
          <p:nvSpPr>
            <p:cNvPr id="15" name="Freeform 15"/>
            <p:cNvSpPr/>
            <p:nvPr/>
          </p:nvSpPr>
          <p:spPr>
            <a:xfrm>
              <a:off x="-1" y="0"/>
              <a:ext cx="6298186" cy="1971287"/>
            </a:xfrm>
            <a:custGeom>
              <a:avLst/>
              <a:gdLst/>
              <a:ahLst/>
              <a:cxnLst/>
              <a:rect l="l" t="t" r="r" b="b"/>
              <a:pathLst>
                <a:path w="6298186" h="1971287">
                  <a:moveTo>
                    <a:pt x="5791747" y="1954368"/>
                  </a:moveTo>
                  <a:cubicBezTo>
                    <a:pt x="5791747" y="1954368"/>
                    <a:pt x="5554751" y="1944399"/>
                    <a:pt x="5192612" y="1957843"/>
                  </a:cubicBezTo>
                  <a:cubicBezTo>
                    <a:pt x="4830474" y="1971287"/>
                    <a:pt x="490924" y="1971287"/>
                    <a:pt x="490924" y="1971287"/>
                  </a:cubicBezTo>
                  <a:cubicBezTo>
                    <a:pt x="245502" y="1971287"/>
                    <a:pt x="32509" y="1874019"/>
                    <a:pt x="31032" y="1713905"/>
                  </a:cubicBezTo>
                  <a:cubicBezTo>
                    <a:pt x="31032" y="1713905"/>
                    <a:pt x="0" y="758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745199" y="0"/>
                    <a:pt x="5745199" y="0"/>
                  </a:cubicBezTo>
                  <a:cubicBezTo>
                    <a:pt x="6057099" y="0"/>
                    <a:pt x="6290528" y="101069"/>
                    <a:pt x="6282671" y="303616"/>
                  </a:cubicBezTo>
                  <a:cubicBezTo>
                    <a:pt x="6282671" y="303616"/>
                    <a:pt x="6280675" y="744899"/>
                    <a:pt x="6289431" y="1014318"/>
                  </a:cubicBezTo>
                  <a:cubicBezTo>
                    <a:pt x="6298186" y="1307620"/>
                    <a:pt x="6251638" y="1640691"/>
                    <a:pt x="6251638" y="1640691"/>
                  </a:cubicBezTo>
                  <a:cubicBezTo>
                    <a:pt x="6248673" y="1820716"/>
                    <a:pt x="6037170" y="1954368"/>
                    <a:pt x="5791747" y="1954368"/>
                  </a:cubicBezTo>
                  <a:close/>
                </a:path>
              </a:pathLst>
            </a:custGeom>
            <a:solidFill>
              <a:srgbClr val="F4CBBD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002126" y="1454127"/>
            <a:ext cx="1636674" cy="16366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47497" y="4152900"/>
            <a:ext cx="1226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thành các bài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bị bài mới: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Tiếng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3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78327">
            <a:off x="12821483" y="-392118"/>
            <a:ext cx="5344146" cy="171012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5839" y="3497790"/>
            <a:ext cx="15392400" cy="3582835"/>
            <a:chOff x="0" y="0"/>
            <a:chExt cx="10533046" cy="2480143"/>
          </a:xfrm>
        </p:grpSpPr>
        <p:sp>
          <p:nvSpPr>
            <p:cNvPr id="4" name="Freeform 4"/>
            <p:cNvSpPr/>
            <p:nvPr/>
          </p:nvSpPr>
          <p:spPr>
            <a:xfrm>
              <a:off x="0" y="-4262"/>
              <a:ext cx="10540791" cy="2486629"/>
            </a:xfrm>
            <a:custGeom>
              <a:avLst/>
              <a:gdLst/>
              <a:ahLst/>
              <a:cxnLst/>
              <a:rect l="l" t="t" r="r" b="b"/>
              <a:pathLst>
                <a:path w="10540791" h="2486629">
                  <a:moveTo>
                    <a:pt x="9601892" y="2475441"/>
                  </a:moveTo>
                  <a:cubicBezTo>
                    <a:pt x="9601892" y="2475441"/>
                    <a:pt x="9182140" y="2486629"/>
                    <a:pt x="8719555" y="2484008"/>
                  </a:cubicBezTo>
                  <a:cubicBezTo>
                    <a:pt x="3496483" y="2481845"/>
                    <a:pt x="1057073" y="2474020"/>
                    <a:pt x="1057073" y="2474020"/>
                  </a:cubicBezTo>
                  <a:cubicBezTo>
                    <a:pt x="812931" y="2465186"/>
                    <a:pt x="565145" y="2448205"/>
                    <a:pt x="398404" y="2390027"/>
                  </a:cubicBezTo>
                  <a:cubicBezTo>
                    <a:pt x="120505" y="2293066"/>
                    <a:pt x="0" y="2115537"/>
                    <a:pt x="0" y="960117"/>
                  </a:cubicBezTo>
                  <a:lnTo>
                    <a:pt x="0" y="960105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7122096" y="7673"/>
                  </a:cubicBezTo>
                  <a:cubicBezTo>
                    <a:pt x="8963213" y="0"/>
                    <a:pt x="9427140" y="7673"/>
                    <a:pt x="9427140" y="7673"/>
                  </a:cubicBezTo>
                  <a:cubicBezTo>
                    <a:pt x="9795448" y="15152"/>
                    <a:pt x="10158761" y="84484"/>
                    <a:pt x="10356500" y="207066"/>
                  </a:cubicBezTo>
                  <a:cubicBezTo>
                    <a:pt x="10507518" y="300683"/>
                    <a:pt x="10540791" y="425358"/>
                    <a:pt x="10531652" y="960117"/>
                  </a:cubicBezTo>
                  <a:lnTo>
                    <a:pt x="10531652" y="960130"/>
                  </a:lnTo>
                  <a:cubicBezTo>
                    <a:pt x="10531652" y="2233503"/>
                    <a:pt x="10248655" y="2447600"/>
                    <a:pt x="9601892" y="2475441"/>
                  </a:cubicBezTo>
                  <a:close/>
                </a:path>
              </a:pathLst>
            </a:custGeom>
            <a:solidFill>
              <a:srgbClr val="F4CBB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269888" y="3576769"/>
            <a:ext cx="1373562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793808" flipH="1">
            <a:off x="-911242" y="7948472"/>
            <a:ext cx="9023462" cy="47086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010580">
            <a:off x="11978008" y="8754337"/>
            <a:ext cx="1985838" cy="4296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815720">
            <a:off x="15952235" y="2029424"/>
            <a:ext cx="1188966" cy="164278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68906">
            <a:off x="7708532" y="833432"/>
            <a:ext cx="612254" cy="103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1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6515"/>
          <a:stretch>
            <a:fillRect/>
          </a:stretch>
        </p:blipFill>
        <p:spPr>
          <a:xfrm rot="9930937">
            <a:off x="117497" y="-1498540"/>
            <a:ext cx="7571236" cy="420075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34000" y="2915534"/>
            <a:ext cx="7924800" cy="3140571"/>
            <a:chOff x="1426695" y="-495502"/>
            <a:chExt cx="16415701" cy="4187428"/>
          </a:xfrm>
        </p:grpSpPr>
        <p:sp>
          <p:nvSpPr>
            <p:cNvPr id="4" name="TextBox 4"/>
            <p:cNvSpPr txBox="1"/>
            <p:nvPr/>
          </p:nvSpPr>
          <p:spPr>
            <a:xfrm>
              <a:off x="1426695" y="1434898"/>
              <a:ext cx="16415701" cy="2257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200"/>
                </a:lnSpc>
              </a:pPr>
              <a:r>
                <a:rPr lang="en-US" sz="11000" b="1" dirty="0" smtClean="0">
                  <a:solidFill>
                    <a:srgbClr val="A534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 NHÌN</a:t>
              </a:r>
              <a:endParaRPr lang="en-US" sz="11000" b="1" dirty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630101" y="-495502"/>
              <a:ext cx="10008893" cy="1088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299"/>
                </a:lnSpc>
                <a:spcBef>
                  <a:spcPct val="0"/>
                </a:spcBef>
              </a:pPr>
              <a:r>
                <a:rPr lang="en-US" sz="7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8</a:t>
              </a:r>
              <a:endPara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243720">
            <a:off x="13109587" y="9320485"/>
            <a:ext cx="5364077" cy="12802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33330">
            <a:off x="-215644" y="4557696"/>
            <a:ext cx="1560596" cy="15605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2223"/>
            <a:ext cx="7817346" cy="350477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07466" y="2105850"/>
            <a:ext cx="810401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</a:pPr>
            <a:r>
              <a:rPr lang="en-US" sz="6400" b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dirty="0">
              <a:solidFill>
                <a:srgbClr val="A53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0508" flipH="1">
            <a:off x="12053641" y="-1912824"/>
            <a:ext cx="7475970" cy="390109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895600" y="3534732"/>
            <a:ext cx="12645574" cy="5723567"/>
            <a:chOff x="0" y="0"/>
            <a:chExt cx="10129520" cy="2003249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10137266" cy="2009734"/>
            </a:xfrm>
            <a:custGeom>
              <a:avLst/>
              <a:gdLst/>
              <a:ahLst/>
              <a:cxnLst/>
              <a:rect l="l" t="t" r="r" b="b"/>
              <a:pathLst>
                <a:path w="10137266" h="2009734">
                  <a:moveTo>
                    <a:pt x="9198366" y="1998547"/>
                  </a:moveTo>
                  <a:cubicBezTo>
                    <a:pt x="9198366" y="1998547"/>
                    <a:pt x="8778613" y="2009734"/>
                    <a:pt x="8316029" y="2007113"/>
                  </a:cubicBezTo>
                  <a:cubicBezTo>
                    <a:pt x="3387799" y="2004950"/>
                    <a:pt x="1057073" y="1997126"/>
                    <a:pt x="1057073" y="1997126"/>
                  </a:cubicBezTo>
                  <a:cubicBezTo>
                    <a:pt x="812931" y="1988291"/>
                    <a:pt x="565145" y="1971310"/>
                    <a:pt x="398404" y="1913133"/>
                  </a:cubicBezTo>
                  <a:cubicBezTo>
                    <a:pt x="120505" y="1816171"/>
                    <a:pt x="0" y="1638643"/>
                    <a:pt x="0" y="824031"/>
                  </a:cubicBezTo>
                  <a:lnTo>
                    <a:pt x="0" y="824023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6807284" y="7673"/>
                  </a:cubicBezTo>
                  <a:cubicBezTo>
                    <a:pt x="8559687" y="0"/>
                    <a:pt x="9023614" y="7673"/>
                    <a:pt x="9023614" y="7673"/>
                  </a:cubicBezTo>
                  <a:cubicBezTo>
                    <a:pt x="9391921" y="15152"/>
                    <a:pt x="9755234" y="84484"/>
                    <a:pt x="9952975" y="207066"/>
                  </a:cubicBezTo>
                  <a:cubicBezTo>
                    <a:pt x="10103992" y="300683"/>
                    <a:pt x="10137266" y="425358"/>
                    <a:pt x="10128125" y="824031"/>
                  </a:cubicBezTo>
                  <a:lnTo>
                    <a:pt x="10128125" y="824040"/>
                  </a:lnTo>
                  <a:cubicBezTo>
                    <a:pt x="10128126" y="1756608"/>
                    <a:pt x="9845129" y="1970706"/>
                    <a:pt x="9198366" y="1998547"/>
                  </a:cubicBezTo>
                  <a:close/>
                </a:path>
              </a:pathLst>
            </a:custGeom>
            <a:solidFill>
              <a:srgbClr val="F4CBBD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06066">
            <a:off x="-134117" y="9143258"/>
            <a:ext cx="5364077" cy="128020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144000" y="623837"/>
            <a:ext cx="830949" cy="83094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696733" flipV="1">
            <a:off x="6760561" y="-38817"/>
            <a:ext cx="2341639" cy="7663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10267" r="13600" b="6533"/>
          <a:stretch/>
        </p:blipFill>
        <p:spPr>
          <a:xfrm>
            <a:off x="14325600" y="5007604"/>
            <a:ext cx="4175613" cy="52959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57209" y="3885427"/>
            <a:ext cx="72045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200000"/>
              </a:lnSpc>
              <a:buAutoNum type="romanUcPeriod"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TÌM HIỂU CHUNG</a:t>
            </a:r>
          </a:p>
          <a:p>
            <a:pPr marL="400050" indent="-400050">
              <a:lnSpc>
                <a:spcPct val="200000"/>
              </a:lnSpc>
              <a:buAutoNum type="romanUcPeriod"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ĐỌC HIỂU VĂN BẢN</a:t>
            </a:r>
          </a:p>
          <a:p>
            <a:pPr marL="400050" indent="-400050">
              <a:lnSpc>
                <a:spcPct val="200000"/>
              </a:lnSpc>
              <a:buAutoNum type="romanUcPeriod"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0494" y="1791976"/>
            <a:ext cx="3368131" cy="73803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010580">
            <a:off x="3764272" y="8608268"/>
            <a:ext cx="1985838" cy="42966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779751" y="3697837"/>
            <a:ext cx="12241929" cy="2859551"/>
            <a:chOff x="0" y="0"/>
            <a:chExt cx="8025438" cy="3780071"/>
          </a:xfrm>
        </p:grpSpPr>
        <p:sp>
          <p:nvSpPr>
            <p:cNvPr id="9" name="Freeform 9"/>
            <p:cNvSpPr/>
            <p:nvPr/>
          </p:nvSpPr>
          <p:spPr>
            <a:xfrm>
              <a:off x="-1" y="0"/>
              <a:ext cx="8033097" cy="3780071"/>
            </a:xfrm>
            <a:custGeom>
              <a:avLst/>
              <a:gdLst/>
              <a:ahLst/>
              <a:cxnLst/>
              <a:rect l="l" t="t" r="r" b="b"/>
              <a:pathLst>
                <a:path w="8033097" h="3780071">
                  <a:moveTo>
                    <a:pt x="7526658" y="3763152"/>
                  </a:moveTo>
                  <a:cubicBezTo>
                    <a:pt x="7526658" y="3763152"/>
                    <a:pt x="7289661" y="3753183"/>
                    <a:pt x="6927522" y="3766627"/>
                  </a:cubicBezTo>
                  <a:cubicBezTo>
                    <a:pt x="6565385" y="3780071"/>
                    <a:pt x="490924" y="3780071"/>
                    <a:pt x="490924" y="3780071"/>
                  </a:cubicBezTo>
                  <a:cubicBezTo>
                    <a:pt x="245502" y="3780071"/>
                    <a:pt x="32509" y="3682803"/>
                    <a:pt x="31032" y="3522689"/>
                  </a:cubicBezTo>
                  <a:cubicBezTo>
                    <a:pt x="31032" y="3522689"/>
                    <a:pt x="0" y="215936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7480110" y="0"/>
                    <a:pt x="7480110" y="0"/>
                  </a:cubicBezTo>
                  <a:cubicBezTo>
                    <a:pt x="7792010" y="0"/>
                    <a:pt x="8025438" y="101069"/>
                    <a:pt x="8017581" y="303616"/>
                  </a:cubicBezTo>
                  <a:cubicBezTo>
                    <a:pt x="8017581" y="303616"/>
                    <a:pt x="8015586" y="2021294"/>
                    <a:pt x="8024341" y="2823102"/>
                  </a:cubicBezTo>
                  <a:cubicBezTo>
                    <a:pt x="8033097" y="3116403"/>
                    <a:pt x="7986548" y="3449475"/>
                    <a:pt x="7986548" y="3449475"/>
                  </a:cubicBezTo>
                  <a:cubicBezTo>
                    <a:pt x="7983583" y="3629500"/>
                    <a:pt x="7772080" y="3763152"/>
                    <a:pt x="7526658" y="3763152"/>
                  </a:cubicBezTo>
                  <a:close/>
                </a:path>
              </a:pathLst>
            </a:custGeom>
            <a:solidFill>
              <a:srgbClr val="F4CBB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62602">
            <a:off x="13193291" y="-709891"/>
            <a:ext cx="7405059" cy="38640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815720">
            <a:off x="3213701" y="2247477"/>
            <a:ext cx="1188966" cy="16427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68906">
            <a:off x="2748863" y="704858"/>
            <a:ext cx="612254" cy="1037719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5067855" y="4675704"/>
            <a:ext cx="9677400" cy="1075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7200" b="1" dirty="0">
              <a:solidFill>
                <a:srgbClr val="A53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t="11139" r="2371" b="11285"/>
          <a:stretch/>
        </p:blipFill>
        <p:spPr>
          <a:xfrm>
            <a:off x="12039600" y="6238266"/>
            <a:ext cx="5936034" cy="3784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6515"/>
          <a:stretch>
            <a:fillRect/>
          </a:stretch>
        </p:blipFill>
        <p:spPr>
          <a:xfrm rot="9930937">
            <a:off x="-2368790" y="-2679640"/>
            <a:ext cx="7571236" cy="42007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99020">
            <a:off x="14562149" y="503249"/>
            <a:ext cx="1254706" cy="1254706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5410200" y="1265439"/>
            <a:ext cx="7696200" cy="1110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64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64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hiểu </a:t>
            </a:r>
            <a:r>
              <a:rPr lang="en-US" sz="64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64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6400" b="1" i="1" dirty="0">
              <a:solidFill>
                <a:srgbClr val="A53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24800" y="2705100"/>
            <a:ext cx="10058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Thể loại: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dịch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8, NXB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hợp TP.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09900"/>
            <a:ext cx="6203173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0494" y="1791976"/>
            <a:ext cx="3368131" cy="73803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010580">
            <a:off x="3764272" y="8608268"/>
            <a:ext cx="1985838" cy="42966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779751" y="3697837"/>
            <a:ext cx="12241929" cy="2859551"/>
            <a:chOff x="0" y="0"/>
            <a:chExt cx="8025438" cy="3780071"/>
          </a:xfrm>
        </p:grpSpPr>
        <p:sp>
          <p:nvSpPr>
            <p:cNvPr id="9" name="Freeform 9"/>
            <p:cNvSpPr/>
            <p:nvPr/>
          </p:nvSpPr>
          <p:spPr>
            <a:xfrm>
              <a:off x="-1" y="0"/>
              <a:ext cx="8033097" cy="3780071"/>
            </a:xfrm>
            <a:custGeom>
              <a:avLst/>
              <a:gdLst/>
              <a:ahLst/>
              <a:cxnLst/>
              <a:rect l="l" t="t" r="r" b="b"/>
              <a:pathLst>
                <a:path w="8033097" h="3780071">
                  <a:moveTo>
                    <a:pt x="7526658" y="3763152"/>
                  </a:moveTo>
                  <a:cubicBezTo>
                    <a:pt x="7526658" y="3763152"/>
                    <a:pt x="7289661" y="3753183"/>
                    <a:pt x="6927522" y="3766627"/>
                  </a:cubicBezTo>
                  <a:cubicBezTo>
                    <a:pt x="6565385" y="3780071"/>
                    <a:pt x="490924" y="3780071"/>
                    <a:pt x="490924" y="3780071"/>
                  </a:cubicBezTo>
                  <a:cubicBezTo>
                    <a:pt x="245502" y="3780071"/>
                    <a:pt x="32509" y="3682803"/>
                    <a:pt x="31032" y="3522689"/>
                  </a:cubicBezTo>
                  <a:cubicBezTo>
                    <a:pt x="31032" y="3522689"/>
                    <a:pt x="0" y="215936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7480110" y="0"/>
                    <a:pt x="7480110" y="0"/>
                  </a:cubicBezTo>
                  <a:cubicBezTo>
                    <a:pt x="7792010" y="0"/>
                    <a:pt x="8025438" y="101069"/>
                    <a:pt x="8017581" y="303616"/>
                  </a:cubicBezTo>
                  <a:cubicBezTo>
                    <a:pt x="8017581" y="303616"/>
                    <a:pt x="8015586" y="2021294"/>
                    <a:pt x="8024341" y="2823102"/>
                  </a:cubicBezTo>
                  <a:cubicBezTo>
                    <a:pt x="8033097" y="3116403"/>
                    <a:pt x="7986548" y="3449475"/>
                    <a:pt x="7986548" y="3449475"/>
                  </a:cubicBezTo>
                  <a:cubicBezTo>
                    <a:pt x="7983583" y="3629500"/>
                    <a:pt x="7772080" y="3763152"/>
                    <a:pt x="7526658" y="3763152"/>
                  </a:cubicBezTo>
                  <a:close/>
                </a:path>
              </a:pathLst>
            </a:custGeom>
            <a:solidFill>
              <a:srgbClr val="F4CBB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62602">
            <a:off x="13193291" y="-709891"/>
            <a:ext cx="7405059" cy="38640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815720">
            <a:off x="3213701" y="2247477"/>
            <a:ext cx="1188966" cy="16427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68906">
            <a:off x="2748863" y="704858"/>
            <a:ext cx="612254" cy="1037719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4820482" y="4550531"/>
            <a:ext cx="1017214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ĐỌC HIỂU VĂN BẢN</a:t>
            </a:r>
            <a:endParaRPr lang="en-US" sz="7200" b="1" dirty="0">
              <a:solidFill>
                <a:srgbClr val="A53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t="11139" r="2371" b="11285"/>
          <a:stretch/>
        </p:blipFill>
        <p:spPr>
          <a:xfrm>
            <a:off x="12039600" y="6238266"/>
            <a:ext cx="5936034" cy="378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46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1600" y="844530"/>
            <a:ext cx="67056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9600"/>
              </a:lnSpc>
              <a:spcBef>
                <a:spcPct val="0"/>
              </a:spcBef>
            </a:pP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endParaRPr lang="en-US" sz="5600" b="1" i="1" dirty="0">
              <a:solidFill>
                <a:srgbClr val="A53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47518">
            <a:off x="12409464" y="-718035"/>
            <a:ext cx="6725880" cy="232348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75583">
            <a:off x="10755554" y="87554"/>
            <a:ext cx="994876" cy="994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9618" flipH="1">
            <a:off x="-1801431" y="8125510"/>
            <a:ext cx="9541174" cy="93503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27444" y="2483006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2400" y="3244814"/>
            <a:ext cx="10597487" cy="378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vi-VN" sz="4200" kern="1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Tại sao vị vua lại có thái độ bực mình?</a:t>
            </a:r>
            <a:endParaRPr lang="en-US" sz="42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vi-VN" sz="4200" kern="100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Vị </a:t>
            </a:r>
            <a:r>
              <a:rPr lang="vi-VN" sz="4200" kern="1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vua đã ra quyết định gì? </a:t>
            </a:r>
            <a:endParaRPr lang="en-US" sz="4200" kern="100" dirty="0" smtClean="0">
              <a:solidFill>
                <a:srgbClr val="00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vi-VN" sz="4200" kern="100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Quyết </a:t>
            </a:r>
            <a:r>
              <a:rPr lang="vi-VN" sz="4200" kern="1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định đó thể hiện điều gì ở vị vua?</a:t>
            </a:r>
            <a:endParaRPr lang="en-US" sz="42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1600" y="584992"/>
            <a:ext cx="67056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9600"/>
              </a:lnSpc>
              <a:spcBef>
                <a:spcPct val="0"/>
              </a:spcBef>
            </a:pP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5600" b="1" i="1" dirty="0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A53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endParaRPr lang="en-US" sz="5600" b="1" i="1" dirty="0">
              <a:solidFill>
                <a:srgbClr val="A53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47518">
            <a:off x="12409464" y="-718035"/>
            <a:ext cx="6725880" cy="232348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75583">
            <a:off x="10755554" y="87554"/>
            <a:ext cx="994876" cy="994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9618" flipH="1">
            <a:off x="-1801431" y="8125510"/>
            <a:ext cx="9541174" cy="9350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1567913"/>
            <a:ext cx="14325600" cy="5077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2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- Vị vua bực mình vì chân ông rất đau, những cơn nhức mỏi hành </a:t>
            </a:r>
            <a:r>
              <a:rPr lang="vi-VN" sz="4200" dirty="0" smtClean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hạ</a:t>
            </a:r>
            <a:r>
              <a:rPr lang="en-US" sz="4200" dirty="0" smtClean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vi-VN" sz="42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- Vị vua quyết định: tất cả các con đường trong vương quốc phải được bao phủ bằng da súc vật.</a:t>
            </a:r>
            <a:endParaRPr lang="en-US" sz="42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7197005"/>
            <a:ext cx="1594539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4200" b="1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200" b="1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4200" b="1" i="1" dirty="0" smtClean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uyết </a:t>
            </a:r>
            <a:r>
              <a:rPr lang="vi-VN" sz="4200" b="1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định vô lí, không khả thi vì vương quốc rất rộng lớn.</a:t>
            </a:r>
            <a:endParaRPr lang="en-US" sz="4200" b="1" i="1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7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569</Words>
  <Application>Microsoft Office PowerPoint</Application>
  <PresentationFormat>Custom</PresentationFormat>
  <Paragraphs>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Symbol</vt:lpstr>
      <vt:lpstr>Wingdings</vt:lpstr>
      <vt:lpstr>Arial</vt:lpstr>
      <vt:lpstr>Times New Roman</vt:lpstr>
      <vt:lpstr>SimSun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Ha_PC</dc:creator>
  <cp:lastModifiedBy>Admin</cp:lastModifiedBy>
  <cp:revision>12</cp:revision>
  <dcterms:created xsi:type="dcterms:W3CDTF">2006-08-16T00:00:00Z</dcterms:created>
  <dcterms:modified xsi:type="dcterms:W3CDTF">2025-03-03T11:32:23Z</dcterms:modified>
  <dc:identifier>DAEt-d3kjac</dc:identifier>
</cp:coreProperties>
</file>