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1" r:id="rId2"/>
    <p:sldId id="257" r:id="rId3"/>
    <p:sldId id="256" r:id="rId4"/>
    <p:sldId id="282" r:id="rId5"/>
    <p:sldId id="261" r:id="rId6"/>
    <p:sldId id="275" r:id="rId7"/>
    <p:sldId id="276" r:id="rId8"/>
    <p:sldId id="277" r:id="rId9"/>
    <p:sldId id="273" r:id="rId10"/>
    <p:sldId id="264" r:id="rId11"/>
    <p:sldId id="278" r:id="rId12"/>
    <p:sldId id="267" r:id="rId13"/>
    <p:sldId id="279" r:id="rId14"/>
    <p:sldId id="259" r:id="rId15"/>
    <p:sldId id="274" r:id="rId16"/>
    <p:sldId id="266" r:id="rId17"/>
    <p:sldId id="280" r:id="rId18"/>
    <p:sldId id="263" r:id="rId19"/>
    <p:sldId id="281" r:id="rId20"/>
    <p:sldId id="269" r:id="rId21"/>
    <p:sldId id="272" r:id="rId22"/>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47" d="100"/>
          <a:sy n="47" d="100"/>
        </p:scale>
        <p:origin x="70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jpeg"/><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2.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1714499" y="3316637"/>
            <a:ext cx="14859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spc="400" dirty="0" smtClean="0">
                <a:solidFill>
                  <a:srgbClr val="BB5265"/>
                </a:solidFill>
              </a:rPr>
              <a:t>CHÀO MỪNG CÁC EM ĐẾN VỚI BÀI HỌC NGÀY HÔM NAY!</a:t>
            </a:r>
            <a:endParaRPr lang="en-US" sz="7200" b="1" u="none" spc="400" dirty="0">
              <a:solidFill>
                <a:srgbClr val="BB5265"/>
              </a:solidFill>
            </a:endParaRPr>
          </a:p>
        </p:txBody>
      </p:sp>
      <p:pic>
        <p:nvPicPr>
          <p:cNvPr id="5" name="Picture 5"/>
          <p:cNvPicPr>
            <a:picLocks noChangeAspect="1"/>
          </p:cNvPicPr>
          <p:nvPr/>
        </p:nvPicPr>
        <p:blipFill>
          <a:blip r:embed="rId3"/>
          <a:srcRect/>
          <a:stretch>
            <a:fillRect/>
          </a:stretch>
        </p:blipFill>
        <p:spPr>
          <a:xfrm rot="7067544">
            <a:off x="-1791653" y="-480016"/>
            <a:ext cx="5266807" cy="3844769"/>
          </a:xfrm>
          <a:prstGeom prst="rect">
            <a:avLst/>
          </a:prstGeom>
        </p:spPr>
      </p:pic>
      <p:pic>
        <p:nvPicPr>
          <p:cNvPr id="6" name="Picture 6"/>
          <p:cNvPicPr>
            <a:picLocks noChangeAspect="1"/>
          </p:cNvPicPr>
          <p:nvPr/>
        </p:nvPicPr>
        <p:blipFill>
          <a:blip r:embed="rId4"/>
          <a:srcRect/>
          <a:stretch>
            <a:fillRect/>
          </a:stretch>
        </p:blipFill>
        <p:spPr>
          <a:xfrm rot="-5400000">
            <a:off x="1120164" y="1022477"/>
            <a:ext cx="1409900" cy="1422345"/>
          </a:xfrm>
          <a:prstGeom prst="rect">
            <a:avLst/>
          </a:prstGeom>
        </p:spPr>
      </p:pic>
      <p:pic>
        <p:nvPicPr>
          <p:cNvPr id="7" name="Picture 7"/>
          <p:cNvPicPr>
            <a:picLocks noChangeAspect="1"/>
          </p:cNvPicPr>
          <p:nvPr/>
        </p:nvPicPr>
        <p:blipFill>
          <a:blip r:embed="rId5"/>
          <a:srcRect r="2357"/>
          <a:stretch>
            <a:fillRect/>
          </a:stretch>
        </p:blipFill>
        <p:spPr>
          <a:xfrm rot="-2908495">
            <a:off x="14670931" y="7399412"/>
            <a:ext cx="5176738" cy="3313589"/>
          </a:xfrm>
          <a:prstGeom prst="rect">
            <a:avLst/>
          </a:prstGeom>
        </p:spPr>
      </p:pic>
      <p:pic>
        <p:nvPicPr>
          <p:cNvPr id="8" name="Picture 8"/>
          <p:cNvPicPr>
            <a:picLocks noChangeAspect="1"/>
          </p:cNvPicPr>
          <p:nvPr/>
        </p:nvPicPr>
        <p:blipFill>
          <a:blip r:embed="rId6"/>
          <a:srcRect r="8415"/>
          <a:stretch>
            <a:fillRect/>
          </a:stretch>
        </p:blipFill>
        <p:spPr>
          <a:xfrm>
            <a:off x="13332591" y="9144961"/>
            <a:ext cx="4955409" cy="1023538"/>
          </a:xfrm>
          <a:prstGeom prst="rect">
            <a:avLst/>
          </a:prstGeom>
        </p:spPr>
      </p:pic>
      <p:pic>
        <p:nvPicPr>
          <p:cNvPr id="9" name="Picture 9"/>
          <p:cNvPicPr>
            <a:picLocks noChangeAspect="1"/>
          </p:cNvPicPr>
          <p:nvPr/>
        </p:nvPicPr>
        <p:blipFill>
          <a:blip r:embed="rId7"/>
          <a:srcRect/>
          <a:stretch>
            <a:fillRect/>
          </a:stretch>
        </p:blipFill>
        <p:spPr>
          <a:xfrm>
            <a:off x="16847779" y="6020015"/>
            <a:ext cx="823042" cy="84849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8609645" y="2324100"/>
            <a:ext cx="1068707" cy="7714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343292" y="7806038"/>
            <a:ext cx="4266407" cy="3239795"/>
          </a:xfrm>
          <a:prstGeom prst="rect">
            <a:avLst/>
          </a:prstGeom>
        </p:spPr>
      </p:pic>
      <p:pic>
        <p:nvPicPr>
          <p:cNvPr id="4" name="Picture 4"/>
          <p:cNvPicPr>
            <a:picLocks noChangeAspect="1"/>
          </p:cNvPicPr>
          <p:nvPr/>
        </p:nvPicPr>
        <p:blipFill>
          <a:blip r:embed="rId4"/>
          <a:srcRect/>
          <a:stretch>
            <a:fillRect/>
          </a:stretch>
        </p:blipFill>
        <p:spPr>
          <a:xfrm rot="-3575243">
            <a:off x="15250399" y="7943671"/>
            <a:ext cx="4444035" cy="3244146"/>
          </a:xfrm>
          <a:prstGeom prst="rect">
            <a:avLst/>
          </a:prstGeom>
        </p:spPr>
      </p:pic>
      <p:sp>
        <p:nvSpPr>
          <p:cNvPr id="10" name="TextBox 10"/>
          <p:cNvSpPr txBox="1"/>
          <p:nvPr/>
        </p:nvSpPr>
        <p:spPr>
          <a:xfrm>
            <a:off x="6417841" y="723900"/>
            <a:ext cx="5452317" cy="1030410"/>
          </a:xfrm>
          <a:prstGeom prst="rect">
            <a:avLst/>
          </a:prstGeom>
        </p:spPr>
        <p:txBody>
          <a:bodyPr lIns="0" tIns="0" rIns="0" bIns="0" rtlCol="0" anchor="t">
            <a:spAutoFit/>
          </a:bodyPr>
          <a:lstStyle/>
          <a:p>
            <a:pPr marL="0" lvl="0" indent="0" algn="ctr">
              <a:lnSpc>
                <a:spcPts val="8800"/>
              </a:lnSpc>
              <a:spcBef>
                <a:spcPct val="0"/>
              </a:spcBef>
            </a:pPr>
            <a:r>
              <a:rPr lang="vi-VN" sz="5600" b="1" i="1" u="none" dirty="0" smtClean="0">
                <a:solidFill>
                  <a:srgbClr val="BB5265"/>
                </a:solidFill>
              </a:rPr>
              <a:t>1. Nêu vấn đề</a:t>
            </a:r>
            <a:endParaRPr lang="en-US" sz="5600" b="1" i="1" u="none" dirty="0">
              <a:solidFill>
                <a:srgbClr val="BB5265"/>
              </a:solidFill>
            </a:endParaRPr>
          </a:p>
        </p:txBody>
      </p:sp>
      <p:pic>
        <p:nvPicPr>
          <p:cNvPr id="17" name="Picture 17"/>
          <p:cNvPicPr>
            <a:picLocks noChangeAspect="1"/>
          </p:cNvPicPr>
          <p:nvPr/>
        </p:nvPicPr>
        <p:blipFill>
          <a:blip r:embed="rId5"/>
          <a:srcRect/>
          <a:stretch>
            <a:fillRect/>
          </a:stretch>
        </p:blipFill>
        <p:spPr>
          <a:xfrm>
            <a:off x="457199" y="495300"/>
            <a:ext cx="1661733" cy="1676400"/>
          </a:xfrm>
          <a:prstGeom prst="rect">
            <a:avLst/>
          </a:prstGeom>
        </p:spPr>
      </p:pic>
      <p:pic>
        <p:nvPicPr>
          <p:cNvPr id="18" name="Picture 18"/>
          <p:cNvPicPr>
            <a:picLocks noChangeAspect="1"/>
          </p:cNvPicPr>
          <p:nvPr/>
        </p:nvPicPr>
        <p:blipFill>
          <a:blip r:embed="rId5"/>
          <a:srcRect/>
          <a:stretch>
            <a:fillRect/>
          </a:stretch>
        </p:blipFill>
        <p:spPr>
          <a:xfrm>
            <a:off x="14948699" y="8826716"/>
            <a:ext cx="1634322" cy="1648747"/>
          </a:xfrm>
          <a:prstGeom prst="rect">
            <a:avLst/>
          </a:prstGeom>
        </p:spPr>
      </p:pic>
      <p:sp>
        <p:nvSpPr>
          <p:cNvPr id="19" name="Rectangle 18"/>
          <p:cNvSpPr/>
          <p:nvPr/>
        </p:nvSpPr>
        <p:spPr>
          <a:xfrm>
            <a:off x="6417841" y="2324100"/>
            <a:ext cx="10944221" cy="3970318"/>
          </a:xfrm>
          <a:prstGeom prst="rect">
            <a:avLst/>
          </a:prstGeom>
        </p:spPr>
        <p:txBody>
          <a:bodyPr wrap="square">
            <a:spAutoFit/>
          </a:bodyPr>
          <a:lstStyle/>
          <a:p>
            <a:pPr algn="just">
              <a:lnSpc>
                <a:spcPct val="150000"/>
              </a:lnSpc>
            </a:pPr>
            <a:r>
              <a:rPr lang="vi-VN" altLang="en-US" sz="4200" dirty="0" smtClean="0"/>
              <a:t>- Nhân </a:t>
            </a:r>
            <a:r>
              <a:rPr lang="vi-VN" altLang="en-US" sz="4200" dirty="0"/>
              <a:t>vật Thánh Gióng được xây dựng rất đặc sắc, vừa là một anh hùng phi thường với vẻ đẹp lí tưởng, vừa là một con người trần thế với những vẻ đẹp giản dị, gần gũi.</a:t>
            </a:r>
          </a:p>
        </p:txBody>
      </p:sp>
      <p:pic>
        <p:nvPicPr>
          <p:cNvPr id="20" name="Picture 1" descr="Đức Thánh Gióng - Truyền thuyết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122" y="2476500"/>
            <a:ext cx="498487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strips(down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343292" y="7806038"/>
            <a:ext cx="4266407" cy="3239795"/>
          </a:xfrm>
          <a:prstGeom prst="rect">
            <a:avLst/>
          </a:prstGeom>
        </p:spPr>
      </p:pic>
      <p:pic>
        <p:nvPicPr>
          <p:cNvPr id="4" name="Picture 4"/>
          <p:cNvPicPr>
            <a:picLocks noChangeAspect="1"/>
          </p:cNvPicPr>
          <p:nvPr/>
        </p:nvPicPr>
        <p:blipFill>
          <a:blip r:embed="rId4"/>
          <a:srcRect/>
          <a:stretch>
            <a:fillRect/>
          </a:stretch>
        </p:blipFill>
        <p:spPr>
          <a:xfrm rot="-3575243">
            <a:off x="15250399" y="7943671"/>
            <a:ext cx="4444035" cy="3244146"/>
          </a:xfrm>
          <a:prstGeom prst="rect">
            <a:avLst/>
          </a:prstGeom>
        </p:spPr>
      </p:pic>
      <p:sp>
        <p:nvSpPr>
          <p:cNvPr id="10" name="TextBox 10"/>
          <p:cNvSpPr txBox="1"/>
          <p:nvPr/>
        </p:nvSpPr>
        <p:spPr>
          <a:xfrm>
            <a:off x="6417841" y="1141290"/>
            <a:ext cx="5452317" cy="1030410"/>
          </a:xfrm>
          <a:prstGeom prst="rect">
            <a:avLst/>
          </a:prstGeom>
        </p:spPr>
        <p:txBody>
          <a:bodyPr lIns="0" tIns="0" rIns="0" bIns="0" rtlCol="0" anchor="t">
            <a:spAutoFit/>
          </a:bodyPr>
          <a:lstStyle/>
          <a:p>
            <a:pPr marL="0" lvl="0" indent="0" algn="ctr">
              <a:lnSpc>
                <a:spcPts val="8800"/>
              </a:lnSpc>
              <a:spcBef>
                <a:spcPct val="0"/>
              </a:spcBef>
            </a:pPr>
            <a:r>
              <a:rPr lang="vi-VN" sz="5600" b="1" dirty="0" smtClean="0">
                <a:solidFill>
                  <a:srgbClr val="FF0000"/>
                </a:solidFill>
              </a:rPr>
              <a:t>THẢO LUẬN</a:t>
            </a:r>
            <a:endParaRPr lang="en-US" sz="5600" b="1" u="none" dirty="0">
              <a:solidFill>
                <a:srgbClr val="FF0000"/>
              </a:solidFill>
            </a:endParaRPr>
          </a:p>
        </p:txBody>
      </p:sp>
      <p:pic>
        <p:nvPicPr>
          <p:cNvPr id="17" name="Picture 17"/>
          <p:cNvPicPr>
            <a:picLocks noChangeAspect="1"/>
          </p:cNvPicPr>
          <p:nvPr/>
        </p:nvPicPr>
        <p:blipFill>
          <a:blip r:embed="rId5"/>
          <a:srcRect/>
          <a:stretch>
            <a:fillRect/>
          </a:stretch>
        </p:blipFill>
        <p:spPr>
          <a:xfrm>
            <a:off x="457199" y="495300"/>
            <a:ext cx="1661733" cy="1676400"/>
          </a:xfrm>
          <a:prstGeom prst="rect">
            <a:avLst/>
          </a:prstGeom>
        </p:spPr>
      </p:pic>
      <p:pic>
        <p:nvPicPr>
          <p:cNvPr id="18" name="Picture 18"/>
          <p:cNvPicPr>
            <a:picLocks noChangeAspect="1"/>
          </p:cNvPicPr>
          <p:nvPr/>
        </p:nvPicPr>
        <p:blipFill>
          <a:blip r:embed="rId5"/>
          <a:srcRect/>
          <a:stretch>
            <a:fillRect/>
          </a:stretch>
        </p:blipFill>
        <p:spPr>
          <a:xfrm>
            <a:off x="14948699" y="8826716"/>
            <a:ext cx="1634322" cy="164874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74989267"/>
              </p:ext>
            </p:extLst>
          </p:nvPr>
        </p:nvGraphicFramePr>
        <p:xfrm>
          <a:off x="1843088" y="2667000"/>
          <a:ext cx="14601822" cy="5551426"/>
        </p:xfrm>
        <a:graphic>
          <a:graphicData uri="http://schemas.openxmlformats.org/drawingml/2006/table">
            <a:tbl>
              <a:tblPr firstRow="1" bandRow="1">
                <a:tableStyleId>{5940675A-B579-460E-94D1-54222C63F5DA}</a:tableStyleId>
              </a:tblPr>
              <a:tblGrid>
                <a:gridCol w="4867274">
                  <a:extLst>
                    <a:ext uri="{9D8B030D-6E8A-4147-A177-3AD203B41FA5}">
                      <a16:colId xmlns:a16="http://schemas.microsoft.com/office/drawing/2014/main" xmlns="" val="107512578"/>
                    </a:ext>
                  </a:extLst>
                </a:gridCol>
                <a:gridCol w="4867274">
                  <a:extLst>
                    <a:ext uri="{9D8B030D-6E8A-4147-A177-3AD203B41FA5}">
                      <a16:colId xmlns:a16="http://schemas.microsoft.com/office/drawing/2014/main" xmlns="" val="811144084"/>
                    </a:ext>
                  </a:extLst>
                </a:gridCol>
                <a:gridCol w="4867274">
                  <a:extLst>
                    <a:ext uri="{9D8B030D-6E8A-4147-A177-3AD203B41FA5}">
                      <a16:colId xmlns:a16="http://schemas.microsoft.com/office/drawing/2014/main" xmlns="" val="1185068646"/>
                    </a:ext>
                  </a:extLst>
                </a:gridCol>
              </a:tblGrid>
              <a:tr h="1281466">
                <a:tc>
                  <a:txBody>
                    <a:bodyPr/>
                    <a:lstStyle/>
                    <a:p>
                      <a:pPr algn="ctr">
                        <a:lnSpc>
                          <a:spcPct val="150000"/>
                        </a:lnSpc>
                      </a:pPr>
                      <a:r>
                        <a:rPr lang="vi-VN" sz="3200" b="1" dirty="0" smtClean="0"/>
                        <a:t>Ý</a:t>
                      </a:r>
                      <a:r>
                        <a:rPr lang="vi-VN" sz="3200" b="1" baseline="0" dirty="0" smtClean="0"/>
                        <a:t> KIẾN CỦA NHÂN VẬT THÁNH GIÓNG</a:t>
                      </a:r>
                      <a:endParaRPr lang="en-US" sz="3200" b="1" dirty="0"/>
                    </a:p>
                  </a:txBody>
                  <a:tcPr anchor="ctr">
                    <a:solidFill>
                      <a:schemeClr val="accent2">
                        <a:lumMod val="20000"/>
                        <a:lumOff val="80000"/>
                      </a:schemeClr>
                    </a:solidFill>
                  </a:tcPr>
                </a:tc>
                <a:tc>
                  <a:txBody>
                    <a:bodyPr/>
                    <a:lstStyle/>
                    <a:p>
                      <a:pPr algn="ctr">
                        <a:lnSpc>
                          <a:spcPct val="150000"/>
                        </a:lnSpc>
                      </a:pPr>
                      <a:r>
                        <a:rPr lang="vi-VN" sz="3200" b="1" dirty="0" smtClean="0"/>
                        <a:t>LÍ</a:t>
                      </a:r>
                      <a:r>
                        <a:rPr lang="vi-VN" sz="3200" b="1" baseline="0" dirty="0" smtClean="0"/>
                        <a:t> LẼ</a:t>
                      </a:r>
                      <a:endParaRPr lang="en-US" sz="3200" b="1" dirty="0"/>
                    </a:p>
                  </a:txBody>
                  <a:tcPr anchor="ctr">
                    <a:solidFill>
                      <a:schemeClr val="accent2">
                        <a:lumMod val="20000"/>
                        <a:lumOff val="80000"/>
                      </a:schemeClr>
                    </a:solidFill>
                  </a:tcPr>
                </a:tc>
                <a:tc>
                  <a:txBody>
                    <a:bodyPr/>
                    <a:lstStyle/>
                    <a:p>
                      <a:pPr algn="ctr">
                        <a:lnSpc>
                          <a:spcPct val="150000"/>
                        </a:lnSpc>
                      </a:pPr>
                      <a:r>
                        <a:rPr lang="vi-VN" sz="3200" b="1" dirty="0" smtClean="0"/>
                        <a:t>BẰNG</a:t>
                      </a:r>
                      <a:r>
                        <a:rPr lang="vi-VN" sz="3200" b="1" baseline="0" dirty="0" smtClean="0"/>
                        <a:t> CHỨNG</a:t>
                      </a:r>
                      <a:endParaRPr lang="en-US" sz="3200" b="1" dirty="0"/>
                    </a:p>
                  </a:txBody>
                  <a:tcPr anchor="ctr">
                    <a:solidFill>
                      <a:schemeClr val="accent2">
                        <a:lumMod val="20000"/>
                        <a:lumOff val="80000"/>
                      </a:schemeClr>
                    </a:solidFill>
                  </a:tcPr>
                </a:tc>
                <a:extLst>
                  <a:ext uri="{0D108BD9-81ED-4DB2-BD59-A6C34878D82A}">
                    <a16:rowId xmlns:a16="http://schemas.microsoft.com/office/drawing/2014/main" xmlns="" val="3563035279"/>
                  </a:ext>
                </a:extLst>
              </a:tr>
              <a:tr h="1998473">
                <a:tc>
                  <a:txBody>
                    <a:bodyPr/>
                    <a:lstStyle/>
                    <a:p>
                      <a:r>
                        <a:rPr lang="vi-VN" sz="3200" b="1" dirty="0" smtClean="0"/>
                        <a:t>Ý</a:t>
                      </a:r>
                      <a:r>
                        <a:rPr lang="vi-VN" sz="3200" b="1" baseline="0" dirty="0" smtClean="0"/>
                        <a:t> kiến 1:</a:t>
                      </a:r>
                      <a:endParaRPr lang="en-US" sz="3200" b="1" dirty="0"/>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xmlns="" val="3250473436"/>
                  </a:ext>
                </a:extLst>
              </a:tr>
              <a:tr h="1998473">
                <a:tc>
                  <a:txBody>
                    <a:bodyPr/>
                    <a:lstStyle/>
                    <a:p>
                      <a:r>
                        <a:rPr lang="vi-VN" sz="3200" b="1" dirty="0" smtClean="0"/>
                        <a:t>Ý</a:t>
                      </a:r>
                      <a:r>
                        <a:rPr lang="vi-VN" sz="3200" b="1" baseline="0" dirty="0" smtClean="0"/>
                        <a:t> kiến 2:</a:t>
                      </a:r>
                      <a:endParaRPr lang="en-US" sz="3200" b="1"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2582729398"/>
                  </a:ext>
                </a:extLst>
              </a:tr>
            </a:tbl>
          </a:graphicData>
        </a:graphic>
      </p:graphicFrame>
    </p:spTree>
    <p:extLst>
      <p:ext uri="{BB962C8B-B14F-4D97-AF65-F5344CB8AC3E}">
        <p14:creationId xmlns:p14="http://schemas.microsoft.com/office/powerpoint/2010/main" val="24679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4" name="TextBox 4"/>
          <p:cNvSpPr txBox="1"/>
          <p:nvPr/>
        </p:nvSpPr>
        <p:spPr>
          <a:xfrm>
            <a:off x="4838635" y="892067"/>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2. Giải quyết vấn đề</a:t>
            </a:r>
            <a:endParaRPr lang="en-US" sz="5600" b="1" i="1" u="none" dirty="0">
              <a:solidFill>
                <a:srgbClr val="BB5265"/>
              </a:solidFill>
            </a:endParaRPr>
          </a:p>
        </p:txBody>
      </p:sp>
      <p:pic>
        <p:nvPicPr>
          <p:cNvPr id="5" name="Picture 5"/>
          <p:cNvPicPr>
            <a:picLocks noChangeAspect="1"/>
          </p:cNvPicPr>
          <p:nvPr/>
        </p:nvPicPr>
        <p:blipFill>
          <a:blip r:embed="rId3"/>
          <a:srcRect t="68919" r="6901"/>
          <a:stretch>
            <a:fillRect/>
          </a:stretch>
        </p:blipFill>
        <p:spPr>
          <a:xfrm>
            <a:off x="-25581" y="-256502"/>
            <a:ext cx="8253346" cy="1277790"/>
          </a:xfrm>
          <a:prstGeom prst="rect">
            <a:avLst/>
          </a:prstGeom>
        </p:spPr>
      </p:pic>
      <p:pic>
        <p:nvPicPr>
          <p:cNvPr id="6" name="Picture 6"/>
          <p:cNvPicPr>
            <a:picLocks noChangeAspect="1"/>
          </p:cNvPicPr>
          <p:nvPr/>
        </p:nvPicPr>
        <p:blipFill>
          <a:blip r:embed="rId4"/>
          <a:srcRect l="123" t="77532" r="4960" b="7553"/>
          <a:stretch>
            <a:fillRect/>
          </a:stretch>
        </p:blipFill>
        <p:spPr>
          <a:xfrm>
            <a:off x="3668203" y="-280848"/>
            <a:ext cx="14619797" cy="1277790"/>
          </a:xfrm>
          <a:prstGeom prst="rect">
            <a:avLst/>
          </a:prstGeom>
        </p:spPr>
      </p:pic>
      <p:pic>
        <p:nvPicPr>
          <p:cNvPr id="7" name="Picture 7"/>
          <p:cNvPicPr>
            <a:picLocks noChangeAspect="1"/>
          </p:cNvPicPr>
          <p:nvPr/>
        </p:nvPicPr>
        <p:blipFill>
          <a:blip r:embed="rId5"/>
          <a:srcRect t="15385" r="10984" b="53533"/>
          <a:stretch>
            <a:fillRect/>
          </a:stretch>
        </p:blipFill>
        <p:spPr>
          <a:xfrm>
            <a:off x="10396603" y="9009210"/>
            <a:ext cx="7891397" cy="1277790"/>
          </a:xfrm>
          <a:prstGeom prst="rect">
            <a:avLst/>
          </a:prstGeom>
        </p:spPr>
      </p:pic>
      <p:pic>
        <p:nvPicPr>
          <p:cNvPr id="8" name="Picture 8"/>
          <p:cNvPicPr>
            <a:picLocks noChangeAspect="1"/>
          </p:cNvPicPr>
          <p:nvPr/>
        </p:nvPicPr>
        <p:blipFill>
          <a:blip r:embed="rId4"/>
          <a:srcRect l="123" t="77532" r="4960" b="7553"/>
          <a:stretch>
            <a:fillRect/>
          </a:stretch>
        </p:blipFill>
        <p:spPr>
          <a:xfrm rot="-10800000">
            <a:off x="-25581" y="9570908"/>
            <a:ext cx="14619797" cy="1277790"/>
          </a:xfrm>
          <a:prstGeom prst="rect">
            <a:avLst/>
          </a:prstGeom>
        </p:spPr>
      </p:pic>
      <p:pic>
        <p:nvPicPr>
          <p:cNvPr id="13" name="Picture 13"/>
          <p:cNvPicPr>
            <a:picLocks noChangeAspect="1"/>
          </p:cNvPicPr>
          <p:nvPr/>
        </p:nvPicPr>
        <p:blipFill>
          <a:blip r:embed="rId6"/>
          <a:srcRect/>
          <a:stretch>
            <a:fillRect/>
          </a:stretch>
        </p:blipFill>
        <p:spPr>
          <a:xfrm>
            <a:off x="12302067" y="9160577"/>
            <a:ext cx="942867" cy="972028"/>
          </a:xfrm>
          <a:prstGeom prst="rect">
            <a:avLst/>
          </a:prstGeom>
        </p:spPr>
      </p:pic>
      <p:pic>
        <p:nvPicPr>
          <p:cNvPr id="14" name="Picture 14"/>
          <p:cNvPicPr>
            <a:picLocks noChangeAspect="1"/>
          </p:cNvPicPr>
          <p:nvPr/>
        </p:nvPicPr>
        <p:blipFill>
          <a:blip r:embed="rId7"/>
          <a:srcRect/>
          <a:stretch>
            <a:fillRect/>
          </a:stretch>
        </p:blipFill>
        <p:spPr>
          <a:xfrm>
            <a:off x="504020" y="318121"/>
            <a:ext cx="1081512" cy="1091058"/>
          </a:xfrm>
          <a:prstGeom prst="rect">
            <a:avLst/>
          </a:prstGeom>
        </p:spPr>
      </p:pic>
      <p:pic>
        <p:nvPicPr>
          <p:cNvPr id="15" name="Picture 15"/>
          <p:cNvPicPr>
            <a:picLocks noChangeAspect="1"/>
          </p:cNvPicPr>
          <p:nvPr/>
        </p:nvPicPr>
        <p:blipFill>
          <a:blip r:embed="rId7"/>
          <a:srcRect/>
          <a:stretch>
            <a:fillRect/>
          </a:stretch>
        </p:blipFill>
        <p:spPr>
          <a:xfrm>
            <a:off x="17036131" y="8770853"/>
            <a:ext cx="1081512" cy="1091058"/>
          </a:xfrm>
          <a:prstGeom prst="rect">
            <a:avLst/>
          </a:prstGeom>
        </p:spPr>
      </p:pic>
      <p:sp>
        <p:nvSpPr>
          <p:cNvPr id="16" name="Rectangle 15"/>
          <p:cNvSpPr/>
          <p:nvPr/>
        </p:nvSpPr>
        <p:spPr>
          <a:xfrm>
            <a:off x="1680013" y="1854013"/>
            <a:ext cx="15414424" cy="8171468"/>
          </a:xfrm>
          <a:prstGeom prst="rect">
            <a:avLst/>
          </a:prstGeom>
        </p:spPr>
        <p:txBody>
          <a:bodyPr wrap="square">
            <a:spAutoFit/>
          </a:bodyPr>
          <a:lstStyle/>
          <a:p>
            <a:pPr>
              <a:lnSpc>
                <a:spcPct val="150000"/>
              </a:lnSpc>
            </a:pPr>
            <a:r>
              <a:rPr lang="vi-VN" altLang="en-US" sz="4200" b="1" i="1" dirty="0"/>
              <a:t>a. Ý kiến 1: Thánh Gióng là một nhân vật phi thường.</a:t>
            </a:r>
            <a:endParaRPr lang="vi-VN" altLang="en-US" sz="4200" b="1" dirty="0"/>
          </a:p>
          <a:p>
            <a:pPr>
              <a:lnSpc>
                <a:spcPct val="150000"/>
              </a:lnSpc>
            </a:pPr>
            <a:r>
              <a:rPr lang="vi-VN" altLang="en-US" sz="3800" b="1" dirty="0"/>
              <a:t>- Lí lẽ 1: </a:t>
            </a:r>
            <a:r>
              <a:rPr lang="vi-VN" altLang="en-US" sz="3800" dirty="0"/>
              <a:t>Thánh Gióng hội tụ những đặc điểm phi thường.</a:t>
            </a:r>
          </a:p>
          <a:p>
            <a:pPr>
              <a:lnSpc>
                <a:spcPct val="150000"/>
              </a:lnSpc>
            </a:pPr>
            <a:r>
              <a:rPr lang="vi-VN" altLang="en-US" sz="3800" dirty="0" smtClean="0"/>
              <a:t>	+ </a:t>
            </a:r>
            <a:r>
              <a:rPr lang="vi-VN" altLang="en-US" sz="3800" dirty="0"/>
              <a:t>Bằng chứng: những chi tiết về sự thụ thai thần kì của bà </a:t>
            </a:r>
            <a:r>
              <a:rPr lang="vi-VN" altLang="en-US" sz="3800" dirty="0" smtClean="0"/>
              <a:t>	mẹ 	Gióng</a:t>
            </a:r>
            <a:r>
              <a:rPr lang="vi-VN" altLang="en-US" sz="3800" dirty="0"/>
              <a:t>, Gióng bay về trời</a:t>
            </a:r>
            <a:r>
              <a:rPr lang="vi-VN" altLang="en-US" sz="3800" dirty="0" smtClean="0"/>
              <a:t>...</a:t>
            </a:r>
          </a:p>
          <a:p>
            <a:pPr>
              <a:lnSpc>
                <a:spcPct val="150000"/>
              </a:lnSpc>
            </a:pPr>
            <a:r>
              <a:rPr lang="vi-VN" altLang="en-US" sz="3800" b="1" dirty="0" smtClean="0"/>
              <a:t>- Lí </a:t>
            </a:r>
            <a:r>
              <a:rPr lang="vi-VN" altLang="en-US" sz="3800" b="1" dirty="0"/>
              <a:t>lẽ 2: </a:t>
            </a:r>
            <a:r>
              <a:rPr lang="vi-VN" altLang="en-US" sz="3800" dirty="0"/>
              <a:t>Ở Gióng có cả sức mạnh của thể lực và sức mạnh của tinh thần, ý </a:t>
            </a:r>
            <a:r>
              <a:rPr lang="vi-VN" altLang="en-US" sz="3800" dirty="0" smtClean="0"/>
              <a:t>chí.</a:t>
            </a:r>
            <a:endParaRPr lang="vi-VN" altLang="en-US" sz="3800" dirty="0"/>
          </a:p>
          <a:p>
            <a:pPr>
              <a:lnSpc>
                <a:spcPct val="150000"/>
              </a:lnSpc>
            </a:pPr>
            <a:r>
              <a:rPr lang="vi-VN" altLang="en-US" sz="3800" dirty="0" smtClean="0"/>
              <a:t>	+ </a:t>
            </a:r>
            <a:r>
              <a:rPr lang="vi-VN" altLang="en-US" sz="3800" dirty="0"/>
              <a:t>Bằng chứng: 3 tuổi bỗng cất tiếng nói, Gióng lớn nhanh </a:t>
            </a:r>
            <a:r>
              <a:rPr lang="vi-VN" altLang="en-US" sz="3800" dirty="0" smtClean="0"/>
              <a:t>	như 	thổi</a:t>
            </a:r>
            <a:r>
              <a:rPr lang="vi-VN" altLang="en-US" sz="3800" dirty="0"/>
              <a:t>, nhổ bụi tre đánh giặc…</a:t>
            </a:r>
          </a:p>
          <a:p>
            <a:pPr>
              <a:lnSpc>
                <a:spcPct val="150000"/>
              </a:lnSpc>
            </a:pPr>
            <a:endParaRPr lang="vi-VN" altLang="en-US" sz="4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8" dur="500"/>
                                        <p:tgtEl>
                                          <p:spTgt spid="16">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1" dur="5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6" dur="500"/>
                                        <p:tgtEl>
                                          <p:spTgt spid="16">
                                            <p:txEl>
                                              <p:pRg st="3" end="3"/>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9"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4" name="TextBox 4"/>
          <p:cNvSpPr txBox="1"/>
          <p:nvPr/>
        </p:nvSpPr>
        <p:spPr>
          <a:xfrm>
            <a:off x="4838635" y="892067"/>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2. Giải quyết vấn đề</a:t>
            </a:r>
            <a:endParaRPr lang="en-US" sz="5600" b="1" i="1" u="none" dirty="0">
              <a:solidFill>
                <a:srgbClr val="BB5265"/>
              </a:solidFill>
            </a:endParaRPr>
          </a:p>
        </p:txBody>
      </p:sp>
      <p:pic>
        <p:nvPicPr>
          <p:cNvPr id="5" name="Picture 5"/>
          <p:cNvPicPr>
            <a:picLocks noChangeAspect="1"/>
          </p:cNvPicPr>
          <p:nvPr/>
        </p:nvPicPr>
        <p:blipFill>
          <a:blip r:embed="rId3"/>
          <a:srcRect t="68919" r="6901"/>
          <a:stretch>
            <a:fillRect/>
          </a:stretch>
        </p:blipFill>
        <p:spPr>
          <a:xfrm>
            <a:off x="-25581" y="-256502"/>
            <a:ext cx="8253346" cy="1277790"/>
          </a:xfrm>
          <a:prstGeom prst="rect">
            <a:avLst/>
          </a:prstGeom>
        </p:spPr>
      </p:pic>
      <p:pic>
        <p:nvPicPr>
          <p:cNvPr id="6" name="Picture 6"/>
          <p:cNvPicPr>
            <a:picLocks noChangeAspect="1"/>
          </p:cNvPicPr>
          <p:nvPr/>
        </p:nvPicPr>
        <p:blipFill>
          <a:blip r:embed="rId4"/>
          <a:srcRect l="123" t="77532" r="4960" b="7553"/>
          <a:stretch>
            <a:fillRect/>
          </a:stretch>
        </p:blipFill>
        <p:spPr>
          <a:xfrm>
            <a:off x="3668203" y="-280848"/>
            <a:ext cx="14619797" cy="1277790"/>
          </a:xfrm>
          <a:prstGeom prst="rect">
            <a:avLst/>
          </a:prstGeom>
        </p:spPr>
      </p:pic>
      <p:pic>
        <p:nvPicPr>
          <p:cNvPr id="7" name="Picture 7"/>
          <p:cNvPicPr>
            <a:picLocks noChangeAspect="1"/>
          </p:cNvPicPr>
          <p:nvPr/>
        </p:nvPicPr>
        <p:blipFill>
          <a:blip r:embed="rId5"/>
          <a:srcRect t="15385" r="10984" b="53533"/>
          <a:stretch>
            <a:fillRect/>
          </a:stretch>
        </p:blipFill>
        <p:spPr>
          <a:xfrm>
            <a:off x="10396603" y="9009210"/>
            <a:ext cx="7891397" cy="1277790"/>
          </a:xfrm>
          <a:prstGeom prst="rect">
            <a:avLst/>
          </a:prstGeom>
        </p:spPr>
      </p:pic>
      <p:pic>
        <p:nvPicPr>
          <p:cNvPr id="8" name="Picture 8"/>
          <p:cNvPicPr>
            <a:picLocks noChangeAspect="1"/>
          </p:cNvPicPr>
          <p:nvPr/>
        </p:nvPicPr>
        <p:blipFill>
          <a:blip r:embed="rId4"/>
          <a:srcRect l="123" t="77532" r="4960" b="7553"/>
          <a:stretch>
            <a:fillRect/>
          </a:stretch>
        </p:blipFill>
        <p:spPr>
          <a:xfrm rot="-10800000">
            <a:off x="-25581" y="9570908"/>
            <a:ext cx="14619797" cy="1277790"/>
          </a:xfrm>
          <a:prstGeom prst="rect">
            <a:avLst/>
          </a:prstGeom>
        </p:spPr>
      </p:pic>
      <p:pic>
        <p:nvPicPr>
          <p:cNvPr id="13" name="Picture 13"/>
          <p:cNvPicPr>
            <a:picLocks noChangeAspect="1"/>
          </p:cNvPicPr>
          <p:nvPr/>
        </p:nvPicPr>
        <p:blipFill>
          <a:blip r:embed="rId6"/>
          <a:srcRect/>
          <a:stretch>
            <a:fillRect/>
          </a:stretch>
        </p:blipFill>
        <p:spPr>
          <a:xfrm>
            <a:off x="12302067" y="9160577"/>
            <a:ext cx="942867" cy="972028"/>
          </a:xfrm>
          <a:prstGeom prst="rect">
            <a:avLst/>
          </a:prstGeom>
        </p:spPr>
      </p:pic>
      <p:pic>
        <p:nvPicPr>
          <p:cNvPr id="14" name="Picture 14"/>
          <p:cNvPicPr>
            <a:picLocks noChangeAspect="1"/>
          </p:cNvPicPr>
          <p:nvPr/>
        </p:nvPicPr>
        <p:blipFill>
          <a:blip r:embed="rId7"/>
          <a:srcRect/>
          <a:stretch>
            <a:fillRect/>
          </a:stretch>
        </p:blipFill>
        <p:spPr>
          <a:xfrm>
            <a:off x="504020" y="318121"/>
            <a:ext cx="1081512" cy="1091058"/>
          </a:xfrm>
          <a:prstGeom prst="rect">
            <a:avLst/>
          </a:prstGeom>
        </p:spPr>
      </p:pic>
      <p:pic>
        <p:nvPicPr>
          <p:cNvPr id="15" name="Picture 15"/>
          <p:cNvPicPr>
            <a:picLocks noChangeAspect="1"/>
          </p:cNvPicPr>
          <p:nvPr/>
        </p:nvPicPr>
        <p:blipFill>
          <a:blip r:embed="rId7"/>
          <a:srcRect/>
          <a:stretch>
            <a:fillRect/>
          </a:stretch>
        </p:blipFill>
        <p:spPr>
          <a:xfrm>
            <a:off x="17036131" y="8770853"/>
            <a:ext cx="1081512" cy="1091058"/>
          </a:xfrm>
          <a:prstGeom prst="rect">
            <a:avLst/>
          </a:prstGeom>
        </p:spPr>
      </p:pic>
      <p:sp>
        <p:nvSpPr>
          <p:cNvPr id="16" name="Rectangle 15"/>
          <p:cNvSpPr/>
          <p:nvPr/>
        </p:nvSpPr>
        <p:spPr>
          <a:xfrm>
            <a:off x="1680013" y="1854013"/>
            <a:ext cx="15414424" cy="5909310"/>
          </a:xfrm>
          <a:prstGeom prst="rect">
            <a:avLst/>
          </a:prstGeom>
        </p:spPr>
        <p:txBody>
          <a:bodyPr wrap="square">
            <a:spAutoFit/>
          </a:bodyPr>
          <a:lstStyle/>
          <a:p>
            <a:pPr>
              <a:lnSpc>
                <a:spcPct val="150000"/>
              </a:lnSpc>
            </a:pPr>
            <a:r>
              <a:rPr lang="vi-VN" altLang="en-US" sz="4200" b="1" i="1" dirty="0"/>
              <a:t>b. Ý kiến 2: Thánh Gióng cũng mang những nét bình thường của con người trần thế.</a:t>
            </a:r>
          </a:p>
          <a:p>
            <a:pPr>
              <a:lnSpc>
                <a:spcPct val="150000"/>
              </a:lnSpc>
            </a:pPr>
            <a:r>
              <a:rPr lang="vi-VN" altLang="en-US" sz="4200" b="1" i="1" dirty="0"/>
              <a:t>- </a:t>
            </a:r>
            <a:r>
              <a:rPr lang="vi-VN" altLang="en-US" sz="4200" b="1" dirty="0"/>
              <a:t>Lí lẽ 1: </a:t>
            </a:r>
            <a:r>
              <a:rPr lang="vi-VN" altLang="en-US" sz="4200" dirty="0"/>
              <a:t>Nguồn gốc, lai lịch của Gióng thật rõ ràng, cụ thể và xác định.</a:t>
            </a:r>
          </a:p>
          <a:p>
            <a:pPr>
              <a:lnSpc>
                <a:spcPct val="150000"/>
              </a:lnSpc>
            </a:pPr>
            <a:r>
              <a:rPr lang="vi-VN" altLang="en-US" sz="4200" b="1" i="1" dirty="0" smtClean="0"/>
              <a:t>- </a:t>
            </a:r>
            <a:r>
              <a:rPr lang="vi-VN" altLang="en-US" sz="4200" b="1" dirty="0"/>
              <a:t>Lí lẽ 2: </a:t>
            </a:r>
            <a:r>
              <a:rPr lang="vi-VN" altLang="en-US" sz="4200" dirty="0"/>
              <a:t>Quá trình ra đời, trưởng thành và chiến thắng giặc ngoại xâm của Gióng đều gắn với những người dân bình dị</a:t>
            </a:r>
            <a:r>
              <a:rPr lang="vi-VN" altLang="en-US" sz="4200" dirty="0" smtClean="0"/>
              <a:t>.</a:t>
            </a:r>
            <a:endParaRPr lang="vi-VN" altLang="en-US" sz="4200" dirty="0"/>
          </a:p>
        </p:txBody>
      </p:sp>
    </p:spTree>
    <p:extLst>
      <p:ext uri="{BB962C8B-B14F-4D97-AF65-F5344CB8AC3E}">
        <p14:creationId xmlns:p14="http://schemas.microsoft.com/office/powerpoint/2010/main" val="16711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3" dur="500"/>
                                        <p:tgtEl>
                                          <p:spTgt spid="1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1" t="33702" r="28634"/>
          <a:stretch>
            <a:fillRect/>
          </a:stretch>
        </p:blipFill>
        <p:spPr>
          <a:xfrm rot="-5400000">
            <a:off x="1557318" y="5788655"/>
            <a:ext cx="2941027" cy="6055663"/>
          </a:xfrm>
          <a:prstGeom prst="rect">
            <a:avLst/>
          </a:prstGeom>
        </p:spPr>
      </p:pic>
      <p:pic>
        <p:nvPicPr>
          <p:cNvPr id="5" name="Picture 5"/>
          <p:cNvPicPr>
            <a:picLocks noChangeAspect="1"/>
          </p:cNvPicPr>
          <p:nvPr/>
        </p:nvPicPr>
        <p:blipFill>
          <a:blip r:embed="rId4"/>
          <a:srcRect r="42970" b="39614"/>
          <a:stretch>
            <a:fillRect/>
          </a:stretch>
        </p:blipFill>
        <p:spPr>
          <a:xfrm rot="-5400000">
            <a:off x="14094931" y="-1687117"/>
            <a:ext cx="2505952" cy="5880186"/>
          </a:xfrm>
          <a:prstGeom prst="rect">
            <a:avLst/>
          </a:prstGeom>
        </p:spPr>
      </p:pic>
      <p:pic>
        <p:nvPicPr>
          <p:cNvPr id="6" name="Picture 6"/>
          <p:cNvPicPr>
            <a:picLocks noChangeAspect="1"/>
          </p:cNvPicPr>
          <p:nvPr/>
        </p:nvPicPr>
        <p:blipFill>
          <a:blip r:embed="rId5"/>
          <a:srcRect l="123" t="77532" r="4960" b="7553"/>
          <a:stretch>
            <a:fillRect/>
          </a:stretch>
        </p:blipFill>
        <p:spPr>
          <a:xfrm rot="-10800000">
            <a:off x="0" y="0"/>
            <a:ext cx="14619797" cy="1277790"/>
          </a:xfrm>
          <a:prstGeom prst="rect">
            <a:avLst/>
          </a:prstGeom>
        </p:spPr>
      </p:pic>
      <p:pic>
        <p:nvPicPr>
          <p:cNvPr id="7" name="Picture 7"/>
          <p:cNvPicPr>
            <a:picLocks noChangeAspect="1"/>
          </p:cNvPicPr>
          <p:nvPr/>
        </p:nvPicPr>
        <p:blipFill>
          <a:blip r:embed="rId6"/>
          <a:srcRect l="123" t="77532" r="4960" b="7553"/>
          <a:stretch>
            <a:fillRect/>
          </a:stretch>
        </p:blipFill>
        <p:spPr>
          <a:xfrm rot="-10800000">
            <a:off x="3668203" y="9009210"/>
            <a:ext cx="14619797" cy="127779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181100" y="7064303"/>
            <a:ext cx="864842" cy="87579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98375" y="8514165"/>
            <a:ext cx="864842" cy="875790"/>
          </a:xfrm>
          <a:prstGeom prst="rect">
            <a:avLst/>
          </a:prstGeom>
        </p:spPr>
      </p:pic>
      <p:pic>
        <p:nvPicPr>
          <p:cNvPr id="10" name="Picture 10"/>
          <p:cNvPicPr>
            <a:picLocks noChangeAspect="1"/>
          </p:cNvPicPr>
          <p:nvPr/>
        </p:nvPicPr>
        <p:blipFill>
          <a:blip r:embed="rId10"/>
          <a:srcRect/>
          <a:stretch>
            <a:fillRect/>
          </a:stretch>
        </p:blipFill>
        <p:spPr>
          <a:xfrm>
            <a:off x="3068107" y="7664280"/>
            <a:ext cx="942867" cy="972028"/>
          </a:xfrm>
          <a:prstGeom prst="rect">
            <a:avLst/>
          </a:prstGeom>
        </p:spPr>
      </p:pic>
      <p:pic>
        <p:nvPicPr>
          <p:cNvPr id="20" name="Picture 20"/>
          <p:cNvPicPr>
            <a:picLocks noChangeAspect="1"/>
          </p:cNvPicPr>
          <p:nvPr/>
        </p:nvPicPr>
        <p:blipFill>
          <a:blip r:embed="rId11"/>
          <a:srcRect/>
          <a:stretch>
            <a:fillRect/>
          </a:stretch>
        </p:blipFill>
        <p:spPr>
          <a:xfrm>
            <a:off x="16737072" y="1781737"/>
            <a:ext cx="1044457" cy="1053677"/>
          </a:xfrm>
          <a:prstGeom prst="rect">
            <a:avLst/>
          </a:prstGeom>
        </p:spPr>
      </p:pic>
      <p:sp>
        <p:nvSpPr>
          <p:cNvPr id="21" name="TextBox 4"/>
          <p:cNvSpPr txBox="1"/>
          <p:nvPr/>
        </p:nvSpPr>
        <p:spPr>
          <a:xfrm>
            <a:off x="4800600" y="1467012"/>
            <a:ext cx="9097180" cy="1030410"/>
          </a:xfrm>
          <a:prstGeom prst="rect">
            <a:avLst/>
          </a:prstGeom>
        </p:spPr>
        <p:txBody>
          <a:bodyPr wrap="square" lIns="0" tIns="0" rIns="0" bIns="0" rtlCol="0" anchor="t">
            <a:spAutoFit/>
          </a:bodyPr>
          <a:lstStyle/>
          <a:p>
            <a:pPr marL="0" lvl="0" indent="0" algn="ctr">
              <a:lnSpc>
                <a:spcPts val="8800"/>
              </a:lnSpc>
              <a:spcBef>
                <a:spcPct val="0"/>
              </a:spcBef>
            </a:pPr>
            <a:r>
              <a:rPr lang="vi-VN" sz="5600" b="1" i="1" u="none" dirty="0" smtClean="0">
                <a:solidFill>
                  <a:srgbClr val="BB5265"/>
                </a:solidFill>
              </a:rPr>
              <a:t>3. Kết thúc vấn đề</a:t>
            </a:r>
            <a:endParaRPr lang="en-US" sz="5600" b="1" i="1" u="none" dirty="0">
              <a:solidFill>
                <a:srgbClr val="BB5265"/>
              </a:solidFill>
            </a:endParaRPr>
          </a:p>
        </p:txBody>
      </p:sp>
      <p:sp>
        <p:nvSpPr>
          <p:cNvPr id="22" name="Rectangle 21"/>
          <p:cNvSpPr/>
          <p:nvPr/>
        </p:nvSpPr>
        <p:spPr>
          <a:xfrm>
            <a:off x="2034296" y="2546057"/>
            <a:ext cx="14629788" cy="4062651"/>
          </a:xfrm>
          <a:prstGeom prst="rect">
            <a:avLst/>
          </a:prstGeom>
        </p:spPr>
        <p:txBody>
          <a:bodyPr wrap="square">
            <a:spAutoFit/>
          </a:bodyPr>
          <a:lstStyle/>
          <a:p>
            <a:pPr marL="571500" indent="-571500" algn="just">
              <a:lnSpc>
                <a:spcPct val="150000"/>
              </a:lnSpc>
              <a:buFontTx/>
              <a:buChar char="-"/>
            </a:pPr>
            <a:r>
              <a:rPr lang="vi-VN" altLang="en-US" sz="4200" b="1" dirty="0" smtClean="0">
                <a:latin typeface="Arial" panose="020B0604020202020204" pitchFamily="34" charset="0"/>
                <a:cs typeface="Arial" panose="020B0604020202020204" pitchFamily="34" charset="0"/>
              </a:rPr>
              <a:t>Quan điểm riêng: </a:t>
            </a:r>
            <a:r>
              <a:rPr lang="en-US" altLang="en-US" sz="4200" dirty="0" smtClean="0">
                <a:latin typeface="Arial" panose="020B0604020202020204" pitchFamily="34" charset="0"/>
                <a:cs typeface="Arial" panose="020B0604020202020204" pitchFamily="34" charset="0"/>
              </a:rPr>
              <a:t>“</a:t>
            </a:r>
            <a:r>
              <a:rPr lang="vi-VN" altLang="en-US" sz="4200" dirty="0">
                <a:latin typeface="Arial" panose="020B0604020202020204" pitchFamily="34" charset="0"/>
                <a:cs typeface="Arial" panose="020B0604020202020204" pitchFamily="34" charset="0"/>
              </a:rPr>
              <a:t>Quá trình phát triển của nhân vật Thánh Gióng mang ý nghĩa nhân sinh và nên thơ</a:t>
            </a:r>
            <a:r>
              <a:rPr lang="en-US" altLang="en-US" sz="4200" dirty="0" smtClean="0">
                <a:latin typeface="Arial" panose="020B0604020202020204" pitchFamily="34" charset="0"/>
                <a:cs typeface="Arial" panose="020B0604020202020204" pitchFamily="34" charset="0"/>
              </a:rPr>
              <a:t>”</a:t>
            </a:r>
            <a:r>
              <a:rPr lang="vi-VN" altLang="en-US" sz="4200" dirty="0" smtClean="0">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Þ"/>
            </a:pPr>
            <a:r>
              <a:rPr lang="vi-VN" altLang="en-US" sz="4400" b="1" i="1" dirty="0" smtClean="0"/>
              <a:t>Những </a:t>
            </a:r>
            <a:r>
              <a:rPr lang="vi-VN" altLang="en-US" sz="4400" b="1" i="1" dirty="0"/>
              <a:t>góc nhìn, cách hiểu khác nhau giúp chúng ta hiểu tác phẩm sâu hơn.</a:t>
            </a:r>
            <a:r>
              <a:rPr lang="en-US" altLang="en-US" sz="4400" b="1" i="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p:cTn id="18"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743200" y="3924300"/>
            <a:ext cx="14534774" cy="1636025"/>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Arial" panose="020B0604020202020204" pitchFamily="34" charset="0"/>
                <a:cs typeface="Arial" panose="020B0604020202020204" pitchFamily="34" charset="0"/>
              </a:rPr>
              <a:t>III. TỔNG KẾT</a:t>
            </a:r>
            <a:endParaRPr lang="en-US" sz="8600" b="1" u="none" dirty="0">
              <a:solidFill>
                <a:srgbClr val="BB5265"/>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extLst>
      <p:ext uri="{BB962C8B-B14F-4D97-AF65-F5344CB8AC3E}">
        <p14:creationId xmlns:p14="http://schemas.microsoft.com/office/powerpoint/2010/main" val="298271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6882450" y="1503524"/>
            <a:ext cx="4437581"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dirty="0" smtClean="0">
                <a:solidFill>
                  <a:srgbClr val="BB5265"/>
                </a:solidFill>
                <a:latin typeface="Arial" panose="020B0604020202020204" pitchFamily="34" charset="0"/>
                <a:cs typeface="Arial" panose="020B0604020202020204" pitchFamily="34" charset="0"/>
              </a:rPr>
              <a:t>NỘI DUNG</a:t>
            </a:r>
            <a:endParaRPr lang="en-US" sz="6400" b="1" u="none" dirty="0">
              <a:solidFill>
                <a:srgbClr val="BB526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alphaModFix amt="68000"/>
          </a:blip>
          <a:srcRect l="13" t="14091" r="71792" b="3577"/>
          <a:stretch>
            <a:fillRect/>
          </a:stretch>
        </p:blipFill>
        <p:spPr>
          <a:xfrm rot="-10800000">
            <a:off x="16440055" y="4297699"/>
            <a:ext cx="1847945" cy="5301808"/>
          </a:xfrm>
          <a:prstGeom prst="rect">
            <a:avLst/>
          </a:prstGeom>
        </p:spPr>
      </p:pic>
      <p:pic>
        <p:nvPicPr>
          <p:cNvPr id="6" name="Picture 6"/>
          <p:cNvPicPr>
            <a:picLocks noChangeAspect="1"/>
          </p:cNvPicPr>
          <p:nvPr/>
        </p:nvPicPr>
        <p:blipFill>
          <a:blip r:embed="rId4">
            <a:alphaModFix amt="68000"/>
          </a:blip>
          <a:srcRect l="13" t="14091" r="71792" b="3577"/>
          <a:stretch>
            <a:fillRect/>
          </a:stretch>
        </p:blipFill>
        <p:spPr>
          <a:xfrm rot="-10800000">
            <a:off x="0" y="4297699"/>
            <a:ext cx="1847945" cy="5301808"/>
          </a:xfrm>
          <a:prstGeom prst="rect">
            <a:avLst/>
          </a:prstGeom>
        </p:spPr>
      </p:pic>
      <p:pic>
        <p:nvPicPr>
          <p:cNvPr id="7" name="Picture 7"/>
          <p:cNvPicPr>
            <a:picLocks noChangeAspect="1"/>
          </p:cNvPicPr>
          <p:nvPr/>
        </p:nvPicPr>
        <p:blipFill>
          <a:blip r:embed="rId5"/>
          <a:srcRect l="20110" b="48817"/>
          <a:stretch>
            <a:fillRect/>
          </a:stretch>
        </p:blipFill>
        <p:spPr>
          <a:xfrm>
            <a:off x="0" y="8555533"/>
            <a:ext cx="3695890" cy="1731467"/>
          </a:xfrm>
          <a:prstGeom prst="rect">
            <a:avLst/>
          </a:prstGeom>
        </p:spPr>
      </p:pic>
      <p:pic>
        <p:nvPicPr>
          <p:cNvPr id="8" name="Picture 8"/>
          <p:cNvPicPr>
            <a:picLocks noChangeAspect="1"/>
          </p:cNvPicPr>
          <p:nvPr/>
        </p:nvPicPr>
        <p:blipFill>
          <a:blip r:embed="rId6"/>
          <a:srcRect l="20110" b="48817"/>
          <a:stretch>
            <a:fillRect/>
          </a:stretch>
        </p:blipFill>
        <p:spPr>
          <a:xfrm>
            <a:off x="14592110" y="8555533"/>
            <a:ext cx="3695890" cy="1731467"/>
          </a:xfrm>
          <a:prstGeom prst="rect">
            <a:avLst/>
          </a:prstGeom>
        </p:spPr>
      </p:pic>
      <p:grpSp>
        <p:nvGrpSpPr>
          <p:cNvPr id="9" name="Group 9"/>
          <p:cNvGrpSpPr/>
          <p:nvPr/>
        </p:nvGrpSpPr>
        <p:grpSpPr>
          <a:xfrm>
            <a:off x="2538515" y="3087193"/>
            <a:ext cx="13125450" cy="5049734"/>
            <a:chOff x="0" y="0"/>
            <a:chExt cx="5571921" cy="2638515"/>
          </a:xfrm>
        </p:grpSpPr>
        <p:sp>
          <p:nvSpPr>
            <p:cNvPr id="10" name="Freeform 10"/>
            <p:cNvSpPr/>
            <p:nvPr/>
          </p:nvSpPr>
          <p:spPr>
            <a:xfrm>
              <a:off x="0" y="0"/>
              <a:ext cx="5571922" cy="2638515"/>
            </a:xfrm>
            <a:custGeom>
              <a:avLst/>
              <a:gdLst/>
              <a:ahLst/>
              <a:cxnLst/>
              <a:rect l="l" t="t" r="r" b="b"/>
              <a:pathLst>
                <a:path w="5571922" h="2638515">
                  <a:moveTo>
                    <a:pt x="5447461" y="2638515"/>
                  </a:moveTo>
                  <a:lnTo>
                    <a:pt x="124460" y="2638515"/>
                  </a:lnTo>
                  <a:cubicBezTo>
                    <a:pt x="55880" y="2638515"/>
                    <a:pt x="0" y="2582635"/>
                    <a:pt x="0" y="2514055"/>
                  </a:cubicBezTo>
                  <a:lnTo>
                    <a:pt x="0" y="124460"/>
                  </a:lnTo>
                  <a:cubicBezTo>
                    <a:pt x="0" y="55880"/>
                    <a:pt x="55880" y="0"/>
                    <a:pt x="124460" y="0"/>
                  </a:cubicBezTo>
                  <a:lnTo>
                    <a:pt x="5447461" y="0"/>
                  </a:lnTo>
                  <a:cubicBezTo>
                    <a:pt x="5516042" y="0"/>
                    <a:pt x="5571922" y="55880"/>
                    <a:pt x="5571922" y="124460"/>
                  </a:cubicBezTo>
                  <a:lnTo>
                    <a:pt x="5571922" y="2514055"/>
                  </a:lnTo>
                  <a:cubicBezTo>
                    <a:pt x="5571922" y="2582635"/>
                    <a:pt x="5516042" y="2638515"/>
                    <a:pt x="5447461" y="2638515"/>
                  </a:cubicBezTo>
                  <a:close/>
                </a:path>
              </a:pathLst>
            </a:custGeom>
            <a:solidFill>
              <a:srgbClr val="FFFFFF"/>
            </a:solidFill>
          </p:spPr>
        </p:sp>
      </p:grpSp>
      <p:pic>
        <p:nvPicPr>
          <p:cNvPr id="14" name="Picture 14"/>
          <p:cNvPicPr>
            <a:picLocks noChangeAspect="1"/>
          </p:cNvPicPr>
          <p:nvPr/>
        </p:nvPicPr>
        <p:blipFill>
          <a:blip r:embed="rId7"/>
          <a:srcRect l="2453" b="29607"/>
          <a:stretch>
            <a:fillRect/>
          </a:stretch>
        </p:blipFill>
        <p:spPr>
          <a:xfrm>
            <a:off x="5944155" y="9640450"/>
            <a:ext cx="6399690" cy="646550"/>
          </a:xfrm>
          <a:prstGeom prst="rect">
            <a:avLst/>
          </a:prstGeom>
        </p:spPr>
      </p:pic>
      <p:pic>
        <p:nvPicPr>
          <p:cNvPr id="15" name="Picture 15"/>
          <p:cNvPicPr>
            <a:picLocks noChangeAspect="1"/>
          </p:cNvPicPr>
          <p:nvPr/>
        </p:nvPicPr>
        <p:blipFill>
          <a:blip r:embed="rId8"/>
          <a:srcRect/>
          <a:stretch>
            <a:fillRect/>
          </a:stretch>
        </p:blipFill>
        <p:spPr>
          <a:xfrm>
            <a:off x="16787866" y="4171472"/>
            <a:ext cx="942867" cy="972028"/>
          </a:xfrm>
          <a:prstGeom prst="rect">
            <a:avLst/>
          </a:prstGeom>
        </p:spPr>
      </p:pic>
      <p:pic>
        <p:nvPicPr>
          <p:cNvPr id="16" name="Picture 16"/>
          <p:cNvPicPr>
            <a:picLocks noChangeAspect="1"/>
          </p:cNvPicPr>
          <p:nvPr/>
        </p:nvPicPr>
        <p:blipFill>
          <a:blip r:embed="rId8"/>
          <a:srcRect/>
          <a:stretch>
            <a:fillRect/>
          </a:stretch>
        </p:blipFill>
        <p:spPr>
          <a:xfrm>
            <a:off x="1028700" y="5664588"/>
            <a:ext cx="942867" cy="972028"/>
          </a:xfrm>
          <a:prstGeom prst="rect">
            <a:avLst/>
          </a:prstGeom>
        </p:spPr>
      </p:pic>
      <p:sp>
        <p:nvSpPr>
          <p:cNvPr id="17" name="Rectangle 16"/>
          <p:cNvSpPr/>
          <p:nvPr/>
        </p:nvSpPr>
        <p:spPr>
          <a:xfrm>
            <a:off x="3476830" y="3709516"/>
            <a:ext cx="11258347" cy="3000821"/>
          </a:xfrm>
          <a:prstGeom prst="rect">
            <a:avLst/>
          </a:prstGeom>
        </p:spPr>
        <p:txBody>
          <a:bodyPr wrap="square">
            <a:spAutoFit/>
          </a:bodyPr>
          <a:lstStyle/>
          <a:p>
            <a:pPr algn="just">
              <a:lnSpc>
                <a:spcPct val="150000"/>
              </a:lnSpc>
            </a:pPr>
            <a:r>
              <a:rPr lang="en-US" altLang="en-US" sz="4200" dirty="0" smtClean="0"/>
              <a:t>	</a:t>
            </a:r>
            <a:r>
              <a:rPr lang="vi-VN" altLang="en-US" sz="4200" dirty="0" smtClean="0"/>
              <a:t>Văn </a:t>
            </a:r>
            <a:r>
              <a:rPr lang="vi-VN" altLang="en-US" sz="4200" dirty="0"/>
              <a:t>bản bàn về nhân vật Thánh Gióng, người anh hùng vừa có vẻ đẹp lí tưởng vừa là con người trần thế với vẻ đẹp gần gũi, giản dị.</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6294066" y="1540073"/>
            <a:ext cx="5614350"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dirty="0" smtClean="0">
                <a:solidFill>
                  <a:srgbClr val="BB5265"/>
                </a:solidFill>
                <a:latin typeface="Arial" panose="020B0604020202020204" pitchFamily="34" charset="0"/>
                <a:cs typeface="Arial" panose="020B0604020202020204" pitchFamily="34" charset="0"/>
              </a:rPr>
              <a:t>NGHỆ THUẬT</a:t>
            </a:r>
            <a:endParaRPr lang="en-US" sz="6400" b="1" u="none" dirty="0">
              <a:solidFill>
                <a:srgbClr val="BB526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alphaModFix amt="68000"/>
          </a:blip>
          <a:srcRect l="13" t="14091" r="71792" b="3577"/>
          <a:stretch>
            <a:fillRect/>
          </a:stretch>
        </p:blipFill>
        <p:spPr>
          <a:xfrm rot="-10800000">
            <a:off x="16440055" y="4297699"/>
            <a:ext cx="1847945" cy="5301808"/>
          </a:xfrm>
          <a:prstGeom prst="rect">
            <a:avLst/>
          </a:prstGeom>
        </p:spPr>
      </p:pic>
      <p:pic>
        <p:nvPicPr>
          <p:cNvPr id="6" name="Picture 6"/>
          <p:cNvPicPr>
            <a:picLocks noChangeAspect="1"/>
          </p:cNvPicPr>
          <p:nvPr/>
        </p:nvPicPr>
        <p:blipFill>
          <a:blip r:embed="rId4">
            <a:alphaModFix amt="68000"/>
          </a:blip>
          <a:srcRect l="13" t="14091" r="71792" b="3577"/>
          <a:stretch>
            <a:fillRect/>
          </a:stretch>
        </p:blipFill>
        <p:spPr>
          <a:xfrm rot="-10800000">
            <a:off x="0" y="4297699"/>
            <a:ext cx="1847945" cy="5301808"/>
          </a:xfrm>
          <a:prstGeom prst="rect">
            <a:avLst/>
          </a:prstGeom>
        </p:spPr>
      </p:pic>
      <p:pic>
        <p:nvPicPr>
          <p:cNvPr id="7" name="Picture 7"/>
          <p:cNvPicPr>
            <a:picLocks noChangeAspect="1"/>
          </p:cNvPicPr>
          <p:nvPr/>
        </p:nvPicPr>
        <p:blipFill>
          <a:blip r:embed="rId5"/>
          <a:srcRect l="20110" b="48817"/>
          <a:stretch>
            <a:fillRect/>
          </a:stretch>
        </p:blipFill>
        <p:spPr>
          <a:xfrm>
            <a:off x="0" y="8555533"/>
            <a:ext cx="3695890" cy="1731467"/>
          </a:xfrm>
          <a:prstGeom prst="rect">
            <a:avLst/>
          </a:prstGeom>
        </p:spPr>
      </p:pic>
      <p:pic>
        <p:nvPicPr>
          <p:cNvPr id="8" name="Picture 8"/>
          <p:cNvPicPr>
            <a:picLocks noChangeAspect="1"/>
          </p:cNvPicPr>
          <p:nvPr/>
        </p:nvPicPr>
        <p:blipFill>
          <a:blip r:embed="rId6"/>
          <a:srcRect l="20110" b="48817"/>
          <a:stretch>
            <a:fillRect/>
          </a:stretch>
        </p:blipFill>
        <p:spPr>
          <a:xfrm>
            <a:off x="14592110" y="8555533"/>
            <a:ext cx="3695890" cy="1731467"/>
          </a:xfrm>
          <a:prstGeom prst="rect">
            <a:avLst/>
          </a:prstGeom>
        </p:spPr>
      </p:pic>
      <p:grpSp>
        <p:nvGrpSpPr>
          <p:cNvPr id="9" name="Group 9"/>
          <p:cNvGrpSpPr/>
          <p:nvPr/>
        </p:nvGrpSpPr>
        <p:grpSpPr>
          <a:xfrm>
            <a:off x="2538515" y="3087193"/>
            <a:ext cx="13125450" cy="5049734"/>
            <a:chOff x="0" y="0"/>
            <a:chExt cx="5571921" cy="2638515"/>
          </a:xfrm>
        </p:grpSpPr>
        <p:sp>
          <p:nvSpPr>
            <p:cNvPr id="10" name="Freeform 10"/>
            <p:cNvSpPr/>
            <p:nvPr/>
          </p:nvSpPr>
          <p:spPr>
            <a:xfrm>
              <a:off x="0" y="0"/>
              <a:ext cx="5571922" cy="2638515"/>
            </a:xfrm>
            <a:custGeom>
              <a:avLst/>
              <a:gdLst/>
              <a:ahLst/>
              <a:cxnLst/>
              <a:rect l="l" t="t" r="r" b="b"/>
              <a:pathLst>
                <a:path w="5571922" h="2638515">
                  <a:moveTo>
                    <a:pt x="5447461" y="2638515"/>
                  </a:moveTo>
                  <a:lnTo>
                    <a:pt x="124460" y="2638515"/>
                  </a:lnTo>
                  <a:cubicBezTo>
                    <a:pt x="55880" y="2638515"/>
                    <a:pt x="0" y="2582635"/>
                    <a:pt x="0" y="2514055"/>
                  </a:cubicBezTo>
                  <a:lnTo>
                    <a:pt x="0" y="124460"/>
                  </a:lnTo>
                  <a:cubicBezTo>
                    <a:pt x="0" y="55880"/>
                    <a:pt x="55880" y="0"/>
                    <a:pt x="124460" y="0"/>
                  </a:cubicBezTo>
                  <a:lnTo>
                    <a:pt x="5447461" y="0"/>
                  </a:lnTo>
                  <a:cubicBezTo>
                    <a:pt x="5516042" y="0"/>
                    <a:pt x="5571922" y="55880"/>
                    <a:pt x="5571922" y="124460"/>
                  </a:cubicBezTo>
                  <a:lnTo>
                    <a:pt x="5571922" y="2514055"/>
                  </a:lnTo>
                  <a:cubicBezTo>
                    <a:pt x="5571922" y="2582635"/>
                    <a:pt x="5516042" y="2638515"/>
                    <a:pt x="5447461" y="2638515"/>
                  </a:cubicBezTo>
                  <a:close/>
                </a:path>
              </a:pathLst>
            </a:custGeom>
            <a:solidFill>
              <a:srgbClr val="FFFFFF"/>
            </a:solidFill>
          </p:spPr>
        </p:sp>
      </p:grpSp>
      <p:pic>
        <p:nvPicPr>
          <p:cNvPr id="14" name="Picture 14"/>
          <p:cNvPicPr>
            <a:picLocks noChangeAspect="1"/>
          </p:cNvPicPr>
          <p:nvPr/>
        </p:nvPicPr>
        <p:blipFill>
          <a:blip r:embed="rId7"/>
          <a:srcRect l="2453" b="29607"/>
          <a:stretch>
            <a:fillRect/>
          </a:stretch>
        </p:blipFill>
        <p:spPr>
          <a:xfrm>
            <a:off x="5944155" y="9640450"/>
            <a:ext cx="6399690" cy="646550"/>
          </a:xfrm>
          <a:prstGeom prst="rect">
            <a:avLst/>
          </a:prstGeom>
        </p:spPr>
      </p:pic>
      <p:pic>
        <p:nvPicPr>
          <p:cNvPr id="15" name="Picture 15"/>
          <p:cNvPicPr>
            <a:picLocks noChangeAspect="1"/>
          </p:cNvPicPr>
          <p:nvPr/>
        </p:nvPicPr>
        <p:blipFill>
          <a:blip r:embed="rId8"/>
          <a:srcRect/>
          <a:stretch>
            <a:fillRect/>
          </a:stretch>
        </p:blipFill>
        <p:spPr>
          <a:xfrm>
            <a:off x="16787866" y="4171472"/>
            <a:ext cx="942867" cy="972028"/>
          </a:xfrm>
          <a:prstGeom prst="rect">
            <a:avLst/>
          </a:prstGeom>
        </p:spPr>
      </p:pic>
      <p:pic>
        <p:nvPicPr>
          <p:cNvPr id="16" name="Picture 16"/>
          <p:cNvPicPr>
            <a:picLocks noChangeAspect="1"/>
          </p:cNvPicPr>
          <p:nvPr/>
        </p:nvPicPr>
        <p:blipFill>
          <a:blip r:embed="rId8"/>
          <a:srcRect/>
          <a:stretch>
            <a:fillRect/>
          </a:stretch>
        </p:blipFill>
        <p:spPr>
          <a:xfrm>
            <a:off x="1028700" y="5664588"/>
            <a:ext cx="942867" cy="972028"/>
          </a:xfrm>
          <a:prstGeom prst="rect">
            <a:avLst/>
          </a:prstGeom>
        </p:spPr>
      </p:pic>
      <p:sp>
        <p:nvSpPr>
          <p:cNvPr id="17" name="Rectangle 16"/>
          <p:cNvSpPr/>
          <p:nvPr/>
        </p:nvSpPr>
        <p:spPr>
          <a:xfrm>
            <a:off x="3476830" y="3709516"/>
            <a:ext cx="11991770" cy="3970318"/>
          </a:xfrm>
          <a:prstGeom prst="rect">
            <a:avLst/>
          </a:prstGeom>
        </p:spPr>
        <p:txBody>
          <a:bodyPr wrap="square">
            <a:spAutoFit/>
          </a:bodyPr>
          <a:lstStyle/>
          <a:p>
            <a:pPr marL="571500" indent="-571500" algn="just">
              <a:lnSpc>
                <a:spcPct val="150000"/>
              </a:lnSpc>
              <a:buFontTx/>
              <a:buChar char="-"/>
            </a:pPr>
            <a:r>
              <a:rPr lang="en-US" altLang="en-US" sz="4200" dirty="0" err="1" smtClean="0">
                <a:latin typeface="Arial" panose="020B0604020202020204" pitchFamily="34" charset="0"/>
                <a:cs typeface="Arial" panose="020B0604020202020204" pitchFamily="34" charset="0"/>
              </a:rPr>
              <a:t>Lập</a:t>
            </a:r>
            <a:r>
              <a:rPr lang="en-US" altLang="en-US" sz="4200" dirty="0" smtClean="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luận</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sắc</a:t>
            </a:r>
            <a:r>
              <a:rPr lang="en-US" altLang="en-US" sz="4200" dirty="0">
                <a:latin typeface="Arial" panose="020B0604020202020204" pitchFamily="34" charset="0"/>
                <a:cs typeface="Arial" panose="020B0604020202020204" pitchFamily="34" charset="0"/>
              </a:rPr>
              <a:t> </a:t>
            </a:r>
            <a:r>
              <a:rPr lang="en-US" altLang="en-US" sz="4200" dirty="0" err="1" smtClean="0">
                <a:latin typeface="Arial" panose="020B0604020202020204" pitchFamily="34" charset="0"/>
                <a:cs typeface="Arial" panose="020B0604020202020204" pitchFamily="34" charset="0"/>
              </a:rPr>
              <a:t>bén</a:t>
            </a:r>
            <a:r>
              <a:rPr lang="en-US" alt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altLang="en-US" sz="4200" dirty="0" smtClean="0">
                <a:latin typeface="Arial" panose="020B0604020202020204" pitchFamily="34" charset="0"/>
                <a:cs typeface="Arial" panose="020B0604020202020204" pitchFamily="34" charset="0"/>
              </a:rPr>
              <a:t>Bằng </a:t>
            </a:r>
            <a:r>
              <a:rPr lang="en-US" altLang="en-US" sz="4200" dirty="0" err="1">
                <a:latin typeface="Arial" panose="020B0604020202020204" pitchFamily="34" charset="0"/>
                <a:cs typeface="Arial" panose="020B0604020202020204" pitchFamily="34" charset="0"/>
              </a:rPr>
              <a:t>chứng</a:t>
            </a:r>
            <a:r>
              <a:rPr lang="en-US" altLang="en-US" sz="4200" dirty="0">
                <a:latin typeface="Arial" panose="020B0604020202020204" pitchFamily="34" charset="0"/>
                <a:cs typeface="Arial" panose="020B0604020202020204" pitchFamily="34" charset="0"/>
              </a:rPr>
              <a:t> cụ thể, sinh </a:t>
            </a:r>
            <a:r>
              <a:rPr lang="en-US" altLang="en-US" sz="4200" dirty="0" err="1" smtClean="0">
                <a:latin typeface="Arial" panose="020B0604020202020204" pitchFamily="34" charset="0"/>
                <a:cs typeface="Arial" panose="020B0604020202020204" pitchFamily="34" charset="0"/>
              </a:rPr>
              <a:t>động</a:t>
            </a:r>
            <a:r>
              <a:rPr lang="en-US" altLang="en-US" sz="4200" dirty="0" smtClean="0">
                <a:latin typeface="Arial" panose="020B0604020202020204" pitchFamily="34" charset="0"/>
                <a:cs typeface="Arial" panose="020B0604020202020204" pitchFamily="34" charset="0"/>
              </a:rPr>
              <a:t>.</a:t>
            </a:r>
          </a:p>
          <a:p>
            <a:pPr marL="571500" indent="-571500" algn="just">
              <a:lnSpc>
                <a:spcPct val="150000"/>
              </a:lnSpc>
              <a:buFontTx/>
              <a:buChar char="-"/>
            </a:pPr>
            <a:r>
              <a:rPr lang="en-US" altLang="en-US" sz="4200" dirty="0" smtClean="0">
                <a:latin typeface="Arial" panose="020B0604020202020204" pitchFamily="34" charset="0"/>
                <a:cs typeface="Arial" panose="020B0604020202020204" pitchFamily="34" charset="0"/>
              </a:rPr>
              <a:t>Ý </a:t>
            </a:r>
            <a:r>
              <a:rPr lang="en-US" altLang="en-US" sz="4200" dirty="0" err="1">
                <a:latin typeface="Arial" panose="020B0604020202020204" pitchFamily="34" charset="0"/>
                <a:cs typeface="Arial" panose="020B0604020202020204" pitchFamily="34" charset="0"/>
              </a:rPr>
              <a:t>kiến</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lí</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lẽ</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và</a:t>
            </a:r>
            <a:r>
              <a:rPr lang="en-US" altLang="en-US" sz="4200" dirty="0">
                <a:latin typeface="Arial" panose="020B0604020202020204" pitchFamily="34" charset="0"/>
                <a:cs typeface="Arial" panose="020B0604020202020204" pitchFamily="34" charset="0"/>
              </a:rPr>
              <a:t> bằng </a:t>
            </a:r>
            <a:r>
              <a:rPr lang="en-US" altLang="en-US" sz="4200" dirty="0" err="1">
                <a:latin typeface="Arial" panose="020B0604020202020204" pitchFamily="34" charset="0"/>
                <a:cs typeface="Arial" panose="020B0604020202020204" pitchFamily="34" charset="0"/>
              </a:rPr>
              <a:t>chứng</a:t>
            </a:r>
            <a:r>
              <a:rPr lang="en-US" altLang="en-US" sz="4200" dirty="0">
                <a:latin typeface="Arial" panose="020B0604020202020204" pitchFamily="34" charset="0"/>
                <a:cs typeface="Arial" panose="020B0604020202020204" pitchFamily="34" charset="0"/>
              </a:rPr>
              <a:t> có </a:t>
            </a:r>
            <a:r>
              <a:rPr lang="en-US" altLang="en-US" sz="4200" dirty="0" err="1">
                <a:latin typeface="Arial" panose="020B0604020202020204" pitchFamily="34" charset="0"/>
                <a:cs typeface="Arial" panose="020B0604020202020204" pitchFamily="34" charset="0"/>
              </a:rPr>
              <a:t>mối</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quan</a:t>
            </a:r>
            <a:r>
              <a:rPr lang="en-US" altLang="en-US" sz="4200" dirty="0">
                <a:latin typeface="Arial" panose="020B0604020202020204" pitchFamily="34" charset="0"/>
                <a:cs typeface="Arial" panose="020B0604020202020204" pitchFamily="34" charset="0"/>
              </a:rPr>
              <a:t> hệ </a:t>
            </a:r>
            <a:r>
              <a:rPr lang="en-US" altLang="en-US" sz="4200" dirty="0" err="1">
                <a:latin typeface="Arial" panose="020B0604020202020204" pitchFamily="34" charset="0"/>
                <a:cs typeface="Arial" panose="020B0604020202020204" pitchFamily="34" charset="0"/>
              </a:rPr>
              <a:t>chặt</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chẽ</a:t>
            </a:r>
            <a:r>
              <a:rPr lang="en-US" altLang="en-US" sz="4200" dirty="0">
                <a:latin typeface="Arial" panose="020B0604020202020204" pitchFamily="34" charset="0"/>
                <a:cs typeface="Arial" panose="020B0604020202020204" pitchFamily="34" charset="0"/>
              </a:rPr>
              <a:t>, làm sáng </a:t>
            </a:r>
            <a:r>
              <a:rPr lang="en-US" altLang="en-US" sz="4200" dirty="0" err="1">
                <a:latin typeface="Arial" panose="020B0604020202020204" pitchFamily="34" charset="0"/>
                <a:cs typeface="Arial" panose="020B0604020202020204" pitchFamily="34" charset="0"/>
              </a:rPr>
              <a:t>tỏ</a:t>
            </a:r>
            <a:r>
              <a:rPr lang="en-US" altLang="en-US" sz="4200" dirty="0">
                <a:latin typeface="Arial" panose="020B0604020202020204" pitchFamily="34" charset="0"/>
                <a:cs typeface="Arial" panose="020B0604020202020204" pitchFamily="34" charset="0"/>
              </a:rPr>
              <a:t> vấn </a:t>
            </a:r>
            <a:r>
              <a:rPr lang="en-US" altLang="en-US" sz="4200" dirty="0" err="1">
                <a:latin typeface="Arial" panose="020B0604020202020204" pitchFamily="34" charset="0"/>
                <a:cs typeface="Arial" panose="020B0604020202020204" pitchFamily="34" charset="0"/>
              </a:rPr>
              <a:t>đề</a:t>
            </a:r>
            <a:r>
              <a:rPr lang="en-US" altLang="en-US" sz="4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5067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r="13207" b="28062"/>
          <a:stretch>
            <a:fillRect/>
          </a:stretch>
        </p:blipFill>
        <p:spPr>
          <a:xfrm rot="5400000">
            <a:off x="16308735" y="8307735"/>
            <a:ext cx="1951923" cy="2006607"/>
          </a:xfrm>
          <a:prstGeom prst="rect">
            <a:avLst/>
          </a:prstGeom>
        </p:spPr>
      </p:pic>
      <p:pic>
        <p:nvPicPr>
          <p:cNvPr id="4" name="Picture 4"/>
          <p:cNvPicPr>
            <a:picLocks noChangeAspect="1"/>
          </p:cNvPicPr>
          <p:nvPr/>
        </p:nvPicPr>
        <p:blipFill>
          <a:blip r:embed="rId4">
            <a:alphaModFix amt="26000"/>
          </a:blip>
          <a:srcRect l="28829" b="22640"/>
          <a:stretch>
            <a:fillRect/>
          </a:stretch>
        </p:blipFill>
        <p:spPr>
          <a:xfrm rot="-10800000">
            <a:off x="0" y="0"/>
            <a:ext cx="7629525" cy="7629525"/>
          </a:xfrm>
          <a:prstGeom prst="rect">
            <a:avLst/>
          </a:prstGeom>
        </p:spPr>
      </p:pic>
      <p:pic>
        <p:nvPicPr>
          <p:cNvPr id="5" name="Picture 5"/>
          <p:cNvPicPr>
            <a:picLocks noChangeAspect="1"/>
          </p:cNvPicPr>
          <p:nvPr/>
        </p:nvPicPr>
        <p:blipFill>
          <a:blip r:embed="rId5">
            <a:alphaModFix amt="75000"/>
          </a:blip>
          <a:srcRect t="16813" r="50864"/>
          <a:stretch>
            <a:fillRect/>
          </a:stretch>
        </p:blipFill>
        <p:spPr>
          <a:xfrm rot="-895971">
            <a:off x="16186138" y="-466559"/>
            <a:ext cx="2787243" cy="2990517"/>
          </a:xfrm>
          <a:prstGeom prst="rect">
            <a:avLst/>
          </a:prstGeom>
        </p:spPr>
      </p:pic>
      <p:grpSp>
        <p:nvGrpSpPr>
          <p:cNvPr id="6" name="Group 6"/>
          <p:cNvGrpSpPr/>
          <p:nvPr/>
        </p:nvGrpSpPr>
        <p:grpSpPr>
          <a:xfrm>
            <a:off x="1983285" y="3054028"/>
            <a:ext cx="14540053" cy="5403757"/>
            <a:chOff x="0" y="0"/>
            <a:chExt cx="1739122" cy="2161395"/>
          </a:xfrm>
        </p:grpSpPr>
        <p:sp>
          <p:nvSpPr>
            <p:cNvPr id="7" name="Freeform 7"/>
            <p:cNvSpPr/>
            <p:nvPr/>
          </p:nvSpPr>
          <p:spPr>
            <a:xfrm>
              <a:off x="0" y="0"/>
              <a:ext cx="1739122" cy="2161395"/>
            </a:xfrm>
            <a:custGeom>
              <a:avLst/>
              <a:gdLst/>
              <a:ahLst/>
              <a:cxnLst/>
              <a:rect l="l" t="t" r="r" b="b"/>
              <a:pathLst>
                <a:path w="1739122" h="2161395">
                  <a:moveTo>
                    <a:pt x="1614662" y="2161395"/>
                  </a:moveTo>
                  <a:lnTo>
                    <a:pt x="124460" y="2161395"/>
                  </a:lnTo>
                  <a:cubicBezTo>
                    <a:pt x="55880" y="2161395"/>
                    <a:pt x="0" y="2105515"/>
                    <a:pt x="0" y="2036935"/>
                  </a:cubicBezTo>
                  <a:lnTo>
                    <a:pt x="0" y="124460"/>
                  </a:lnTo>
                  <a:cubicBezTo>
                    <a:pt x="0" y="55880"/>
                    <a:pt x="55880" y="0"/>
                    <a:pt x="124460" y="0"/>
                  </a:cubicBezTo>
                  <a:lnTo>
                    <a:pt x="1614662" y="0"/>
                  </a:lnTo>
                  <a:cubicBezTo>
                    <a:pt x="1683242" y="0"/>
                    <a:pt x="1739122" y="55880"/>
                    <a:pt x="1739122" y="124460"/>
                  </a:cubicBezTo>
                  <a:lnTo>
                    <a:pt x="1739122" y="2036935"/>
                  </a:lnTo>
                  <a:cubicBezTo>
                    <a:pt x="1739122" y="2105515"/>
                    <a:pt x="1683242" y="2161395"/>
                    <a:pt x="1614662" y="2161395"/>
                  </a:cubicBezTo>
                  <a:close/>
                </a:path>
              </a:pathLst>
            </a:custGeom>
            <a:solidFill>
              <a:srgbClr val="FFFFFF"/>
            </a:solidFill>
          </p:spPr>
        </p:sp>
      </p:grpSp>
      <p:grpSp>
        <p:nvGrpSpPr>
          <p:cNvPr id="8" name="Group 8"/>
          <p:cNvGrpSpPr/>
          <p:nvPr/>
        </p:nvGrpSpPr>
        <p:grpSpPr>
          <a:xfrm>
            <a:off x="5867400" y="1156236"/>
            <a:ext cx="6494576" cy="1533880"/>
            <a:chOff x="0" y="0"/>
            <a:chExt cx="6002435" cy="1195732"/>
          </a:xfrm>
        </p:grpSpPr>
        <p:sp>
          <p:nvSpPr>
            <p:cNvPr id="9" name="Freeform 9"/>
            <p:cNvSpPr/>
            <p:nvPr/>
          </p:nvSpPr>
          <p:spPr>
            <a:xfrm>
              <a:off x="0" y="0"/>
              <a:ext cx="6003705" cy="1195732"/>
            </a:xfrm>
            <a:custGeom>
              <a:avLst/>
              <a:gdLst/>
              <a:ahLst/>
              <a:cxnLst/>
              <a:rect l="l" t="t" r="r" b="b"/>
              <a:pathLst>
                <a:path w="6003705" h="1195732">
                  <a:moveTo>
                    <a:pt x="5449985" y="1195732"/>
                  </a:moveTo>
                  <a:lnTo>
                    <a:pt x="553720" y="1195732"/>
                  </a:lnTo>
                  <a:cubicBezTo>
                    <a:pt x="247650" y="1195732"/>
                    <a:pt x="0" y="928044"/>
                    <a:pt x="0" y="598561"/>
                  </a:cubicBezTo>
                  <a:cubicBezTo>
                    <a:pt x="0" y="267705"/>
                    <a:pt x="247650" y="0"/>
                    <a:pt x="553720" y="0"/>
                  </a:cubicBezTo>
                  <a:lnTo>
                    <a:pt x="5449985" y="0"/>
                  </a:lnTo>
                  <a:cubicBezTo>
                    <a:pt x="5756055" y="0"/>
                    <a:pt x="6003705" y="267705"/>
                    <a:pt x="6003705" y="598561"/>
                  </a:cubicBezTo>
                  <a:cubicBezTo>
                    <a:pt x="6002435" y="928044"/>
                    <a:pt x="5754785" y="1195732"/>
                    <a:pt x="5449985" y="1195732"/>
                  </a:cubicBezTo>
                  <a:close/>
                </a:path>
              </a:pathLst>
            </a:custGeom>
            <a:solidFill>
              <a:srgbClr val="F7DA7D"/>
            </a:solidFill>
          </p:spPr>
        </p:sp>
      </p:grpSp>
      <p:sp>
        <p:nvSpPr>
          <p:cNvPr id="21" name="TextBox 21"/>
          <p:cNvSpPr txBox="1"/>
          <p:nvPr/>
        </p:nvSpPr>
        <p:spPr>
          <a:xfrm>
            <a:off x="6466738" y="1358919"/>
            <a:ext cx="5295900" cy="1128514"/>
          </a:xfrm>
          <a:prstGeom prst="rect">
            <a:avLst/>
          </a:prstGeom>
        </p:spPr>
        <p:txBody>
          <a:bodyPr wrap="square" lIns="0" tIns="0" rIns="0" bIns="0" rtlCol="0" anchor="t">
            <a:spAutoFit/>
          </a:bodyPr>
          <a:lstStyle/>
          <a:p>
            <a:pPr marL="0" lvl="0" indent="0" algn="ctr">
              <a:lnSpc>
                <a:spcPts val="8800"/>
              </a:lnSpc>
              <a:spcBef>
                <a:spcPct val="0"/>
              </a:spcBef>
            </a:pPr>
            <a:r>
              <a:rPr lang="en-US" sz="6400" b="1" u="none" spc="400" dirty="0" smtClean="0">
                <a:solidFill>
                  <a:srgbClr val="BB5265"/>
                </a:solidFill>
                <a:latin typeface="Arial" panose="020B0604020202020204" pitchFamily="34" charset="0"/>
                <a:cs typeface="Arial" panose="020B0604020202020204" pitchFamily="34" charset="0"/>
              </a:rPr>
              <a:t>LUYỆN TẬP</a:t>
            </a:r>
            <a:endParaRPr lang="en-US" sz="6400" b="1" u="none" spc="400" dirty="0">
              <a:solidFill>
                <a:srgbClr val="BB5265"/>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6"/>
          <a:srcRect b="15736"/>
          <a:stretch>
            <a:fillRect/>
          </a:stretch>
        </p:blipFill>
        <p:spPr>
          <a:xfrm>
            <a:off x="0" y="0"/>
            <a:ext cx="2942791" cy="2400150"/>
          </a:xfrm>
          <a:prstGeom prst="rect">
            <a:avLst/>
          </a:prstGeom>
        </p:spPr>
      </p:pic>
      <p:pic>
        <p:nvPicPr>
          <p:cNvPr id="24" name="Picture 24"/>
          <p:cNvPicPr>
            <a:picLocks noChangeAspect="1"/>
          </p:cNvPicPr>
          <p:nvPr/>
        </p:nvPicPr>
        <p:blipFill>
          <a:blip r:embed="rId7"/>
          <a:srcRect/>
          <a:stretch>
            <a:fillRect/>
          </a:stretch>
        </p:blipFill>
        <p:spPr>
          <a:xfrm>
            <a:off x="1200583" y="8202331"/>
            <a:ext cx="1081512" cy="1091058"/>
          </a:xfrm>
          <a:prstGeom prst="rect">
            <a:avLst/>
          </a:prstGeom>
        </p:spPr>
      </p:pic>
      <p:sp>
        <p:nvSpPr>
          <p:cNvPr id="25" name="Rectangle 24"/>
          <p:cNvSpPr/>
          <p:nvPr/>
        </p:nvSpPr>
        <p:spPr>
          <a:xfrm>
            <a:off x="2852511" y="3961117"/>
            <a:ext cx="12801600" cy="3970318"/>
          </a:xfrm>
          <a:prstGeom prst="rect">
            <a:avLst/>
          </a:prstGeom>
        </p:spPr>
        <p:txBody>
          <a:bodyPr wrap="square">
            <a:spAutoFit/>
          </a:bodyPr>
          <a:lstStyle/>
          <a:p>
            <a:pPr algn="just">
              <a:lnSpc>
                <a:spcPct val="200000"/>
              </a:lnSpc>
            </a:pPr>
            <a:r>
              <a:rPr lang="en-US" altLang="en-US" sz="4200" b="1" dirty="0" smtClean="0">
                <a:latin typeface="Arial" panose="020B0604020202020204" pitchFamily="34" charset="0"/>
                <a:cs typeface="Arial" panose="020B0604020202020204" pitchFamily="34" charset="0"/>
              </a:rPr>
              <a:t>BÀI TẬP: </a:t>
            </a:r>
            <a:r>
              <a:rPr lang="en-US" altLang="en-US" sz="4200" dirty="0" err="1" smtClean="0">
                <a:latin typeface="Arial" panose="020B0604020202020204" pitchFamily="34" charset="0"/>
                <a:cs typeface="Arial" panose="020B0604020202020204" pitchFamily="34" charset="0"/>
              </a:rPr>
              <a:t>Hãy</a:t>
            </a:r>
            <a:r>
              <a:rPr lang="en-US" altLang="en-US" sz="4200" dirty="0" smtClean="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tóm</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tắt</a:t>
            </a:r>
            <a:r>
              <a:rPr lang="en-US" altLang="en-US" sz="4200" dirty="0">
                <a:latin typeface="Arial" panose="020B0604020202020204" pitchFamily="34" charset="0"/>
                <a:cs typeface="Arial" panose="020B0604020202020204" pitchFamily="34" charset="0"/>
              </a:rPr>
              <a:t> </a:t>
            </a:r>
            <a:r>
              <a:rPr lang="en-US" altLang="en-US" sz="4200" dirty="0" err="1">
                <a:latin typeface="Arial" panose="020B0604020202020204" pitchFamily="34" charset="0"/>
                <a:cs typeface="Arial" panose="020B0604020202020204" pitchFamily="34" charset="0"/>
              </a:rPr>
              <a:t>nội</a:t>
            </a:r>
            <a:r>
              <a:rPr lang="en-US" altLang="en-US" sz="4200" dirty="0">
                <a:latin typeface="Arial" panose="020B0604020202020204" pitchFamily="34" charset="0"/>
                <a:cs typeface="Arial" panose="020B0604020202020204" pitchFamily="34" charset="0"/>
              </a:rPr>
              <a:t> dung văn bản </a:t>
            </a:r>
            <a:r>
              <a:rPr lang="en-US" altLang="en-US" sz="4200" i="1" dirty="0" err="1">
                <a:latin typeface="Arial" panose="020B0604020202020204" pitchFamily="34" charset="0"/>
                <a:cs typeface="Arial" panose="020B0604020202020204" pitchFamily="34" charset="0"/>
              </a:rPr>
              <a:t>Bàn</a:t>
            </a:r>
            <a:r>
              <a:rPr lang="en-US" altLang="en-US" sz="4200" i="1" dirty="0">
                <a:latin typeface="Arial" panose="020B0604020202020204" pitchFamily="34" charset="0"/>
                <a:cs typeface="Arial" panose="020B0604020202020204" pitchFamily="34" charset="0"/>
              </a:rPr>
              <a:t> về </a:t>
            </a:r>
            <a:r>
              <a:rPr lang="en-US" altLang="en-US" sz="4200" i="1" dirty="0" err="1">
                <a:latin typeface="Arial" panose="020B0604020202020204" pitchFamily="34" charset="0"/>
                <a:cs typeface="Arial" panose="020B0604020202020204" pitchFamily="34" charset="0"/>
              </a:rPr>
              <a:t>nhân</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vật</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Thánh</a:t>
            </a:r>
            <a:r>
              <a:rPr lang="en-US" altLang="en-US" sz="4200" i="1" dirty="0">
                <a:latin typeface="Arial" panose="020B0604020202020204" pitchFamily="34" charset="0"/>
                <a:cs typeface="Arial" panose="020B0604020202020204" pitchFamily="34" charset="0"/>
              </a:rPr>
              <a:t> </a:t>
            </a:r>
            <a:r>
              <a:rPr lang="en-US" altLang="en-US" sz="4200" i="1" dirty="0" err="1">
                <a:latin typeface="Arial" panose="020B0604020202020204" pitchFamily="34" charset="0"/>
                <a:cs typeface="Arial" panose="020B0604020202020204" pitchFamily="34" charset="0"/>
              </a:rPr>
              <a:t>Gióng</a:t>
            </a:r>
            <a:r>
              <a:rPr lang="en-US" altLang="en-US" sz="4200" dirty="0">
                <a:latin typeface="Arial" panose="020B0604020202020204" pitchFamily="34" charset="0"/>
                <a:cs typeface="Arial" panose="020B0604020202020204" pitchFamily="34" charset="0"/>
              </a:rPr>
              <a:t> bằng một </a:t>
            </a:r>
            <a:r>
              <a:rPr lang="en-US" altLang="en-US" sz="4200" dirty="0" err="1">
                <a:latin typeface="Arial" panose="020B0604020202020204" pitchFamily="34" charset="0"/>
                <a:cs typeface="Arial" panose="020B0604020202020204" pitchFamily="34" charset="0"/>
              </a:rPr>
              <a:t>đoạn</a:t>
            </a:r>
            <a:r>
              <a:rPr lang="en-US" altLang="en-US" sz="4200" dirty="0">
                <a:latin typeface="Arial" panose="020B0604020202020204" pitchFamily="34" charset="0"/>
                <a:cs typeface="Arial" panose="020B0604020202020204" pitchFamily="34" charset="0"/>
              </a:rPr>
              <a:t> </a:t>
            </a:r>
            <a:r>
              <a:rPr lang="en-US" altLang="en-US" sz="4200" dirty="0" smtClean="0">
                <a:latin typeface="Arial" panose="020B0604020202020204" pitchFamily="34" charset="0"/>
                <a:cs typeface="Arial" panose="020B0604020202020204" pitchFamily="34" charset="0"/>
              </a:rPr>
              <a:t>văn (</a:t>
            </a:r>
            <a:r>
              <a:rPr lang="en-US" altLang="en-US" sz="4200" dirty="0" err="1" smtClean="0">
                <a:latin typeface="Arial" panose="020B0604020202020204" pitchFamily="34" charset="0"/>
                <a:cs typeface="Arial" panose="020B0604020202020204" pitchFamily="34" charset="0"/>
              </a:rPr>
              <a:t>khoảng</a:t>
            </a:r>
            <a:r>
              <a:rPr lang="en-US" altLang="en-US" sz="4200" dirty="0" smtClean="0">
                <a:latin typeface="Arial" panose="020B0604020202020204" pitchFamily="34" charset="0"/>
                <a:cs typeface="Arial" panose="020B0604020202020204" pitchFamily="34" charset="0"/>
              </a:rPr>
              <a:t> </a:t>
            </a:r>
            <a:r>
              <a:rPr lang="en-US" altLang="en-US" sz="4200" dirty="0">
                <a:latin typeface="Arial" panose="020B0604020202020204" pitchFamily="34" charset="0"/>
                <a:cs typeface="Arial" panose="020B0604020202020204" pitchFamily="34" charset="0"/>
              </a:rPr>
              <a:t>150 chữ đến 200 chữ</a:t>
            </a:r>
            <a:r>
              <a:rPr lang="en-US" altLang="en-US" sz="4200" dirty="0" smtClean="0">
                <a:latin typeface="Arial" panose="020B0604020202020204" pitchFamily="34" charset="0"/>
                <a:cs typeface="Arial" panose="020B0604020202020204" pitchFamily="34" charset="0"/>
              </a:rPr>
              <a:t>).</a:t>
            </a:r>
            <a:endParaRPr lang="en-US" altLang="en-US" sz="4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r="13207" b="28062"/>
          <a:stretch>
            <a:fillRect/>
          </a:stretch>
        </p:blipFill>
        <p:spPr>
          <a:xfrm rot="5400000">
            <a:off x="16308735" y="8307735"/>
            <a:ext cx="1951923" cy="2006607"/>
          </a:xfrm>
          <a:prstGeom prst="rect">
            <a:avLst/>
          </a:prstGeom>
        </p:spPr>
      </p:pic>
      <p:pic>
        <p:nvPicPr>
          <p:cNvPr id="4" name="Picture 4"/>
          <p:cNvPicPr>
            <a:picLocks noChangeAspect="1"/>
          </p:cNvPicPr>
          <p:nvPr/>
        </p:nvPicPr>
        <p:blipFill>
          <a:blip r:embed="rId4">
            <a:alphaModFix amt="26000"/>
          </a:blip>
          <a:srcRect l="28829" b="22640"/>
          <a:stretch>
            <a:fillRect/>
          </a:stretch>
        </p:blipFill>
        <p:spPr>
          <a:xfrm rot="-10800000">
            <a:off x="0" y="0"/>
            <a:ext cx="7629525" cy="7629525"/>
          </a:xfrm>
          <a:prstGeom prst="rect">
            <a:avLst/>
          </a:prstGeom>
        </p:spPr>
      </p:pic>
      <p:pic>
        <p:nvPicPr>
          <p:cNvPr id="5" name="Picture 5"/>
          <p:cNvPicPr>
            <a:picLocks noChangeAspect="1"/>
          </p:cNvPicPr>
          <p:nvPr/>
        </p:nvPicPr>
        <p:blipFill>
          <a:blip r:embed="rId5">
            <a:alphaModFix amt="75000"/>
          </a:blip>
          <a:srcRect t="16813" r="50864"/>
          <a:stretch>
            <a:fillRect/>
          </a:stretch>
        </p:blipFill>
        <p:spPr>
          <a:xfrm rot="-895971">
            <a:off x="16186138" y="-466559"/>
            <a:ext cx="2787243" cy="2990517"/>
          </a:xfrm>
          <a:prstGeom prst="rect">
            <a:avLst/>
          </a:prstGeom>
        </p:spPr>
      </p:pic>
      <p:grpSp>
        <p:nvGrpSpPr>
          <p:cNvPr id="6" name="Group 6"/>
          <p:cNvGrpSpPr/>
          <p:nvPr/>
        </p:nvGrpSpPr>
        <p:grpSpPr>
          <a:xfrm>
            <a:off x="1983285" y="3054028"/>
            <a:ext cx="14540053" cy="5403757"/>
            <a:chOff x="0" y="0"/>
            <a:chExt cx="1739122" cy="2161395"/>
          </a:xfrm>
        </p:grpSpPr>
        <p:sp>
          <p:nvSpPr>
            <p:cNvPr id="7" name="Freeform 7"/>
            <p:cNvSpPr/>
            <p:nvPr/>
          </p:nvSpPr>
          <p:spPr>
            <a:xfrm>
              <a:off x="0" y="0"/>
              <a:ext cx="1739122" cy="2161395"/>
            </a:xfrm>
            <a:custGeom>
              <a:avLst/>
              <a:gdLst/>
              <a:ahLst/>
              <a:cxnLst/>
              <a:rect l="l" t="t" r="r" b="b"/>
              <a:pathLst>
                <a:path w="1739122" h="2161395">
                  <a:moveTo>
                    <a:pt x="1614662" y="2161395"/>
                  </a:moveTo>
                  <a:lnTo>
                    <a:pt x="124460" y="2161395"/>
                  </a:lnTo>
                  <a:cubicBezTo>
                    <a:pt x="55880" y="2161395"/>
                    <a:pt x="0" y="2105515"/>
                    <a:pt x="0" y="2036935"/>
                  </a:cubicBezTo>
                  <a:lnTo>
                    <a:pt x="0" y="124460"/>
                  </a:lnTo>
                  <a:cubicBezTo>
                    <a:pt x="0" y="55880"/>
                    <a:pt x="55880" y="0"/>
                    <a:pt x="124460" y="0"/>
                  </a:cubicBezTo>
                  <a:lnTo>
                    <a:pt x="1614662" y="0"/>
                  </a:lnTo>
                  <a:cubicBezTo>
                    <a:pt x="1683242" y="0"/>
                    <a:pt x="1739122" y="55880"/>
                    <a:pt x="1739122" y="124460"/>
                  </a:cubicBezTo>
                  <a:lnTo>
                    <a:pt x="1739122" y="2036935"/>
                  </a:lnTo>
                  <a:cubicBezTo>
                    <a:pt x="1739122" y="2105515"/>
                    <a:pt x="1683242" y="2161395"/>
                    <a:pt x="1614662" y="2161395"/>
                  </a:cubicBezTo>
                  <a:close/>
                </a:path>
              </a:pathLst>
            </a:custGeom>
            <a:solidFill>
              <a:srgbClr val="FFFFFF"/>
            </a:solidFill>
          </p:spPr>
        </p:sp>
      </p:grpSp>
      <p:grpSp>
        <p:nvGrpSpPr>
          <p:cNvPr id="8" name="Group 8"/>
          <p:cNvGrpSpPr/>
          <p:nvPr/>
        </p:nvGrpSpPr>
        <p:grpSpPr>
          <a:xfrm>
            <a:off x="5867400" y="1156236"/>
            <a:ext cx="6494576" cy="1533880"/>
            <a:chOff x="0" y="0"/>
            <a:chExt cx="6002435" cy="1195732"/>
          </a:xfrm>
        </p:grpSpPr>
        <p:sp>
          <p:nvSpPr>
            <p:cNvPr id="9" name="Freeform 9"/>
            <p:cNvSpPr/>
            <p:nvPr/>
          </p:nvSpPr>
          <p:spPr>
            <a:xfrm>
              <a:off x="0" y="0"/>
              <a:ext cx="6003705" cy="1195732"/>
            </a:xfrm>
            <a:custGeom>
              <a:avLst/>
              <a:gdLst/>
              <a:ahLst/>
              <a:cxnLst/>
              <a:rect l="l" t="t" r="r" b="b"/>
              <a:pathLst>
                <a:path w="6003705" h="1195732">
                  <a:moveTo>
                    <a:pt x="5449985" y="1195732"/>
                  </a:moveTo>
                  <a:lnTo>
                    <a:pt x="553720" y="1195732"/>
                  </a:lnTo>
                  <a:cubicBezTo>
                    <a:pt x="247650" y="1195732"/>
                    <a:pt x="0" y="928044"/>
                    <a:pt x="0" y="598561"/>
                  </a:cubicBezTo>
                  <a:cubicBezTo>
                    <a:pt x="0" y="267705"/>
                    <a:pt x="247650" y="0"/>
                    <a:pt x="553720" y="0"/>
                  </a:cubicBezTo>
                  <a:lnTo>
                    <a:pt x="5449985" y="0"/>
                  </a:lnTo>
                  <a:cubicBezTo>
                    <a:pt x="5756055" y="0"/>
                    <a:pt x="6003705" y="267705"/>
                    <a:pt x="6003705" y="598561"/>
                  </a:cubicBezTo>
                  <a:cubicBezTo>
                    <a:pt x="6002435" y="928044"/>
                    <a:pt x="5754785" y="1195732"/>
                    <a:pt x="5449985" y="1195732"/>
                  </a:cubicBezTo>
                  <a:close/>
                </a:path>
              </a:pathLst>
            </a:custGeom>
            <a:solidFill>
              <a:srgbClr val="F7DA7D"/>
            </a:solidFill>
          </p:spPr>
        </p:sp>
      </p:grpSp>
      <p:sp>
        <p:nvSpPr>
          <p:cNvPr id="21" name="TextBox 21"/>
          <p:cNvSpPr txBox="1"/>
          <p:nvPr/>
        </p:nvSpPr>
        <p:spPr>
          <a:xfrm>
            <a:off x="6466738" y="1358919"/>
            <a:ext cx="5295900" cy="1033232"/>
          </a:xfrm>
          <a:prstGeom prst="rect">
            <a:avLst/>
          </a:prstGeom>
        </p:spPr>
        <p:txBody>
          <a:bodyPr wrap="square" lIns="0" tIns="0" rIns="0" bIns="0" rtlCol="0" anchor="t">
            <a:spAutoFit/>
          </a:bodyPr>
          <a:lstStyle/>
          <a:p>
            <a:pPr marL="0" lvl="0" indent="0" algn="ctr">
              <a:lnSpc>
                <a:spcPts val="8800"/>
              </a:lnSpc>
              <a:spcBef>
                <a:spcPct val="0"/>
              </a:spcBef>
            </a:pPr>
            <a:r>
              <a:rPr lang="en-US" sz="6400" b="1" u="none" spc="400" dirty="0" smtClean="0">
                <a:solidFill>
                  <a:srgbClr val="BB5265"/>
                </a:solidFill>
                <a:latin typeface="Arial" panose="020B0604020202020204" pitchFamily="34" charset="0"/>
                <a:cs typeface="Arial" panose="020B0604020202020204" pitchFamily="34" charset="0"/>
              </a:rPr>
              <a:t>VẬN DỤNG</a:t>
            </a:r>
            <a:endParaRPr lang="en-US" sz="6400" b="1" u="none" spc="400" dirty="0">
              <a:solidFill>
                <a:srgbClr val="BB5265"/>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6"/>
          <a:srcRect b="15736"/>
          <a:stretch>
            <a:fillRect/>
          </a:stretch>
        </p:blipFill>
        <p:spPr>
          <a:xfrm>
            <a:off x="0" y="0"/>
            <a:ext cx="2942791" cy="2400150"/>
          </a:xfrm>
          <a:prstGeom prst="rect">
            <a:avLst/>
          </a:prstGeom>
        </p:spPr>
      </p:pic>
      <p:pic>
        <p:nvPicPr>
          <p:cNvPr id="24" name="Picture 24"/>
          <p:cNvPicPr>
            <a:picLocks noChangeAspect="1"/>
          </p:cNvPicPr>
          <p:nvPr/>
        </p:nvPicPr>
        <p:blipFill>
          <a:blip r:embed="rId7"/>
          <a:srcRect/>
          <a:stretch>
            <a:fillRect/>
          </a:stretch>
        </p:blipFill>
        <p:spPr>
          <a:xfrm>
            <a:off x="1200583" y="8202331"/>
            <a:ext cx="1081512" cy="1091058"/>
          </a:xfrm>
          <a:prstGeom prst="rect">
            <a:avLst/>
          </a:prstGeom>
        </p:spPr>
      </p:pic>
      <p:sp>
        <p:nvSpPr>
          <p:cNvPr id="25" name="Rectangle 24"/>
          <p:cNvSpPr/>
          <p:nvPr/>
        </p:nvSpPr>
        <p:spPr>
          <a:xfrm>
            <a:off x="2469558" y="3841163"/>
            <a:ext cx="13567505" cy="3970318"/>
          </a:xfrm>
          <a:prstGeom prst="rect">
            <a:avLst/>
          </a:prstGeom>
        </p:spPr>
        <p:txBody>
          <a:bodyPr wrap="square">
            <a:spAutoFit/>
          </a:bodyPr>
          <a:lstStyle/>
          <a:p>
            <a:pPr algn="just">
              <a:lnSpc>
                <a:spcPct val="150000"/>
              </a:lnSpc>
            </a:pPr>
            <a:r>
              <a:rPr lang="en-US" altLang="en-US" sz="4200" b="1" i="1" dirty="0" smtClean="0">
                <a:cs typeface="Arial" panose="020B0604020202020204" pitchFamily="34" charset="0"/>
              </a:rPr>
              <a:t>	</a:t>
            </a:r>
            <a:r>
              <a:rPr lang="vi-VN" altLang="en-US" sz="4200" b="1" i="1" dirty="0" smtClean="0">
                <a:cs typeface="Arial" panose="020B0604020202020204" pitchFamily="34" charset="0"/>
              </a:rPr>
              <a:t>Qua </a:t>
            </a:r>
            <a:r>
              <a:rPr lang="vi-VN" altLang="en-US" sz="4200" b="1" i="1" dirty="0">
                <a:cs typeface="Arial" panose="020B0604020202020204" pitchFamily="34" charset="0"/>
              </a:rPr>
              <a:t>văn bản truyền thuyết Thánh Gióng em đã được học, em hãy nêu suy nghĩ của mình về nhân vật </a:t>
            </a:r>
            <a:r>
              <a:rPr lang="vi-VN" altLang="en-US" sz="4200" b="1" i="1" dirty="0" smtClean="0">
                <a:cs typeface="Arial" panose="020B0604020202020204" pitchFamily="34" charset="0"/>
              </a:rPr>
              <a:t>T</a:t>
            </a:r>
            <a:r>
              <a:rPr lang="en-US" altLang="en-US" sz="4200" b="1" i="1" dirty="0" err="1" smtClean="0">
                <a:latin typeface="Arial" panose="020B0604020202020204" pitchFamily="34" charset="0"/>
                <a:cs typeface="Arial" panose="020B0604020202020204" pitchFamily="34" charset="0"/>
              </a:rPr>
              <a:t>hánh</a:t>
            </a:r>
            <a:r>
              <a:rPr lang="en-US" altLang="en-US" sz="4200" b="1" i="1" dirty="0" smtClean="0">
                <a:latin typeface="Arial" panose="020B0604020202020204" pitchFamily="34" charset="0"/>
                <a:cs typeface="Arial" panose="020B0604020202020204" pitchFamily="34" charset="0"/>
              </a:rPr>
              <a:t> </a:t>
            </a:r>
            <a:r>
              <a:rPr lang="en-US" altLang="en-US" sz="4200" b="1" i="1" dirty="0" err="1" smtClean="0">
                <a:latin typeface="Arial" panose="020B0604020202020204" pitchFamily="34" charset="0"/>
                <a:cs typeface="Arial" panose="020B0604020202020204" pitchFamily="34" charset="0"/>
              </a:rPr>
              <a:t>Gióng</a:t>
            </a:r>
            <a:r>
              <a:rPr lang="vi-VN" altLang="en-US" sz="4200" b="1" i="1" dirty="0" smtClean="0">
                <a:latin typeface="Arial" panose="020B0604020202020204" pitchFamily="34" charset="0"/>
                <a:cs typeface="Arial" panose="020B0604020202020204" pitchFamily="34" charset="0"/>
              </a:rPr>
              <a:t> </a:t>
            </a:r>
            <a:r>
              <a:rPr lang="vi-VN" altLang="en-US" sz="4200" b="1" i="1" dirty="0">
                <a:cs typeface="Arial" panose="020B0604020202020204" pitchFamily="34" charset="0"/>
              </a:rPr>
              <a:t>bằng một đoạn văn. Chỉ rõ lí lẽ và bằng chứng em đã sử dụng trong đoạn văn đó.</a:t>
            </a:r>
            <a:endParaRPr lang="en-US" altLang="en-US" sz="4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70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9000"/>
          </a:blip>
          <a:srcRect l="21975" b="35237"/>
          <a:stretch>
            <a:fillRect/>
          </a:stretch>
        </p:blipFill>
        <p:spPr>
          <a:xfrm>
            <a:off x="0" y="7124700"/>
            <a:ext cx="4141126" cy="3162300"/>
          </a:xfrm>
          <a:prstGeom prst="rect">
            <a:avLst/>
          </a:prstGeom>
        </p:spPr>
      </p:pic>
      <p:pic>
        <p:nvPicPr>
          <p:cNvPr id="9" name="Picture 9"/>
          <p:cNvPicPr>
            <a:picLocks noChangeAspect="1"/>
          </p:cNvPicPr>
          <p:nvPr/>
        </p:nvPicPr>
        <p:blipFill>
          <a:blip r:embed="rId4"/>
          <a:srcRect t="65892" r="6901"/>
          <a:stretch>
            <a:fillRect/>
          </a:stretch>
        </p:blipFill>
        <p:spPr>
          <a:xfrm rot="-10800000">
            <a:off x="12240041" y="-465607"/>
            <a:ext cx="6662513" cy="1131967"/>
          </a:xfrm>
          <a:prstGeom prst="rect">
            <a:avLst/>
          </a:prstGeom>
        </p:spPr>
      </p:pic>
      <p:pic>
        <p:nvPicPr>
          <p:cNvPr id="10" name="Picture 10"/>
          <p:cNvPicPr>
            <a:picLocks noChangeAspect="1"/>
          </p:cNvPicPr>
          <p:nvPr/>
        </p:nvPicPr>
        <p:blipFill>
          <a:blip r:embed="rId5"/>
          <a:srcRect l="10744"/>
          <a:stretch>
            <a:fillRect/>
          </a:stretch>
        </p:blipFill>
        <p:spPr>
          <a:xfrm rot="-10800000">
            <a:off x="12721117" y="304083"/>
            <a:ext cx="5700360" cy="894115"/>
          </a:xfrm>
          <a:prstGeom prst="rect">
            <a:avLst/>
          </a:prstGeom>
        </p:spPr>
      </p:pic>
      <p:pic>
        <p:nvPicPr>
          <p:cNvPr id="11" name="Picture 11"/>
          <p:cNvPicPr>
            <a:picLocks noChangeAspect="1"/>
          </p:cNvPicPr>
          <p:nvPr/>
        </p:nvPicPr>
        <p:blipFill>
          <a:blip r:embed="rId6"/>
          <a:srcRect/>
          <a:stretch>
            <a:fillRect/>
          </a:stretch>
        </p:blipFill>
        <p:spPr>
          <a:xfrm>
            <a:off x="-614554" y="7367582"/>
            <a:ext cx="1229107" cy="1239957"/>
          </a:xfrm>
          <a:prstGeom prst="rect">
            <a:avLst/>
          </a:prstGeom>
        </p:spPr>
      </p:pic>
      <p:pic>
        <p:nvPicPr>
          <p:cNvPr id="12" name="Picture 12"/>
          <p:cNvPicPr>
            <a:picLocks noChangeAspect="1"/>
          </p:cNvPicPr>
          <p:nvPr/>
        </p:nvPicPr>
        <p:blipFill>
          <a:blip r:embed="rId7"/>
          <a:srcRect l="1453" r="15934" b="68653"/>
          <a:stretch>
            <a:fillRect/>
          </a:stretch>
        </p:blipFill>
        <p:spPr>
          <a:xfrm>
            <a:off x="10565481" y="8429976"/>
            <a:ext cx="7722519" cy="1857024"/>
          </a:xfrm>
          <a:prstGeom prst="rect">
            <a:avLst/>
          </a:prstGeom>
        </p:spPr>
      </p:pic>
      <p:pic>
        <p:nvPicPr>
          <p:cNvPr id="13" name="Picture 13"/>
          <p:cNvPicPr>
            <a:picLocks noChangeAspect="1"/>
          </p:cNvPicPr>
          <p:nvPr/>
        </p:nvPicPr>
        <p:blipFill>
          <a:blip r:embed="rId8"/>
          <a:srcRect b="12923"/>
          <a:stretch>
            <a:fillRect/>
          </a:stretch>
        </p:blipFill>
        <p:spPr>
          <a:xfrm>
            <a:off x="0" y="0"/>
            <a:ext cx="2399103" cy="2022023"/>
          </a:xfrm>
          <a:prstGeom prst="rect">
            <a:avLst/>
          </a:prstGeom>
        </p:spPr>
      </p:pic>
      <p:pic>
        <p:nvPicPr>
          <p:cNvPr id="14" name="Picture 14"/>
          <p:cNvPicPr>
            <a:picLocks noChangeAspect="1"/>
          </p:cNvPicPr>
          <p:nvPr/>
        </p:nvPicPr>
        <p:blipFill>
          <a:blip r:embed="rId9"/>
          <a:srcRect/>
          <a:stretch>
            <a:fillRect/>
          </a:stretch>
        </p:blipFill>
        <p:spPr>
          <a:xfrm>
            <a:off x="16154868" y="8260416"/>
            <a:ext cx="1104432" cy="1138589"/>
          </a:xfrm>
          <a:prstGeom prst="rect">
            <a:avLst/>
          </a:prstGeom>
        </p:spPr>
      </p:pic>
      <p:sp>
        <p:nvSpPr>
          <p:cNvPr id="15" name="TextBox 15"/>
          <p:cNvSpPr txBox="1"/>
          <p:nvPr/>
        </p:nvSpPr>
        <p:spPr>
          <a:xfrm>
            <a:off x="5638800" y="737211"/>
            <a:ext cx="7823616" cy="1143262"/>
          </a:xfrm>
          <a:prstGeom prst="rect">
            <a:avLst/>
          </a:prstGeom>
        </p:spPr>
        <p:txBody>
          <a:bodyPr lIns="0" tIns="0" rIns="0" bIns="0" rtlCol="0" anchor="t">
            <a:spAutoFit/>
          </a:bodyPr>
          <a:lstStyle/>
          <a:p>
            <a:pPr marL="0" lvl="0" indent="0" algn="ctr">
              <a:lnSpc>
                <a:spcPts val="9679"/>
              </a:lnSpc>
            </a:pPr>
            <a:r>
              <a:rPr lang="vi-VN" sz="6400" b="1" u="none" spc="439" dirty="0" smtClean="0">
                <a:solidFill>
                  <a:srgbClr val="BB5265"/>
                </a:solidFill>
              </a:rPr>
              <a:t>KHỞI ĐỘNG</a:t>
            </a:r>
            <a:endParaRPr lang="en-US" sz="6400" b="1" u="none" spc="439" dirty="0">
              <a:solidFill>
                <a:srgbClr val="BB5265"/>
              </a:solidFill>
            </a:endParaRPr>
          </a:p>
        </p:txBody>
      </p:sp>
      <p:sp>
        <p:nvSpPr>
          <p:cNvPr id="18" name="Rectangle 17"/>
          <p:cNvSpPr/>
          <p:nvPr/>
        </p:nvSpPr>
        <p:spPr>
          <a:xfrm>
            <a:off x="1446285" y="2099175"/>
            <a:ext cx="16208646" cy="2308324"/>
          </a:xfrm>
          <a:prstGeom prst="rect">
            <a:avLst/>
          </a:prstGeom>
        </p:spPr>
        <p:txBody>
          <a:bodyPr wrap="square">
            <a:spAutoFit/>
          </a:bodyPr>
          <a:lstStyle/>
          <a:p>
            <a:pPr algn="just">
              <a:lnSpc>
                <a:spcPct val="150000"/>
              </a:lnSpc>
            </a:pPr>
            <a:r>
              <a:rPr lang="vi-VN" sz="4800" b="1" i="1" dirty="0">
                <a:solidFill>
                  <a:srgbClr val="000000"/>
                </a:solidFill>
                <a:ea typeface="Times New Roman" panose="02020603050405020304" pitchFamily="18" charset="0"/>
                <a:cs typeface="Times New Roman" panose="02020603050405020304" pitchFamily="18" charset="0"/>
              </a:rPr>
              <a:t>Hình </a:t>
            </a:r>
            <a:r>
              <a:rPr lang="vi-VN" sz="4800" b="1" i="1" dirty="0" smtClean="0">
                <a:solidFill>
                  <a:srgbClr val="000000"/>
                </a:solidFill>
                <a:ea typeface="Times New Roman" panose="02020603050405020304" pitchFamily="18" charset="0"/>
                <a:cs typeface="Times New Roman" panose="02020603050405020304" pitchFamily="18" charset="0"/>
              </a:rPr>
              <a:t>sau </a:t>
            </a:r>
            <a:r>
              <a:rPr lang="vi-VN" sz="4800" b="1" i="1" dirty="0">
                <a:solidFill>
                  <a:srgbClr val="000000"/>
                </a:solidFill>
                <a:ea typeface="Times New Roman" panose="02020603050405020304" pitchFamily="18" charset="0"/>
                <a:cs typeface="Times New Roman" panose="02020603050405020304" pitchFamily="18" charset="0"/>
              </a:rPr>
              <a:t>gợi nhắc em đến nhân vật nào đã được học. Chia sẻ ngắn gọn cảm nhận của em về nhân vật ấy?</a:t>
            </a:r>
            <a:endParaRPr lang="en-US" sz="4800" b="1" i="1" dirty="0">
              <a:effectLst/>
              <a:ea typeface="Times New Roman" panose="02020603050405020304" pitchFamily="18" charset="0"/>
              <a:cs typeface="Times New Roman" panose="02020603050405020304" pitchFamily="18" charset="0"/>
            </a:endParaRPr>
          </a:p>
        </p:txBody>
      </p:sp>
      <p:pic>
        <p:nvPicPr>
          <p:cNvPr id="19" name="Picture 18" descr="Truyện cổ tích Thánh Gióng"/>
          <p:cNvPicPr/>
          <p:nvPr/>
        </p:nvPicPr>
        <p:blipFill>
          <a:blip r:embed="rId10">
            <a:extLst>
              <a:ext uri="{28A0092B-C50C-407E-A947-70E740481C1C}">
                <a14:useLocalDpi xmlns:a14="http://schemas.microsoft.com/office/drawing/2010/main" val="0"/>
              </a:ext>
            </a:extLst>
          </a:blip>
          <a:srcRect/>
          <a:stretch>
            <a:fillRect/>
          </a:stretch>
        </p:blipFill>
        <p:spPr bwMode="auto">
          <a:xfrm>
            <a:off x="3003846" y="4799182"/>
            <a:ext cx="5821887" cy="4023522"/>
          </a:xfrm>
          <a:prstGeom prst="rect">
            <a:avLst/>
          </a:prstGeom>
          <a:noFill/>
          <a:ln>
            <a:noFill/>
          </a:ln>
        </p:spPr>
      </p:pic>
      <p:pic>
        <p:nvPicPr>
          <p:cNvPr id="20" name="Picture 19" descr="Đức Thánh Gióng - Truyền thuyết Việt Nam"/>
          <p:cNvPicPr/>
          <p:nvPr/>
        </p:nvPicPr>
        <p:blipFill>
          <a:blip r:embed="rId11">
            <a:extLst>
              <a:ext uri="{28A0092B-C50C-407E-A947-70E740481C1C}">
                <a14:useLocalDpi xmlns:a14="http://schemas.microsoft.com/office/drawing/2010/main" val="0"/>
              </a:ext>
            </a:extLst>
          </a:blip>
          <a:srcRect/>
          <a:stretch>
            <a:fillRect/>
          </a:stretch>
        </p:blipFill>
        <p:spPr bwMode="auto">
          <a:xfrm>
            <a:off x="9718489" y="4784782"/>
            <a:ext cx="5819612" cy="40523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5126096" y="-733160"/>
            <a:ext cx="4266407" cy="3239795"/>
          </a:xfrm>
          <a:prstGeom prst="rect">
            <a:avLst/>
          </a:prstGeom>
        </p:spPr>
      </p:pic>
      <p:grpSp>
        <p:nvGrpSpPr>
          <p:cNvPr id="6" name="Group 6"/>
          <p:cNvGrpSpPr/>
          <p:nvPr/>
        </p:nvGrpSpPr>
        <p:grpSpPr>
          <a:xfrm>
            <a:off x="1695260" y="1548748"/>
            <a:ext cx="14935581" cy="7214748"/>
            <a:chOff x="0" y="0"/>
            <a:chExt cx="5706310" cy="1066414"/>
          </a:xfrm>
        </p:grpSpPr>
        <p:sp>
          <p:nvSpPr>
            <p:cNvPr id="7" name="Freeform 7"/>
            <p:cNvSpPr/>
            <p:nvPr/>
          </p:nvSpPr>
          <p:spPr>
            <a:xfrm>
              <a:off x="0" y="0"/>
              <a:ext cx="5706311" cy="1066414"/>
            </a:xfrm>
            <a:custGeom>
              <a:avLst/>
              <a:gdLst/>
              <a:ahLst/>
              <a:cxnLst/>
              <a:rect l="l" t="t" r="r" b="b"/>
              <a:pathLst>
                <a:path w="5706311" h="1066414">
                  <a:moveTo>
                    <a:pt x="5581850" y="1066414"/>
                  </a:moveTo>
                  <a:lnTo>
                    <a:pt x="124460" y="1066414"/>
                  </a:lnTo>
                  <a:cubicBezTo>
                    <a:pt x="55880" y="1066414"/>
                    <a:pt x="0" y="1010534"/>
                    <a:pt x="0" y="941954"/>
                  </a:cubicBezTo>
                  <a:lnTo>
                    <a:pt x="0" y="124460"/>
                  </a:lnTo>
                  <a:cubicBezTo>
                    <a:pt x="0" y="55880"/>
                    <a:pt x="55880" y="0"/>
                    <a:pt x="124460" y="0"/>
                  </a:cubicBezTo>
                  <a:lnTo>
                    <a:pt x="5581850" y="0"/>
                  </a:lnTo>
                  <a:cubicBezTo>
                    <a:pt x="5650431" y="0"/>
                    <a:pt x="5706311" y="55880"/>
                    <a:pt x="5706311" y="124460"/>
                  </a:cubicBezTo>
                  <a:lnTo>
                    <a:pt x="5706311" y="941954"/>
                  </a:lnTo>
                  <a:cubicBezTo>
                    <a:pt x="5706311" y="1010534"/>
                    <a:pt x="5650431" y="1066414"/>
                    <a:pt x="5581850" y="1066414"/>
                  </a:cubicBezTo>
                  <a:close/>
                </a:path>
              </a:pathLst>
            </a:custGeom>
            <a:solidFill>
              <a:srgbClr val="FFFFFF"/>
            </a:solidFill>
          </p:spPr>
        </p:sp>
      </p:grpSp>
      <p:grpSp>
        <p:nvGrpSpPr>
          <p:cNvPr id="8" name="Group 8"/>
          <p:cNvGrpSpPr/>
          <p:nvPr/>
        </p:nvGrpSpPr>
        <p:grpSpPr>
          <a:xfrm>
            <a:off x="7300179" y="1219695"/>
            <a:ext cx="3725743" cy="724608"/>
            <a:chOff x="0" y="0"/>
            <a:chExt cx="6148140" cy="1195732"/>
          </a:xfrm>
        </p:grpSpPr>
        <p:sp>
          <p:nvSpPr>
            <p:cNvPr id="9" name="Freeform 9"/>
            <p:cNvSpPr/>
            <p:nvPr/>
          </p:nvSpPr>
          <p:spPr>
            <a:xfrm>
              <a:off x="0" y="0"/>
              <a:ext cx="6149410" cy="1195732"/>
            </a:xfrm>
            <a:custGeom>
              <a:avLst/>
              <a:gdLst/>
              <a:ahLst/>
              <a:cxnLst/>
              <a:rect l="l" t="t" r="r" b="b"/>
              <a:pathLst>
                <a:path w="6149410" h="1195732">
                  <a:moveTo>
                    <a:pt x="5595690" y="1195732"/>
                  </a:moveTo>
                  <a:lnTo>
                    <a:pt x="553720" y="1195732"/>
                  </a:lnTo>
                  <a:cubicBezTo>
                    <a:pt x="247650" y="1195732"/>
                    <a:pt x="0" y="928044"/>
                    <a:pt x="0" y="598561"/>
                  </a:cubicBezTo>
                  <a:cubicBezTo>
                    <a:pt x="0" y="267705"/>
                    <a:pt x="247650" y="0"/>
                    <a:pt x="553720" y="0"/>
                  </a:cubicBezTo>
                  <a:lnTo>
                    <a:pt x="5595690" y="0"/>
                  </a:lnTo>
                  <a:cubicBezTo>
                    <a:pt x="5901760" y="0"/>
                    <a:pt x="6149410" y="267705"/>
                    <a:pt x="6149410" y="598561"/>
                  </a:cubicBezTo>
                  <a:cubicBezTo>
                    <a:pt x="6148140" y="928044"/>
                    <a:pt x="5900490" y="1195732"/>
                    <a:pt x="5595690" y="1195732"/>
                  </a:cubicBezTo>
                  <a:close/>
                </a:path>
              </a:pathLst>
            </a:custGeom>
            <a:solidFill>
              <a:srgbClr val="F7DA7D"/>
            </a:solidFill>
          </p:spPr>
        </p:sp>
      </p:grpSp>
      <p:pic>
        <p:nvPicPr>
          <p:cNvPr id="11" name="Picture 11"/>
          <p:cNvPicPr>
            <a:picLocks noChangeAspect="1"/>
          </p:cNvPicPr>
          <p:nvPr/>
        </p:nvPicPr>
        <p:blipFill>
          <a:blip r:embed="rId4"/>
          <a:srcRect l="46297" t="2990" b="25329"/>
          <a:stretch>
            <a:fillRect/>
          </a:stretch>
        </p:blipFill>
        <p:spPr>
          <a:xfrm rot="-5400000">
            <a:off x="416670" y="7194337"/>
            <a:ext cx="2675993" cy="3509332"/>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9960"/>
          <a:stretch>
            <a:fillRect/>
          </a:stretch>
        </p:blipFill>
        <p:spPr>
          <a:xfrm>
            <a:off x="1336531" y="9073894"/>
            <a:ext cx="4179830" cy="1213106"/>
          </a:xfrm>
          <a:prstGeom prst="rect">
            <a:avLst/>
          </a:prstGeom>
        </p:spPr>
      </p:pic>
      <p:pic>
        <p:nvPicPr>
          <p:cNvPr id="18" name="Picture 18"/>
          <p:cNvPicPr>
            <a:picLocks noChangeAspect="1"/>
          </p:cNvPicPr>
          <p:nvPr/>
        </p:nvPicPr>
        <p:blipFill>
          <a:blip r:embed="rId7"/>
          <a:srcRect/>
          <a:stretch>
            <a:fillRect/>
          </a:stretch>
        </p:blipFill>
        <p:spPr>
          <a:xfrm>
            <a:off x="1355581" y="1219695"/>
            <a:ext cx="946057" cy="975316"/>
          </a:xfrm>
          <a:prstGeom prst="rect">
            <a:avLst/>
          </a:prstGeom>
        </p:spPr>
      </p:pic>
      <p:pic>
        <p:nvPicPr>
          <p:cNvPr id="19" name="Picture 19"/>
          <p:cNvPicPr>
            <a:picLocks noChangeAspect="1"/>
          </p:cNvPicPr>
          <p:nvPr/>
        </p:nvPicPr>
        <p:blipFill>
          <a:blip r:embed="rId8"/>
          <a:srcRect/>
          <a:stretch>
            <a:fillRect/>
          </a:stretch>
        </p:blipFill>
        <p:spPr>
          <a:xfrm>
            <a:off x="15910051" y="8547374"/>
            <a:ext cx="1174878" cy="1185249"/>
          </a:xfrm>
          <a:prstGeom prst="rect">
            <a:avLst/>
          </a:prstGeom>
        </p:spPr>
      </p:pic>
      <p:sp>
        <p:nvSpPr>
          <p:cNvPr id="20" name="TextBox 4"/>
          <p:cNvSpPr txBox="1"/>
          <p:nvPr/>
        </p:nvSpPr>
        <p:spPr>
          <a:xfrm>
            <a:off x="4248150" y="2649407"/>
            <a:ext cx="9829800" cy="1025922"/>
          </a:xfrm>
          <a:prstGeom prst="rect">
            <a:avLst/>
          </a:prstGeom>
        </p:spPr>
        <p:txBody>
          <a:bodyPr wrap="square" lIns="0" tIns="0" rIns="0" bIns="0" rtlCol="0" anchor="t">
            <a:spAutoFit/>
          </a:bodyPr>
          <a:lstStyle/>
          <a:p>
            <a:pPr marL="0" lvl="0" indent="0" algn="ctr">
              <a:lnSpc>
                <a:spcPts val="8000"/>
              </a:lnSpc>
              <a:spcBef>
                <a:spcPct val="0"/>
              </a:spcBef>
            </a:pPr>
            <a:r>
              <a:rPr lang="en-US" sz="6400" b="1" spc="400" dirty="0" smtClean="0">
                <a:solidFill>
                  <a:srgbClr val="BB5265"/>
                </a:solidFill>
                <a:latin typeface="Arial" panose="020B0604020202020204" pitchFamily="34" charset="0"/>
                <a:cs typeface="Arial" panose="020B0604020202020204" pitchFamily="34" charset="0"/>
              </a:rPr>
              <a:t>HƯỚNG DẪN VỀ NHÀ</a:t>
            </a:r>
            <a:endParaRPr lang="en-US" sz="6400" b="1" u="none" spc="400" dirty="0">
              <a:solidFill>
                <a:srgbClr val="BB5265"/>
              </a:solidFill>
              <a:latin typeface="Arial" panose="020B0604020202020204" pitchFamily="34" charset="0"/>
              <a:cs typeface="Arial" panose="020B0604020202020204" pitchFamily="34" charset="0"/>
            </a:endParaRPr>
          </a:p>
        </p:txBody>
      </p:sp>
      <p:sp>
        <p:nvSpPr>
          <p:cNvPr id="21" name="TextBox 20"/>
          <p:cNvSpPr txBox="1"/>
          <p:nvPr/>
        </p:nvSpPr>
        <p:spPr>
          <a:xfrm>
            <a:off x="2092454" y="4229100"/>
            <a:ext cx="14894073" cy="3046988"/>
          </a:xfrm>
          <a:prstGeom prst="rect">
            <a:avLst/>
          </a:prstGeom>
          <a:noFill/>
        </p:spPr>
        <p:txBody>
          <a:bodyPr wrap="square" rtlCol="0">
            <a:spAutoFit/>
          </a:bodyPr>
          <a:lstStyle/>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Hoàn</a:t>
            </a:r>
            <a:r>
              <a:rPr lang="en-US" sz="4800" dirty="0" smtClean="0">
                <a:latin typeface="Arial" panose="020B0604020202020204" pitchFamily="34" charset="0"/>
                <a:cs typeface="Arial" panose="020B0604020202020204" pitchFamily="34" charset="0"/>
              </a:rPr>
              <a:t> thành các bài </a:t>
            </a:r>
            <a:r>
              <a:rPr lang="en-US" sz="4800" dirty="0" err="1" smtClean="0">
                <a:latin typeface="Arial" panose="020B0604020202020204" pitchFamily="34" charset="0"/>
                <a:cs typeface="Arial" panose="020B0604020202020204" pitchFamily="34" charset="0"/>
              </a:rPr>
              <a:t>tập</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được</a:t>
            </a:r>
            <a:r>
              <a:rPr lang="en-US" sz="4800" dirty="0" smtClean="0">
                <a:latin typeface="Arial" panose="020B0604020202020204" pitchFamily="34" charset="0"/>
                <a:cs typeface="Arial" panose="020B0604020202020204" pitchFamily="34" charset="0"/>
              </a:rPr>
              <a:t> giao.</a:t>
            </a:r>
          </a:p>
          <a:p>
            <a:pPr marL="285750" indent="-285750">
              <a:lnSpc>
                <a:spcPct val="200000"/>
              </a:lnSpc>
              <a:buFontTx/>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smtClean="0">
                <a:latin typeface="Arial" panose="020B0604020202020204" pitchFamily="34" charset="0"/>
                <a:cs typeface="Arial" panose="020B0604020202020204" pitchFamily="34" charset="0"/>
              </a:rPr>
              <a:t>Đọc </a:t>
            </a:r>
            <a:r>
              <a:rPr lang="en-US" sz="4800" b="1" i="1" dirty="0" err="1" smtClean="0">
                <a:latin typeface="Arial" panose="020B0604020202020204" pitchFamily="34" charset="0"/>
                <a:cs typeface="Arial" panose="020B0604020202020204" pitchFamily="34" charset="0"/>
              </a:rPr>
              <a:t>kết</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nối</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chủ</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điểm</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Góc</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nhìn</a:t>
            </a:r>
            <a:endParaRPr lang="en-US" sz="4800" b="1" i="1" dirty="0" smtClean="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1714499" y="3316637"/>
            <a:ext cx="14859000" cy="3145028"/>
          </a:xfrm>
          <a:prstGeom prst="rect">
            <a:avLst/>
          </a:prstGeom>
        </p:spPr>
        <p:txBody>
          <a:bodyPr wrap="square" lIns="0" tIns="0" rIns="0" bIns="0" rtlCol="0" anchor="t">
            <a:spAutoFit/>
          </a:bodyPr>
          <a:lstStyle/>
          <a:p>
            <a:pPr marL="0" lvl="0" indent="0" algn="ctr">
              <a:lnSpc>
                <a:spcPct val="150000"/>
              </a:lnSpc>
              <a:spcBef>
                <a:spcPct val="0"/>
              </a:spcBef>
            </a:pPr>
            <a:r>
              <a:rPr lang="vi-VN" sz="7200" b="1" spc="400" dirty="0" smtClean="0">
                <a:solidFill>
                  <a:srgbClr val="BB5265"/>
                </a:solidFill>
              </a:rPr>
              <a:t>CẢM ƠN CÁC EM ĐÃ</a:t>
            </a:r>
          </a:p>
          <a:p>
            <a:pPr marL="0" lvl="0" indent="0" algn="ctr">
              <a:lnSpc>
                <a:spcPct val="150000"/>
              </a:lnSpc>
              <a:spcBef>
                <a:spcPct val="0"/>
              </a:spcBef>
            </a:pPr>
            <a:r>
              <a:rPr lang="vi-VN" sz="7200" b="1" spc="400" dirty="0" smtClean="0">
                <a:solidFill>
                  <a:srgbClr val="BB5265"/>
                </a:solidFill>
              </a:rPr>
              <a:t> LẮNG NGHE BÀI GIẢNG!</a:t>
            </a:r>
            <a:endParaRPr lang="en-US" sz="7200" b="1" u="none" spc="400" dirty="0">
              <a:solidFill>
                <a:srgbClr val="BB5265"/>
              </a:solidFill>
            </a:endParaRPr>
          </a:p>
        </p:txBody>
      </p:sp>
      <p:pic>
        <p:nvPicPr>
          <p:cNvPr id="5" name="Picture 5"/>
          <p:cNvPicPr>
            <a:picLocks noChangeAspect="1"/>
          </p:cNvPicPr>
          <p:nvPr/>
        </p:nvPicPr>
        <p:blipFill>
          <a:blip r:embed="rId3"/>
          <a:srcRect/>
          <a:stretch>
            <a:fillRect/>
          </a:stretch>
        </p:blipFill>
        <p:spPr>
          <a:xfrm rot="7067544">
            <a:off x="-1791653" y="-480016"/>
            <a:ext cx="5266807" cy="3844769"/>
          </a:xfrm>
          <a:prstGeom prst="rect">
            <a:avLst/>
          </a:prstGeom>
        </p:spPr>
      </p:pic>
      <p:pic>
        <p:nvPicPr>
          <p:cNvPr id="6" name="Picture 6"/>
          <p:cNvPicPr>
            <a:picLocks noChangeAspect="1"/>
          </p:cNvPicPr>
          <p:nvPr/>
        </p:nvPicPr>
        <p:blipFill>
          <a:blip r:embed="rId4"/>
          <a:srcRect/>
          <a:stretch>
            <a:fillRect/>
          </a:stretch>
        </p:blipFill>
        <p:spPr>
          <a:xfrm rot="-5400000">
            <a:off x="1120164" y="1022477"/>
            <a:ext cx="1409900" cy="1422345"/>
          </a:xfrm>
          <a:prstGeom prst="rect">
            <a:avLst/>
          </a:prstGeom>
        </p:spPr>
      </p:pic>
      <p:pic>
        <p:nvPicPr>
          <p:cNvPr id="7" name="Picture 7"/>
          <p:cNvPicPr>
            <a:picLocks noChangeAspect="1"/>
          </p:cNvPicPr>
          <p:nvPr/>
        </p:nvPicPr>
        <p:blipFill>
          <a:blip r:embed="rId5"/>
          <a:srcRect r="2357"/>
          <a:stretch>
            <a:fillRect/>
          </a:stretch>
        </p:blipFill>
        <p:spPr>
          <a:xfrm rot="-2908495">
            <a:off x="14670931" y="7399412"/>
            <a:ext cx="5176738" cy="3313589"/>
          </a:xfrm>
          <a:prstGeom prst="rect">
            <a:avLst/>
          </a:prstGeom>
        </p:spPr>
      </p:pic>
      <p:pic>
        <p:nvPicPr>
          <p:cNvPr id="8" name="Picture 8"/>
          <p:cNvPicPr>
            <a:picLocks noChangeAspect="1"/>
          </p:cNvPicPr>
          <p:nvPr/>
        </p:nvPicPr>
        <p:blipFill>
          <a:blip r:embed="rId6"/>
          <a:srcRect r="8415"/>
          <a:stretch>
            <a:fillRect/>
          </a:stretch>
        </p:blipFill>
        <p:spPr>
          <a:xfrm>
            <a:off x="13332591" y="9144961"/>
            <a:ext cx="4955409" cy="1023538"/>
          </a:xfrm>
          <a:prstGeom prst="rect">
            <a:avLst/>
          </a:prstGeom>
        </p:spPr>
      </p:pic>
      <p:pic>
        <p:nvPicPr>
          <p:cNvPr id="9" name="Picture 9"/>
          <p:cNvPicPr>
            <a:picLocks noChangeAspect="1"/>
          </p:cNvPicPr>
          <p:nvPr/>
        </p:nvPicPr>
        <p:blipFill>
          <a:blip r:embed="rId7"/>
          <a:srcRect/>
          <a:stretch>
            <a:fillRect/>
          </a:stretch>
        </p:blipFill>
        <p:spPr>
          <a:xfrm>
            <a:off x="16847779" y="6020015"/>
            <a:ext cx="823042" cy="84849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8609645" y="2324100"/>
            <a:ext cx="1068707" cy="771412"/>
          </a:xfrm>
          <a:prstGeom prst="rect">
            <a:avLst/>
          </a:prstGeom>
        </p:spPr>
      </p:pic>
    </p:spTree>
    <p:extLst>
      <p:ext uri="{BB962C8B-B14F-4D97-AF65-F5344CB8AC3E}">
        <p14:creationId xmlns:p14="http://schemas.microsoft.com/office/powerpoint/2010/main" val="3693520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1533907" y="3917137"/>
            <a:ext cx="15220186" cy="3716210"/>
          </a:xfrm>
          <a:prstGeom prst="rect">
            <a:avLst/>
          </a:prstGeom>
        </p:spPr>
        <p:txBody>
          <a:bodyPr wrap="square" lIns="0" tIns="0" rIns="0" bIns="0" rtlCol="0" anchor="t">
            <a:spAutoFit/>
          </a:bodyPr>
          <a:lstStyle/>
          <a:p>
            <a:pPr algn="ctr">
              <a:lnSpc>
                <a:spcPts val="15300"/>
              </a:lnSpc>
            </a:pPr>
            <a:r>
              <a:rPr lang="vi-VN" sz="9600" b="1" dirty="0" smtClean="0">
                <a:solidFill>
                  <a:srgbClr val="BB5265"/>
                </a:solidFill>
              </a:rPr>
              <a:t>BÀN VỀ NHÂN VẬT THÁNH GIÓNG</a:t>
            </a:r>
            <a:endParaRPr lang="en-US" sz="9600" b="1" dirty="0">
              <a:solidFill>
                <a:srgbClr val="BB5265"/>
              </a:solidFill>
            </a:endParaRPr>
          </a:p>
        </p:txBody>
      </p:sp>
      <p:grpSp>
        <p:nvGrpSpPr>
          <p:cNvPr id="4" name="Group 4"/>
          <p:cNvGrpSpPr/>
          <p:nvPr/>
        </p:nvGrpSpPr>
        <p:grpSpPr>
          <a:xfrm>
            <a:off x="5867400" y="1965289"/>
            <a:ext cx="7010400" cy="1446657"/>
            <a:chOff x="0" y="0"/>
            <a:chExt cx="11038847" cy="1195732"/>
          </a:xfrm>
        </p:grpSpPr>
        <p:sp>
          <p:nvSpPr>
            <p:cNvPr id="5" name="Freeform 5"/>
            <p:cNvSpPr/>
            <p:nvPr/>
          </p:nvSpPr>
          <p:spPr>
            <a:xfrm>
              <a:off x="0" y="0"/>
              <a:ext cx="11040117" cy="1195732"/>
            </a:xfrm>
            <a:custGeom>
              <a:avLst/>
              <a:gdLst/>
              <a:ahLst/>
              <a:cxnLst/>
              <a:rect l="l" t="t" r="r" b="b"/>
              <a:pathLst>
                <a:path w="11040117" h="1195732">
                  <a:moveTo>
                    <a:pt x="10486397" y="1195732"/>
                  </a:moveTo>
                  <a:lnTo>
                    <a:pt x="553720" y="1195732"/>
                  </a:lnTo>
                  <a:cubicBezTo>
                    <a:pt x="247650" y="1195732"/>
                    <a:pt x="0" y="928044"/>
                    <a:pt x="0" y="598561"/>
                  </a:cubicBezTo>
                  <a:cubicBezTo>
                    <a:pt x="0" y="267705"/>
                    <a:pt x="247650" y="0"/>
                    <a:pt x="553720" y="0"/>
                  </a:cubicBezTo>
                  <a:lnTo>
                    <a:pt x="10486397" y="0"/>
                  </a:lnTo>
                  <a:cubicBezTo>
                    <a:pt x="10792467" y="0"/>
                    <a:pt x="11040117" y="267705"/>
                    <a:pt x="11040117" y="598561"/>
                  </a:cubicBezTo>
                  <a:cubicBezTo>
                    <a:pt x="11038847" y="928044"/>
                    <a:pt x="10791197" y="1195732"/>
                    <a:pt x="10486397" y="1195732"/>
                  </a:cubicBezTo>
                  <a:close/>
                </a:path>
              </a:pathLst>
            </a:custGeom>
            <a:solidFill>
              <a:srgbClr val="F7DA7D"/>
            </a:solidFill>
          </p:spPr>
        </p:sp>
      </p:grpSp>
      <p:sp>
        <p:nvSpPr>
          <p:cNvPr id="6" name="TextBox 6"/>
          <p:cNvSpPr txBox="1"/>
          <p:nvPr/>
        </p:nvSpPr>
        <p:spPr>
          <a:xfrm>
            <a:off x="8229599" y="2688617"/>
            <a:ext cx="2791050" cy="512961"/>
          </a:xfrm>
          <a:prstGeom prst="rect">
            <a:avLst/>
          </a:prstGeom>
        </p:spPr>
        <p:txBody>
          <a:bodyPr wrap="square" lIns="0" tIns="0" rIns="0" bIns="0" rtlCol="0" anchor="t">
            <a:spAutoFit/>
          </a:bodyPr>
          <a:lstStyle/>
          <a:p>
            <a:pPr algn="ctr">
              <a:lnSpc>
                <a:spcPts val="4000"/>
              </a:lnSpc>
            </a:pPr>
            <a:r>
              <a:rPr lang="vi-VN" sz="7200" spc="216" dirty="0" smtClean="0">
                <a:solidFill>
                  <a:srgbClr val="861524"/>
                </a:solidFill>
              </a:rPr>
              <a:t>BÀI 8</a:t>
            </a:r>
            <a:endParaRPr lang="en-US" sz="7200" spc="216" dirty="0">
              <a:solidFill>
                <a:srgbClr val="861524"/>
              </a:solidFill>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5892" b="44845"/>
          <a:stretch>
            <a:fillRect/>
          </a:stretch>
        </p:blipFill>
        <p:spPr>
          <a:xfrm>
            <a:off x="0" y="8548081"/>
            <a:ext cx="4572000" cy="1738919"/>
          </a:xfrm>
          <a:prstGeom prst="rect">
            <a:avLst/>
          </a:prstGeom>
        </p:spPr>
      </p:pic>
      <p:pic>
        <p:nvPicPr>
          <p:cNvPr id="8" name="Picture 8"/>
          <p:cNvPicPr>
            <a:picLocks noChangeAspect="1"/>
          </p:cNvPicPr>
          <p:nvPr/>
        </p:nvPicPr>
        <p:blipFill>
          <a:blip r:embed="rId5"/>
          <a:srcRect/>
          <a:stretch>
            <a:fillRect/>
          </a:stretch>
        </p:blipFill>
        <p:spPr>
          <a:xfrm>
            <a:off x="15775317" y="1880552"/>
            <a:ext cx="1229107" cy="1239957"/>
          </a:xfrm>
          <a:prstGeom prst="rect">
            <a:avLst/>
          </a:prstGeom>
        </p:spPr>
      </p:pic>
      <p:pic>
        <p:nvPicPr>
          <p:cNvPr id="9" name="Picture 9"/>
          <p:cNvPicPr>
            <a:picLocks noChangeAspect="1"/>
          </p:cNvPicPr>
          <p:nvPr/>
        </p:nvPicPr>
        <p:blipFill>
          <a:blip r:embed="rId5"/>
          <a:srcRect/>
          <a:stretch>
            <a:fillRect/>
          </a:stretch>
        </p:blipFill>
        <p:spPr>
          <a:xfrm>
            <a:off x="1028700" y="8175404"/>
            <a:ext cx="1326546" cy="1338256"/>
          </a:xfrm>
          <a:prstGeom prst="rect">
            <a:avLst/>
          </a:prstGeom>
        </p:spPr>
      </p:pic>
      <p:pic>
        <p:nvPicPr>
          <p:cNvPr id="10" name="Picture 10"/>
          <p:cNvPicPr>
            <a:picLocks noChangeAspect="1"/>
          </p:cNvPicPr>
          <p:nvPr/>
        </p:nvPicPr>
        <p:blipFill>
          <a:blip r:embed="rId6"/>
          <a:srcRect/>
          <a:stretch>
            <a:fillRect/>
          </a:stretch>
        </p:blipFill>
        <p:spPr>
          <a:xfrm>
            <a:off x="15360919" y="8429976"/>
            <a:ext cx="1075732" cy="1109002"/>
          </a:xfrm>
          <a:prstGeom prst="rect">
            <a:avLst/>
          </a:prstGeom>
        </p:spPr>
      </p:pic>
      <p:pic>
        <p:nvPicPr>
          <p:cNvPr id="11" name="Picture 11"/>
          <p:cNvPicPr>
            <a:picLocks noChangeAspect="1"/>
          </p:cNvPicPr>
          <p:nvPr/>
        </p:nvPicPr>
        <p:blipFill>
          <a:blip r:embed="rId7"/>
          <a:srcRect t="65892" r="6901"/>
          <a:stretch>
            <a:fillRect/>
          </a:stretch>
        </p:blipFill>
        <p:spPr>
          <a:xfrm rot="-10800000">
            <a:off x="0" y="0"/>
            <a:ext cx="6662513" cy="1131967"/>
          </a:xfrm>
          <a:prstGeom prst="rect">
            <a:avLst/>
          </a:prstGeom>
        </p:spPr>
      </p:pic>
      <p:pic>
        <p:nvPicPr>
          <p:cNvPr id="12" name="Picture 12"/>
          <p:cNvPicPr>
            <a:picLocks noChangeAspect="1"/>
          </p:cNvPicPr>
          <p:nvPr/>
        </p:nvPicPr>
        <p:blipFill>
          <a:blip r:embed="rId8"/>
          <a:srcRect l="10744"/>
          <a:stretch>
            <a:fillRect/>
          </a:stretch>
        </p:blipFill>
        <p:spPr>
          <a:xfrm rot="-10800000">
            <a:off x="595908" y="565983"/>
            <a:ext cx="5700360" cy="894115"/>
          </a:xfrm>
          <a:prstGeom prst="rect">
            <a:avLst/>
          </a:prstGeom>
        </p:spPr>
      </p:pic>
      <p:pic>
        <p:nvPicPr>
          <p:cNvPr id="13" name="Picture 13"/>
          <p:cNvPicPr>
            <a:picLocks noChangeAspect="1"/>
          </p:cNvPicPr>
          <p:nvPr/>
        </p:nvPicPr>
        <p:blipFill>
          <a:blip r:embed="rId9"/>
          <a:srcRect l="1453" r="15934" b="68653"/>
          <a:stretch>
            <a:fillRect/>
          </a:stretch>
        </p:blipFill>
        <p:spPr>
          <a:xfrm>
            <a:off x="10565481" y="8429976"/>
            <a:ext cx="7722519" cy="1857024"/>
          </a:xfrm>
          <a:prstGeom prst="rect">
            <a:avLst/>
          </a:prstGeom>
        </p:spPr>
      </p:pic>
      <p:pic>
        <p:nvPicPr>
          <p:cNvPr id="14" name="Picture 14"/>
          <p:cNvPicPr>
            <a:picLocks noChangeAspect="1"/>
          </p:cNvPicPr>
          <p:nvPr/>
        </p:nvPicPr>
        <p:blipFill>
          <a:blip r:embed="rId6"/>
          <a:srcRect/>
          <a:stretch>
            <a:fillRect/>
          </a:stretch>
        </p:blipFill>
        <p:spPr>
          <a:xfrm>
            <a:off x="16668646" y="7855754"/>
            <a:ext cx="671557" cy="692327"/>
          </a:xfrm>
          <a:prstGeom prst="rect">
            <a:avLst/>
          </a:prstGeom>
        </p:spPr>
      </p:pic>
      <p:pic>
        <p:nvPicPr>
          <p:cNvPr id="15" name="Picture 15"/>
          <p:cNvPicPr>
            <a:picLocks noChangeAspect="1"/>
          </p:cNvPicPr>
          <p:nvPr/>
        </p:nvPicPr>
        <p:blipFill>
          <a:blip r:embed="rId5"/>
          <a:srcRect/>
          <a:stretch>
            <a:fillRect/>
          </a:stretch>
        </p:blipFill>
        <p:spPr>
          <a:xfrm>
            <a:off x="14940331" y="1302979"/>
            <a:ext cx="572519" cy="577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56" t="6189"/>
          <a:stretch>
            <a:fillRect/>
          </a:stretch>
        </p:blipFill>
        <p:spPr>
          <a:xfrm rot="-8480059">
            <a:off x="15126096" y="-733160"/>
            <a:ext cx="4266407" cy="3239795"/>
          </a:xfrm>
          <a:prstGeom prst="rect">
            <a:avLst/>
          </a:prstGeom>
        </p:spPr>
      </p:pic>
      <p:pic>
        <p:nvPicPr>
          <p:cNvPr id="11" name="Picture 11"/>
          <p:cNvPicPr>
            <a:picLocks noChangeAspect="1"/>
          </p:cNvPicPr>
          <p:nvPr/>
        </p:nvPicPr>
        <p:blipFill>
          <a:blip r:embed="rId4"/>
          <a:srcRect l="46297" t="2990" b="25329"/>
          <a:stretch>
            <a:fillRect/>
          </a:stretch>
        </p:blipFill>
        <p:spPr>
          <a:xfrm rot="-5400000">
            <a:off x="416670" y="7194337"/>
            <a:ext cx="2675993" cy="3509332"/>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49960"/>
          <a:stretch>
            <a:fillRect/>
          </a:stretch>
        </p:blipFill>
        <p:spPr>
          <a:xfrm>
            <a:off x="1336531" y="9073894"/>
            <a:ext cx="4179830" cy="1213106"/>
          </a:xfrm>
          <a:prstGeom prst="rect">
            <a:avLst/>
          </a:prstGeom>
        </p:spPr>
      </p:pic>
      <p:pic>
        <p:nvPicPr>
          <p:cNvPr id="18" name="Picture 18"/>
          <p:cNvPicPr>
            <a:picLocks noChangeAspect="1"/>
          </p:cNvPicPr>
          <p:nvPr/>
        </p:nvPicPr>
        <p:blipFill>
          <a:blip r:embed="rId7"/>
          <a:srcRect/>
          <a:stretch>
            <a:fillRect/>
          </a:stretch>
        </p:blipFill>
        <p:spPr>
          <a:xfrm>
            <a:off x="1355581" y="1219695"/>
            <a:ext cx="946057" cy="975316"/>
          </a:xfrm>
          <a:prstGeom prst="rect">
            <a:avLst/>
          </a:prstGeom>
        </p:spPr>
      </p:pic>
      <p:pic>
        <p:nvPicPr>
          <p:cNvPr id="19" name="Picture 19"/>
          <p:cNvPicPr>
            <a:picLocks noChangeAspect="1"/>
          </p:cNvPicPr>
          <p:nvPr/>
        </p:nvPicPr>
        <p:blipFill>
          <a:blip r:embed="rId8"/>
          <a:srcRect/>
          <a:stretch>
            <a:fillRect/>
          </a:stretch>
        </p:blipFill>
        <p:spPr>
          <a:xfrm>
            <a:off x="2334455" y="8481269"/>
            <a:ext cx="1174878" cy="1185249"/>
          </a:xfrm>
          <a:prstGeom prst="rect">
            <a:avLst/>
          </a:prstGeom>
        </p:spPr>
      </p:pic>
      <p:sp>
        <p:nvSpPr>
          <p:cNvPr id="20" name="TextBox 4"/>
          <p:cNvSpPr txBox="1"/>
          <p:nvPr/>
        </p:nvSpPr>
        <p:spPr>
          <a:xfrm>
            <a:off x="4229100" y="922562"/>
            <a:ext cx="9829800" cy="956287"/>
          </a:xfrm>
          <a:prstGeom prst="rect">
            <a:avLst/>
          </a:prstGeom>
        </p:spPr>
        <p:txBody>
          <a:bodyPr wrap="square" lIns="0" tIns="0" rIns="0" bIns="0" rtlCol="0" anchor="t">
            <a:spAutoFit/>
          </a:bodyPr>
          <a:lstStyle/>
          <a:p>
            <a:pPr marL="0" lvl="0" indent="0" algn="ctr">
              <a:lnSpc>
                <a:spcPts val="8000"/>
              </a:lnSpc>
              <a:spcBef>
                <a:spcPct val="0"/>
              </a:spcBef>
            </a:pPr>
            <a:r>
              <a:rPr lang="en-US" sz="6400" b="1" spc="400" dirty="0" smtClean="0">
                <a:solidFill>
                  <a:srgbClr val="BB5265"/>
                </a:solidFill>
                <a:latin typeface="Arial" panose="020B0604020202020204" pitchFamily="34" charset="0"/>
                <a:cs typeface="Arial" panose="020B0604020202020204" pitchFamily="34" charset="0"/>
              </a:rPr>
              <a:t>NỘI DUNG BÀI HỌC</a:t>
            </a:r>
            <a:endParaRPr lang="en-US" sz="6400" b="1" u="none" spc="400" dirty="0">
              <a:solidFill>
                <a:srgbClr val="BB5265"/>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82600" y="5407809"/>
            <a:ext cx="4879191" cy="4879191"/>
          </a:xfrm>
          <a:prstGeom prst="rect">
            <a:avLst/>
          </a:prstGeom>
        </p:spPr>
      </p:pic>
      <p:sp>
        <p:nvSpPr>
          <p:cNvPr id="5" name="Rounded Rectangle 4"/>
          <p:cNvSpPr/>
          <p:nvPr/>
        </p:nvSpPr>
        <p:spPr>
          <a:xfrm>
            <a:off x="4876800" y="2775646"/>
            <a:ext cx="8533831" cy="1417376"/>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 TÌM HIỂU CHUNG</a:t>
            </a:r>
            <a:endParaRPr lang="en-US" sz="4800" b="1"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4876800" y="4699121"/>
            <a:ext cx="8533831" cy="1417376"/>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II. ĐỌC HIỂU VĂN BẢN</a:t>
            </a:r>
            <a:endParaRPr lang="en-US" sz="4800" b="1"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4876800" y="6622596"/>
            <a:ext cx="8533831" cy="1417376"/>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Arial" panose="020B0604020202020204" pitchFamily="34" charset="0"/>
                <a:cs typeface="Arial" panose="020B0604020202020204" pitchFamily="34" charset="0"/>
              </a:rPr>
              <a:t>III. TỔNG KẾT</a:t>
            </a:r>
            <a:endParaRPr lang="en-US" sz="4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5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1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743200" y="3924300"/>
            <a:ext cx="14534774" cy="1636025"/>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Arial" panose="020B0604020202020204" pitchFamily="34" charset="0"/>
                <a:cs typeface="Arial" panose="020B0604020202020204" pitchFamily="34" charset="0"/>
              </a:rPr>
              <a:t>I. TÌM HIỂU CHUNG</a:t>
            </a:r>
            <a:endParaRPr lang="en-US" sz="8600" b="1" u="none" dirty="0">
              <a:solidFill>
                <a:srgbClr val="BB5265"/>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5482798" y="1009292"/>
            <a:ext cx="8919001" cy="1128514"/>
          </a:xfrm>
          <a:prstGeom prst="rect">
            <a:avLst/>
          </a:prstGeom>
        </p:spPr>
        <p:txBody>
          <a:bodyPr wrap="square" lIns="0" tIns="0" rIns="0" bIns="0" rtlCol="0" anchor="t">
            <a:spAutoFit/>
          </a:bodyPr>
          <a:lstStyle/>
          <a:p>
            <a:pPr marL="0" lvl="0" indent="0" algn="ctr">
              <a:lnSpc>
                <a:spcPts val="8800"/>
              </a:lnSpc>
            </a:pPr>
            <a:r>
              <a:rPr lang="vi-VN" sz="5600" b="1" i="1" u="none" dirty="0" smtClean="0">
                <a:solidFill>
                  <a:srgbClr val="BB5265"/>
                </a:solidFill>
              </a:rPr>
              <a:t>1. Tác giả Hoàng Tiến Tựu</a:t>
            </a:r>
            <a:endParaRPr lang="en-US" sz="5600" b="1" i="1" u="none" dirty="0">
              <a:solidFill>
                <a:srgbClr val="BB5265"/>
              </a:solidFill>
            </a:endParaRPr>
          </a:p>
        </p:txBody>
      </p:sp>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28" name="Rectangle 27"/>
          <p:cNvSpPr/>
          <p:nvPr/>
        </p:nvSpPr>
        <p:spPr>
          <a:xfrm>
            <a:off x="1228113" y="2519504"/>
            <a:ext cx="10706100" cy="3850541"/>
          </a:xfrm>
          <a:prstGeom prst="rect">
            <a:avLst/>
          </a:prstGeom>
        </p:spPr>
        <p:txBody>
          <a:bodyPr wrap="square">
            <a:spAutoFit/>
          </a:bodyPr>
          <a:lstStyle/>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Hoàng Tiến Tựu ( 1933- 1998)</a:t>
            </a:r>
          </a:p>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Quê </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quán: Thanh Hóa.</a:t>
            </a:r>
          </a:p>
          <a:p>
            <a:pPr marL="571500" indent="-571500" algn="just">
              <a:lnSpc>
                <a:spcPct val="150000"/>
              </a:lnSpc>
              <a:buFontTx/>
              <a:buChar char="-"/>
            </a:pPr>
            <a:r>
              <a:rPr lang="nl-NL"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Vị </a:t>
            </a: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trí: Là nhà nghiên cứu hàng đầu về chuyên ngành Văn học dân gian.</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0600" y="2781881"/>
            <a:ext cx="4648200" cy="5562020"/>
          </a:xfrm>
          <a:prstGeom prst="rect">
            <a:avLst/>
          </a:prstGeom>
        </p:spPr>
      </p:pic>
    </p:spTree>
    <p:extLst>
      <p:ext uri="{BB962C8B-B14F-4D97-AF65-F5344CB8AC3E}">
        <p14:creationId xmlns:p14="http://schemas.microsoft.com/office/powerpoint/2010/main" val="40233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3" name="TextBox 3"/>
          <p:cNvSpPr txBox="1"/>
          <p:nvPr/>
        </p:nvSpPr>
        <p:spPr>
          <a:xfrm>
            <a:off x="5482799" y="1009292"/>
            <a:ext cx="8096200" cy="1030410"/>
          </a:xfrm>
          <a:prstGeom prst="rect">
            <a:avLst/>
          </a:prstGeom>
        </p:spPr>
        <p:txBody>
          <a:bodyPr wrap="square" lIns="0" tIns="0" rIns="0" bIns="0" rtlCol="0" anchor="t">
            <a:spAutoFit/>
          </a:bodyPr>
          <a:lstStyle/>
          <a:p>
            <a:pPr marL="0" lvl="0" indent="0" algn="ctr">
              <a:lnSpc>
                <a:spcPts val="8800"/>
              </a:lnSpc>
            </a:pPr>
            <a:r>
              <a:rPr lang="vi-VN" sz="5600" b="1" i="1" u="none" dirty="0" smtClean="0">
                <a:solidFill>
                  <a:srgbClr val="BB5265"/>
                </a:solidFill>
              </a:rPr>
              <a:t>2. Tác phẩm</a:t>
            </a:r>
            <a:endParaRPr lang="en-US" sz="5600" b="1" i="1" u="none" dirty="0">
              <a:solidFill>
                <a:srgbClr val="BB5265"/>
              </a:solidFill>
            </a:endParaRPr>
          </a:p>
        </p:txBody>
      </p:sp>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28" name="Rectangle 27"/>
          <p:cNvSpPr/>
          <p:nvPr/>
        </p:nvSpPr>
        <p:spPr>
          <a:xfrm>
            <a:off x="3058355" y="2324100"/>
            <a:ext cx="12945088" cy="3769750"/>
          </a:xfrm>
          <a:prstGeom prst="rect">
            <a:avLst/>
          </a:prstGeom>
        </p:spPr>
        <p:txBody>
          <a:bodyPr wrap="square">
            <a:spAutoFit/>
          </a:bodyPr>
          <a:lstStyle/>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Xuất </a:t>
            </a:r>
            <a:r>
              <a:rPr lang="vi-VN" sz="4200" b="1" dirty="0">
                <a:solidFill>
                  <a:srgbClr val="000000"/>
                </a:solidFill>
                <a:ea typeface="Times New Roman" panose="02020603050405020304" pitchFamily="18" charset="0"/>
                <a:cs typeface="Arial" panose="020B0604020202020204" pitchFamily="34" charset="0"/>
              </a:rPr>
              <a:t>xứ: </a:t>
            </a:r>
            <a:r>
              <a:rPr lang="vi-VN" sz="4200" dirty="0">
                <a:solidFill>
                  <a:srgbClr val="000000"/>
                </a:solidFill>
                <a:ea typeface="Times New Roman" panose="02020603050405020304" pitchFamily="18" charset="0"/>
                <a:cs typeface="Arial" panose="020B0604020202020204" pitchFamily="34" charset="0"/>
              </a:rPr>
              <a:t>Trích Bình giảng truyện dân gian (2001).</a:t>
            </a:r>
          </a:p>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Thể </a:t>
            </a:r>
            <a:r>
              <a:rPr lang="vi-VN" sz="4200" b="1" dirty="0">
                <a:solidFill>
                  <a:srgbClr val="000000"/>
                </a:solidFill>
                <a:ea typeface="Times New Roman" panose="02020603050405020304" pitchFamily="18" charset="0"/>
                <a:cs typeface="Arial" panose="020B0604020202020204" pitchFamily="34" charset="0"/>
              </a:rPr>
              <a:t>loại: </a:t>
            </a:r>
            <a:r>
              <a:rPr lang="vi-VN" sz="4200" dirty="0">
                <a:solidFill>
                  <a:srgbClr val="000000"/>
                </a:solidFill>
                <a:ea typeface="Times New Roman" panose="02020603050405020304" pitchFamily="18" charset="0"/>
                <a:cs typeface="Arial" panose="020B0604020202020204" pitchFamily="34" charset="0"/>
              </a:rPr>
              <a:t>Nghị luận văn học.</a:t>
            </a:r>
          </a:p>
          <a:p>
            <a:pPr marL="571500" indent="-571500" algn="just">
              <a:lnSpc>
                <a:spcPct val="200000"/>
              </a:lnSpc>
              <a:buFontTx/>
              <a:buChar char="-"/>
            </a:pPr>
            <a:r>
              <a:rPr lang="vi-VN" sz="4200" b="1" dirty="0" smtClean="0">
                <a:solidFill>
                  <a:srgbClr val="000000"/>
                </a:solidFill>
                <a:ea typeface="Times New Roman" panose="02020603050405020304" pitchFamily="18" charset="0"/>
                <a:cs typeface="Arial" panose="020B0604020202020204" pitchFamily="34" charset="0"/>
              </a:rPr>
              <a:t>Phương </a:t>
            </a:r>
            <a:r>
              <a:rPr lang="vi-VN" sz="4200" b="1" dirty="0">
                <a:solidFill>
                  <a:srgbClr val="000000"/>
                </a:solidFill>
                <a:ea typeface="Times New Roman" panose="02020603050405020304" pitchFamily="18" charset="0"/>
                <a:cs typeface="Arial" panose="020B0604020202020204" pitchFamily="34" charset="0"/>
              </a:rPr>
              <a:t>thức biểu đạt: </a:t>
            </a:r>
            <a:r>
              <a:rPr lang="vi-VN" sz="4200" dirty="0">
                <a:solidFill>
                  <a:srgbClr val="000000"/>
                </a:solidFill>
                <a:ea typeface="Times New Roman" panose="02020603050405020304" pitchFamily="18" charset="0"/>
                <a:cs typeface="Arial" panose="020B0604020202020204" pitchFamily="34" charset="0"/>
              </a:rPr>
              <a:t>nghị luận.</a:t>
            </a:r>
          </a:p>
        </p:txBody>
      </p:sp>
    </p:spTree>
    <p:extLst>
      <p:ext uri="{BB962C8B-B14F-4D97-AF65-F5344CB8AC3E}">
        <p14:creationId xmlns:p14="http://schemas.microsoft.com/office/powerpoint/2010/main" val="8460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18" dur="500"/>
                                        <p:tgtEl>
                                          <p:spTgt spid="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2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2843"/>
            <a:ext cx="18334746" cy="10287000"/>
          </a:xfrm>
          <a:prstGeom prst="rect">
            <a:avLst/>
          </a:prstGeom>
        </p:spPr>
      </p:pic>
      <p:pic>
        <p:nvPicPr>
          <p:cNvPr id="4" name="Picture 4"/>
          <p:cNvPicPr>
            <a:picLocks noChangeAspect="1"/>
          </p:cNvPicPr>
          <p:nvPr/>
        </p:nvPicPr>
        <p:blipFill>
          <a:blip r:embed="rId3"/>
          <a:srcRect l="46297" t="2990" b="25329"/>
          <a:stretch>
            <a:fillRect/>
          </a:stretch>
        </p:blipFill>
        <p:spPr>
          <a:xfrm rot="-5400000">
            <a:off x="15279614" y="7734442"/>
            <a:ext cx="2675993" cy="3509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9960"/>
          <a:stretch>
            <a:fillRect/>
          </a:stretch>
        </p:blipFill>
        <p:spPr>
          <a:xfrm flipH="1">
            <a:off x="11918654" y="9073894"/>
            <a:ext cx="4179830" cy="1213106"/>
          </a:xfrm>
          <a:prstGeom prst="rect">
            <a:avLst/>
          </a:prstGeom>
        </p:spPr>
      </p:pic>
      <p:pic>
        <p:nvPicPr>
          <p:cNvPr id="19" name="Picture 19"/>
          <p:cNvPicPr>
            <a:picLocks noChangeAspect="1"/>
          </p:cNvPicPr>
          <p:nvPr/>
        </p:nvPicPr>
        <p:blipFill>
          <a:blip r:embed="rId6"/>
          <a:srcRect l="18140" t="52369" r="11307"/>
          <a:stretch>
            <a:fillRect/>
          </a:stretch>
        </p:blipFill>
        <p:spPr>
          <a:xfrm>
            <a:off x="0" y="0"/>
            <a:ext cx="5503271" cy="1704385"/>
          </a:xfrm>
          <a:prstGeom prst="rect">
            <a:avLst/>
          </a:prstGeom>
        </p:spPr>
      </p:pic>
      <p:pic>
        <p:nvPicPr>
          <p:cNvPr id="20" name="Picture 20"/>
          <p:cNvPicPr>
            <a:picLocks noChangeAspect="1"/>
          </p:cNvPicPr>
          <p:nvPr/>
        </p:nvPicPr>
        <p:blipFill>
          <a:blip r:embed="rId7"/>
          <a:srcRect t="14233" r="45191"/>
          <a:stretch>
            <a:fillRect/>
          </a:stretch>
        </p:blipFill>
        <p:spPr>
          <a:xfrm>
            <a:off x="-12331" y="0"/>
            <a:ext cx="1228113" cy="2781880"/>
          </a:xfrm>
          <a:prstGeom prst="rect">
            <a:avLst/>
          </a:prstGeom>
        </p:spPr>
      </p:pic>
      <p:sp>
        <p:nvSpPr>
          <p:cNvPr id="5" name="Rounded Rectangle 4"/>
          <p:cNvSpPr/>
          <p:nvPr/>
        </p:nvSpPr>
        <p:spPr>
          <a:xfrm>
            <a:off x="1608635" y="3023614"/>
            <a:ext cx="2286000" cy="51054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b="1" dirty="0" smtClean="0">
                <a:solidFill>
                  <a:srgbClr val="FF0000"/>
                </a:solidFill>
              </a:rPr>
              <a:t>3 PHẦN</a:t>
            </a:r>
            <a:endParaRPr lang="en-US" sz="4800" b="1" dirty="0">
              <a:solidFill>
                <a:srgbClr val="FF0000"/>
              </a:solidFill>
            </a:endParaRPr>
          </a:p>
        </p:txBody>
      </p:sp>
      <p:sp>
        <p:nvSpPr>
          <p:cNvPr id="6" name="Rounded Rectangle 5"/>
          <p:cNvSpPr/>
          <p:nvPr/>
        </p:nvSpPr>
        <p:spPr>
          <a:xfrm>
            <a:off x="5525295" y="2019300"/>
            <a:ext cx="10983310"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dirty="0" smtClean="0">
                <a:solidFill>
                  <a:schemeClr val="tx1"/>
                </a:solidFill>
                <a:latin typeface="Arial" panose="020B0604020202020204" pitchFamily="34" charset="0"/>
                <a:cs typeface="Arial" panose="020B0604020202020204" pitchFamily="34" charset="0"/>
              </a:rPr>
              <a:t>Phần 1</a:t>
            </a:r>
            <a:r>
              <a:rPr lang="en-US" sz="3200" b="1" dirty="0" smtClean="0">
                <a:solidFill>
                  <a:schemeClr val="tx1"/>
                </a:solidFill>
                <a:latin typeface="Arial" panose="020B0604020202020204" pitchFamily="34" charset="0"/>
                <a:cs typeface="Arial" panose="020B0604020202020204" pitchFamily="34" charset="0"/>
              </a:rPr>
              <a:t>: </a:t>
            </a:r>
            <a:r>
              <a:rPr lang="en-US" sz="3200" i="1" dirty="0">
                <a:solidFill>
                  <a:schemeClr val="tx1"/>
                </a:solidFill>
                <a:latin typeface="Arial" panose="020B0604020202020204" pitchFamily="34" charset="0"/>
                <a:cs typeface="Arial" panose="020B0604020202020204" pitchFamily="34" charset="0"/>
              </a:rPr>
              <a:t>từ</a:t>
            </a:r>
            <a:r>
              <a:rPr lang="vi-VN" sz="3200" i="1" dirty="0">
                <a:solidFill>
                  <a:schemeClr val="tx1"/>
                </a:solidFill>
                <a:latin typeface="Arial" panose="020B0604020202020204" pitchFamily="34" charset="0"/>
                <a:cs typeface="Arial" panose="020B0604020202020204" pitchFamily="34" charset="0"/>
              </a:rPr>
              <a:t> đầu </a:t>
            </a:r>
            <a:r>
              <a:rPr lang="vi-VN" sz="3200" i="1"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vi-VN" sz="3200" i="1" dirty="0">
                <a:solidFill>
                  <a:schemeClr val="tx1"/>
                </a:solidFill>
                <a:latin typeface="Arial" panose="020B0604020202020204" pitchFamily="34" charset="0"/>
                <a:cs typeface="Arial" panose="020B0604020202020204" pitchFamily="34" charset="0"/>
              </a:rPr>
              <a:t> gần gũi: </a:t>
            </a:r>
            <a:r>
              <a:rPr lang="vi-VN" sz="3200" dirty="0">
                <a:solidFill>
                  <a:schemeClr val="tx1"/>
                </a:solidFill>
                <a:latin typeface="Arial" panose="020B0604020202020204" pitchFamily="34" charset="0"/>
                <a:cs typeface="Arial" panose="020B0604020202020204" pitchFamily="34" charset="0"/>
              </a:rPr>
              <a:t>Nêu vấn đề: Thánh Gióng vừa là anh hùng phi thường, vừa là một con người trần thế.</a:t>
            </a:r>
            <a:endParaRPr lang="en-US" sz="32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5503271" y="4623814"/>
            <a:ext cx="11005334"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chemeClr val="tx1"/>
                </a:solidFill>
                <a:latin typeface="Arial" panose="020B0604020202020204" pitchFamily="34" charset="0"/>
                <a:cs typeface="Arial" panose="020B0604020202020204" pitchFamily="34" charset="0"/>
              </a:rPr>
              <a:t>P</a:t>
            </a:r>
            <a:r>
              <a:rPr lang="vi-VN" sz="3200" b="1" dirty="0" smtClean="0">
                <a:solidFill>
                  <a:schemeClr val="tx1"/>
                </a:solidFill>
                <a:latin typeface="Arial" panose="020B0604020202020204" pitchFamily="34" charset="0"/>
                <a:cs typeface="Arial" panose="020B0604020202020204" pitchFamily="34" charset="0"/>
              </a:rPr>
              <a:t>hần 2</a:t>
            </a:r>
            <a:r>
              <a:rPr lang="en-US" sz="3200" b="1" dirty="0" smtClean="0">
                <a:solidFill>
                  <a:schemeClr val="tx1"/>
                </a:solidFill>
                <a:latin typeface="Arial" panose="020B0604020202020204" pitchFamily="34" charset="0"/>
                <a:cs typeface="Arial" panose="020B0604020202020204" pitchFamily="34" charset="0"/>
              </a:rPr>
              <a:t>: </a:t>
            </a:r>
            <a:r>
              <a:rPr lang="en-US" sz="3200" i="1" dirty="0" err="1">
                <a:solidFill>
                  <a:schemeClr val="tx1"/>
                </a:solidFill>
                <a:latin typeface="Arial" panose="020B0604020202020204" pitchFamily="34" charset="0"/>
                <a:cs typeface="Arial" panose="020B0604020202020204" pitchFamily="34" charset="0"/>
              </a:rPr>
              <a:t>tiếp</a:t>
            </a:r>
            <a:r>
              <a:rPr lang="en-US" sz="3200" i="1" dirty="0">
                <a:solidFill>
                  <a:schemeClr val="tx1"/>
                </a:solidFill>
                <a:latin typeface="Arial" panose="020B0604020202020204" pitchFamily="34" charset="0"/>
                <a:cs typeface="Arial" panose="020B0604020202020204" pitchFamily="34" charset="0"/>
              </a:rPr>
              <a:t> </a:t>
            </a:r>
            <a:r>
              <a:rPr lang="en-US" sz="3200" i="1" dirty="0" err="1">
                <a:solidFill>
                  <a:schemeClr val="tx1"/>
                </a:solidFill>
                <a:latin typeface="Arial" panose="020B0604020202020204" pitchFamily="34" charset="0"/>
                <a:cs typeface="Arial" panose="020B0604020202020204" pitchFamily="34" charset="0"/>
              </a:rPr>
              <a:t>theo</a:t>
            </a:r>
            <a:r>
              <a:rPr lang="en-US" sz="3200" i="1" dirty="0">
                <a:solidFill>
                  <a:schemeClr val="tx1"/>
                </a:solidFill>
                <a:latin typeface="Arial" panose="020B0604020202020204" pitchFamily="34" charset="0"/>
                <a:cs typeface="Arial" panose="020B0604020202020204" pitchFamily="34" charset="0"/>
              </a:rPr>
              <a:t> </a:t>
            </a:r>
            <a:r>
              <a:rPr lang="vi-VN" sz="3200" i="1" dirty="0">
                <a:solidFill>
                  <a:schemeClr val="tx1"/>
                </a:solidFill>
                <a:cs typeface="Arial" panose="020B0604020202020204" pitchFamily="34" charset="0"/>
                <a:sym typeface="Wingdings" panose="05000000000000000000" pitchFamily="2" charset="2"/>
              </a:rPr>
              <a:t> </a:t>
            </a:r>
            <a:r>
              <a:rPr lang="en-US" sz="3200" i="1" dirty="0" smtClean="0">
                <a:solidFill>
                  <a:schemeClr val="tx1"/>
                </a:solidFill>
                <a:latin typeface="Arial" panose="020B0604020202020204" pitchFamily="34" charset="0"/>
                <a:cs typeface="Arial" panose="020B0604020202020204" pitchFamily="34" charset="0"/>
              </a:rPr>
              <a:t>làm </a:t>
            </a:r>
            <a:r>
              <a:rPr lang="en-US" sz="3200" i="1" dirty="0">
                <a:solidFill>
                  <a:schemeClr val="tx1"/>
                </a:solidFill>
                <a:latin typeface="Arial" panose="020B0604020202020204" pitchFamily="34" charset="0"/>
                <a:cs typeface="Arial" panose="020B0604020202020204" pitchFamily="34" charset="0"/>
              </a:rPr>
              <a:t>nên </a:t>
            </a:r>
            <a:r>
              <a:rPr lang="vi-VN" sz="3200" i="1" dirty="0" smtClean="0">
                <a:solidFill>
                  <a:schemeClr val="tx1"/>
                </a:solidFill>
                <a:latin typeface="Arial" panose="020B0604020202020204" pitchFamily="34" charset="0"/>
                <a:cs typeface="Arial" panose="020B0604020202020204" pitchFamily="34" charset="0"/>
              </a:rPr>
              <a:t>thế giới</a:t>
            </a:r>
            <a:r>
              <a:rPr lang="en-US" sz="3200" i="1" dirty="0" smtClean="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giải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quyết</a:t>
            </a:r>
            <a:r>
              <a:rPr lang="en-US" sz="3200" dirty="0">
                <a:solidFill>
                  <a:schemeClr val="tx1"/>
                </a:solidFill>
                <a:latin typeface="Arial" panose="020B0604020202020204" pitchFamily="34" charset="0"/>
                <a:cs typeface="Arial" panose="020B0604020202020204" pitchFamily="34" charset="0"/>
              </a:rPr>
              <a:t> vấn </a:t>
            </a:r>
            <a:r>
              <a:rPr lang="en-US" sz="3200" dirty="0" err="1">
                <a:solidFill>
                  <a:schemeClr val="tx1"/>
                </a:solidFill>
                <a:latin typeface="Arial" panose="020B0604020202020204" pitchFamily="34" charset="0"/>
                <a:cs typeface="Arial" panose="020B0604020202020204" pitchFamily="34" charset="0"/>
              </a:rPr>
              <a:t>đề</a:t>
            </a:r>
            <a:endParaRPr lang="en-US" sz="32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5521883" y="7228328"/>
            <a:ext cx="11005334" cy="1905000"/>
          </a:xfrm>
          <a:prstGeom prst="roundRect">
            <a:avLst/>
          </a:prstGeom>
          <a:solidFill>
            <a:schemeClr val="bg1">
              <a:lumMod val="9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chemeClr val="tx1"/>
                </a:solidFill>
                <a:latin typeface="Arial" panose="020B0604020202020204" pitchFamily="34" charset="0"/>
                <a:cs typeface="Arial" panose="020B0604020202020204" pitchFamily="34" charset="0"/>
              </a:rPr>
              <a:t>P</a:t>
            </a:r>
            <a:r>
              <a:rPr lang="vi-VN" sz="3200" b="1" dirty="0">
                <a:solidFill>
                  <a:schemeClr val="tx1"/>
                </a:solidFill>
                <a:cs typeface="Arial" panose="020B0604020202020204" pitchFamily="34" charset="0"/>
              </a:rPr>
              <a:t>hần 3: </a:t>
            </a:r>
            <a:r>
              <a:rPr lang="vi-VN" sz="3200" i="1" dirty="0">
                <a:solidFill>
                  <a:schemeClr val="tx1"/>
                </a:solidFill>
                <a:cs typeface="Arial" panose="020B0604020202020204" pitchFamily="34" charset="0"/>
              </a:rPr>
              <a:t>còn lại: </a:t>
            </a:r>
            <a:r>
              <a:rPr lang="vi-VN" sz="3200" dirty="0">
                <a:solidFill>
                  <a:schemeClr val="tx1"/>
                </a:solidFill>
                <a:cs typeface="Arial" panose="020B0604020202020204" pitchFamily="34" charset="0"/>
              </a:rPr>
              <a:t>kết thúc vấn đề</a:t>
            </a:r>
            <a:endParaRPr lang="en-US" sz="3200" dirty="0">
              <a:solidFill>
                <a:schemeClr val="tx1"/>
              </a:solidFill>
              <a:latin typeface="Arial" panose="020B0604020202020204" pitchFamily="34" charset="0"/>
              <a:cs typeface="Arial" panose="020B0604020202020204" pitchFamily="34" charset="0"/>
            </a:endParaRPr>
          </a:p>
        </p:txBody>
      </p:sp>
      <p:cxnSp>
        <p:nvCxnSpPr>
          <p:cNvPr id="8" name="Straight Arrow Connector 7"/>
          <p:cNvCxnSpPr>
            <a:stCxn id="5" idx="3"/>
            <a:endCxn id="6" idx="1"/>
          </p:cNvCxnSpPr>
          <p:nvPr/>
        </p:nvCxnSpPr>
        <p:spPr>
          <a:xfrm flipV="1">
            <a:off x="3894635" y="2971800"/>
            <a:ext cx="1630660" cy="26045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5" idx="3"/>
            <a:endCxn id="11" idx="1"/>
          </p:cNvCxnSpPr>
          <p:nvPr/>
        </p:nvCxnSpPr>
        <p:spPr>
          <a:xfrm>
            <a:off x="3894635" y="5576314"/>
            <a:ext cx="160863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5" idx="3"/>
            <a:endCxn id="12" idx="1"/>
          </p:cNvCxnSpPr>
          <p:nvPr/>
        </p:nvCxnSpPr>
        <p:spPr>
          <a:xfrm>
            <a:off x="3894635" y="5576314"/>
            <a:ext cx="1627248" cy="26045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77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blip>
          <a:srcRect l="14285" t="21850" r="14326" b="21931"/>
          <a:stretch>
            <a:fillRect/>
          </a:stretch>
        </p:blipFill>
        <p:spPr>
          <a:xfrm>
            <a:off x="0" y="0"/>
            <a:ext cx="18288000" cy="10287000"/>
          </a:xfrm>
          <a:prstGeom prst="rect">
            <a:avLst/>
          </a:prstGeom>
        </p:spPr>
      </p:pic>
      <p:sp>
        <p:nvSpPr>
          <p:cNvPr id="5" name="TextBox 5"/>
          <p:cNvSpPr txBox="1"/>
          <p:nvPr/>
        </p:nvSpPr>
        <p:spPr>
          <a:xfrm>
            <a:off x="2743200" y="3924300"/>
            <a:ext cx="14534774" cy="1636025"/>
          </a:xfrm>
          <a:prstGeom prst="rect">
            <a:avLst/>
          </a:prstGeom>
        </p:spPr>
        <p:txBody>
          <a:bodyPr wrap="square" lIns="0" tIns="0" rIns="0" bIns="0" rtlCol="0" anchor="t">
            <a:spAutoFit/>
          </a:bodyPr>
          <a:lstStyle/>
          <a:p>
            <a:pPr marL="0" lvl="0" indent="0" algn="ctr">
              <a:lnSpc>
                <a:spcPts val="14400"/>
              </a:lnSpc>
              <a:spcBef>
                <a:spcPct val="0"/>
              </a:spcBef>
            </a:pPr>
            <a:r>
              <a:rPr lang="vi-VN" sz="8600" b="1" dirty="0" smtClean="0">
                <a:solidFill>
                  <a:srgbClr val="BB5265"/>
                </a:solidFill>
                <a:latin typeface="Arial" panose="020B0604020202020204" pitchFamily="34" charset="0"/>
                <a:cs typeface="Arial" panose="020B0604020202020204" pitchFamily="34" charset="0"/>
              </a:rPr>
              <a:t>II. ĐỌC HIỂU VĂN BẢN</a:t>
            </a:r>
            <a:endParaRPr lang="en-US" sz="8600" b="1" u="none" dirty="0">
              <a:solidFill>
                <a:srgbClr val="BB5265"/>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3"/>
          <a:srcRect l="19084" t="17838"/>
          <a:stretch>
            <a:fillRect/>
          </a:stretch>
        </p:blipFill>
        <p:spPr>
          <a:xfrm>
            <a:off x="0" y="0"/>
            <a:ext cx="3679386" cy="3591285"/>
          </a:xfrm>
          <a:prstGeom prst="rect">
            <a:avLst/>
          </a:prstGeom>
        </p:spPr>
      </p:pic>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spTree>
    <p:extLst>
      <p:ext uri="{BB962C8B-B14F-4D97-AF65-F5344CB8AC3E}">
        <p14:creationId xmlns:p14="http://schemas.microsoft.com/office/powerpoint/2010/main" val="23253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546</Words>
  <Application>Microsoft Office PowerPoint</Application>
  <PresentationFormat>Custom</PresentationFormat>
  <Paragraphs>60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Symbol</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20</cp:revision>
  <dcterms:created xsi:type="dcterms:W3CDTF">2006-08-16T00:00:00Z</dcterms:created>
  <dcterms:modified xsi:type="dcterms:W3CDTF">2025-03-03T11:32:42Z</dcterms:modified>
  <dc:identifier>DAEt-d3kjac</dc:identifier>
</cp:coreProperties>
</file>