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9" r:id="rId3"/>
    <p:sldId id="256" r:id="rId4"/>
    <p:sldId id="270" r:id="rId5"/>
    <p:sldId id="257" r:id="rId6"/>
    <p:sldId id="263" r:id="rId7"/>
    <p:sldId id="276" r:id="rId8"/>
    <p:sldId id="277" r:id="rId9"/>
    <p:sldId id="258" r:id="rId10"/>
    <p:sldId id="274" r:id="rId11"/>
    <p:sldId id="266" r:id="rId12"/>
    <p:sldId id="278" r:id="rId13"/>
    <p:sldId id="279" r:id="rId14"/>
    <p:sldId id="280" r:id="rId15"/>
    <p:sldId id="281" r:id="rId16"/>
    <p:sldId id="275" r:id="rId17"/>
    <p:sldId id="264" r:id="rId18"/>
    <p:sldId id="282" r:id="rId19"/>
    <p:sldId id="269" r:id="rId20"/>
    <p:sldId id="283" r:id="rId21"/>
    <p:sldId id="284" r:id="rId22"/>
    <p:sldId id="273" r:id="rId23"/>
  </p:sldIdLst>
  <p:sldSz cx="18288000" cy="10287000"/>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8.svg"/><Relationship Id="rId21" Type="http://schemas.openxmlformats.org/officeDocument/2006/relationships/image" Target="../media/image75.svg"/><Relationship Id="rId12" Type="http://schemas.openxmlformats.org/officeDocument/2006/relationships/image" Target="../media/image58.svg"/><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15" Type="http://schemas.openxmlformats.org/officeDocument/2006/relationships/image" Target="../media/image28.png"/><Relationship Id="rId19" Type="http://schemas.openxmlformats.org/officeDocument/2006/relationships/image" Target="../media/image29.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8.svg"/><Relationship Id="rId21" Type="http://schemas.openxmlformats.org/officeDocument/2006/relationships/image" Target="../media/image75.svg"/><Relationship Id="rId12" Type="http://schemas.openxmlformats.org/officeDocument/2006/relationships/image" Target="../media/image58.svg"/><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15" Type="http://schemas.openxmlformats.org/officeDocument/2006/relationships/image" Target="../media/image28.png"/><Relationship Id="rId19" Type="http://schemas.openxmlformats.org/officeDocument/2006/relationships/image" Target="../media/image29.png"/><Relationship Id="rId1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8.svg"/><Relationship Id="rId21" Type="http://schemas.openxmlformats.org/officeDocument/2006/relationships/image" Target="../media/image75.svg"/><Relationship Id="rId12" Type="http://schemas.openxmlformats.org/officeDocument/2006/relationships/image" Target="../media/image58.svg"/><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15" Type="http://schemas.openxmlformats.org/officeDocument/2006/relationships/image" Target="../media/image28.png"/><Relationship Id="rId19" Type="http://schemas.openxmlformats.org/officeDocument/2006/relationships/image" Target="../media/image29.png"/><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8.svg"/><Relationship Id="rId21" Type="http://schemas.openxmlformats.org/officeDocument/2006/relationships/image" Target="../media/image75.svg"/><Relationship Id="rId12" Type="http://schemas.openxmlformats.org/officeDocument/2006/relationships/image" Target="../media/image58.svg"/><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15" Type="http://schemas.openxmlformats.org/officeDocument/2006/relationships/image" Target="../media/image28.png"/><Relationship Id="rId19" Type="http://schemas.openxmlformats.org/officeDocument/2006/relationships/image" Target="../media/image31.png"/><Relationship Id="rId14" Type="http://schemas.openxmlformats.org/officeDocument/2006/relationships/image" Target="../media/image20.svg"/></Relationships>
</file>

<file path=ppt/slides/_rels/slide15.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8.svg"/><Relationship Id="rId21" Type="http://schemas.openxmlformats.org/officeDocument/2006/relationships/image" Target="../media/image75.svg"/><Relationship Id="rId12" Type="http://schemas.openxmlformats.org/officeDocument/2006/relationships/image" Target="../media/image58.svg"/><Relationship Id="rId2" Type="http://schemas.openxmlformats.org/officeDocument/2006/relationships/image" Target="../media/image21.png"/><Relationship Id="rId20" Type="http://schemas.openxmlformats.org/officeDocument/2006/relationships/image" Target="../media/image30.png"/><Relationship Id="rId1" Type="http://schemas.openxmlformats.org/officeDocument/2006/relationships/slideLayout" Target="../slideLayouts/slideLayout7.xml"/><Relationship Id="rId15" Type="http://schemas.openxmlformats.org/officeDocument/2006/relationships/image" Target="../media/image28.png"/><Relationship Id="rId19" Type="http://schemas.openxmlformats.org/officeDocument/2006/relationships/image" Target="../media/image31.png"/><Relationship Id="rId1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6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6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18.svg"/></Relationships>
</file>

<file path=ppt/slides/_rels/slide19.xml.rels><?xml version="1.0" encoding="UTF-8" standalone="yes"?>
<Relationships xmlns="http://schemas.openxmlformats.org/package/2006/relationships"><Relationship Id="rId18" Type="http://schemas.openxmlformats.org/officeDocument/2006/relationships/image" Target="../media/image26.svg"/><Relationship Id="rId21" Type="http://schemas.openxmlformats.org/officeDocument/2006/relationships/image" Target="../media/image37.png"/><Relationship Id="rId17" Type="http://schemas.openxmlformats.org/officeDocument/2006/relationships/image" Target="../media/image35.png"/><Relationship Id="rId2" Type="http://schemas.openxmlformats.org/officeDocument/2006/relationships/image" Target="../media/image2.png"/><Relationship Id="rId16" Type="http://schemas.openxmlformats.org/officeDocument/2006/relationships/image" Target="../media/image2.svg"/><Relationship Id="rId20" Type="http://schemas.openxmlformats.org/officeDocument/2006/relationships/image" Target="../media/image43.svg"/><Relationship Id="rId1" Type="http://schemas.openxmlformats.org/officeDocument/2006/relationships/slideLayout" Target="../slideLayouts/slideLayout7.xml"/><Relationship Id="rId15" Type="http://schemas.openxmlformats.org/officeDocument/2006/relationships/image" Target="../media/image1.png"/><Relationship Id="rId19" Type="http://schemas.openxmlformats.org/officeDocument/2006/relationships/image" Target="../media/image36.png"/><Relationship Id="rId1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4.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5.svg"/><Relationship Id="rId5" Type="http://schemas.openxmlformats.org/officeDocument/2006/relationships/image" Target="../media/image41.svg"/><Relationship Id="rId15" Type="http://schemas.openxmlformats.org/officeDocument/2006/relationships/image" Target="../media/image26.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43.svg"/><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18" Type="http://schemas.openxmlformats.org/officeDocument/2006/relationships/image" Target="../media/image26.svg"/><Relationship Id="rId21" Type="http://schemas.openxmlformats.org/officeDocument/2006/relationships/image" Target="../media/image38.png"/><Relationship Id="rId17" Type="http://schemas.openxmlformats.org/officeDocument/2006/relationships/image" Target="../media/image35.png"/><Relationship Id="rId2" Type="http://schemas.openxmlformats.org/officeDocument/2006/relationships/image" Target="../media/image2.png"/><Relationship Id="rId16" Type="http://schemas.openxmlformats.org/officeDocument/2006/relationships/image" Target="../media/image2.svg"/><Relationship Id="rId20" Type="http://schemas.openxmlformats.org/officeDocument/2006/relationships/image" Target="../media/image43.svg"/><Relationship Id="rId1" Type="http://schemas.openxmlformats.org/officeDocument/2006/relationships/slideLayout" Target="../slideLayouts/slideLayout7.xml"/><Relationship Id="rId15" Type="http://schemas.openxmlformats.org/officeDocument/2006/relationships/image" Target="../media/image1.png"/><Relationship Id="rId19" Type="http://schemas.openxmlformats.org/officeDocument/2006/relationships/image" Target="../media/image36.png"/><Relationship Id="rId1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9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1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3.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9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3" Type="http://schemas.openxmlformats.org/officeDocument/2006/relationships/image" Target="../media/image58.svg"/><Relationship Id="rId7" Type="http://schemas.openxmlformats.org/officeDocument/2006/relationships/image" Target="../media/image2.svg"/><Relationship Id="rId12"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1.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3" Type="http://schemas.openxmlformats.org/officeDocument/2006/relationships/image" Target="../media/image58.svg"/><Relationship Id="rId7" Type="http://schemas.openxmlformats.org/officeDocument/2006/relationships/image" Target="../media/image2.svg"/><Relationship Id="rId12"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1.png"/><Relationship Id="rId1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3" Type="http://schemas.openxmlformats.org/officeDocument/2006/relationships/image" Target="../media/image58.svg"/><Relationship Id="rId7" Type="http://schemas.openxmlformats.org/officeDocument/2006/relationships/image" Target="../media/image2.svg"/><Relationship Id="rId12" Type="http://schemas.openxmlformats.org/officeDocument/2006/relationships/image" Target="../media/image18.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5.png"/><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9200" y="6141119"/>
            <a:ext cx="5451347" cy="466833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36142" y="-1605083"/>
            <a:ext cx="5150222" cy="489111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59854">
            <a:off x="12411792" y="731597"/>
            <a:ext cx="4490951" cy="219929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52600" y="4391020"/>
            <a:ext cx="2586432" cy="27409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89733" y="7835690"/>
            <a:ext cx="2322686" cy="2276232"/>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0600" y="647700"/>
            <a:ext cx="2598733" cy="2127882"/>
          </a:xfrm>
          <a:prstGeom prst="rect">
            <a:avLst/>
          </a:prstGeom>
        </p:spPr>
      </p:pic>
      <p:sp>
        <p:nvSpPr>
          <p:cNvPr id="9" name="TextBox 9"/>
          <p:cNvSpPr txBox="1"/>
          <p:nvPr/>
        </p:nvSpPr>
        <p:spPr>
          <a:xfrm>
            <a:off x="2289966" y="3368147"/>
            <a:ext cx="13436640" cy="3118674"/>
          </a:xfrm>
          <a:prstGeom prst="rect">
            <a:avLst/>
          </a:prstGeom>
        </p:spPr>
        <p:txBody>
          <a:bodyPr wrap="square" lIns="0" tIns="0" rIns="0" bIns="0" rtlCol="0" anchor="t">
            <a:spAutoFit/>
          </a:bodyPr>
          <a:lstStyle/>
          <a:p>
            <a:pPr marL="0" lvl="0" indent="0" algn="ctr">
              <a:lnSpc>
                <a:spcPct val="150000"/>
              </a:lnSpc>
            </a:pPr>
            <a:r>
              <a:rPr lang="en-US" sz="7200" b="1" dirty="0" smtClean="0">
                <a:solidFill>
                  <a:srgbClr val="2E2F3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E2F3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68105" y="3662483"/>
            <a:ext cx="779563" cy="7285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01374" y="4126812"/>
            <a:ext cx="10575092" cy="90561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09139" y="-2508537"/>
            <a:ext cx="9674990" cy="76520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81782" y="5569331"/>
            <a:ext cx="4924974" cy="52191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0" y="2714103"/>
            <a:ext cx="12115800" cy="4715398"/>
          </a:xfrm>
          <a:prstGeom prst="rect">
            <a:avLst/>
          </a:prstGeom>
        </p:spPr>
      </p:pic>
      <p:sp>
        <p:nvSpPr>
          <p:cNvPr id="8" name="TextBox 8"/>
          <p:cNvSpPr txBox="1"/>
          <p:nvPr/>
        </p:nvSpPr>
        <p:spPr>
          <a:xfrm>
            <a:off x="3951256" y="4854959"/>
            <a:ext cx="10309287" cy="577081"/>
          </a:xfrm>
          <a:prstGeom prst="rect">
            <a:avLst/>
          </a:prstGeom>
        </p:spPr>
        <p:txBody>
          <a:bodyPr wrap="square" lIns="0" tIns="0" rIns="0" bIns="0" rtlCol="0" anchor="t">
            <a:spAutoFit/>
          </a:bodyPr>
          <a:lstStyle/>
          <a:p>
            <a:pPr algn="ctr">
              <a:lnSpc>
                <a:spcPts val="4480"/>
              </a:lnSpc>
            </a:pPr>
            <a:r>
              <a:rPr lang="en-US" sz="7200" b="1" spc="96" dirty="0" smtClean="0">
                <a:solidFill>
                  <a:srgbClr val="2E2F30"/>
                </a:solidFill>
                <a:latin typeface="Arial" panose="020B0604020202020204" pitchFamily="34" charset="0"/>
                <a:cs typeface="Arial" panose="020B0604020202020204" pitchFamily="34" charset="0"/>
              </a:rPr>
              <a:t>II. ĐỌC HIỂU VĂN BẢN</a:t>
            </a:r>
            <a:endParaRPr lang="en-US" sz="7200" b="1" spc="96" dirty="0">
              <a:solidFill>
                <a:srgbClr val="2E2F3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88920" y="1028700"/>
            <a:ext cx="2598733" cy="2127882"/>
          </a:xfrm>
          <a:prstGeom prst="rect">
            <a:avLst/>
          </a:prstGeom>
        </p:spPr>
      </p:pic>
    </p:spTree>
    <p:extLst>
      <p:ext uri="{BB962C8B-B14F-4D97-AF65-F5344CB8AC3E}">
        <p14:creationId xmlns:p14="http://schemas.microsoft.com/office/powerpoint/2010/main" val="801830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492300">
            <a:off x="12701686" y="-4339117"/>
            <a:ext cx="8353228" cy="66066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26884">
            <a:off x="16891188" y="-1180052"/>
            <a:ext cx="8616526" cy="737887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912104">
            <a:off x="601184" y="340762"/>
            <a:ext cx="645364" cy="603122"/>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841531" y="8801100"/>
            <a:ext cx="454864" cy="425091"/>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648513">
            <a:off x="16515796" y="2462082"/>
            <a:ext cx="725008" cy="698644"/>
          </a:xfrm>
          <a:prstGeom prst="rect">
            <a:avLst/>
          </a:prstGeom>
        </p:spPr>
      </p:pic>
      <p:sp>
        <p:nvSpPr>
          <p:cNvPr id="23" name="TextBox 22"/>
          <p:cNvSpPr txBox="1"/>
          <p:nvPr/>
        </p:nvSpPr>
        <p:spPr>
          <a:xfrm>
            <a:off x="1066717" y="800100"/>
            <a:ext cx="9372600"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1. </a:t>
            </a:r>
            <a:r>
              <a:rPr lang="en-US" sz="5600" b="1" i="1" dirty="0" err="1" smtClean="0">
                <a:latin typeface="Arial" panose="020B0604020202020204" pitchFamily="34" charset="0"/>
                <a:cs typeface="Arial" panose="020B0604020202020204" pitchFamily="34" charset="0"/>
              </a:rPr>
              <a:t>Nhân</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vật</a:t>
            </a:r>
            <a:r>
              <a:rPr lang="en-US" sz="5600" b="1" i="1" dirty="0" smtClean="0">
                <a:latin typeface="Arial" panose="020B0604020202020204" pitchFamily="34" charset="0"/>
                <a:cs typeface="Arial" panose="020B0604020202020204" pitchFamily="34" charset="0"/>
              </a:rPr>
              <a:t> người chị </a:t>
            </a:r>
            <a:r>
              <a:rPr lang="en-US" sz="5600" b="1" i="1" dirty="0" err="1" smtClean="0">
                <a:latin typeface="Arial" panose="020B0604020202020204" pitchFamily="34" charset="0"/>
                <a:cs typeface="Arial" panose="020B0604020202020204" pitchFamily="34" charset="0"/>
              </a:rPr>
              <a:t>gái</a:t>
            </a:r>
            <a:endParaRPr lang="en-US" sz="5600" b="1" i="1" dirty="0">
              <a:latin typeface="Arial" panose="020B0604020202020204" pitchFamily="34" charset="0"/>
              <a:cs typeface="Arial" panose="020B0604020202020204" pitchFamily="34" charset="0"/>
            </a:endParaRPr>
          </a:p>
        </p:txBody>
      </p:sp>
      <p:sp>
        <p:nvSpPr>
          <p:cNvPr id="24" name="TextBox 23"/>
          <p:cNvSpPr txBox="1"/>
          <p:nvPr/>
        </p:nvSpPr>
        <p:spPr>
          <a:xfrm>
            <a:off x="6400800" y="2093888"/>
            <a:ext cx="59436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NHÓM</a:t>
            </a:r>
            <a:endParaRPr lang="en-US" sz="4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438400" y="2946994"/>
            <a:ext cx="13258800" cy="5247590"/>
          </a:xfrm>
          <a:prstGeom prst="rect">
            <a:avLst/>
          </a:prstGeom>
        </p:spPr>
        <p:txBody>
          <a:bodyPr wrap="square">
            <a:spAutoFit/>
          </a:bodyPr>
          <a:lstStyle/>
          <a:p>
            <a:pPr>
              <a:lnSpc>
                <a:spcPct val="150000"/>
              </a:lnSpc>
              <a:spcBef>
                <a:spcPts val="600"/>
              </a:spcBef>
              <a:spcAft>
                <a:spcPts val="600"/>
              </a:spcAft>
            </a:pPr>
            <a:r>
              <a:rPr lang="en-US" sz="4200" dirty="0">
                <a:latin typeface="Arial" panose="020B0604020202020204" pitchFamily="34" charset="0"/>
                <a:ea typeface="Times New Roman"/>
                <a:cs typeface="Arial" panose="020B0604020202020204" pitchFamily="34" charset="0"/>
              </a:rPr>
              <a:t>1. Vì </a:t>
            </a:r>
            <a:r>
              <a:rPr lang="en-US" sz="4200" dirty="0" err="1">
                <a:latin typeface="Arial" panose="020B0604020202020204" pitchFamily="34" charset="0"/>
                <a:ea typeface="Times New Roman"/>
                <a:cs typeface="Arial" panose="020B0604020202020204" pitchFamily="34" charset="0"/>
              </a:rPr>
              <a:t>sao</a:t>
            </a:r>
            <a:r>
              <a:rPr lang="en-US" sz="4200" dirty="0">
                <a:latin typeface="Arial" panose="020B0604020202020204" pitchFamily="34" charset="0"/>
                <a:ea typeface="Times New Roman"/>
                <a:cs typeface="Arial" panose="020B0604020202020204" pitchFamily="34" charset="0"/>
              </a:rPr>
              <a:t> người chị trong câu </a:t>
            </a:r>
            <a:r>
              <a:rPr lang="en-US" sz="4200" dirty="0" err="1">
                <a:latin typeface="Arial" panose="020B0604020202020204" pitchFamily="34" charset="0"/>
                <a:ea typeface="Times New Roman"/>
                <a:cs typeface="Arial" panose="020B0604020202020204" pitchFamily="34" charset="0"/>
              </a:rPr>
              <a:t>chuyện</a:t>
            </a:r>
            <a:r>
              <a:rPr lang="en-US" sz="4200" dirty="0">
                <a:latin typeface="Arial" panose="020B0604020202020204" pitchFamily="34" charset="0"/>
                <a:ea typeface="Times New Roman"/>
                <a:cs typeface="Arial" panose="020B0604020202020204" pitchFamily="34" charset="0"/>
              </a:rPr>
              <a:t> lại có </a:t>
            </a:r>
            <a:r>
              <a:rPr lang="en-US" sz="4200" dirty="0" err="1">
                <a:latin typeface="Arial" panose="020B0604020202020204" pitchFamily="34" charset="0"/>
                <a:ea typeface="Times New Roman"/>
                <a:cs typeface="Arial" panose="020B0604020202020204" pitchFamily="34" charset="0"/>
              </a:rPr>
              <a:t>thái</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độ</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lạnh</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lùng</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và</a:t>
            </a:r>
            <a:r>
              <a:rPr lang="en-US" sz="4200" dirty="0">
                <a:latin typeface="Arial" panose="020B0604020202020204" pitchFamily="34" charset="0"/>
                <a:ea typeface="Times New Roman"/>
                <a:cs typeface="Arial" panose="020B0604020202020204" pitchFamily="34" charset="0"/>
              </a:rPr>
              <a:t> ghét </a:t>
            </a:r>
            <a:r>
              <a:rPr lang="en-US" sz="4200" dirty="0" err="1">
                <a:latin typeface="Arial" panose="020B0604020202020204" pitchFamily="34" charset="0"/>
                <a:ea typeface="Times New Roman"/>
                <a:cs typeface="Arial" panose="020B0604020202020204" pitchFamily="34" charset="0"/>
              </a:rPr>
              <a:t>em</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trai</a:t>
            </a:r>
            <a:r>
              <a:rPr lang="en-US" sz="4200" dirty="0">
                <a:latin typeface="Arial" panose="020B0604020202020204" pitchFamily="34" charset="0"/>
                <a:ea typeface="Times New Roman"/>
                <a:cs typeface="Arial" panose="020B0604020202020204" pitchFamily="34" charset="0"/>
              </a:rPr>
              <a:t> mình?</a:t>
            </a:r>
          </a:p>
          <a:p>
            <a:pPr>
              <a:lnSpc>
                <a:spcPct val="150000"/>
              </a:lnSpc>
              <a:spcBef>
                <a:spcPts val="600"/>
              </a:spcBef>
              <a:spcAft>
                <a:spcPts val="600"/>
              </a:spcAft>
            </a:pPr>
            <a:r>
              <a:rPr lang="en-US" sz="4200" dirty="0">
                <a:latin typeface="Arial" panose="020B0604020202020204" pitchFamily="34" charset="0"/>
                <a:ea typeface="Times New Roman"/>
                <a:cs typeface="Arial" panose="020B0604020202020204" pitchFamily="34" charset="0"/>
              </a:rPr>
              <a:t>2. </a:t>
            </a:r>
            <a:r>
              <a:rPr lang="en-US" sz="4200" dirty="0" err="1">
                <a:latin typeface="Arial" panose="020B0604020202020204" pitchFamily="34" charset="0"/>
                <a:ea typeface="Times New Roman"/>
                <a:cs typeface="Arial" panose="020B0604020202020204" pitchFamily="34" charset="0"/>
              </a:rPr>
              <a:t>Điều</a:t>
            </a:r>
            <a:r>
              <a:rPr lang="en-US" sz="4200" dirty="0">
                <a:latin typeface="Arial" panose="020B0604020202020204" pitchFamily="34" charset="0"/>
                <a:ea typeface="Times New Roman"/>
                <a:cs typeface="Arial" panose="020B0604020202020204" pitchFamily="34" charset="0"/>
              </a:rPr>
              <a:t> gì đã mở </a:t>
            </a:r>
            <a:r>
              <a:rPr lang="en-US" sz="4200" dirty="0" err="1">
                <a:latin typeface="Arial" panose="020B0604020202020204" pitchFamily="34" charset="0"/>
                <a:ea typeface="Times New Roman"/>
                <a:cs typeface="Arial" panose="020B0604020202020204" pitchFamily="34" charset="0"/>
              </a:rPr>
              <a:t>ra</a:t>
            </a:r>
            <a:r>
              <a:rPr lang="en-US" sz="4200" dirty="0">
                <a:latin typeface="Arial" panose="020B0604020202020204" pitchFamily="34" charset="0"/>
                <a:ea typeface="Times New Roman"/>
                <a:cs typeface="Arial" panose="020B0604020202020204" pitchFamily="34" charset="0"/>
              </a:rPr>
              <a:t> một </a:t>
            </a:r>
            <a:r>
              <a:rPr lang="en-US" sz="4200" dirty="0" err="1">
                <a:latin typeface="Arial" panose="020B0604020202020204" pitchFamily="34" charset="0"/>
                <a:ea typeface="Times New Roman"/>
                <a:cs typeface="Arial" panose="020B0604020202020204" pitchFamily="34" charset="0"/>
              </a:rPr>
              <a:t>khởi</a:t>
            </a:r>
            <a:r>
              <a:rPr lang="en-US" sz="4200" dirty="0">
                <a:latin typeface="Arial" panose="020B0604020202020204" pitchFamily="34" charset="0"/>
                <a:ea typeface="Times New Roman"/>
                <a:cs typeface="Arial" panose="020B0604020202020204" pitchFamily="34" charset="0"/>
              </a:rPr>
              <a:t> đầu mới </a:t>
            </a:r>
            <a:r>
              <a:rPr lang="en-US" sz="4200" dirty="0" err="1">
                <a:latin typeface="Arial" panose="020B0604020202020204" pitchFamily="34" charset="0"/>
                <a:ea typeface="Times New Roman"/>
                <a:cs typeface="Arial" panose="020B0604020202020204" pitchFamily="34" charset="0"/>
              </a:rPr>
              <a:t>cho</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mối</a:t>
            </a:r>
            <a:r>
              <a:rPr lang="en-US" sz="4200" dirty="0">
                <a:latin typeface="Arial" panose="020B0604020202020204" pitchFamily="34" charset="0"/>
                <a:ea typeface="Times New Roman"/>
                <a:cs typeface="Arial" panose="020B0604020202020204" pitchFamily="34" charset="0"/>
              </a:rPr>
              <a:t> </a:t>
            </a:r>
            <a:r>
              <a:rPr lang="en-US" sz="4200" dirty="0" err="1">
                <a:latin typeface="Arial" panose="020B0604020202020204" pitchFamily="34" charset="0"/>
                <a:ea typeface="Times New Roman"/>
                <a:cs typeface="Arial" panose="020B0604020202020204" pitchFamily="34" charset="0"/>
              </a:rPr>
              <a:t>quan</a:t>
            </a:r>
            <a:r>
              <a:rPr lang="en-US" sz="4200" dirty="0">
                <a:latin typeface="Arial" panose="020B0604020202020204" pitchFamily="34" charset="0"/>
                <a:ea typeface="Times New Roman"/>
                <a:cs typeface="Arial" panose="020B0604020202020204" pitchFamily="34" charset="0"/>
              </a:rPr>
              <a:t> hệ của </a:t>
            </a:r>
            <a:r>
              <a:rPr lang="en-US" sz="4200" dirty="0" err="1">
                <a:latin typeface="Arial" panose="020B0604020202020204" pitchFamily="34" charset="0"/>
                <a:ea typeface="Times New Roman"/>
                <a:cs typeface="Arial" panose="020B0604020202020204" pitchFamily="34" charset="0"/>
              </a:rPr>
              <a:t>hai</a:t>
            </a:r>
            <a:r>
              <a:rPr lang="en-US" sz="4200" dirty="0">
                <a:latin typeface="Arial" panose="020B0604020202020204" pitchFamily="34" charset="0"/>
                <a:ea typeface="Times New Roman"/>
                <a:cs typeface="Arial" panose="020B0604020202020204" pitchFamily="34" charset="0"/>
              </a:rPr>
              <a:t> chị </a:t>
            </a:r>
            <a:r>
              <a:rPr lang="en-US" sz="4200" dirty="0" err="1">
                <a:latin typeface="Arial" panose="020B0604020202020204" pitchFamily="34" charset="0"/>
                <a:ea typeface="Times New Roman"/>
                <a:cs typeface="Arial" panose="020B0604020202020204" pitchFamily="34" charset="0"/>
              </a:rPr>
              <a:t>em</a:t>
            </a:r>
            <a:r>
              <a:rPr lang="en-US" sz="4200" dirty="0">
                <a:latin typeface="Arial" panose="020B0604020202020204" pitchFamily="34" charset="0"/>
                <a:ea typeface="Times New Roman"/>
                <a:cs typeface="Arial" panose="020B0604020202020204" pitchFamily="34" charset="0"/>
              </a:rPr>
              <a:t>?</a:t>
            </a:r>
          </a:p>
          <a:p>
            <a:pPr>
              <a:lnSpc>
                <a:spcPct val="150000"/>
              </a:lnSpc>
              <a:spcBef>
                <a:spcPts val="600"/>
              </a:spcBef>
              <a:spcAft>
                <a:spcPts val="600"/>
              </a:spcAft>
            </a:pPr>
            <a:r>
              <a:rPr lang="en-US" sz="4200" dirty="0">
                <a:latin typeface="Arial" panose="020B0604020202020204" pitchFamily="34" charset="0"/>
                <a:ea typeface="Times New Roman"/>
                <a:cs typeface="Arial" panose="020B0604020202020204" pitchFamily="34" charset="0"/>
              </a:rPr>
              <a:t>3. Vì </a:t>
            </a:r>
            <a:r>
              <a:rPr lang="en-US" sz="4200" dirty="0" err="1">
                <a:latin typeface="Arial" panose="020B0604020202020204" pitchFamily="34" charset="0"/>
                <a:ea typeface="Times New Roman"/>
                <a:cs typeface="Arial" panose="020B0604020202020204" pitchFamily="34" charset="0"/>
              </a:rPr>
              <a:t>sao</a:t>
            </a:r>
            <a:r>
              <a:rPr lang="en-US" sz="4200" dirty="0">
                <a:latin typeface="Arial" panose="020B0604020202020204" pitchFamily="34" charset="0"/>
                <a:ea typeface="Times New Roman"/>
                <a:cs typeface="Arial" panose="020B0604020202020204" pitchFamily="34" charset="0"/>
              </a:rPr>
              <a:t> người chị lại </a:t>
            </a:r>
            <a:r>
              <a:rPr lang="en-US" sz="4200" dirty="0" err="1">
                <a:latin typeface="Arial" panose="020B0604020202020204" pitchFamily="34" charset="0"/>
                <a:ea typeface="Times New Roman"/>
                <a:cs typeface="Arial" panose="020B0604020202020204" pitchFamily="34" charset="0"/>
              </a:rPr>
              <a:t>khóc</a:t>
            </a:r>
            <a:r>
              <a:rPr lang="en-US" sz="4200" dirty="0">
                <a:latin typeface="Arial" panose="020B0604020202020204" pitchFamily="34" charset="0"/>
                <a:ea typeface="Times New Roman"/>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492300">
            <a:off x="12701686" y="-4339117"/>
            <a:ext cx="8353228" cy="66066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26884">
            <a:off x="16891188" y="-1180052"/>
            <a:ext cx="8616526" cy="737887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912104">
            <a:off x="601184" y="340762"/>
            <a:ext cx="645364" cy="603122"/>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841531" y="8801100"/>
            <a:ext cx="454864" cy="425091"/>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648513">
            <a:off x="16515796" y="2462082"/>
            <a:ext cx="725008" cy="698644"/>
          </a:xfrm>
          <a:prstGeom prst="rect">
            <a:avLst/>
          </a:prstGeom>
        </p:spPr>
      </p:pic>
      <p:sp>
        <p:nvSpPr>
          <p:cNvPr id="23" name="TextBox 22"/>
          <p:cNvSpPr txBox="1"/>
          <p:nvPr/>
        </p:nvSpPr>
        <p:spPr>
          <a:xfrm>
            <a:off x="1014091" y="828675"/>
            <a:ext cx="9372600"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1. </a:t>
            </a:r>
            <a:r>
              <a:rPr lang="en-US" sz="5600" b="1" i="1" dirty="0" err="1" smtClean="0">
                <a:latin typeface="Arial" panose="020B0604020202020204" pitchFamily="34" charset="0"/>
                <a:cs typeface="Arial" panose="020B0604020202020204" pitchFamily="34" charset="0"/>
              </a:rPr>
              <a:t>Nhân</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vật</a:t>
            </a:r>
            <a:r>
              <a:rPr lang="en-US" sz="5600" b="1" i="1" dirty="0" smtClean="0">
                <a:latin typeface="Arial" panose="020B0604020202020204" pitchFamily="34" charset="0"/>
                <a:cs typeface="Arial" panose="020B0604020202020204" pitchFamily="34" charset="0"/>
              </a:rPr>
              <a:t> người chị </a:t>
            </a:r>
            <a:r>
              <a:rPr lang="en-US" sz="5600" b="1" i="1" dirty="0" err="1" smtClean="0">
                <a:latin typeface="Arial" panose="020B0604020202020204" pitchFamily="34" charset="0"/>
                <a:cs typeface="Arial" panose="020B0604020202020204" pitchFamily="34" charset="0"/>
              </a:rPr>
              <a:t>gái</a:t>
            </a:r>
            <a:endParaRPr lang="en-US" sz="5600" b="1" i="1" dirty="0">
              <a:latin typeface="Arial" panose="020B0604020202020204" pitchFamily="34" charset="0"/>
              <a:cs typeface="Arial" panose="020B0604020202020204" pitchFamily="34" charset="0"/>
            </a:endParaRPr>
          </a:p>
        </p:txBody>
      </p:sp>
      <p:sp>
        <p:nvSpPr>
          <p:cNvPr id="25" name="Rectangle 24"/>
          <p:cNvSpPr/>
          <p:nvPr/>
        </p:nvSpPr>
        <p:spPr>
          <a:xfrm>
            <a:off x="1314332" y="1782782"/>
            <a:ext cx="14763868" cy="8156079"/>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vi-VN" sz="4200" dirty="0" smtClean="0">
                <a:ea typeface="Times New Roman"/>
                <a:cs typeface="Arial" panose="020B0604020202020204" pitchFamily="34" charset="0"/>
              </a:rPr>
              <a:t>Người </a:t>
            </a:r>
            <a:r>
              <a:rPr lang="vi-VN" sz="4200" dirty="0">
                <a:ea typeface="Times New Roman"/>
                <a:cs typeface="Arial" panose="020B0604020202020204" pitchFamily="34" charset="0"/>
              </a:rPr>
              <a:t>chị có thái độ lạnh lùng và ghét em trai mình vì em trai  Eric Carter  học lớp giáo dục đặc biệt và mỗi lần ra ngoài cùng em, cả hai đều bị người khác nhìn chằm chằm</a:t>
            </a:r>
            <a:r>
              <a:rPr lang="vi-VN" sz="4200" dirty="0" smtClean="0">
                <a:ea typeface="Times New Roman"/>
                <a:cs typeface="Arial" panose="020B0604020202020204" pitchFamily="34" charset="0"/>
              </a:rPr>
              <a:t>.</a:t>
            </a:r>
            <a:endParaRPr lang="en-US" sz="4200" dirty="0" smtClean="0">
              <a:ea typeface="Times New Roman"/>
              <a:cs typeface="Arial" panose="020B0604020202020204" pitchFamily="34" charset="0"/>
            </a:endParaRPr>
          </a:p>
          <a:p>
            <a:pPr marL="571500" indent="-571500" algn="just">
              <a:lnSpc>
                <a:spcPct val="150000"/>
              </a:lnSpc>
              <a:spcBef>
                <a:spcPts val="600"/>
              </a:spcBef>
              <a:spcAft>
                <a:spcPts val="600"/>
              </a:spcAft>
              <a:buFontTx/>
              <a:buChar char="-"/>
            </a:pPr>
            <a:r>
              <a:rPr lang="vi-VN" sz="4200" dirty="0">
                <a:ea typeface="Times New Roman"/>
                <a:cs typeface="Arial" panose="020B0604020202020204" pitchFamily="34" charset="0"/>
              </a:rPr>
              <a:t>Điều mở ra mối quan hệ mới cho hai chị em là cuộc nói chuyện đầy ngây ngô của người em với chị trên đường ra trạm xe buýt</a:t>
            </a:r>
            <a:r>
              <a:rPr lang="vi-VN" sz="4200" dirty="0" smtClean="0">
                <a:ea typeface="Times New Roman"/>
                <a:cs typeface="Arial" panose="020B0604020202020204" pitchFamily="34" charset="0"/>
              </a:rPr>
              <a:t>.</a:t>
            </a:r>
            <a:endParaRPr lang="en-US" sz="4200" dirty="0" smtClean="0">
              <a:ea typeface="Times New Roman"/>
              <a:cs typeface="Arial" panose="020B0604020202020204" pitchFamily="34" charset="0"/>
            </a:endParaRPr>
          </a:p>
          <a:p>
            <a:pPr marL="571500" indent="-571500" algn="just">
              <a:lnSpc>
                <a:spcPct val="150000"/>
              </a:lnSpc>
              <a:spcBef>
                <a:spcPts val="600"/>
              </a:spcBef>
              <a:spcAft>
                <a:spcPts val="600"/>
              </a:spcAft>
              <a:buFontTx/>
              <a:buChar char="-"/>
            </a:pPr>
            <a:r>
              <a:rPr lang="vi-VN" sz="4200" dirty="0" smtClean="0">
                <a:ea typeface="Times New Roman"/>
                <a:cs typeface="Arial" panose="020B0604020202020204" pitchFamily="34" charset="0"/>
              </a:rPr>
              <a:t>Người </a:t>
            </a:r>
            <a:r>
              <a:rPr lang="vi-VN" sz="4200" dirty="0">
                <a:ea typeface="Times New Roman"/>
                <a:cs typeface="Arial" panose="020B0604020202020204" pitchFamily="34" charset="0"/>
              </a:rPr>
              <a:t>chị khóc vì em trai không những không ghét mà còn nghĩ chị là một người tốt</a:t>
            </a:r>
            <a:r>
              <a:rPr lang="vi-VN" sz="4200" dirty="0" smtClean="0">
                <a:ea typeface="Times New Roman"/>
                <a:cs typeface="Arial" panose="020B0604020202020204" pitchFamily="34" charset="0"/>
              </a:rPr>
              <a:t>.</a:t>
            </a:r>
            <a:endParaRPr lang="vi-VN" sz="4200" dirty="0">
              <a:ea typeface="Times New Roman"/>
              <a:cs typeface="Arial" panose="020B0604020202020204" pitchFamily="34" charset="0"/>
            </a:endParaRPr>
          </a:p>
        </p:txBody>
      </p:sp>
    </p:spTree>
    <p:extLst>
      <p:ext uri="{BB962C8B-B14F-4D97-AF65-F5344CB8AC3E}">
        <p14:creationId xmlns:p14="http://schemas.microsoft.com/office/powerpoint/2010/main" val="20160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492300">
            <a:off x="12701686" y="-4339117"/>
            <a:ext cx="8353228" cy="66066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26884">
            <a:off x="16891188" y="-1180052"/>
            <a:ext cx="8616526" cy="737887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912104">
            <a:off x="601184" y="340762"/>
            <a:ext cx="645364" cy="603122"/>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841531" y="8801100"/>
            <a:ext cx="454864" cy="425091"/>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648513">
            <a:off x="16515796" y="2462082"/>
            <a:ext cx="725008" cy="698644"/>
          </a:xfrm>
          <a:prstGeom prst="rect">
            <a:avLst/>
          </a:prstGeom>
        </p:spPr>
      </p:pic>
      <p:sp>
        <p:nvSpPr>
          <p:cNvPr id="23" name="TextBox 22"/>
          <p:cNvSpPr txBox="1"/>
          <p:nvPr/>
        </p:nvSpPr>
        <p:spPr>
          <a:xfrm>
            <a:off x="1066717" y="800100"/>
            <a:ext cx="9372600"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2. </a:t>
            </a:r>
            <a:r>
              <a:rPr lang="en-US" sz="5600" b="1" i="1" dirty="0" err="1" smtClean="0">
                <a:latin typeface="Arial" panose="020B0604020202020204" pitchFamily="34" charset="0"/>
                <a:cs typeface="Arial" panose="020B0604020202020204" pitchFamily="34" charset="0"/>
              </a:rPr>
              <a:t>Nhân</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vật</a:t>
            </a:r>
            <a:r>
              <a:rPr lang="en-US" sz="5600" b="1" i="1" dirty="0" smtClean="0">
                <a:latin typeface="Arial" panose="020B0604020202020204" pitchFamily="34" charset="0"/>
                <a:cs typeface="Arial" panose="020B0604020202020204" pitchFamily="34" charset="0"/>
              </a:rPr>
              <a:t> người </a:t>
            </a:r>
            <a:r>
              <a:rPr lang="en-US" sz="5600" b="1" i="1" dirty="0" err="1" smtClean="0">
                <a:latin typeface="Arial" panose="020B0604020202020204" pitchFamily="34" charset="0"/>
                <a:cs typeface="Arial" panose="020B0604020202020204" pitchFamily="34" charset="0"/>
              </a:rPr>
              <a:t>em</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trai</a:t>
            </a:r>
            <a:endParaRPr lang="en-US" sz="5600" b="1" i="1" dirty="0">
              <a:latin typeface="Arial" panose="020B0604020202020204" pitchFamily="34" charset="0"/>
              <a:cs typeface="Arial" panose="020B0604020202020204" pitchFamily="34" charset="0"/>
            </a:endParaRPr>
          </a:p>
        </p:txBody>
      </p:sp>
      <p:sp>
        <p:nvSpPr>
          <p:cNvPr id="9" name="TextBox 8"/>
          <p:cNvSpPr txBox="1"/>
          <p:nvPr/>
        </p:nvSpPr>
        <p:spPr>
          <a:xfrm>
            <a:off x="6400800" y="2287607"/>
            <a:ext cx="59436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NHÓM</a:t>
            </a:r>
            <a:endParaRPr lang="en-US" sz="48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333382" y="3222509"/>
            <a:ext cx="15527198"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kern="100" dirty="0">
                <a:solidFill>
                  <a:srgbClr val="000000"/>
                </a:solidFill>
                <a:ea typeface="SimSun" panose="02010600030101010101" pitchFamily="2" charset="-122"/>
                <a:cs typeface="Times New Roman" panose="02020603050405020304" pitchFamily="18" charset="0"/>
              </a:rPr>
              <a:t>Người em được miêu tả về hình dáng, tính cách như thế nào?</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200" kern="100" dirty="0" smtClean="0">
                <a:solidFill>
                  <a:srgbClr val="000000"/>
                </a:solidFill>
                <a:ea typeface="SimSun" panose="02010600030101010101" pitchFamily="2" charset="-122"/>
                <a:cs typeface="Times New Roman" panose="02020603050405020304" pitchFamily="18" charset="0"/>
              </a:rPr>
              <a:t>Mọi </a:t>
            </a:r>
            <a:r>
              <a:rPr lang="vi-VN" sz="4200" kern="100" dirty="0">
                <a:solidFill>
                  <a:srgbClr val="000000"/>
                </a:solidFill>
                <a:ea typeface="SimSun" panose="02010600030101010101" pitchFamily="2" charset="-122"/>
                <a:cs typeface="Times New Roman" panose="02020603050405020304" pitchFamily="18" charset="0"/>
              </a:rPr>
              <a:t>người đối xử với cậu bé như thế nào?</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200" kern="100" dirty="0" smtClean="0">
                <a:solidFill>
                  <a:srgbClr val="000000"/>
                </a:solidFill>
                <a:ea typeface="SimSun" panose="02010600030101010101" pitchFamily="2" charset="-122"/>
                <a:cs typeface="Times New Roman" panose="02020603050405020304" pitchFamily="18" charset="0"/>
              </a:rPr>
              <a:t>Khi </a:t>
            </a:r>
            <a:r>
              <a:rPr lang="vi-VN" sz="4200" kern="100" dirty="0">
                <a:solidFill>
                  <a:srgbClr val="000000"/>
                </a:solidFill>
                <a:ea typeface="SimSun" panose="02010600030101010101" pitchFamily="2" charset="-122"/>
                <a:cs typeface="Times New Roman" panose="02020603050405020304" pitchFamily="18" charset="0"/>
              </a:rPr>
              <a:t>được người chị quan tâm, hỏi han, tâm trạng của cậu bé thay đổi như thế nào?</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200" kern="100" dirty="0" smtClean="0">
                <a:solidFill>
                  <a:srgbClr val="000000"/>
                </a:solidFill>
                <a:ea typeface="SimSun" panose="02010600030101010101" pitchFamily="2" charset="-122"/>
                <a:cs typeface="Times New Roman" panose="02020603050405020304" pitchFamily="18" charset="0"/>
              </a:rPr>
              <a:t>Qua </a:t>
            </a:r>
            <a:r>
              <a:rPr lang="vi-VN" sz="4200" kern="100" dirty="0">
                <a:solidFill>
                  <a:srgbClr val="000000"/>
                </a:solidFill>
                <a:ea typeface="SimSun" panose="02010600030101010101" pitchFamily="2" charset="-122"/>
                <a:cs typeface="Times New Roman" panose="02020603050405020304" pitchFamily="18" charset="0"/>
              </a:rPr>
              <a:t>các chi tiết trong truyện, em cảm nhận tình cảm của người em dành cho chị như thế nào?</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8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492300">
            <a:off x="12701686" y="-4339117"/>
            <a:ext cx="8353228" cy="66066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26884">
            <a:off x="16891188" y="-1180052"/>
            <a:ext cx="8616526" cy="737887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912104">
            <a:off x="601184" y="340762"/>
            <a:ext cx="645364" cy="603122"/>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841530" y="8801100"/>
            <a:ext cx="733833" cy="685800"/>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648513">
            <a:off x="16515796" y="2462082"/>
            <a:ext cx="725008" cy="698644"/>
          </a:xfrm>
          <a:prstGeom prst="rect">
            <a:avLst/>
          </a:prstGeom>
        </p:spPr>
      </p:pic>
      <p:sp>
        <p:nvSpPr>
          <p:cNvPr id="23" name="TextBox 22"/>
          <p:cNvSpPr txBox="1"/>
          <p:nvPr/>
        </p:nvSpPr>
        <p:spPr>
          <a:xfrm>
            <a:off x="1066717" y="800100"/>
            <a:ext cx="9372600"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2. </a:t>
            </a:r>
            <a:r>
              <a:rPr lang="en-US" sz="5600" b="1" i="1" dirty="0" err="1" smtClean="0">
                <a:latin typeface="Arial" panose="020B0604020202020204" pitchFamily="34" charset="0"/>
                <a:cs typeface="Arial" panose="020B0604020202020204" pitchFamily="34" charset="0"/>
              </a:rPr>
              <a:t>Nhân</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vật</a:t>
            </a:r>
            <a:r>
              <a:rPr lang="en-US" sz="5600" b="1" i="1" dirty="0" smtClean="0">
                <a:latin typeface="Arial" panose="020B0604020202020204" pitchFamily="34" charset="0"/>
                <a:cs typeface="Arial" panose="020B0604020202020204" pitchFamily="34" charset="0"/>
              </a:rPr>
              <a:t> người </a:t>
            </a:r>
            <a:r>
              <a:rPr lang="en-US" sz="5600" b="1" i="1" dirty="0" err="1" smtClean="0">
                <a:latin typeface="Arial" panose="020B0604020202020204" pitchFamily="34" charset="0"/>
                <a:cs typeface="Arial" panose="020B0604020202020204" pitchFamily="34" charset="0"/>
              </a:rPr>
              <a:t>em</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trai</a:t>
            </a:r>
            <a:endParaRPr lang="en-US" sz="5600" b="1" i="1" dirty="0">
              <a:latin typeface="Arial" panose="020B0604020202020204" pitchFamily="34" charset="0"/>
              <a:cs typeface="Arial" panose="020B0604020202020204" pitchFamily="34" charset="0"/>
            </a:endParaRPr>
          </a:p>
        </p:txBody>
      </p:sp>
      <p:sp>
        <p:nvSpPr>
          <p:cNvPr id="5" name="Rounded Rectangle 4"/>
          <p:cNvSpPr/>
          <p:nvPr/>
        </p:nvSpPr>
        <p:spPr>
          <a:xfrm>
            <a:off x="1574870" y="2811404"/>
            <a:ext cx="3276600" cy="141769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rgbClr val="FF0000"/>
                </a:solidFill>
                <a:latin typeface="Arial" panose="020B0604020202020204" pitchFamily="34" charset="0"/>
                <a:cs typeface="Arial" panose="020B0604020202020204" pitchFamily="34" charset="0"/>
              </a:rPr>
              <a:t>Hình</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dáng</a:t>
            </a:r>
            <a:endParaRPr lang="en-US" sz="4200" b="1" dirty="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5899266" y="2811404"/>
            <a:ext cx="9829800" cy="1417696"/>
          </a:xfrm>
          <a:prstGeom prst="roundRec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Đ</a:t>
            </a:r>
            <a:r>
              <a:rPr lang="vi-VN"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ôi mắt to đen láy, thể hiện sự e dè.</a:t>
            </a:r>
            <a:endPar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4" name="Rounded Rectangle 13"/>
          <p:cNvSpPr/>
          <p:nvPr/>
        </p:nvSpPr>
        <p:spPr>
          <a:xfrm>
            <a:off x="1555820" y="5424180"/>
            <a:ext cx="3276600" cy="1417696"/>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rgbClr val="FF0000"/>
                </a:solidFill>
                <a:latin typeface="Arial" panose="020B0604020202020204" pitchFamily="34" charset="0"/>
                <a:cs typeface="Arial" panose="020B0604020202020204" pitchFamily="34" charset="0"/>
              </a:rPr>
              <a:t>Tính cách</a:t>
            </a:r>
            <a:endParaRPr lang="en-US" sz="4200" b="1" dirty="0">
              <a:solidFill>
                <a:srgbClr val="FF0000"/>
              </a:solidFill>
              <a:latin typeface="Arial" panose="020B0604020202020204" pitchFamily="34" charset="0"/>
              <a:cs typeface="Arial" panose="020B0604020202020204" pitchFamily="34" charset="0"/>
            </a:endParaRPr>
          </a:p>
        </p:txBody>
      </p:sp>
      <p:sp>
        <p:nvSpPr>
          <p:cNvPr id="15" name="Rounded Rectangle 14"/>
          <p:cNvSpPr/>
          <p:nvPr/>
        </p:nvSpPr>
        <p:spPr>
          <a:xfrm>
            <a:off x="5918316" y="5092268"/>
            <a:ext cx="9829800" cy="2081520"/>
          </a:xfrm>
          <a:prstGeom prst="roundRec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i="1"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Hồn</a:t>
            </a:r>
            <a:r>
              <a:rPr lang="en-US" sz="4200" i="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nhiên</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đầy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hoài</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bão</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tốt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bụng</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thân</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thiện</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cởi</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mở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và</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hoạt</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200" i="1" dirty="0" err="1">
                <a:solidFill>
                  <a:schemeClr val="tx1"/>
                </a:solidFill>
                <a:latin typeface="Arial" panose="020B0604020202020204" pitchFamily="34" charset="0"/>
                <a:ea typeface="Times New Roman" panose="02020603050405020304" pitchFamily="18" charset="0"/>
                <a:cs typeface="Arial" panose="020B0604020202020204" pitchFamily="34" charset="0"/>
              </a:rPr>
              <a:t>ngôn</a:t>
            </a:r>
            <a:r>
              <a:rPr lang="en-US" sz="4200" i="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p:txBody>
      </p:sp>
      <p:cxnSp>
        <p:nvCxnSpPr>
          <p:cNvPr id="8" name="Straight Arrow Connector 7"/>
          <p:cNvCxnSpPr>
            <a:stCxn id="5" idx="3"/>
            <a:endCxn id="6" idx="1"/>
          </p:cNvCxnSpPr>
          <p:nvPr/>
        </p:nvCxnSpPr>
        <p:spPr>
          <a:xfrm>
            <a:off x="4851470" y="3520252"/>
            <a:ext cx="10477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851470" y="6133028"/>
            <a:ext cx="10477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1588494" y="7828367"/>
            <a:ext cx="14158043" cy="957506"/>
          </a:xfrm>
          <a:prstGeom prst="rect">
            <a:avLst/>
          </a:prstGeom>
        </p:spPr>
        <p:txBody>
          <a:bodyPr wrap="none">
            <a:spAutoFit/>
          </a:bodyPr>
          <a:lstStyle/>
          <a:p>
            <a:pPr algn="just">
              <a:lnSpc>
                <a:spcPct val="150000"/>
              </a:lnSpc>
            </a:pPr>
            <a:r>
              <a:rPr lang="vi-VN" sz="4200" b="1" dirty="0">
                <a:solidFill>
                  <a:srgbClr val="000000"/>
                </a:solidFill>
                <a:ea typeface="Times New Roman" panose="02020603050405020304" pitchFamily="18" charset="0"/>
                <a:cs typeface="Times New Roman" panose="02020603050405020304" pitchFamily="18" charset="0"/>
                <a:sym typeface="Wingdings" panose="05000000000000000000" pitchFamily="2" charset="2"/>
              </a:rPr>
              <a:t></a:t>
            </a:r>
            <a:r>
              <a:rPr lang="vi-VN" sz="4200" b="1" dirty="0">
                <a:solidFill>
                  <a:srgbClr val="000000"/>
                </a:solidFill>
                <a:ea typeface="Times New Roman" panose="02020603050405020304" pitchFamily="18" charset="0"/>
                <a:cs typeface="Times New Roman" panose="02020603050405020304" pitchFamily="18" charset="0"/>
              </a:rPr>
              <a:t> </a:t>
            </a:r>
            <a:r>
              <a:rPr lang="en-US"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vi-VN" sz="4200" b="1" dirty="0" smtClean="0">
                <a:solidFill>
                  <a:srgbClr val="000000"/>
                </a:solidFill>
                <a:ea typeface="Times New Roman" panose="02020603050405020304" pitchFamily="18" charset="0"/>
                <a:cs typeface="Times New Roman" panose="02020603050405020304" pitchFamily="18" charset="0"/>
              </a:rPr>
              <a:t>ọi </a:t>
            </a:r>
            <a:r>
              <a:rPr lang="vi-VN" sz="4200" b="1" dirty="0">
                <a:solidFill>
                  <a:srgbClr val="000000"/>
                </a:solidFill>
                <a:ea typeface="Times New Roman" panose="02020603050405020304" pitchFamily="18" charset="0"/>
                <a:cs typeface="Times New Roman" panose="02020603050405020304" pitchFamily="18" charset="0"/>
              </a:rPr>
              <a:t>người đều nhìn chằm chằm vì em khác thường.</a:t>
            </a:r>
            <a:endParaRPr lang="en-US" sz="42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6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492300">
            <a:off x="12701686" y="-4339117"/>
            <a:ext cx="8353228" cy="660664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26884">
            <a:off x="16891188" y="-1180052"/>
            <a:ext cx="8616526" cy="737887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912104">
            <a:off x="601184" y="340762"/>
            <a:ext cx="645364" cy="603122"/>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841530" y="8801100"/>
            <a:ext cx="733833" cy="685800"/>
          </a:xfrm>
          <a:prstGeom prst="rect">
            <a:avLst/>
          </a:prstGeom>
        </p:spPr>
      </p:pic>
      <p:pic>
        <p:nvPicPr>
          <p:cNvPr id="22" name="Picture 2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648513">
            <a:off x="16515796" y="2462082"/>
            <a:ext cx="725008" cy="698644"/>
          </a:xfrm>
          <a:prstGeom prst="rect">
            <a:avLst/>
          </a:prstGeom>
        </p:spPr>
      </p:pic>
      <p:sp>
        <p:nvSpPr>
          <p:cNvPr id="23" name="TextBox 22"/>
          <p:cNvSpPr txBox="1"/>
          <p:nvPr/>
        </p:nvSpPr>
        <p:spPr>
          <a:xfrm>
            <a:off x="1066717" y="800100"/>
            <a:ext cx="9372600"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2. </a:t>
            </a:r>
            <a:r>
              <a:rPr lang="en-US" sz="5600" b="1" i="1" dirty="0" err="1" smtClean="0">
                <a:latin typeface="Arial" panose="020B0604020202020204" pitchFamily="34" charset="0"/>
                <a:cs typeface="Arial" panose="020B0604020202020204" pitchFamily="34" charset="0"/>
              </a:rPr>
              <a:t>Nhân</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vật</a:t>
            </a:r>
            <a:r>
              <a:rPr lang="en-US" sz="5600" b="1" i="1" dirty="0" smtClean="0">
                <a:latin typeface="Arial" panose="020B0604020202020204" pitchFamily="34" charset="0"/>
                <a:cs typeface="Arial" panose="020B0604020202020204" pitchFamily="34" charset="0"/>
              </a:rPr>
              <a:t> người </a:t>
            </a:r>
            <a:r>
              <a:rPr lang="en-US" sz="5600" b="1" i="1" dirty="0" err="1" smtClean="0">
                <a:latin typeface="Arial" panose="020B0604020202020204" pitchFamily="34" charset="0"/>
                <a:cs typeface="Arial" panose="020B0604020202020204" pitchFamily="34" charset="0"/>
              </a:rPr>
              <a:t>em</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trai</a:t>
            </a:r>
            <a:endParaRPr lang="en-US" sz="5600" b="1" i="1" dirty="0">
              <a:latin typeface="Arial" panose="020B0604020202020204" pitchFamily="34" charset="0"/>
              <a:cs typeface="Arial" panose="020B0604020202020204" pitchFamily="34" charset="0"/>
            </a:endParaRPr>
          </a:p>
        </p:txBody>
      </p:sp>
      <p:sp>
        <p:nvSpPr>
          <p:cNvPr id="2" name="Rectangle 1"/>
          <p:cNvSpPr/>
          <p:nvPr/>
        </p:nvSpPr>
        <p:spPr>
          <a:xfrm>
            <a:off x="1314332" y="2095500"/>
            <a:ext cx="12401668" cy="3000821"/>
          </a:xfrm>
          <a:prstGeom prst="rect">
            <a:avLst/>
          </a:prstGeom>
        </p:spPr>
        <p:txBody>
          <a:bodyPr wrap="square">
            <a:spAutoFit/>
          </a:bodyPr>
          <a:lstStyle/>
          <a:p>
            <a:pPr algn="just">
              <a:lnSpc>
                <a:spcPct val="150000"/>
              </a:lnSpc>
            </a:pPr>
            <a:r>
              <a:rPr lang="vi-VN" sz="4200" dirty="0">
                <a:solidFill>
                  <a:srgbClr val="000000"/>
                </a:solidFill>
                <a:ea typeface="Times New Roman" panose="02020603050405020304" pitchFamily="18" charset="0"/>
                <a:cs typeface="Times New Roman" panose="02020603050405020304" pitchFamily="18" charset="0"/>
              </a:rPr>
              <a:t>- Dù bị chị mắng mỏ, quát nạt nhưng người em vẫn rất yêu quý chị.</a:t>
            </a:r>
            <a:endParaRPr lang="en-US" sz="4200" dirty="0">
              <a:ea typeface="Times New Roman" panose="02020603050405020304" pitchFamily="18" charset="0"/>
              <a:cs typeface="Times New Roman" panose="02020603050405020304" pitchFamily="18" charset="0"/>
            </a:endParaRPr>
          </a:p>
          <a:p>
            <a:pPr algn="just">
              <a:lnSpc>
                <a:spcPct val="150000"/>
              </a:lnSpc>
            </a:pPr>
            <a:r>
              <a:rPr lang="vi-VN" sz="4200" dirty="0">
                <a:solidFill>
                  <a:srgbClr val="000000"/>
                </a:solidFill>
                <a:ea typeface="Times New Roman" panose="02020603050405020304" pitchFamily="18" charset="0"/>
                <a:cs typeface="Times New Roman" panose="02020603050405020304" pitchFamily="18" charset="0"/>
                <a:sym typeface="Wingdings" panose="05000000000000000000" pitchFamily="2" charset="2"/>
              </a:rPr>
              <a:t></a:t>
            </a:r>
            <a:r>
              <a:rPr lang="vi-VN" sz="4200" dirty="0">
                <a:solidFill>
                  <a:srgbClr val="000000"/>
                </a:solidFill>
                <a:ea typeface="Times New Roman" panose="02020603050405020304" pitchFamily="18" charset="0"/>
                <a:cs typeface="Times New Roman" panose="02020603050405020304" pitchFamily="18" charset="0"/>
              </a:rPr>
              <a:t> </a:t>
            </a: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a:t>
            </a:r>
            <a:r>
              <a:rPr lang="vi-VN" sz="4200" b="1" dirty="0" smtClean="0">
                <a:solidFill>
                  <a:srgbClr val="000000"/>
                </a:solidFill>
                <a:ea typeface="Times New Roman" panose="02020603050405020304" pitchFamily="18" charset="0"/>
                <a:cs typeface="Times New Roman" panose="02020603050405020304" pitchFamily="18" charset="0"/>
              </a:rPr>
              <a:t>à </a:t>
            </a:r>
            <a:r>
              <a:rPr lang="vi-VN" sz="4200" b="1" dirty="0">
                <a:solidFill>
                  <a:srgbClr val="000000"/>
                </a:solidFill>
                <a:ea typeface="Times New Roman" panose="02020603050405020304" pitchFamily="18" charset="0"/>
                <a:cs typeface="Times New Roman" panose="02020603050405020304" pitchFamily="18" charset="0"/>
              </a:rPr>
              <a:t>người có tình cảm trong sáng, nhân hậu.</a:t>
            </a:r>
            <a:endParaRPr lang="en-US" sz="42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3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01374" y="4126812"/>
            <a:ext cx="10575092" cy="90561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09139" y="-2508537"/>
            <a:ext cx="9674990" cy="76520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81782" y="5569331"/>
            <a:ext cx="4924974" cy="52191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0" y="2714103"/>
            <a:ext cx="12115800" cy="4715398"/>
          </a:xfrm>
          <a:prstGeom prst="rect">
            <a:avLst/>
          </a:prstGeom>
        </p:spPr>
      </p:pic>
      <p:sp>
        <p:nvSpPr>
          <p:cNvPr id="8" name="TextBox 8"/>
          <p:cNvSpPr txBox="1"/>
          <p:nvPr/>
        </p:nvSpPr>
        <p:spPr>
          <a:xfrm>
            <a:off x="3951256" y="4854959"/>
            <a:ext cx="10309287" cy="642997"/>
          </a:xfrm>
          <a:prstGeom prst="rect">
            <a:avLst/>
          </a:prstGeom>
        </p:spPr>
        <p:txBody>
          <a:bodyPr wrap="square" lIns="0" tIns="0" rIns="0" bIns="0" rtlCol="0" anchor="t">
            <a:spAutoFit/>
          </a:bodyPr>
          <a:lstStyle/>
          <a:p>
            <a:pPr algn="ctr">
              <a:lnSpc>
                <a:spcPts val="4480"/>
              </a:lnSpc>
            </a:pPr>
            <a:r>
              <a:rPr lang="en-US" sz="7200" b="1" spc="96" dirty="0" smtClean="0">
                <a:solidFill>
                  <a:srgbClr val="2E2F30"/>
                </a:solidFill>
                <a:latin typeface="Arial" panose="020B0604020202020204" pitchFamily="34" charset="0"/>
                <a:cs typeface="Arial" panose="020B0604020202020204" pitchFamily="34" charset="0"/>
              </a:rPr>
              <a:t>III. TỔNG KẾT</a:t>
            </a:r>
            <a:endParaRPr lang="en-US" sz="7200" b="1" spc="96" dirty="0">
              <a:solidFill>
                <a:srgbClr val="2E2F3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88920" y="1028700"/>
            <a:ext cx="2598733" cy="2127882"/>
          </a:xfrm>
          <a:prstGeom prst="rect">
            <a:avLst/>
          </a:prstGeom>
        </p:spPr>
      </p:pic>
    </p:spTree>
    <p:extLst>
      <p:ext uri="{BB962C8B-B14F-4D97-AF65-F5344CB8AC3E}">
        <p14:creationId xmlns:p14="http://schemas.microsoft.com/office/powerpoint/2010/main" val="403727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64796" y="-2196268"/>
            <a:ext cx="9674990" cy="76520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58873">
            <a:off x="-1673285" y="3168138"/>
            <a:ext cx="10575092" cy="90561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flipH="1">
            <a:off x="5616552" y="-2171699"/>
            <a:ext cx="7512097" cy="14630401"/>
          </a:xfrm>
          <a:prstGeom prst="rect">
            <a:avLst/>
          </a:prstGeom>
        </p:spPr>
      </p:pic>
      <p:sp>
        <p:nvSpPr>
          <p:cNvPr id="6" name="TextBox 6"/>
          <p:cNvSpPr txBox="1"/>
          <p:nvPr/>
        </p:nvSpPr>
        <p:spPr>
          <a:xfrm>
            <a:off x="4621969" y="2095500"/>
            <a:ext cx="9501261" cy="1023165"/>
          </a:xfrm>
          <a:prstGeom prst="rect">
            <a:avLst/>
          </a:prstGeom>
        </p:spPr>
        <p:txBody>
          <a:bodyPr lIns="0" tIns="0" rIns="0" bIns="0" rtlCol="0" anchor="t">
            <a:spAutoFit/>
          </a:bodyPr>
          <a:lstStyle/>
          <a:p>
            <a:pPr algn="ctr">
              <a:lnSpc>
                <a:spcPts val="8455"/>
              </a:lnSpc>
            </a:pPr>
            <a:r>
              <a:rPr lang="en-US" sz="6400" b="1" dirty="0" smtClean="0">
                <a:solidFill>
                  <a:srgbClr val="2E2F30"/>
                </a:solidFill>
                <a:latin typeface="Arial" panose="020B0604020202020204" pitchFamily="34" charset="0"/>
                <a:cs typeface="Arial" panose="020B0604020202020204" pitchFamily="34" charset="0"/>
              </a:rPr>
              <a:t>NỘI DUNG</a:t>
            </a:r>
            <a:endParaRPr lang="en-US" sz="6400" b="1" dirty="0">
              <a:solidFill>
                <a:srgbClr val="2E2F3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04313" y="1028700"/>
            <a:ext cx="1286296" cy="120210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9696" y="7696200"/>
            <a:ext cx="819604" cy="76595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77787" y="8875321"/>
            <a:ext cx="819604" cy="765957"/>
          </a:xfrm>
          <a:prstGeom prst="rect">
            <a:avLst/>
          </a:prstGeom>
        </p:spPr>
      </p:pic>
      <p:sp>
        <p:nvSpPr>
          <p:cNvPr id="11" name="Rectangle 10"/>
          <p:cNvSpPr/>
          <p:nvPr/>
        </p:nvSpPr>
        <p:spPr>
          <a:xfrm>
            <a:off x="2928835" y="3377829"/>
            <a:ext cx="12887527" cy="3850541"/>
          </a:xfrm>
          <a:prstGeom prst="rect">
            <a:avLst/>
          </a:prstGeom>
        </p:spPr>
        <p:txBody>
          <a:bodyPr wrap="square">
            <a:spAutoFit/>
          </a:bodyPr>
          <a:lstStyle/>
          <a:p>
            <a:pPr algn="just">
              <a:lnSpc>
                <a:spcPct val="150000"/>
              </a:lnSpc>
            </a:pPr>
            <a:r>
              <a:rPr lang="nl-NL"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Truyện</a:t>
            </a:r>
            <a:r>
              <a:rPr lang="vi-VN"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kể về cách cư xử của chị em trong gia đình. Qua đó, truyện gửi gắm ý nghĩa để gia đình gắn kết, yêu thương nhau rất cần sự quan tâm, lắng nghe, chia sẻ của mọi thành viên.</a:t>
            </a:r>
            <a:endParaRPr lang="en-US" sz="4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64796" y="-2196268"/>
            <a:ext cx="9674990" cy="76520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58873">
            <a:off x="-1673285" y="3168138"/>
            <a:ext cx="10575092" cy="90561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flipH="1">
            <a:off x="5616552" y="-2171699"/>
            <a:ext cx="7512097" cy="14630401"/>
          </a:xfrm>
          <a:prstGeom prst="rect">
            <a:avLst/>
          </a:prstGeom>
        </p:spPr>
      </p:pic>
      <p:sp>
        <p:nvSpPr>
          <p:cNvPr id="6" name="TextBox 6"/>
          <p:cNvSpPr txBox="1"/>
          <p:nvPr/>
        </p:nvSpPr>
        <p:spPr>
          <a:xfrm>
            <a:off x="4621969" y="2095500"/>
            <a:ext cx="9501261" cy="1023165"/>
          </a:xfrm>
          <a:prstGeom prst="rect">
            <a:avLst/>
          </a:prstGeom>
        </p:spPr>
        <p:txBody>
          <a:bodyPr lIns="0" tIns="0" rIns="0" bIns="0" rtlCol="0" anchor="t">
            <a:spAutoFit/>
          </a:bodyPr>
          <a:lstStyle/>
          <a:p>
            <a:pPr algn="ctr">
              <a:lnSpc>
                <a:spcPts val="8455"/>
              </a:lnSpc>
            </a:pPr>
            <a:r>
              <a:rPr lang="en-US" sz="6400" b="1" dirty="0" smtClean="0">
                <a:solidFill>
                  <a:srgbClr val="2E2F30"/>
                </a:solidFill>
                <a:latin typeface="Arial" panose="020B0604020202020204" pitchFamily="34" charset="0"/>
                <a:cs typeface="Arial" panose="020B0604020202020204" pitchFamily="34" charset="0"/>
              </a:rPr>
              <a:t>NGHỆ THUẬT</a:t>
            </a:r>
            <a:endParaRPr lang="en-US" sz="6400" b="1" dirty="0">
              <a:solidFill>
                <a:srgbClr val="2E2F3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04313" y="1028700"/>
            <a:ext cx="1286296" cy="120210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9696" y="7696200"/>
            <a:ext cx="819604" cy="76595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77787" y="8875321"/>
            <a:ext cx="819604" cy="765957"/>
          </a:xfrm>
          <a:prstGeom prst="rect">
            <a:avLst/>
          </a:prstGeom>
        </p:spPr>
      </p:pic>
      <p:sp>
        <p:nvSpPr>
          <p:cNvPr id="11" name="Rectangle 10"/>
          <p:cNvSpPr/>
          <p:nvPr/>
        </p:nvSpPr>
        <p:spPr>
          <a:xfrm>
            <a:off x="2928835" y="3377829"/>
            <a:ext cx="12887527" cy="3970318"/>
          </a:xfrm>
          <a:prstGeom prst="rect">
            <a:avLst/>
          </a:prstGeom>
        </p:spPr>
        <p:txBody>
          <a:bodyPr wrap="square">
            <a:spAutoFit/>
          </a:bodyPr>
          <a:lstStyle/>
          <a:p>
            <a:pPr algn="just">
              <a:lnSpc>
                <a:spcPct val="150000"/>
              </a:lnSpc>
            </a:pPr>
            <a:r>
              <a:rPr lang="nl-NL"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Ngôi kể thứ nhất tự nhiên, chân thật </a:t>
            </a:r>
            <a:r>
              <a:rPr lang="vi-VN" sz="4200" dirty="0">
                <a:solidFill>
                  <a:srgbClr val="000000"/>
                </a:solidFill>
                <a:ea typeface="Times New Roman" panose="02020603050405020304" pitchFamily="18" charset="0"/>
                <a:cs typeface="Arial" panose="020B0604020202020204" pitchFamily="34" charset="0"/>
              </a:rPr>
              <a:t>giúp nhân vật bộc lộ được những tâm trạng, cảm xúc chân thực, </a:t>
            </a:r>
            <a:r>
              <a:rPr lang="vi-VN" sz="4200" dirty="0" smtClean="0">
                <a:solidFill>
                  <a:srgbClr val="000000"/>
                </a:solidFill>
                <a:ea typeface="Times New Roman" panose="02020603050405020304" pitchFamily="18" charset="0"/>
                <a:cs typeface="Arial" panose="020B0604020202020204" pitchFamily="34" charset="0"/>
              </a:rPr>
              <a:t>g</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â</a:t>
            </a:r>
            <a:r>
              <a:rPr lang="vi-VN" sz="4200" dirty="0" smtClean="0">
                <a:solidFill>
                  <a:srgbClr val="000000"/>
                </a:solidFill>
                <a:ea typeface="Times New Roman" panose="02020603050405020304" pitchFamily="18" charset="0"/>
                <a:cs typeface="Arial" panose="020B0604020202020204" pitchFamily="34" charset="0"/>
              </a:rPr>
              <a:t>y </a:t>
            </a:r>
            <a:r>
              <a:rPr lang="vi-VN" sz="4200" dirty="0">
                <a:solidFill>
                  <a:srgbClr val="000000"/>
                </a:solidFill>
                <a:ea typeface="Times New Roman" panose="02020603050405020304" pitchFamily="18" charset="0"/>
                <a:cs typeface="Arial" panose="020B0604020202020204" pitchFamily="34" charset="0"/>
              </a:rPr>
              <a:t>xúc động cho người đọc.</a:t>
            </a:r>
            <a:endParaRPr lang="nl-NL"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Nghệ thuật miêu tả tâm lí nhân vật tinh tế, sắc sảo.</a:t>
            </a:r>
          </a:p>
        </p:txBody>
      </p:sp>
    </p:spTree>
    <p:extLst>
      <p:ext uri="{BB962C8B-B14F-4D97-AF65-F5344CB8AC3E}">
        <p14:creationId xmlns:p14="http://schemas.microsoft.com/office/powerpoint/2010/main" val="9117594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6934200" y="1104900"/>
            <a:ext cx="4953000" cy="577081"/>
          </a:xfrm>
          <a:prstGeom prst="rect">
            <a:avLst/>
          </a:prstGeom>
        </p:spPr>
        <p:txBody>
          <a:bodyPr wrap="square" lIns="0" tIns="0" rIns="0" bIns="0" rtlCol="0" anchor="t">
            <a:spAutoFit/>
          </a:bodyPr>
          <a:lstStyle/>
          <a:p>
            <a:pPr>
              <a:lnSpc>
                <a:spcPts val="4480"/>
              </a:lnSpc>
            </a:pPr>
            <a:r>
              <a:rPr lang="en-US" sz="6400" b="1" spc="96" dirty="0" smtClean="0">
                <a:solidFill>
                  <a:srgbClr val="FF0000"/>
                </a:solidFill>
                <a:latin typeface="Arial" panose="020B0604020202020204" pitchFamily="34" charset="0"/>
                <a:cs typeface="Arial" panose="020B0604020202020204" pitchFamily="34" charset="0"/>
              </a:rPr>
              <a:t>LUYỆN TẬP</a:t>
            </a:r>
            <a:endParaRPr lang="en-US" sz="6400" b="1" spc="96" dirty="0">
              <a:solidFill>
                <a:srgbClr val="FF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482693" y="6045143"/>
            <a:ext cx="7189470" cy="6827771"/>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114993">
            <a:off x="-6013592" y="-4528062"/>
            <a:ext cx="10575092" cy="9056124"/>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317918" y="8505294"/>
            <a:ext cx="2329549" cy="1907470"/>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152673">
            <a:off x="5378517" y="638121"/>
            <a:ext cx="1180784" cy="933557"/>
          </a:xfrm>
          <a:prstGeom prst="rect">
            <a:avLst/>
          </a:prstGeom>
        </p:spPr>
      </p:pic>
      <p:sp>
        <p:nvSpPr>
          <p:cNvPr id="24" name="Rectangle 23"/>
          <p:cNvSpPr/>
          <p:nvPr/>
        </p:nvSpPr>
        <p:spPr>
          <a:xfrm>
            <a:off x="2819400" y="1953135"/>
            <a:ext cx="13182600" cy="2188997"/>
          </a:xfrm>
          <a:prstGeom prst="rect">
            <a:avLst/>
          </a:prstGeom>
        </p:spPr>
        <p:txBody>
          <a:bodyPr wrap="square">
            <a:spAutoFit/>
          </a:bodyPr>
          <a:lstStyle/>
          <a:p>
            <a:pPr>
              <a:lnSpc>
                <a:spcPct val="150000"/>
              </a:lnSpc>
            </a:pPr>
            <a:r>
              <a:rPr lang="vi-VN" sz="4800" b="1" i="1" dirty="0">
                <a:solidFill>
                  <a:srgbClr val="000000"/>
                </a:solidFill>
                <a:ea typeface="Arial" panose="020B0604020202020204" pitchFamily="34" charset="0"/>
              </a:rPr>
              <a:t>Học xong truyện, em tự rút ra cho bản thân những bài học gì?</a:t>
            </a:r>
            <a:endParaRPr lang="en-US" sz="4800" b="1" i="1" dirty="0"/>
          </a:p>
        </p:txBody>
      </p:sp>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08212" y="4394236"/>
            <a:ext cx="5284879" cy="5284879"/>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77287" y="850454"/>
            <a:ext cx="9501261" cy="936154"/>
          </a:xfrm>
          <a:prstGeom prst="rect">
            <a:avLst/>
          </a:prstGeom>
        </p:spPr>
        <p:txBody>
          <a:bodyPr lIns="0" tIns="0" rIns="0" bIns="0" rtlCol="0" anchor="t">
            <a:spAutoFit/>
          </a:bodyPr>
          <a:lstStyle/>
          <a:p>
            <a:pPr algn="ctr">
              <a:lnSpc>
                <a:spcPts val="7310"/>
              </a:lnSpc>
            </a:pPr>
            <a:r>
              <a:rPr lang="en-US" sz="6400" b="1" dirty="0" smtClean="0">
                <a:solidFill>
                  <a:srgbClr val="F04F45"/>
                </a:solidFill>
                <a:latin typeface="Arial" panose="020B0604020202020204" pitchFamily="34" charset="0"/>
                <a:cs typeface="Arial" panose="020B0604020202020204" pitchFamily="34" charset="0"/>
              </a:rPr>
              <a:t>KHỞI ĐỘNG</a:t>
            </a:r>
            <a:endParaRPr lang="en-US" sz="6400" b="1" dirty="0">
              <a:solidFill>
                <a:srgbClr val="F04F45"/>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79383" y="-3644009"/>
            <a:ext cx="7233234" cy="61942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11205" y="-337796"/>
            <a:ext cx="4473888" cy="42488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52600" y="6515100"/>
            <a:ext cx="4468670" cy="424385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503807">
            <a:off x="747172" y="7632358"/>
            <a:ext cx="3444470" cy="27232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07881" y="2050489"/>
            <a:ext cx="2074472" cy="318703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12168">
            <a:off x="11723160" y="-1882309"/>
            <a:ext cx="3552430" cy="3764617"/>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6237" y="-490417"/>
            <a:ext cx="2598733" cy="2127882"/>
          </a:xfrm>
          <a:prstGeom prst="rect">
            <a:avLst/>
          </a:prstGeom>
        </p:spPr>
      </p:pic>
      <p:sp>
        <p:nvSpPr>
          <p:cNvPr id="12" name="Rectangle 11"/>
          <p:cNvSpPr/>
          <p:nvPr/>
        </p:nvSpPr>
        <p:spPr>
          <a:xfrm>
            <a:off x="2128857" y="1761153"/>
            <a:ext cx="13445092" cy="3970318"/>
          </a:xfrm>
          <a:prstGeom prst="rect">
            <a:avLst/>
          </a:prstGeom>
        </p:spPr>
        <p:txBody>
          <a:bodyPr wrap="square">
            <a:spAutoFit/>
          </a:bodyPr>
          <a:lstStyle/>
          <a:p>
            <a:pPr algn="just">
              <a:lnSpc>
                <a:spcPct val="150000"/>
              </a:lnSpc>
            </a:pPr>
            <a:r>
              <a:rPr lang="en-US" sz="4200" b="1" i="1" kern="100" dirty="0" smtClean="0">
                <a:solidFill>
                  <a:srgbClr val="000000"/>
                </a:solidFill>
                <a:ea typeface="SimSun" panose="02010600030101010101" pitchFamily="2" charset="-122"/>
                <a:cs typeface="Times New Roman" panose="02020603050405020304" pitchFamily="18" charset="0"/>
              </a:rPr>
              <a:t>	</a:t>
            </a:r>
            <a:r>
              <a:rPr lang="vi-VN" sz="4200" b="1" i="1" kern="100" dirty="0" smtClean="0">
                <a:solidFill>
                  <a:srgbClr val="000000"/>
                </a:solidFill>
                <a:ea typeface="SimSun" panose="02010600030101010101" pitchFamily="2" charset="-122"/>
                <a:cs typeface="Times New Roman" panose="02020603050405020304" pitchFamily="18" charset="0"/>
              </a:rPr>
              <a:t>Trong </a:t>
            </a:r>
            <a:r>
              <a:rPr lang="vi-VN" sz="4200" b="1" i="1" kern="100" dirty="0">
                <a:solidFill>
                  <a:srgbClr val="000000"/>
                </a:solidFill>
                <a:ea typeface="SimSun" panose="02010600030101010101" pitchFamily="2" charset="-122"/>
                <a:cs typeface="Times New Roman" panose="02020603050405020304" pitchFamily="18" charset="0"/>
              </a:rPr>
              <a:t>gia đình của em, em có anh, chị , em không? Tình cảm của em với anh, chị, em mình như thế nào? Anh chị, em trong gia đình thường thể hiện sự quan tâm nhau bằng những cách nào?</a:t>
            </a:r>
            <a:endParaRPr lang="en-US" sz="4200" b="1" dirty="0">
              <a:effectLst/>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16" cstate="print">
            <a:extLst>
              <a:ext uri="{28A0092B-C50C-407E-A947-70E740481C1C}">
                <a14:useLocalDpi xmlns:a14="http://schemas.microsoft.com/office/drawing/2010/main" val="0"/>
              </a:ext>
            </a:extLst>
          </a:blip>
          <a:srcRect l="14690" t="3751" r="9310" b="14250"/>
          <a:stretch/>
        </p:blipFill>
        <p:spPr>
          <a:xfrm>
            <a:off x="13778548" y="5320882"/>
            <a:ext cx="4308089" cy="464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6934200" y="1104900"/>
            <a:ext cx="4953000" cy="619657"/>
          </a:xfrm>
          <a:prstGeom prst="rect">
            <a:avLst/>
          </a:prstGeom>
        </p:spPr>
        <p:txBody>
          <a:bodyPr wrap="square" lIns="0" tIns="0" rIns="0" bIns="0" rtlCol="0" anchor="t">
            <a:spAutoFit/>
          </a:bodyPr>
          <a:lstStyle/>
          <a:p>
            <a:pPr algn="ctr">
              <a:lnSpc>
                <a:spcPts val="4480"/>
              </a:lnSpc>
            </a:pPr>
            <a:r>
              <a:rPr lang="en-US" sz="6400" b="1" spc="96" dirty="0" smtClean="0">
                <a:solidFill>
                  <a:srgbClr val="FF0000"/>
                </a:solidFill>
                <a:latin typeface="Arial" panose="020B0604020202020204" pitchFamily="34" charset="0"/>
                <a:cs typeface="Arial" panose="020B0604020202020204" pitchFamily="34" charset="0"/>
              </a:rPr>
              <a:t>VẬN DỤNG</a:t>
            </a:r>
            <a:endParaRPr lang="en-US" sz="6400" b="1" spc="96" dirty="0">
              <a:solidFill>
                <a:srgbClr val="FF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482693" y="6045143"/>
            <a:ext cx="7189470" cy="6827771"/>
          </a:xfrm>
          <a:prstGeom prst="rect">
            <a:avLst/>
          </a:prstGeom>
        </p:spPr>
      </p:pic>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114993">
            <a:off x="-6013592" y="-4528062"/>
            <a:ext cx="10575092" cy="9056124"/>
          </a:xfrm>
          <a:prstGeom prst="rect">
            <a:avLst/>
          </a:prstGeom>
        </p:spPr>
      </p:pic>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317918" y="8505294"/>
            <a:ext cx="2329549" cy="1907470"/>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152673">
            <a:off x="5557996" y="797090"/>
            <a:ext cx="1180784" cy="933557"/>
          </a:xfrm>
          <a:prstGeom prst="rect">
            <a:avLst/>
          </a:prstGeom>
        </p:spPr>
      </p:pic>
      <p:sp>
        <p:nvSpPr>
          <p:cNvPr id="2" name="Rectangle 1"/>
          <p:cNvSpPr/>
          <p:nvPr/>
        </p:nvSpPr>
        <p:spPr>
          <a:xfrm>
            <a:off x="2857500" y="2073290"/>
            <a:ext cx="13106400" cy="2171428"/>
          </a:xfrm>
          <a:prstGeom prst="rect">
            <a:avLst/>
          </a:prstGeom>
        </p:spPr>
        <p:txBody>
          <a:bodyPr wrap="square">
            <a:spAutoFit/>
          </a:bodyPr>
          <a:lstStyle/>
          <a:p>
            <a:pPr algn="just">
              <a:lnSpc>
                <a:spcPct val="150000"/>
              </a:lnSpc>
            </a:pPr>
            <a:r>
              <a:rPr lang="en-US" sz="4800" b="1" i="1" dirty="0">
                <a:latin typeface="Arial" panose="020B0604020202020204" pitchFamily="34" charset="0"/>
                <a:ea typeface="Arial" panose="020B0604020202020204" pitchFamily="34" charset="0"/>
                <a:cs typeface="Arial" panose="020B0604020202020204" pitchFamily="34" charset="0"/>
              </a:rPr>
              <a:t>Theo </a:t>
            </a:r>
            <a:r>
              <a:rPr lang="en-US" sz="4800" b="1" i="1" dirty="0" err="1">
                <a:latin typeface="Arial" panose="020B0604020202020204" pitchFamily="34" charset="0"/>
                <a:ea typeface="Arial" panose="020B0604020202020204" pitchFamily="34" charset="0"/>
                <a:cs typeface="Arial" panose="020B0604020202020204" pitchFamily="34" charset="0"/>
              </a:rPr>
              <a:t>em</a:t>
            </a:r>
            <a:r>
              <a:rPr lang="en-US" sz="4800" b="1" i="1" dirty="0">
                <a:latin typeface="Arial" panose="020B0604020202020204" pitchFamily="34" charset="0"/>
                <a:ea typeface="Arial" panose="020B0604020202020204" pitchFamily="34" charset="0"/>
                <a:cs typeface="Arial" panose="020B0604020202020204" pitchFamily="34" charset="0"/>
              </a:rPr>
              <a:t>, </a:t>
            </a:r>
            <a:r>
              <a:rPr lang="en-US" sz="4800" b="1" i="1" dirty="0" err="1">
                <a:latin typeface="Arial" panose="020B0604020202020204" pitchFamily="34" charset="0"/>
                <a:ea typeface="Arial" panose="020B0604020202020204" pitchFamily="34" charset="0"/>
                <a:cs typeface="Arial" panose="020B0604020202020204" pitchFamily="34" charset="0"/>
              </a:rPr>
              <a:t>chúng</a:t>
            </a:r>
            <a:r>
              <a:rPr lang="en-US" sz="4800" b="1" i="1" dirty="0">
                <a:latin typeface="Arial" panose="020B0604020202020204" pitchFamily="34" charset="0"/>
                <a:ea typeface="Arial" panose="020B0604020202020204" pitchFamily="34" charset="0"/>
                <a:cs typeface="Arial" panose="020B0604020202020204" pitchFamily="34" charset="0"/>
              </a:rPr>
              <a:t> ta cần làm </a:t>
            </a:r>
            <a:r>
              <a:rPr lang="en-US" sz="4800" b="1" i="1" dirty="0" err="1">
                <a:latin typeface="Arial" panose="020B0604020202020204" pitchFamily="34" charset="0"/>
                <a:ea typeface="Arial" panose="020B0604020202020204" pitchFamily="34" charset="0"/>
                <a:cs typeface="Arial" panose="020B0604020202020204" pitchFamily="34" charset="0"/>
              </a:rPr>
              <a:t>những</a:t>
            </a:r>
            <a:r>
              <a:rPr lang="en-US" sz="4800" b="1" i="1" dirty="0">
                <a:latin typeface="Arial" panose="020B0604020202020204" pitchFamily="34" charset="0"/>
                <a:ea typeface="Arial" panose="020B0604020202020204" pitchFamily="34" charset="0"/>
                <a:cs typeface="Arial" panose="020B0604020202020204" pitchFamily="34" charset="0"/>
              </a:rPr>
              <a:t> gì để có </a:t>
            </a:r>
            <a:r>
              <a:rPr lang="en-US" sz="4800" b="1" i="1" dirty="0" err="1">
                <a:latin typeface="Arial" panose="020B0604020202020204" pitchFamily="34" charset="0"/>
                <a:ea typeface="Arial" panose="020B0604020202020204" pitchFamily="34" charset="0"/>
                <a:cs typeface="Arial" panose="020B0604020202020204" pitchFamily="34" charset="0"/>
              </a:rPr>
              <a:t>gia</a:t>
            </a:r>
            <a:r>
              <a:rPr lang="en-US" sz="4800" b="1" i="1" dirty="0">
                <a:latin typeface="Arial" panose="020B0604020202020204" pitchFamily="34" charset="0"/>
                <a:ea typeface="Arial" panose="020B0604020202020204" pitchFamily="34" charset="0"/>
                <a:cs typeface="Arial" panose="020B0604020202020204" pitchFamily="34" charset="0"/>
              </a:rPr>
              <a:t> </a:t>
            </a:r>
            <a:r>
              <a:rPr lang="en-US" sz="4800" b="1" i="1" dirty="0" err="1">
                <a:latin typeface="Arial" panose="020B0604020202020204" pitchFamily="34" charset="0"/>
                <a:ea typeface="Arial" panose="020B0604020202020204" pitchFamily="34" charset="0"/>
                <a:cs typeface="Arial" panose="020B0604020202020204" pitchFamily="34" charset="0"/>
              </a:rPr>
              <a:t>đình</a:t>
            </a:r>
            <a:r>
              <a:rPr lang="en-US" sz="4800" b="1" i="1" dirty="0">
                <a:latin typeface="Arial" panose="020B0604020202020204" pitchFamily="34" charset="0"/>
                <a:ea typeface="Arial" panose="020B0604020202020204" pitchFamily="34" charset="0"/>
                <a:cs typeface="Arial" panose="020B0604020202020204" pitchFamily="34" charset="0"/>
              </a:rPr>
              <a:t> </a:t>
            </a:r>
            <a:r>
              <a:rPr lang="en-US" sz="4800" b="1" i="1" dirty="0" err="1">
                <a:latin typeface="Arial" panose="020B0604020202020204" pitchFamily="34" charset="0"/>
                <a:ea typeface="Arial" panose="020B0604020202020204" pitchFamily="34" charset="0"/>
                <a:cs typeface="Arial" panose="020B0604020202020204" pitchFamily="34" charset="0"/>
              </a:rPr>
              <a:t>hạnh</a:t>
            </a:r>
            <a:r>
              <a:rPr lang="en-US" sz="4800" b="1" i="1" dirty="0">
                <a:latin typeface="Arial" panose="020B0604020202020204" pitchFamily="34" charset="0"/>
                <a:ea typeface="Arial" panose="020B0604020202020204" pitchFamily="34" charset="0"/>
                <a:cs typeface="Arial" panose="020B0604020202020204" pitchFamily="34" charset="0"/>
              </a:rPr>
              <a:t> </a:t>
            </a:r>
            <a:r>
              <a:rPr lang="en-US" sz="4800" b="1" i="1" dirty="0" err="1">
                <a:latin typeface="Arial" panose="020B0604020202020204" pitchFamily="34" charset="0"/>
                <a:ea typeface="Arial" panose="020B0604020202020204" pitchFamily="34" charset="0"/>
                <a:cs typeface="Arial" panose="020B0604020202020204" pitchFamily="34" charset="0"/>
              </a:rPr>
              <a:t>phúc</a:t>
            </a:r>
            <a:r>
              <a:rPr lang="en-US" sz="4800" b="1" i="1" dirty="0">
                <a:latin typeface="Arial" panose="020B0604020202020204" pitchFamily="34" charset="0"/>
                <a:ea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1">
            <a:extLst>
              <a:ext uri="{28A0092B-C50C-407E-A947-70E740481C1C}">
                <a14:useLocalDpi xmlns:a14="http://schemas.microsoft.com/office/drawing/2010/main" val="0"/>
              </a:ext>
            </a:extLst>
          </a:blip>
          <a:srcRect t="14940" b="12231"/>
          <a:stretch/>
        </p:blipFill>
        <p:spPr>
          <a:xfrm>
            <a:off x="5456329" y="4188457"/>
            <a:ext cx="8085410" cy="5819515"/>
          </a:xfrm>
          <a:prstGeom prst="rect">
            <a:avLst/>
          </a:prstGeom>
        </p:spPr>
      </p:pic>
    </p:spTree>
    <p:extLst>
      <p:ext uri="{BB962C8B-B14F-4D97-AF65-F5344CB8AC3E}">
        <p14:creationId xmlns:p14="http://schemas.microsoft.com/office/powerpoint/2010/main" val="411079343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515880">
            <a:off x="10631758" y="5432281"/>
            <a:ext cx="9674990" cy="76520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58873">
            <a:off x="-1635185" y="-2178225"/>
            <a:ext cx="10575092" cy="90561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0" y="1887528"/>
            <a:ext cx="14478000" cy="7074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000" y="632674"/>
            <a:ext cx="2987748" cy="250970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618" y="8450286"/>
            <a:ext cx="2488369" cy="1361816"/>
          </a:xfrm>
          <a:prstGeom prst="rect">
            <a:avLst/>
          </a:prstGeom>
        </p:spPr>
      </p:pic>
      <p:sp>
        <p:nvSpPr>
          <p:cNvPr id="7" name="TextBox 7"/>
          <p:cNvSpPr txBox="1"/>
          <p:nvPr/>
        </p:nvSpPr>
        <p:spPr>
          <a:xfrm>
            <a:off x="4355029" y="2933700"/>
            <a:ext cx="8815941" cy="619657"/>
          </a:xfrm>
          <a:prstGeom prst="rect">
            <a:avLst/>
          </a:prstGeom>
        </p:spPr>
        <p:txBody>
          <a:bodyPr wrap="square" lIns="0" tIns="0" rIns="0" bIns="0" rtlCol="0" anchor="t">
            <a:spAutoFit/>
          </a:bodyPr>
          <a:lstStyle/>
          <a:p>
            <a:pPr algn="ctr">
              <a:lnSpc>
                <a:spcPts val="4480"/>
              </a:lnSpc>
            </a:pPr>
            <a:r>
              <a:rPr lang="en-US" sz="6400" b="1" spc="96" dirty="0" smtClean="0">
                <a:solidFill>
                  <a:srgbClr val="2E2F30"/>
                </a:solidFill>
                <a:latin typeface="Arial" panose="020B0604020202020204" pitchFamily="34" charset="0"/>
                <a:cs typeface="Arial" panose="020B0604020202020204" pitchFamily="34" charset="0"/>
              </a:rPr>
              <a:t>HƯỚNG DẪN VỀ NHÀ</a:t>
            </a:r>
            <a:endParaRPr lang="en-US" sz="6400" b="1" spc="96" dirty="0">
              <a:solidFill>
                <a:srgbClr val="2E2F30"/>
              </a:solidFill>
              <a:latin typeface="Arial" panose="020B0604020202020204" pitchFamily="34" charset="0"/>
              <a:cs typeface="Arial" panose="020B0604020202020204" pitchFamily="34" charset="0"/>
            </a:endParaRPr>
          </a:p>
        </p:txBody>
      </p:sp>
      <p:sp>
        <p:nvSpPr>
          <p:cNvPr id="8" name="TextBox 7"/>
          <p:cNvSpPr txBox="1"/>
          <p:nvPr/>
        </p:nvSpPr>
        <p:spPr>
          <a:xfrm>
            <a:off x="3247412" y="3901203"/>
            <a:ext cx="10972800" cy="3046988"/>
          </a:xfrm>
          <a:prstGeom prst="rect">
            <a:avLst/>
          </a:prstGeom>
          <a:noFill/>
        </p:spPr>
        <p:txBody>
          <a:bodyPr wrap="square" rtlCol="0">
            <a:spAutoFit/>
          </a:bodyPr>
          <a:lstStyle/>
          <a:p>
            <a:pPr marL="685800" indent="-685800">
              <a:lnSpc>
                <a:spcPct val="200000"/>
              </a:lnSpc>
              <a:buFont typeface="Wingdings" panose="05000000000000000000" pitchFamily="2" charset="2"/>
              <a:buChar char="q"/>
            </a:pPr>
            <a:r>
              <a:rPr lang="en-US" sz="4800" dirty="0" err="1" smtClean="0">
                <a:latin typeface="Arial" panose="020B0604020202020204" pitchFamily="34" charset="0"/>
                <a:cs typeface="Arial" panose="020B0604020202020204" pitchFamily="34" charset="0"/>
              </a:rPr>
              <a:t>Hoàn</a:t>
            </a:r>
            <a:r>
              <a:rPr lang="en-US" sz="4800" dirty="0" smtClean="0">
                <a:latin typeface="Arial" panose="020B0604020202020204" pitchFamily="34" charset="0"/>
                <a:cs typeface="Arial" panose="020B0604020202020204" pitchFamily="34" charset="0"/>
              </a:rPr>
              <a:t> thành bài </a:t>
            </a:r>
            <a:r>
              <a:rPr lang="en-US" sz="4800" dirty="0" err="1" smtClean="0">
                <a:latin typeface="Arial" panose="020B0604020202020204" pitchFamily="34" charset="0"/>
                <a:cs typeface="Arial" panose="020B0604020202020204" pitchFamily="34" charset="0"/>
              </a:rPr>
              <a:t>tập</a:t>
            </a:r>
            <a:endParaRPr lang="en-US" sz="4800" dirty="0" smtClean="0">
              <a:latin typeface="Arial" panose="020B0604020202020204" pitchFamily="34" charset="0"/>
              <a:cs typeface="Arial" panose="020B0604020202020204" pitchFamily="34" charset="0"/>
            </a:endParaRPr>
          </a:p>
          <a:p>
            <a:pPr marL="685800" indent="-685800">
              <a:lnSpc>
                <a:spcPct val="200000"/>
              </a:lnSpc>
              <a:buFont typeface="Wingdings" panose="05000000000000000000" pitchFamily="2" charset="2"/>
              <a:buChar char="q"/>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a:t>
            </a:r>
            <a:r>
              <a:rPr lang="en-US" sz="4800" b="1" i="1" dirty="0" err="1" smtClean="0">
                <a:latin typeface="Arial" panose="020B0604020202020204" pitchFamily="34" charset="0"/>
                <a:cs typeface="Arial" panose="020B0604020202020204" pitchFamily="34" charset="0"/>
              </a:rPr>
              <a:t>Thực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hành</a:t>
            </a:r>
            <a:r>
              <a:rPr lang="en-US" sz="4800" b="1" i="1" dirty="0" smtClean="0">
                <a:latin typeface="Arial" panose="020B0604020202020204" pitchFamily="34" charset="0"/>
                <a:cs typeface="Arial" panose="020B0604020202020204" pitchFamily="34" charset="0"/>
              </a:rPr>
              <a:t> tiếng </a:t>
            </a:r>
            <a:r>
              <a:rPr lang="en-US" sz="4800" b="1" i="1" dirty="0" err="1" smtClean="0">
                <a:latin typeface="Arial" panose="020B0604020202020204" pitchFamily="34" charset="0"/>
                <a:cs typeface="Arial" panose="020B0604020202020204" pitchFamily="34" charset="0"/>
              </a:rPr>
              <a:t>việt</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809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9200" y="6141119"/>
            <a:ext cx="5451347" cy="466833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36142" y="-1605083"/>
            <a:ext cx="5150222" cy="489111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59854">
            <a:off x="12411792" y="731597"/>
            <a:ext cx="4490951" cy="219929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52600" y="4391020"/>
            <a:ext cx="2586432" cy="27409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40168" y="7886700"/>
            <a:ext cx="2322686" cy="2276232"/>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0600" y="647700"/>
            <a:ext cx="2598733" cy="2127882"/>
          </a:xfrm>
          <a:prstGeom prst="rect">
            <a:avLst/>
          </a:prstGeom>
        </p:spPr>
      </p:pic>
      <p:sp>
        <p:nvSpPr>
          <p:cNvPr id="9" name="TextBox 9"/>
          <p:cNvSpPr txBox="1"/>
          <p:nvPr/>
        </p:nvSpPr>
        <p:spPr>
          <a:xfrm>
            <a:off x="2289966" y="3034248"/>
            <a:ext cx="13436640" cy="3118674"/>
          </a:xfrm>
          <a:prstGeom prst="rect">
            <a:avLst/>
          </a:prstGeom>
        </p:spPr>
        <p:txBody>
          <a:bodyPr wrap="square" lIns="0" tIns="0" rIns="0" bIns="0" rtlCol="0" anchor="t">
            <a:spAutoFit/>
          </a:bodyPr>
          <a:lstStyle/>
          <a:p>
            <a:pPr marL="0" lvl="0" indent="0" algn="ctr">
              <a:lnSpc>
                <a:spcPct val="150000"/>
              </a:lnSpc>
            </a:pPr>
            <a:r>
              <a:rPr lang="en-US" sz="7200" b="1" dirty="0" smtClean="0">
                <a:solidFill>
                  <a:srgbClr val="2E2F30"/>
                </a:solidFill>
                <a:latin typeface="Arial" panose="020B0604020202020204" pitchFamily="34" charset="0"/>
                <a:cs typeface="Arial" panose="020B0604020202020204" pitchFamily="34" charset="0"/>
              </a:rPr>
              <a:t>CẢM ƠN CÁC EM ĐÃ </a:t>
            </a:r>
          </a:p>
          <a:p>
            <a:pPr marL="0" lvl="0" indent="0" algn="ctr">
              <a:lnSpc>
                <a:spcPct val="150000"/>
              </a:lnSpc>
            </a:pPr>
            <a:r>
              <a:rPr lang="en-US" sz="7200" b="1" dirty="0" smtClean="0">
                <a:solidFill>
                  <a:srgbClr val="2E2F30"/>
                </a:solidFill>
                <a:latin typeface="Arial" panose="020B0604020202020204" pitchFamily="34" charset="0"/>
                <a:cs typeface="Arial" panose="020B0604020202020204" pitchFamily="34" charset="0"/>
              </a:rPr>
              <a:t>LẮNG NGHE BÀI GIẢNG!</a:t>
            </a:r>
            <a:endParaRPr lang="en-US" sz="7200" b="1" dirty="0">
              <a:solidFill>
                <a:srgbClr val="2E2F3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68105" y="3662483"/>
            <a:ext cx="779563" cy="728537"/>
          </a:xfrm>
          <a:prstGeom prst="rect">
            <a:avLst/>
          </a:prstGeom>
        </p:spPr>
      </p:pic>
    </p:spTree>
    <p:extLst>
      <p:ext uri="{BB962C8B-B14F-4D97-AF65-F5344CB8AC3E}">
        <p14:creationId xmlns:p14="http://schemas.microsoft.com/office/powerpoint/2010/main" val="389507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85091" y="-330516"/>
            <a:ext cx="7595714" cy="650469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2924" y="-1549097"/>
            <a:ext cx="5150222" cy="489111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59854">
            <a:off x="704635" y="1585743"/>
            <a:ext cx="5120222" cy="25074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00597" y="6829473"/>
            <a:ext cx="8719235" cy="577054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96641">
            <a:off x="13804070" y="8777823"/>
            <a:ext cx="5354911" cy="187384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946147" y="-330516"/>
            <a:ext cx="2586432" cy="274092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27172" y="9333748"/>
            <a:ext cx="1946849" cy="1065457"/>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165932" y="6029245"/>
            <a:ext cx="2187992" cy="1837913"/>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349707" y="557572"/>
            <a:ext cx="754393" cy="705015"/>
          </a:xfrm>
          <a:prstGeom prst="rect">
            <a:avLst/>
          </a:prstGeom>
        </p:spPr>
      </p:pic>
      <p:grpSp>
        <p:nvGrpSpPr>
          <p:cNvPr id="11" name="Group 11"/>
          <p:cNvGrpSpPr/>
          <p:nvPr/>
        </p:nvGrpSpPr>
        <p:grpSpPr>
          <a:xfrm>
            <a:off x="1472072" y="3839739"/>
            <a:ext cx="15708147" cy="2788001"/>
            <a:chOff x="-4133237" y="312186"/>
            <a:chExt cx="20944196" cy="3717336"/>
          </a:xfrm>
        </p:grpSpPr>
        <p:sp>
          <p:nvSpPr>
            <p:cNvPr id="12" name="TextBox 12"/>
            <p:cNvSpPr txBox="1"/>
            <p:nvPr/>
          </p:nvSpPr>
          <p:spPr>
            <a:xfrm>
              <a:off x="-4133237" y="2217060"/>
              <a:ext cx="20944196" cy="1812462"/>
            </a:xfrm>
            <a:prstGeom prst="rect">
              <a:avLst/>
            </a:prstGeom>
          </p:spPr>
          <p:txBody>
            <a:bodyPr wrap="square" lIns="0" tIns="0" rIns="0" bIns="0" rtlCol="0" anchor="t">
              <a:spAutoFit/>
            </a:bodyPr>
            <a:lstStyle/>
            <a:p>
              <a:pPr algn="ctr">
                <a:lnSpc>
                  <a:spcPts val="10560"/>
                </a:lnSpc>
              </a:pPr>
              <a:r>
                <a:rPr lang="en-US" sz="11000" b="1" dirty="0" smtClean="0">
                  <a:solidFill>
                    <a:srgbClr val="F04F45"/>
                  </a:solidFill>
                  <a:latin typeface="Arial" panose="020B0604020202020204" pitchFamily="34" charset="0"/>
                  <a:cs typeface="Arial" panose="020B0604020202020204" pitchFamily="34" charset="0"/>
                </a:rPr>
                <a:t>CHỊ GỌI EM BẰNG TÊN</a:t>
              </a:r>
              <a:endParaRPr lang="en-US" sz="11000" b="1" dirty="0">
                <a:solidFill>
                  <a:srgbClr val="F04F45"/>
                </a:solidFill>
                <a:latin typeface="Arial" panose="020B0604020202020204" pitchFamily="34" charset="0"/>
                <a:cs typeface="Arial" panose="020B0604020202020204" pitchFamily="34" charset="0"/>
              </a:endParaRPr>
            </a:p>
          </p:txBody>
        </p:sp>
        <p:sp>
          <p:nvSpPr>
            <p:cNvPr id="13" name="TextBox 13"/>
            <p:cNvSpPr txBox="1"/>
            <p:nvPr/>
          </p:nvSpPr>
          <p:spPr>
            <a:xfrm>
              <a:off x="406400" y="312186"/>
              <a:ext cx="12668348" cy="716264"/>
            </a:xfrm>
            <a:prstGeom prst="rect">
              <a:avLst/>
            </a:prstGeom>
          </p:spPr>
          <p:txBody>
            <a:bodyPr lIns="0" tIns="0" rIns="0" bIns="0" rtlCol="0" anchor="t">
              <a:spAutoFit/>
            </a:bodyPr>
            <a:lstStyle/>
            <a:p>
              <a:pPr algn="ctr">
                <a:lnSpc>
                  <a:spcPts val="3360"/>
                </a:lnSpc>
              </a:pPr>
              <a:r>
                <a:rPr lang="en-US" sz="7200" spc="240" dirty="0" smtClean="0">
                  <a:solidFill>
                    <a:srgbClr val="2E2F30"/>
                  </a:solidFill>
                  <a:latin typeface="Arial" panose="020B0604020202020204" pitchFamily="34" charset="0"/>
                  <a:cs typeface="Arial" panose="020B0604020202020204" pitchFamily="34" charset="0"/>
                </a:rPr>
                <a:t>BÀI 7</a:t>
              </a:r>
              <a:endParaRPr lang="en-US" sz="7200" spc="240" dirty="0">
                <a:solidFill>
                  <a:srgbClr val="2E2F3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515880">
            <a:off x="10631758" y="5432281"/>
            <a:ext cx="9674990" cy="76520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258873">
            <a:off x="-1635185" y="-2178225"/>
            <a:ext cx="10575092" cy="90561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0" y="1887528"/>
            <a:ext cx="14478000" cy="70743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859000" y="632674"/>
            <a:ext cx="2987748" cy="250970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618" y="8450286"/>
            <a:ext cx="2488369" cy="1361816"/>
          </a:xfrm>
          <a:prstGeom prst="rect">
            <a:avLst/>
          </a:prstGeom>
        </p:spPr>
      </p:pic>
      <p:sp>
        <p:nvSpPr>
          <p:cNvPr id="7" name="TextBox 7"/>
          <p:cNvSpPr txBox="1"/>
          <p:nvPr/>
        </p:nvSpPr>
        <p:spPr>
          <a:xfrm>
            <a:off x="4355029" y="2933700"/>
            <a:ext cx="8815941" cy="619657"/>
          </a:xfrm>
          <a:prstGeom prst="rect">
            <a:avLst/>
          </a:prstGeom>
        </p:spPr>
        <p:txBody>
          <a:bodyPr wrap="square" lIns="0" tIns="0" rIns="0" bIns="0" rtlCol="0" anchor="t">
            <a:spAutoFit/>
          </a:bodyPr>
          <a:lstStyle/>
          <a:p>
            <a:pPr algn="ctr">
              <a:lnSpc>
                <a:spcPts val="4480"/>
              </a:lnSpc>
            </a:pPr>
            <a:r>
              <a:rPr lang="en-US" sz="6400" b="1" spc="96" dirty="0" smtClean="0">
                <a:solidFill>
                  <a:srgbClr val="2E2F30"/>
                </a:solidFill>
                <a:latin typeface="Arial" panose="020B0604020202020204" pitchFamily="34" charset="0"/>
                <a:cs typeface="Arial" panose="020B0604020202020204" pitchFamily="34" charset="0"/>
              </a:rPr>
              <a:t>NỘI DUNG BÀI HỌC</a:t>
            </a:r>
            <a:endParaRPr lang="en-US" sz="6400" b="1" spc="96" dirty="0">
              <a:solidFill>
                <a:srgbClr val="2E2F30"/>
              </a:solidFill>
              <a:latin typeface="Arial" panose="020B0604020202020204" pitchFamily="34" charset="0"/>
              <a:cs typeface="Arial" panose="020B0604020202020204" pitchFamily="34" charset="0"/>
            </a:endParaRPr>
          </a:p>
        </p:txBody>
      </p:sp>
      <p:sp>
        <p:nvSpPr>
          <p:cNvPr id="8" name="TextBox 7"/>
          <p:cNvSpPr txBox="1"/>
          <p:nvPr/>
        </p:nvSpPr>
        <p:spPr>
          <a:xfrm>
            <a:off x="4801905" y="3553357"/>
            <a:ext cx="6730913" cy="3970318"/>
          </a:xfrm>
          <a:prstGeom prst="rect">
            <a:avLst/>
          </a:prstGeom>
          <a:noFill/>
        </p:spPr>
        <p:txBody>
          <a:bodyPr wrap="square" rtlCol="0">
            <a:spAutoFit/>
          </a:bodyPr>
          <a:lstStyle/>
          <a:p>
            <a:pPr marL="400050" indent="-400050" algn="just">
              <a:lnSpc>
                <a:spcPct val="200000"/>
              </a:lnSpc>
              <a:buAutoNum type="romanUcPeriod"/>
            </a:pPr>
            <a:r>
              <a:rPr lang="en-US" sz="4200" dirty="0" smtClean="0">
                <a:latin typeface="Arial" panose="020B0604020202020204" pitchFamily="34" charset="0"/>
                <a:cs typeface="Arial" panose="020B0604020202020204" pitchFamily="34" charset="0"/>
              </a:rPr>
              <a:t>TÌM HIỂU CHUNG</a:t>
            </a:r>
          </a:p>
          <a:p>
            <a:pPr marL="400050" indent="-400050" algn="just">
              <a:lnSpc>
                <a:spcPct val="200000"/>
              </a:lnSpc>
              <a:buAutoNum type="romanUcPeriod"/>
            </a:pPr>
            <a:r>
              <a:rPr lang="en-US" sz="4200" dirty="0" smtClean="0">
                <a:latin typeface="Arial" panose="020B0604020202020204" pitchFamily="34" charset="0"/>
                <a:cs typeface="Arial" panose="020B0604020202020204" pitchFamily="34" charset="0"/>
              </a:rPr>
              <a:t>ĐỌC HIỂU VĂN BẢN</a:t>
            </a:r>
          </a:p>
          <a:p>
            <a:pPr marL="400050" indent="-400050" algn="just">
              <a:lnSpc>
                <a:spcPct val="200000"/>
              </a:lnSpc>
              <a:buAutoNum type="romanUcPeriod"/>
            </a:pPr>
            <a:r>
              <a:rPr lang="en-US" sz="4200" dirty="0" smtClean="0">
                <a:latin typeface="Arial" panose="020B0604020202020204" pitchFamily="34" charset="0"/>
                <a:cs typeface="Arial" panose="020B0604020202020204" pitchFamily="34" charset="0"/>
              </a:rPr>
              <a:t>TỔNG KẾT</a:t>
            </a:r>
            <a:endParaRPr lang="en-US" sz="42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40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01374" y="4126812"/>
            <a:ext cx="10575092" cy="905612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09139" y="-2508537"/>
            <a:ext cx="9674990" cy="76520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81782" y="5569331"/>
            <a:ext cx="4924974" cy="52191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048000" y="2714103"/>
            <a:ext cx="12115800" cy="4715398"/>
          </a:xfrm>
          <a:prstGeom prst="rect">
            <a:avLst/>
          </a:prstGeom>
        </p:spPr>
      </p:pic>
      <p:sp>
        <p:nvSpPr>
          <p:cNvPr id="8" name="TextBox 8"/>
          <p:cNvSpPr txBox="1"/>
          <p:nvPr/>
        </p:nvSpPr>
        <p:spPr>
          <a:xfrm>
            <a:off x="4397313" y="4854959"/>
            <a:ext cx="9372600" cy="642997"/>
          </a:xfrm>
          <a:prstGeom prst="rect">
            <a:avLst/>
          </a:prstGeom>
        </p:spPr>
        <p:txBody>
          <a:bodyPr wrap="square" lIns="0" tIns="0" rIns="0" bIns="0" rtlCol="0" anchor="t">
            <a:spAutoFit/>
          </a:bodyPr>
          <a:lstStyle/>
          <a:p>
            <a:pPr algn="ctr">
              <a:lnSpc>
                <a:spcPts val="4480"/>
              </a:lnSpc>
            </a:pPr>
            <a:r>
              <a:rPr lang="en-US" sz="7200" b="1" spc="96" dirty="0" smtClean="0">
                <a:solidFill>
                  <a:srgbClr val="2E2F30"/>
                </a:solidFill>
                <a:latin typeface="Arial" panose="020B0604020202020204" pitchFamily="34" charset="0"/>
                <a:cs typeface="Arial" panose="020B0604020202020204" pitchFamily="34" charset="0"/>
              </a:rPr>
              <a:t>I. TÌM HIỂU CHUNG</a:t>
            </a:r>
            <a:endParaRPr lang="en-US" sz="7200" b="1" spc="96" dirty="0">
              <a:solidFill>
                <a:srgbClr val="2E2F3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88920" y="1028700"/>
            <a:ext cx="2598733" cy="21278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40664">
            <a:off x="-4277211" y="-2753148"/>
            <a:ext cx="6811663" cy="538740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55024">
            <a:off x="11975949" y="7504225"/>
            <a:ext cx="9541805" cy="817125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12168">
            <a:off x="870907" y="-3072625"/>
            <a:ext cx="4529493" cy="480004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992600" y="8588185"/>
            <a:ext cx="1051354" cy="98253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944600" y="9689199"/>
            <a:ext cx="639670" cy="597801"/>
          </a:xfrm>
          <a:prstGeom prst="rect">
            <a:avLst/>
          </a:prstGeom>
        </p:spPr>
      </p:pic>
      <p:sp>
        <p:nvSpPr>
          <p:cNvPr id="16" name="TextBox 15"/>
          <p:cNvSpPr txBox="1"/>
          <p:nvPr/>
        </p:nvSpPr>
        <p:spPr>
          <a:xfrm>
            <a:off x="4648200" y="1011528"/>
            <a:ext cx="8549435"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1. </a:t>
            </a:r>
            <a:r>
              <a:rPr lang="en-US" sz="5600" b="1" i="1" dirty="0" err="1" smtClean="0">
                <a:latin typeface="Arial" panose="020B0604020202020204" pitchFamily="34" charset="0"/>
                <a:cs typeface="Arial" panose="020B0604020202020204" pitchFamily="34" charset="0"/>
              </a:rPr>
              <a:t>Tác</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giả</a:t>
            </a:r>
            <a:r>
              <a:rPr lang="en-US" sz="5600" b="1" i="1" dirty="0" smtClean="0">
                <a:latin typeface="Arial" panose="020B0604020202020204" pitchFamily="34" charset="0"/>
                <a:cs typeface="Arial" panose="020B0604020202020204" pitchFamily="34" charset="0"/>
              </a:rPr>
              <a:t> </a:t>
            </a:r>
            <a:endParaRPr lang="en-US" sz="5600" b="1" i="1" dirty="0">
              <a:latin typeface="Arial" panose="020B0604020202020204" pitchFamily="34" charset="0"/>
              <a:cs typeface="Arial" panose="020B0604020202020204" pitchFamily="34" charset="0"/>
            </a:endParaRPr>
          </a:p>
        </p:txBody>
      </p:sp>
      <p:pic>
        <p:nvPicPr>
          <p:cNvPr id="17" name="Picture 16" descr="D:\GIAO AN TONG HOP\GA CHÂN TRỜI SÁNG TẠO\MARK VICTO HANSEN.jpg"/>
          <p:cNvPicPr/>
          <p:nvPr/>
        </p:nvPicPr>
        <p:blipFill>
          <a:blip r:embed="rId14">
            <a:extLst>
              <a:ext uri="{28A0092B-C50C-407E-A947-70E740481C1C}">
                <a14:useLocalDpi xmlns:a14="http://schemas.microsoft.com/office/drawing/2010/main" val="0"/>
              </a:ext>
            </a:extLst>
          </a:blip>
          <a:srcRect/>
          <a:stretch>
            <a:fillRect/>
          </a:stretch>
        </p:blipFill>
        <p:spPr>
          <a:xfrm>
            <a:off x="1188347" y="2514192"/>
            <a:ext cx="4652962" cy="5774935"/>
          </a:xfrm>
          <a:prstGeom prst="rect">
            <a:avLst/>
          </a:prstGeom>
          <a:noFill/>
          <a:ln>
            <a:noFill/>
          </a:ln>
        </p:spPr>
      </p:pic>
      <p:sp>
        <p:nvSpPr>
          <p:cNvPr id="21" name="Rectangle 20"/>
          <p:cNvSpPr/>
          <p:nvPr/>
        </p:nvSpPr>
        <p:spPr>
          <a:xfrm>
            <a:off x="5948362" y="2476500"/>
            <a:ext cx="11425238" cy="5747727"/>
          </a:xfrm>
          <a:prstGeom prst="rect">
            <a:avLst/>
          </a:prstGeom>
        </p:spPr>
        <p:txBody>
          <a:bodyPr wrap="square">
            <a:spAutoFit/>
          </a:bodyPr>
          <a:lstStyle/>
          <a:p>
            <a:pPr marL="457200" indent="-457200" algn="just">
              <a:lnSpc>
                <a:spcPct val="125000"/>
              </a:lnSpc>
              <a:buFontTx/>
              <a:buChar char="-"/>
            </a:pPr>
            <a:r>
              <a:rPr lang="vi-VN" sz="4200" b="1" dirty="0" smtClean="0"/>
              <a:t>Mark </a:t>
            </a:r>
            <a:r>
              <a:rPr lang="vi-VN" sz="4200" b="1" dirty="0"/>
              <a:t>Victor Hansen </a:t>
            </a:r>
            <a:r>
              <a:rPr lang="vi-VN" sz="4200" dirty="0"/>
              <a:t>sinh vào 1/1948. </a:t>
            </a:r>
            <a:endParaRPr lang="en-US" sz="4200" dirty="0" smtClean="0"/>
          </a:p>
          <a:p>
            <a:pPr marL="457200" indent="-457200" algn="just">
              <a:lnSpc>
                <a:spcPct val="125000"/>
              </a:lnSpc>
              <a:buFontTx/>
              <a:buChar char="-"/>
            </a:pPr>
            <a:r>
              <a:rPr lang="vi-VN" sz="4200" dirty="0" smtClean="0"/>
              <a:t>Là </a:t>
            </a:r>
            <a:r>
              <a:rPr lang="vi-VN" sz="4200" dirty="0"/>
              <a:t>một diễn giả tâm huyết, ông đã thực hiện nhiều cuộc nói chuyện ở nhiều quốc gia về đề tài cuộc sống, cách tìm kiếm sức mạnh tinh thần và động lực sống và còn là cha đẻ bộ sách “Chicken Soup for the Soul” nổi tiếng cùng với Jack Canfield.</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40664">
            <a:off x="-4277211" y="-2753148"/>
            <a:ext cx="6811663" cy="538740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55024">
            <a:off x="11975949" y="7504225"/>
            <a:ext cx="9541805" cy="817125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12168">
            <a:off x="870907" y="-3072625"/>
            <a:ext cx="4529493" cy="480004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992600" y="8588185"/>
            <a:ext cx="1051354" cy="98253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944600" y="9689199"/>
            <a:ext cx="639670" cy="597801"/>
          </a:xfrm>
          <a:prstGeom prst="rect">
            <a:avLst/>
          </a:prstGeom>
        </p:spPr>
      </p:pic>
      <p:sp>
        <p:nvSpPr>
          <p:cNvPr id="16" name="TextBox 15"/>
          <p:cNvSpPr txBox="1"/>
          <p:nvPr/>
        </p:nvSpPr>
        <p:spPr>
          <a:xfrm>
            <a:off x="4937965" y="800100"/>
            <a:ext cx="8549435"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1. </a:t>
            </a:r>
            <a:r>
              <a:rPr lang="en-US" sz="5600" b="1" i="1" dirty="0" err="1" smtClean="0">
                <a:latin typeface="Arial" panose="020B0604020202020204" pitchFamily="34" charset="0"/>
                <a:cs typeface="Arial" panose="020B0604020202020204" pitchFamily="34" charset="0"/>
              </a:rPr>
              <a:t>Tác</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giả</a:t>
            </a:r>
            <a:r>
              <a:rPr lang="en-US" sz="5600" b="1" i="1" dirty="0" smtClean="0">
                <a:latin typeface="Arial" panose="020B0604020202020204" pitchFamily="34" charset="0"/>
                <a:cs typeface="Arial" panose="020B0604020202020204" pitchFamily="34" charset="0"/>
              </a:rPr>
              <a:t> </a:t>
            </a:r>
            <a:endParaRPr lang="en-US" sz="5600" b="1" i="1" dirty="0">
              <a:latin typeface="Arial" panose="020B0604020202020204" pitchFamily="34" charset="0"/>
              <a:cs typeface="Arial" panose="020B0604020202020204" pitchFamily="34" charset="0"/>
            </a:endParaRPr>
          </a:p>
        </p:txBody>
      </p:sp>
      <p:pic>
        <p:nvPicPr>
          <p:cNvPr id="22" name="Picture 21" descr="Tác giả Jack Canfield - Thông tin sự nghiệp, sách hay"/>
          <p:cNvPicPr/>
          <p:nvPr/>
        </p:nvPicPr>
        <p:blipFill>
          <a:blip r:embed="rId14" cstate="print">
            <a:extLst>
              <a:ext uri="{28A0092B-C50C-407E-A947-70E740481C1C}">
                <a14:useLocalDpi xmlns:a14="http://schemas.microsoft.com/office/drawing/2010/main" val="0"/>
              </a:ext>
            </a:extLst>
          </a:blip>
          <a:srcRect/>
          <a:stretch>
            <a:fillRect/>
          </a:stretch>
        </p:blipFill>
        <p:spPr>
          <a:xfrm>
            <a:off x="1295400" y="2579091"/>
            <a:ext cx="4114800" cy="5331422"/>
          </a:xfrm>
          <a:prstGeom prst="rect">
            <a:avLst/>
          </a:prstGeom>
          <a:noFill/>
          <a:ln>
            <a:noFill/>
          </a:ln>
        </p:spPr>
      </p:pic>
      <p:sp>
        <p:nvSpPr>
          <p:cNvPr id="24" name="Rectangle 23"/>
          <p:cNvSpPr/>
          <p:nvPr/>
        </p:nvSpPr>
        <p:spPr>
          <a:xfrm>
            <a:off x="5562600" y="2324100"/>
            <a:ext cx="11658600" cy="6878806"/>
          </a:xfrm>
          <a:prstGeom prst="rect">
            <a:avLst/>
          </a:prstGeom>
        </p:spPr>
        <p:txBody>
          <a:bodyPr wrap="square">
            <a:spAutoFit/>
          </a:bodyPr>
          <a:lstStyle/>
          <a:p>
            <a:pPr marL="571500" indent="-571500" algn="just">
              <a:lnSpc>
                <a:spcPct val="150000"/>
              </a:lnSpc>
              <a:buFontTx/>
              <a:buChar char="-"/>
            </a:pPr>
            <a:r>
              <a:rPr lang="vi-VN" sz="4200" b="1" dirty="0" smtClean="0"/>
              <a:t>Jack </a:t>
            </a:r>
            <a:r>
              <a:rPr lang="vi-VN" sz="4200" b="1" dirty="0"/>
              <a:t>Canfiel (19/81944), </a:t>
            </a:r>
            <a:r>
              <a:rPr lang="vi-VN" sz="4200" dirty="0"/>
              <a:t>tại Hoa Kỳ, tốt nghiệp Thạc sĩ ngành tâm lý giáo dục tại Harvard, được công nhận là bậc thầy đào tạo từ trường Đại học  Massachusetts </a:t>
            </a:r>
            <a:r>
              <a:rPr lang="vi-VN" sz="4200" dirty="0" smtClean="0"/>
              <a:t>Amherst.</a:t>
            </a:r>
            <a:endParaRPr lang="en-US" sz="4200" dirty="0" smtClean="0"/>
          </a:p>
          <a:p>
            <a:pPr marL="571500" indent="-571500" algn="just">
              <a:lnSpc>
                <a:spcPct val="150000"/>
              </a:lnSpc>
              <a:buFontTx/>
              <a:buChar char="-"/>
            </a:pPr>
            <a:r>
              <a:rPr lang="vi-VN" sz="4200" dirty="0" smtClean="0"/>
              <a:t>Năm </a:t>
            </a:r>
            <a:r>
              <a:rPr lang="vi-VN" sz="4200" dirty="0"/>
              <a:t>1973 ông được tổ chức Jaycees vinh danh là một trong mười người đàn ông xuất chúng của nước Mỹ.</a:t>
            </a:r>
          </a:p>
        </p:txBody>
      </p:sp>
    </p:spTree>
    <p:extLst>
      <p:ext uri="{BB962C8B-B14F-4D97-AF65-F5344CB8AC3E}">
        <p14:creationId xmlns:p14="http://schemas.microsoft.com/office/powerpoint/2010/main" val="354547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40664">
            <a:off x="-4277211" y="-2753148"/>
            <a:ext cx="6811663" cy="538740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955024">
            <a:off x="11975949" y="7504225"/>
            <a:ext cx="9541805" cy="817125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12168">
            <a:off x="870907" y="-3072625"/>
            <a:ext cx="4529493" cy="480004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992600" y="8588185"/>
            <a:ext cx="1051354" cy="982539"/>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944600" y="9689199"/>
            <a:ext cx="639670" cy="597801"/>
          </a:xfrm>
          <a:prstGeom prst="rect">
            <a:avLst/>
          </a:prstGeom>
        </p:spPr>
      </p:pic>
      <p:sp>
        <p:nvSpPr>
          <p:cNvPr id="16" name="TextBox 15"/>
          <p:cNvSpPr txBox="1"/>
          <p:nvPr/>
        </p:nvSpPr>
        <p:spPr>
          <a:xfrm>
            <a:off x="4937965" y="800100"/>
            <a:ext cx="8549435" cy="954107"/>
          </a:xfrm>
          <a:prstGeom prst="rect">
            <a:avLst/>
          </a:prstGeom>
          <a:noFill/>
        </p:spPr>
        <p:txBody>
          <a:bodyPr wrap="square" rtlCol="0">
            <a:spAutoFit/>
          </a:bodyPr>
          <a:lstStyle/>
          <a:p>
            <a:pPr algn="ctr"/>
            <a:r>
              <a:rPr lang="en-US" sz="5600" b="1" i="1" dirty="0" smtClean="0">
                <a:latin typeface="Arial" panose="020B0604020202020204" pitchFamily="34" charset="0"/>
                <a:cs typeface="Arial" panose="020B0604020202020204" pitchFamily="34" charset="0"/>
              </a:rPr>
              <a:t>2. </a:t>
            </a:r>
            <a:r>
              <a:rPr lang="en-US" sz="5600" b="1" i="1" dirty="0" err="1" smtClean="0">
                <a:latin typeface="Arial" panose="020B0604020202020204" pitchFamily="34" charset="0"/>
                <a:cs typeface="Arial" panose="020B0604020202020204" pitchFamily="34" charset="0"/>
              </a:rPr>
              <a:t>Tác</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phẩm</a:t>
            </a:r>
            <a:endParaRPr lang="en-US" sz="5600" b="1" i="1" dirty="0">
              <a:latin typeface="Arial" panose="020B0604020202020204" pitchFamily="34" charset="0"/>
              <a:cs typeface="Arial" panose="020B0604020202020204" pitchFamily="34" charset="0"/>
            </a:endParaRPr>
          </a:p>
        </p:txBody>
      </p:sp>
      <p:sp>
        <p:nvSpPr>
          <p:cNvPr id="24" name="Rectangle 23"/>
          <p:cNvSpPr/>
          <p:nvPr/>
        </p:nvSpPr>
        <p:spPr>
          <a:xfrm>
            <a:off x="7115845" y="2370975"/>
            <a:ext cx="9876755" cy="5909310"/>
          </a:xfrm>
          <a:prstGeom prst="rect">
            <a:avLst/>
          </a:prstGeom>
        </p:spPr>
        <p:txBody>
          <a:bodyPr wrap="square">
            <a:spAutoFit/>
          </a:bodyPr>
          <a:lstStyle/>
          <a:p>
            <a:pPr marL="571500" indent="-571500" algn="just">
              <a:lnSpc>
                <a:spcPct val="150000"/>
              </a:lnSpc>
              <a:buFontTx/>
              <a:buChar char="-"/>
            </a:pPr>
            <a:r>
              <a:rPr lang="vi-VN" sz="4200" b="1" dirty="0" smtClean="0"/>
              <a:t>Xuất xứ:</a:t>
            </a:r>
            <a:r>
              <a:rPr lang="en-US" sz="4200" b="1" dirty="0" smtClean="0"/>
              <a:t> </a:t>
            </a:r>
            <a:r>
              <a:rPr lang="vi-VN" sz="4200" dirty="0" smtClean="0"/>
              <a:t>In </a:t>
            </a:r>
            <a:r>
              <a:rPr lang="vi-VN" sz="4200" dirty="0"/>
              <a:t>trong tập Tình yêu thương gia đình.</a:t>
            </a:r>
          </a:p>
          <a:p>
            <a:pPr marL="571500" indent="-571500" algn="just">
              <a:lnSpc>
                <a:spcPct val="150000"/>
              </a:lnSpc>
              <a:buFontTx/>
              <a:buChar char="-"/>
            </a:pPr>
            <a:r>
              <a:rPr lang="vi-VN" sz="4200" b="1" dirty="0" smtClean="0"/>
              <a:t>Ngôi </a:t>
            </a:r>
            <a:r>
              <a:rPr lang="vi-VN" sz="4200" b="1" dirty="0"/>
              <a:t>kể: </a:t>
            </a:r>
            <a:r>
              <a:rPr lang="vi-VN" sz="4200" dirty="0"/>
              <a:t>ngôi thứ nhất, người chị xưng “</a:t>
            </a:r>
            <a:r>
              <a:rPr lang="vi-VN" sz="4200" i="1" dirty="0"/>
              <a:t>tôi</a:t>
            </a:r>
            <a:r>
              <a:rPr lang="vi-VN" sz="4200" dirty="0"/>
              <a:t>”.</a:t>
            </a:r>
          </a:p>
          <a:p>
            <a:pPr marL="571500" indent="-571500" algn="just">
              <a:lnSpc>
                <a:spcPct val="150000"/>
              </a:lnSpc>
              <a:buFontTx/>
              <a:buChar char="-"/>
            </a:pPr>
            <a:r>
              <a:rPr lang="vi-VN" sz="4200" dirty="0" smtClean="0"/>
              <a:t>Nhân </a:t>
            </a:r>
            <a:r>
              <a:rPr lang="vi-VN" sz="4200" dirty="0"/>
              <a:t>vật chính trong truyện là người chị và em trai.</a:t>
            </a: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5349" y="2560041"/>
            <a:ext cx="5773645" cy="5767123"/>
          </a:xfrm>
          <a:prstGeom prst="rect">
            <a:avLst/>
          </a:prstGeom>
        </p:spPr>
      </p:pic>
    </p:spTree>
    <p:extLst>
      <p:ext uri="{BB962C8B-B14F-4D97-AF65-F5344CB8AC3E}">
        <p14:creationId xmlns:p14="http://schemas.microsoft.com/office/powerpoint/2010/main" val="41849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barn(inVertical)">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barn(inVertical)">
                                      <p:cBhvr>
                                        <p:cTn id="24" dur="500"/>
                                        <p:tgtEl>
                                          <p:spTgt spid="2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animEffect transition="in" filter="barn(inVertical)">
                                      <p:cBhvr>
                                        <p:cTn id="29"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83054">
            <a:off x="737880" y="543072"/>
            <a:ext cx="1599990" cy="1541808"/>
          </a:xfrm>
          <a:prstGeom prst="rect">
            <a:avLst/>
          </a:prstGeom>
        </p:spPr>
      </p:pic>
      <p:sp>
        <p:nvSpPr>
          <p:cNvPr id="26" name="Oval 25"/>
          <p:cNvSpPr/>
          <p:nvPr/>
        </p:nvSpPr>
        <p:spPr>
          <a:xfrm>
            <a:off x="5943600" y="723900"/>
            <a:ext cx="6553200" cy="1981200"/>
          </a:xfrm>
          <a:prstGeom prst="ellipse">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Arial" panose="020B0604020202020204" pitchFamily="34" charset="0"/>
                <a:cs typeface="Arial" panose="020B0604020202020204" pitchFamily="34" charset="0"/>
              </a:rPr>
              <a:t>BỐ CỤC 3 PHẦN</a:t>
            </a:r>
            <a:endParaRPr lang="en-US" sz="4000" b="1" dirty="0">
              <a:solidFill>
                <a:srgbClr val="FF0000"/>
              </a:solidFill>
              <a:latin typeface="Arial" panose="020B0604020202020204" pitchFamily="34" charset="0"/>
              <a:cs typeface="Arial" panose="020B0604020202020204" pitchFamily="34" charset="0"/>
            </a:endParaRPr>
          </a:p>
        </p:txBody>
      </p:sp>
      <p:sp>
        <p:nvSpPr>
          <p:cNvPr id="27" name="Rounded Rectangle 26"/>
          <p:cNvSpPr/>
          <p:nvPr/>
        </p:nvSpPr>
        <p:spPr>
          <a:xfrm>
            <a:off x="1219200" y="3972628"/>
            <a:ext cx="4648200" cy="5486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chemeClr val="tx1"/>
                </a:solidFill>
              </a:rPr>
              <a:t>Phần 1: </a:t>
            </a:r>
            <a:r>
              <a:rPr lang="vi-VN" sz="3200" i="1" dirty="0">
                <a:solidFill>
                  <a:schemeClr val="tx1"/>
                </a:solidFill>
              </a:rPr>
              <a:t>từ đầu đến “và em hay bật cười chẳng vì lí do gì</a:t>
            </a:r>
            <a:r>
              <a:rPr lang="vi-VN" sz="3200" i="1" dirty="0" smtClean="0">
                <a:solidFill>
                  <a:schemeClr val="tx1"/>
                </a:solidFill>
              </a:rPr>
              <a:t>”</a:t>
            </a:r>
            <a:r>
              <a:rPr lang="en-US" sz="3200" dirty="0" smtClean="0">
                <a:solidFill>
                  <a:schemeClr val="tx1"/>
                </a:solidFill>
              </a:rPr>
              <a:t>:</a:t>
            </a:r>
            <a:r>
              <a:rPr lang="vi-VN" sz="3200" dirty="0" smtClean="0">
                <a:solidFill>
                  <a:schemeClr val="tx1"/>
                </a:solidFill>
              </a:rPr>
              <a:t> </a:t>
            </a:r>
            <a:r>
              <a:rPr lang="vi-VN" sz="3200" dirty="0">
                <a:solidFill>
                  <a:schemeClr val="tx1"/>
                </a:solidFill>
              </a:rPr>
              <a:t>Nhân vật tôi (chị gái) giới thiệu về người em trai.</a:t>
            </a:r>
            <a:endParaRPr lang="en-US" sz="3200" dirty="0">
              <a:solidFill>
                <a:schemeClr val="tx1"/>
              </a:solidFill>
            </a:endParaRPr>
          </a:p>
        </p:txBody>
      </p:sp>
      <p:sp>
        <p:nvSpPr>
          <p:cNvPr id="29" name="Rounded Rectangle 28"/>
          <p:cNvSpPr/>
          <p:nvPr/>
        </p:nvSpPr>
        <p:spPr>
          <a:xfrm>
            <a:off x="6915150" y="3948815"/>
            <a:ext cx="4610100" cy="5486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chemeClr val="tx1"/>
                </a:solidFill>
              </a:rPr>
              <a:t>Phần 2: </a:t>
            </a:r>
            <a:r>
              <a:rPr lang="vi-VN" sz="3200" i="1" dirty="0">
                <a:solidFill>
                  <a:schemeClr val="tx1"/>
                </a:solidFill>
              </a:rPr>
              <a:t>tiếp </a:t>
            </a:r>
            <a:r>
              <a:rPr lang="vi-VN" sz="3200" i="1" dirty="0" smtClean="0">
                <a:solidFill>
                  <a:schemeClr val="tx1"/>
                </a:solidFill>
              </a:rPr>
              <a:t>theo</a:t>
            </a:r>
            <a:r>
              <a:rPr lang="en-US" sz="3200" i="1" dirty="0" smtClean="0">
                <a:solidFill>
                  <a:schemeClr val="tx1"/>
                </a:solidFill>
              </a:rPr>
              <a:t> </a:t>
            </a:r>
            <a:r>
              <a:rPr lang="en-US" sz="3200" dirty="0" smtClean="0">
                <a:solidFill>
                  <a:schemeClr val="tx1"/>
                </a:solidFill>
                <a:latin typeface="Arial" panose="020B0604020202020204" pitchFamily="34" charset="0"/>
                <a:cs typeface="Arial" panose="020B0604020202020204" pitchFamily="34" charset="0"/>
              </a:rPr>
              <a:t>đến</a:t>
            </a:r>
            <a:r>
              <a:rPr lang="vi-VN" sz="3200" i="1" dirty="0" smtClean="0">
                <a:solidFill>
                  <a:schemeClr val="tx1"/>
                </a:solidFill>
              </a:rPr>
              <a:t> “nước </a:t>
            </a:r>
            <a:r>
              <a:rPr lang="vi-VN" sz="3200" i="1" dirty="0">
                <a:solidFill>
                  <a:schemeClr val="tx1"/>
                </a:solidFill>
              </a:rPr>
              <a:t>mắt của </a:t>
            </a:r>
            <a:r>
              <a:rPr lang="vi-VN" sz="3200" i="1" dirty="0" smtClean="0">
                <a:solidFill>
                  <a:schemeClr val="tx1"/>
                </a:solidFill>
              </a:rPr>
              <a:t>tôi”</a:t>
            </a:r>
            <a:r>
              <a:rPr lang="en-US" sz="3200" dirty="0" smtClean="0">
                <a:solidFill>
                  <a:schemeClr val="tx1"/>
                </a:solidFill>
              </a:rPr>
              <a:t>: </a:t>
            </a:r>
            <a:r>
              <a:rPr lang="vi-VN" sz="3200" dirty="0" smtClean="0">
                <a:solidFill>
                  <a:schemeClr val="tx1"/>
                </a:solidFill>
              </a:rPr>
              <a:t>Thái </a:t>
            </a:r>
            <a:r>
              <a:rPr lang="vi-VN" sz="3200" dirty="0">
                <a:solidFill>
                  <a:schemeClr val="tx1"/>
                </a:solidFill>
              </a:rPr>
              <a:t>độ lạnh lùng và ghét em trai mình vì em trai học lớp giáo dục đặc biệt.</a:t>
            </a:r>
            <a:endParaRPr lang="en-US" sz="3200" dirty="0">
              <a:solidFill>
                <a:schemeClr val="tx1"/>
              </a:solidFill>
            </a:endParaRPr>
          </a:p>
        </p:txBody>
      </p:sp>
      <p:sp>
        <p:nvSpPr>
          <p:cNvPr id="30" name="Rounded Rectangle 29"/>
          <p:cNvSpPr/>
          <p:nvPr/>
        </p:nvSpPr>
        <p:spPr>
          <a:xfrm>
            <a:off x="12573000" y="3948815"/>
            <a:ext cx="4495800" cy="5486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chemeClr val="tx1"/>
                </a:solidFill>
              </a:rPr>
              <a:t>Phần 3: </a:t>
            </a:r>
            <a:r>
              <a:rPr lang="vi-VN" sz="3200" i="1" dirty="0">
                <a:solidFill>
                  <a:schemeClr val="tx1"/>
                </a:solidFill>
              </a:rPr>
              <a:t>Còn </a:t>
            </a:r>
            <a:r>
              <a:rPr lang="vi-VN" sz="3200" i="1" dirty="0" smtClean="0">
                <a:solidFill>
                  <a:schemeClr val="tx1"/>
                </a:solidFill>
              </a:rPr>
              <a:t>lại</a:t>
            </a:r>
            <a:r>
              <a:rPr lang="en-US" sz="3200" i="1" dirty="0" smtClean="0">
                <a:solidFill>
                  <a:schemeClr val="tx1"/>
                </a:solidFill>
              </a:rPr>
              <a:t>:</a:t>
            </a:r>
            <a:r>
              <a:rPr lang="vi-VN" sz="3200" i="1" dirty="0" smtClean="0">
                <a:solidFill>
                  <a:schemeClr val="tx1"/>
                </a:solidFill>
              </a:rPr>
              <a:t> </a:t>
            </a:r>
            <a:r>
              <a:rPr lang="vi-VN" sz="3200" dirty="0">
                <a:solidFill>
                  <a:schemeClr val="tx1"/>
                </a:solidFill>
              </a:rPr>
              <a:t>Người chị nhận ra sai lầm và càng yêu thương, quan tâm chăm sóc em trai mình.</a:t>
            </a:r>
            <a:endParaRPr lang="en-US" sz="3200" dirty="0">
              <a:solidFill>
                <a:schemeClr val="tx1"/>
              </a:solidFill>
            </a:endParaRPr>
          </a:p>
        </p:txBody>
      </p:sp>
      <p:cxnSp>
        <p:nvCxnSpPr>
          <p:cNvPr id="33" name="Straight Arrow Connector 32"/>
          <p:cNvCxnSpPr>
            <a:stCxn id="26" idx="4"/>
            <a:endCxn id="27" idx="0"/>
          </p:cNvCxnSpPr>
          <p:nvPr/>
        </p:nvCxnSpPr>
        <p:spPr>
          <a:xfrm flipH="1">
            <a:off x="3543300" y="2705100"/>
            <a:ext cx="5676900" cy="1267528"/>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26" idx="4"/>
            <a:endCxn id="29" idx="0"/>
          </p:cNvCxnSpPr>
          <p:nvPr/>
        </p:nvCxnSpPr>
        <p:spPr>
          <a:xfrm>
            <a:off x="9220200" y="2705100"/>
            <a:ext cx="0" cy="1243715"/>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26" idx="4"/>
            <a:endCxn id="30" idx="0"/>
          </p:cNvCxnSpPr>
          <p:nvPr/>
        </p:nvCxnSpPr>
        <p:spPr>
          <a:xfrm>
            <a:off x="9220200" y="2705100"/>
            <a:ext cx="5600700" cy="1243715"/>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40"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697200" y="454925"/>
            <a:ext cx="2133600" cy="2090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805</Words>
  <Application>Microsoft Office PowerPoint</Application>
  <PresentationFormat>Custom</PresentationFormat>
  <Paragraphs>64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14</cp:revision>
  <dcterms:created xsi:type="dcterms:W3CDTF">2006-08-16T00:00:00Z</dcterms:created>
  <dcterms:modified xsi:type="dcterms:W3CDTF">2025-03-03T11:38:03Z</dcterms:modified>
  <dc:identifier>DAEt-d3kjac</dc:identifier>
</cp:coreProperties>
</file>