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5" r:id="rId2"/>
    <p:sldId id="281" r:id="rId3"/>
    <p:sldId id="256" r:id="rId4"/>
    <p:sldId id="257" r:id="rId5"/>
    <p:sldId id="270" r:id="rId6"/>
    <p:sldId id="258" r:id="rId7"/>
    <p:sldId id="273" r:id="rId8"/>
    <p:sldId id="274" r:id="rId9"/>
    <p:sldId id="275" r:id="rId10"/>
    <p:sldId id="276" r:id="rId11"/>
    <p:sldId id="277" r:id="rId12"/>
    <p:sldId id="271" r:id="rId13"/>
    <p:sldId id="259" r:id="rId14"/>
    <p:sldId id="278" r:id="rId15"/>
    <p:sldId id="272" r:id="rId16"/>
    <p:sldId id="261" r:id="rId17"/>
    <p:sldId id="279" r:id="rId18"/>
    <p:sldId id="282" r:id="rId19"/>
    <p:sldId id="268" r:id="rId20"/>
    <p:sldId id="280" r:id="rId21"/>
    <p:sldId id="260" r:id="rId22"/>
    <p:sldId id="269" r:id="rId23"/>
  </p:sldIdLst>
  <p:sldSz cx="18288000" cy="10287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9.sv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image" Target="../media/image101.svg"/><Relationship Id="rId21" Type="http://schemas.openxmlformats.org/officeDocument/2006/relationships/image" Target="../media/image113.svg"/><Relationship Id="rId34" Type="http://schemas.openxmlformats.org/officeDocument/2006/relationships/image" Target="../media/image17.png"/><Relationship Id="rId7" Type="http://schemas.openxmlformats.org/officeDocument/2006/relationships/image" Target="../media/image25.svg"/><Relationship Id="rId12" Type="http://schemas.openxmlformats.org/officeDocument/2006/relationships/image" Target="../media/image6.png"/><Relationship Id="rId17" Type="http://schemas.openxmlformats.org/officeDocument/2006/relationships/image" Target="../media/image13.svg"/><Relationship Id="rId25" Type="http://schemas.openxmlformats.org/officeDocument/2006/relationships/image" Target="../media/image117.svg"/><Relationship Id="rId33" Type="http://schemas.openxmlformats.org/officeDocument/2006/relationships/image" Target="../media/image123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7.svg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37" Type="http://schemas.openxmlformats.org/officeDocument/2006/relationships/image" Target="../media/image127.svg"/><Relationship Id="rId5" Type="http://schemas.openxmlformats.org/officeDocument/2006/relationships/image" Target="../media/image103.svg"/><Relationship Id="rId15" Type="http://schemas.openxmlformats.org/officeDocument/2006/relationships/image" Target="../media/image111.svg"/><Relationship Id="rId23" Type="http://schemas.openxmlformats.org/officeDocument/2006/relationships/image" Target="../media/image115.svg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10" Type="http://schemas.openxmlformats.org/officeDocument/2006/relationships/image" Target="../media/image5.png"/><Relationship Id="rId19" Type="http://schemas.openxmlformats.org/officeDocument/2006/relationships/image" Target="../media/image99.svg"/><Relationship Id="rId31" Type="http://schemas.openxmlformats.org/officeDocument/2006/relationships/image" Target="../media/image121.svg"/><Relationship Id="rId4" Type="http://schemas.openxmlformats.org/officeDocument/2006/relationships/image" Target="../media/image2.png"/><Relationship Id="rId9" Type="http://schemas.openxmlformats.org/officeDocument/2006/relationships/image" Target="../media/image105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119.svg"/><Relationship Id="rId30" Type="http://schemas.openxmlformats.org/officeDocument/2006/relationships/image" Target="../media/image15.png"/><Relationship Id="rId35" Type="http://schemas.openxmlformats.org/officeDocument/2006/relationships/image" Target="../media/image125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1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90.svg"/><Relationship Id="rId10" Type="http://schemas.openxmlformats.org/officeDocument/2006/relationships/image" Target="../media/image9.png"/><Relationship Id="rId4" Type="http://schemas.openxmlformats.org/officeDocument/2006/relationships/image" Target="../media/image36.png"/><Relationship Id="rId9" Type="http://schemas.openxmlformats.org/officeDocument/2006/relationships/image" Target="../media/image56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18" Type="http://schemas.openxmlformats.org/officeDocument/2006/relationships/image" Target="../media/image48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45.png"/><Relationship Id="rId17" Type="http://schemas.openxmlformats.org/officeDocument/2006/relationships/image" Target="../media/image52.svg"/><Relationship Id="rId2" Type="http://schemas.openxmlformats.org/officeDocument/2006/relationships/image" Target="../media/image40.png"/><Relationship Id="rId16" Type="http://schemas.openxmlformats.org/officeDocument/2006/relationships/image" Target="../media/image47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5" Type="http://schemas.openxmlformats.org/officeDocument/2006/relationships/image" Target="../media/image50.svg"/><Relationship Id="rId10" Type="http://schemas.openxmlformats.org/officeDocument/2006/relationships/image" Target="../media/image44.png"/><Relationship Id="rId19" Type="http://schemas.openxmlformats.org/officeDocument/2006/relationships/image" Target="../media/image54.svg"/><Relationship Id="rId4" Type="http://schemas.openxmlformats.org/officeDocument/2006/relationships/image" Target="../media/image41.png"/><Relationship Id="rId9" Type="http://schemas.openxmlformats.org/officeDocument/2006/relationships/image" Target="../media/image44.svg"/><Relationship Id="rId1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0.svg"/><Relationship Id="rId18" Type="http://schemas.openxmlformats.org/officeDocument/2006/relationships/image" Target="../media/image48.png"/><Relationship Id="rId3" Type="http://schemas.openxmlformats.org/officeDocument/2006/relationships/image" Target="../media/image380.svg"/><Relationship Id="rId7" Type="http://schemas.openxmlformats.org/officeDocument/2006/relationships/image" Target="../media/image420.svg"/><Relationship Id="rId12" Type="http://schemas.openxmlformats.org/officeDocument/2006/relationships/image" Target="../media/image45.png"/><Relationship Id="rId17" Type="http://schemas.openxmlformats.org/officeDocument/2006/relationships/image" Target="../media/image520.svg"/><Relationship Id="rId2" Type="http://schemas.openxmlformats.org/officeDocument/2006/relationships/image" Target="../media/image40.png"/><Relationship Id="rId16" Type="http://schemas.openxmlformats.org/officeDocument/2006/relationships/image" Target="../media/image47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60.svg"/><Relationship Id="rId5" Type="http://schemas.openxmlformats.org/officeDocument/2006/relationships/image" Target="../media/image400.svg"/><Relationship Id="rId15" Type="http://schemas.openxmlformats.org/officeDocument/2006/relationships/image" Target="../media/image500.svg"/><Relationship Id="rId10" Type="http://schemas.openxmlformats.org/officeDocument/2006/relationships/image" Target="../media/image44.png"/><Relationship Id="rId19" Type="http://schemas.openxmlformats.org/officeDocument/2006/relationships/image" Target="../media/image540.svg"/><Relationship Id="rId4" Type="http://schemas.openxmlformats.org/officeDocument/2006/relationships/image" Target="../media/image41.png"/><Relationship Id="rId9" Type="http://schemas.openxmlformats.org/officeDocument/2006/relationships/image" Target="../media/image440.sv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90.svg"/><Relationship Id="rId10" Type="http://schemas.openxmlformats.org/officeDocument/2006/relationships/image" Target="../media/image9.png"/><Relationship Id="rId4" Type="http://schemas.openxmlformats.org/officeDocument/2006/relationships/image" Target="../media/image36.png"/><Relationship Id="rId9" Type="http://schemas.openxmlformats.org/officeDocument/2006/relationships/image" Target="../media/image56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7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sv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0.svg"/><Relationship Id="rId7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0.svg"/><Relationship Id="rId7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3" Type="http://schemas.openxmlformats.org/officeDocument/2006/relationships/image" Target="../media/image77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9.sv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image" Target="../media/image101.svg"/><Relationship Id="rId21" Type="http://schemas.openxmlformats.org/officeDocument/2006/relationships/image" Target="../media/image113.svg"/><Relationship Id="rId34" Type="http://schemas.openxmlformats.org/officeDocument/2006/relationships/image" Target="../media/image17.png"/><Relationship Id="rId7" Type="http://schemas.openxmlformats.org/officeDocument/2006/relationships/image" Target="../media/image25.svg"/><Relationship Id="rId12" Type="http://schemas.openxmlformats.org/officeDocument/2006/relationships/image" Target="../media/image6.png"/><Relationship Id="rId17" Type="http://schemas.openxmlformats.org/officeDocument/2006/relationships/image" Target="../media/image13.svg"/><Relationship Id="rId25" Type="http://schemas.openxmlformats.org/officeDocument/2006/relationships/image" Target="../media/image117.svg"/><Relationship Id="rId33" Type="http://schemas.openxmlformats.org/officeDocument/2006/relationships/image" Target="../media/image123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7.svg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37" Type="http://schemas.openxmlformats.org/officeDocument/2006/relationships/image" Target="../media/image127.svg"/><Relationship Id="rId5" Type="http://schemas.openxmlformats.org/officeDocument/2006/relationships/image" Target="../media/image103.svg"/><Relationship Id="rId15" Type="http://schemas.openxmlformats.org/officeDocument/2006/relationships/image" Target="../media/image111.svg"/><Relationship Id="rId23" Type="http://schemas.openxmlformats.org/officeDocument/2006/relationships/image" Target="../media/image115.svg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10" Type="http://schemas.openxmlformats.org/officeDocument/2006/relationships/image" Target="../media/image5.png"/><Relationship Id="rId19" Type="http://schemas.openxmlformats.org/officeDocument/2006/relationships/image" Target="../media/image99.svg"/><Relationship Id="rId31" Type="http://schemas.openxmlformats.org/officeDocument/2006/relationships/image" Target="../media/image121.svg"/><Relationship Id="rId4" Type="http://schemas.openxmlformats.org/officeDocument/2006/relationships/image" Target="../media/image2.png"/><Relationship Id="rId9" Type="http://schemas.openxmlformats.org/officeDocument/2006/relationships/image" Target="../media/image105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119.svg"/><Relationship Id="rId30" Type="http://schemas.openxmlformats.org/officeDocument/2006/relationships/image" Target="../media/image15.png"/><Relationship Id="rId35" Type="http://schemas.openxmlformats.org/officeDocument/2006/relationships/image" Target="../media/image12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8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26.png"/><Relationship Id="rId2" Type="http://schemas.openxmlformats.org/officeDocument/2006/relationships/image" Target="../media/image2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27.png"/><Relationship Id="rId4" Type="http://schemas.openxmlformats.org/officeDocument/2006/relationships/image" Target="../media/image22.pn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svg"/><Relationship Id="rId3" Type="http://schemas.openxmlformats.org/officeDocument/2006/relationships/image" Target="../media/image21.svg"/><Relationship Id="rId12" Type="http://schemas.openxmlformats.org/officeDocument/2006/relationships/image" Target="../media/image32.png"/><Relationship Id="rId7" Type="http://schemas.openxmlformats.org/officeDocument/2006/relationships/image" Target="../media/image25.svg"/><Relationship Id="rId2" Type="http://schemas.openxmlformats.org/officeDocument/2006/relationships/image" Target="../media/image28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27.sv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90.svg"/><Relationship Id="rId10" Type="http://schemas.openxmlformats.org/officeDocument/2006/relationships/image" Target="../media/image9.png"/><Relationship Id="rId4" Type="http://schemas.openxmlformats.org/officeDocument/2006/relationships/image" Target="../media/image36.png"/><Relationship Id="rId9" Type="http://schemas.openxmlformats.org/officeDocument/2006/relationships/image" Target="../media/image56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6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0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56560">
            <a:off x="17003228" y="1137670"/>
            <a:ext cx="760877" cy="10730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04847">
            <a:off x="360031" y="3451380"/>
            <a:ext cx="1122310" cy="11223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61588">
            <a:off x="16380927" y="5856635"/>
            <a:ext cx="1221388" cy="12968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46022">
            <a:off x="544691" y="476732"/>
            <a:ext cx="1303493" cy="12015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113259" y="3961766"/>
            <a:ext cx="1077413" cy="128821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138642" y="563362"/>
            <a:ext cx="1433059" cy="9306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003586">
            <a:off x="16298884" y="2278356"/>
            <a:ext cx="545634" cy="11303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920968">
            <a:off x="691536" y="2688533"/>
            <a:ext cx="1935172" cy="6333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129358">
            <a:off x="2016552" y="1617438"/>
            <a:ext cx="839734" cy="79851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53495">
            <a:off x="449009" y="6682804"/>
            <a:ext cx="1260226" cy="14261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0601344">
            <a:off x="15505" y="4877537"/>
            <a:ext cx="1451981" cy="14519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9438273">
            <a:off x="17272703" y="6567642"/>
            <a:ext cx="399981" cy="184865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-3659741">
            <a:off x="15516672" y="7933902"/>
            <a:ext cx="913813" cy="93419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1842453">
            <a:off x="16896164" y="8692004"/>
            <a:ext cx="876542" cy="97788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1045001">
            <a:off x="2122556" y="7316621"/>
            <a:ext cx="862233" cy="161852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 rot="-4492633">
            <a:off x="1172670" y="8480136"/>
            <a:ext cx="616301" cy="181265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725907" y="2337165"/>
            <a:ext cx="14795941" cy="5087055"/>
            <a:chOff x="0" y="0"/>
            <a:chExt cx="14513079" cy="4632883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403968"/>
              <a:ext cx="14513079" cy="4228914"/>
              <a:chOff x="0" y="0"/>
              <a:chExt cx="3907097" cy="113847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-4262"/>
                <a:ext cx="391484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914842" h="1144961">
                    <a:moveTo>
                      <a:pt x="2975943" y="1133773"/>
                    </a:moveTo>
                    <a:cubicBezTo>
                      <a:pt x="2975943" y="1133773"/>
                      <a:pt x="2556190" y="1144961"/>
                      <a:pt x="2093605" y="1142339"/>
                    </a:cubicBezTo>
                    <a:cubicBezTo>
                      <a:pt x="1711879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952851" y="7673"/>
                    </a:cubicBezTo>
                    <a:cubicBezTo>
                      <a:pt x="2337264" y="0"/>
                      <a:pt x="2801191" y="7673"/>
                      <a:pt x="2801191" y="7673"/>
                    </a:cubicBezTo>
                    <a:cubicBezTo>
                      <a:pt x="3169498" y="15152"/>
                      <a:pt x="3532811" y="84484"/>
                      <a:pt x="3730551" y="207066"/>
                    </a:cubicBezTo>
                    <a:cubicBezTo>
                      <a:pt x="3881568" y="300683"/>
                      <a:pt x="3914842" y="425358"/>
                      <a:pt x="3905702" y="577261"/>
                    </a:cubicBezTo>
                    <a:lnTo>
                      <a:pt x="3905702" y="577262"/>
                    </a:lnTo>
                    <a:cubicBezTo>
                      <a:pt x="3905702" y="891835"/>
                      <a:pt x="3622706" y="1105932"/>
                      <a:pt x="2975943" y="1133773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rcRect/>
            <a:stretch>
              <a:fillRect/>
            </a:stretch>
          </p:blipFill>
          <p:spPr>
            <a:xfrm>
              <a:off x="5420420" y="0"/>
              <a:ext cx="4027218" cy="961150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16167844" y="3574955"/>
            <a:ext cx="708008" cy="70800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83739" y="3454157"/>
            <a:ext cx="136664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25729" y="723900"/>
            <a:ext cx="16992600" cy="9068387"/>
            <a:chOff x="0" y="0"/>
            <a:chExt cx="18242782" cy="1209118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D1B49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24001">
            <a:off x="1213167" y="410400"/>
            <a:ext cx="777725" cy="21175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02029" y="2143502"/>
            <a:ext cx="15240000" cy="942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a.	Về hình thức, bố cục </a:t>
            </a:r>
            <a:r>
              <a:rPr lang="vi-VN" sz="4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ầ</a:t>
            </a:r>
            <a:r>
              <a:rPr lang="vi-VN" sz="4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4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có: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9226" y="1312505"/>
            <a:ext cx="12272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với cách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bản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22179" y="3180927"/>
            <a:ext cx="14706600" cy="5045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96520" algn="l"/>
              </a:tabLst>
            </a:pPr>
            <a:r>
              <a:rPr lang="vi-VN" sz="4400" dirty="0">
                <a:ea typeface="Calibri" panose="020F0502020204030204" pitchFamily="34" charset="0"/>
                <a:cs typeface="Times New Roman" panose="02020603050405020304" pitchFamily="18" charset="0"/>
              </a:rPr>
              <a:t>Diễn biến sự kiện thực 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ế</a:t>
            </a:r>
            <a:r>
              <a:rPr lang="vi-VN" sz="4400" dirty="0">
                <a:ea typeface="Calibri" panose="020F0502020204030204" pitchFamily="34" charset="0"/>
                <a:cs typeface="Times New Roman" panose="02020603050405020304" pitchFamily="18" charset="0"/>
              </a:rPr>
              <a:t> (phần nội dung cơ bàn, ghi đẩy đủ ý kiến phát biểu các bên, lập luận các bên, ý kiến của chủ toạ,...).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96520" algn="l"/>
              </a:tabLst>
            </a:pPr>
            <a:r>
              <a:rPr lang="vi-VN" sz="4400" dirty="0">
                <a:ea typeface="Calibri" panose="020F0502020204030204" pitchFamily="34" charset="0"/>
                <a:cs typeface="Times New Roman" panose="02020603050405020304" pitchFamily="18" charset="0"/>
              </a:rPr>
              <a:t>Phẩn kết thúc (ghi thời gian cụ thể, chữ kí của thư kí và chủ toạ).</a:t>
            </a:r>
          </a:p>
        </p:txBody>
      </p:sp>
    </p:spTree>
    <p:extLst>
      <p:ext uri="{BB962C8B-B14F-4D97-AF65-F5344CB8AC3E}">
        <p14:creationId xmlns:p14="http://schemas.microsoft.com/office/powerpoint/2010/main" val="251087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25729" y="723900"/>
            <a:ext cx="16992600" cy="9068387"/>
            <a:chOff x="0" y="0"/>
            <a:chExt cx="18242782" cy="1209118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D1B49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24001">
            <a:off x="1213167" y="410400"/>
            <a:ext cx="777725" cy="21175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02029" y="2143502"/>
            <a:ext cx="15240000" cy="942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b.	Về nội dung, thông tin cẩn bào đám: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9226" y="1312505"/>
            <a:ext cx="12272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với cách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bản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22179" y="3180927"/>
            <a:ext cx="14706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96520" algn="l"/>
              </a:tabLst>
            </a:pPr>
            <a:r>
              <a:rPr lang="vi-VN" sz="4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Số </a:t>
            </a:r>
            <a:r>
              <a:rPr lang="vi-VN" sz="4400" dirty="0">
                <a:ea typeface="Calibri" panose="020F0502020204030204" pitchFamily="34" charset="0"/>
                <a:cs typeface="Times New Roman" panose="02020603050405020304" pitchFamily="18" charset="0"/>
              </a:rPr>
              <a:t>liệu, sự kiện chính xác, cụ thể.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96520" algn="l"/>
              </a:tabLst>
            </a:pPr>
            <a:r>
              <a:rPr lang="vi-VN" sz="4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Ghi </a:t>
            </a:r>
            <a:r>
              <a:rPr lang="vi-VN" sz="4400" dirty="0">
                <a:ea typeface="Calibri" panose="020F0502020204030204" pitchFamily="34" charset="0"/>
                <a:cs typeface="Times New Roman" panose="02020603050405020304" pitchFamily="18" charset="0"/>
              </a:rPr>
              <a:t>chép trung thực, đầy đủ không suy diễn chủ quan.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96520" algn="l"/>
              </a:tabLst>
            </a:pPr>
            <a:r>
              <a:rPr lang="vi-VN" sz="4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Nội </a:t>
            </a:r>
            <a:r>
              <a:rPr lang="vi-VN" sz="4400" dirty="0">
                <a:ea typeface="Calibri" panose="020F0502020204030204" pitchFamily="34" charset="0"/>
                <a:cs typeface="Times New Roman" panose="02020603050405020304" pitchFamily="18" charset="0"/>
              </a:rPr>
              <a:t>dung ghi chép phải có trọng tâm, trọng điểm.</a:t>
            </a:r>
          </a:p>
        </p:txBody>
      </p:sp>
    </p:spTree>
    <p:extLst>
      <p:ext uri="{BB962C8B-B14F-4D97-AF65-F5344CB8AC3E}">
        <p14:creationId xmlns:p14="http://schemas.microsoft.com/office/powerpoint/2010/main" val="50123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0150" y="1955064"/>
            <a:ext cx="16280036" cy="6693636"/>
            <a:chOff x="0" y="0"/>
            <a:chExt cx="1801589" cy="1709420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1802859" cy="1708150"/>
            </a:xfrm>
            <a:custGeom>
              <a:avLst/>
              <a:gdLst/>
              <a:ahLst/>
              <a:cxnLst/>
              <a:rect l="l" t="t" r="r" b="b"/>
              <a:pathLst>
                <a:path w="1802859" h="1708150">
                  <a:moveTo>
                    <a:pt x="1791429" y="27940"/>
                  </a:moveTo>
                  <a:cubicBezTo>
                    <a:pt x="1782539" y="24130"/>
                    <a:pt x="1773649" y="21590"/>
                    <a:pt x="1764759" y="21590"/>
                  </a:cubicBezTo>
                  <a:cubicBezTo>
                    <a:pt x="1738089" y="20320"/>
                    <a:pt x="1711243" y="20320"/>
                    <a:pt x="1682909" y="17780"/>
                  </a:cubicBezTo>
                  <a:cubicBezTo>
                    <a:pt x="1618146" y="12700"/>
                    <a:pt x="1554731" y="6350"/>
                    <a:pt x="1489967" y="3810"/>
                  </a:cubicBezTo>
                  <a:cubicBezTo>
                    <a:pt x="1437347" y="1270"/>
                    <a:pt x="1386076" y="3810"/>
                    <a:pt x="1333455" y="2540"/>
                  </a:cubicBezTo>
                  <a:cubicBezTo>
                    <a:pt x="1310518" y="2540"/>
                    <a:pt x="1287581" y="0"/>
                    <a:pt x="1264644" y="2540"/>
                  </a:cubicBezTo>
                  <a:cubicBezTo>
                    <a:pt x="1209325" y="10160"/>
                    <a:pt x="1154006" y="11430"/>
                    <a:pt x="1097338" y="8890"/>
                  </a:cubicBezTo>
                  <a:cubicBezTo>
                    <a:pt x="1069004" y="7620"/>
                    <a:pt x="1040670" y="7620"/>
                    <a:pt x="1012336" y="7620"/>
                  </a:cubicBezTo>
                  <a:cubicBezTo>
                    <a:pt x="961065" y="7620"/>
                    <a:pt x="909794" y="7620"/>
                    <a:pt x="858522" y="6350"/>
                  </a:cubicBezTo>
                  <a:cubicBezTo>
                    <a:pt x="804553" y="5080"/>
                    <a:pt x="272951" y="2540"/>
                    <a:pt x="220331" y="1270"/>
                  </a:cubicBezTo>
                  <a:cubicBezTo>
                    <a:pt x="177155" y="0"/>
                    <a:pt x="135329" y="1270"/>
                    <a:pt x="92153" y="1270"/>
                  </a:cubicBezTo>
                  <a:cubicBezTo>
                    <a:pt x="6247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8110"/>
                    <a:pt x="16510" y="190500"/>
                    <a:pt x="17780" y="261620"/>
                  </a:cubicBezTo>
                  <a:cubicBezTo>
                    <a:pt x="19050" y="334010"/>
                    <a:pt x="17780" y="406400"/>
                    <a:pt x="16510" y="480060"/>
                  </a:cubicBezTo>
                  <a:cubicBezTo>
                    <a:pt x="15240" y="554990"/>
                    <a:pt x="2540" y="1341120"/>
                    <a:pt x="2540" y="1416050"/>
                  </a:cubicBezTo>
                  <a:cubicBezTo>
                    <a:pt x="2540" y="1489710"/>
                    <a:pt x="1270" y="1563370"/>
                    <a:pt x="0" y="1637030"/>
                  </a:cubicBezTo>
                  <a:cubicBezTo>
                    <a:pt x="0" y="1653540"/>
                    <a:pt x="3810" y="1663700"/>
                    <a:pt x="15240" y="1668780"/>
                  </a:cubicBezTo>
                  <a:cubicBezTo>
                    <a:pt x="22860" y="1672590"/>
                    <a:pt x="31750" y="1675130"/>
                    <a:pt x="40640" y="1676400"/>
                  </a:cubicBezTo>
                  <a:cubicBezTo>
                    <a:pt x="90804" y="1681480"/>
                    <a:pt x="142075" y="1685290"/>
                    <a:pt x="193346" y="1690370"/>
                  </a:cubicBezTo>
                  <a:cubicBezTo>
                    <a:pt x="221680" y="1692910"/>
                    <a:pt x="250014" y="1697990"/>
                    <a:pt x="278348" y="1699260"/>
                  </a:cubicBezTo>
                  <a:cubicBezTo>
                    <a:pt x="325572" y="1701800"/>
                    <a:pt x="851776" y="1703070"/>
                    <a:pt x="899000" y="1704340"/>
                  </a:cubicBezTo>
                  <a:cubicBezTo>
                    <a:pt x="905746" y="1704340"/>
                    <a:pt x="912492" y="1704340"/>
                    <a:pt x="919238" y="1704340"/>
                  </a:cubicBezTo>
                  <a:cubicBezTo>
                    <a:pt x="951620" y="1704340"/>
                    <a:pt x="985351" y="1703070"/>
                    <a:pt x="1017733" y="1703070"/>
                  </a:cubicBezTo>
                  <a:cubicBezTo>
                    <a:pt x="1055512" y="1703070"/>
                    <a:pt x="1091941" y="1704340"/>
                    <a:pt x="1129720" y="1704340"/>
                  </a:cubicBezTo>
                  <a:cubicBezTo>
                    <a:pt x="1185039" y="1704340"/>
                    <a:pt x="1241707" y="1704340"/>
                    <a:pt x="1297026" y="1704340"/>
                  </a:cubicBezTo>
                  <a:cubicBezTo>
                    <a:pt x="1348297" y="1704340"/>
                    <a:pt x="1399568" y="1705610"/>
                    <a:pt x="1450839" y="1706880"/>
                  </a:cubicBezTo>
                  <a:cubicBezTo>
                    <a:pt x="1473777" y="1706880"/>
                    <a:pt x="1498063" y="1708150"/>
                    <a:pt x="1521000" y="1708150"/>
                  </a:cubicBezTo>
                  <a:cubicBezTo>
                    <a:pt x="1595208" y="1706880"/>
                    <a:pt x="1668067" y="1700530"/>
                    <a:pt x="1741899" y="1700530"/>
                  </a:cubicBezTo>
                  <a:cubicBezTo>
                    <a:pt x="1745709" y="1700530"/>
                    <a:pt x="1750789" y="1697990"/>
                    <a:pt x="1754599" y="1695450"/>
                  </a:cubicBezTo>
                  <a:cubicBezTo>
                    <a:pt x="1759679" y="1691640"/>
                    <a:pt x="1762219" y="1685290"/>
                    <a:pt x="1764759" y="1682750"/>
                  </a:cubicBezTo>
                  <a:cubicBezTo>
                    <a:pt x="1766029" y="1628140"/>
                    <a:pt x="1767299" y="1574800"/>
                    <a:pt x="1768569" y="1521460"/>
                  </a:cubicBezTo>
                  <a:cubicBezTo>
                    <a:pt x="1769839" y="1438910"/>
                    <a:pt x="1779999" y="646430"/>
                    <a:pt x="1781269" y="563880"/>
                  </a:cubicBezTo>
                  <a:cubicBezTo>
                    <a:pt x="1781269" y="514350"/>
                    <a:pt x="1782539" y="464820"/>
                    <a:pt x="1783809" y="415290"/>
                  </a:cubicBezTo>
                  <a:cubicBezTo>
                    <a:pt x="1785079" y="361950"/>
                    <a:pt x="1786349" y="308610"/>
                    <a:pt x="1788889" y="255270"/>
                  </a:cubicBezTo>
                  <a:cubicBezTo>
                    <a:pt x="1790159" y="223520"/>
                    <a:pt x="1790159" y="190500"/>
                    <a:pt x="1795239" y="158750"/>
                  </a:cubicBezTo>
                  <a:cubicBezTo>
                    <a:pt x="1800319" y="120650"/>
                    <a:pt x="1802859" y="83820"/>
                    <a:pt x="1801589" y="44450"/>
                  </a:cubicBezTo>
                  <a:cubicBezTo>
                    <a:pt x="1801589" y="38100"/>
                    <a:pt x="1797779" y="30480"/>
                    <a:pt x="1791429" y="27940"/>
                  </a:cubicBezTo>
                  <a:close/>
                </a:path>
              </a:pathLst>
            </a:custGeom>
            <a:solidFill>
              <a:srgbClr val="FFD7E5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5400000">
            <a:off x="6731670" y="-1961854"/>
            <a:ext cx="4571999" cy="14058309"/>
            <a:chOff x="-17780" y="-54610"/>
            <a:chExt cx="6404610" cy="6689090"/>
          </a:xfrm>
        </p:grpSpPr>
        <p:sp>
          <p:nvSpPr>
            <p:cNvPr id="5" name="Freeform 5"/>
            <p:cNvSpPr/>
            <p:nvPr/>
          </p:nvSpPr>
          <p:spPr>
            <a:xfrm>
              <a:off x="-17780" y="-54610"/>
              <a:ext cx="6404610" cy="6689090"/>
            </a:xfrm>
            <a:custGeom>
              <a:avLst/>
              <a:gdLst/>
              <a:ahLst/>
              <a:cxnLst/>
              <a:rect l="l" t="t" r="r" b="b"/>
              <a:pathLst>
                <a:path w="6404610" h="6689090">
                  <a:moveTo>
                    <a:pt x="4058920" y="645160"/>
                  </a:moveTo>
                  <a:cubicBezTo>
                    <a:pt x="5140960" y="523240"/>
                    <a:pt x="5530850" y="1365250"/>
                    <a:pt x="5530850" y="1365250"/>
                  </a:cubicBezTo>
                  <a:cubicBezTo>
                    <a:pt x="5530850" y="1365250"/>
                    <a:pt x="6325870" y="1554480"/>
                    <a:pt x="6365240" y="2411730"/>
                  </a:cubicBezTo>
                  <a:cubicBezTo>
                    <a:pt x="6404610" y="3268980"/>
                    <a:pt x="5963920" y="3547110"/>
                    <a:pt x="5963920" y="3547110"/>
                  </a:cubicBezTo>
                  <a:cubicBezTo>
                    <a:pt x="5963920" y="3547110"/>
                    <a:pt x="6220460" y="4083050"/>
                    <a:pt x="5985510" y="4803140"/>
                  </a:cubicBezTo>
                  <a:cubicBezTo>
                    <a:pt x="5750560" y="5523230"/>
                    <a:pt x="5247640" y="5610860"/>
                    <a:pt x="5247640" y="5610860"/>
                  </a:cubicBezTo>
                  <a:cubicBezTo>
                    <a:pt x="5247640" y="5610860"/>
                    <a:pt x="5129530" y="6126480"/>
                    <a:pt x="4212590" y="6408420"/>
                  </a:cubicBezTo>
                  <a:cubicBezTo>
                    <a:pt x="3295650" y="6689090"/>
                    <a:pt x="2987040" y="6186170"/>
                    <a:pt x="2987040" y="6186170"/>
                  </a:cubicBezTo>
                  <a:cubicBezTo>
                    <a:pt x="2987040" y="6186170"/>
                    <a:pt x="2194560" y="6305550"/>
                    <a:pt x="1450340" y="6106160"/>
                  </a:cubicBezTo>
                  <a:cubicBezTo>
                    <a:pt x="706120" y="5906770"/>
                    <a:pt x="642620" y="4909820"/>
                    <a:pt x="642620" y="4909820"/>
                  </a:cubicBezTo>
                  <a:cubicBezTo>
                    <a:pt x="642620" y="4909820"/>
                    <a:pt x="35560" y="4425950"/>
                    <a:pt x="19050" y="3544570"/>
                  </a:cubicBezTo>
                  <a:cubicBezTo>
                    <a:pt x="0" y="2536190"/>
                    <a:pt x="416560" y="2109470"/>
                    <a:pt x="416560" y="2109470"/>
                  </a:cubicBezTo>
                  <a:cubicBezTo>
                    <a:pt x="416560" y="2109470"/>
                    <a:pt x="151130" y="1360170"/>
                    <a:pt x="693420" y="826770"/>
                  </a:cubicBezTo>
                  <a:cubicBezTo>
                    <a:pt x="1478280" y="54610"/>
                    <a:pt x="1997710" y="407670"/>
                    <a:pt x="1997710" y="407670"/>
                  </a:cubicBezTo>
                  <a:cubicBezTo>
                    <a:pt x="1997710" y="407670"/>
                    <a:pt x="2462530" y="0"/>
                    <a:pt x="3036570" y="59690"/>
                  </a:cubicBezTo>
                  <a:cubicBezTo>
                    <a:pt x="3610610" y="119380"/>
                    <a:pt x="4058920" y="645160"/>
                    <a:pt x="4058920" y="645160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016327" y="4561200"/>
            <a:ext cx="8659158" cy="1012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6999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PHÂN TÍCH VÍ DỤ</a:t>
            </a:r>
            <a:endParaRPr lang="en-US" sz="6999" b="1" dirty="0">
              <a:solidFill>
                <a:srgbClr val="27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496800" y="1510316"/>
            <a:ext cx="4270623" cy="73376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87081" y="1510316"/>
            <a:ext cx="1101434" cy="107940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129358">
            <a:off x="16185867" y="8321979"/>
            <a:ext cx="1142641" cy="108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38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35503">
            <a:off x="-1055480" y="-139414"/>
            <a:ext cx="3415912" cy="32606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1074">
            <a:off x="16402318" y="-646274"/>
            <a:ext cx="3772754" cy="82669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55739">
            <a:off x="16188702" y="6886618"/>
            <a:ext cx="3484672" cy="35823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69688">
            <a:off x="493254" y="3722590"/>
            <a:ext cx="1750852" cy="9225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61682">
            <a:off x="-2036897" y="5069565"/>
            <a:ext cx="4495277" cy="59864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600926">
            <a:off x="16119247" y="6727492"/>
            <a:ext cx="649589" cy="13457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334778">
            <a:off x="1608398" y="8572405"/>
            <a:ext cx="2173525" cy="7113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925695">
            <a:off x="-1312192" y="930801"/>
            <a:ext cx="2931449" cy="293144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139605" y="419100"/>
            <a:ext cx="11946222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</a:pPr>
            <a:r>
              <a:rPr lang="en-US" sz="4800" b="1" i="1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4800" b="1" i="1" dirty="0" smtClean="0">
                <a:solidFill>
                  <a:srgbClr val="272626"/>
                </a:solidFill>
              </a:rPr>
              <a:t>ọc </a:t>
            </a:r>
            <a:r>
              <a:rPr lang="vi-VN" sz="4800" b="1" i="1" dirty="0">
                <a:solidFill>
                  <a:srgbClr val="272626"/>
                </a:solidFill>
              </a:rPr>
              <a:t>bài mẫu (SGK – trang 22) và trả lời: Biên bản đã đáp ứng cụ thể các yêu cầu về quy cách văn bản chưa?</a:t>
            </a:r>
            <a:endParaRPr lang="en-US" sz="4800" b="1" i="1" u="none" dirty="0">
              <a:solidFill>
                <a:srgbClr val="272626"/>
              </a:solidFill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8787215">
            <a:off x="16414865" y="3158663"/>
            <a:ext cx="793059" cy="3665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53" y="3848100"/>
            <a:ext cx="6167229" cy="6130081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35503">
            <a:off x="-1174279" y="-579070"/>
            <a:ext cx="3415912" cy="32606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1074">
            <a:off x="17388798" y="-838600"/>
            <a:ext cx="3772754" cy="82669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55739">
            <a:off x="16545664" y="7042496"/>
            <a:ext cx="3484672" cy="35823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69688">
            <a:off x="176244" y="3722590"/>
            <a:ext cx="1750852" cy="9225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61682">
            <a:off x="-2568256" y="5069564"/>
            <a:ext cx="4495277" cy="59864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600926">
            <a:off x="16294337" y="7389919"/>
            <a:ext cx="649589" cy="13457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334778">
            <a:off x="850035" y="8671266"/>
            <a:ext cx="2173525" cy="7113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925695">
            <a:off x="-1763985" y="680646"/>
            <a:ext cx="2931449" cy="293144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8787215">
            <a:off x="17227874" y="3064584"/>
            <a:ext cx="793059" cy="3665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171" y="1315726"/>
            <a:ext cx="5170406" cy="740949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436102" y="1013360"/>
            <a:ext cx="926518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Biên </a:t>
            </a:r>
            <a:r>
              <a:rPr lang="vi-VN" sz="4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bản họp lớp </a:t>
            </a:r>
            <a:r>
              <a:rPr lang="vi-VN" sz="4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đã </a:t>
            </a:r>
            <a:r>
              <a:rPr lang="vi-VN" sz="4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đáp ứng được các yêu cầu cụ thể về quy cách:</a:t>
            </a:r>
            <a:endParaRPr lang="en-US" sz="42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39290" y="2832039"/>
            <a:ext cx="87082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12420" algn="l"/>
              </a:tabLst>
            </a:pPr>
            <a:r>
              <a:rPr lang="vi-VN" sz="32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Có quốc hiệu và tiêu ngữ.</a:t>
            </a:r>
            <a:endParaRPr lang="en-US" sz="3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12420" algn="l"/>
              </a:tabLst>
            </a:pPr>
            <a:r>
              <a:rPr lang="vi-VN" sz="32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Có tên văn bản.</a:t>
            </a:r>
            <a:endParaRPr lang="en-US" sz="3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12420" algn="l"/>
              </a:tabLst>
            </a:pPr>
            <a:r>
              <a:rPr lang="vi-VN" sz="32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Thông tin về thời gian, địa điểm ghi biên bản.</a:t>
            </a:r>
            <a:endParaRPr lang="en-US" sz="3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12420" algn="l"/>
              </a:tabLst>
            </a:pPr>
            <a:r>
              <a:rPr lang="vi-VN" sz="32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Thông tin về thành phần tham dự, người chủ trì, người ghi biên bản.</a:t>
            </a:r>
            <a:endParaRPr lang="en-US" sz="3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12420" algn="l"/>
              </a:tabLst>
            </a:pPr>
            <a:r>
              <a:rPr lang="vi-VN" sz="32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Thông tin về diễn biến thực tế của cuộc họp, cuộc thảo luận hay vụ việc.</a:t>
            </a:r>
            <a:endParaRPr lang="en-US" sz="3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12420" algn="l"/>
              </a:tabLst>
            </a:pPr>
            <a:r>
              <a:rPr lang="vi-VN" sz="32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Chữ kí của thư kí và chủ toạ.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52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0150" y="1955064"/>
            <a:ext cx="16280036" cy="6693636"/>
            <a:chOff x="0" y="0"/>
            <a:chExt cx="1801589" cy="1709420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1802859" cy="1708150"/>
            </a:xfrm>
            <a:custGeom>
              <a:avLst/>
              <a:gdLst/>
              <a:ahLst/>
              <a:cxnLst/>
              <a:rect l="l" t="t" r="r" b="b"/>
              <a:pathLst>
                <a:path w="1802859" h="1708150">
                  <a:moveTo>
                    <a:pt x="1791429" y="27940"/>
                  </a:moveTo>
                  <a:cubicBezTo>
                    <a:pt x="1782539" y="24130"/>
                    <a:pt x="1773649" y="21590"/>
                    <a:pt x="1764759" y="21590"/>
                  </a:cubicBezTo>
                  <a:cubicBezTo>
                    <a:pt x="1738089" y="20320"/>
                    <a:pt x="1711243" y="20320"/>
                    <a:pt x="1682909" y="17780"/>
                  </a:cubicBezTo>
                  <a:cubicBezTo>
                    <a:pt x="1618146" y="12700"/>
                    <a:pt x="1554731" y="6350"/>
                    <a:pt x="1489967" y="3810"/>
                  </a:cubicBezTo>
                  <a:cubicBezTo>
                    <a:pt x="1437347" y="1270"/>
                    <a:pt x="1386076" y="3810"/>
                    <a:pt x="1333455" y="2540"/>
                  </a:cubicBezTo>
                  <a:cubicBezTo>
                    <a:pt x="1310518" y="2540"/>
                    <a:pt x="1287581" y="0"/>
                    <a:pt x="1264644" y="2540"/>
                  </a:cubicBezTo>
                  <a:cubicBezTo>
                    <a:pt x="1209325" y="10160"/>
                    <a:pt x="1154006" y="11430"/>
                    <a:pt x="1097338" y="8890"/>
                  </a:cubicBezTo>
                  <a:cubicBezTo>
                    <a:pt x="1069004" y="7620"/>
                    <a:pt x="1040670" y="7620"/>
                    <a:pt x="1012336" y="7620"/>
                  </a:cubicBezTo>
                  <a:cubicBezTo>
                    <a:pt x="961065" y="7620"/>
                    <a:pt x="909794" y="7620"/>
                    <a:pt x="858522" y="6350"/>
                  </a:cubicBezTo>
                  <a:cubicBezTo>
                    <a:pt x="804553" y="5080"/>
                    <a:pt x="272951" y="2540"/>
                    <a:pt x="220331" y="1270"/>
                  </a:cubicBezTo>
                  <a:cubicBezTo>
                    <a:pt x="177155" y="0"/>
                    <a:pt x="135329" y="1270"/>
                    <a:pt x="92153" y="1270"/>
                  </a:cubicBezTo>
                  <a:cubicBezTo>
                    <a:pt x="6247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8110"/>
                    <a:pt x="16510" y="190500"/>
                    <a:pt x="17780" y="261620"/>
                  </a:cubicBezTo>
                  <a:cubicBezTo>
                    <a:pt x="19050" y="334010"/>
                    <a:pt x="17780" y="406400"/>
                    <a:pt x="16510" y="480060"/>
                  </a:cubicBezTo>
                  <a:cubicBezTo>
                    <a:pt x="15240" y="554990"/>
                    <a:pt x="2540" y="1341120"/>
                    <a:pt x="2540" y="1416050"/>
                  </a:cubicBezTo>
                  <a:cubicBezTo>
                    <a:pt x="2540" y="1489710"/>
                    <a:pt x="1270" y="1563370"/>
                    <a:pt x="0" y="1637030"/>
                  </a:cubicBezTo>
                  <a:cubicBezTo>
                    <a:pt x="0" y="1653540"/>
                    <a:pt x="3810" y="1663700"/>
                    <a:pt x="15240" y="1668780"/>
                  </a:cubicBezTo>
                  <a:cubicBezTo>
                    <a:pt x="22860" y="1672590"/>
                    <a:pt x="31750" y="1675130"/>
                    <a:pt x="40640" y="1676400"/>
                  </a:cubicBezTo>
                  <a:cubicBezTo>
                    <a:pt x="90804" y="1681480"/>
                    <a:pt x="142075" y="1685290"/>
                    <a:pt x="193346" y="1690370"/>
                  </a:cubicBezTo>
                  <a:cubicBezTo>
                    <a:pt x="221680" y="1692910"/>
                    <a:pt x="250014" y="1697990"/>
                    <a:pt x="278348" y="1699260"/>
                  </a:cubicBezTo>
                  <a:cubicBezTo>
                    <a:pt x="325572" y="1701800"/>
                    <a:pt x="851776" y="1703070"/>
                    <a:pt x="899000" y="1704340"/>
                  </a:cubicBezTo>
                  <a:cubicBezTo>
                    <a:pt x="905746" y="1704340"/>
                    <a:pt x="912492" y="1704340"/>
                    <a:pt x="919238" y="1704340"/>
                  </a:cubicBezTo>
                  <a:cubicBezTo>
                    <a:pt x="951620" y="1704340"/>
                    <a:pt x="985351" y="1703070"/>
                    <a:pt x="1017733" y="1703070"/>
                  </a:cubicBezTo>
                  <a:cubicBezTo>
                    <a:pt x="1055512" y="1703070"/>
                    <a:pt x="1091941" y="1704340"/>
                    <a:pt x="1129720" y="1704340"/>
                  </a:cubicBezTo>
                  <a:cubicBezTo>
                    <a:pt x="1185039" y="1704340"/>
                    <a:pt x="1241707" y="1704340"/>
                    <a:pt x="1297026" y="1704340"/>
                  </a:cubicBezTo>
                  <a:cubicBezTo>
                    <a:pt x="1348297" y="1704340"/>
                    <a:pt x="1399568" y="1705610"/>
                    <a:pt x="1450839" y="1706880"/>
                  </a:cubicBezTo>
                  <a:cubicBezTo>
                    <a:pt x="1473777" y="1706880"/>
                    <a:pt x="1498063" y="1708150"/>
                    <a:pt x="1521000" y="1708150"/>
                  </a:cubicBezTo>
                  <a:cubicBezTo>
                    <a:pt x="1595208" y="1706880"/>
                    <a:pt x="1668067" y="1700530"/>
                    <a:pt x="1741899" y="1700530"/>
                  </a:cubicBezTo>
                  <a:cubicBezTo>
                    <a:pt x="1745709" y="1700530"/>
                    <a:pt x="1750789" y="1697990"/>
                    <a:pt x="1754599" y="1695450"/>
                  </a:cubicBezTo>
                  <a:cubicBezTo>
                    <a:pt x="1759679" y="1691640"/>
                    <a:pt x="1762219" y="1685290"/>
                    <a:pt x="1764759" y="1682750"/>
                  </a:cubicBezTo>
                  <a:cubicBezTo>
                    <a:pt x="1766029" y="1628140"/>
                    <a:pt x="1767299" y="1574800"/>
                    <a:pt x="1768569" y="1521460"/>
                  </a:cubicBezTo>
                  <a:cubicBezTo>
                    <a:pt x="1769839" y="1438910"/>
                    <a:pt x="1779999" y="646430"/>
                    <a:pt x="1781269" y="563880"/>
                  </a:cubicBezTo>
                  <a:cubicBezTo>
                    <a:pt x="1781269" y="514350"/>
                    <a:pt x="1782539" y="464820"/>
                    <a:pt x="1783809" y="415290"/>
                  </a:cubicBezTo>
                  <a:cubicBezTo>
                    <a:pt x="1785079" y="361950"/>
                    <a:pt x="1786349" y="308610"/>
                    <a:pt x="1788889" y="255270"/>
                  </a:cubicBezTo>
                  <a:cubicBezTo>
                    <a:pt x="1790159" y="223520"/>
                    <a:pt x="1790159" y="190500"/>
                    <a:pt x="1795239" y="158750"/>
                  </a:cubicBezTo>
                  <a:cubicBezTo>
                    <a:pt x="1800319" y="120650"/>
                    <a:pt x="1802859" y="83820"/>
                    <a:pt x="1801589" y="44450"/>
                  </a:cubicBezTo>
                  <a:cubicBezTo>
                    <a:pt x="1801589" y="38100"/>
                    <a:pt x="1797779" y="30480"/>
                    <a:pt x="1791429" y="27940"/>
                  </a:cubicBezTo>
                  <a:close/>
                </a:path>
              </a:pathLst>
            </a:custGeom>
            <a:solidFill>
              <a:srgbClr val="FFD7E5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5400000">
            <a:off x="6731670" y="-1961854"/>
            <a:ext cx="4571999" cy="14058309"/>
            <a:chOff x="-17780" y="-54610"/>
            <a:chExt cx="6404610" cy="6689090"/>
          </a:xfrm>
        </p:grpSpPr>
        <p:sp>
          <p:nvSpPr>
            <p:cNvPr id="5" name="Freeform 5"/>
            <p:cNvSpPr/>
            <p:nvPr/>
          </p:nvSpPr>
          <p:spPr>
            <a:xfrm>
              <a:off x="-17780" y="-54610"/>
              <a:ext cx="6404610" cy="6689090"/>
            </a:xfrm>
            <a:custGeom>
              <a:avLst/>
              <a:gdLst/>
              <a:ahLst/>
              <a:cxnLst/>
              <a:rect l="l" t="t" r="r" b="b"/>
              <a:pathLst>
                <a:path w="6404610" h="6689090">
                  <a:moveTo>
                    <a:pt x="4058920" y="645160"/>
                  </a:moveTo>
                  <a:cubicBezTo>
                    <a:pt x="5140960" y="523240"/>
                    <a:pt x="5530850" y="1365250"/>
                    <a:pt x="5530850" y="1365250"/>
                  </a:cubicBezTo>
                  <a:cubicBezTo>
                    <a:pt x="5530850" y="1365250"/>
                    <a:pt x="6325870" y="1554480"/>
                    <a:pt x="6365240" y="2411730"/>
                  </a:cubicBezTo>
                  <a:cubicBezTo>
                    <a:pt x="6404610" y="3268980"/>
                    <a:pt x="5963920" y="3547110"/>
                    <a:pt x="5963920" y="3547110"/>
                  </a:cubicBezTo>
                  <a:cubicBezTo>
                    <a:pt x="5963920" y="3547110"/>
                    <a:pt x="6220460" y="4083050"/>
                    <a:pt x="5985510" y="4803140"/>
                  </a:cubicBezTo>
                  <a:cubicBezTo>
                    <a:pt x="5750560" y="5523230"/>
                    <a:pt x="5247640" y="5610860"/>
                    <a:pt x="5247640" y="5610860"/>
                  </a:cubicBezTo>
                  <a:cubicBezTo>
                    <a:pt x="5247640" y="5610860"/>
                    <a:pt x="5129530" y="6126480"/>
                    <a:pt x="4212590" y="6408420"/>
                  </a:cubicBezTo>
                  <a:cubicBezTo>
                    <a:pt x="3295650" y="6689090"/>
                    <a:pt x="2987040" y="6186170"/>
                    <a:pt x="2987040" y="6186170"/>
                  </a:cubicBezTo>
                  <a:cubicBezTo>
                    <a:pt x="2987040" y="6186170"/>
                    <a:pt x="2194560" y="6305550"/>
                    <a:pt x="1450340" y="6106160"/>
                  </a:cubicBezTo>
                  <a:cubicBezTo>
                    <a:pt x="706120" y="5906770"/>
                    <a:pt x="642620" y="4909820"/>
                    <a:pt x="642620" y="4909820"/>
                  </a:cubicBezTo>
                  <a:cubicBezTo>
                    <a:pt x="642620" y="4909820"/>
                    <a:pt x="35560" y="4425950"/>
                    <a:pt x="19050" y="3544570"/>
                  </a:cubicBezTo>
                  <a:cubicBezTo>
                    <a:pt x="0" y="2536190"/>
                    <a:pt x="416560" y="2109470"/>
                    <a:pt x="416560" y="2109470"/>
                  </a:cubicBezTo>
                  <a:cubicBezTo>
                    <a:pt x="416560" y="2109470"/>
                    <a:pt x="151130" y="1360170"/>
                    <a:pt x="693420" y="826770"/>
                  </a:cubicBezTo>
                  <a:cubicBezTo>
                    <a:pt x="1478280" y="54610"/>
                    <a:pt x="1997710" y="407670"/>
                    <a:pt x="1997710" y="407670"/>
                  </a:cubicBezTo>
                  <a:cubicBezTo>
                    <a:pt x="1997710" y="407670"/>
                    <a:pt x="2462530" y="0"/>
                    <a:pt x="3036570" y="59690"/>
                  </a:cubicBezTo>
                  <a:cubicBezTo>
                    <a:pt x="3610610" y="119380"/>
                    <a:pt x="4058920" y="645160"/>
                    <a:pt x="4058920" y="645160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016327" y="4561200"/>
            <a:ext cx="8659158" cy="1012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6999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THỰC HÀNH</a:t>
            </a:r>
            <a:endParaRPr lang="en-US" sz="6999" b="1" dirty="0">
              <a:solidFill>
                <a:srgbClr val="27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344400" y="1510316"/>
            <a:ext cx="4423023" cy="73376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87081" y="1510316"/>
            <a:ext cx="1101434" cy="107940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129358">
            <a:off x="16185867" y="8321979"/>
            <a:ext cx="1142641" cy="108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81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3270" y="1028700"/>
            <a:ext cx="16441461" cy="8361330"/>
            <a:chOff x="0" y="0"/>
            <a:chExt cx="3739902" cy="1901933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411772" y="1362554"/>
            <a:ext cx="15470040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</a:pPr>
            <a:r>
              <a:rPr lang="vi-VN" sz="4800" b="1" i="1" dirty="0">
                <a:solidFill>
                  <a:srgbClr val="272626"/>
                </a:solidFill>
              </a:rPr>
              <a:t>Giả sử trong một cuộc thảo luận nhóm (hoặc một cuộc họp lớp), em được giao nhiệm vụ làm thư kí. Hãy viết biên bản cuộc </a:t>
            </a:r>
            <a:r>
              <a:rPr lang="vi-VN" sz="4800" b="1" i="1" dirty="0" smtClean="0">
                <a:solidFill>
                  <a:srgbClr val="272626"/>
                </a:solidFill>
              </a:rPr>
              <a:t>th</a:t>
            </a:r>
            <a:r>
              <a:rPr lang="en-US" sz="4800" b="1" i="1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4800" b="1" i="1" dirty="0" smtClean="0">
                <a:solidFill>
                  <a:srgbClr val="272626"/>
                </a:solidFill>
              </a:rPr>
              <a:t>o </a:t>
            </a:r>
            <a:r>
              <a:rPr lang="vi-VN" sz="4800" b="1" i="1" dirty="0">
                <a:solidFill>
                  <a:srgbClr val="272626"/>
                </a:solidFill>
              </a:rPr>
              <a:t>luận (hoặc cuộc họp) ấy.</a:t>
            </a:r>
            <a:endParaRPr lang="en-US" sz="4800" b="1" i="1" u="none" dirty="0">
              <a:solidFill>
                <a:srgbClr val="272626"/>
              </a:solidFill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19200" y="-114300"/>
            <a:ext cx="2402117" cy="149107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837182">
            <a:off x="14742592" y="8133903"/>
            <a:ext cx="3508956" cy="11037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988" y="4368003"/>
            <a:ext cx="5562600" cy="5633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3270" y="1028700"/>
            <a:ext cx="16441461" cy="8361330"/>
            <a:chOff x="0" y="0"/>
            <a:chExt cx="3739902" cy="1901933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19200" y="-114300"/>
            <a:ext cx="2402117" cy="149107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837182">
            <a:off x="14742592" y="8133903"/>
            <a:ext cx="3508956" cy="11037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16846" y="1638300"/>
            <a:ext cx="125911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gồm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2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2" algn="just">
              <a:lnSpc>
                <a:spcPct val="150000"/>
              </a:lnSpc>
            </a:pPr>
            <a:r>
              <a:rPr lang="vi-VN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Chuẩn bị trước khi viết</a:t>
            </a:r>
            <a:endParaRPr lang="en-US" sz="4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2" algn="just">
              <a:lnSpc>
                <a:spcPct val="150000"/>
              </a:lnSpc>
            </a:pPr>
            <a:r>
              <a:rPr lang="vi-VN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Viết biên bản</a:t>
            </a:r>
            <a:endParaRPr lang="en-US" sz="4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2" algn="just">
              <a:lnSpc>
                <a:spcPct val="150000"/>
              </a:lnSpc>
            </a:pPr>
            <a:r>
              <a:rPr lang="vi-VN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Chỉnh sửa và đọc lại biên bản.</a:t>
            </a:r>
            <a:endParaRPr lang="en-US" sz="4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59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3270" y="647700"/>
            <a:ext cx="16441461" cy="9144000"/>
            <a:chOff x="0" y="0"/>
            <a:chExt cx="3739902" cy="1901933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62000" y="-349985"/>
            <a:ext cx="2402117" cy="149107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837182">
            <a:off x="15142625" y="8962142"/>
            <a:ext cx="3508956" cy="11037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32621" y="826657"/>
            <a:ext cx="542834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42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kiểm</a:t>
            </a:r>
            <a:r>
              <a:rPr lang="en-US" sz="42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biên</a:t>
            </a:r>
            <a:r>
              <a:rPr lang="en-US" sz="42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bản</a:t>
            </a:r>
            <a:endParaRPr lang="en-US" sz="42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662894"/>
              </p:ext>
            </p:extLst>
          </p:nvPr>
        </p:nvGraphicFramePr>
        <p:xfrm>
          <a:off x="1869692" y="2111081"/>
          <a:ext cx="14554200" cy="69340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xmlns="" val="203857866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xmlns="" val="997958510"/>
                    </a:ext>
                  </a:extLst>
                </a:gridCol>
              </a:tblGrid>
              <a:tr h="99483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CẦU ĐỐI VỚI BIÊN BẢN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ĐẠT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CHƯA ĐẠT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1653310"/>
                  </a:ext>
                </a:extLst>
              </a:tr>
              <a:tr h="9948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Biên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bản đủ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phần: phần đầu, phần chính, phần cuối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6643472"/>
                  </a:ext>
                </a:extLst>
              </a:tr>
              <a:tr h="9948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Phần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đầu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bày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rõ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thời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địa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thành phần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tham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dự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8152733"/>
                  </a:ext>
                </a:extLst>
              </a:tr>
              <a:tr h="9948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Phần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chính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ghi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lần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lượt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các ý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kiến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phát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của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từng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người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đúng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tự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diễn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3273883"/>
                  </a:ext>
                </a:extLst>
              </a:tr>
              <a:tr h="9948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Phần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cuối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ghi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rõ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thời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thúc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cuộc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họp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chữ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của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chủ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tòa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7643166"/>
                  </a:ext>
                </a:extLst>
              </a:tr>
              <a:tr h="9948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Ngôn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của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biên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bản chính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xác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ngắn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gọn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làm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người đọc hiểu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nhầm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 người nói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5747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3"/>
          <p:cNvGrpSpPr/>
          <p:nvPr/>
        </p:nvGrpSpPr>
        <p:grpSpPr>
          <a:xfrm>
            <a:off x="-152400" y="-282054"/>
            <a:ext cx="2667000" cy="11292953"/>
            <a:chOff x="0" y="0"/>
            <a:chExt cx="5863658" cy="8878865"/>
          </a:xfrm>
        </p:grpSpPr>
        <p:sp>
          <p:nvSpPr>
            <p:cNvPr id="74" name="Freeform 74"/>
            <p:cNvSpPr/>
            <p:nvPr/>
          </p:nvSpPr>
          <p:spPr>
            <a:xfrm>
              <a:off x="0" y="-4073"/>
              <a:ext cx="5870049" cy="8885467"/>
            </a:xfrm>
            <a:custGeom>
              <a:avLst/>
              <a:gdLst/>
              <a:ahLst/>
              <a:cxnLst/>
              <a:rect l="l" t="t" r="r" b="b"/>
              <a:pathLst>
                <a:path w="5870049" h="8885467">
                  <a:moveTo>
                    <a:pt x="5242271" y="8830989"/>
                  </a:moveTo>
                  <a:cubicBezTo>
                    <a:pt x="5242271" y="8830989"/>
                    <a:pt x="4511397" y="8885467"/>
                    <a:pt x="3768204" y="8882846"/>
                  </a:cubicBezTo>
                  <a:cubicBezTo>
                    <a:pt x="2369313" y="8880683"/>
                    <a:pt x="1057074" y="8872859"/>
                    <a:pt x="1057074" y="8872859"/>
                  </a:cubicBezTo>
                  <a:cubicBezTo>
                    <a:pt x="812932" y="8864024"/>
                    <a:pt x="449110" y="8842794"/>
                    <a:pt x="282371" y="8784617"/>
                  </a:cubicBezTo>
                  <a:cubicBezTo>
                    <a:pt x="4469" y="8687654"/>
                    <a:pt x="0" y="8514374"/>
                    <a:pt x="0" y="6959562"/>
                  </a:cubicBezTo>
                  <a:lnTo>
                    <a:pt x="0" y="695948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82351" y="15681"/>
                    <a:pt x="3252386" y="7673"/>
                  </a:cubicBezTo>
                  <a:cubicBezTo>
                    <a:pt x="4292469" y="0"/>
                    <a:pt x="5009202" y="6979"/>
                    <a:pt x="5009202" y="6979"/>
                  </a:cubicBezTo>
                  <a:cubicBezTo>
                    <a:pt x="5377510" y="14458"/>
                    <a:pt x="5515770" y="42638"/>
                    <a:pt x="5713510" y="165219"/>
                  </a:cubicBezTo>
                  <a:cubicBezTo>
                    <a:pt x="5864527" y="258836"/>
                    <a:pt x="5870049" y="476157"/>
                    <a:pt x="5860909" y="6959483"/>
                  </a:cubicBezTo>
                  <a:lnTo>
                    <a:pt x="5860909" y="6959562"/>
                  </a:lnTo>
                  <a:cubicBezTo>
                    <a:pt x="5860908" y="8632340"/>
                    <a:pt x="5818124" y="8780927"/>
                    <a:pt x="5242271" y="8830989"/>
                  </a:cubicBezTo>
                  <a:close/>
                </a:path>
              </a:pathLst>
            </a:custGeom>
            <a:solidFill>
              <a:srgbClr val="CED8FF"/>
            </a:solidFill>
          </p:spPr>
        </p:sp>
      </p:grpSp>
      <p:sp>
        <p:nvSpPr>
          <p:cNvPr id="78" name="TextBox 29"/>
          <p:cNvSpPr txBox="1"/>
          <p:nvPr/>
        </p:nvSpPr>
        <p:spPr>
          <a:xfrm>
            <a:off x="5029200" y="647700"/>
            <a:ext cx="10337389" cy="101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6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400" b="1" u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B0A3373-DEFC-4DB7-8020-F27467DFBB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28" t="8234" r="3906" b="10363"/>
          <a:stretch/>
        </p:blipFill>
        <p:spPr>
          <a:xfrm>
            <a:off x="11111345" y="1836545"/>
            <a:ext cx="7162800" cy="81476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59727" y="1812300"/>
            <a:ext cx="7772400" cy="3080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5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 </a:t>
            </a:r>
            <a:r>
              <a:rPr lang="en-US" sz="45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biên</a:t>
            </a:r>
            <a:r>
              <a:rPr lang="en-US" sz="45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bản </a:t>
            </a:r>
            <a:r>
              <a:rPr lang="en-US" sz="45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5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đây </a:t>
            </a:r>
            <a:r>
              <a:rPr lang="en-US" sz="45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5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45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định, bố </a:t>
            </a:r>
            <a:r>
              <a:rPr lang="en-US" sz="45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cục</a:t>
            </a:r>
            <a:r>
              <a:rPr lang="en-US" sz="45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của </a:t>
            </a:r>
            <a:r>
              <a:rPr lang="en-US" sz="45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biên</a:t>
            </a:r>
            <a:r>
              <a:rPr lang="en-US" sz="45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bản </a:t>
            </a:r>
            <a:r>
              <a:rPr lang="en-US" sz="45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thiếu</a:t>
            </a:r>
            <a:r>
              <a:rPr lang="en-US" sz="45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phần nào?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892502"/>
            <a:ext cx="5334000" cy="533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1667" y="862685"/>
            <a:ext cx="17106733" cy="85616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527049" y="7925131"/>
            <a:ext cx="2734793" cy="237395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781800" y="1336218"/>
            <a:ext cx="5241207" cy="89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49"/>
              </a:lnSpc>
              <a:spcBef>
                <a:spcPct val="0"/>
              </a:spcBef>
            </a:pPr>
            <a:r>
              <a:rPr lang="en-US" sz="6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2476500"/>
            <a:ext cx="1447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với cả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đây: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309591"/>
              </p:ext>
            </p:extLst>
          </p:nvPr>
        </p:nvGraphicFramePr>
        <p:xfrm>
          <a:off x="3048000" y="3827755"/>
          <a:ext cx="14020800" cy="48209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73600">
                  <a:extLst>
                    <a:ext uri="{9D8B030D-6E8A-4147-A177-3AD203B41FA5}">
                      <a16:colId xmlns:a16="http://schemas.microsoft.com/office/drawing/2014/main" xmlns="" val="4144858067"/>
                    </a:ext>
                  </a:extLst>
                </a:gridCol>
                <a:gridCol w="4673600">
                  <a:extLst>
                    <a:ext uri="{9D8B030D-6E8A-4147-A177-3AD203B41FA5}">
                      <a16:colId xmlns:a16="http://schemas.microsoft.com/office/drawing/2014/main" xmlns="" val="111513635"/>
                    </a:ext>
                  </a:extLst>
                </a:gridCol>
                <a:gridCol w="4673600">
                  <a:extLst>
                    <a:ext uri="{9D8B030D-6E8A-4147-A177-3AD203B41FA5}">
                      <a16:colId xmlns:a16="http://schemas.microsoft.com/office/drawing/2014/main" xmlns="" val="3476140520"/>
                    </a:ext>
                  </a:extLst>
                </a:gridCol>
              </a:tblGrid>
              <a:tr h="19903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đã biết về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biên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bản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muốn biết thêm về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biên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bản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đã học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về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biên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bản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7446621"/>
                  </a:ext>
                </a:extLst>
              </a:tr>
              <a:tr h="28305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4326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1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3"/>
          <p:cNvGrpSpPr/>
          <p:nvPr/>
        </p:nvGrpSpPr>
        <p:grpSpPr>
          <a:xfrm>
            <a:off x="-152400" y="-282054"/>
            <a:ext cx="2667000" cy="11292953"/>
            <a:chOff x="0" y="0"/>
            <a:chExt cx="5863658" cy="8878865"/>
          </a:xfrm>
        </p:grpSpPr>
        <p:sp>
          <p:nvSpPr>
            <p:cNvPr id="74" name="Freeform 74"/>
            <p:cNvSpPr/>
            <p:nvPr/>
          </p:nvSpPr>
          <p:spPr>
            <a:xfrm>
              <a:off x="0" y="-4073"/>
              <a:ext cx="5870049" cy="8885467"/>
            </a:xfrm>
            <a:custGeom>
              <a:avLst/>
              <a:gdLst/>
              <a:ahLst/>
              <a:cxnLst/>
              <a:rect l="l" t="t" r="r" b="b"/>
              <a:pathLst>
                <a:path w="5870049" h="8885467">
                  <a:moveTo>
                    <a:pt x="5242271" y="8830989"/>
                  </a:moveTo>
                  <a:cubicBezTo>
                    <a:pt x="5242271" y="8830989"/>
                    <a:pt x="4511397" y="8885467"/>
                    <a:pt x="3768204" y="8882846"/>
                  </a:cubicBezTo>
                  <a:cubicBezTo>
                    <a:pt x="2369313" y="8880683"/>
                    <a:pt x="1057074" y="8872859"/>
                    <a:pt x="1057074" y="8872859"/>
                  </a:cubicBezTo>
                  <a:cubicBezTo>
                    <a:pt x="812932" y="8864024"/>
                    <a:pt x="449110" y="8842794"/>
                    <a:pt x="282371" y="8784617"/>
                  </a:cubicBezTo>
                  <a:cubicBezTo>
                    <a:pt x="4469" y="8687654"/>
                    <a:pt x="0" y="8514374"/>
                    <a:pt x="0" y="6959562"/>
                  </a:cubicBezTo>
                  <a:lnTo>
                    <a:pt x="0" y="695948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82351" y="15681"/>
                    <a:pt x="3252386" y="7673"/>
                  </a:cubicBezTo>
                  <a:cubicBezTo>
                    <a:pt x="4292469" y="0"/>
                    <a:pt x="5009202" y="6979"/>
                    <a:pt x="5009202" y="6979"/>
                  </a:cubicBezTo>
                  <a:cubicBezTo>
                    <a:pt x="5377510" y="14458"/>
                    <a:pt x="5515770" y="42638"/>
                    <a:pt x="5713510" y="165219"/>
                  </a:cubicBezTo>
                  <a:cubicBezTo>
                    <a:pt x="5864527" y="258836"/>
                    <a:pt x="5870049" y="476157"/>
                    <a:pt x="5860909" y="6959483"/>
                  </a:cubicBezTo>
                  <a:lnTo>
                    <a:pt x="5860909" y="6959562"/>
                  </a:lnTo>
                  <a:cubicBezTo>
                    <a:pt x="5860908" y="8632340"/>
                    <a:pt x="5818124" y="8780927"/>
                    <a:pt x="5242271" y="8830989"/>
                  </a:cubicBezTo>
                  <a:close/>
                </a:path>
              </a:pathLst>
            </a:custGeom>
            <a:solidFill>
              <a:srgbClr val="CED8FF"/>
            </a:solidFill>
          </p:spPr>
        </p:sp>
      </p:grpSp>
      <p:sp>
        <p:nvSpPr>
          <p:cNvPr id="4" name="TextBox 29"/>
          <p:cNvSpPr txBox="1"/>
          <p:nvPr/>
        </p:nvSpPr>
        <p:spPr>
          <a:xfrm>
            <a:off x="5029200" y="800100"/>
            <a:ext cx="10337389" cy="101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6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400" b="1" u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87494" y="1947121"/>
            <a:ext cx="1402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s-MX" sz="4800" b="1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es-MX" sz="48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800" b="1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s-MX" sz="48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MX" sz="4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s-MX" sz="4800" b="1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uối</a:t>
            </a:r>
            <a:r>
              <a:rPr lang="es-MX" sz="48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tuần</a:t>
            </a:r>
            <a:r>
              <a:rPr lang="es-MX" sz="4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s-MX" sz="4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s-MX" sz="4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s-MX" sz="4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s-MX" sz="4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họp</a:t>
            </a:r>
            <a:r>
              <a:rPr lang="es-MX" sz="4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fan </a:t>
            </a:r>
            <a:r>
              <a:rPr lang="es-MX" sz="4800" b="1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s-MX" sz="48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800" b="1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lạc</a:t>
            </a:r>
            <a:r>
              <a:rPr lang="es-MX" sz="48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800" b="1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s-MX" sz="48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s-MX" sz="4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thần</a:t>
            </a:r>
            <a:r>
              <a:rPr lang="es-MX" sz="4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800" b="1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en-US" sz="48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s-MX" sz="4800" b="1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s-MX" sz="48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800" b="1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s-MX" sz="48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es-MX" sz="4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s-MX" sz="4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s-MX" sz="4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buổi</a:t>
            </a:r>
            <a:r>
              <a:rPr lang="es-MX" sz="4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họp</a:t>
            </a:r>
            <a:r>
              <a:rPr lang="es-MX" sz="4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s-MX" sz="4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MX" sz="4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s-MX" sz="4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s-MX" sz="4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biên</a:t>
            </a:r>
            <a:r>
              <a:rPr lang="es-MX" sz="4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800" b="1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s-MX" sz="48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họp</a:t>
            </a:r>
            <a:r>
              <a:rPr lang="es-MX" sz="4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800" b="1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s-MX" sz="48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800" b="1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buổi</a:t>
            </a:r>
            <a:r>
              <a:rPr lang="es-MX" sz="48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800" b="1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hôm</a:t>
            </a:r>
            <a:r>
              <a:rPr lang="es-MX" sz="48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800" b="1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s-MX" sz="48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03" b="24985"/>
          <a:stretch/>
        </p:blipFill>
        <p:spPr>
          <a:xfrm>
            <a:off x="3824365" y="5753100"/>
            <a:ext cx="12747057" cy="376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60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55965" y="690696"/>
            <a:ext cx="11640837" cy="1538217"/>
            <a:chOff x="0" y="0"/>
            <a:chExt cx="14682140" cy="1940093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14688530" cy="1946696"/>
            </a:xfrm>
            <a:custGeom>
              <a:avLst/>
              <a:gdLst/>
              <a:ahLst/>
              <a:cxnLst/>
              <a:rect l="l" t="t" r="r" b="b"/>
              <a:pathLst>
                <a:path w="14688530" h="1946696">
                  <a:moveTo>
                    <a:pt x="14060753" y="1892218"/>
                  </a:moveTo>
                  <a:cubicBezTo>
                    <a:pt x="14060753" y="1892218"/>
                    <a:pt x="13329878" y="1946696"/>
                    <a:pt x="11321073" y="1944075"/>
                  </a:cubicBezTo>
                  <a:cubicBezTo>
                    <a:pt x="5334503" y="1941912"/>
                    <a:pt x="1057074" y="1934088"/>
                    <a:pt x="1057074" y="1934088"/>
                  </a:cubicBezTo>
                  <a:cubicBezTo>
                    <a:pt x="812932" y="1925254"/>
                    <a:pt x="449110" y="1904023"/>
                    <a:pt x="282371" y="1845846"/>
                  </a:cubicBezTo>
                  <a:cubicBezTo>
                    <a:pt x="4469" y="1748882"/>
                    <a:pt x="0" y="1575604"/>
                    <a:pt x="0" y="1246360"/>
                  </a:cubicBezTo>
                  <a:lnTo>
                    <a:pt x="0" y="124635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22598" y="15681"/>
                    <a:pt x="9113624" y="7673"/>
                  </a:cubicBezTo>
                  <a:cubicBezTo>
                    <a:pt x="13110950" y="0"/>
                    <a:pt x="13827683" y="6979"/>
                    <a:pt x="13827683" y="6979"/>
                  </a:cubicBezTo>
                  <a:cubicBezTo>
                    <a:pt x="14195991" y="14458"/>
                    <a:pt x="14334251" y="42638"/>
                    <a:pt x="14531991" y="165219"/>
                  </a:cubicBezTo>
                  <a:cubicBezTo>
                    <a:pt x="14683008" y="258836"/>
                    <a:pt x="14688530" y="476157"/>
                    <a:pt x="14679389" y="1246351"/>
                  </a:cubicBezTo>
                  <a:lnTo>
                    <a:pt x="14679389" y="1246360"/>
                  </a:lnTo>
                  <a:cubicBezTo>
                    <a:pt x="14679389" y="1693569"/>
                    <a:pt x="14636606" y="1842156"/>
                    <a:pt x="14060753" y="1892218"/>
                  </a:cubicBezTo>
                  <a:close/>
                </a:path>
              </a:pathLst>
            </a:custGeom>
            <a:solidFill>
              <a:srgbClr val="BAE6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001250" y="2933700"/>
            <a:ext cx="14350267" cy="6679224"/>
            <a:chOff x="0" y="0"/>
            <a:chExt cx="4855819" cy="2863552"/>
          </a:xfrm>
        </p:grpSpPr>
        <p:sp>
          <p:nvSpPr>
            <p:cNvPr id="5" name="Freeform 5"/>
            <p:cNvSpPr/>
            <p:nvPr/>
          </p:nvSpPr>
          <p:spPr>
            <a:xfrm>
              <a:off x="0" y="-4073"/>
              <a:ext cx="4862210" cy="2870155"/>
            </a:xfrm>
            <a:custGeom>
              <a:avLst/>
              <a:gdLst/>
              <a:ahLst/>
              <a:cxnLst/>
              <a:rect l="l" t="t" r="r" b="b"/>
              <a:pathLst>
                <a:path w="4862210" h="2870155">
                  <a:moveTo>
                    <a:pt x="4234432" y="2815677"/>
                  </a:moveTo>
                  <a:cubicBezTo>
                    <a:pt x="4234432" y="2815677"/>
                    <a:pt x="3503557" y="2870155"/>
                    <a:pt x="2905008" y="2867534"/>
                  </a:cubicBezTo>
                  <a:cubicBezTo>
                    <a:pt x="2030429" y="2865371"/>
                    <a:pt x="1057074" y="2857547"/>
                    <a:pt x="1057074" y="2857547"/>
                  </a:cubicBezTo>
                  <a:cubicBezTo>
                    <a:pt x="812932" y="2848712"/>
                    <a:pt x="449110" y="2827482"/>
                    <a:pt x="282371" y="2769304"/>
                  </a:cubicBezTo>
                  <a:cubicBezTo>
                    <a:pt x="4469" y="2672341"/>
                    <a:pt x="0" y="2499062"/>
                    <a:pt x="0" y="2006712"/>
                  </a:cubicBezTo>
                  <a:lnTo>
                    <a:pt x="0" y="200669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663465" y="15681"/>
                    <a:pt x="2582522" y="7673"/>
                  </a:cubicBezTo>
                  <a:cubicBezTo>
                    <a:pt x="3284630" y="0"/>
                    <a:pt x="4001363" y="6979"/>
                    <a:pt x="4001363" y="6979"/>
                  </a:cubicBezTo>
                  <a:cubicBezTo>
                    <a:pt x="4369671" y="14458"/>
                    <a:pt x="4507931" y="42638"/>
                    <a:pt x="4705671" y="165219"/>
                  </a:cubicBezTo>
                  <a:cubicBezTo>
                    <a:pt x="4856688" y="258836"/>
                    <a:pt x="4862210" y="476157"/>
                    <a:pt x="4853070" y="2006694"/>
                  </a:cubicBezTo>
                  <a:lnTo>
                    <a:pt x="4853070" y="2006712"/>
                  </a:lnTo>
                  <a:cubicBezTo>
                    <a:pt x="4853069" y="2617028"/>
                    <a:pt x="4810285" y="2765615"/>
                    <a:pt x="4234432" y="2815677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0532">
            <a:off x="1629525" y="920102"/>
            <a:ext cx="1101434" cy="107940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57041" y="920102"/>
            <a:ext cx="1101434" cy="1079405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4007690" y="981138"/>
            <a:ext cx="10337389" cy="101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6400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400" b="1" u="none" dirty="0">
              <a:solidFill>
                <a:srgbClr val="27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4158" y="3771900"/>
            <a:ext cx="13563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thành bài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bị bài mới: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của người khác.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56560">
            <a:off x="17003228" y="1137670"/>
            <a:ext cx="760877" cy="10730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04847">
            <a:off x="360031" y="3451380"/>
            <a:ext cx="1122310" cy="11223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61588">
            <a:off x="16380927" y="5856635"/>
            <a:ext cx="1221388" cy="12968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46022">
            <a:off x="544691" y="476732"/>
            <a:ext cx="1303493" cy="12015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113259" y="3961766"/>
            <a:ext cx="1077413" cy="128821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138642" y="563362"/>
            <a:ext cx="1433059" cy="9306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003586">
            <a:off x="16298884" y="2278356"/>
            <a:ext cx="545634" cy="11303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920968">
            <a:off x="691536" y="2688533"/>
            <a:ext cx="1935172" cy="6333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129358">
            <a:off x="2016552" y="1617438"/>
            <a:ext cx="839734" cy="79851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53495">
            <a:off x="449009" y="6682804"/>
            <a:ext cx="1260226" cy="14261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0601344">
            <a:off x="15505" y="4877537"/>
            <a:ext cx="1451981" cy="14519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9438273">
            <a:off x="17272703" y="6567642"/>
            <a:ext cx="399981" cy="184865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-3659741">
            <a:off x="15516672" y="7933902"/>
            <a:ext cx="913813" cy="93419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1842453">
            <a:off x="16896164" y="8692004"/>
            <a:ext cx="876542" cy="97788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1045001">
            <a:off x="2122556" y="7316621"/>
            <a:ext cx="862233" cy="161852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 rot="-4492633">
            <a:off x="1172670" y="8480136"/>
            <a:ext cx="616301" cy="181265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725907" y="2337165"/>
            <a:ext cx="14795941" cy="5087055"/>
            <a:chOff x="0" y="0"/>
            <a:chExt cx="14513079" cy="4632883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403968"/>
              <a:ext cx="14513079" cy="4228914"/>
              <a:chOff x="0" y="0"/>
              <a:chExt cx="3907097" cy="113847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-4262"/>
                <a:ext cx="391484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914842" h="1144961">
                    <a:moveTo>
                      <a:pt x="2975943" y="1133773"/>
                    </a:moveTo>
                    <a:cubicBezTo>
                      <a:pt x="2975943" y="1133773"/>
                      <a:pt x="2556190" y="1144961"/>
                      <a:pt x="2093605" y="1142339"/>
                    </a:cubicBezTo>
                    <a:cubicBezTo>
                      <a:pt x="1711879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952851" y="7673"/>
                    </a:cubicBezTo>
                    <a:cubicBezTo>
                      <a:pt x="2337264" y="0"/>
                      <a:pt x="2801191" y="7673"/>
                      <a:pt x="2801191" y="7673"/>
                    </a:cubicBezTo>
                    <a:cubicBezTo>
                      <a:pt x="3169498" y="15152"/>
                      <a:pt x="3532811" y="84484"/>
                      <a:pt x="3730551" y="207066"/>
                    </a:cubicBezTo>
                    <a:cubicBezTo>
                      <a:pt x="3881568" y="300683"/>
                      <a:pt x="3914842" y="425358"/>
                      <a:pt x="3905702" y="577261"/>
                    </a:cubicBezTo>
                    <a:lnTo>
                      <a:pt x="3905702" y="577262"/>
                    </a:lnTo>
                    <a:cubicBezTo>
                      <a:pt x="3905702" y="891835"/>
                      <a:pt x="3622706" y="1105932"/>
                      <a:pt x="2975943" y="1133773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rcRect/>
            <a:stretch>
              <a:fillRect/>
            </a:stretch>
          </p:blipFill>
          <p:spPr>
            <a:xfrm>
              <a:off x="5420420" y="0"/>
              <a:ext cx="4027218" cy="961150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16167844" y="3574955"/>
            <a:ext cx="708008" cy="70800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83739" y="3454157"/>
            <a:ext cx="13666402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CẢM ƠN CÁC EM ĐÃ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LẮNG NGHE BÀI GIẢNG!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106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499" b="30850"/>
          <a:stretch>
            <a:fillRect/>
          </a:stretch>
        </p:blipFill>
        <p:spPr>
          <a:xfrm rot="-1382617">
            <a:off x="238824" y="2929385"/>
            <a:ext cx="4398805" cy="676666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2364">
            <a:off x="12970155" y="933258"/>
            <a:ext cx="4622817" cy="47524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4656532" y="-3311852"/>
            <a:ext cx="8725546" cy="1609899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22313" y="3035625"/>
            <a:ext cx="14260687" cy="5009621"/>
            <a:chOff x="0" y="0"/>
            <a:chExt cx="3403061" cy="187949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407273" cy="1879496"/>
            </a:xfrm>
            <a:custGeom>
              <a:avLst/>
              <a:gdLst/>
              <a:ahLst/>
              <a:cxnLst/>
              <a:rect l="l" t="t" r="r" b="b"/>
              <a:pathLst>
                <a:path w="3407273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30760" y="12454"/>
                  </a:cubicBezTo>
                  <a:cubicBezTo>
                    <a:pt x="2337917" y="12671"/>
                    <a:pt x="3133206" y="0"/>
                    <a:pt x="3133206" y="0"/>
                  </a:cubicBezTo>
                  <a:cubicBezTo>
                    <a:pt x="3200669" y="0"/>
                    <a:pt x="3276606" y="0"/>
                    <a:pt x="3355379" y="85073"/>
                  </a:cubicBezTo>
                  <a:cubicBezTo>
                    <a:pt x="3398357" y="131488"/>
                    <a:pt x="3399426" y="240224"/>
                    <a:pt x="3399831" y="320281"/>
                  </a:cubicBezTo>
                  <a:cubicBezTo>
                    <a:pt x="3399831" y="320281"/>
                    <a:pt x="3398126" y="932605"/>
                    <a:pt x="3398126" y="1116912"/>
                  </a:cubicBezTo>
                  <a:cubicBezTo>
                    <a:pt x="3398126" y="1331071"/>
                    <a:pt x="3407274" y="1630250"/>
                    <a:pt x="3407274" y="1630250"/>
                  </a:cubicBezTo>
                  <a:cubicBezTo>
                    <a:pt x="3407274" y="1758918"/>
                    <a:pt x="3403105" y="1879496"/>
                    <a:pt x="3150267" y="1871362"/>
                  </a:cubicBezTo>
                  <a:cubicBezTo>
                    <a:pt x="3150267" y="1871362"/>
                    <a:pt x="2773794" y="1851063"/>
                    <a:pt x="2388311" y="1858662"/>
                  </a:cubicBezTo>
                  <a:cubicBezTo>
                    <a:pt x="1200217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5084735" y="3381648"/>
            <a:ext cx="7866620" cy="1133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7200" u="none" spc="-200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</a:t>
            </a:r>
            <a:endParaRPr lang="en-US" sz="7200" u="none" spc="-200" dirty="0">
              <a:solidFill>
                <a:srgbClr val="27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180231">
            <a:off x="2190417" y="2244404"/>
            <a:ext cx="831833" cy="83183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180231">
            <a:off x="3159205" y="1284245"/>
            <a:ext cx="1223634" cy="125092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2682344">
            <a:off x="900474" y="1213133"/>
            <a:ext cx="2348424" cy="76857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932522" y="2416124"/>
            <a:ext cx="1110597" cy="123900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6659087" y="6290385"/>
            <a:ext cx="1220344" cy="122034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0185448">
            <a:off x="557838" y="7467123"/>
            <a:ext cx="2347706" cy="234770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126146" y="4515163"/>
            <a:ext cx="14231945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7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  <a:r>
              <a:rPr lang="en-US" sz="7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bản về </a:t>
            </a:r>
            <a:r>
              <a:rPr lang="en-US" sz="7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7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7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họp</a:t>
            </a:r>
            <a:r>
              <a:rPr lang="en-US" sz="7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7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7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7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7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7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7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vụ việc</a:t>
            </a:r>
            <a:endParaRPr lang="en-US" sz="7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97473">
            <a:off x="16192011" y="5263847"/>
            <a:ext cx="1101434" cy="107940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0" y="0"/>
            <a:ext cx="1476150" cy="10287000"/>
          </a:xfrm>
          <a:prstGeom prst="rect">
            <a:avLst/>
          </a:prstGeom>
          <a:solidFill>
            <a:srgbClr val="FDF5B6"/>
          </a:solidFill>
        </p:spPr>
      </p:sp>
      <p:grpSp>
        <p:nvGrpSpPr>
          <p:cNvPr id="7" name="Group 7"/>
          <p:cNvGrpSpPr/>
          <p:nvPr/>
        </p:nvGrpSpPr>
        <p:grpSpPr>
          <a:xfrm>
            <a:off x="3951080" y="2984486"/>
            <a:ext cx="11950286" cy="5638128"/>
            <a:chOff x="0" y="0"/>
            <a:chExt cx="13128572" cy="3510408"/>
          </a:xfrm>
        </p:grpSpPr>
        <p:sp>
          <p:nvSpPr>
            <p:cNvPr id="8" name="Freeform 8"/>
            <p:cNvSpPr/>
            <p:nvPr/>
          </p:nvSpPr>
          <p:spPr>
            <a:xfrm>
              <a:off x="-1" y="0"/>
              <a:ext cx="13136232" cy="3510408"/>
            </a:xfrm>
            <a:custGeom>
              <a:avLst/>
              <a:gdLst/>
              <a:ahLst/>
              <a:cxnLst/>
              <a:rect l="l" t="t" r="r" b="b"/>
              <a:pathLst>
                <a:path w="13136232" h="3510408">
                  <a:moveTo>
                    <a:pt x="12629792" y="3493489"/>
                  </a:moveTo>
                  <a:cubicBezTo>
                    <a:pt x="12629792" y="3493489"/>
                    <a:pt x="12392796" y="3483520"/>
                    <a:pt x="12030657" y="3496964"/>
                  </a:cubicBezTo>
                  <a:cubicBezTo>
                    <a:pt x="11668519" y="3510408"/>
                    <a:pt x="490924" y="3510408"/>
                    <a:pt x="490924" y="3510408"/>
                  </a:cubicBezTo>
                  <a:cubicBezTo>
                    <a:pt x="245502" y="3510408"/>
                    <a:pt x="32509" y="3413140"/>
                    <a:pt x="31032" y="3253026"/>
                  </a:cubicBezTo>
                  <a:cubicBezTo>
                    <a:pt x="31032" y="3253026"/>
                    <a:pt x="0" y="195048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2583244" y="0"/>
                    <a:pt x="12583244" y="0"/>
                  </a:cubicBezTo>
                  <a:cubicBezTo>
                    <a:pt x="12895144" y="0"/>
                    <a:pt x="13128573" y="101069"/>
                    <a:pt x="13120715" y="303616"/>
                  </a:cubicBezTo>
                  <a:cubicBezTo>
                    <a:pt x="13120715" y="303616"/>
                    <a:pt x="13118720" y="1831002"/>
                    <a:pt x="13127476" y="2553439"/>
                  </a:cubicBezTo>
                  <a:cubicBezTo>
                    <a:pt x="13136232" y="2846740"/>
                    <a:pt x="13089683" y="3179812"/>
                    <a:pt x="13089683" y="3179812"/>
                  </a:cubicBezTo>
                  <a:cubicBezTo>
                    <a:pt x="13086718" y="3359837"/>
                    <a:pt x="12875214" y="3493489"/>
                    <a:pt x="12629792" y="3493489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840615">
            <a:off x="14503739" y="7720225"/>
            <a:ext cx="2348424" cy="7685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955249" y="5527167"/>
            <a:ext cx="1462949" cy="14363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106410" y="3082928"/>
            <a:ext cx="1061203" cy="10612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459455">
            <a:off x="4799217" y="3241296"/>
            <a:ext cx="2058223" cy="4773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5324" y="3613529"/>
            <a:ext cx="65088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200000"/>
              </a:lnSpc>
              <a:buAutoNum type="romanUcPeriod"/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TÌM HIỂU CHUNG</a:t>
            </a:r>
          </a:p>
          <a:p>
            <a:pPr marL="400050" indent="-400050">
              <a:lnSpc>
                <a:spcPct val="200000"/>
              </a:lnSpc>
              <a:buAutoNum type="romanUcPeriod"/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PHÂN TÍCH VÍ DỤ</a:t>
            </a:r>
          </a:p>
          <a:p>
            <a:pPr marL="400050" indent="-400050">
              <a:lnSpc>
                <a:spcPct val="200000"/>
              </a:lnSpc>
              <a:buAutoNum type="romanUcPeriod"/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THỰC HÀNH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87987">
            <a:off x="2976497" y="2121780"/>
            <a:ext cx="1810452" cy="1922295"/>
          </a:xfrm>
          <a:prstGeom prst="rect">
            <a:avLst/>
          </a:prstGeom>
        </p:spPr>
      </p:pic>
      <p:sp>
        <p:nvSpPr>
          <p:cNvPr id="15" name="TextBox 13"/>
          <p:cNvSpPr txBox="1"/>
          <p:nvPr/>
        </p:nvSpPr>
        <p:spPr>
          <a:xfrm>
            <a:off x="5410200" y="1372350"/>
            <a:ext cx="8482964" cy="101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6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0150" y="1955064"/>
            <a:ext cx="16280036" cy="6693636"/>
            <a:chOff x="0" y="0"/>
            <a:chExt cx="1801589" cy="1709420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1802859" cy="1708150"/>
            </a:xfrm>
            <a:custGeom>
              <a:avLst/>
              <a:gdLst/>
              <a:ahLst/>
              <a:cxnLst/>
              <a:rect l="l" t="t" r="r" b="b"/>
              <a:pathLst>
                <a:path w="1802859" h="1708150">
                  <a:moveTo>
                    <a:pt x="1791429" y="27940"/>
                  </a:moveTo>
                  <a:cubicBezTo>
                    <a:pt x="1782539" y="24130"/>
                    <a:pt x="1773649" y="21590"/>
                    <a:pt x="1764759" y="21590"/>
                  </a:cubicBezTo>
                  <a:cubicBezTo>
                    <a:pt x="1738089" y="20320"/>
                    <a:pt x="1711243" y="20320"/>
                    <a:pt x="1682909" y="17780"/>
                  </a:cubicBezTo>
                  <a:cubicBezTo>
                    <a:pt x="1618146" y="12700"/>
                    <a:pt x="1554731" y="6350"/>
                    <a:pt x="1489967" y="3810"/>
                  </a:cubicBezTo>
                  <a:cubicBezTo>
                    <a:pt x="1437347" y="1270"/>
                    <a:pt x="1386076" y="3810"/>
                    <a:pt x="1333455" y="2540"/>
                  </a:cubicBezTo>
                  <a:cubicBezTo>
                    <a:pt x="1310518" y="2540"/>
                    <a:pt x="1287581" y="0"/>
                    <a:pt x="1264644" y="2540"/>
                  </a:cubicBezTo>
                  <a:cubicBezTo>
                    <a:pt x="1209325" y="10160"/>
                    <a:pt x="1154006" y="11430"/>
                    <a:pt x="1097338" y="8890"/>
                  </a:cubicBezTo>
                  <a:cubicBezTo>
                    <a:pt x="1069004" y="7620"/>
                    <a:pt x="1040670" y="7620"/>
                    <a:pt x="1012336" y="7620"/>
                  </a:cubicBezTo>
                  <a:cubicBezTo>
                    <a:pt x="961065" y="7620"/>
                    <a:pt x="909794" y="7620"/>
                    <a:pt x="858522" y="6350"/>
                  </a:cubicBezTo>
                  <a:cubicBezTo>
                    <a:pt x="804553" y="5080"/>
                    <a:pt x="272951" y="2540"/>
                    <a:pt x="220331" y="1270"/>
                  </a:cubicBezTo>
                  <a:cubicBezTo>
                    <a:pt x="177155" y="0"/>
                    <a:pt x="135329" y="1270"/>
                    <a:pt x="92153" y="1270"/>
                  </a:cubicBezTo>
                  <a:cubicBezTo>
                    <a:pt x="6247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8110"/>
                    <a:pt x="16510" y="190500"/>
                    <a:pt x="17780" y="261620"/>
                  </a:cubicBezTo>
                  <a:cubicBezTo>
                    <a:pt x="19050" y="334010"/>
                    <a:pt x="17780" y="406400"/>
                    <a:pt x="16510" y="480060"/>
                  </a:cubicBezTo>
                  <a:cubicBezTo>
                    <a:pt x="15240" y="554990"/>
                    <a:pt x="2540" y="1341120"/>
                    <a:pt x="2540" y="1416050"/>
                  </a:cubicBezTo>
                  <a:cubicBezTo>
                    <a:pt x="2540" y="1489710"/>
                    <a:pt x="1270" y="1563370"/>
                    <a:pt x="0" y="1637030"/>
                  </a:cubicBezTo>
                  <a:cubicBezTo>
                    <a:pt x="0" y="1653540"/>
                    <a:pt x="3810" y="1663700"/>
                    <a:pt x="15240" y="1668780"/>
                  </a:cubicBezTo>
                  <a:cubicBezTo>
                    <a:pt x="22860" y="1672590"/>
                    <a:pt x="31750" y="1675130"/>
                    <a:pt x="40640" y="1676400"/>
                  </a:cubicBezTo>
                  <a:cubicBezTo>
                    <a:pt x="90804" y="1681480"/>
                    <a:pt x="142075" y="1685290"/>
                    <a:pt x="193346" y="1690370"/>
                  </a:cubicBezTo>
                  <a:cubicBezTo>
                    <a:pt x="221680" y="1692910"/>
                    <a:pt x="250014" y="1697990"/>
                    <a:pt x="278348" y="1699260"/>
                  </a:cubicBezTo>
                  <a:cubicBezTo>
                    <a:pt x="325572" y="1701800"/>
                    <a:pt x="851776" y="1703070"/>
                    <a:pt x="899000" y="1704340"/>
                  </a:cubicBezTo>
                  <a:cubicBezTo>
                    <a:pt x="905746" y="1704340"/>
                    <a:pt x="912492" y="1704340"/>
                    <a:pt x="919238" y="1704340"/>
                  </a:cubicBezTo>
                  <a:cubicBezTo>
                    <a:pt x="951620" y="1704340"/>
                    <a:pt x="985351" y="1703070"/>
                    <a:pt x="1017733" y="1703070"/>
                  </a:cubicBezTo>
                  <a:cubicBezTo>
                    <a:pt x="1055512" y="1703070"/>
                    <a:pt x="1091941" y="1704340"/>
                    <a:pt x="1129720" y="1704340"/>
                  </a:cubicBezTo>
                  <a:cubicBezTo>
                    <a:pt x="1185039" y="1704340"/>
                    <a:pt x="1241707" y="1704340"/>
                    <a:pt x="1297026" y="1704340"/>
                  </a:cubicBezTo>
                  <a:cubicBezTo>
                    <a:pt x="1348297" y="1704340"/>
                    <a:pt x="1399568" y="1705610"/>
                    <a:pt x="1450839" y="1706880"/>
                  </a:cubicBezTo>
                  <a:cubicBezTo>
                    <a:pt x="1473777" y="1706880"/>
                    <a:pt x="1498063" y="1708150"/>
                    <a:pt x="1521000" y="1708150"/>
                  </a:cubicBezTo>
                  <a:cubicBezTo>
                    <a:pt x="1595208" y="1706880"/>
                    <a:pt x="1668067" y="1700530"/>
                    <a:pt x="1741899" y="1700530"/>
                  </a:cubicBezTo>
                  <a:cubicBezTo>
                    <a:pt x="1745709" y="1700530"/>
                    <a:pt x="1750789" y="1697990"/>
                    <a:pt x="1754599" y="1695450"/>
                  </a:cubicBezTo>
                  <a:cubicBezTo>
                    <a:pt x="1759679" y="1691640"/>
                    <a:pt x="1762219" y="1685290"/>
                    <a:pt x="1764759" y="1682750"/>
                  </a:cubicBezTo>
                  <a:cubicBezTo>
                    <a:pt x="1766029" y="1628140"/>
                    <a:pt x="1767299" y="1574800"/>
                    <a:pt x="1768569" y="1521460"/>
                  </a:cubicBezTo>
                  <a:cubicBezTo>
                    <a:pt x="1769839" y="1438910"/>
                    <a:pt x="1779999" y="646430"/>
                    <a:pt x="1781269" y="563880"/>
                  </a:cubicBezTo>
                  <a:cubicBezTo>
                    <a:pt x="1781269" y="514350"/>
                    <a:pt x="1782539" y="464820"/>
                    <a:pt x="1783809" y="415290"/>
                  </a:cubicBezTo>
                  <a:cubicBezTo>
                    <a:pt x="1785079" y="361950"/>
                    <a:pt x="1786349" y="308610"/>
                    <a:pt x="1788889" y="255270"/>
                  </a:cubicBezTo>
                  <a:cubicBezTo>
                    <a:pt x="1790159" y="223520"/>
                    <a:pt x="1790159" y="190500"/>
                    <a:pt x="1795239" y="158750"/>
                  </a:cubicBezTo>
                  <a:cubicBezTo>
                    <a:pt x="1800319" y="120650"/>
                    <a:pt x="1802859" y="83820"/>
                    <a:pt x="1801589" y="44450"/>
                  </a:cubicBezTo>
                  <a:cubicBezTo>
                    <a:pt x="1801589" y="38100"/>
                    <a:pt x="1797779" y="30480"/>
                    <a:pt x="1791429" y="27940"/>
                  </a:cubicBezTo>
                  <a:close/>
                </a:path>
              </a:pathLst>
            </a:custGeom>
            <a:solidFill>
              <a:srgbClr val="FFD7E5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5400000">
            <a:off x="6731670" y="-1961854"/>
            <a:ext cx="4571999" cy="14058309"/>
            <a:chOff x="-17780" y="-54610"/>
            <a:chExt cx="6404610" cy="6689090"/>
          </a:xfrm>
        </p:grpSpPr>
        <p:sp>
          <p:nvSpPr>
            <p:cNvPr id="5" name="Freeform 5"/>
            <p:cNvSpPr/>
            <p:nvPr/>
          </p:nvSpPr>
          <p:spPr>
            <a:xfrm>
              <a:off x="-17780" y="-54610"/>
              <a:ext cx="6404610" cy="6689090"/>
            </a:xfrm>
            <a:custGeom>
              <a:avLst/>
              <a:gdLst/>
              <a:ahLst/>
              <a:cxnLst/>
              <a:rect l="l" t="t" r="r" b="b"/>
              <a:pathLst>
                <a:path w="6404610" h="6689090">
                  <a:moveTo>
                    <a:pt x="4058920" y="645160"/>
                  </a:moveTo>
                  <a:cubicBezTo>
                    <a:pt x="5140960" y="523240"/>
                    <a:pt x="5530850" y="1365250"/>
                    <a:pt x="5530850" y="1365250"/>
                  </a:cubicBezTo>
                  <a:cubicBezTo>
                    <a:pt x="5530850" y="1365250"/>
                    <a:pt x="6325870" y="1554480"/>
                    <a:pt x="6365240" y="2411730"/>
                  </a:cubicBezTo>
                  <a:cubicBezTo>
                    <a:pt x="6404610" y="3268980"/>
                    <a:pt x="5963920" y="3547110"/>
                    <a:pt x="5963920" y="3547110"/>
                  </a:cubicBezTo>
                  <a:cubicBezTo>
                    <a:pt x="5963920" y="3547110"/>
                    <a:pt x="6220460" y="4083050"/>
                    <a:pt x="5985510" y="4803140"/>
                  </a:cubicBezTo>
                  <a:cubicBezTo>
                    <a:pt x="5750560" y="5523230"/>
                    <a:pt x="5247640" y="5610860"/>
                    <a:pt x="5247640" y="5610860"/>
                  </a:cubicBezTo>
                  <a:cubicBezTo>
                    <a:pt x="5247640" y="5610860"/>
                    <a:pt x="5129530" y="6126480"/>
                    <a:pt x="4212590" y="6408420"/>
                  </a:cubicBezTo>
                  <a:cubicBezTo>
                    <a:pt x="3295650" y="6689090"/>
                    <a:pt x="2987040" y="6186170"/>
                    <a:pt x="2987040" y="6186170"/>
                  </a:cubicBezTo>
                  <a:cubicBezTo>
                    <a:pt x="2987040" y="6186170"/>
                    <a:pt x="2194560" y="6305550"/>
                    <a:pt x="1450340" y="6106160"/>
                  </a:cubicBezTo>
                  <a:cubicBezTo>
                    <a:pt x="706120" y="5906770"/>
                    <a:pt x="642620" y="4909820"/>
                    <a:pt x="642620" y="4909820"/>
                  </a:cubicBezTo>
                  <a:cubicBezTo>
                    <a:pt x="642620" y="4909820"/>
                    <a:pt x="35560" y="4425950"/>
                    <a:pt x="19050" y="3544570"/>
                  </a:cubicBezTo>
                  <a:cubicBezTo>
                    <a:pt x="0" y="2536190"/>
                    <a:pt x="416560" y="2109470"/>
                    <a:pt x="416560" y="2109470"/>
                  </a:cubicBezTo>
                  <a:cubicBezTo>
                    <a:pt x="416560" y="2109470"/>
                    <a:pt x="151130" y="1360170"/>
                    <a:pt x="693420" y="826770"/>
                  </a:cubicBezTo>
                  <a:cubicBezTo>
                    <a:pt x="1478280" y="54610"/>
                    <a:pt x="1997710" y="407670"/>
                    <a:pt x="1997710" y="407670"/>
                  </a:cubicBezTo>
                  <a:cubicBezTo>
                    <a:pt x="1997710" y="407670"/>
                    <a:pt x="2462530" y="0"/>
                    <a:pt x="3036570" y="59690"/>
                  </a:cubicBezTo>
                  <a:cubicBezTo>
                    <a:pt x="3610610" y="119380"/>
                    <a:pt x="4058920" y="645160"/>
                    <a:pt x="4058920" y="645160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4688092" y="4724720"/>
            <a:ext cx="8659158" cy="1012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6999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TÌM HIỂU CHUNG</a:t>
            </a:r>
            <a:endParaRPr lang="en-US" sz="6999" b="1" dirty="0">
              <a:solidFill>
                <a:srgbClr val="27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573000" y="1510316"/>
            <a:ext cx="4194423" cy="73376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87081" y="1510316"/>
            <a:ext cx="1101434" cy="107940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129358">
            <a:off x="16185867" y="8321979"/>
            <a:ext cx="1142641" cy="108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48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85800" y="732326"/>
            <a:ext cx="16992600" cy="9068387"/>
            <a:chOff x="0" y="0"/>
            <a:chExt cx="18242782" cy="1209118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D1B49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24001">
            <a:off x="1213167" y="410400"/>
            <a:ext cx="777725" cy="211756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647819" y="1104900"/>
            <a:ext cx="15751186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i="1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b="1" i="1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800" b="1" i="1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800" b="1" i="1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  <a:r>
              <a:rPr lang="en-US" sz="4800" b="1" i="1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bản trong SGK </a:t>
            </a:r>
            <a:r>
              <a:rPr lang="en-US" sz="4800" b="1" i="1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i="1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biết khi </a:t>
            </a:r>
            <a:r>
              <a:rPr lang="en-US" sz="4800" b="1" i="1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800" b="1" i="1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4800" b="1" i="1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800" b="1" i="1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họp</a:t>
            </a:r>
            <a:r>
              <a:rPr lang="en-US" sz="4800" b="1" i="1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cần </a:t>
            </a:r>
            <a:r>
              <a:rPr lang="en-US" sz="4800" b="1" i="1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800" b="1" i="1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gì về thể </a:t>
            </a:r>
            <a:r>
              <a:rPr lang="en-US" sz="4800" b="1" i="1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800" b="1" i="1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800" b="1" i="1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4800" b="1" i="1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4036981"/>
            <a:ext cx="4774803" cy="47748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697" y="3518061"/>
            <a:ext cx="6099922" cy="556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85800" y="732326"/>
            <a:ext cx="16992600" cy="9068387"/>
            <a:chOff x="0" y="0"/>
            <a:chExt cx="18242782" cy="1209118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D1B49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24001">
            <a:off x="1213167" y="410400"/>
            <a:ext cx="777725" cy="21175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91" y="2476500"/>
            <a:ext cx="4379503" cy="60711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70784" y="2247900"/>
            <a:ext cx="1095692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Biên bản </a:t>
            </a: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là loại văn bản ghi chép một cách ngắn gọn, trung thực, chính xác, đẩy đù những sự việc đã xảy ra hoặc đang xảy ra.</a:t>
            </a:r>
            <a:endParaRPr lang="en-US" sz="4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39294" y="1300563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73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25729" y="723900"/>
            <a:ext cx="16992600" cy="9068387"/>
            <a:chOff x="0" y="0"/>
            <a:chExt cx="18242782" cy="1209118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D1B49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24001">
            <a:off x="1213167" y="410400"/>
            <a:ext cx="777725" cy="21175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02029" y="2143502"/>
            <a:ext cx="15240000" cy="482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Phân loại: </a:t>
            </a: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Có nhiều loại biên bản:</a:t>
            </a:r>
          </a:p>
          <a:p>
            <a:pPr lvl="1" algn="just">
              <a:lnSpc>
                <a:spcPct val="150000"/>
              </a:lnSpc>
            </a:pP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+ Biên bản ghi lại một sự kiện, biên bản ghi lại cuộc họp, biên bản hội nghị,...</a:t>
            </a:r>
          </a:p>
          <a:p>
            <a:pPr lvl="1" algn="just">
              <a:lnSpc>
                <a:spcPct val="150000"/>
              </a:lnSpc>
            </a:pP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+  Biên bản ghi lại một hành vi cụ thể (hành vi vi phạm pháp luật, biên bản bàn giao tài sản, bàn giao ca trực,...).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39294" y="1300563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7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25729" y="723900"/>
            <a:ext cx="16992600" cy="9068387"/>
            <a:chOff x="0" y="0"/>
            <a:chExt cx="18242782" cy="1209118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D1B49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24001">
            <a:off x="1213167" y="410400"/>
            <a:ext cx="777725" cy="21175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02029" y="2143502"/>
            <a:ext cx="15240000" cy="942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a.	Về hình thức, bố cục </a:t>
            </a:r>
            <a:r>
              <a:rPr lang="vi-VN" sz="4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ầ</a:t>
            </a:r>
            <a:r>
              <a:rPr lang="vi-VN" sz="4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4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có: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9226" y="1312505"/>
            <a:ext cx="12272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với cách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bản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22179" y="3180927"/>
            <a:ext cx="14706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172720" algn="l"/>
              </a:tabLst>
            </a:pPr>
            <a:r>
              <a:rPr lang="vi-VN" sz="4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Quốc hiệu và tiêu ngữ.</a:t>
            </a:r>
            <a:endParaRPr lang="en-US" sz="4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172720" algn="l"/>
              </a:tabLst>
            </a:pPr>
            <a:r>
              <a:rPr lang="vi-VN" sz="4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Tên </a:t>
            </a:r>
            <a:r>
              <a:rPr lang="vi-VN" sz="42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</a:t>
            </a:r>
            <a:r>
              <a:rPr lang="vi-VN" sz="42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vi-VN" sz="4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bàn (biên bàn </a:t>
            </a:r>
            <a:r>
              <a:rPr lang="vi-VN" sz="42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ề</a:t>
            </a:r>
            <a:r>
              <a:rPr lang="vi-VN" sz="42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việc gì).</a:t>
            </a:r>
            <a:endParaRPr lang="en-US" sz="4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172720" algn="l"/>
              </a:tabLst>
            </a:pPr>
            <a:r>
              <a:rPr lang="vi-VN" sz="4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Thời gian, địa điểm ghi biên bàn.</a:t>
            </a:r>
            <a:endParaRPr lang="en-US" sz="4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96520" algn="l"/>
              </a:tabLst>
            </a:pPr>
            <a:r>
              <a:rPr lang="vi-VN" sz="4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Thành phần tham dự, người chủ trì, người ghi biên bàn</a:t>
            </a:r>
            <a:r>
              <a:rPr lang="vi-VN" sz="42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00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48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776</Words>
  <Application>Microsoft Office PowerPoint</Application>
  <PresentationFormat>Custom</PresentationFormat>
  <Paragraphs>67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Wingdings</vt:lpstr>
      <vt:lpstr>Symbol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16</cp:revision>
  <dcterms:created xsi:type="dcterms:W3CDTF">2006-08-16T00:00:00Z</dcterms:created>
  <dcterms:modified xsi:type="dcterms:W3CDTF">2025-03-03T11:38:19Z</dcterms:modified>
  <dc:identifier>DAEt-d3kjac</dc:identifier>
</cp:coreProperties>
</file>