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6" r:id="rId3"/>
    <p:sldId id="257" r:id="rId4"/>
    <p:sldId id="258" r:id="rId5"/>
    <p:sldId id="261" r:id="rId6"/>
    <p:sldId id="259" r:id="rId7"/>
    <p:sldId id="275" r:id="rId8"/>
    <p:sldId id="273" r:id="rId9"/>
    <p:sldId id="276" r:id="rId10"/>
    <p:sldId id="277" r:id="rId11"/>
    <p:sldId id="278" r:id="rId12"/>
    <p:sldId id="279" r:id="rId13"/>
    <p:sldId id="280" r:id="rId14"/>
    <p:sldId id="274" r:id="rId15"/>
    <p:sldId id="270" r:id="rId16"/>
    <p:sldId id="281" r:id="rId17"/>
    <p:sldId id="282" r:id="rId18"/>
    <p:sldId id="283" r:id="rId19"/>
    <p:sldId id="284" r:id="rId20"/>
    <p:sldId id="285" r:id="rId21"/>
    <p:sldId id="263" r:id="rId22"/>
    <p:sldId id="267" r:id="rId23"/>
    <p:sldId id="272" r:id="rId24"/>
  </p:sldIdLst>
  <p:sldSz cx="18288000" cy="10287000"/>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C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8.svg"/><Relationship Id="rId4" Type="http://schemas.openxmlformats.org/officeDocument/2006/relationships/image" Target="../media/image2.png"/><Relationship Id="rId9" Type="http://schemas.openxmlformats.org/officeDocument/2006/relationships/image" Target="../media/image49.sv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57.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55.sv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57.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55.sv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57.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55.sv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57.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55.sv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81.svg"/><Relationship Id="rId3" Type="http://schemas.openxmlformats.org/officeDocument/2006/relationships/image" Target="../media/image73.svg"/><Relationship Id="rId7" Type="http://schemas.openxmlformats.org/officeDocument/2006/relationships/image" Target="../media/image10.svg"/><Relationship Id="rId12" Type="http://schemas.openxmlformats.org/officeDocument/2006/relationships/image" Target="../media/image29.png"/><Relationship Id="rId17" Type="http://schemas.openxmlformats.org/officeDocument/2006/relationships/image" Target="../media/image85.svg"/><Relationship Id="rId2" Type="http://schemas.openxmlformats.org/officeDocument/2006/relationships/image" Target="../media/image25.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9.svg"/><Relationship Id="rId5" Type="http://schemas.openxmlformats.org/officeDocument/2006/relationships/image" Target="../media/image75.svg"/><Relationship Id="rId15" Type="http://schemas.openxmlformats.org/officeDocument/2006/relationships/image" Target="../media/image83.sv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77.sv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16.svg"/><Relationship Id="rId3" Type="http://schemas.openxmlformats.org/officeDocument/2006/relationships/image" Target="../media/image120.svg"/><Relationship Id="rId7" Type="http://schemas.openxmlformats.org/officeDocument/2006/relationships/image" Target="../media/image124.svg"/><Relationship Id="rId12"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126.svg"/><Relationship Id="rId5" Type="http://schemas.openxmlformats.org/officeDocument/2006/relationships/image" Target="../media/image122.sv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59.svg"/><Relationship Id="rId14" Type="http://schemas.openxmlformats.org/officeDocument/2006/relationships/image" Target="../media/image42.png"/></Relationships>
</file>

<file path=ppt/slides/_rels/slide16.xml.rels><?xml version="1.0" encoding="UTF-8" standalone="yes"?>
<Relationships xmlns="http://schemas.openxmlformats.org/package/2006/relationships"><Relationship Id="rId13" Type="http://schemas.openxmlformats.org/officeDocument/2006/relationships/image" Target="../media/image116.svg"/><Relationship Id="rId3" Type="http://schemas.openxmlformats.org/officeDocument/2006/relationships/image" Target="../media/image12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126.svg"/><Relationship Id="rId5" Type="http://schemas.openxmlformats.org/officeDocument/2006/relationships/image" Target="../media/image122.svg"/><Relationship Id="rId15" Type="http://schemas.openxmlformats.org/officeDocument/2006/relationships/image" Target="../media/image40.png"/><Relationship Id="rId4" Type="http://schemas.openxmlformats.org/officeDocument/2006/relationships/image" Target="../media/image37.png"/><Relationship Id="rId14" Type="http://schemas.openxmlformats.org/officeDocument/2006/relationships/image" Target="../media/image39.png"/><Relationship Id="rId9" Type="http://schemas.openxmlformats.org/officeDocument/2006/relationships/image" Target="../media/image59.svg"/></Relationships>
</file>

<file path=ppt/slides/_rels/slide17.xml.rels><?xml version="1.0" encoding="UTF-8" standalone="yes"?>
<Relationships xmlns="http://schemas.openxmlformats.org/package/2006/relationships"><Relationship Id="rId13" Type="http://schemas.openxmlformats.org/officeDocument/2006/relationships/image" Target="../media/image116.svg"/><Relationship Id="rId3" Type="http://schemas.openxmlformats.org/officeDocument/2006/relationships/image" Target="../media/image12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126.svg"/><Relationship Id="rId5" Type="http://schemas.openxmlformats.org/officeDocument/2006/relationships/image" Target="../media/image122.svg"/><Relationship Id="rId15" Type="http://schemas.openxmlformats.org/officeDocument/2006/relationships/image" Target="../media/image40.png"/><Relationship Id="rId4" Type="http://schemas.openxmlformats.org/officeDocument/2006/relationships/image" Target="../media/image37.png"/><Relationship Id="rId14" Type="http://schemas.openxmlformats.org/officeDocument/2006/relationships/image" Target="../media/image39.png"/><Relationship Id="rId9" Type="http://schemas.openxmlformats.org/officeDocument/2006/relationships/image" Target="../media/image59.sv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16.svg"/><Relationship Id="rId3" Type="http://schemas.openxmlformats.org/officeDocument/2006/relationships/image" Target="../media/image120.svg"/><Relationship Id="rId7" Type="http://schemas.openxmlformats.org/officeDocument/2006/relationships/image" Target="../media/image124.svg"/><Relationship Id="rId12"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126.svg"/><Relationship Id="rId5" Type="http://schemas.openxmlformats.org/officeDocument/2006/relationships/image" Target="../media/image122.sv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59.sv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16.svg"/><Relationship Id="rId3" Type="http://schemas.openxmlformats.org/officeDocument/2006/relationships/image" Target="../media/image120.svg"/><Relationship Id="rId7" Type="http://schemas.openxmlformats.org/officeDocument/2006/relationships/image" Target="../media/image124.svg"/><Relationship Id="rId12"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126.svg"/><Relationship Id="rId5" Type="http://schemas.openxmlformats.org/officeDocument/2006/relationships/image" Target="../media/image122.sv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59.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16.svg"/><Relationship Id="rId3" Type="http://schemas.openxmlformats.org/officeDocument/2006/relationships/image" Target="../media/image120.svg"/><Relationship Id="rId7" Type="http://schemas.openxmlformats.org/officeDocument/2006/relationships/image" Target="../media/image124.svg"/><Relationship Id="rId12"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126.svg"/><Relationship Id="rId5" Type="http://schemas.openxmlformats.org/officeDocument/2006/relationships/image" Target="../media/image122.sv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59.sv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1.svg"/><Relationship Id="rId7" Type="http://schemas.openxmlformats.org/officeDocument/2006/relationships/image" Target="../media/image57.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96.svg"/><Relationship Id="rId5" Type="http://schemas.openxmlformats.org/officeDocument/2006/relationships/image" Target="../media/image4.sv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image" Target="../media/image94.sv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1.svg"/><Relationship Id="rId3" Type="http://schemas.openxmlformats.org/officeDocument/2006/relationships/image" Target="../media/image107.svg"/><Relationship Id="rId7" Type="http://schemas.openxmlformats.org/officeDocument/2006/relationships/image" Target="../media/image61.svg"/><Relationship Id="rId12" Type="http://schemas.openxmlformats.org/officeDocument/2006/relationships/image" Target="../media/image13.png"/><Relationship Id="rId17" Type="http://schemas.openxmlformats.org/officeDocument/2006/relationships/image" Target="../media/image23.svg"/><Relationship Id="rId2" Type="http://schemas.openxmlformats.org/officeDocument/2006/relationships/image" Target="../media/image47.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17.svg"/><Relationship Id="rId5" Type="http://schemas.openxmlformats.org/officeDocument/2006/relationships/image" Target="../media/image19.svg"/><Relationship Id="rId15" Type="http://schemas.openxmlformats.org/officeDocument/2006/relationships/image" Target="../media/image43.svg"/><Relationship Id="rId10"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109.svg"/><Relationship Id="rId1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8.svg"/><Relationship Id="rId4" Type="http://schemas.openxmlformats.org/officeDocument/2006/relationships/image" Target="../media/image2.png"/><Relationship Id="rId9" Type="http://schemas.openxmlformats.org/officeDocument/2006/relationships/image" Target="../media/image49.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4.png"/><Relationship Id="rId7" Type="http://schemas.openxmlformats.org/officeDocument/2006/relationships/image" Target="../media/image12.png"/><Relationship Id="rId12" Type="http://schemas.openxmlformats.org/officeDocument/2006/relationships/image" Target="../media/image21.svg"/><Relationship Id="rId17" Type="http://schemas.openxmlformats.org/officeDocument/2006/relationships/image" Target="../media/image16.png"/><Relationship Id="rId2" Type="http://schemas.openxmlformats.org/officeDocument/2006/relationships/image" Target="../media/image10.pn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3.png"/><Relationship Id="rId5" Type="http://schemas.openxmlformats.org/officeDocument/2006/relationships/image" Target="../media/image11.png"/><Relationship Id="rId15" Type="http://schemas.openxmlformats.org/officeDocument/2006/relationships/image" Target="../media/image15.png"/><Relationship Id="rId10" Type="http://schemas.openxmlformats.org/officeDocument/2006/relationships/image" Target="../media/image2.svg"/><Relationship Id="rId4" Type="http://schemas.openxmlformats.org/officeDocument/2006/relationships/image" Target="../media/image15.svg"/><Relationship Id="rId9" Type="http://schemas.openxmlformats.org/officeDocument/2006/relationships/image" Target="../media/image1.png"/><Relationship Id="rId14"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7.svg"/><Relationship Id="rId18" Type="http://schemas.openxmlformats.org/officeDocument/2006/relationships/image" Target="../media/image22.png"/><Relationship Id="rId3" Type="http://schemas.openxmlformats.org/officeDocument/2006/relationships/image" Target="../media/image27.svg"/><Relationship Id="rId21" Type="http://schemas.openxmlformats.org/officeDocument/2006/relationships/image" Target="../media/image45.svg"/><Relationship Id="rId7" Type="http://schemas.openxmlformats.org/officeDocument/2006/relationships/image" Target="../media/image31.svg"/><Relationship Id="rId17" Type="http://schemas.openxmlformats.org/officeDocument/2006/relationships/image" Target="../media/image41.svg"/><Relationship Id="rId2" Type="http://schemas.openxmlformats.org/officeDocument/2006/relationships/image" Target="../media/image17.png"/><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7.xml"/><Relationship Id="rId15" Type="http://schemas.openxmlformats.org/officeDocument/2006/relationships/image" Target="../media/image39.svg"/><Relationship Id="rId23" Type="http://schemas.openxmlformats.org/officeDocument/2006/relationships/image" Target="../media/image47.svg"/><Relationship Id="rId19" Type="http://schemas.openxmlformats.org/officeDocument/2006/relationships/image" Target="../media/image43.svg"/><Relationship Id="rId4" Type="http://schemas.openxmlformats.org/officeDocument/2006/relationships/image" Target="../media/image18.png"/><Relationship Id="rId14" Type="http://schemas.openxmlformats.org/officeDocument/2006/relationships/image" Target="../media/image20.png"/><Relationship Id="rId22"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81.svg"/><Relationship Id="rId3" Type="http://schemas.openxmlformats.org/officeDocument/2006/relationships/image" Target="../media/image73.svg"/><Relationship Id="rId7" Type="http://schemas.openxmlformats.org/officeDocument/2006/relationships/image" Target="../media/image10.svg"/><Relationship Id="rId12" Type="http://schemas.openxmlformats.org/officeDocument/2006/relationships/image" Target="../media/image29.png"/><Relationship Id="rId17" Type="http://schemas.openxmlformats.org/officeDocument/2006/relationships/image" Target="../media/image85.svg"/><Relationship Id="rId2" Type="http://schemas.openxmlformats.org/officeDocument/2006/relationships/image" Target="../media/image25.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9.svg"/><Relationship Id="rId5" Type="http://schemas.openxmlformats.org/officeDocument/2006/relationships/image" Target="../media/image75.svg"/><Relationship Id="rId15" Type="http://schemas.openxmlformats.org/officeDocument/2006/relationships/image" Target="../media/image83.sv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77.sv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57.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55.sv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57.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55.sv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81.svg"/><Relationship Id="rId3" Type="http://schemas.openxmlformats.org/officeDocument/2006/relationships/image" Target="../media/image73.svg"/><Relationship Id="rId7" Type="http://schemas.openxmlformats.org/officeDocument/2006/relationships/image" Target="../media/image10.svg"/><Relationship Id="rId12" Type="http://schemas.openxmlformats.org/officeDocument/2006/relationships/image" Target="../media/image29.png"/><Relationship Id="rId17" Type="http://schemas.openxmlformats.org/officeDocument/2006/relationships/image" Target="../media/image85.svg"/><Relationship Id="rId2" Type="http://schemas.openxmlformats.org/officeDocument/2006/relationships/image" Target="../media/image25.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9.svg"/><Relationship Id="rId5" Type="http://schemas.openxmlformats.org/officeDocument/2006/relationships/image" Target="../media/image75.svg"/><Relationship Id="rId15" Type="http://schemas.openxmlformats.org/officeDocument/2006/relationships/image" Target="../media/image83.sv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77.sv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57.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55.sv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1784"/>
          <a:stretch>
            <a:fillRect/>
          </a:stretch>
        </p:blipFill>
        <p:spPr>
          <a:xfrm>
            <a:off x="0" y="0"/>
            <a:ext cx="18288000" cy="7008869"/>
          </a:xfrm>
          <a:prstGeom prst="rect">
            <a:avLst/>
          </a:prstGeom>
        </p:spPr>
      </p:pic>
      <p:sp>
        <p:nvSpPr>
          <p:cNvPr id="3" name="TextBox 3"/>
          <p:cNvSpPr txBox="1"/>
          <p:nvPr/>
        </p:nvSpPr>
        <p:spPr>
          <a:xfrm>
            <a:off x="2380425" y="1257300"/>
            <a:ext cx="13527150" cy="2903231"/>
          </a:xfrm>
          <a:prstGeom prst="rect">
            <a:avLst/>
          </a:prstGeom>
        </p:spPr>
        <p:txBody>
          <a:bodyPr wrap="square" lIns="0" tIns="0" rIns="0" bIns="0" rtlCol="0" anchor="t">
            <a:spAutoFit/>
          </a:bodyPr>
          <a:lstStyle/>
          <a:p>
            <a:pPr marL="0" lvl="0" indent="0" algn="ctr">
              <a:lnSpc>
                <a:spcPts val="12000"/>
              </a:lnSpc>
            </a:pPr>
            <a:r>
              <a:rPr lang="en-US" sz="7200" b="1" dirty="0" smtClean="0">
                <a:solidFill>
                  <a:srgbClr val="000000"/>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02772" y="5078886"/>
            <a:ext cx="1642240" cy="19299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32279" y="0"/>
            <a:ext cx="2055721" cy="163710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38058" y="8986966"/>
            <a:ext cx="1849942" cy="12983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0175" y="8421512"/>
            <a:ext cx="2674680" cy="1877139"/>
          </a:xfrm>
          <a:prstGeom prst="rect">
            <a:avLst/>
          </a:prstGeom>
        </p:spPr>
      </p:pic>
      <p:grpSp>
        <p:nvGrpSpPr>
          <p:cNvPr id="3" name="Group 3"/>
          <p:cNvGrpSpPr/>
          <p:nvPr/>
        </p:nvGrpSpPr>
        <p:grpSpPr>
          <a:xfrm>
            <a:off x="1844184" y="723900"/>
            <a:ext cx="14708860" cy="8671930"/>
            <a:chOff x="718894" y="-7613"/>
            <a:chExt cx="1913890" cy="2174748"/>
          </a:xfrm>
        </p:grpSpPr>
        <p:sp>
          <p:nvSpPr>
            <p:cNvPr id="4" name="Freeform 4"/>
            <p:cNvSpPr/>
            <p:nvPr/>
          </p:nvSpPr>
          <p:spPr>
            <a:xfrm>
              <a:off x="718894" y="-7613"/>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grpSp>
        <p:nvGrpSpPr>
          <p:cNvPr id="5" name="Group 5"/>
          <p:cNvGrpSpPr/>
          <p:nvPr/>
        </p:nvGrpSpPr>
        <p:grpSpPr>
          <a:xfrm rot="-10800000">
            <a:off x="-389745" y="-1427333"/>
            <a:ext cx="9935432" cy="3576572"/>
            <a:chOff x="0" y="0"/>
            <a:chExt cx="4166870" cy="1499996"/>
          </a:xfrm>
        </p:grpSpPr>
        <p:sp>
          <p:nvSpPr>
            <p:cNvPr id="6"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9" name="Group 9"/>
          <p:cNvGrpSpPr/>
          <p:nvPr/>
        </p:nvGrpSpPr>
        <p:grpSpPr>
          <a:xfrm rot="-10800000">
            <a:off x="9545687" y="-1427333"/>
            <a:ext cx="9935432" cy="3812654"/>
            <a:chOff x="0" y="0"/>
            <a:chExt cx="4166870" cy="1599008"/>
          </a:xfrm>
        </p:grpSpPr>
        <p:sp>
          <p:nvSpPr>
            <p:cNvPr id="10" name="Freeform 10"/>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2808" y="6334931"/>
            <a:ext cx="990753" cy="146877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20670"/>
          <a:stretch>
            <a:fillRect/>
          </a:stretch>
        </p:blipFill>
        <p:spPr>
          <a:xfrm>
            <a:off x="15674648" y="8546879"/>
            <a:ext cx="2534290" cy="1858702"/>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8645"/>
          <a:stretch>
            <a:fillRect/>
          </a:stretch>
        </p:blipFill>
        <p:spPr>
          <a:xfrm>
            <a:off x="-53095" y="908422"/>
            <a:ext cx="1693323" cy="1646208"/>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6051636" y="88918"/>
            <a:ext cx="2415328" cy="939782"/>
          </a:xfrm>
          <a:prstGeom prst="rect">
            <a:avLst/>
          </a:prstGeom>
        </p:spPr>
      </p:pic>
      <p:sp>
        <p:nvSpPr>
          <p:cNvPr id="11" name="Rectangle 10"/>
          <p:cNvSpPr/>
          <p:nvPr/>
        </p:nvSpPr>
        <p:spPr>
          <a:xfrm>
            <a:off x="2365892" y="2837454"/>
            <a:ext cx="13308756" cy="5262979"/>
          </a:xfrm>
          <a:prstGeom prst="rect">
            <a:avLst/>
          </a:prstGeom>
        </p:spPr>
        <p:txBody>
          <a:bodyPr wrap="square">
            <a:spAutoFit/>
          </a:bodyPr>
          <a:lstStyle/>
          <a:p>
            <a:pPr indent="228600" algn="just">
              <a:lnSpc>
                <a:spcPct val="200000"/>
              </a:lnSpc>
            </a:pPr>
            <a:r>
              <a:rPr lang="vi-VN" sz="4200" dirty="0">
                <a:ea typeface="Times New Roman" panose="02020603050405020304" pitchFamily="18" charset="0"/>
                <a:cs typeface="Times New Roman" panose="02020603050405020304" pitchFamily="18" charset="0"/>
              </a:rPr>
              <a:t>- </a:t>
            </a:r>
            <a:r>
              <a:rPr lang="vi-VN" sz="4200" b="1" dirty="0">
                <a:solidFill>
                  <a:srgbClr val="000000"/>
                </a:solidFill>
                <a:ea typeface="Times New Roman" panose="02020603050405020304" pitchFamily="18" charset="0"/>
                <a:cs typeface="Times New Roman" panose="02020603050405020304" pitchFamily="18" charset="0"/>
              </a:rPr>
              <a:t>Văn bản </a:t>
            </a:r>
            <a:r>
              <a:rPr lang="vi-VN" sz="4200" dirty="0">
                <a:solidFill>
                  <a:srgbClr val="000000"/>
                </a:solidFill>
                <a:ea typeface="Times New Roman" panose="02020603050405020304" pitchFamily="18" charset="0"/>
                <a:cs typeface="Times New Roman" panose="02020603050405020304" pitchFamily="18" charset="0"/>
              </a:rPr>
              <a:t>là sản phẩm của hoạt động giao tiếp bằng ngôn ngữ, thường là tập hợp của các câu, đoạn, hoàn chỉnh về nội dung và hình thức, có tính liên kết chặt chẽ và nhằm đạt một mục tiêu giao tiếp nhất định.</a:t>
            </a:r>
            <a:endParaRPr lang="en-US" sz="4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79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0175" y="8421512"/>
            <a:ext cx="2674680" cy="1877139"/>
          </a:xfrm>
          <a:prstGeom prst="rect">
            <a:avLst/>
          </a:prstGeom>
        </p:spPr>
      </p:pic>
      <p:grpSp>
        <p:nvGrpSpPr>
          <p:cNvPr id="3" name="Group 3"/>
          <p:cNvGrpSpPr/>
          <p:nvPr/>
        </p:nvGrpSpPr>
        <p:grpSpPr>
          <a:xfrm>
            <a:off x="1844184" y="723900"/>
            <a:ext cx="14708860" cy="8671930"/>
            <a:chOff x="718894" y="-7613"/>
            <a:chExt cx="1913890" cy="2174748"/>
          </a:xfrm>
        </p:grpSpPr>
        <p:sp>
          <p:nvSpPr>
            <p:cNvPr id="4" name="Freeform 4"/>
            <p:cNvSpPr/>
            <p:nvPr/>
          </p:nvSpPr>
          <p:spPr>
            <a:xfrm>
              <a:off x="718894" y="-7613"/>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grpSp>
        <p:nvGrpSpPr>
          <p:cNvPr id="5" name="Group 5"/>
          <p:cNvGrpSpPr/>
          <p:nvPr/>
        </p:nvGrpSpPr>
        <p:grpSpPr>
          <a:xfrm rot="-10800000">
            <a:off x="-389745" y="-1427333"/>
            <a:ext cx="9935432" cy="3576572"/>
            <a:chOff x="0" y="0"/>
            <a:chExt cx="4166870" cy="1499996"/>
          </a:xfrm>
        </p:grpSpPr>
        <p:sp>
          <p:nvSpPr>
            <p:cNvPr id="6"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9" name="Group 9"/>
          <p:cNvGrpSpPr/>
          <p:nvPr/>
        </p:nvGrpSpPr>
        <p:grpSpPr>
          <a:xfrm rot="-10800000">
            <a:off x="9545687" y="-1427333"/>
            <a:ext cx="9935432" cy="3812654"/>
            <a:chOff x="0" y="0"/>
            <a:chExt cx="4166870" cy="1599008"/>
          </a:xfrm>
        </p:grpSpPr>
        <p:sp>
          <p:nvSpPr>
            <p:cNvPr id="10" name="Freeform 10"/>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2808" y="6334931"/>
            <a:ext cx="990753" cy="146877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20670"/>
          <a:stretch>
            <a:fillRect/>
          </a:stretch>
        </p:blipFill>
        <p:spPr>
          <a:xfrm>
            <a:off x="15674648" y="8546879"/>
            <a:ext cx="2534290" cy="1858702"/>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8645"/>
          <a:stretch>
            <a:fillRect/>
          </a:stretch>
        </p:blipFill>
        <p:spPr>
          <a:xfrm>
            <a:off x="-53095" y="908422"/>
            <a:ext cx="1693323" cy="1646208"/>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6051636" y="88918"/>
            <a:ext cx="2415328" cy="939782"/>
          </a:xfrm>
          <a:prstGeom prst="rect">
            <a:avLst/>
          </a:prstGeom>
        </p:spPr>
      </p:pic>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27021" t="8343" r="8375" b="13892"/>
          <a:stretch/>
        </p:blipFill>
        <p:spPr>
          <a:xfrm>
            <a:off x="2667000" y="4300474"/>
            <a:ext cx="4114800" cy="4953000"/>
          </a:xfrm>
          <a:prstGeom prst="rect">
            <a:avLst/>
          </a:prstGeom>
        </p:spPr>
      </p:pic>
      <p:sp>
        <p:nvSpPr>
          <p:cNvPr id="8" name="Rounded Rectangular Callout 7"/>
          <p:cNvSpPr/>
          <p:nvPr/>
        </p:nvSpPr>
        <p:spPr>
          <a:xfrm>
            <a:off x="6771564" y="2690176"/>
            <a:ext cx="8795982" cy="3200400"/>
          </a:xfrm>
          <a:prstGeom prst="wedgeRoundRectCallout">
            <a:avLst>
              <a:gd name="adj1" fmla="val -56488"/>
              <a:gd name="adj2" fmla="val 62500"/>
              <a:gd name="adj3" fmla="val 16667"/>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i="1" dirty="0" smtClean="0">
                <a:solidFill>
                  <a:schemeClr val="tx1"/>
                </a:solidFill>
              </a:rPr>
              <a:t>	</a:t>
            </a:r>
            <a:r>
              <a:rPr lang="vi-VN" sz="3800" b="1" i="1" dirty="0" smtClean="0">
                <a:solidFill>
                  <a:schemeClr val="tx1"/>
                </a:solidFill>
              </a:rPr>
              <a:t>Để </a:t>
            </a:r>
            <a:r>
              <a:rPr lang="vi-VN" sz="3800" b="1" i="1" dirty="0">
                <a:solidFill>
                  <a:schemeClr val="tx1"/>
                </a:solidFill>
              </a:rPr>
              <a:t>tạo thành các văn bản, sẽ có nhiều đoạn văn, vậy đoạn văn là gì? Đoạn văn có những đặc điểm gì?</a:t>
            </a:r>
            <a:endParaRPr lang="en-US" sz="3800" b="1" i="1" dirty="0">
              <a:solidFill>
                <a:schemeClr val="tx1"/>
              </a:solidFill>
            </a:endParaRPr>
          </a:p>
        </p:txBody>
      </p:sp>
    </p:spTree>
    <p:extLst>
      <p:ext uri="{BB962C8B-B14F-4D97-AF65-F5344CB8AC3E}">
        <p14:creationId xmlns:p14="http://schemas.microsoft.com/office/powerpoint/2010/main" val="81621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0175" y="8421512"/>
            <a:ext cx="2674680" cy="1877139"/>
          </a:xfrm>
          <a:prstGeom prst="rect">
            <a:avLst/>
          </a:prstGeom>
        </p:spPr>
      </p:pic>
      <p:grpSp>
        <p:nvGrpSpPr>
          <p:cNvPr id="3" name="Group 3"/>
          <p:cNvGrpSpPr/>
          <p:nvPr/>
        </p:nvGrpSpPr>
        <p:grpSpPr>
          <a:xfrm>
            <a:off x="1844184" y="723900"/>
            <a:ext cx="14708860" cy="8671930"/>
            <a:chOff x="718894" y="-7613"/>
            <a:chExt cx="1913890" cy="2174748"/>
          </a:xfrm>
        </p:grpSpPr>
        <p:sp>
          <p:nvSpPr>
            <p:cNvPr id="4" name="Freeform 4"/>
            <p:cNvSpPr/>
            <p:nvPr/>
          </p:nvSpPr>
          <p:spPr>
            <a:xfrm>
              <a:off x="718894" y="-7613"/>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grpSp>
        <p:nvGrpSpPr>
          <p:cNvPr id="5" name="Group 5"/>
          <p:cNvGrpSpPr/>
          <p:nvPr/>
        </p:nvGrpSpPr>
        <p:grpSpPr>
          <a:xfrm rot="-10800000">
            <a:off x="-389745" y="-1427333"/>
            <a:ext cx="9935432" cy="3576572"/>
            <a:chOff x="0" y="0"/>
            <a:chExt cx="4166870" cy="1499996"/>
          </a:xfrm>
        </p:grpSpPr>
        <p:sp>
          <p:nvSpPr>
            <p:cNvPr id="6"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9" name="Group 9"/>
          <p:cNvGrpSpPr/>
          <p:nvPr/>
        </p:nvGrpSpPr>
        <p:grpSpPr>
          <a:xfrm rot="-10800000">
            <a:off x="9545687" y="-1427333"/>
            <a:ext cx="9935432" cy="3812654"/>
            <a:chOff x="0" y="0"/>
            <a:chExt cx="4166870" cy="1599008"/>
          </a:xfrm>
        </p:grpSpPr>
        <p:sp>
          <p:nvSpPr>
            <p:cNvPr id="10" name="Freeform 10"/>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2808" y="6334931"/>
            <a:ext cx="990753" cy="146877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20670"/>
          <a:stretch>
            <a:fillRect/>
          </a:stretch>
        </p:blipFill>
        <p:spPr>
          <a:xfrm>
            <a:off x="15674648" y="8546879"/>
            <a:ext cx="2534290" cy="1858702"/>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8645"/>
          <a:stretch>
            <a:fillRect/>
          </a:stretch>
        </p:blipFill>
        <p:spPr>
          <a:xfrm>
            <a:off x="-53095" y="908422"/>
            <a:ext cx="1693323" cy="1646208"/>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6051636" y="88918"/>
            <a:ext cx="2415328" cy="939782"/>
          </a:xfrm>
          <a:prstGeom prst="rect">
            <a:avLst/>
          </a:prstGeom>
        </p:spPr>
      </p:pic>
      <p:sp>
        <p:nvSpPr>
          <p:cNvPr id="11" name="Rectangle 10"/>
          <p:cNvSpPr/>
          <p:nvPr/>
        </p:nvSpPr>
        <p:spPr>
          <a:xfrm>
            <a:off x="2314505" y="2375954"/>
            <a:ext cx="13559908" cy="2677656"/>
          </a:xfrm>
          <a:prstGeom prst="rect">
            <a:avLst/>
          </a:prstGeom>
        </p:spPr>
        <p:txBody>
          <a:bodyPr wrap="square">
            <a:spAutoFit/>
          </a:bodyPr>
          <a:lstStyle/>
          <a:p>
            <a:pPr indent="228600" algn="just">
              <a:lnSpc>
                <a:spcPct val="200000"/>
              </a:lnSpc>
            </a:pPr>
            <a:r>
              <a:rPr lang="vi-VN" sz="4200" dirty="0" smtClean="0">
                <a:ea typeface="Times New Roman" panose="02020603050405020304" pitchFamily="18" charset="0"/>
                <a:cs typeface="Times New Roman" panose="02020603050405020304" pitchFamily="18" charset="0"/>
              </a:rPr>
              <a:t>- </a:t>
            </a:r>
            <a:r>
              <a:rPr lang="vi-VN" sz="4200" b="1" dirty="0" smtClean="0">
                <a:solidFill>
                  <a:srgbClr val="000000"/>
                </a:solidFill>
                <a:ea typeface="Times New Roman" panose="02020603050405020304" pitchFamily="18" charset="0"/>
                <a:cs typeface="Times New Roman" panose="02020603050405020304" pitchFamily="18" charset="0"/>
              </a:rPr>
              <a:t>Đoạn văn </a:t>
            </a:r>
            <a:r>
              <a:rPr lang="vi-VN" sz="4200" dirty="0" smtClean="0">
                <a:solidFill>
                  <a:srgbClr val="000000"/>
                </a:solidFill>
                <a:ea typeface="Times New Roman" panose="02020603050405020304" pitchFamily="18" charset="0"/>
                <a:cs typeface="Times New Roman" panose="02020603050405020304" pitchFamily="18" charset="0"/>
              </a:rPr>
              <a:t>là đơn vị trực tiếp tạo nên văn bản, thường do nhiều câu tạo thành và có những đặc điểm sau:</a:t>
            </a:r>
            <a:endParaRPr lang="en-US" sz="4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11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0175" y="8421512"/>
            <a:ext cx="2674680" cy="1877139"/>
          </a:xfrm>
          <a:prstGeom prst="rect">
            <a:avLst/>
          </a:prstGeom>
        </p:spPr>
      </p:pic>
      <p:grpSp>
        <p:nvGrpSpPr>
          <p:cNvPr id="3" name="Group 3"/>
          <p:cNvGrpSpPr/>
          <p:nvPr/>
        </p:nvGrpSpPr>
        <p:grpSpPr>
          <a:xfrm>
            <a:off x="1844184" y="723900"/>
            <a:ext cx="14708860" cy="8671930"/>
            <a:chOff x="718894" y="-7613"/>
            <a:chExt cx="1913890" cy="2174748"/>
          </a:xfrm>
        </p:grpSpPr>
        <p:sp>
          <p:nvSpPr>
            <p:cNvPr id="4" name="Freeform 4"/>
            <p:cNvSpPr/>
            <p:nvPr/>
          </p:nvSpPr>
          <p:spPr>
            <a:xfrm>
              <a:off x="718894" y="-7613"/>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grpSp>
        <p:nvGrpSpPr>
          <p:cNvPr id="5" name="Group 5"/>
          <p:cNvGrpSpPr/>
          <p:nvPr/>
        </p:nvGrpSpPr>
        <p:grpSpPr>
          <a:xfrm rot="-10800000">
            <a:off x="-389745" y="-1427333"/>
            <a:ext cx="9935432" cy="3576572"/>
            <a:chOff x="0" y="0"/>
            <a:chExt cx="4166870" cy="1499996"/>
          </a:xfrm>
        </p:grpSpPr>
        <p:sp>
          <p:nvSpPr>
            <p:cNvPr id="6"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9" name="Group 9"/>
          <p:cNvGrpSpPr/>
          <p:nvPr/>
        </p:nvGrpSpPr>
        <p:grpSpPr>
          <a:xfrm rot="-10800000">
            <a:off x="9545687" y="-1427333"/>
            <a:ext cx="9935432" cy="3812654"/>
            <a:chOff x="0" y="0"/>
            <a:chExt cx="4166870" cy="1599008"/>
          </a:xfrm>
        </p:grpSpPr>
        <p:sp>
          <p:nvSpPr>
            <p:cNvPr id="10" name="Freeform 10"/>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2808" y="6334931"/>
            <a:ext cx="990753" cy="146877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20670"/>
          <a:stretch>
            <a:fillRect/>
          </a:stretch>
        </p:blipFill>
        <p:spPr>
          <a:xfrm>
            <a:off x="15674648" y="8546879"/>
            <a:ext cx="2534290" cy="1858702"/>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8645"/>
          <a:stretch>
            <a:fillRect/>
          </a:stretch>
        </p:blipFill>
        <p:spPr>
          <a:xfrm>
            <a:off x="-53095" y="908422"/>
            <a:ext cx="1693323" cy="1646208"/>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6051636" y="88918"/>
            <a:ext cx="2415328" cy="939782"/>
          </a:xfrm>
          <a:prstGeom prst="rect">
            <a:avLst/>
          </a:prstGeom>
        </p:spPr>
      </p:pic>
      <p:sp>
        <p:nvSpPr>
          <p:cNvPr id="7" name="Rounded Rectangle 6"/>
          <p:cNvSpPr/>
          <p:nvPr/>
        </p:nvSpPr>
        <p:spPr>
          <a:xfrm>
            <a:off x="2357535" y="4381500"/>
            <a:ext cx="2133600" cy="2667000"/>
          </a:xfrm>
          <a:prstGeom prst="round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dirty="0" smtClean="0">
                <a:solidFill>
                  <a:schemeClr val="tx1"/>
                </a:solidFill>
                <a:latin typeface="Arial" panose="020B0604020202020204" pitchFamily="34" charset="0"/>
                <a:cs typeface="Arial" panose="020B0604020202020204" pitchFamily="34" charset="0"/>
              </a:rPr>
              <a:t>ĐẶC ĐIỂM</a:t>
            </a:r>
            <a:endParaRPr lang="en-US" sz="4800" b="1"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5166216" y="2594759"/>
            <a:ext cx="10302384" cy="1862941"/>
          </a:xfrm>
          <a:prstGeom prst="roundRect">
            <a:avLst/>
          </a:prstGeom>
          <a:solidFill>
            <a:schemeClr val="bg1">
              <a:lumMod val="95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dirty="0">
                <a:solidFill>
                  <a:schemeClr val="tx1"/>
                </a:solidFill>
                <a:cs typeface="Arial" panose="020B0604020202020204" pitchFamily="34" charset="0"/>
              </a:rPr>
              <a:t>Biểu đạt một nội dung tương đối trọn vẹn.</a:t>
            </a:r>
            <a:endParaRPr lang="en-US" sz="3800" dirty="0">
              <a:solidFill>
                <a:schemeClr val="tx1"/>
              </a:solidFill>
              <a:latin typeface="Arial" panose="020B0604020202020204" pitchFamily="34" charset="0"/>
              <a:cs typeface="Arial" panose="020B0604020202020204" pitchFamily="34" charset="0"/>
            </a:endParaRPr>
          </a:p>
        </p:txBody>
      </p:sp>
      <p:sp>
        <p:nvSpPr>
          <p:cNvPr id="17" name="Rounded Rectangle 16"/>
          <p:cNvSpPr/>
          <p:nvPr/>
        </p:nvSpPr>
        <p:spPr>
          <a:xfrm>
            <a:off x="5166216" y="4771691"/>
            <a:ext cx="10302384" cy="1897246"/>
          </a:xfrm>
          <a:prstGeom prst="roundRect">
            <a:avLst/>
          </a:prstGeom>
          <a:solidFill>
            <a:schemeClr val="bg1">
              <a:lumMod val="95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dirty="0">
                <a:solidFill>
                  <a:schemeClr val="tx1"/>
                </a:solidFill>
                <a:cs typeface="Arial" panose="020B0604020202020204" pitchFamily="34" charset="0"/>
              </a:rPr>
              <a:t>Bắt đầu từ chỗ viết hoa lùi vào đầu dòng và kết thúc bằng dấu câu dùng để ngắt đoạn.</a:t>
            </a:r>
            <a:endParaRPr lang="en-US" sz="3800"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5166216" y="7001372"/>
            <a:ext cx="10302384" cy="1897246"/>
          </a:xfrm>
          <a:prstGeom prst="roundRect">
            <a:avLst/>
          </a:prstGeom>
          <a:solidFill>
            <a:schemeClr val="bg1">
              <a:lumMod val="95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dirty="0" smtClean="0">
                <a:solidFill>
                  <a:schemeClr val="tx1"/>
                </a:solidFill>
                <a:cs typeface="Arial" panose="020B0604020202020204" pitchFamily="34" charset="0"/>
              </a:rPr>
              <a:t>Câu chủ đề nêu ý chính trong đoạn. Câu </a:t>
            </a:r>
            <a:r>
              <a:rPr lang="vi-VN" sz="3800" dirty="0">
                <a:solidFill>
                  <a:schemeClr val="tx1"/>
                </a:solidFill>
                <a:cs typeface="Arial" panose="020B0604020202020204" pitchFamily="34" charset="0"/>
              </a:rPr>
              <a:t>chủ đề có thể đứng đầu hoặc cuối đoạn văn.</a:t>
            </a:r>
            <a:endParaRPr lang="en-US" sz="3800" dirty="0">
              <a:solidFill>
                <a:schemeClr val="tx1"/>
              </a:solidFill>
              <a:latin typeface="Arial" panose="020B0604020202020204" pitchFamily="34" charset="0"/>
              <a:cs typeface="Arial" panose="020B0604020202020204" pitchFamily="34" charset="0"/>
            </a:endParaRPr>
          </a:p>
        </p:txBody>
      </p:sp>
      <p:cxnSp>
        <p:nvCxnSpPr>
          <p:cNvPr id="12" name="Straight Arrow Connector 11"/>
          <p:cNvCxnSpPr>
            <a:stCxn id="7" idx="3"/>
            <a:endCxn id="16" idx="1"/>
          </p:cNvCxnSpPr>
          <p:nvPr/>
        </p:nvCxnSpPr>
        <p:spPr>
          <a:xfrm flipV="1">
            <a:off x="4491135" y="3526230"/>
            <a:ext cx="675081" cy="2188770"/>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7" idx="3"/>
            <a:endCxn id="17" idx="1"/>
          </p:cNvCxnSpPr>
          <p:nvPr/>
        </p:nvCxnSpPr>
        <p:spPr>
          <a:xfrm>
            <a:off x="4491135" y="5715000"/>
            <a:ext cx="675081" cy="5314"/>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a:stCxn id="7" idx="3"/>
            <a:endCxn id="18" idx="1"/>
          </p:cNvCxnSpPr>
          <p:nvPr/>
        </p:nvCxnSpPr>
        <p:spPr>
          <a:xfrm>
            <a:off x="4491135" y="5715000"/>
            <a:ext cx="675081" cy="2234995"/>
          </a:xfrm>
          <a:prstGeom prst="straightConnector1">
            <a:avLst/>
          </a:prstGeom>
          <a:ln>
            <a:solidFill>
              <a:schemeClr val="accent5">
                <a:lumMod val="50000"/>
              </a:schemeClr>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3598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500"/>
                                        <p:tgtEl>
                                          <p:spTgt spid="2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89725">
            <a:off x="15021753" y="8657099"/>
            <a:ext cx="3957772" cy="149440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16682"/>
          <a:stretch>
            <a:fillRect/>
          </a:stretch>
        </p:blipFill>
        <p:spPr>
          <a:xfrm rot="-10800000">
            <a:off x="2076744" y="0"/>
            <a:ext cx="1541832" cy="1345791"/>
          </a:xfrm>
          <a:prstGeom prst="rect">
            <a:avLst/>
          </a:prstGeom>
        </p:spPr>
      </p:pic>
      <p:sp>
        <p:nvSpPr>
          <p:cNvPr id="4" name="TextBox 4"/>
          <p:cNvSpPr txBox="1"/>
          <p:nvPr/>
        </p:nvSpPr>
        <p:spPr>
          <a:xfrm>
            <a:off x="2260526" y="4221006"/>
            <a:ext cx="14173200" cy="1405193"/>
          </a:xfrm>
          <a:prstGeom prst="rect">
            <a:avLst/>
          </a:prstGeom>
        </p:spPr>
        <p:txBody>
          <a:bodyPr wrap="square" lIns="0" tIns="0" rIns="0" bIns="0" rtlCol="0" anchor="t">
            <a:spAutoFit/>
          </a:bodyPr>
          <a:lstStyle/>
          <a:p>
            <a:pPr algn="ctr">
              <a:lnSpc>
                <a:spcPts val="12000"/>
              </a:lnSpc>
            </a:pPr>
            <a:r>
              <a:rPr lang="en-US" sz="8600" b="1" dirty="0" smtClean="0">
                <a:solidFill>
                  <a:srgbClr val="FFFFFF"/>
                </a:solidFill>
                <a:latin typeface="Arial" panose="020B0604020202020204" pitchFamily="34" charset="0"/>
                <a:cs typeface="Arial" panose="020B0604020202020204" pitchFamily="34" charset="0"/>
              </a:rPr>
              <a:t>III. LUYỆN TẬP</a:t>
            </a:r>
            <a:endParaRPr lang="en-US" sz="8600" b="1" dirty="0">
              <a:solidFill>
                <a:srgbClr val="FFFFFF"/>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18057"/>
          <a:stretch>
            <a:fillRect/>
          </a:stretch>
        </p:blipFill>
        <p:spPr>
          <a:xfrm>
            <a:off x="0" y="6640478"/>
            <a:ext cx="2843850" cy="276382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528280" y="1086284"/>
            <a:ext cx="1810892" cy="212818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834588" y="3524684"/>
            <a:ext cx="484313" cy="46494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6395240" y="5759889"/>
            <a:ext cx="605399" cy="71644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170459" y="9007147"/>
            <a:ext cx="553995" cy="794312"/>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b="25189"/>
          <a:stretch>
            <a:fillRect/>
          </a:stretch>
        </p:blipFill>
        <p:spPr>
          <a:xfrm>
            <a:off x="10229712" y="736854"/>
            <a:ext cx="563207" cy="1135955"/>
          </a:xfrm>
          <a:prstGeom prst="rect">
            <a:avLst/>
          </a:prstGeom>
        </p:spPr>
      </p:pic>
    </p:spTree>
    <p:extLst>
      <p:ext uri="{BB962C8B-B14F-4D97-AF65-F5344CB8AC3E}">
        <p14:creationId xmlns:p14="http://schemas.microsoft.com/office/powerpoint/2010/main" val="2049411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TextBox 2"/>
          <p:cNvSpPr txBox="1"/>
          <p:nvPr/>
        </p:nvSpPr>
        <p:spPr>
          <a:xfrm>
            <a:off x="2127124" y="2157874"/>
            <a:ext cx="14325600" cy="538609"/>
          </a:xfrm>
          <a:prstGeom prst="rect">
            <a:avLst/>
          </a:prstGeom>
        </p:spPr>
        <p:txBody>
          <a:bodyPr wrap="square" lIns="0" tIns="0" rIns="0" bIns="0" rtlCol="0" anchor="t">
            <a:spAutoFit/>
          </a:bodyPr>
          <a:lstStyle/>
          <a:p>
            <a:pPr marL="0" lvl="0" indent="0" algn="ctr">
              <a:lnSpc>
                <a:spcPts val="4200"/>
              </a:lnSpc>
            </a:pPr>
            <a:r>
              <a:rPr lang="en-US" sz="4800" b="1" i="1" dirty="0" smtClean="0">
                <a:solidFill>
                  <a:srgbClr val="003A50"/>
                </a:solidFill>
                <a:latin typeface="Arial" panose="020B0604020202020204" pitchFamily="34" charset="0"/>
                <a:cs typeface="Arial" panose="020B0604020202020204" pitchFamily="34" charset="0"/>
              </a:rPr>
              <a:t>Đọc </a:t>
            </a:r>
            <a:r>
              <a:rPr lang="en-US" sz="4800" b="1" i="1" dirty="0" err="1" smtClean="0">
                <a:solidFill>
                  <a:srgbClr val="003A50"/>
                </a:solidFill>
                <a:latin typeface="Arial" panose="020B0604020202020204" pitchFamily="34" charset="0"/>
                <a:cs typeface="Arial" panose="020B0604020202020204" pitchFamily="34" charset="0"/>
              </a:rPr>
              <a:t>yêu</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cầu</a:t>
            </a:r>
            <a:r>
              <a:rPr lang="en-US" sz="4800" b="1" i="1" dirty="0" smtClean="0">
                <a:solidFill>
                  <a:srgbClr val="003A50"/>
                </a:solidFill>
                <a:latin typeface="Arial" panose="020B0604020202020204" pitchFamily="34" charset="0"/>
                <a:cs typeface="Arial" panose="020B0604020202020204" pitchFamily="34" charset="0"/>
              </a:rPr>
              <a:t> trong SGK </a:t>
            </a:r>
            <a:r>
              <a:rPr lang="en-US" sz="4800" b="1" i="1" dirty="0" err="1" smtClean="0">
                <a:solidFill>
                  <a:srgbClr val="003A50"/>
                </a:solidFill>
                <a:latin typeface="Arial" panose="020B0604020202020204" pitchFamily="34" charset="0"/>
                <a:cs typeface="Arial" panose="020B0604020202020204" pitchFamily="34" charset="0"/>
              </a:rPr>
              <a:t>và</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hoàn</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thiện</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bảng</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sau</a:t>
            </a:r>
            <a:r>
              <a:rPr lang="en-US" sz="4800" b="1" i="1" dirty="0" smtClean="0">
                <a:solidFill>
                  <a:srgbClr val="003A50"/>
                </a:solidFill>
                <a:latin typeface="Arial" panose="020B0604020202020204" pitchFamily="34" charset="0"/>
                <a:cs typeface="Arial" panose="020B0604020202020204" pitchFamily="34" charset="0"/>
              </a:rPr>
              <a:t>:</a:t>
            </a:r>
            <a:endParaRPr lang="en-US" sz="4800" b="1" i="1" u="none" dirty="0">
              <a:solidFill>
                <a:srgbClr val="003A50"/>
              </a:solidFill>
              <a:latin typeface="Arial" panose="020B0604020202020204" pitchFamily="34" charset="0"/>
              <a:cs typeface="Arial" panose="020B0604020202020204" pitchFamily="34" charset="0"/>
            </a:endParaRPr>
          </a:p>
        </p:txBody>
      </p:sp>
      <p:sp>
        <p:nvSpPr>
          <p:cNvPr id="3" name="TextBox 3"/>
          <p:cNvSpPr txBox="1"/>
          <p:nvPr/>
        </p:nvSpPr>
        <p:spPr>
          <a:xfrm>
            <a:off x="3473763" y="687725"/>
            <a:ext cx="11326159" cy="932884"/>
          </a:xfrm>
          <a:prstGeom prst="rect">
            <a:avLst/>
          </a:prstGeom>
        </p:spPr>
        <p:txBody>
          <a:bodyPr lIns="0" tIns="0" rIns="0" bIns="0" rtlCol="0" anchor="t">
            <a:spAutoFit/>
          </a:bodyPr>
          <a:lstStyle/>
          <a:p>
            <a:pPr marL="0" lvl="0" indent="0" algn="ctr">
              <a:lnSpc>
                <a:spcPts val="8000"/>
              </a:lnSpc>
            </a:pPr>
            <a:r>
              <a:rPr lang="en-US" sz="5600" b="1" dirty="0" smtClean="0">
                <a:solidFill>
                  <a:srgbClr val="000000"/>
                </a:solidFill>
                <a:latin typeface="Arial" panose="020B0604020202020204" pitchFamily="34" charset="0"/>
                <a:cs typeface="Arial" panose="020B0604020202020204" pitchFamily="34" charset="0"/>
              </a:rPr>
              <a:t>BÀI TẬP 1</a:t>
            </a:r>
            <a:endParaRPr lang="en-US" sz="5600" b="1" u="none"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7048" t="47145"/>
          <a:stretch>
            <a:fillRect/>
          </a:stretch>
        </p:blipFill>
        <p:spPr>
          <a:xfrm>
            <a:off x="-145441" y="-124663"/>
            <a:ext cx="4361719" cy="14479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2614">
            <a:off x="1167978" y="2936015"/>
            <a:ext cx="15937726" cy="6519081"/>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34672">
            <a:off x="826502" y="8330817"/>
            <a:ext cx="1395292" cy="107818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61493" y="2462485"/>
            <a:ext cx="597807" cy="85713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93251" y="2855959"/>
            <a:ext cx="597807" cy="857130"/>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74724" y="4732282"/>
            <a:ext cx="14630400" cy="2910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3" name="TextBox 3"/>
          <p:cNvSpPr txBox="1"/>
          <p:nvPr/>
        </p:nvSpPr>
        <p:spPr>
          <a:xfrm>
            <a:off x="3618677" y="387226"/>
            <a:ext cx="11326159" cy="932884"/>
          </a:xfrm>
          <a:prstGeom prst="rect">
            <a:avLst/>
          </a:prstGeom>
        </p:spPr>
        <p:txBody>
          <a:bodyPr lIns="0" tIns="0" rIns="0" bIns="0" rtlCol="0" anchor="t">
            <a:spAutoFit/>
          </a:bodyPr>
          <a:lstStyle/>
          <a:p>
            <a:pPr marL="0" lvl="0" indent="0" algn="ctr">
              <a:lnSpc>
                <a:spcPts val="8000"/>
              </a:lnSpc>
            </a:pPr>
            <a:r>
              <a:rPr lang="en-US" sz="5600" b="1" dirty="0" smtClean="0">
                <a:solidFill>
                  <a:srgbClr val="000000"/>
                </a:solidFill>
                <a:latin typeface="Arial" panose="020B0604020202020204" pitchFamily="34" charset="0"/>
                <a:cs typeface="Arial" panose="020B0604020202020204" pitchFamily="34" charset="0"/>
              </a:rPr>
              <a:t>BÀI TẬP 1</a:t>
            </a:r>
            <a:endParaRPr lang="en-US" sz="5600" b="1" u="none"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4612" t="14899"/>
          <a:stretch>
            <a:fillRect/>
          </a:stretch>
        </p:blipFill>
        <p:spPr>
          <a:xfrm>
            <a:off x="-64377" y="-24202"/>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7048" t="47145"/>
          <a:stretch>
            <a:fillRect/>
          </a:stretch>
        </p:blipFill>
        <p:spPr>
          <a:xfrm>
            <a:off x="-145441" y="-124663"/>
            <a:ext cx="4361719" cy="1447900"/>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61493" y="2462485"/>
            <a:ext cx="597807" cy="85713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93251" y="2855959"/>
            <a:ext cx="597807" cy="85713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947234680"/>
              </p:ext>
            </p:extLst>
          </p:nvPr>
        </p:nvGraphicFramePr>
        <p:xfrm>
          <a:off x="1602684" y="1774862"/>
          <a:ext cx="15075807" cy="7372982"/>
        </p:xfrm>
        <a:graphic>
          <a:graphicData uri="http://schemas.openxmlformats.org/drawingml/2006/table">
            <a:tbl>
              <a:tblPr firstRow="1" bandRow="1">
                <a:tableStyleId>{5940675A-B579-460E-94D1-54222C63F5DA}</a:tableStyleId>
              </a:tblPr>
              <a:tblGrid>
                <a:gridCol w="4232750">
                  <a:extLst>
                    <a:ext uri="{9D8B030D-6E8A-4147-A177-3AD203B41FA5}">
                      <a16:colId xmlns="" xmlns:a16="http://schemas.microsoft.com/office/drawing/2014/main" val="63588879"/>
                    </a:ext>
                  </a:extLst>
                </a:gridCol>
                <a:gridCol w="5316206">
                  <a:extLst>
                    <a:ext uri="{9D8B030D-6E8A-4147-A177-3AD203B41FA5}">
                      <a16:colId xmlns="" xmlns:a16="http://schemas.microsoft.com/office/drawing/2014/main" val="2978004369"/>
                    </a:ext>
                  </a:extLst>
                </a:gridCol>
                <a:gridCol w="5526851">
                  <a:extLst>
                    <a:ext uri="{9D8B030D-6E8A-4147-A177-3AD203B41FA5}">
                      <a16:colId xmlns="" xmlns:a16="http://schemas.microsoft.com/office/drawing/2014/main" val="2402490860"/>
                    </a:ext>
                  </a:extLst>
                </a:gridCol>
              </a:tblGrid>
              <a:tr h="1674271">
                <a:tc>
                  <a:txBody>
                    <a:bodyPr/>
                    <a:lstStyle/>
                    <a:p>
                      <a:pPr algn="ctr">
                        <a:lnSpc>
                          <a:spcPct val="150000"/>
                        </a:lnSpc>
                      </a:pPr>
                      <a:r>
                        <a:rPr lang="en-US" sz="3800" b="1" dirty="0" smtClean="0">
                          <a:latin typeface="Arial" panose="020B0604020202020204" pitchFamily="34" charset="0"/>
                          <a:cs typeface="Arial" panose="020B0604020202020204" pitchFamily="34" charset="0"/>
                        </a:rPr>
                        <a:t>TỪ</a:t>
                      </a:r>
                      <a:r>
                        <a:rPr lang="en-US" sz="3800" b="1" baseline="0" dirty="0" smtClean="0">
                          <a:latin typeface="Arial" panose="020B0604020202020204" pitchFamily="34" charset="0"/>
                          <a:cs typeface="Arial" panose="020B0604020202020204" pitchFamily="34" charset="0"/>
                        </a:rPr>
                        <a:t> NGỮ TRONG NGOẶC KÉP</a:t>
                      </a:r>
                      <a:endParaRPr lang="en-US" sz="3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50000"/>
                        </a:lnSpc>
                      </a:pPr>
                      <a:r>
                        <a:rPr lang="en-US" sz="3800" b="1" dirty="0" smtClean="0">
                          <a:latin typeface="Arial" panose="020B0604020202020204" pitchFamily="34" charset="0"/>
                          <a:cs typeface="Arial" panose="020B0604020202020204" pitchFamily="34" charset="0"/>
                        </a:rPr>
                        <a:t>NGHĨA</a:t>
                      </a:r>
                      <a:r>
                        <a:rPr lang="en-US" sz="3800" b="1" baseline="0" dirty="0" smtClean="0">
                          <a:latin typeface="Arial" panose="020B0604020202020204" pitchFamily="34" charset="0"/>
                          <a:cs typeface="Arial" panose="020B0604020202020204" pitchFamily="34" charset="0"/>
                        </a:rPr>
                        <a:t> THÔNG THƯỜNG</a:t>
                      </a:r>
                      <a:endParaRPr lang="en-US" sz="3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50000"/>
                        </a:lnSpc>
                      </a:pPr>
                      <a:r>
                        <a:rPr lang="en-US" sz="3800" b="1" dirty="0" smtClean="0">
                          <a:latin typeface="Arial" panose="020B0604020202020204" pitchFamily="34" charset="0"/>
                          <a:cs typeface="Arial" panose="020B0604020202020204" pitchFamily="34" charset="0"/>
                        </a:rPr>
                        <a:t>NGHĨA</a:t>
                      </a:r>
                      <a:r>
                        <a:rPr lang="en-US" sz="3800" b="1" baseline="0" dirty="0" smtClean="0">
                          <a:latin typeface="Arial" panose="020B0604020202020204" pitchFamily="34" charset="0"/>
                          <a:cs typeface="Arial" panose="020B0604020202020204" pitchFamily="34" charset="0"/>
                        </a:rPr>
                        <a:t> THEO DỤNG Ý CỦA TÁC GIẢ</a:t>
                      </a:r>
                      <a:endParaRPr lang="en-US" sz="3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 xmlns:a16="http://schemas.microsoft.com/office/drawing/2014/main" val="2708239071"/>
                  </a:ext>
                </a:extLst>
              </a:tr>
              <a:tr h="1674271">
                <a:tc>
                  <a:txBody>
                    <a:bodyPr/>
                    <a:lstStyle/>
                    <a:p>
                      <a:pPr algn="ctr">
                        <a:lnSpc>
                          <a:spcPct val="150000"/>
                        </a:lnSpc>
                      </a:pPr>
                      <a:r>
                        <a:rPr lang="en-US" sz="3200" b="1" dirty="0" err="1" smtClean="0">
                          <a:latin typeface="Arial" panose="020B0604020202020204" pitchFamily="34" charset="0"/>
                          <a:cs typeface="Arial" panose="020B0604020202020204" pitchFamily="34" charset="0"/>
                        </a:rPr>
                        <a:t>Liều</a:t>
                      </a:r>
                      <a:r>
                        <a:rPr lang="en-US" sz="3200" b="1" baseline="0" dirty="0" smtClean="0">
                          <a:latin typeface="Arial" panose="020B0604020202020204" pitchFamily="34" charset="0"/>
                          <a:cs typeface="Arial" panose="020B0604020202020204" pitchFamily="34" charset="0"/>
                        </a:rPr>
                        <a:t> mình như </a:t>
                      </a:r>
                      <a:r>
                        <a:rPr lang="en-US" sz="3200" b="1" baseline="0" dirty="0" err="1" smtClean="0">
                          <a:latin typeface="Arial" panose="020B0604020202020204" pitchFamily="34" charset="0"/>
                          <a:cs typeface="Arial" panose="020B0604020202020204" pitchFamily="34" charset="0"/>
                        </a:rPr>
                        <a:t>chẳng</a:t>
                      </a:r>
                      <a:r>
                        <a:rPr lang="en-US" sz="3200" b="1" baseline="0" dirty="0" smtClean="0">
                          <a:latin typeface="Arial" panose="020B0604020202020204" pitchFamily="34" charset="0"/>
                          <a:cs typeface="Arial" panose="020B0604020202020204" pitchFamily="34" charset="0"/>
                        </a:rPr>
                        <a:t> có</a:t>
                      </a:r>
                      <a:endParaRPr lang="en-US" sz="3200" b="1"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nSpc>
                          <a:spcPct val="150000"/>
                        </a:lnSpc>
                      </a:pPr>
                      <a:r>
                        <a:rPr lang="en-US" sz="3200" dirty="0" err="1" smtClean="0">
                          <a:latin typeface="Arial" panose="020B0604020202020204" pitchFamily="34" charset="0"/>
                          <a:cs typeface="Arial" panose="020B0604020202020204" pitchFamily="34" charset="0"/>
                        </a:rPr>
                        <a:t>Quyết</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hy</a:t>
                      </a:r>
                      <a:r>
                        <a:rPr lang="en-US" sz="3200" baseline="0" dirty="0" smtClean="0">
                          <a:latin typeface="Arial" panose="020B0604020202020204" pitchFamily="34" charset="0"/>
                          <a:cs typeface="Arial" panose="020B0604020202020204" pitchFamily="34" charset="0"/>
                        </a:rPr>
                        <a:t> sinh</a:t>
                      </a:r>
                      <a:endParaRPr lang="en-US" sz="32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l">
                        <a:lnSpc>
                          <a:spcPct val="150000"/>
                        </a:lnSpc>
                      </a:pPr>
                      <a:r>
                        <a:rPr lang="en-US" sz="3200" dirty="0" err="1" smtClean="0">
                          <a:latin typeface="Arial" panose="020B0604020202020204" pitchFamily="34" charset="0"/>
                          <a:cs typeface="Arial" panose="020B0604020202020204" pitchFamily="34" charset="0"/>
                        </a:rPr>
                        <a:t>Hăng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máu</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chì</a:t>
                      </a:r>
                      <a:r>
                        <a:rPr lang="en-US" sz="3200" baseline="0" dirty="0" smtClean="0">
                          <a:latin typeface="Arial" panose="020B0604020202020204" pitchFamily="34" charset="0"/>
                          <a:cs typeface="Arial" panose="020B0604020202020204" pitchFamily="34" charset="0"/>
                        </a:rPr>
                        <a:t> con </a:t>
                      </a:r>
                      <a:r>
                        <a:rPr lang="en-US" sz="3200" baseline="0" dirty="0" err="1" smtClean="0">
                          <a:latin typeface="Arial" panose="020B0604020202020204" pitchFamily="34" charset="0"/>
                          <a:cs typeface="Arial" panose="020B0604020202020204" pitchFamily="34" charset="0"/>
                        </a:rPr>
                        <a:t>dế</a:t>
                      </a:r>
                      <a:r>
                        <a:rPr lang="en-US" sz="3200" baseline="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3992157489"/>
                  </a:ext>
                </a:extLst>
              </a:tr>
              <a:tr h="1674271">
                <a:tc>
                  <a:txBody>
                    <a:bodyPr/>
                    <a:lstStyle/>
                    <a:p>
                      <a:pPr algn="ctr"/>
                      <a:r>
                        <a:rPr lang="en-US" sz="3200" b="1" dirty="0" err="1" smtClean="0">
                          <a:latin typeface="Arial" panose="020B0604020202020204" pitchFamily="34" charset="0"/>
                          <a:cs typeface="Arial" panose="020B0604020202020204" pitchFamily="34" charset="0"/>
                        </a:rPr>
                        <a:t>Thảm</a:t>
                      </a:r>
                      <a:r>
                        <a:rPr lang="en-US" sz="3200" b="1" baseline="0" dirty="0" smtClean="0">
                          <a:latin typeface="Arial" panose="020B0604020202020204" pitchFamily="34" charset="0"/>
                          <a:cs typeface="Arial" panose="020B0604020202020204" pitchFamily="34" charset="0"/>
                        </a:rPr>
                        <a:t> </a:t>
                      </a:r>
                      <a:r>
                        <a:rPr lang="en-US" sz="3200" b="1" baseline="0" dirty="0" err="1" smtClean="0">
                          <a:latin typeface="Arial" panose="020B0604020202020204" pitchFamily="34" charset="0"/>
                          <a:cs typeface="Arial" panose="020B0604020202020204" pitchFamily="34" charset="0"/>
                        </a:rPr>
                        <a:t>thiết</a:t>
                      </a:r>
                      <a:endParaRPr lang="en-US" sz="3200" b="1" dirty="0">
                        <a:latin typeface="Arial" panose="020B0604020202020204" pitchFamily="34" charset="0"/>
                        <a:cs typeface="Arial" panose="020B0604020202020204" pitchFamily="34" charset="0"/>
                      </a:endParaRPr>
                    </a:p>
                  </a:txBody>
                  <a:tcPr anchor="ctr">
                    <a:solidFill>
                      <a:schemeClr val="bg1"/>
                    </a:solidFill>
                  </a:tcPr>
                </a:tc>
                <a:tc>
                  <a:txBody>
                    <a:bodyPr/>
                    <a:lstStyle/>
                    <a:p>
                      <a:pPr algn="just">
                        <a:lnSpc>
                          <a:spcPct val="150000"/>
                        </a:lnSpc>
                      </a:pPr>
                      <a:r>
                        <a:rPr lang="en-US" sz="3200" dirty="0" err="1" smtClean="0">
                          <a:latin typeface="Arial" panose="020B0604020202020204" pitchFamily="34" charset="0"/>
                          <a:cs typeface="Arial" panose="020B0604020202020204" pitchFamily="34" charset="0"/>
                        </a:rPr>
                        <a:t>Thê</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thảm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thống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thiết</a:t>
                      </a:r>
                      <a:endParaRPr lang="en-US" sz="3200" dirty="0" smtClean="0">
                        <a:latin typeface="Arial" panose="020B0604020202020204" pitchFamily="34" charset="0"/>
                        <a:cs typeface="Arial" panose="020B0604020202020204" pitchFamily="34" charset="0"/>
                      </a:endParaRPr>
                    </a:p>
                    <a:p>
                      <a:pPr algn="just">
                        <a:lnSpc>
                          <a:spcPct val="150000"/>
                        </a:lnSpc>
                      </a:pPr>
                      <a:endParaRPr lang="en-US" sz="32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l">
                        <a:lnSpc>
                          <a:spcPct val="150000"/>
                        </a:lnSpc>
                      </a:pPr>
                      <a:r>
                        <a:rPr lang="en-US" sz="3200" dirty="0" err="1" smtClean="0">
                          <a:latin typeface="Arial" panose="020B0604020202020204" pitchFamily="34" charset="0"/>
                          <a:cs typeface="Arial" panose="020B0604020202020204" pitchFamily="34" charset="0"/>
                        </a:rPr>
                        <a:t>Trớ</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trêu</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tình</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huống</a:t>
                      </a:r>
                      <a:r>
                        <a:rPr lang="en-US" sz="3200" baseline="0" dirty="0" smtClean="0">
                          <a:latin typeface="Arial" panose="020B0604020202020204" pitchFamily="34" charset="0"/>
                          <a:cs typeface="Arial" panose="020B0604020202020204" pitchFamily="34" charset="0"/>
                        </a:rPr>
                        <a:t> của nhắn </a:t>
                      </a:r>
                      <a:r>
                        <a:rPr lang="en-US" sz="3200" baseline="0" dirty="0" err="1" smtClean="0">
                          <a:latin typeface="Arial" panose="020B0604020202020204" pitchFamily="34" charset="0"/>
                          <a:cs typeface="Arial" panose="020B0604020202020204" pitchFamily="34" charset="0"/>
                        </a:rPr>
                        <a:t>vật</a:t>
                      </a:r>
                      <a:r>
                        <a:rPr lang="en-US" sz="3200" baseline="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 xmlns:a16="http://schemas.microsoft.com/office/drawing/2014/main" val="4016707294"/>
                  </a:ext>
                </a:extLst>
              </a:tr>
              <a:tr h="1674271">
                <a:tc>
                  <a:txBody>
                    <a:bodyPr/>
                    <a:lstStyle/>
                    <a:p>
                      <a:pPr algn="ctr"/>
                      <a:r>
                        <a:rPr lang="en-US" sz="3200" b="1" dirty="0" err="1" smtClean="0">
                          <a:latin typeface="Arial" panose="020B0604020202020204" pitchFamily="34" charset="0"/>
                          <a:cs typeface="Arial" panose="020B0604020202020204" pitchFamily="34" charset="0"/>
                        </a:rPr>
                        <a:t>Trùm</a:t>
                      </a:r>
                      <a:r>
                        <a:rPr lang="en-US" sz="3200" b="1" baseline="0" dirty="0" smtClean="0">
                          <a:latin typeface="Arial" panose="020B0604020202020204" pitchFamily="34" charset="0"/>
                          <a:cs typeface="Arial" panose="020B0604020202020204" pitchFamily="34" charset="0"/>
                        </a:rPr>
                        <a:t> </a:t>
                      </a:r>
                      <a:r>
                        <a:rPr lang="en-US" sz="3200" b="1" baseline="0" dirty="0" err="1" smtClean="0">
                          <a:latin typeface="Arial" panose="020B0604020202020204" pitchFamily="34" charset="0"/>
                          <a:cs typeface="Arial" panose="020B0604020202020204" pitchFamily="34" charset="0"/>
                        </a:rPr>
                        <a:t>sò</a:t>
                      </a:r>
                      <a:endParaRPr lang="en-US" sz="3200" b="1" dirty="0">
                        <a:latin typeface="Arial" panose="020B0604020202020204" pitchFamily="34" charset="0"/>
                        <a:cs typeface="Arial" panose="020B0604020202020204" pitchFamily="34" charset="0"/>
                      </a:endParaRPr>
                    </a:p>
                  </a:txBody>
                  <a:tcPr anchor="ctr">
                    <a:solidFill>
                      <a:schemeClr val="bg1"/>
                    </a:solidFill>
                  </a:tcPr>
                </a:tc>
                <a:tc>
                  <a:txBody>
                    <a:bodyPr/>
                    <a:lstStyle/>
                    <a:p>
                      <a:pPr algn="just">
                        <a:lnSpc>
                          <a:spcPct val="150000"/>
                        </a:lnSpc>
                      </a:pPr>
                      <a:r>
                        <a:rPr lang="en-US" sz="3200" dirty="0" smtClean="0">
                          <a:latin typeface="Arial" panose="020B0604020202020204" pitchFamily="34" charset="0"/>
                          <a:cs typeface="Arial" panose="020B0604020202020204" pitchFamily="34" charset="0"/>
                        </a:rPr>
                        <a:t>N</a:t>
                      </a:r>
                      <a:r>
                        <a:rPr lang="vi-VN" sz="3200" dirty="0" smtClean="0">
                          <a:latin typeface="+mn-lt"/>
                          <a:cs typeface="Arial" panose="020B0604020202020204" pitchFamily="34" charset="0"/>
                        </a:rPr>
                        <a:t>gười ích kỉ, luôn tìm cách thu lợi cho mình</a:t>
                      </a:r>
                      <a:endParaRPr lang="en-US" sz="32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l">
                        <a:lnSpc>
                          <a:spcPct val="150000"/>
                        </a:lnSpc>
                      </a:pPr>
                      <a:r>
                        <a:rPr lang="en-US" sz="3200" dirty="0" smtClean="0">
                          <a:latin typeface="Arial" panose="020B0604020202020204" pitchFamily="34" charset="0"/>
                          <a:cs typeface="Arial" panose="020B0604020202020204" pitchFamily="34" charset="0"/>
                        </a:rPr>
                        <a:t>Í</a:t>
                      </a:r>
                      <a:r>
                        <a:rPr lang="vi-VN" sz="3200" dirty="0" smtClean="0">
                          <a:latin typeface="+mn-lt"/>
                          <a:cs typeface="Arial" panose="020B0604020202020204" pitchFamily="34" charset="0"/>
                        </a:rPr>
                        <a:t>ch kỉ (tính cách của trẻ con, được đặt trong ngoặc kép để giảm mức độ nghiêm trọng)</a:t>
                      </a:r>
                      <a:endParaRPr lang="en-US" sz="32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 xmlns:a16="http://schemas.microsoft.com/office/drawing/2014/main" val="1279450636"/>
                  </a:ext>
                </a:extLst>
              </a:tr>
            </a:tbl>
          </a:graphicData>
        </a:graphic>
      </p:graphicFrame>
      <p:pic>
        <p:nvPicPr>
          <p:cNvPr id="15"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24512"/>
          <a:stretch>
            <a:fillRect/>
          </a:stretch>
        </p:blipFill>
        <p:spPr>
          <a:xfrm rot="1514908">
            <a:off x="16278007" y="8742325"/>
            <a:ext cx="1962583" cy="1604737"/>
          </a:xfrm>
          <a:prstGeom prst="rect">
            <a:avLst/>
          </a:prstGeom>
        </p:spPr>
      </p:pic>
      <p:pic>
        <p:nvPicPr>
          <p:cNvPr id="16"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34672">
            <a:off x="699225" y="8860596"/>
            <a:ext cx="1395292" cy="1078180"/>
          </a:xfrm>
          <a:prstGeom prst="rect">
            <a:avLst/>
          </a:prstGeom>
        </p:spPr>
      </p:pic>
    </p:spTree>
    <p:extLst>
      <p:ext uri="{BB962C8B-B14F-4D97-AF65-F5344CB8AC3E}">
        <p14:creationId xmlns:p14="http://schemas.microsoft.com/office/powerpoint/2010/main" val="306660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3" name="TextBox 3"/>
          <p:cNvSpPr txBox="1"/>
          <p:nvPr/>
        </p:nvSpPr>
        <p:spPr>
          <a:xfrm>
            <a:off x="3792394" y="506587"/>
            <a:ext cx="11326159" cy="932884"/>
          </a:xfrm>
          <a:prstGeom prst="rect">
            <a:avLst/>
          </a:prstGeom>
        </p:spPr>
        <p:txBody>
          <a:bodyPr lIns="0" tIns="0" rIns="0" bIns="0" rtlCol="0" anchor="t">
            <a:spAutoFit/>
          </a:bodyPr>
          <a:lstStyle/>
          <a:p>
            <a:pPr marL="0" lvl="0" indent="0" algn="ctr">
              <a:lnSpc>
                <a:spcPts val="8000"/>
              </a:lnSpc>
            </a:pPr>
            <a:r>
              <a:rPr lang="en-US" sz="5600" b="1" dirty="0" smtClean="0">
                <a:solidFill>
                  <a:srgbClr val="000000"/>
                </a:solidFill>
                <a:latin typeface="Arial" panose="020B0604020202020204" pitchFamily="34" charset="0"/>
                <a:cs typeface="Arial" panose="020B0604020202020204" pitchFamily="34" charset="0"/>
              </a:rPr>
              <a:t>BÀI TẬP 1</a:t>
            </a:r>
            <a:endParaRPr lang="en-US" sz="5600" b="1" u="none"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4612" t="14899"/>
          <a:stretch>
            <a:fillRect/>
          </a:stretch>
        </p:blipFill>
        <p:spPr>
          <a:xfrm>
            <a:off x="-64377" y="-24202"/>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7048" t="47145"/>
          <a:stretch>
            <a:fillRect/>
          </a:stretch>
        </p:blipFill>
        <p:spPr>
          <a:xfrm>
            <a:off x="-145441" y="-124663"/>
            <a:ext cx="4361719" cy="1447900"/>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61493" y="2462485"/>
            <a:ext cx="597807" cy="85713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93251" y="2855959"/>
            <a:ext cx="597807" cy="85713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3168511088"/>
              </p:ext>
            </p:extLst>
          </p:nvPr>
        </p:nvGraphicFramePr>
        <p:xfrm>
          <a:off x="1917571" y="2067349"/>
          <a:ext cx="15075807" cy="6809951"/>
        </p:xfrm>
        <a:graphic>
          <a:graphicData uri="http://schemas.openxmlformats.org/drawingml/2006/table">
            <a:tbl>
              <a:tblPr firstRow="1" bandRow="1">
                <a:tableStyleId>{5940675A-B579-460E-94D1-54222C63F5DA}</a:tableStyleId>
              </a:tblPr>
              <a:tblGrid>
                <a:gridCol w="4232750">
                  <a:extLst>
                    <a:ext uri="{9D8B030D-6E8A-4147-A177-3AD203B41FA5}">
                      <a16:colId xmlns="" xmlns:a16="http://schemas.microsoft.com/office/drawing/2014/main" val="63588879"/>
                    </a:ext>
                  </a:extLst>
                </a:gridCol>
                <a:gridCol w="5316206">
                  <a:extLst>
                    <a:ext uri="{9D8B030D-6E8A-4147-A177-3AD203B41FA5}">
                      <a16:colId xmlns="" xmlns:a16="http://schemas.microsoft.com/office/drawing/2014/main" val="2978004369"/>
                    </a:ext>
                  </a:extLst>
                </a:gridCol>
                <a:gridCol w="5526851">
                  <a:extLst>
                    <a:ext uri="{9D8B030D-6E8A-4147-A177-3AD203B41FA5}">
                      <a16:colId xmlns="" xmlns:a16="http://schemas.microsoft.com/office/drawing/2014/main" val="2402490860"/>
                    </a:ext>
                  </a:extLst>
                </a:gridCol>
              </a:tblGrid>
              <a:tr h="2151302">
                <a:tc>
                  <a:txBody>
                    <a:bodyPr/>
                    <a:lstStyle/>
                    <a:p>
                      <a:pPr algn="ctr">
                        <a:lnSpc>
                          <a:spcPct val="150000"/>
                        </a:lnSpc>
                      </a:pPr>
                      <a:r>
                        <a:rPr lang="en-US" sz="3800" b="1" dirty="0" smtClean="0">
                          <a:latin typeface="Arial" panose="020B0604020202020204" pitchFamily="34" charset="0"/>
                          <a:cs typeface="Arial" panose="020B0604020202020204" pitchFamily="34" charset="0"/>
                        </a:rPr>
                        <a:t>TỪ</a:t>
                      </a:r>
                      <a:r>
                        <a:rPr lang="en-US" sz="3800" b="1" baseline="0" dirty="0" smtClean="0">
                          <a:latin typeface="Arial" panose="020B0604020202020204" pitchFamily="34" charset="0"/>
                          <a:cs typeface="Arial" panose="020B0604020202020204" pitchFamily="34" charset="0"/>
                        </a:rPr>
                        <a:t> NGỮ TRONG NGOẶC KÉP</a:t>
                      </a:r>
                      <a:endParaRPr lang="en-US" sz="3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50000"/>
                        </a:lnSpc>
                      </a:pPr>
                      <a:r>
                        <a:rPr lang="en-US" sz="3800" b="1" dirty="0" smtClean="0">
                          <a:latin typeface="Arial" panose="020B0604020202020204" pitchFamily="34" charset="0"/>
                          <a:cs typeface="Arial" panose="020B0604020202020204" pitchFamily="34" charset="0"/>
                        </a:rPr>
                        <a:t>NGHĨA</a:t>
                      </a:r>
                      <a:r>
                        <a:rPr lang="en-US" sz="3800" b="1" baseline="0" dirty="0" smtClean="0">
                          <a:latin typeface="Arial" panose="020B0604020202020204" pitchFamily="34" charset="0"/>
                          <a:cs typeface="Arial" panose="020B0604020202020204" pitchFamily="34" charset="0"/>
                        </a:rPr>
                        <a:t> THÔNG THƯỜNG</a:t>
                      </a:r>
                      <a:endParaRPr lang="en-US" sz="3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50000"/>
                        </a:lnSpc>
                      </a:pPr>
                      <a:r>
                        <a:rPr lang="en-US" sz="3800" b="1" dirty="0" smtClean="0">
                          <a:latin typeface="Arial" panose="020B0604020202020204" pitchFamily="34" charset="0"/>
                          <a:cs typeface="Arial" panose="020B0604020202020204" pitchFamily="34" charset="0"/>
                        </a:rPr>
                        <a:t>NGHĨA</a:t>
                      </a:r>
                      <a:r>
                        <a:rPr lang="en-US" sz="3800" b="1" baseline="0" dirty="0" smtClean="0">
                          <a:latin typeface="Arial" panose="020B0604020202020204" pitchFamily="34" charset="0"/>
                          <a:cs typeface="Arial" panose="020B0604020202020204" pitchFamily="34" charset="0"/>
                        </a:rPr>
                        <a:t> THEO DỤNG Ý CỦA TÁC GIẢ</a:t>
                      </a:r>
                      <a:endParaRPr lang="en-US" sz="3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 xmlns:a16="http://schemas.microsoft.com/office/drawing/2014/main" val="2708239071"/>
                  </a:ext>
                </a:extLst>
              </a:tr>
              <a:tr h="2689127">
                <a:tc>
                  <a:txBody>
                    <a:bodyPr/>
                    <a:lstStyle/>
                    <a:p>
                      <a:pPr algn="ctr">
                        <a:lnSpc>
                          <a:spcPct val="150000"/>
                        </a:lnSpc>
                      </a:pPr>
                      <a:r>
                        <a:rPr lang="en-US" sz="3200" b="1" dirty="0" smtClean="0">
                          <a:latin typeface="Arial" panose="020B0604020202020204" pitchFamily="34" charset="0"/>
                          <a:cs typeface="Arial" panose="020B0604020202020204" pitchFamily="34" charset="0"/>
                        </a:rPr>
                        <a:t>Thu </a:t>
                      </a:r>
                      <a:r>
                        <a:rPr lang="en-US" sz="3200" b="1" dirty="0" err="1" smtClean="0">
                          <a:latin typeface="Arial" panose="020B0604020202020204" pitchFamily="34" charset="0"/>
                          <a:cs typeface="Arial" panose="020B0604020202020204" pitchFamily="34" charset="0"/>
                        </a:rPr>
                        <a:t>vén</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cá</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nhân</a:t>
                      </a:r>
                      <a:endParaRPr lang="en-US" sz="3200" b="1"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just">
                        <a:lnSpc>
                          <a:spcPct val="150000"/>
                        </a:lnSpc>
                      </a:pPr>
                      <a:r>
                        <a:rPr lang="en-US" sz="3200" dirty="0" err="1" smtClean="0">
                          <a:latin typeface="Arial" panose="020B0604020202020204" pitchFamily="34" charset="0"/>
                          <a:cs typeface="Arial" panose="020B0604020202020204" pitchFamily="34" charset="0"/>
                        </a:rPr>
                        <a:t>Chăm</a:t>
                      </a:r>
                      <a:r>
                        <a:rPr lang="en-US" sz="3200" dirty="0" smtClean="0">
                          <a:latin typeface="Arial" panose="020B0604020202020204" pitchFamily="34" charset="0"/>
                          <a:cs typeface="Arial" panose="020B0604020202020204" pitchFamily="34" charset="0"/>
                        </a:rPr>
                        <a:t> lo </a:t>
                      </a:r>
                      <a:r>
                        <a:rPr lang="en-US" sz="3200" dirty="0" err="1" smtClean="0">
                          <a:latin typeface="Arial" panose="020B0604020202020204" pitchFamily="34" charset="0"/>
                          <a:cs typeface="Arial" panose="020B0604020202020204" pitchFamily="34" charset="0"/>
                        </a:rPr>
                        <a:t>cho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lợi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ích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nhân</a:t>
                      </a:r>
                      <a:r>
                        <a:rPr lang="en-US" sz="3200" dirty="0" smtClean="0">
                          <a:latin typeface="Arial" panose="020B0604020202020204" pitchFamily="34" charset="0"/>
                          <a:cs typeface="Arial" panose="020B0604020202020204" pitchFamily="34" charset="0"/>
                        </a:rPr>
                        <a:t> của mình</a:t>
                      </a:r>
                      <a:endParaRPr lang="en-US" sz="32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just">
                        <a:lnSpc>
                          <a:spcPct val="150000"/>
                        </a:lnSpc>
                      </a:pPr>
                      <a:r>
                        <a:rPr lang="en-US" sz="3200" dirty="0" smtClean="0">
                          <a:latin typeface="Arial" panose="020B0604020202020204" pitchFamily="34" charset="0"/>
                          <a:cs typeface="Arial" panose="020B0604020202020204" pitchFamily="34" charset="0"/>
                        </a:rPr>
                        <a:t>Í</a:t>
                      </a:r>
                      <a:r>
                        <a:rPr lang="vi-VN" sz="3200" dirty="0" smtClean="0">
                          <a:latin typeface="+mn-lt"/>
                          <a:cs typeface="Arial" panose="020B0604020202020204" pitchFamily="34" charset="0"/>
                        </a:rPr>
                        <a:t>ch kỉ (tính cách của trẻ con, được đặt trong ngoặc kép để giảm mức độ nghiêm trọng)</a:t>
                      </a:r>
                      <a:endParaRPr lang="en-US" sz="32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3992157489"/>
                  </a:ext>
                </a:extLst>
              </a:tr>
              <a:tr h="1969522">
                <a:tc>
                  <a:txBody>
                    <a:bodyPr/>
                    <a:lstStyle/>
                    <a:p>
                      <a:pPr algn="ctr"/>
                      <a:r>
                        <a:rPr lang="en-US" sz="3200" b="1" dirty="0" smtClean="0">
                          <a:latin typeface="Arial" panose="020B0604020202020204" pitchFamily="34" charset="0"/>
                          <a:cs typeface="Arial" panose="020B0604020202020204" pitchFamily="34" charset="0"/>
                        </a:rPr>
                        <a:t>Làm</a:t>
                      </a:r>
                      <a:r>
                        <a:rPr lang="en-US" sz="3200" b="1" baseline="0" dirty="0" smtClean="0">
                          <a:latin typeface="Arial" panose="020B0604020202020204" pitchFamily="34" charset="0"/>
                          <a:cs typeface="Arial" panose="020B0604020202020204" pitchFamily="34" charset="0"/>
                        </a:rPr>
                        <a:t> </a:t>
                      </a:r>
                      <a:r>
                        <a:rPr lang="en-US" sz="3200" b="1" baseline="0" dirty="0" err="1" smtClean="0">
                          <a:latin typeface="Arial" panose="020B0604020202020204" pitchFamily="34" charset="0"/>
                          <a:cs typeface="Arial" panose="020B0604020202020204" pitchFamily="34" charset="0"/>
                        </a:rPr>
                        <a:t>giàu</a:t>
                      </a:r>
                      <a:endParaRPr lang="en-US" sz="3200" b="1" dirty="0">
                        <a:latin typeface="Arial" panose="020B0604020202020204" pitchFamily="34" charset="0"/>
                        <a:cs typeface="Arial" panose="020B0604020202020204" pitchFamily="34" charset="0"/>
                      </a:endParaRPr>
                    </a:p>
                  </a:txBody>
                  <a:tcPr anchor="ctr">
                    <a:solidFill>
                      <a:schemeClr val="bg1"/>
                    </a:solidFill>
                  </a:tcPr>
                </a:tc>
                <a:tc>
                  <a:txBody>
                    <a:bodyPr/>
                    <a:lstStyle/>
                    <a:p>
                      <a:pPr algn="just">
                        <a:lnSpc>
                          <a:spcPct val="150000"/>
                        </a:lnSpc>
                      </a:pPr>
                      <a:r>
                        <a:rPr lang="en-US" sz="3200" dirty="0" smtClean="0">
                          <a:latin typeface="Arial" panose="020B0604020202020204" pitchFamily="34" charset="0"/>
                          <a:cs typeface="Arial" panose="020B0604020202020204" pitchFamily="34" charset="0"/>
                        </a:rPr>
                        <a:t>Làm </a:t>
                      </a:r>
                      <a:r>
                        <a:rPr lang="en-US" sz="3200" dirty="0" err="1" smtClean="0">
                          <a:latin typeface="Arial" panose="020B0604020202020204" pitchFamily="34" charset="0"/>
                          <a:cs typeface="Arial" panose="020B0604020202020204" pitchFamily="34" charset="0"/>
                        </a:rPr>
                        <a:t>cho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trở</a:t>
                      </a:r>
                      <a:r>
                        <a:rPr lang="en-US" sz="3200" dirty="0" smtClean="0">
                          <a:latin typeface="Arial" panose="020B0604020202020204" pitchFamily="34" charset="0"/>
                          <a:cs typeface="Arial" panose="020B0604020202020204" pitchFamily="34" charset="0"/>
                        </a:rPr>
                        <a:t> nên </a:t>
                      </a:r>
                      <a:r>
                        <a:rPr lang="en-US" sz="3200" dirty="0" err="1" smtClean="0">
                          <a:latin typeface="Arial" panose="020B0604020202020204" pitchFamily="34" charset="0"/>
                          <a:cs typeface="Arial" panose="020B0604020202020204" pitchFamily="34" charset="0"/>
                        </a:rPr>
                        <a:t>giàu</a:t>
                      </a:r>
                      <a:r>
                        <a:rPr lang="en-US" sz="3200" dirty="0" smtClean="0">
                          <a:latin typeface="Arial" panose="020B0604020202020204" pitchFamily="34" charset="0"/>
                          <a:cs typeface="Arial" panose="020B0604020202020204" pitchFamily="34" charset="0"/>
                        </a:rPr>
                        <a:t> có, nhiều của </a:t>
                      </a:r>
                      <a:r>
                        <a:rPr lang="en-US" sz="3200" dirty="0" err="1" smtClean="0">
                          <a:latin typeface="Arial" panose="020B0604020202020204" pitchFamily="34" charset="0"/>
                          <a:cs typeface="Arial" panose="020B0604020202020204" pitchFamily="34" charset="0"/>
                        </a:rPr>
                        <a:t>cải</a:t>
                      </a:r>
                      <a:r>
                        <a:rPr lang="en-US" sz="3200" dirty="0" smtClean="0">
                          <a:latin typeface="Arial" panose="020B0604020202020204" pitchFamily="34" charset="0"/>
                          <a:cs typeface="Arial" panose="020B0604020202020204" pitchFamily="34" charset="0"/>
                        </a:rPr>
                        <a:t>, tiền </a:t>
                      </a:r>
                      <a:r>
                        <a:rPr lang="en-US" sz="3200" dirty="0" err="1" smtClean="0">
                          <a:latin typeface="Arial" panose="020B0604020202020204" pitchFamily="34" charset="0"/>
                          <a:cs typeface="Arial" panose="020B0604020202020204" pitchFamily="34" charset="0"/>
                        </a:rPr>
                        <a:t>bạc</a:t>
                      </a:r>
                      <a:endParaRPr lang="en-US" sz="32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just">
                        <a:lnSpc>
                          <a:spcPct val="150000"/>
                        </a:lnSpc>
                      </a:pPr>
                      <a:r>
                        <a:rPr lang="en-US" sz="3200" dirty="0" err="1" smtClean="0">
                          <a:latin typeface="Arial" panose="020B0604020202020204" pitchFamily="34" charset="0"/>
                          <a:cs typeface="Arial" panose="020B0604020202020204" pitchFamily="34" charset="0"/>
                        </a:rPr>
                        <a:t>Tích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luỹ</a:t>
                      </a:r>
                      <a:r>
                        <a:rPr lang="en-US" sz="3200" dirty="0" smtClean="0">
                          <a:latin typeface="Arial" panose="020B0604020202020204" pitchFamily="34" charset="0"/>
                          <a:cs typeface="Arial" panose="020B0604020202020204" pitchFamily="34" charset="0"/>
                        </a:rPr>
                        <a:t> thêm </a:t>
                      </a:r>
                      <a:r>
                        <a:rPr lang="en-US" sz="3200" dirty="0" err="1" smtClean="0">
                          <a:latin typeface="Arial" panose="020B0604020202020204" pitchFamily="34" charset="0"/>
                          <a:cs typeface="Arial" panose="020B0604020202020204" pitchFamily="34" charset="0"/>
                        </a:rPr>
                        <a:t>viên</a:t>
                      </a:r>
                      <a:r>
                        <a:rPr lang="en-US" sz="3200" dirty="0" smtClean="0">
                          <a:latin typeface="Arial" panose="020B0604020202020204" pitchFamily="34" charset="0"/>
                          <a:cs typeface="Arial" panose="020B0604020202020204" pitchFamily="34" charset="0"/>
                        </a:rPr>
                        <a:t> bi (</a:t>
                      </a:r>
                      <a:r>
                        <a:rPr lang="en-US" sz="3200" dirty="0" err="1" smtClean="0">
                          <a:latin typeface="Arial" panose="020B0604020202020204" pitchFamily="34" charset="0"/>
                          <a:cs typeface="Arial" panose="020B0604020202020204" pitchFamily="34" charset="0"/>
                        </a:rPr>
                        <a:t>hành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động</a:t>
                      </a:r>
                      <a:r>
                        <a:rPr lang="en-US" sz="3200" dirty="0" smtClean="0">
                          <a:latin typeface="Arial" panose="020B0604020202020204" pitchFamily="34" charset="0"/>
                          <a:cs typeface="Arial" panose="020B0604020202020204" pitchFamily="34" charset="0"/>
                        </a:rPr>
                        <a:t> của </a:t>
                      </a:r>
                      <a:r>
                        <a:rPr lang="en-US" sz="3200" dirty="0" err="1" smtClean="0">
                          <a:latin typeface="Arial" panose="020B0604020202020204" pitchFamily="34" charset="0"/>
                          <a:cs typeface="Arial" panose="020B0604020202020204" pitchFamily="34" charset="0"/>
                        </a:rPr>
                        <a:t>nhân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vật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Lợi</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 xmlns:a16="http://schemas.microsoft.com/office/drawing/2014/main" val="4016707294"/>
                  </a:ext>
                </a:extLst>
              </a:tr>
            </a:tbl>
          </a:graphicData>
        </a:graphic>
      </p:graphicFrame>
      <p:pic>
        <p:nvPicPr>
          <p:cNvPr id="15"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24512"/>
          <a:stretch>
            <a:fillRect/>
          </a:stretch>
        </p:blipFill>
        <p:spPr>
          <a:xfrm rot="1514908">
            <a:off x="16278007" y="8742325"/>
            <a:ext cx="1962583" cy="1604737"/>
          </a:xfrm>
          <a:prstGeom prst="rect">
            <a:avLst/>
          </a:prstGeom>
        </p:spPr>
      </p:pic>
      <p:pic>
        <p:nvPicPr>
          <p:cNvPr id="16"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34672">
            <a:off x="699225" y="8860596"/>
            <a:ext cx="1395292" cy="1078180"/>
          </a:xfrm>
          <a:prstGeom prst="rect">
            <a:avLst/>
          </a:prstGeom>
        </p:spPr>
      </p:pic>
    </p:spTree>
    <p:extLst>
      <p:ext uri="{BB962C8B-B14F-4D97-AF65-F5344CB8AC3E}">
        <p14:creationId xmlns:p14="http://schemas.microsoft.com/office/powerpoint/2010/main" val="145068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TextBox 2"/>
          <p:cNvSpPr txBox="1"/>
          <p:nvPr/>
        </p:nvSpPr>
        <p:spPr>
          <a:xfrm>
            <a:off x="2517288" y="1309425"/>
            <a:ext cx="13239099" cy="3323987"/>
          </a:xfrm>
          <a:prstGeom prst="rect">
            <a:avLst/>
          </a:prstGeom>
        </p:spPr>
        <p:txBody>
          <a:bodyPr wrap="square" lIns="0" tIns="0" rIns="0" bIns="0" rtlCol="0" anchor="t">
            <a:spAutoFit/>
          </a:bodyPr>
          <a:lstStyle/>
          <a:p>
            <a:pPr marL="0" lvl="0" indent="0" algn="just">
              <a:lnSpc>
                <a:spcPct val="150000"/>
              </a:lnSpc>
            </a:pPr>
            <a:r>
              <a:rPr lang="en-US" sz="4800" b="1" i="1" dirty="0" err="1" smtClean="0">
                <a:solidFill>
                  <a:srgbClr val="003A50"/>
                </a:solidFill>
                <a:latin typeface="Arial" panose="020B0604020202020204" pitchFamily="34" charset="0"/>
                <a:cs typeface="Arial" panose="020B0604020202020204" pitchFamily="34" charset="0"/>
              </a:rPr>
              <a:t>Hãy</a:t>
            </a:r>
            <a:r>
              <a:rPr lang="en-US" sz="4800" b="1" i="1" dirty="0" smtClean="0">
                <a:solidFill>
                  <a:srgbClr val="003A50"/>
                </a:solidFill>
                <a:latin typeface="Arial" panose="020B0604020202020204" pitchFamily="34" charset="0"/>
                <a:cs typeface="Arial" panose="020B0604020202020204" pitchFamily="34" charset="0"/>
              </a:rPr>
              <a:t> đặt </a:t>
            </a:r>
            <a:r>
              <a:rPr lang="en-US" sz="4800" b="1" i="1" dirty="0" err="1" smtClean="0">
                <a:solidFill>
                  <a:srgbClr val="003A50"/>
                </a:solidFill>
                <a:latin typeface="Arial" panose="020B0604020202020204" pitchFamily="34" charset="0"/>
                <a:cs typeface="Arial" panose="020B0604020202020204" pitchFamily="34" charset="0"/>
              </a:rPr>
              <a:t>một</a:t>
            </a:r>
            <a:r>
              <a:rPr lang="en-US" sz="4800" b="1" i="1" dirty="0" smtClean="0">
                <a:solidFill>
                  <a:srgbClr val="003A50"/>
                </a:solidFill>
                <a:latin typeface="Arial" panose="020B0604020202020204" pitchFamily="34" charset="0"/>
                <a:cs typeface="Arial" panose="020B0604020202020204" pitchFamily="34" charset="0"/>
              </a:rPr>
              <a:t> câu có </a:t>
            </a:r>
            <a:r>
              <a:rPr lang="en-US" sz="4800" b="1" i="1" dirty="0" err="1" smtClean="0">
                <a:solidFill>
                  <a:srgbClr val="003A50"/>
                </a:solidFill>
                <a:latin typeface="Arial" panose="020B0604020202020204" pitchFamily="34" charset="0"/>
                <a:cs typeface="Arial" panose="020B0604020202020204" pitchFamily="34" charset="0"/>
              </a:rPr>
              <a:t>sử</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dụng</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dấu</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ngoặc</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kép</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và</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giải</a:t>
            </a:r>
            <a:r>
              <a:rPr lang="en-US" sz="4800" b="1" i="1" dirty="0" smtClean="0">
                <a:solidFill>
                  <a:srgbClr val="003A50"/>
                </a:solidFill>
                <a:latin typeface="Arial" panose="020B0604020202020204" pitchFamily="34" charset="0"/>
                <a:cs typeface="Arial" panose="020B0604020202020204" pitchFamily="34" charset="0"/>
              </a:rPr>
              <a:t> thích </a:t>
            </a:r>
            <a:r>
              <a:rPr lang="en-US" sz="4800" b="1" i="1" dirty="0" err="1" smtClean="0">
                <a:solidFill>
                  <a:srgbClr val="003A50"/>
                </a:solidFill>
                <a:latin typeface="Arial" panose="020B0604020202020204" pitchFamily="34" charset="0"/>
                <a:cs typeface="Arial" panose="020B0604020202020204" pitchFamily="34" charset="0"/>
              </a:rPr>
              <a:t>công</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dụng</a:t>
            </a:r>
            <a:r>
              <a:rPr lang="en-US" sz="4800" b="1" i="1" dirty="0" smtClean="0">
                <a:solidFill>
                  <a:srgbClr val="003A50"/>
                </a:solidFill>
                <a:latin typeface="Arial" panose="020B0604020202020204" pitchFamily="34" charset="0"/>
                <a:cs typeface="Arial" panose="020B0604020202020204" pitchFamily="34" charset="0"/>
              </a:rPr>
              <a:t> của </a:t>
            </a:r>
            <a:r>
              <a:rPr lang="en-US" sz="4800" b="1" i="1" dirty="0" err="1" smtClean="0">
                <a:solidFill>
                  <a:srgbClr val="003A50"/>
                </a:solidFill>
                <a:latin typeface="Arial" panose="020B0604020202020204" pitchFamily="34" charset="0"/>
                <a:cs typeface="Arial" panose="020B0604020202020204" pitchFamily="34" charset="0"/>
              </a:rPr>
              <a:t>dấu</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ngoặc</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kép</a:t>
            </a:r>
            <a:r>
              <a:rPr lang="en-US" sz="4800" b="1" i="1" dirty="0" smtClean="0">
                <a:solidFill>
                  <a:srgbClr val="003A50"/>
                </a:solidFill>
                <a:latin typeface="Arial" panose="020B0604020202020204" pitchFamily="34" charset="0"/>
                <a:cs typeface="Arial" panose="020B0604020202020204" pitchFamily="34" charset="0"/>
              </a:rPr>
              <a:t> trong câu </a:t>
            </a:r>
            <a:r>
              <a:rPr lang="en-US" sz="4800" b="1" i="1" dirty="0" err="1" smtClean="0">
                <a:solidFill>
                  <a:srgbClr val="003A50"/>
                </a:solidFill>
                <a:latin typeface="Arial" panose="020B0604020202020204" pitchFamily="34" charset="0"/>
                <a:cs typeface="Arial" panose="020B0604020202020204" pitchFamily="34" charset="0"/>
              </a:rPr>
              <a:t>ấy</a:t>
            </a:r>
            <a:r>
              <a:rPr lang="en-US" sz="4800" b="1" i="1" dirty="0" smtClean="0">
                <a:solidFill>
                  <a:srgbClr val="003A50"/>
                </a:solidFill>
                <a:latin typeface="Arial" panose="020B0604020202020204" pitchFamily="34" charset="0"/>
                <a:cs typeface="Arial" panose="020B0604020202020204" pitchFamily="34" charset="0"/>
              </a:rPr>
              <a:t>.</a:t>
            </a:r>
            <a:endParaRPr lang="en-US" sz="4800" b="1" i="1" u="none" dirty="0">
              <a:solidFill>
                <a:srgbClr val="003A50"/>
              </a:solidFill>
              <a:latin typeface="Arial" panose="020B0604020202020204" pitchFamily="34" charset="0"/>
              <a:cs typeface="Arial" panose="020B0604020202020204" pitchFamily="34" charset="0"/>
            </a:endParaRPr>
          </a:p>
        </p:txBody>
      </p:sp>
      <p:sp>
        <p:nvSpPr>
          <p:cNvPr id="3" name="TextBox 3"/>
          <p:cNvSpPr txBox="1"/>
          <p:nvPr/>
        </p:nvSpPr>
        <p:spPr>
          <a:xfrm>
            <a:off x="3473759" y="362207"/>
            <a:ext cx="11326159" cy="1025922"/>
          </a:xfrm>
          <a:prstGeom prst="rect">
            <a:avLst/>
          </a:prstGeom>
        </p:spPr>
        <p:txBody>
          <a:bodyPr lIns="0" tIns="0" rIns="0" bIns="0" rtlCol="0" anchor="t">
            <a:spAutoFit/>
          </a:bodyPr>
          <a:lstStyle/>
          <a:p>
            <a:pPr marL="0" lvl="0" indent="0" algn="ctr">
              <a:lnSpc>
                <a:spcPts val="8000"/>
              </a:lnSpc>
            </a:pPr>
            <a:r>
              <a:rPr lang="en-US" sz="5600" b="1" dirty="0" smtClean="0">
                <a:solidFill>
                  <a:srgbClr val="000000"/>
                </a:solidFill>
                <a:latin typeface="Arial" panose="020B0604020202020204" pitchFamily="34" charset="0"/>
                <a:cs typeface="Arial" panose="020B0604020202020204" pitchFamily="34" charset="0"/>
              </a:rPr>
              <a:t>BÀI TẬP 2</a:t>
            </a:r>
            <a:endParaRPr lang="en-US" sz="5600" b="1" u="none"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7048" t="47145"/>
          <a:stretch>
            <a:fillRect/>
          </a:stretch>
        </p:blipFill>
        <p:spPr>
          <a:xfrm>
            <a:off x="-145441" y="-124663"/>
            <a:ext cx="4361719" cy="14479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2614">
            <a:off x="1080677" y="4453387"/>
            <a:ext cx="15937726" cy="532352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34672">
            <a:off x="826502" y="8330817"/>
            <a:ext cx="1395292" cy="107818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61493" y="2462485"/>
            <a:ext cx="597807" cy="85713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93251" y="2855959"/>
            <a:ext cx="597807" cy="857130"/>
          </a:xfrm>
          <a:prstGeom prst="rect">
            <a:avLst/>
          </a:prstGeom>
        </p:spPr>
      </p:pic>
      <p:sp>
        <p:nvSpPr>
          <p:cNvPr id="14" name="Rectangle 13"/>
          <p:cNvSpPr/>
          <p:nvPr/>
        </p:nvSpPr>
        <p:spPr>
          <a:xfrm>
            <a:off x="3110598" y="5173467"/>
            <a:ext cx="11877884" cy="3000821"/>
          </a:xfrm>
          <a:prstGeom prst="rect">
            <a:avLst/>
          </a:prstGeom>
        </p:spPr>
        <p:txBody>
          <a:bodyPr wrap="square">
            <a:spAutoFit/>
          </a:bodyPr>
          <a:lstStyle/>
          <a:p>
            <a:pPr>
              <a:lnSpc>
                <a:spcPct val="150000"/>
              </a:lnSpc>
            </a:pPr>
            <a:r>
              <a:rPr lang="en-US" sz="4200" b="1" u="sng" dirty="0" smtClean="0">
                <a:solidFill>
                  <a:srgbClr val="FF0000"/>
                </a:solidFill>
                <a:latin typeface="Arial" panose="020B0604020202020204" pitchFamily="34" charset="0"/>
              </a:rPr>
              <a:t>VÍ DỤ:</a:t>
            </a:r>
          </a:p>
          <a:p>
            <a:pPr>
              <a:lnSpc>
                <a:spcPct val="150000"/>
              </a:lnSpc>
            </a:pPr>
            <a:r>
              <a:rPr lang="en-US" sz="4200" dirty="0" smtClean="0">
                <a:solidFill>
                  <a:srgbClr val="000000"/>
                </a:solidFill>
                <a:latin typeface="Arial" panose="020B0604020202020204" pitchFamily="34" charset="0"/>
              </a:rPr>
              <a:t>	-Các </a:t>
            </a:r>
            <a:r>
              <a:rPr lang="en-US" sz="4200" dirty="0">
                <a:solidFill>
                  <a:srgbClr val="000000"/>
                </a:solidFill>
                <a:latin typeface="Arial" panose="020B0604020202020204" pitchFamily="34" charset="0"/>
              </a:rPr>
              <a:t>bạn ồ lên thích </a:t>
            </a:r>
            <a:r>
              <a:rPr lang="en-US" sz="4200" dirty="0" err="1">
                <a:solidFill>
                  <a:srgbClr val="000000"/>
                </a:solidFill>
                <a:latin typeface="Arial" panose="020B0604020202020204" pitchFamily="34" charset="0"/>
              </a:rPr>
              <a:t>thú</a:t>
            </a:r>
            <a:r>
              <a:rPr lang="en-US" sz="4200" dirty="0">
                <a:solidFill>
                  <a:srgbClr val="000000"/>
                </a:solidFill>
                <a:latin typeface="Arial" panose="020B0604020202020204" pitchFamily="34" charset="0"/>
              </a:rPr>
              <a:t>, thì </a:t>
            </a:r>
            <a:r>
              <a:rPr lang="en-US" sz="4200" dirty="0" err="1">
                <a:solidFill>
                  <a:srgbClr val="000000"/>
                </a:solidFill>
                <a:latin typeface="Arial" panose="020B0604020202020204" pitchFamily="34" charset="0"/>
              </a:rPr>
              <a:t>ra</a:t>
            </a:r>
            <a:r>
              <a:rPr lang="en-US" sz="4200" dirty="0">
                <a:solidFill>
                  <a:srgbClr val="000000"/>
                </a:solidFill>
                <a:latin typeface="Arial" panose="020B0604020202020204" pitchFamily="34" charset="0"/>
              </a:rPr>
              <a:t> Lan là </a:t>
            </a:r>
            <a:r>
              <a:rPr lang="en-US" sz="4200" dirty="0" err="1">
                <a:solidFill>
                  <a:srgbClr val="000000"/>
                </a:solidFill>
                <a:latin typeface="Arial" panose="020B0604020202020204" pitchFamily="34" charset="0"/>
              </a:rPr>
              <a:t>một</a:t>
            </a:r>
            <a:r>
              <a:rPr lang="en-US" sz="4200" dirty="0">
                <a:solidFill>
                  <a:srgbClr val="000000"/>
                </a:solidFill>
                <a:latin typeface="Arial" panose="020B0604020202020204" pitchFamily="34" charset="0"/>
              </a:rPr>
              <a:t> "</a:t>
            </a:r>
            <a:r>
              <a:rPr lang="en-US" sz="4200" i="1" dirty="0" err="1">
                <a:solidFill>
                  <a:srgbClr val="000000"/>
                </a:solidFill>
                <a:latin typeface="Arial" panose="020B0604020202020204" pitchFamily="34" charset="0"/>
              </a:rPr>
              <a:t>danh</a:t>
            </a:r>
            <a:r>
              <a:rPr lang="en-US" sz="4200" i="1" dirty="0">
                <a:solidFill>
                  <a:srgbClr val="000000"/>
                </a:solidFill>
                <a:latin typeface="Arial" panose="020B0604020202020204" pitchFamily="34" charset="0"/>
              </a:rPr>
              <a:t> ca</a:t>
            </a:r>
            <a:r>
              <a:rPr lang="en-US" sz="4200" dirty="0">
                <a:solidFill>
                  <a:srgbClr val="000000"/>
                </a:solidFill>
                <a:latin typeface="Arial" panose="020B0604020202020204" pitchFamily="34" charset="0"/>
              </a:rPr>
              <a:t>" chính </a:t>
            </a:r>
            <a:r>
              <a:rPr lang="en-US" sz="4200" dirty="0" err="1">
                <a:solidFill>
                  <a:srgbClr val="000000"/>
                </a:solidFill>
                <a:latin typeface="Arial" panose="020B0604020202020204" pitchFamily="34" charset="0"/>
              </a:rPr>
              <a:t>hiệu</a:t>
            </a:r>
            <a:r>
              <a:rPr lang="en-US" sz="4200" dirty="0">
                <a:solidFill>
                  <a:srgbClr val="000000"/>
                </a:solidFill>
                <a:latin typeface="Arial" panose="020B0604020202020204" pitchFamily="34" charset="0"/>
              </a:rPr>
              <a:t>.</a:t>
            </a:r>
            <a:endParaRPr lang="en-US" sz="4200" dirty="0"/>
          </a:p>
        </p:txBody>
      </p:sp>
    </p:spTree>
    <p:extLst>
      <p:ext uri="{BB962C8B-B14F-4D97-AF65-F5344CB8AC3E}">
        <p14:creationId xmlns:p14="http://schemas.microsoft.com/office/powerpoint/2010/main" val="135167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TextBox 2"/>
          <p:cNvSpPr txBox="1"/>
          <p:nvPr/>
        </p:nvSpPr>
        <p:spPr>
          <a:xfrm>
            <a:off x="2524451" y="1594890"/>
            <a:ext cx="13239099" cy="971100"/>
          </a:xfrm>
          <a:prstGeom prst="rect">
            <a:avLst/>
          </a:prstGeom>
        </p:spPr>
        <p:txBody>
          <a:bodyPr wrap="square" lIns="0" tIns="0" rIns="0" bIns="0" rtlCol="0" anchor="t">
            <a:spAutoFit/>
          </a:bodyPr>
          <a:lstStyle/>
          <a:p>
            <a:pPr marL="0" lvl="0" indent="0" algn="ctr">
              <a:lnSpc>
                <a:spcPct val="150000"/>
              </a:lnSpc>
            </a:pPr>
            <a:r>
              <a:rPr lang="en-US" sz="4800" b="1" i="1" dirty="0" smtClean="0">
                <a:solidFill>
                  <a:srgbClr val="003A50"/>
                </a:solidFill>
                <a:latin typeface="Arial" panose="020B0604020202020204" pitchFamily="34" charset="0"/>
                <a:cs typeface="Arial" panose="020B0604020202020204" pitchFamily="34" charset="0"/>
              </a:rPr>
              <a:t>Văn bản Con </a:t>
            </a:r>
            <a:r>
              <a:rPr lang="en-US" sz="4800" b="1" i="1" dirty="0" err="1" smtClean="0">
                <a:solidFill>
                  <a:srgbClr val="003A50"/>
                </a:solidFill>
                <a:latin typeface="Arial" panose="020B0604020202020204" pitchFamily="34" charset="0"/>
                <a:cs typeface="Arial" panose="020B0604020202020204" pitchFamily="34" charset="0"/>
              </a:rPr>
              <a:t>gái</a:t>
            </a:r>
            <a:r>
              <a:rPr lang="en-US" sz="4800" b="1" i="1" dirty="0" smtClean="0">
                <a:solidFill>
                  <a:srgbClr val="003A50"/>
                </a:solidFill>
                <a:latin typeface="Arial" panose="020B0604020202020204" pitchFamily="34" charset="0"/>
                <a:cs typeface="Arial" panose="020B0604020202020204" pitchFamily="34" charset="0"/>
              </a:rPr>
              <a:t> của mẹ có mấy </a:t>
            </a:r>
            <a:r>
              <a:rPr lang="en-US" sz="4800" b="1" i="1" dirty="0" err="1" smtClean="0">
                <a:solidFill>
                  <a:srgbClr val="003A50"/>
                </a:solidFill>
                <a:latin typeface="Arial" panose="020B0604020202020204" pitchFamily="34" charset="0"/>
                <a:cs typeface="Arial" panose="020B0604020202020204" pitchFamily="34" charset="0"/>
              </a:rPr>
              <a:t>đoạn</a:t>
            </a:r>
            <a:r>
              <a:rPr lang="en-US" sz="4800" b="1" i="1" dirty="0" smtClean="0">
                <a:solidFill>
                  <a:srgbClr val="003A50"/>
                </a:solidFill>
                <a:latin typeface="Arial" panose="020B0604020202020204" pitchFamily="34" charset="0"/>
                <a:cs typeface="Arial" panose="020B0604020202020204" pitchFamily="34" charset="0"/>
              </a:rPr>
              <a:t>?</a:t>
            </a:r>
            <a:endParaRPr lang="en-US" sz="4800" b="1" i="1" u="none" dirty="0">
              <a:solidFill>
                <a:srgbClr val="003A50"/>
              </a:solidFill>
              <a:latin typeface="Arial" panose="020B0604020202020204" pitchFamily="34" charset="0"/>
              <a:cs typeface="Arial" panose="020B0604020202020204" pitchFamily="34" charset="0"/>
            </a:endParaRPr>
          </a:p>
        </p:txBody>
      </p:sp>
      <p:sp>
        <p:nvSpPr>
          <p:cNvPr id="3" name="TextBox 3"/>
          <p:cNvSpPr txBox="1"/>
          <p:nvPr/>
        </p:nvSpPr>
        <p:spPr>
          <a:xfrm>
            <a:off x="3480922" y="647672"/>
            <a:ext cx="11326159" cy="1025922"/>
          </a:xfrm>
          <a:prstGeom prst="rect">
            <a:avLst/>
          </a:prstGeom>
        </p:spPr>
        <p:txBody>
          <a:bodyPr lIns="0" tIns="0" rIns="0" bIns="0" rtlCol="0" anchor="t">
            <a:spAutoFit/>
          </a:bodyPr>
          <a:lstStyle/>
          <a:p>
            <a:pPr marL="0" lvl="0" indent="0" algn="ctr">
              <a:lnSpc>
                <a:spcPts val="8000"/>
              </a:lnSpc>
            </a:pPr>
            <a:r>
              <a:rPr lang="en-US" sz="5600" b="1" dirty="0" smtClean="0">
                <a:solidFill>
                  <a:srgbClr val="000000"/>
                </a:solidFill>
                <a:latin typeface="Arial" panose="020B0604020202020204" pitchFamily="34" charset="0"/>
                <a:cs typeface="Arial" panose="020B0604020202020204" pitchFamily="34" charset="0"/>
              </a:rPr>
              <a:t>BÀI TẬP 3</a:t>
            </a:r>
            <a:endParaRPr lang="en-US" sz="5600" b="1" u="none"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7048" t="47145"/>
          <a:stretch>
            <a:fillRect/>
          </a:stretch>
        </p:blipFill>
        <p:spPr>
          <a:xfrm>
            <a:off x="-145441" y="-124663"/>
            <a:ext cx="4361719" cy="14479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2614">
            <a:off x="1129022" y="2960763"/>
            <a:ext cx="15937726" cy="681771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34672">
            <a:off x="826502" y="8330817"/>
            <a:ext cx="1395292" cy="107818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61493" y="2462485"/>
            <a:ext cx="597807" cy="85713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93251" y="2855959"/>
            <a:ext cx="597807" cy="857130"/>
          </a:xfrm>
          <a:prstGeom prst="rect">
            <a:avLst/>
          </a:prstGeom>
        </p:spPr>
      </p:pic>
      <p:sp>
        <p:nvSpPr>
          <p:cNvPr id="13" name="Rectangle 12"/>
          <p:cNvSpPr/>
          <p:nvPr/>
        </p:nvSpPr>
        <p:spPr>
          <a:xfrm>
            <a:off x="2230509" y="4072679"/>
            <a:ext cx="13775187" cy="3970318"/>
          </a:xfrm>
          <a:prstGeom prst="rect">
            <a:avLst/>
          </a:prstGeom>
        </p:spPr>
        <p:txBody>
          <a:bodyPr wrap="square">
            <a:spAutoFit/>
          </a:bodyPr>
          <a:lstStyle/>
          <a:p>
            <a:pPr algn="just">
              <a:lnSpc>
                <a:spcPct val="200000"/>
              </a:lnSpc>
            </a:pPr>
            <a:r>
              <a:rPr lang="vi-VN" sz="4200" b="1" dirty="0">
                <a:solidFill>
                  <a:srgbClr val="000000"/>
                </a:solidFill>
              </a:rPr>
              <a:t>Văn bản </a:t>
            </a:r>
            <a:r>
              <a:rPr lang="vi-VN" sz="4200" b="1" i="1" dirty="0">
                <a:solidFill>
                  <a:srgbClr val="000000"/>
                </a:solidFill>
              </a:rPr>
              <a:t>Con gái của mẹ</a:t>
            </a:r>
            <a:r>
              <a:rPr lang="vi-VN" sz="4200" b="1" dirty="0">
                <a:solidFill>
                  <a:srgbClr val="000000"/>
                </a:solidFill>
              </a:rPr>
              <a:t> có hai đoạn: </a:t>
            </a:r>
            <a:r>
              <a:rPr lang="vi-VN" sz="4200" dirty="0">
                <a:solidFill>
                  <a:srgbClr val="000000"/>
                </a:solidFill>
              </a:rPr>
              <a:t>một đoạn nói về tình cảm của mẹ dành cho con, đoạn còn lại nói về tình yêu thương Lam Anh dành cho mẹ.</a:t>
            </a:r>
            <a:endParaRPr lang="en-US" sz="4200" dirty="0"/>
          </a:p>
        </p:txBody>
      </p:sp>
    </p:spTree>
    <p:extLst>
      <p:ext uri="{BB962C8B-B14F-4D97-AF65-F5344CB8AC3E}">
        <p14:creationId xmlns:p14="http://schemas.microsoft.com/office/powerpoint/2010/main" val="309703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1267" y="584177"/>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952139">
            <a:off x="937112" y="8117301"/>
            <a:ext cx="1250669" cy="1573168"/>
          </a:xfrm>
          <a:prstGeom prst="rect">
            <a:avLst/>
          </a:prstGeom>
        </p:spPr>
      </p:pic>
      <p:sp>
        <p:nvSpPr>
          <p:cNvPr id="8" name="TextBox 8"/>
          <p:cNvSpPr txBox="1"/>
          <p:nvPr/>
        </p:nvSpPr>
        <p:spPr>
          <a:xfrm>
            <a:off x="3977111" y="3984995"/>
            <a:ext cx="10638577" cy="748795"/>
          </a:xfrm>
          <a:prstGeom prst="rect">
            <a:avLst/>
          </a:prstGeom>
        </p:spPr>
        <p:txBody>
          <a:bodyPr lIns="0" tIns="0" rIns="0" bIns="0" rtlCol="0" anchor="t">
            <a:spAutoFit/>
          </a:bodyPr>
          <a:lstStyle/>
          <a:p>
            <a:pPr algn="ctr">
              <a:lnSpc>
                <a:spcPts val="5600"/>
              </a:lnSpc>
            </a:pPr>
            <a:r>
              <a:rPr lang="en-US" sz="7200" spc="280" dirty="0" smtClean="0">
                <a:solidFill>
                  <a:srgbClr val="003A50"/>
                </a:solidFill>
                <a:latin typeface="Arial" panose="020B0604020202020204" pitchFamily="34" charset="0"/>
                <a:cs typeface="Arial" panose="020B0604020202020204" pitchFamily="34" charset="0"/>
              </a:rPr>
              <a:t>BÀI 6</a:t>
            </a:r>
            <a:endParaRPr lang="en-US" sz="7200" spc="280" dirty="0">
              <a:solidFill>
                <a:srgbClr val="003A5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700000">
            <a:off x="10529241" y="773043"/>
            <a:ext cx="484313" cy="464940"/>
          </a:xfrm>
          <a:prstGeom prst="rect">
            <a:avLst/>
          </a:prstGeom>
        </p:spPr>
      </p:pic>
      <p:sp>
        <p:nvSpPr>
          <p:cNvPr id="11" name="TextBox 10"/>
          <p:cNvSpPr txBox="1"/>
          <p:nvPr/>
        </p:nvSpPr>
        <p:spPr>
          <a:xfrm>
            <a:off x="1828799" y="5331108"/>
            <a:ext cx="14935200" cy="1569660"/>
          </a:xfrm>
          <a:prstGeom prst="rect">
            <a:avLst/>
          </a:prstGeom>
          <a:noFill/>
        </p:spPr>
        <p:txBody>
          <a:bodyPr wrap="square" rtlCol="0">
            <a:spAutoFit/>
          </a:bodyPr>
          <a:lstStyle/>
          <a:p>
            <a:r>
              <a:rPr lang="en-US" sz="9600" b="1" dirty="0" smtClean="0">
                <a:latin typeface="Arial" panose="020B0604020202020204" pitchFamily="34" charset="0"/>
                <a:cs typeface="Arial" panose="020B0604020202020204" pitchFamily="34" charset="0"/>
              </a:rPr>
              <a:t>THỰC HÀNH TIẾNG VIỆT</a:t>
            </a:r>
            <a:endParaRPr lang="en-US" sz="96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TextBox 2"/>
          <p:cNvSpPr txBox="1"/>
          <p:nvPr/>
        </p:nvSpPr>
        <p:spPr>
          <a:xfrm>
            <a:off x="1726993" y="2047689"/>
            <a:ext cx="15078068" cy="1107996"/>
          </a:xfrm>
          <a:prstGeom prst="rect">
            <a:avLst/>
          </a:prstGeom>
        </p:spPr>
        <p:txBody>
          <a:bodyPr wrap="square" lIns="0" tIns="0" rIns="0" bIns="0" rtlCol="0" anchor="t">
            <a:spAutoFit/>
          </a:bodyPr>
          <a:lstStyle/>
          <a:p>
            <a:pPr marL="0" lvl="0" indent="0" algn="ctr">
              <a:lnSpc>
                <a:spcPct val="150000"/>
              </a:lnSpc>
            </a:pPr>
            <a:r>
              <a:rPr lang="en-US" sz="4800" b="1" i="1" dirty="0" smtClean="0">
                <a:solidFill>
                  <a:srgbClr val="003A50"/>
                </a:solidFill>
                <a:latin typeface="Arial" panose="020B0604020202020204" pitchFamily="34" charset="0"/>
                <a:cs typeface="Arial" panose="020B0604020202020204" pitchFamily="34" charset="0"/>
              </a:rPr>
              <a:t>Đọc các </a:t>
            </a:r>
            <a:r>
              <a:rPr lang="en-US" sz="4800" b="1" i="1" dirty="0" err="1" smtClean="0">
                <a:solidFill>
                  <a:srgbClr val="003A50"/>
                </a:solidFill>
                <a:latin typeface="Arial" panose="020B0604020202020204" pitchFamily="34" charset="0"/>
                <a:cs typeface="Arial" panose="020B0604020202020204" pitchFamily="34" charset="0"/>
              </a:rPr>
              <a:t>đoạn</a:t>
            </a:r>
            <a:r>
              <a:rPr lang="en-US" sz="4800" b="1" i="1" dirty="0" smtClean="0">
                <a:solidFill>
                  <a:srgbClr val="003A50"/>
                </a:solidFill>
                <a:latin typeface="Arial" panose="020B0604020202020204" pitchFamily="34" charset="0"/>
                <a:cs typeface="Arial" panose="020B0604020202020204" pitchFamily="34" charset="0"/>
              </a:rPr>
              <a:t> văn </a:t>
            </a:r>
            <a:r>
              <a:rPr lang="en-US" sz="4800" b="1" i="1" dirty="0" err="1" smtClean="0">
                <a:solidFill>
                  <a:srgbClr val="003A50"/>
                </a:solidFill>
                <a:latin typeface="Arial" panose="020B0604020202020204" pitchFamily="34" charset="0"/>
                <a:cs typeface="Arial" panose="020B0604020202020204" pitchFamily="34" charset="0"/>
              </a:rPr>
              <a:t>và</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tìm</a:t>
            </a:r>
            <a:r>
              <a:rPr lang="en-US" sz="4800" b="1" i="1" dirty="0" smtClean="0">
                <a:solidFill>
                  <a:srgbClr val="003A50"/>
                </a:solidFill>
                <a:latin typeface="Arial" panose="020B0604020202020204" pitchFamily="34" charset="0"/>
                <a:cs typeface="Arial" panose="020B0604020202020204" pitchFamily="34" charset="0"/>
              </a:rPr>
              <a:t> câu </a:t>
            </a:r>
            <a:r>
              <a:rPr lang="en-US" sz="4800" b="1" i="1" dirty="0" err="1" smtClean="0">
                <a:solidFill>
                  <a:srgbClr val="003A50"/>
                </a:solidFill>
                <a:latin typeface="Arial" panose="020B0604020202020204" pitchFamily="34" charset="0"/>
                <a:cs typeface="Arial" panose="020B0604020202020204" pitchFamily="34" charset="0"/>
              </a:rPr>
              <a:t>chủ</a:t>
            </a:r>
            <a:r>
              <a:rPr lang="en-US" sz="4800" b="1" i="1" dirty="0" smtClean="0">
                <a:solidFill>
                  <a:srgbClr val="003A50"/>
                </a:solidFill>
                <a:latin typeface="Arial" panose="020B0604020202020204" pitchFamily="34" charset="0"/>
                <a:cs typeface="Arial" panose="020B0604020202020204" pitchFamily="34" charset="0"/>
              </a:rPr>
              <a:t> </a:t>
            </a:r>
            <a:r>
              <a:rPr lang="en-US" sz="4800" b="1" i="1" dirty="0" err="1" smtClean="0">
                <a:solidFill>
                  <a:srgbClr val="003A50"/>
                </a:solidFill>
                <a:latin typeface="Arial" panose="020B0604020202020204" pitchFamily="34" charset="0"/>
                <a:cs typeface="Arial" panose="020B0604020202020204" pitchFamily="34" charset="0"/>
              </a:rPr>
              <a:t>đề</a:t>
            </a:r>
            <a:r>
              <a:rPr lang="en-US" sz="4800" b="1" i="1" dirty="0" smtClean="0">
                <a:solidFill>
                  <a:srgbClr val="003A50"/>
                </a:solidFill>
                <a:latin typeface="Arial" panose="020B0604020202020204" pitchFamily="34" charset="0"/>
                <a:cs typeface="Arial" panose="020B0604020202020204" pitchFamily="34" charset="0"/>
              </a:rPr>
              <a:t> trong SGK/tr18</a:t>
            </a:r>
            <a:endParaRPr lang="en-US" sz="4800" b="1" i="1" u="none" dirty="0">
              <a:solidFill>
                <a:srgbClr val="003A50"/>
              </a:solidFill>
              <a:latin typeface="Arial" panose="020B0604020202020204" pitchFamily="34" charset="0"/>
              <a:cs typeface="Arial" panose="020B0604020202020204" pitchFamily="34" charset="0"/>
            </a:endParaRPr>
          </a:p>
        </p:txBody>
      </p:sp>
      <p:sp>
        <p:nvSpPr>
          <p:cNvPr id="3" name="TextBox 3"/>
          <p:cNvSpPr txBox="1"/>
          <p:nvPr/>
        </p:nvSpPr>
        <p:spPr>
          <a:xfrm>
            <a:off x="3480921" y="890324"/>
            <a:ext cx="11326159" cy="1025922"/>
          </a:xfrm>
          <a:prstGeom prst="rect">
            <a:avLst/>
          </a:prstGeom>
        </p:spPr>
        <p:txBody>
          <a:bodyPr lIns="0" tIns="0" rIns="0" bIns="0" rtlCol="0" anchor="t">
            <a:spAutoFit/>
          </a:bodyPr>
          <a:lstStyle/>
          <a:p>
            <a:pPr marL="0" lvl="0" indent="0" algn="ctr">
              <a:lnSpc>
                <a:spcPts val="8000"/>
              </a:lnSpc>
            </a:pPr>
            <a:r>
              <a:rPr lang="en-US" sz="5600" b="1" dirty="0" smtClean="0">
                <a:solidFill>
                  <a:srgbClr val="000000"/>
                </a:solidFill>
                <a:latin typeface="Arial" panose="020B0604020202020204" pitchFamily="34" charset="0"/>
                <a:cs typeface="Arial" panose="020B0604020202020204" pitchFamily="34" charset="0"/>
              </a:rPr>
              <a:t>BÀI TẬP 4</a:t>
            </a:r>
            <a:endParaRPr lang="en-US" sz="5600" b="1" u="none"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4612" t="14899"/>
          <a:stretch>
            <a:fillRect/>
          </a:stretch>
        </p:blipFill>
        <p:spPr>
          <a:xfrm>
            <a:off x="-68775" y="-441473"/>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7048" t="47145"/>
          <a:stretch>
            <a:fillRect/>
          </a:stretch>
        </p:blipFill>
        <p:spPr>
          <a:xfrm>
            <a:off x="-145441" y="-124663"/>
            <a:ext cx="4361719" cy="14479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2614">
            <a:off x="1175138" y="3809792"/>
            <a:ext cx="15937726" cy="5196836"/>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24512"/>
          <a:stretch>
            <a:fillRect/>
          </a:stretch>
        </p:blipFill>
        <p:spPr>
          <a:xfrm>
            <a:off x="15608861" y="7849134"/>
            <a:ext cx="2392399" cy="195618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34672">
            <a:off x="990616" y="7984831"/>
            <a:ext cx="1395292" cy="107818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866153" y="2613479"/>
            <a:ext cx="597807" cy="85713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93251" y="2855959"/>
            <a:ext cx="597807" cy="857130"/>
          </a:xfrm>
          <a:prstGeom prst="rect">
            <a:avLst/>
          </a:prstGeom>
        </p:spPr>
      </p:pic>
      <p:sp>
        <p:nvSpPr>
          <p:cNvPr id="13" name="Rectangle 12"/>
          <p:cNvSpPr/>
          <p:nvPr/>
        </p:nvSpPr>
        <p:spPr>
          <a:xfrm>
            <a:off x="2378433" y="4814642"/>
            <a:ext cx="13775187" cy="2477088"/>
          </a:xfrm>
          <a:prstGeom prst="rect">
            <a:avLst/>
          </a:prstGeom>
        </p:spPr>
        <p:txBody>
          <a:bodyPr wrap="square">
            <a:spAutoFit/>
          </a:bodyPr>
          <a:lstStyle/>
          <a:p>
            <a:pPr lvl="2" algn="just">
              <a:lnSpc>
                <a:spcPct val="200000"/>
              </a:lnSpc>
            </a:pPr>
            <a:r>
              <a:rPr lang="vi-VN" sz="4200" dirty="0">
                <a:solidFill>
                  <a:srgbClr val="000000"/>
                </a:solidFill>
              </a:rPr>
              <a:t>- Đoạn 1 có câu chủ đề.</a:t>
            </a:r>
          </a:p>
          <a:p>
            <a:pPr lvl="2" algn="just">
              <a:lnSpc>
                <a:spcPct val="200000"/>
              </a:lnSpc>
            </a:pPr>
            <a:r>
              <a:rPr lang="vi-VN" sz="4200" dirty="0">
                <a:solidFill>
                  <a:srgbClr val="000000"/>
                </a:solidFill>
              </a:rPr>
              <a:t>- Đoạn 2 không có câu chủ đề.</a:t>
            </a:r>
          </a:p>
        </p:txBody>
      </p:sp>
    </p:spTree>
    <p:extLst>
      <p:ext uri="{BB962C8B-B14F-4D97-AF65-F5344CB8AC3E}">
        <p14:creationId xmlns:p14="http://schemas.microsoft.com/office/powerpoint/2010/main" val="263158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TextBox 2"/>
          <p:cNvSpPr txBox="1"/>
          <p:nvPr/>
        </p:nvSpPr>
        <p:spPr>
          <a:xfrm>
            <a:off x="1165910" y="855405"/>
            <a:ext cx="16230600" cy="956287"/>
          </a:xfrm>
          <a:prstGeom prst="rect">
            <a:avLst/>
          </a:prstGeom>
        </p:spPr>
        <p:txBody>
          <a:bodyPr lIns="0" tIns="0" rIns="0" bIns="0" rtlCol="0" anchor="t">
            <a:spAutoFit/>
          </a:bodyPr>
          <a:lstStyle/>
          <a:p>
            <a:pPr marL="0" lvl="0" indent="0" algn="ctr">
              <a:lnSpc>
                <a:spcPts val="8000"/>
              </a:lnSpc>
            </a:pPr>
            <a:r>
              <a:rPr lang="en-US" sz="6400" b="1" spc="400" dirty="0" smtClean="0">
                <a:solidFill>
                  <a:srgbClr val="000000"/>
                </a:solidFill>
                <a:latin typeface="Arial" panose="020B0604020202020204" pitchFamily="34" charset="0"/>
                <a:cs typeface="Arial" panose="020B0604020202020204" pitchFamily="34" charset="0"/>
              </a:rPr>
              <a:t>VẬN DỤNG</a:t>
            </a:r>
            <a:endParaRPr lang="en-US" sz="6400" b="1" u="none" spc="400" dirty="0">
              <a:solidFill>
                <a:srgbClr val="000000"/>
              </a:solidFill>
              <a:latin typeface="Arial" panose="020B0604020202020204" pitchFamily="34" charset="0"/>
              <a:cs typeface="Arial" panose="020B0604020202020204" pitchFamily="34" charset="0"/>
            </a:endParaRPr>
          </a:p>
        </p:txBody>
      </p:sp>
      <p:grpSp>
        <p:nvGrpSpPr>
          <p:cNvPr id="3" name="Group 3"/>
          <p:cNvGrpSpPr/>
          <p:nvPr/>
        </p:nvGrpSpPr>
        <p:grpSpPr>
          <a:xfrm>
            <a:off x="9144000" y="6596192"/>
            <a:ext cx="10252769" cy="3690808"/>
            <a:chOff x="0" y="0"/>
            <a:chExt cx="4166870" cy="1499996"/>
          </a:xfrm>
        </p:grpSpPr>
        <p:sp>
          <p:nvSpPr>
            <p:cNvPr id="4" name="Freeform 4"/>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5" name="Group 5"/>
          <p:cNvGrpSpPr/>
          <p:nvPr/>
        </p:nvGrpSpPr>
        <p:grpSpPr>
          <a:xfrm>
            <a:off x="-1108769" y="6352570"/>
            <a:ext cx="10252769" cy="3934430"/>
            <a:chOff x="0" y="0"/>
            <a:chExt cx="4166870" cy="1599008"/>
          </a:xfrm>
        </p:grpSpPr>
        <p:sp>
          <p:nvSpPr>
            <p:cNvPr id="6" name="Freeform 6"/>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sp>
        <p:nvSpPr>
          <p:cNvPr id="11" name="Freeform 11"/>
          <p:cNvSpPr/>
          <p:nvPr/>
        </p:nvSpPr>
        <p:spPr>
          <a:xfrm>
            <a:off x="1371600" y="2723088"/>
            <a:ext cx="15316200" cy="6446528"/>
          </a:xfrm>
          <a:custGeom>
            <a:avLst/>
            <a:gdLst/>
            <a:ahLst/>
            <a:cxnLst/>
            <a:rect l="l" t="t" r="r" b="b"/>
            <a:pathLst>
              <a:path w="3109664" h="3772337">
                <a:moveTo>
                  <a:pt x="3107124" y="645160"/>
                </a:moveTo>
                <a:cubicBezTo>
                  <a:pt x="3109664" y="488950"/>
                  <a:pt x="3088074" y="30480"/>
                  <a:pt x="3088074" y="30480"/>
                </a:cubicBezTo>
                <a:cubicBezTo>
                  <a:pt x="3088074" y="30480"/>
                  <a:pt x="2703264" y="40640"/>
                  <a:pt x="2451960" y="40640"/>
                </a:cubicBezTo>
                <a:cubicBezTo>
                  <a:pt x="2451960"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923977"/>
                  <a:pt x="21590" y="3115747"/>
                </a:cubicBezTo>
                <a:cubicBezTo>
                  <a:pt x="6350" y="3360857"/>
                  <a:pt x="0" y="3734237"/>
                  <a:pt x="0" y="3734237"/>
                </a:cubicBezTo>
                <a:cubicBezTo>
                  <a:pt x="204470" y="3764717"/>
                  <a:pt x="450850" y="3772337"/>
                  <a:pt x="657860" y="3769797"/>
                </a:cubicBezTo>
                <a:cubicBezTo>
                  <a:pt x="891540" y="3769797"/>
                  <a:pt x="2451960" y="3769797"/>
                  <a:pt x="2451960" y="3769797"/>
                </a:cubicBezTo>
                <a:lnTo>
                  <a:pt x="3067754" y="3755827"/>
                </a:lnTo>
                <a:cubicBezTo>
                  <a:pt x="3067754" y="3755827"/>
                  <a:pt x="3107124" y="3053517"/>
                  <a:pt x="3107124" y="2927787"/>
                </a:cubicBezTo>
                <a:cubicBezTo>
                  <a:pt x="3107124" y="2753797"/>
                  <a:pt x="3104584" y="803910"/>
                  <a:pt x="3107124" y="645160"/>
                </a:cubicBezTo>
                <a:close/>
              </a:path>
            </a:pathLst>
          </a:custGeom>
          <a:solidFill>
            <a:srgbClr val="FFFFFF"/>
          </a:solidFill>
        </p:spPr>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3902">
            <a:off x="3166066" y="2262842"/>
            <a:ext cx="2477028" cy="1117391"/>
          </a:xfrm>
          <a:prstGeom prst="rect">
            <a:avLst/>
          </a:prstGeom>
        </p:spPr>
      </p:pic>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746425" y="474074"/>
            <a:ext cx="1002360" cy="1109251"/>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28370"/>
          <a:stretch>
            <a:fillRect/>
          </a:stretch>
        </p:blipFill>
        <p:spPr>
          <a:xfrm>
            <a:off x="16851181" y="8319785"/>
            <a:ext cx="1490905" cy="1646208"/>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01134" y="2011722"/>
            <a:ext cx="990753" cy="1468772"/>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73522" y="7696147"/>
            <a:ext cx="605399" cy="716448"/>
          </a:xfrm>
          <a:prstGeom prst="rect">
            <a:avLst/>
          </a:prstGeom>
        </p:spPr>
      </p:pic>
      <p:sp>
        <p:nvSpPr>
          <p:cNvPr id="29" name="Rectangle 28"/>
          <p:cNvSpPr/>
          <p:nvPr/>
        </p:nvSpPr>
        <p:spPr>
          <a:xfrm>
            <a:off x="2459440" y="3662622"/>
            <a:ext cx="13140519" cy="4456476"/>
          </a:xfrm>
          <a:prstGeom prst="rect">
            <a:avLst/>
          </a:prstGeom>
        </p:spPr>
        <p:txBody>
          <a:bodyPr wrap="square">
            <a:spAutoFit/>
          </a:bodyPr>
          <a:lstStyle/>
          <a:p>
            <a:pPr algn="just">
              <a:lnSpc>
                <a:spcPct val="175000"/>
              </a:lnSpc>
            </a:pPr>
            <a:r>
              <a:rPr lang="en-US"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b="1" i="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42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đoạn</a:t>
            </a:r>
            <a:r>
              <a:rPr lang="en-US" sz="4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văn (</a:t>
            </a:r>
            <a:r>
              <a:rPr lang="en-US" sz="42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khoảng</a:t>
            </a:r>
            <a:r>
              <a:rPr lang="en-US" sz="4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150 đến 200 chữ) kể</a:t>
            </a:r>
            <a:r>
              <a:rPr lang="vi-VN" sz="4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về một kỉ niệm của em với người bạn thân mà em xem là điểm tựa tinh thần của mình. Trong đoạn văn có sử dụng dấu ngoặc kép.</a:t>
            </a:r>
            <a:endParaRPr lang="en-US" sz="4200" b="1" i="1"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8200" y="5905500"/>
            <a:ext cx="2272783" cy="242724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39260" y="7109597"/>
            <a:ext cx="2459847" cy="95710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18216" b="17754"/>
          <a:stretch>
            <a:fillRect/>
          </a:stretch>
        </p:blipFill>
        <p:spPr>
          <a:xfrm>
            <a:off x="15482313" y="9258300"/>
            <a:ext cx="2977727" cy="1165158"/>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86122">
            <a:off x="-118169" y="754801"/>
            <a:ext cx="5544785" cy="143142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21870">
            <a:off x="12541344" y="559326"/>
            <a:ext cx="5881940" cy="1639401"/>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63625" y="8728145"/>
            <a:ext cx="994797" cy="93330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14997">
            <a:off x="16501801" y="8215623"/>
            <a:ext cx="1514997" cy="775534"/>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0" y="645869"/>
            <a:ext cx="1650789" cy="382831"/>
          </a:xfrm>
          <a:prstGeom prst="rect">
            <a:avLst/>
          </a:prstGeom>
        </p:spPr>
      </p:pic>
      <p:sp>
        <p:nvSpPr>
          <p:cNvPr id="14" name="TextBox 2"/>
          <p:cNvSpPr txBox="1"/>
          <p:nvPr/>
        </p:nvSpPr>
        <p:spPr>
          <a:xfrm>
            <a:off x="4259661" y="1666889"/>
            <a:ext cx="9425890" cy="1025922"/>
          </a:xfrm>
          <a:prstGeom prst="rect">
            <a:avLst/>
          </a:prstGeom>
        </p:spPr>
        <p:txBody>
          <a:bodyPr wrap="square" lIns="0" tIns="0" rIns="0" bIns="0" rtlCol="0" anchor="t">
            <a:spAutoFit/>
          </a:bodyPr>
          <a:lstStyle/>
          <a:p>
            <a:pPr marL="0" lvl="0" indent="0" algn="ctr">
              <a:lnSpc>
                <a:spcPts val="8000"/>
              </a:lnSpc>
            </a:pPr>
            <a:r>
              <a:rPr lang="en-US" sz="6400" b="1" spc="400" dirty="0" smtClean="0">
                <a:solidFill>
                  <a:srgbClr val="000000"/>
                </a:solidFill>
                <a:latin typeface="Arial" panose="020B0604020202020204" pitchFamily="34" charset="0"/>
                <a:cs typeface="Arial" panose="020B0604020202020204" pitchFamily="34" charset="0"/>
              </a:rPr>
              <a:t>HƯỚNG DẪN VỀ NHÀ</a:t>
            </a:r>
            <a:endParaRPr lang="en-US" sz="6400" b="1" u="none" spc="400" dirty="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3569519" y="3572174"/>
            <a:ext cx="11912794" cy="3046988"/>
          </a:xfrm>
          <a:prstGeom prst="rect">
            <a:avLst/>
          </a:prstGeom>
          <a:noFill/>
        </p:spPr>
        <p:txBody>
          <a:bodyPr wrap="square" rtlCol="0">
            <a:spAutoFit/>
          </a:bodyPr>
          <a:lstStyle/>
          <a:p>
            <a:pPr marL="685800" indent="-685800">
              <a:lnSpc>
                <a:spcPct val="200000"/>
              </a:lnSpc>
              <a:buFont typeface="Wingdings" panose="05000000000000000000" pitchFamily="2" charset="2"/>
              <a:buChar char="q"/>
            </a:pPr>
            <a:r>
              <a:rPr lang="en-US" sz="4800" dirty="0" err="1" smtClean="0">
                <a:latin typeface="Arial" panose="020B0604020202020204" pitchFamily="34" charset="0"/>
                <a:cs typeface="Arial" panose="020B0604020202020204" pitchFamily="34" charset="0"/>
              </a:rPr>
              <a:t>Hoàn</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thiện</a:t>
            </a:r>
            <a:r>
              <a:rPr lang="en-US" sz="4800" dirty="0" smtClean="0">
                <a:latin typeface="Arial" panose="020B0604020202020204" pitchFamily="34" charset="0"/>
                <a:cs typeface="Arial" panose="020B0604020202020204" pitchFamily="34" charset="0"/>
              </a:rPr>
              <a:t> các bài </a:t>
            </a:r>
            <a:r>
              <a:rPr lang="en-US" sz="4800" dirty="0" err="1" smtClean="0">
                <a:latin typeface="Arial" panose="020B0604020202020204" pitchFamily="34" charset="0"/>
                <a:cs typeface="Arial" panose="020B0604020202020204" pitchFamily="34" charset="0"/>
              </a:rPr>
              <a:t>tập</a:t>
            </a:r>
            <a:r>
              <a:rPr lang="en-US" sz="4800" dirty="0" smtClean="0">
                <a:latin typeface="Arial" panose="020B0604020202020204" pitchFamily="34" charset="0"/>
                <a:cs typeface="Arial" panose="020B0604020202020204" pitchFamily="34" charset="0"/>
              </a:rPr>
              <a:t> </a:t>
            </a:r>
          </a:p>
          <a:p>
            <a:pPr marL="685800" indent="-685800">
              <a:lnSpc>
                <a:spcPct val="200000"/>
              </a:lnSpc>
              <a:buFont typeface="Wingdings" panose="05000000000000000000" pitchFamily="2" charset="2"/>
              <a:buChar char="q"/>
            </a:pPr>
            <a:r>
              <a:rPr lang="en-US" sz="4800" b="1" dirty="0" err="1" smtClean="0">
                <a:latin typeface="Arial" panose="020B0604020202020204" pitchFamily="34" charset="0"/>
                <a:cs typeface="Arial" panose="020B0604020202020204" pitchFamily="34" charset="0"/>
              </a:rPr>
              <a:t>Chuẩn</a:t>
            </a:r>
            <a:r>
              <a:rPr lang="en-US" sz="4800" b="1" dirty="0" smtClean="0">
                <a:latin typeface="Arial" panose="020B0604020202020204" pitchFamily="34" charset="0"/>
                <a:cs typeface="Arial" panose="020B0604020202020204" pitchFamily="34" charset="0"/>
              </a:rPr>
              <a:t> bị bài mới: </a:t>
            </a:r>
            <a:r>
              <a:rPr lang="en-US" sz="4800" i="1" dirty="0" err="1" smtClean="0">
                <a:latin typeface="Arial" panose="020B0604020202020204" pitchFamily="34" charset="0"/>
                <a:cs typeface="Arial" panose="020B0604020202020204" pitchFamily="34" charset="0"/>
              </a:rPr>
              <a:t>Chiếc</a:t>
            </a:r>
            <a:r>
              <a:rPr lang="en-US" sz="4800" i="1" dirty="0" smtClean="0">
                <a:latin typeface="Arial" panose="020B0604020202020204" pitchFamily="34" charset="0"/>
                <a:cs typeface="Arial" panose="020B0604020202020204" pitchFamily="34" charset="0"/>
              </a:rPr>
              <a:t> </a:t>
            </a:r>
            <a:r>
              <a:rPr lang="en-US" sz="4800" i="1" dirty="0" err="1" smtClean="0">
                <a:latin typeface="Arial" panose="020B0604020202020204" pitchFamily="34" charset="0"/>
                <a:cs typeface="Arial" panose="020B0604020202020204" pitchFamily="34" charset="0"/>
              </a:rPr>
              <a:t>lá</a:t>
            </a:r>
            <a:r>
              <a:rPr lang="en-US" sz="4800" i="1" dirty="0" smtClean="0">
                <a:latin typeface="Arial" panose="020B0604020202020204" pitchFamily="34" charset="0"/>
                <a:cs typeface="Arial" panose="020B0604020202020204" pitchFamily="34" charset="0"/>
              </a:rPr>
              <a:t> cuối </a:t>
            </a:r>
            <a:r>
              <a:rPr lang="en-US" sz="4800" i="1" dirty="0" err="1" smtClean="0">
                <a:latin typeface="Arial" panose="020B0604020202020204" pitchFamily="34" charset="0"/>
                <a:cs typeface="Arial" panose="020B0604020202020204" pitchFamily="34" charset="0"/>
              </a:rPr>
              <a:t>cùng</a:t>
            </a:r>
            <a:endParaRPr lang="en-US" sz="4800" i="1" dirty="0">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1784"/>
          <a:stretch>
            <a:fillRect/>
          </a:stretch>
        </p:blipFill>
        <p:spPr>
          <a:xfrm>
            <a:off x="0" y="0"/>
            <a:ext cx="18288000" cy="7008869"/>
          </a:xfrm>
          <a:prstGeom prst="rect">
            <a:avLst/>
          </a:prstGeom>
        </p:spPr>
      </p:pic>
      <p:sp>
        <p:nvSpPr>
          <p:cNvPr id="3" name="TextBox 3"/>
          <p:cNvSpPr txBox="1"/>
          <p:nvPr/>
        </p:nvSpPr>
        <p:spPr>
          <a:xfrm>
            <a:off x="2380425" y="1257300"/>
            <a:ext cx="13527150" cy="2903231"/>
          </a:xfrm>
          <a:prstGeom prst="rect">
            <a:avLst/>
          </a:prstGeom>
        </p:spPr>
        <p:txBody>
          <a:bodyPr wrap="square" lIns="0" tIns="0" rIns="0" bIns="0" rtlCol="0" anchor="t">
            <a:spAutoFit/>
          </a:bodyPr>
          <a:lstStyle/>
          <a:p>
            <a:pPr marL="0" lvl="0" indent="0" algn="ctr">
              <a:lnSpc>
                <a:spcPts val="12000"/>
              </a:lnSpc>
            </a:pPr>
            <a:r>
              <a:rPr lang="en-US" sz="7200" b="1" dirty="0" smtClean="0">
                <a:solidFill>
                  <a:srgbClr val="000000"/>
                </a:solidFill>
                <a:latin typeface="Arial" panose="020B0604020202020204" pitchFamily="34" charset="0"/>
                <a:cs typeface="Arial" panose="020B0604020202020204" pitchFamily="34" charset="0"/>
              </a:rPr>
              <a:t>CẢM ƠN CÁC EM ĐÃ </a:t>
            </a:r>
          </a:p>
          <a:p>
            <a:pPr marL="0" lvl="0" indent="0" algn="ctr">
              <a:lnSpc>
                <a:spcPts val="12000"/>
              </a:lnSpc>
            </a:pPr>
            <a:r>
              <a:rPr lang="en-US" sz="7200" b="1" dirty="0" smtClean="0">
                <a:solidFill>
                  <a:srgbClr val="000000"/>
                </a:solidFill>
                <a:latin typeface="Arial" panose="020B0604020202020204" pitchFamily="34" charset="0"/>
                <a:cs typeface="Arial" panose="020B0604020202020204" pitchFamily="34" charset="0"/>
              </a:rPr>
              <a:t>LẮNG NGHE BÀI GIẢNG!</a:t>
            </a:r>
            <a:endParaRPr lang="en-US" sz="7200" b="1" dirty="0">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02772" y="5078886"/>
            <a:ext cx="1642240" cy="19299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32279" y="0"/>
            <a:ext cx="2055721" cy="163710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38058" y="8986966"/>
            <a:ext cx="1849942" cy="1298323"/>
          </a:xfrm>
          <a:prstGeom prst="rect">
            <a:avLst/>
          </a:prstGeom>
        </p:spPr>
      </p:pic>
    </p:spTree>
    <p:extLst>
      <p:ext uri="{BB962C8B-B14F-4D97-AF65-F5344CB8AC3E}">
        <p14:creationId xmlns:p14="http://schemas.microsoft.com/office/powerpoint/2010/main" val="145758034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4" name="TextBox 4"/>
          <p:cNvSpPr txBox="1"/>
          <p:nvPr/>
        </p:nvSpPr>
        <p:spPr>
          <a:xfrm>
            <a:off x="4736987" y="1085850"/>
            <a:ext cx="8814026" cy="956287"/>
          </a:xfrm>
          <a:prstGeom prst="rect">
            <a:avLst/>
          </a:prstGeom>
        </p:spPr>
        <p:txBody>
          <a:bodyPr lIns="0" tIns="0" rIns="0" bIns="0" rtlCol="0" anchor="t">
            <a:spAutoFit/>
          </a:bodyPr>
          <a:lstStyle/>
          <a:p>
            <a:pPr marL="0" lvl="0" indent="0" algn="ctr">
              <a:lnSpc>
                <a:spcPts val="8000"/>
              </a:lnSpc>
            </a:pPr>
            <a:r>
              <a:rPr lang="en-US" sz="6400" b="1" spc="400" dirty="0" smtClean="0">
                <a:solidFill>
                  <a:srgbClr val="000000"/>
                </a:solidFill>
                <a:latin typeface="Arial" panose="020B0604020202020204" pitchFamily="34" charset="0"/>
                <a:cs typeface="Arial" panose="020B0604020202020204" pitchFamily="34" charset="0"/>
              </a:rPr>
              <a:t>KHỞI ĐỘNG</a:t>
            </a:r>
            <a:endParaRPr lang="en-US" sz="6400" b="1" spc="400" dirty="0">
              <a:solidFill>
                <a:srgbClr val="00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6927" b="16666"/>
          <a:stretch>
            <a:fillRect/>
          </a:stretch>
        </p:blipFill>
        <p:spPr>
          <a:xfrm>
            <a:off x="-105257" y="7676727"/>
            <a:ext cx="4693283" cy="2773445"/>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16105">
            <a:off x="12541344" y="559326"/>
            <a:ext cx="5881940" cy="1639401"/>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54476" b="27132"/>
          <a:stretch>
            <a:fillRect/>
          </a:stretch>
        </p:blipFill>
        <p:spPr>
          <a:xfrm>
            <a:off x="-65072" y="8812388"/>
            <a:ext cx="2565152" cy="1597599"/>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50955" b="13236"/>
          <a:stretch>
            <a:fillRect/>
          </a:stretch>
        </p:blipFill>
        <p:spPr>
          <a:xfrm>
            <a:off x="15722395" y="7600527"/>
            <a:ext cx="2657276" cy="2769275"/>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17166" b="25104"/>
          <a:stretch>
            <a:fillRect/>
          </a:stretch>
        </p:blipFill>
        <p:spPr>
          <a:xfrm>
            <a:off x="13955171" y="8812388"/>
            <a:ext cx="4476285" cy="1574783"/>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24338" t="24768"/>
          <a:stretch>
            <a:fillRect/>
          </a:stretch>
        </p:blipFill>
        <p:spPr>
          <a:xfrm>
            <a:off x="-65072" y="-30709"/>
            <a:ext cx="3097828" cy="1730530"/>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37136" y="5143500"/>
            <a:ext cx="1161360" cy="1089567"/>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539463" y="425862"/>
            <a:ext cx="2065530" cy="479013"/>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283217" y="3925626"/>
            <a:ext cx="1820192" cy="1217874"/>
          </a:xfrm>
          <a:prstGeom prst="rect">
            <a:avLst/>
          </a:prstGeom>
        </p:spPr>
      </p:pic>
      <p:sp>
        <p:nvSpPr>
          <p:cNvPr id="17" name="TextBox 7"/>
          <p:cNvSpPr txBox="1"/>
          <p:nvPr/>
        </p:nvSpPr>
        <p:spPr>
          <a:xfrm>
            <a:off x="2464823" y="2313665"/>
            <a:ext cx="12785698" cy="2215991"/>
          </a:xfrm>
          <a:prstGeom prst="rect">
            <a:avLst/>
          </a:prstGeom>
        </p:spPr>
        <p:txBody>
          <a:bodyPr wrap="square" lIns="0" tIns="0" rIns="0" bIns="0" rtlCol="0" anchor="t">
            <a:spAutoFit/>
          </a:bodyPr>
          <a:lstStyle/>
          <a:p>
            <a:pPr lvl="0" algn="just">
              <a:lnSpc>
                <a:spcPct val="150000"/>
              </a:lnSpc>
            </a:pPr>
            <a:r>
              <a:rPr lang="en-US" sz="4800" b="1" i="1" spc="120" dirty="0" err="1">
                <a:solidFill>
                  <a:srgbClr val="003A50"/>
                </a:solidFill>
                <a:latin typeface="Arial" panose="020B0604020202020204" pitchFamily="34" charset="0"/>
                <a:cs typeface="Arial" panose="020B0604020202020204" pitchFamily="34" charset="0"/>
              </a:rPr>
              <a:t>Em</a:t>
            </a:r>
            <a:r>
              <a:rPr lang="en-US" sz="4800" b="1" i="1" spc="120" dirty="0">
                <a:solidFill>
                  <a:srgbClr val="003A50"/>
                </a:solidFill>
                <a:latin typeface="Arial" panose="020B0604020202020204" pitchFamily="34" charset="0"/>
                <a:cs typeface="Arial" panose="020B0604020202020204" pitchFamily="34" charset="0"/>
              </a:rPr>
              <a:t> có </a:t>
            </a:r>
            <a:r>
              <a:rPr lang="en-US" sz="4800" b="1" i="1" spc="120" dirty="0" err="1">
                <a:solidFill>
                  <a:srgbClr val="003A50"/>
                </a:solidFill>
                <a:latin typeface="Arial" panose="020B0604020202020204" pitchFamily="34" charset="0"/>
                <a:cs typeface="Arial" panose="020B0604020202020204" pitchFamily="34" charset="0"/>
              </a:rPr>
              <a:t>sử</a:t>
            </a:r>
            <a:r>
              <a:rPr lang="en-US" sz="4800" b="1" i="1" spc="120" dirty="0">
                <a:solidFill>
                  <a:srgbClr val="003A50"/>
                </a:solidFill>
                <a:latin typeface="Arial" panose="020B0604020202020204" pitchFamily="34" charset="0"/>
                <a:cs typeface="Arial" panose="020B0604020202020204" pitchFamily="34" charset="0"/>
              </a:rPr>
              <a:t> </a:t>
            </a:r>
            <a:r>
              <a:rPr lang="en-US" sz="4800" b="1" i="1" spc="120" dirty="0" err="1">
                <a:solidFill>
                  <a:srgbClr val="003A50"/>
                </a:solidFill>
                <a:latin typeface="Arial" panose="020B0604020202020204" pitchFamily="34" charset="0"/>
                <a:cs typeface="Arial" panose="020B0604020202020204" pitchFamily="34" charset="0"/>
              </a:rPr>
              <a:t>dụng</a:t>
            </a:r>
            <a:r>
              <a:rPr lang="en-US" sz="4800" b="1" i="1" spc="120" dirty="0">
                <a:solidFill>
                  <a:srgbClr val="003A50"/>
                </a:solidFill>
                <a:latin typeface="Arial" panose="020B0604020202020204" pitchFamily="34" charset="0"/>
                <a:cs typeface="Arial" panose="020B0604020202020204" pitchFamily="34" charset="0"/>
              </a:rPr>
              <a:t> </a:t>
            </a:r>
            <a:r>
              <a:rPr lang="en-US" sz="4800" b="1" i="1" spc="120" dirty="0" err="1">
                <a:solidFill>
                  <a:srgbClr val="003A50"/>
                </a:solidFill>
                <a:latin typeface="Arial" panose="020B0604020202020204" pitchFamily="34" charset="0"/>
                <a:cs typeface="Arial" panose="020B0604020202020204" pitchFamily="34" charset="0"/>
              </a:rPr>
              <a:t>dấu</a:t>
            </a:r>
            <a:r>
              <a:rPr lang="en-US" sz="4800" b="1" i="1" spc="120" dirty="0">
                <a:solidFill>
                  <a:srgbClr val="003A50"/>
                </a:solidFill>
                <a:latin typeface="Arial" panose="020B0604020202020204" pitchFamily="34" charset="0"/>
                <a:cs typeface="Arial" panose="020B0604020202020204" pitchFamily="34" charset="0"/>
              </a:rPr>
              <a:t> </a:t>
            </a:r>
            <a:r>
              <a:rPr lang="en-US" sz="4800" b="1" i="1" spc="120" dirty="0" err="1">
                <a:solidFill>
                  <a:srgbClr val="003A50"/>
                </a:solidFill>
                <a:latin typeface="Arial" panose="020B0604020202020204" pitchFamily="34" charset="0"/>
                <a:cs typeface="Arial" panose="020B0604020202020204" pitchFamily="34" charset="0"/>
              </a:rPr>
              <a:t>ngoặc</a:t>
            </a:r>
            <a:r>
              <a:rPr lang="en-US" sz="4800" b="1" i="1" spc="120" dirty="0">
                <a:solidFill>
                  <a:srgbClr val="003A50"/>
                </a:solidFill>
                <a:latin typeface="Arial" panose="020B0604020202020204" pitchFamily="34" charset="0"/>
                <a:cs typeface="Arial" panose="020B0604020202020204" pitchFamily="34" charset="0"/>
              </a:rPr>
              <a:t> </a:t>
            </a:r>
            <a:r>
              <a:rPr lang="en-US" sz="4800" b="1" i="1" spc="120" dirty="0" err="1">
                <a:solidFill>
                  <a:srgbClr val="003A50"/>
                </a:solidFill>
                <a:latin typeface="Arial" panose="020B0604020202020204" pitchFamily="34" charset="0"/>
                <a:cs typeface="Arial" panose="020B0604020202020204" pitchFamily="34" charset="0"/>
              </a:rPr>
              <a:t>kép</a:t>
            </a:r>
            <a:r>
              <a:rPr lang="en-US" sz="4800" b="1" i="1" spc="120" dirty="0">
                <a:solidFill>
                  <a:srgbClr val="003A50"/>
                </a:solidFill>
                <a:latin typeface="Arial" panose="020B0604020202020204" pitchFamily="34" charset="0"/>
                <a:cs typeface="Arial" panose="020B0604020202020204" pitchFamily="34" charset="0"/>
              </a:rPr>
              <a:t> khi </a:t>
            </a:r>
            <a:r>
              <a:rPr lang="en-US" sz="4800" b="1" i="1" spc="120" dirty="0" err="1">
                <a:solidFill>
                  <a:srgbClr val="003A50"/>
                </a:solidFill>
                <a:latin typeface="Arial" panose="020B0604020202020204" pitchFamily="34" charset="0"/>
                <a:cs typeface="Arial" panose="020B0604020202020204" pitchFamily="34" charset="0"/>
              </a:rPr>
              <a:t>viết</a:t>
            </a:r>
            <a:r>
              <a:rPr lang="en-US" sz="4800" b="1" i="1" spc="120" dirty="0">
                <a:solidFill>
                  <a:srgbClr val="003A50"/>
                </a:solidFill>
                <a:latin typeface="Arial" panose="020B0604020202020204" pitchFamily="34" charset="0"/>
                <a:cs typeface="Arial" panose="020B0604020202020204" pitchFamily="34" charset="0"/>
              </a:rPr>
              <a:t> văn </a:t>
            </a:r>
            <a:r>
              <a:rPr lang="en-US" sz="4800" b="1" i="1" spc="120" dirty="0" err="1">
                <a:solidFill>
                  <a:srgbClr val="003A50"/>
                </a:solidFill>
                <a:latin typeface="Arial" panose="020B0604020202020204" pitchFamily="34" charset="0"/>
                <a:cs typeface="Arial" panose="020B0604020202020204" pitchFamily="34" charset="0"/>
              </a:rPr>
              <a:t>không</a:t>
            </a:r>
            <a:r>
              <a:rPr lang="en-US" sz="4800" b="1" i="1" spc="120" dirty="0">
                <a:solidFill>
                  <a:srgbClr val="003A50"/>
                </a:solidFill>
                <a:latin typeface="Arial" panose="020B0604020202020204" pitchFamily="34" charset="0"/>
                <a:cs typeface="Arial" panose="020B0604020202020204" pitchFamily="34" charset="0"/>
              </a:rPr>
              <a:t>? Có thể </a:t>
            </a:r>
            <a:r>
              <a:rPr lang="en-US" sz="4800" b="1" i="1" spc="120" dirty="0" err="1">
                <a:solidFill>
                  <a:srgbClr val="003A50"/>
                </a:solidFill>
                <a:latin typeface="Arial" panose="020B0604020202020204" pitchFamily="34" charset="0"/>
                <a:cs typeface="Arial" panose="020B0604020202020204" pitchFamily="34" charset="0"/>
              </a:rPr>
              <a:t>nêu</a:t>
            </a:r>
            <a:r>
              <a:rPr lang="en-US" sz="4800" b="1" i="1" spc="120" dirty="0">
                <a:solidFill>
                  <a:srgbClr val="003A50"/>
                </a:solidFill>
                <a:latin typeface="Arial" panose="020B0604020202020204" pitchFamily="34" charset="0"/>
                <a:cs typeface="Arial" panose="020B0604020202020204" pitchFamily="34" charset="0"/>
              </a:rPr>
              <a:t> </a:t>
            </a:r>
            <a:r>
              <a:rPr lang="en-US" sz="4800" b="1" i="1" spc="120" dirty="0" err="1">
                <a:solidFill>
                  <a:srgbClr val="003A50"/>
                </a:solidFill>
                <a:latin typeface="Arial" panose="020B0604020202020204" pitchFamily="34" charset="0"/>
                <a:cs typeface="Arial" panose="020B0604020202020204" pitchFamily="34" charset="0"/>
              </a:rPr>
              <a:t>một</a:t>
            </a:r>
            <a:r>
              <a:rPr lang="en-US" sz="4800" b="1" i="1" spc="120" dirty="0">
                <a:solidFill>
                  <a:srgbClr val="003A50"/>
                </a:solidFill>
                <a:latin typeface="Arial" panose="020B0604020202020204" pitchFamily="34" charset="0"/>
                <a:cs typeface="Arial" panose="020B0604020202020204" pitchFamily="34" charset="0"/>
              </a:rPr>
              <a:t> </a:t>
            </a:r>
            <a:r>
              <a:rPr lang="en-US" sz="4800" b="1" i="1" spc="120" dirty="0" err="1">
                <a:solidFill>
                  <a:srgbClr val="003A50"/>
                </a:solidFill>
                <a:latin typeface="Arial" panose="020B0604020202020204" pitchFamily="34" charset="0"/>
                <a:cs typeface="Arial" panose="020B0604020202020204" pitchFamily="34" charset="0"/>
              </a:rPr>
              <a:t>ví</a:t>
            </a:r>
            <a:r>
              <a:rPr lang="en-US" sz="4800" b="1" i="1" spc="120" dirty="0">
                <a:solidFill>
                  <a:srgbClr val="003A50"/>
                </a:solidFill>
                <a:latin typeface="Arial" panose="020B0604020202020204" pitchFamily="34" charset="0"/>
                <a:cs typeface="Arial" panose="020B0604020202020204" pitchFamily="34" charset="0"/>
              </a:rPr>
              <a:t> </a:t>
            </a:r>
            <a:r>
              <a:rPr lang="en-US" sz="4800" b="1" i="1" spc="120" dirty="0" err="1">
                <a:solidFill>
                  <a:srgbClr val="003A50"/>
                </a:solidFill>
                <a:latin typeface="Arial" panose="020B0604020202020204" pitchFamily="34" charset="0"/>
                <a:cs typeface="Arial" panose="020B0604020202020204" pitchFamily="34" charset="0"/>
              </a:rPr>
              <a:t>dụ</a:t>
            </a:r>
            <a:r>
              <a:rPr lang="en-US" sz="4800" b="1" i="1" spc="120" dirty="0">
                <a:solidFill>
                  <a:srgbClr val="003A50"/>
                </a:solidFill>
                <a:latin typeface="Arial" panose="020B0604020202020204" pitchFamily="34" charset="0"/>
                <a:cs typeface="Arial" panose="020B0604020202020204" pitchFamily="34" charset="0"/>
              </a:rPr>
              <a:t> cụ thể?</a:t>
            </a:r>
            <a:endParaRPr lang="en-US" sz="4800" b="1" i="1" u="none" spc="120" dirty="0">
              <a:solidFill>
                <a:srgbClr val="003A5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210846" y="5269013"/>
            <a:ext cx="6121505" cy="3657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TextBox 2"/>
          <p:cNvSpPr txBox="1"/>
          <p:nvPr/>
        </p:nvSpPr>
        <p:spPr>
          <a:xfrm>
            <a:off x="5672280" y="817050"/>
            <a:ext cx="8587875" cy="1025922"/>
          </a:xfrm>
          <a:prstGeom prst="rect">
            <a:avLst/>
          </a:prstGeom>
        </p:spPr>
        <p:txBody>
          <a:bodyPr wrap="square" lIns="0" tIns="0" rIns="0" bIns="0" rtlCol="0" anchor="t">
            <a:spAutoFit/>
          </a:bodyPr>
          <a:lstStyle/>
          <a:p>
            <a:pPr marL="0" lvl="0" indent="0">
              <a:lnSpc>
                <a:spcPts val="8000"/>
              </a:lnSpc>
            </a:pPr>
            <a:r>
              <a:rPr lang="en-US" sz="6400" b="1" spc="400" dirty="0" smtClean="0">
                <a:solidFill>
                  <a:srgbClr val="000000"/>
                </a:solidFill>
                <a:latin typeface="Arial" panose="020B0604020202020204" pitchFamily="34" charset="0"/>
                <a:cs typeface="Arial" panose="020B0604020202020204" pitchFamily="34" charset="0"/>
              </a:rPr>
              <a:t>NỘI DUNG BÀI HỌC</a:t>
            </a:r>
            <a:endParaRPr lang="en-US" sz="6400" b="1" spc="400" dirty="0">
              <a:solidFill>
                <a:srgbClr val="00000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398" y="2835516"/>
            <a:ext cx="7467601" cy="2612784"/>
          </a:xfrm>
          <a:prstGeom prst="rect">
            <a:avLst/>
          </a:prstGeom>
        </p:spPr>
      </p:pic>
      <p:sp>
        <p:nvSpPr>
          <p:cNvPr id="8" name="TextBox 8"/>
          <p:cNvSpPr txBox="1"/>
          <p:nvPr/>
        </p:nvSpPr>
        <p:spPr>
          <a:xfrm>
            <a:off x="1495089" y="3869878"/>
            <a:ext cx="6629400" cy="544060"/>
          </a:xfrm>
          <a:prstGeom prst="rect">
            <a:avLst/>
          </a:prstGeom>
        </p:spPr>
        <p:txBody>
          <a:bodyPr wrap="square" lIns="0" tIns="0" rIns="0" bIns="0" rtlCol="0" anchor="t">
            <a:spAutoFit/>
          </a:bodyPr>
          <a:lstStyle/>
          <a:p>
            <a:pPr marL="0" lvl="0" indent="0" algn="ctr">
              <a:lnSpc>
                <a:spcPts val="4200"/>
              </a:lnSpc>
            </a:pPr>
            <a:r>
              <a:rPr lang="en-US" sz="4800" b="1" dirty="0" smtClean="0">
                <a:solidFill>
                  <a:srgbClr val="003A50"/>
                </a:solidFill>
                <a:latin typeface="Arial" panose="020B0604020202020204" pitchFamily="34" charset="0"/>
                <a:cs typeface="Arial" panose="020B0604020202020204" pitchFamily="34" charset="0"/>
              </a:rPr>
              <a:t>I. DẤU NGOẶC KÉP</a:t>
            </a:r>
            <a:endParaRPr lang="en-US" sz="4800" b="1" dirty="0">
              <a:solidFill>
                <a:srgbClr val="003A50"/>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935818" y="1124159"/>
            <a:ext cx="1480831" cy="713492"/>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105267" y="823305"/>
            <a:ext cx="1206838" cy="581477"/>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59234" r="43697"/>
          <a:stretch>
            <a:fillRect/>
          </a:stretch>
        </p:blipFill>
        <p:spPr>
          <a:xfrm rot="-10800000" flipV="1">
            <a:off x="0" y="0"/>
            <a:ext cx="2159692" cy="1250963"/>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b="33006"/>
          <a:stretch>
            <a:fillRect/>
          </a:stretch>
        </p:blipFill>
        <p:spPr>
          <a:xfrm>
            <a:off x="-265653" y="9154874"/>
            <a:ext cx="1844141" cy="1132126"/>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014997">
            <a:off x="15472455" y="9004737"/>
            <a:ext cx="1514997" cy="775534"/>
          </a:xfrm>
          <a:prstGeom prst="rect">
            <a:avLst/>
          </a:prstGeom>
        </p:spPr>
      </p:pic>
      <p:pic>
        <p:nvPicPr>
          <p:cNvPr id="20" name="Picture 20"/>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r="29876" b="27632"/>
          <a:stretch>
            <a:fillRect/>
          </a:stretch>
        </p:blipFill>
        <p:spPr>
          <a:xfrm>
            <a:off x="16888634" y="9099352"/>
            <a:ext cx="1453451" cy="1259956"/>
          </a:xfrm>
          <a:prstGeom prst="rect">
            <a:avLst/>
          </a:prstGeom>
        </p:spPr>
      </p:pic>
      <p:pic>
        <p:nvPicPr>
          <p:cNvPr id="21"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75952" y="511793"/>
            <a:ext cx="1106378" cy="1452287"/>
          </a:xfrm>
          <a:prstGeom prst="rect">
            <a:avLst/>
          </a:prstGeom>
        </p:spPr>
      </p:pic>
      <p:pic>
        <p:nvPicPr>
          <p:cNvPr id="22"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73748" y="2867929"/>
            <a:ext cx="7467601" cy="2612784"/>
          </a:xfrm>
          <a:prstGeom prst="rect">
            <a:avLst/>
          </a:prstGeom>
        </p:spPr>
      </p:pic>
      <p:pic>
        <p:nvPicPr>
          <p:cNvPr id="2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953000" y="6319736"/>
            <a:ext cx="7467601" cy="2612784"/>
          </a:xfrm>
          <a:prstGeom prst="rect">
            <a:avLst/>
          </a:prstGeom>
        </p:spPr>
      </p:pic>
      <p:sp>
        <p:nvSpPr>
          <p:cNvPr id="24" name="TextBox 8"/>
          <p:cNvSpPr txBox="1"/>
          <p:nvPr/>
        </p:nvSpPr>
        <p:spPr>
          <a:xfrm>
            <a:off x="10134600" y="3134773"/>
            <a:ext cx="6629400" cy="2079095"/>
          </a:xfrm>
          <a:prstGeom prst="rect">
            <a:avLst/>
          </a:prstGeom>
        </p:spPr>
        <p:txBody>
          <a:bodyPr wrap="square" lIns="0" tIns="0" rIns="0" bIns="0" rtlCol="0" anchor="t">
            <a:spAutoFit/>
          </a:bodyPr>
          <a:lstStyle/>
          <a:p>
            <a:pPr marL="0" lvl="0" indent="0" algn="ctr">
              <a:lnSpc>
                <a:spcPct val="150000"/>
              </a:lnSpc>
            </a:pPr>
            <a:r>
              <a:rPr lang="en-US" sz="4800" b="1" dirty="0" smtClean="0">
                <a:solidFill>
                  <a:srgbClr val="003A50"/>
                </a:solidFill>
                <a:latin typeface="Arial" panose="020B0604020202020204" pitchFamily="34" charset="0"/>
                <a:cs typeface="Arial" panose="020B0604020202020204" pitchFamily="34" charset="0"/>
              </a:rPr>
              <a:t>II. VĂN BẢN VÀ </a:t>
            </a:r>
          </a:p>
          <a:p>
            <a:pPr marL="0" lvl="0" indent="0" algn="ctr">
              <a:lnSpc>
                <a:spcPct val="150000"/>
              </a:lnSpc>
            </a:pPr>
            <a:r>
              <a:rPr lang="en-US" sz="4800" b="1" dirty="0" smtClean="0">
                <a:solidFill>
                  <a:srgbClr val="003A50"/>
                </a:solidFill>
                <a:latin typeface="Arial" panose="020B0604020202020204" pitchFamily="34" charset="0"/>
                <a:cs typeface="Arial" panose="020B0604020202020204" pitchFamily="34" charset="0"/>
              </a:rPr>
              <a:t>ĐOẠN VĂN</a:t>
            </a:r>
            <a:endParaRPr lang="en-US" sz="4800" b="1" dirty="0">
              <a:solidFill>
                <a:srgbClr val="003A50"/>
              </a:solidFill>
              <a:latin typeface="Arial" panose="020B0604020202020204" pitchFamily="34" charset="0"/>
              <a:cs typeface="Arial" panose="020B0604020202020204" pitchFamily="34" charset="0"/>
            </a:endParaRPr>
          </a:p>
        </p:txBody>
      </p:sp>
      <p:sp>
        <p:nvSpPr>
          <p:cNvPr id="25" name="TextBox 8"/>
          <p:cNvSpPr txBox="1"/>
          <p:nvPr/>
        </p:nvSpPr>
        <p:spPr>
          <a:xfrm>
            <a:off x="5486400" y="7019774"/>
            <a:ext cx="6629400" cy="971100"/>
          </a:xfrm>
          <a:prstGeom prst="rect">
            <a:avLst/>
          </a:prstGeom>
        </p:spPr>
        <p:txBody>
          <a:bodyPr wrap="square" lIns="0" tIns="0" rIns="0" bIns="0" rtlCol="0" anchor="t">
            <a:spAutoFit/>
          </a:bodyPr>
          <a:lstStyle/>
          <a:p>
            <a:pPr marL="0" lvl="0" indent="0" algn="ctr">
              <a:lnSpc>
                <a:spcPct val="150000"/>
              </a:lnSpc>
            </a:pPr>
            <a:r>
              <a:rPr lang="en-US" sz="4800" b="1" dirty="0" smtClean="0">
                <a:solidFill>
                  <a:srgbClr val="003A50"/>
                </a:solidFill>
                <a:latin typeface="Arial" panose="020B0604020202020204" pitchFamily="34" charset="0"/>
                <a:cs typeface="Arial" panose="020B0604020202020204" pitchFamily="34" charset="0"/>
              </a:rPr>
              <a:t>III. LUYỆN TẬP</a:t>
            </a:r>
            <a:endParaRPr lang="en-US" sz="4800" b="1" dirty="0">
              <a:solidFill>
                <a:srgbClr val="003A5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89725">
            <a:off x="15021753" y="8657099"/>
            <a:ext cx="3957772" cy="149440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16682"/>
          <a:stretch>
            <a:fillRect/>
          </a:stretch>
        </p:blipFill>
        <p:spPr>
          <a:xfrm rot="-10800000">
            <a:off x="2076744" y="0"/>
            <a:ext cx="1541832" cy="1345791"/>
          </a:xfrm>
          <a:prstGeom prst="rect">
            <a:avLst/>
          </a:prstGeom>
        </p:spPr>
      </p:pic>
      <p:sp>
        <p:nvSpPr>
          <p:cNvPr id="4" name="TextBox 4"/>
          <p:cNvSpPr txBox="1"/>
          <p:nvPr/>
        </p:nvSpPr>
        <p:spPr>
          <a:xfrm>
            <a:off x="3429000" y="4152900"/>
            <a:ext cx="11695947" cy="1405193"/>
          </a:xfrm>
          <a:prstGeom prst="rect">
            <a:avLst/>
          </a:prstGeom>
        </p:spPr>
        <p:txBody>
          <a:bodyPr lIns="0" tIns="0" rIns="0" bIns="0" rtlCol="0" anchor="t">
            <a:spAutoFit/>
          </a:bodyPr>
          <a:lstStyle/>
          <a:p>
            <a:pPr algn="ctr">
              <a:lnSpc>
                <a:spcPts val="12000"/>
              </a:lnSpc>
            </a:pPr>
            <a:r>
              <a:rPr lang="en-US" sz="8600" b="1" dirty="0" smtClean="0">
                <a:solidFill>
                  <a:srgbClr val="FFFFFF"/>
                </a:solidFill>
                <a:latin typeface="Arial" panose="020B0604020202020204" pitchFamily="34" charset="0"/>
                <a:cs typeface="Arial" panose="020B0604020202020204" pitchFamily="34" charset="0"/>
              </a:rPr>
              <a:t>I. DẤU NGOẶC KÉP </a:t>
            </a:r>
            <a:endParaRPr lang="en-US" sz="8600" b="1" dirty="0">
              <a:solidFill>
                <a:srgbClr val="FFFFFF"/>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18057"/>
          <a:stretch>
            <a:fillRect/>
          </a:stretch>
        </p:blipFill>
        <p:spPr>
          <a:xfrm>
            <a:off x="0" y="6640478"/>
            <a:ext cx="2843850" cy="276382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528280" y="1086284"/>
            <a:ext cx="1810892" cy="212818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834588" y="3524684"/>
            <a:ext cx="484313" cy="46494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6395240" y="5759889"/>
            <a:ext cx="605399" cy="71644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170459" y="9007147"/>
            <a:ext cx="553995" cy="794312"/>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b="25189"/>
          <a:stretch>
            <a:fillRect/>
          </a:stretch>
        </p:blipFill>
        <p:spPr>
          <a:xfrm>
            <a:off x="10229712" y="736854"/>
            <a:ext cx="563207" cy="11359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0175" y="8421512"/>
            <a:ext cx="2674680" cy="1877139"/>
          </a:xfrm>
          <a:prstGeom prst="rect">
            <a:avLst/>
          </a:prstGeom>
        </p:spPr>
      </p:pic>
      <p:grpSp>
        <p:nvGrpSpPr>
          <p:cNvPr id="3" name="Group 3"/>
          <p:cNvGrpSpPr/>
          <p:nvPr/>
        </p:nvGrpSpPr>
        <p:grpSpPr>
          <a:xfrm>
            <a:off x="1844184" y="723900"/>
            <a:ext cx="14708860" cy="8671930"/>
            <a:chOff x="718894" y="-7613"/>
            <a:chExt cx="1913890" cy="2174748"/>
          </a:xfrm>
        </p:grpSpPr>
        <p:sp>
          <p:nvSpPr>
            <p:cNvPr id="4" name="Freeform 4"/>
            <p:cNvSpPr/>
            <p:nvPr/>
          </p:nvSpPr>
          <p:spPr>
            <a:xfrm>
              <a:off x="718894" y="-7613"/>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grpSp>
        <p:nvGrpSpPr>
          <p:cNvPr id="5" name="Group 5"/>
          <p:cNvGrpSpPr/>
          <p:nvPr/>
        </p:nvGrpSpPr>
        <p:grpSpPr>
          <a:xfrm rot="-10800000">
            <a:off x="-389745" y="-1427333"/>
            <a:ext cx="9935432" cy="3576572"/>
            <a:chOff x="0" y="0"/>
            <a:chExt cx="4166870" cy="1499996"/>
          </a:xfrm>
        </p:grpSpPr>
        <p:sp>
          <p:nvSpPr>
            <p:cNvPr id="6"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9" name="Group 9"/>
          <p:cNvGrpSpPr/>
          <p:nvPr/>
        </p:nvGrpSpPr>
        <p:grpSpPr>
          <a:xfrm rot="-10800000">
            <a:off x="9545687" y="-1427333"/>
            <a:ext cx="9935432" cy="3812654"/>
            <a:chOff x="0" y="0"/>
            <a:chExt cx="4166870" cy="1599008"/>
          </a:xfrm>
        </p:grpSpPr>
        <p:sp>
          <p:nvSpPr>
            <p:cNvPr id="10" name="Freeform 10"/>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2808" y="6334931"/>
            <a:ext cx="990753" cy="146877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20670"/>
          <a:stretch>
            <a:fillRect/>
          </a:stretch>
        </p:blipFill>
        <p:spPr>
          <a:xfrm>
            <a:off x="15674648" y="8546879"/>
            <a:ext cx="2534290" cy="1858702"/>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8645"/>
          <a:stretch>
            <a:fillRect/>
          </a:stretch>
        </p:blipFill>
        <p:spPr>
          <a:xfrm>
            <a:off x="-53095" y="908422"/>
            <a:ext cx="1693323" cy="1646208"/>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6051636" y="88918"/>
            <a:ext cx="2415328" cy="939782"/>
          </a:xfrm>
          <a:prstGeom prst="rect">
            <a:avLst/>
          </a:prstGeom>
        </p:spPr>
      </p:pic>
      <p:sp>
        <p:nvSpPr>
          <p:cNvPr id="26" name="Rectangle 25"/>
          <p:cNvSpPr/>
          <p:nvPr/>
        </p:nvSpPr>
        <p:spPr>
          <a:xfrm>
            <a:off x="2466190" y="2554630"/>
            <a:ext cx="13464848" cy="3000821"/>
          </a:xfrm>
          <a:prstGeom prst="rect">
            <a:avLst/>
          </a:prstGeom>
        </p:spPr>
        <p:txBody>
          <a:bodyPr wrap="square">
            <a:spAutoFit/>
          </a:bodyPr>
          <a:lstStyle/>
          <a:p>
            <a:pPr algn="just">
              <a:lnSpc>
                <a:spcPct val="150000"/>
              </a:lnSpc>
            </a:pPr>
            <a:r>
              <a:rPr lang="en-US" sz="4200" b="1" i="1" dirty="0" smtClean="0">
                <a:ea typeface="Times New Roman" panose="02020603050405020304" pitchFamily="18" charset="0"/>
                <a:cs typeface="Times New Roman" panose="02020603050405020304" pitchFamily="18" charset="0"/>
              </a:rPr>
              <a:t>	</a:t>
            </a:r>
            <a:r>
              <a:rPr lang="vi-VN" sz="4200" b="1" i="1" dirty="0" smtClean="0">
                <a:ea typeface="Times New Roman" panose="02020603050405020304" pitchFamily="18" charset="0"/>
                <a:cs typeface="Times New Roman" panose="02020603050405020304" pitchFamily="18" charset="0"/>
              </a:rPr>
              <a:t>Em </a:t>
            </a:r>
            <a:r>
              <a:rPr lang="vi-VN" sz="4200" b="1" i="1" dirty="0">
                <a:ea typeface="Times New Roman" panose="02020603050405020304" pitchFamily="18" charset="0"/>
                <a:cs typeface="Times New Roman" panose="02020603050405020304" pitchFamily="18" charset="0"/>
              </a:rPr>
              <a:t>hiểu thế nào về từ “trả thù” được sử dụng trong câu văn sau:</a:t>
            </a:r>
            <a:endParaRPr lang="en-US" sz="4200" b="1" i="1" dirty="0">
              <a:ea typeface="Times New Roman" panose="02020603050405020304" pitchFamily="18" charset="0"/>
              <a:cs typeface="Times New Roman" panose="02020603050405020304" pitchFamily="18" charset="0"/>
            </a:endParaRPr>
          </a:p>
          <a:p>
            <a:pPr algn="ctr">
              <a:lnSpc>
                <a:spcPct val="150000"/>
              </a:lnSpc>
            </a:pPr>
            <a:r>
              <a:rPr lang="vi-VN" sz="4200" i="1" dirty="0">
                <a:ea typeface="Times New Roman" panose="02020603050405020304" pitchFamily="18" charset="0"/>
                <a:cs typeface="Times New Roman" panose="02020603050405020304" pitchFamily="18" charset="0"/>
              </a:rPr>
              <a:t>Chẳng đứa nào sung sướng vì “</a:t>
            </a:r>
            <a:r>
              <a:rPr lang="vi-VN" sz="4200" b="1" i="1" dirty="0">
                <a:ea typeface="Times New Roman" panose="02020603050405020304" pitchFamily="18" charset="0"/>
                <a:cs typeface="Times New Roman" panose="02020603050405020304" pitchFamily="18" charset="0"/>
              </a:rPr>
              <a:t>trả thù</a:t>
            </a:r>
            <a:r>
              <a:rPr lang="vi-VN" sz="4200" i="1" dirty="0">
                <a:ea typeface="Times New Roman" panose="02020603050405020304" pitchFamily="18" charset="0"/>
                <a:cs typeface="Times New Roman" panose="02020603050405020304" pitchFamily="18" charset="0"/>
              </a:rPr>
              <a:t>” được Lợi nữa.</a:t>
            </a:r>
            <a:endParaRPr lang="en-US" sz="4200" dirty="0">
              <a:effectLst/>
              <a:ea typeface="Times New Roman" panose="02020603050405020304" pitchFamily="18" charset="0"/>
              <a:cs typeface="Times New Roman" panose="02020603050405020304" pitchFamily="18" charset="0"/>
            </a:endParaRPr>
          </a:p>
        </p:txBody>
      </p:sp>
      <p:sp>
        <p:nvSpPr>
          <p:cNvPr id="27" name="Rectangle 26"/>
          <p:cNvSpPr/>
          <p:nvPr/>
        </p:nvSpPr>
        <p:spPr>
          <a:xfrm>
            <a:off x="3102614" y="5975230"/>
            <a:ext cx="12192000" cy="3000821"/>
          </a:xfrm>
          <a:prstGeom prst="rect">
            <a:avLst/>
          </a:prstGeom>
        </p:spPr>
        <p:txBody>
          <a:bodyPr wrap="square">
            <a:spAutoFit/>
          </a:bodyPr>
          <a:lstStyle/>
          <a:p>
            <a:pPr marL="571500" indent="-571500" algn="just">
              <a:lnSpc>
                <a:spcPct val="150000"/>
              </a:lnSpc>
              <a:buFont typeface="Symbol" panose="05050102010706020507" pitchFamily="18" charset="2"/>
              <a:buChar char="Þ"/>
            </a:pPr>
            <a:r>
              <a:rPr lang="vi-VN" sz="4200" b="1" dirty="0" smtClean="0">
                <a:solidFill>
                  <a:srgbClr val="000000"/>
                </a:solidFill>
                <a:ea typeface="Times New Roman" panose="02020603050405020304" pitchFamily="18" charset="0"/>
              </a:rPr>
              <a:t>Từ </a:t>
            </a:r>
            <a:r>
              <a:rPr lang="vi-VN" sz="4200" b="1" dirty="0">
                <a:solidFill>
                  <a:srgbClr val="000000"/>
                </a:solidFill>
                <a:ea typeface="Times New Roman" panose="02020603050405020304" pitchFamily="18" charset="0"/>
              </a:rPr>
              <a:t>“trả thù” trong câu </a:t>
            </a:r>
            <a:r>
              <a:rPr lang="vi-VN" sz="4200" b="1" dirty="0" smtClean="0">
                <a:solidFill>
                  <a:srgbClr val="000000"/>
                </a:solidFill>
                <a:ea typeface="Times New Roman" panose="02020603050405020304" pitchFamily="18" charset="0"/>
              </a:rPr>
              <a:t>trên </a:t>
            </a:r>
            <a:r>
              <a:rPr lang="vi-VN" sz="4200" b="1" dirty="0">
                <a:solidFill>
                  <a:srgbClr val="000000"/>
                </a:solidFill>
                <a:ea typeface="Times New Roman" panose="02020603050405020304" pitchFamily="18" charset="0"/>
              </a:rPr>
              <a:t>là cách nói thể hiện sự đùa nghịch, vô tư của trẻ thơ</a:t>
            </a:r>
            <a:r>
              <a:rPr lang="vi-VN" sz="4200" b="1" dirty="0" smtClean="0">
                <a:solidFill>
                  <a:srgbClr val="000000"/>
                </a:solidFill>
                <a:ea typeface="Times New Roman" panose="02020603050405020304" pitchFamily="18" charset="0"/>
              </a:rPr>
              <a:t>.</a:t>
            </a:r>
            <a:endParaRPr lang="en-US" sz="4200" b="1" dirty="0" smtClean="0">
              <a:solidFill>
                <a:srgbClr val="000000"/>
              </a:solidFill>
              <a:ea typeface="Times New Roman" panose="02020603050405020304" pitchFamily="18" charset="0"/>
            </a:endParaRPr>
          </a:p>
          <a:p>
            <a:pPr>
              <a:lnSpc>
                <a:spcPct val="150000"/>
              </a:lnSpc>
            </a:pPr>
            <a:endParaRPr lang="en-US" sz="4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0175" y="8421512"/>
            <a:ext cx="2674680" cy="1877139"/>
          </a:xfrm>
          <a:prstGeom prst="rect">
            <a:avLst/>
          </a:prstGeom>
        </p:spPr>
      </p:pic>
      <p:grpSp>
        <p:nvGrpSpPr>
          <p:cNvPr id="3" name="Group 3"/>
          <p:cNvGrpSpPr/>
          <p:nvPr/>
        </p:nvGrpSpPr>
        <p:grpSpPr>
          <a:xfrm>
            <a:off x="1844184" y="723900"/>
            <a:ext cx="14708860" cy="8671930"/>
            <a:chOff x="718894" y="-7613"/>
            <a:chExt cx="1913890" cy="2174748"/>
          </a:xfrm>
        </p:grpSpPr>
        <p:sp>
          <p:nvSpPr>
            <p:cNvPr id="4" name="Freeform 4"/>
            <p:cNvSpPr/>
            <p:nvPr/>
          </p:nvSpPr>
          <p:spPr>
            <a:xfrm>
              <a:off x="718894" y="-7613"/>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grpSp>
        <p:nvGrpSpPr>
          <p:cNvPr id="5" name="Group 5"/>
          <p:cNvGrpSpPr/>
          <p:nvPr/>
        </p:nvGrpSpPr>
        <p:grpSpPr>
          <a:xfrm rot="-10800000">
            <a:off x="-389745" y="-1427333"/>
            <a:ext cx="9935432" cy="3576572"/>
            <a:chOff x="0" y="0"/>
            <a:chExt cx="4166870" cy="1499996"/>
          </a:xfrm>
        </p:grpSpPr>
        <p:sp>
          <p:nvSpPr>
            <p:cNvPr id="6"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9" name="Group 9"/>
          <p:cNvGrpSpPr/>
          <p:nvPr/>
        </p:nvGrpSpPr>
        <p:grpSpPr>
          <a:xfrm rot="-10800000">
            <a:off x="9545687" y="-1427333"/>
            <a:ext cx="9935432" cy="3812654"/>
            <a:chOff x="0" y="0"/>
            <a:chExt cx="4166870" cy="1599008"/>
          </a:xfrm>
        </p:grpSpPr>
        <p:sp>
          <p:nvSpPr>
            <p:cNvPr id="10" name="Freeform 10"/>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2808" y="6334931"/>
            <a:ext cx="990753" cy="146877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20670"/>
          <a:stretch>
            <a:fillRect/>
          </a:stretch>
        </p:blipFill>
        <p:spPr>
          <a:xfrm>
            <a:off x="15674648" y="8546879"/>
            <a:ext cx="2534290" cy="1858702"/>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8645"/>
          <a:stretch>
            <a:fillRect/>
          </a:stretch>
        </p:blipFill>
        <p:spPr>
          <a:xfrm>
            <a:off x="-53095" y="908422"/>
            <a:ext cx="1693323" cy="1646208"/>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6051636" y="88918"/>
            <a:ext cx="2415328" cy="939782"/>
          </a:xfrm>
          <a:prstGeom prst="rect">
            <a:avLst/>
          </a:prstGeom>
        </p:spPr>
      </p:pic>
      <p:sp>
        <p:nvSpPr>
          <p:cNvPr id="26" name="Rectangle 25"/>
          <p:cNvSpPr/>
          <p:nvPr/>
        </p:nvSpPr>
        <p:spPr>
          <a:xfrm>
            <a:off x="2466190" y="2892416"/>
            <a:ext cx="13464848" cy="1063433"/>
          </a:xfrm>
          <a:prstGeom prst="rect">
            <a:avLst/>
          </a:prstGeom>
        </p:spPr>
        <p:txBody>
          <a:bodyPr wrap="square">
            <a:spAutoFit/>
          </a:bodyPr>
          <a:lstStyle/>
          <a:p>
            <a:pPr algn="ctr">
              <a:lnSpc>
                <a:spcPct val="150000"/>
              </a:lnSpc>
            </a:pPr>
            <a:r>
              <a:rPr lang="en-US" sz="4800" b="1" dirty="0" smtClean="0">
                <a:latin typeface="Arial" panose="020B0604020202020204" pitchFamily="34" charset="0"/>
                <a:ea typeface="Times New Roman" panose="02020603050405020304" pitchFamily="18" charset="0"/>
                <a:cs typeface="Arial" panose="020B0604020202020204" pitchFamily="34" charset="0"/>
              </a:rPr>
              <a:t>	NHẬN XÉT</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7" name="Rectangle 26"/>
          <p:cNvSpPr/>
          <p:nvPr/>
        </p:nvSpPr>
        <p:spPr>
          <a:xfrm>
            <a:off x="3102614" y="4407929"/>
            <a:ext cx="12192000" cy="1927002"/>
          </a:xfrm>
          <a:prstGeom prst="rect">
            <a:avLst/>
          </a:prstGeom>
        </p:spPr>
        <p:txBody>
          <a:bodyPr wrap="square">
            <a:spAutoFit/>
          </a:bodyPr>
          <a:lstStyle/>
          <a:p>
            <a:pPr marL="571500" indent="-571500" algn="just">
              <a:lnSpc>
                <a:spcPct val="150000"/>
              </a:lnSpc>
              <a:buFont typeface="Symbol" panose="05050102010706020507" pitchFamily="18" charset="2"/>
              <a:buChar char="Þ"/>
            </a:pPr>
            <a:r>
              <a:rPr lang="vi-VN" sz="4200" dirty="0">
                <a:solidFill>
                  <a:srgbClr val="000000"/>
                </a:solidFill>
                <a:ea typeface="Times New Roman" panose="02020603050405020304" pitchFamily="18" charset="0"/>
              </a:rPr>
              <a:t>Dấu ngoặc kép để đánh dấu cách hiểu một từ ngữ không theo nghĩa thông thường. </a:t>
            </a:r>
            <a:endParaRPr lang="en-US" sz="4200" dirty="0"/>
          </a:p>
        </p:txBody>
      </p:sp>
    </p:spTree>
    <p:extLst>
      <p:ext uri="{BB962C8B-B14F-4D97-AF65-F5344CB8AC3E}">
        <p14:creationId xmlns:p14="http://schemas.microsoft.com/office/powerpoint/2010/main" val="107766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3"/>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89725">
            <a:off x="15021753" y="8657099"/>
            <a:ext cx="3957772" cy="149440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16682"/>
          <a:stretch>
            <a:fillRect/>
          </a:stretch>
        </p:blipFill>
        <p:spPr>
          <a:xfrm rot="-10800000">
            <a:off x="2076744" y="0"/>
            <a:ext cx="1541832" cy="1345791"/>
          </a:xfrm>
          <a:prstGeom prst="rect">
            <a:avLst/>
          </a:prstGeom>
        </p:spPr>
      </p:pic>
      <p:sp>
        <p:nvSpPr>
          <p:cNvPr id="4" name="TextBox 4"/>
          <p:cNvSpPr txBox="1"/>
          <p:nvPr/>
        </p:nvSpPr>
        <p:spPr>
          <a:xfrm>
            <a:off x="2260526" y="4221006"/>
            <a:ext cx="14173200" cy="1538883"/>
          </a:xfrm>
          <a:prstGeom prst="rect">
            <a:avLst/>
          </a:prstGeom>
        </p:spPr>
        <p:txBody>
          <a:bodyPr wrap="square" lIns="0" tIns="0" rIns="0" bIns="0" rtlCol="0" anchor="t">
            <a:spAutoFit/>
          </a:bodyPr>
          <a:lstStyle/>
          <a:p>
            <a:pPr algn="ctr">
              <a:lnSpc>
                <a:spcPts val="12000"/>
              </a:lnSpc>
            </a:pPr>
            <a:r>
              <a:rPr lang="en-US" sz="8600" b="1" dirty="0" smtClean="0">
                <a:solidFill>
                  <a:srgbClr val="FFFFFF"/>
                </a:solidFill>
                <a:latin typeface="Arial" panose="020B0604020202020204" pitchFamily="34" charset="0"/>
                <a:cs typeface="Arial" panose="020B0604020202020204" pitchFamily="34" charset="0"/>
              </a:rPr>
              <a:t>II. VĂN BẢN VÀ ĐOẠN VĂN</a:t>
            </a:r>
            <a:endParaRPr lang="en-US" sz="8600" b="1" dirty="0">
              <a:solidFill>
                <a:srgbClr val="FFFFFF"/>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18057"/>
          <a:stretch>
            <a:fillRect/>
          </a:stretch>
        </p:blipFill>
        <p:spPr>
          <a:xfrm>
            <a:off x="0" y="6640478"/>
            <a:ext cx="2843850" cy="276382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528280" y="1086284"/>
            <a:ext cx="1810892" cy="212818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834588" y="3524684"/>
            <a:ext cx="484313" cy="46494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6395240" y="5759889"/>
            <a:ext cx="605399" cy="71644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170459" y="9007147"/>
            <a:ext cx="553995" cy="794312"/>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b="25189"/>
          <a:stretch>
            <a:fillRect/>
          </a:stretch>
        </p:blipFill>
        <p:spPr>
          <a:xfrm>
            <a:off x="10229712" y="736854"/>
            <a:ext cx="563207" cy="1135955"/>
          </a:xfrm>
          <a:prstGeom prst="rect">
            <a:avLst/>
          </a:prstGeom>
        </p:spPr>
      </p:pic>
    </p:spTree>
    <p:extLst>
      <p:ext uri="{BB962C8B-B14F-4D97-AF65-F5344CB8AC3E}">
        <p14:creationId xmlns:p14="http://schemas.microsoft.com/office/powerpoint/2010/main" val="2056630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0175" y="8421512"/>
            <a:ext cx="2674680" cy="1877139"/>
          </a:xfrm>
          <a:prstGeom prst="rect">
            <a:avLst/>
          </a:prstGeom>
        </p:spPr>
      </p:pic>
      <p:grpSp>
        <p:nvGrpSpPr>
          <p:cNvPr id="3" name="Group 3"/>
          <p:cNvGrpSpPr/>
          <p:nvPr/>
        </p:nvGrpSpPr>
        <p:grpSpPr>
          <a:xfrm>
            <a:off x="1844184" y="723900"/>
            <a:ext cx="14708860" cy="8671930"/>
            <a:chOff x="718894" y="-7613"/>
            <a:chExt cx="1913890" cy="2174748"/>
          </a:xfrm>
        </p:grpSpPr>
        <p:sp>
          <p:nvSpPr>
            <p:cNvPr id="4" name="Freeform 4"/>
            <p:cNvSpPr/>
            <p:nvPr/>
          </p:nvSpPr>
          <p:spPr>
            <a:xfrm>
              <a:off x="718894" y="-7613"/>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grpSp>
        <p:nvGrpSpPr>
          <p:cNvPr id="5" name="Group 5"/>
          <p:cNvGrpSpPr/>
          <p:nvPr/>
        </p:nvGrpSpPr>
        <p:grpSpPr>
          <a:xfrm rot="-10800000">
            <a:off x="-389745" y="-1427333"/>
            <a:ext cx="9935432" cy="3576572"/>
            <a:chOff x="0" y="0"/>
            <a:chExt cx="4166870" cy="1499996"/>
          </a:xfrm>
        </p:grpSpPr>
        <p:sp>
          <p:nvSpPr>
            <p:cNvPr id="6"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9" name="Group 9"/>
          <p:cNvGrpSpPr/>
          <p:nvPr/>
        </p:nvGrpSpPr>
        <p:grpSpPr>
          <a:xfrm rot="-10800000">
            <a:off x="9545687" y="-1427333"/>
            <a:ext cx="9935432" cy="3812654"/>
            <a:chOff x="0" y="0"/>
            <a:chExt cx="4166870" cy="1599008"/>
          </a:xfrm>
        </p:grpSpPr>
        <p:sp>
          <p:nvSpPr>
            <p:cNvPr id="10" name="Freeform 10"/>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2808" y="6334931"/>
            <a:ext cx="990753" cy="146877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20670"/>
          <a:stretch>
            <a:fillRect/>
          </a:stretch>
        </p:blipFill>
        <p:spPr>
          <a:xfrm>
            <a:off x="15674648" y="8546879"/>
            <a:ext cx="2534290" cy="1858702"/>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18645"/>
          <a:stretch>
            <a:fillRect/>
          </a:stretch>
        </p:blipFill>
        <p:spPr>
          <a:xfrm>
            <a:off x="-53095" y="908422"/>
            <a:ext cx="1693323" cy="1646208"/>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6051636" y="88918"/>
            <a:ext cx="2415328" cy="939782"/>
          </a:xfrm>
          <a:prstGeom prst="rect">
            <a:avLst/>
          </a:prstGeom>
        </p:spPr>
      </p:pic>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27021" t="8343" r="8375" b="13892"/>
          <a:stretch/>
        </p:blipFill>
        <p:spPr>
          <a:xfrm>
            <a:off x="2667000" y="4300474"/>
            <a:ext cx="4114800" cy="4953000"/>
          </a:xfrm>
          <a:prstGeom prst="rect">
            <a:avLst/>
          </a:prstGeom>
        </p:spPr>
      </p:pic>
      <p:sp>
        <p:nvSpPr>
          <p:cNvPr id="8" name="Rounded Rectangular Callout 7"/>
          <p:cNvSpPr/>
          <p:nvPr/>
        </p:nvSpPr>
        <p:spPr>
          <a:xfrm>
            <a:off x="6748818" y="2690176"/>
            <a:ext cx="8229600" cy="3200400"/>
          </a:xfrm>
          <a:prstGeom prst="wedgeRoundRectCallout">
            <a:avLst>
              <a:gd name="adj1" fmla="val -56488"/>
              <a:gd name="adj2" fmla="val 62500"/>
              <a:gd name="adj3" fmla="val 16667"/>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i="1" dirty="0" smtClean="0">
                <a:solidFill>
                  <a:schemeClr val="tx1"/>
                </a:solidFill>
              </a:rPr>
              <a:t>	</a:t>
            </a:r>
            <a:r>
              <a:rPr lang="vi-VN" sz="3800" b="1" i="1" dirty="0" smtClean="0">
                <a:solidFill>
                  <a:schemeClr val="tx1"/>
                </a:solidFill>
              </a:rPr>
              <a:t>Em </a:t>
            </a:r>
            <a:r>
              <a:rPr lang="vi-VN" sz="3800" b="1" i="1" dirty="0">
                <a:solidFill>
                  <a:schemeClr val="tx1"/>
                </a:solidFill>
              </a:rPr>
              <a:t>đã được học các văn bản trong chương trình kì 1 và kì 2, vậy em hiểu văn bản là gì?</a:t>
            </a:r>
            <a:endParaRPr lang="en-US" sz="3800" b="1" i="1" dirty="0">
              <a:solidFill>
                <a:schemeClr val="tx1"/>
              </a:solidFill>
            </a:endParaRPr>
          </a:p>
        </p:txBody>
      </p:sp>
    </p:spTree>
    <p:extLst>
      <p:ext uri="{BB962C8B-B14F-4D97-AF65-F5344CB8AC3E}">
        <p14:creationId xmlns:p14="http://schemas.microsoft.com/office/powerpoint/2010/main" val="76776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533</Words>
  <Application>Microsoft Office PowerPoint</Application>
  <PresentationFormat>Custom</PresentationFormat>
  <Paragraphs>69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Wingdings</vt:lpstr>
      <vt:lpstr>Symbol</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11</cp:revision>
  <dcterms:created xsi:type="dcterms:W3CDTF">2006-08-16T00:00:00Z</dcterms:created>
  <dcterms:modified xsi:type="dcterms:W3CDTF">2025-03-03T11:39:16Z</dcterms:modified>
  <dc:identifier>DAEt-d3kjac</dc:identifier>
</cp:coreProperties>
</file>