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8" r:id="rId3"/>
    <p:sldId id="256" r:id="rId4"/>
    <p:sldId id="259" r:id="rId5"/>
    <p:sldId id="272" r:id="rId6"/>
    <p:sldId id="273" r:id="rId7"/>
    <p:sldId id="274" r:id="rId8"/>
    <p:sldId id="260" r:id="rId9"/>
    <p:sldId id="264" r:id="rId10"/>
    <p:sldId id="275" r:id="rId11"/>
    <p:sldId id="261" r:id="rId12"/>
    <p:sldId id="257" r:id="rId13"/>
    <p:sldId id="262" r:id="rId14"/>
    <p:sldId id="268"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60.sv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60.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0.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00" y="190500"/>
            <a:ext cx="2369626" cy="2369626"/>
          </a:xfrm>
          <a:prstGeom prst="rect">
            <a:avLst/>
          </a:prstGeom>
        </p:spPr>
      </p:pic>
      <p:sp>
        <p:nvSpPr>
          <p:cNvPr id="3" name="AutoShape 3"/>
          <p:cNvSpPr/>
          <p:nvPr/>
        </p:nvSpPr>
        <p:spPr>
          <a:xfrm>
            <a:off x="0" y="7544467"/>
            <a:ext cx="18288000" cy="2742533"/>
          </a:xfrm>
          <a:prstGeom prst="rect">
            <a:avLst/>
          </a:prstGeom>
          <a:solidFill>
            <a:srgbClr val="EDECED"/>
          </a:solidFill>
        </p:spPr>
      </p:sp>
      <p:sp>
        <p:nvSpPr>
          <p:cNvPr id="6" name="TextBox 6"/>
          <p:cNvSpPr txBox="1"/>
          <p:nvPr/>
        </p:nvSpPr>
        <p:spPr>
          <a:xfrm>
            <a:off x="2019300" y="2857500"/>
            <a:ext cx="14249400" cy="2633926"/>
          </a:xfrm>
          <a:prstGeom prst="rect">
            <a:avLst/>
          </a:prstGeom>
        </p:spPr>
        <p:txBody>
          <a:bodyPr wrap="square" lIns="0" tIns="0" rIns="0" bIns="0" rtlCol="0" anchor="t">
            <a:spAutoFit/>
          </a:bodyPr>
          <a:lstStyle/>
          <a:p>
            <a:pPr algn="ctr">
              <a:lnSpc>
                <a:spcPts val="10800"/>
              </a:lnSpc>
            </a:pPr>
            <a:r>
              <a:rPr lang="en-US" sz="7200" b="1" dirty="0" smtClean="0">
                <a:solidFill>
                  <a:srgbClr val="1D4E89"/>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D4E8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519685" y="5299464"/>
            <a:ext cx="3498030" cy="48339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660" y="5319448"/>
            <a:ext cx="5241674" cy="42219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89248">
            <a:off x="15073243" y="196594"/>
            <a:ext cx="4077460" cy="1334442"/>
          </a:xfrm>
          <a:prstGeom prst="rect">
            <a:avLst/>
          </a:prstGeom>
        </p:spPr>
      </p:pic>
      <p:sp>
        <p:nvSpPr>
          <p:cNvPr id="2" name="Rounded Rectangle 1"/>
          <p:cNvSpPr/>
          <p:nvPr/>
        </p:nvSpPr>
        <p:spPr>
          <a:xfrm>
            <a:off x="1028700" y="1752600"/>
            <a:ext cx="3848100" cy="1600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GIỐNG NHAU</a:t>
            </a:r>
            <a:endParaRPr lang="en-US" sz="42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028700" y="6210300"/>
            <a:ext cx="3848100" cy="1600200"/>
          </a:xfrm>
          <a:prstGeom prst="roundRect">
            <a:avLst/>
          </a:prstGeom>
          <a:solidFill>
            <a:schemeClr val="accent1">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KHÁC NHAU</a:t>
            </a:r>
            <a:endParaRPr lang="en-US" sz="4200" b="1" dirty="0">
              <a:solidFill>
                <a:schemeClr val="tx1"/>
              </a:solidFill>
              <a:latin typeface="Arial" panose="020B0604020202020204" pitchFamily="34" charset="0"/>
              <a:cs typeface="Arial" panose="020B0604020202020204" pitchFamily="34" charset="0"/>
            </a:endParaRPr>
          </a:p>
        </p:txBody>
      </p:sp>
      <p:sp>
        <p:nvSpPr>
          <p:cNvPr id="3" name="Rounded Rectangle 2"/>
          <p:cNvSpPr/>
          <p:nvPr/>
        </p:nvSpPr>
        <p:spPr>
          <a:xfrm>
            <a:off x="5635388" y="1104900"/>
            <a:ext cx="10668000" cy="2895600"/>
          </a:xfrm>
          <a:prstGeom prst="round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rPr>
              <a:t>Thầy Phu và cụ Bơ-mơn đều là những người trầm lặng, làm những việc cho người khác một cách âm thầm mà không cần sự đền đáp nào cả.</a:t>
            </a:r>
            <a:endParaRPr lang="en-US" sz="3200" dirty="0">
              <a:solidFill>
                <a:schemeClr val="tx1"/>
              </a:solidFill>
            </a:endParaRPr>
          </a:p>
        </p:txBody>
      </p:sp>
      <p:sp>
        <p:nvSpPr>
          <p:cNvPr id="14" name="Rounded Rectangle 13"/>
          <p:cNvSpPr/>
          <p:nvPr/>
        </p:nvSpPr>
        <p:spPr>
          <a:xfrm>
            <a:off x="5698493" y="4652108"/>
            <a:ext cx="10668000" cy="2204806"/>
          </a:xfrm>
          <a:prstGeom prst="roundRect">
            <a:avLst/>
          </a:prstGeom>
          <a:solidFill>
            <a:schemeClr val="bg1">
              <a:lumMod val="9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chemeClr val="tx1"/>
                </a:solidFill>
              </a:rPr>
              <a:t>Thầy Phu đã đi đến đám tang của chú dế với một hình ảnh trang trọng, trang nghiêm.</a:t>
            </a:r>
            <a:endParaRPr lang="en-US" sz="3200" dirty="0">
              <a:solidFill>
                <a:schemeClr val="tx1"/>
              </a:solidFill>
            </a:endParaRPr>
          </a:p>
        </p:txBody>
      </p:sp>
      <p:sp>
        <p:nvSpPr>
          <p:cNvPr id="15" name="Rounded Rectangle 14"/>
          <p:cNvSpPr/>
          <p:nvPr/>
        </p:nvSpPr>
        <p:spPr>
          <a:xfrm>
            <a:off x="5603543" y="7270331"/>
            <a:ext cx="10668000" cy="2204806"/>
          </a:xfrm>
          <a:prstGeom prst="roundRect">
            <a:avLst/>
          </a:prstGeom>
          <a:solidFill>
            <a:schemeClr val="bg1">
              <a:lumMod val="9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chemeClr val="tx1"/>
                </a:solidFill>
                <a:latin typeface="Arial" panose="020B0604020202020204" pitchFamily="34" charset="0"/>
                <a:cs typeface="Arial" panose="020B0604020202020204" pitchFamily="34" charset="0"/>
              </a:rPr>
              <a:t>C</a:t>
            </a:r>
            <a:r>
              <a:rPr lang="vi-VN" sz="3200" dirty="0" smtClean="0">
                <a:solidFill>
                  <a:schemeClr val="tx1"/>
                </a:solidFill>
              </a:rPr>
              <a:t>ụ </a:t>
            </a:r>
            <a:r>
              <a:rPr lang="vi-VN" sz="3200" dirty="0">
                <a:solidFill>
                  <a:schemeClr val="tx1"/>
                </a:solidFill>
              </a:rPr>
              <a:t>Bơ-mơn đã im lặng làm và cuối cùng trở nên im lặng mãi mãi vì cụ đã ra đi.</a:t>
            </a:r>
            <a:endParaRPr lang="en-US" sz="3200" dirty="0">
              <a:solidFill>
                <a:schemeClr val="tx1"/>
              </a:solidFill>
            </a:endParaRPr>
          </a:p>
        </p:txBody>
      </p:sp>
      <p:cxnSp>
        <p:nvCxnSpPr>
          <p:cNvPr id="5" name="Straight Arrow Connector 4"/>
          <p:cNvCxnSpPr>
            <a:stCxn id="2" idx="3"/>
            <a:endCxn id="3" idx="1"/>
          </p:cNvCxnSpPr>
          <p:nvPr/>
        </p:nvCxnSpPr>
        <p:spPr>
          <a:xfrm>
            <a:off x="4876800" y="2552700"/>
            <a:ext cx="758588" cy="0"/>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1" idx="3"/>
            <a:endCxn id="14" idx="1"/>
          </p:cNvCxnSpPr>
          <p:nvPr/>
        </p:nvCxnSpPr>
        <p:spPr>
          <a:xfrm flipV="1">
            <a:off x="4876800" y="5754511"/>
            <a:ext cx="821693" cy="1255889"/>
          </a:xfrm>
          <a:prstGeom prst="straightConnector1">
            <a:avLst/>
          </a:prstGeom>
          <a:ln>
            <a:solidFill>
              <a:schemeClr val="accent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1" idx="3"/>
            <a:endCxn id="15" idx="1"/>
          </p:cNvCxnSpPr>
          <p:nvPr/>
        </p:nvCxnSpPr>
        <p:spPr>
          <a:xfrm>
            <a:off x="4876800" y="7010400"/>
            <a:ext cx="726743" cy="1362334"/>
          </a:xfrm>
          <a:prstGeom prst="straightConnector1">
            <a:avLst/>
          </a:prstGeom>
          <a:ln>
            <a:solidFill>
              <a:schemeClr val="accent1">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20"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9118542"/>
            <a:ext cx="1583009" cy="1583009"/>
          </a:xfrm>
          <a:prstGeom prst="rect">
            <a:avLst/>
          </a:prstGeom>
        </p:spPr>
      </p:pic>
    </p:spTree>
    <p:extLst>
      <p:ext uri="{BB962C8B-B14F-4D97-AF65-F5344CB8AC3E}">
        <p14:creationId xmlns:p14="http://schemas.microsoft.com/office/powerpoint/2010/main" val="33661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1059626" y="3543301"/>
            <a:ext cx="16085374" cy="5486400"/>
            <a:chOff x="0" y="0"/>
            <a:chExt cx="6495138" cy="1193306"/>
          </a:xfrm>
        </p:grpSpPr>
        <p:sp>
          <p:nvSpPr>
            <p:cNvPr id="3" name="Freeform 3"/>
            <p:cNvSpPr/>
            <p:nvPr/>
          </p:nvSpPr>
          <p:spPr>
            <a:xfrm>
              <a:off x="0" y="0"/>
              <a:ext cx="6495138" cy="1193307"/>
            </a:xfrm>
            <a:custGeom>
              <a:avLst/>
              <a:gdLst/>
              <a:ahLst/>
              <a:cxnLst/>
              <a:rect l="l" t="t" r="r" b="b"/>
              <a:pathLst>
                <a:path w="6495138" h="1193307">
                  <a:moveTo>
                    <a:pt x="6370678" y="1193306"/>
                  </a:moveTo>
                  <a:lnTo>
                    <a:pt x="124460" y="1193306"/>
                  </a:lnTo>
                  <a:cubicBezTo>
                    <a:pt x="55880" y="1193306"/>
                    <a:pt x="0" y="1137426"/>
                    <a:pt x="0" y="1068846"/>
                  </a:cubicBezTo>
                  <a:lnTo>
                    <a:pt x="0" y="124460"/>
                  </a:lnTo>
                  <a:cubicBezTo>
                    <a:pt x="0" y="55880"/>
                    <a:pt x="55880" y="0"/>
                    <a:pt x="124460" y="0"/>
                  </a:cubicBezTo>
                  <a:lnTo>
                    <a:pt x="6370678" y="0"/>
                  </a:lnTo>
                  <a:cubicBezTo>
                    <a:pt x="6439258" y="0"/>
                    <a:pt x="6495138" y="55880"/>
                    <a:pt x="6495138" y="124460"/>
                  </a:cubicBezTo>
                  <a:lnTo>
                    <a:pt x="6495138" y="1068847"/>
                  </a:lnTo>
                  <a:cubicBezTo>
                    <a:pt x="6495138" y="1137427"/>
                    <a:pt x="6439258" y="1193307"/>
                    <a:pt x="6370678" y="1193307"/>
                  </a:cubicBezTo>
                  <a:close/>
                </a:path>
              </a:pathLst>
            </a:custGeom>
            <a:solidFill>
              <a:srgbClr val="FFFFFF"/>
            </a:solidFill>
          </p:spPr>
        </p:sp>
      </p:grpSp>
      <p:sp>
        <p:nvSpPr>
          <p:cNvPr id="8" name="TextBox 8"/>
          <p:cNvSpPr txBox="1"/>
          <p:nvPr/>
        </p:nvSpPr>
        <p:spPr>
          <a:xfrm>
            <a:off x="1300997" y="664114"/>
            <a:ext cx="15620270" cy="2079095"/>
          </a:xfrm>
          <a:prstGeom prst="rect">
            <a:avLst/>
          </a:prstGeom>
        </p:spPr>
        <p:txBody>
          <a:bodyPr wrap="square" lIns="0" tIns="0" rIns="0" bIns="0" rtlCol="0" anchor="t">
            <a:spAutoFit/>
          </a:bodyPr>
          <a:lstStyle/>
          <a:p>
            <a:pPr>
              <a:lnSpc>
                <a:spcPct val="150000"/>
              </a:lnSpc>
            </a:pPr>
            <a:r>
              <a:rPr lang="en-US" sz="4800" b="1" i="1" dirty="0" smtClean="0">
                <a:solidFill>
                  <a:srgbClr val="F75B56"/>
                </a:solidFill>
                <a:latin typeface="Arial" panose="020B0604020202020204" pitchFamily="34" charset="0"/>
                <a:cs typeface="Arial" panose="020B0604020202020204" pitchFamily="34" charset="0"/>
              </a:rPr>
              <a:t>4. </a:t>
            </a:r>
            <a:r>
              <a:rPr lang="en-US" sz="4800" b="1" i="1" dirty="0" err="1" smtClean="0">
                <a:solidFill>
                  <a:srgbClr val="F75B56"/>
                </a:solidFill>
                <a:latin typeface="Arial" panose="020B0604020202020204" pitchFamily="34" charset="0"/>
                <a:cs typeface="Arial" panose="020B0604020202020204" pitchFamily="34" charset="0"/>
              </a:rPr>
              <a:t>Em</a:t>
            </a:r>
            <a:r>
              <a:rPr lang="en-US" sz="4800" b="1" i="1" dirty="0" smtClean="0">
                <a:solidFill>
                  <a:srgbClr val="F75B56"/>
                </a:solidFill>
                <a:latin typeface="Arial" panose="020B0604020202020204" pitchFamily="34" charset="0"/>
                <a:cs typeface="Arial" panose="020B0604020202020204" pitchFamily="34" charset="0"/>
              </a:rPr>
              <a:t> học </a:t>
            </a:r>
            <a:r>
              <a:rPr lang="en-US" sz="4800" b="1" i="1" dirty="0" err="1" smtClean="0">
                <a:solidFill>
                  <a:srgbClr val="F75B56"/>
                </a:solidFill>
                <a:latin typeface="Arial" panose="020B0604020202020204" pitchFamily="34" charset="0"/>
                <a:cs typeface="Arial" panose="020B0604020202020204" pitchFamily="34" charset="0"/>
              </a:rPr>
              <a:t>được</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điều</a:t>
            </a:r>
            <a:r>
              <a:rPr lang="en-US" sz="4800" b="1" i="1" dirty="0" smtClean="0">
                <a:solidFill>
                  <a:srgbClr val="F75B56"/>
                </a:solidFill>
                <a:latin typeface="Arial" panose="020B0604020202020204" pitchFamily="34" charset="0"/>
                <a:cs typeface="Arial" panose="020B0604020202020204" pitchFamily="34" charset="0"/>
              </a:rPr>
              <a:t> gì về cách </a:t>
            </a:r>
            <a:r>
              <a:rPr lang="en-US" sz="4800" b="1" i="1" dirty="0" err="1" smtClean="0">
                <a:solidFill>
                  <a:srgbClr val="F75B56"/>
                </a:solidFill>
                <a:latin typeface="Arial" panose="020B0604020202020204" pitchFamily="34" charset="0"/>
                <a:cs typeface="Arial" panose="020B0604020202020204" pitchFamily="34" charset="0"/>
              </a:rPr>
              <a:t>viết</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biên</a:t>
            </a:r>
            <a:r>
              <a:rPr lang="en-US" sz="4800" b="1" i="1" dirty="0" smtClean="0">
                <a:solidFill>
                  <a:srgbClr val="F75B56"/>
                </a:solidFill>
                <a:latin typeface="Arial" panose="020B0604020202020204" pitchFamily="34" charset="0"/>
                <a:cs typeface="Arial" panose="020B0604020202020204" pitchFamily="34" charset="0"/>
              </a:rPr>
              <a:t> bản </a:t>
            </a:r>
            <a:r>
              <a:rPr lang="en-US" sz="4800" b="1" i="1" dirty="0" err="1" smtClean="0">
                <a:solidFill>
                  <a:srgbClr val="F75B56"/>
                </a:solidFill>
                <a:latin typeface="Arial" panose="020B0604020202020204" pitchFamily="34" charset="0"/>
                <a:cs typeface="Arial" panose="020B0604020202020204" pitchFamily="34" charset="0"/>
              </a:rPr>
              <a:t>và</a:t>
            </a:r>
            <a:r>
              <a:rPr lang="en-US" sz="4800" b="1" i="1" dirty="0" smtClean="0">
                <a:solidFill>
                  <a:srgbClr val="F75B56"/>
                </a:solidFill>
                <a:latin typeface="Arial" panose="020B0604020202020204" pitchFamily="34" charset="0"/>
                <a:cs typeface="Arial" panose="020B0604020202020204" pitchFamily="34" charset="0"/>
              </a:rPr>
              <a:t> cách </a:t>
            </a:r>
            <a:r>
              <a:rPr lang="en-US" sz="4800" b="1" i="1" dirty="0" err="1" smtClean="0">
                <a:solidFill>
                  <a:srgbClr val="F75B56"/>
                </a:solidFill>
                <a:latin typeface="Arial" panose="020B0604020202020204" pitchFamily="34" charset="0"/>
                <a:cs typeface="Arial" panose="020B0604020202020204" pitchFamily="34" charset="0"/>
              </a:rPr>
              <a:t>tóm</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tắt</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nội</a:t>
            </a:r>
            <a:r>
              <a:rPr lang="en-US" sz="4800" b="1" i="1" dirty="0" smtClean="0">
                <a:solidFill>
                  <a:srgbClr val="F75B56"/>
                </a:solidFill>
                <a:latin typeface="Arial" panose="020B0604020202020204" pitchFamily="34" charset="0"/>
                <a:cs typeface="Arial" panose="020B0604020202020204" pitchFamily="34" charset="0"/>
              </a:rPr>
              <a:t> dung </a:t>
            </a:r>
            <a:r>
              <a:rPr lang="en-US" sz="4800" b="1" i="1" dirty="0" err="1" smtClean="0">
                <a:solidFill>
                  <a:srgbClr val="F75B56"/>
                </a:solidFill>
                <a:latin typeface="Arial" panose="020B0604020202020204" pitchFamily="34" charset="0"/>
                <a:cs typeface="Arial" panose="020B0604020202020204" pitchFamily="34" charset="0"/>
              </a:rPr>
              <a:t>trình</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bày</a:t>
            </a:r>
            <a:r>
              <a:rPr lang="en-US" sz="4800" b="1" i="1" dirty="0" smtClean="0">
                <a:solidFill>
                  <a:srgbClr val="F75B56"/>
                </a:solidFill>
                <a:latin typeface="Arial" panose="020B0604020202020204" pitchFamily="34" charset="0"/>
                <a:cs typeface="Arial" panose="020B0604020202020204" pitchFamily="34" charset="0"/>
              </a:rPr>
              <a:t> của người khác?</a:t>
            </a:r>
            <a:endParaRPr lang="en-US" sz="4800" b="1" i="1" dirty="0">
              <a:solidFill>
                <a:srgbClr val="F75B56"/>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69068" y="3018112"/>
            <a:ext cx="1304398" cy="1304398"/>
          </a:xfrm>
          <a:prstGeom prst="rect">
            <a:avLst/>
          </a:prstGeom>
        </p:spPr>
      </p:pic>
      <p:pic>
        <p:nvPicPr>
          <p:cNvPr id="1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8674" y="7808722"/>
            <a:ext cx="3474274" cy="2787499"/>
          </a:xfrm>
          <a:prstGeom prst="rect">
            <a:avLst/>
          </a:prstGeom>
        </p:spPr>
      </p:pic>
      <p:sp>
        <p:nvSpPr>
          <p:cNvPr id="14" name="Rectangle 13"/>
          <p:cNvSpPr/>
          <p:nvPr/>
        </p:nvSpPr>
        <p:spPr>
          <a:xfrm>
            <a:off x="2213312" y="4047428"/>
            <a:ext cx="13639800" cy="4478149"/>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en-US" sz="38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Viết</a:t>
            </a:r>
            <a:r>
              <a:rPr lang="en-US" sz="38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biên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bản cần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ngắn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gọn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súc</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tích</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cô</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đọng</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lại các ý chính của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buổi</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học,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tránh</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viết</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dài,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lan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man mà chưa đi vào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được</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vấn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đề</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smtClean="0">
                <a:solidFill>
                  <a:srgbClr val="000000"/>
                </a:solidFill>
                <a:latin typeface="Arial" panose="020B0604020202020204" pitchFamily="34" charset="0"/>
                <a:ea typeface="Arial" panose="020B0604020202020204" pitchFamily="34" charset="0"/>
                <a:cs typeface="Arial" panose="020B0604020202020204" pitchFamily="34" charset="0"/>
              </a:rPr>
              <a:t>chính.</a:t>
            </a:r>
            <a:endParaRPr lang="en-US" sz="3800" dirty="0" smtClean="0">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q"/>
            </a:pPr>
            <a:r>
              <a:rPr lang="en-US" sz="38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Tóm</a:t>
            </a:r>
            <a:r>
              <a:rPr lang="en-US" sz="38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tắt</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nội</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dung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trình</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bày</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của người khác phải đầy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đủ</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các ý chính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và</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ngắn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ea typeface="Arial" panose="020B0604020202020204" pitchFamily="34" charset="0"/>
                <a:cs typeface="Arial" panose="020B0604020202020204" pitchFamily="34" charset="0"/>
              </a:rPr>
              <a:t>gọn</a:t>
            </a: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barn(inVertical)">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14600" y="6031334"/>
            <a:ext cx="7239000" cy="41196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9448800" y="6278792"/>
            <a:ext cx="5621708" cy="3853425"/>
          </a:xfrm>
          <a:prstGeom prst="rect">
            <a:avLst/>
          </a:prstGeom>
        </p:spPr>
      </p:pic>
      <p:sp>
        <p:nvSpPr>
          <p:cNvPr id="6" name="TextBox 6"/>
          <p:cNvSpPr txBox="1"/>
          <p:nvPr/>
        </p:nvSpPr>
        <p:spPr>
          <a:xfrm>
            <a:off x="1676400" y="1562100"/>
            <a:ext cx="14935199" cy="2215991"/>
          </a:xfrm>
          <a:prstGeom prst="rect">
            <a:avLst/>
          </a:prstGeom>
        </p:spPr>
        <p:txBody>
          <a:bodyPr wrap="square" lIns="0" tIns="0" rIns="0" bIns="0" rtlCol="0" anchor="t">
            <a:spAutoFit/>
          </a:bodyPr>
          <a:lstStyle/>
          <a:p>
            <a:pPr algn="ctr">
              <a:lnSpc>
                <a:spcPct val="150000"/>
              </a:lnSpc>
            </a:pPr>
            <a:r>
              <a:rPr lang="en-US" sz="4800" b="1" i="1" dirty="0" smtClean="0">
                <a:solidFill>
                  <a:srgbClr val="F75B56"/>
                </a:solidFill>
                <a:latin typeface="Arial" panose="020B0604020202020204" pitchFamily="34" charset="0"/>
                <a:cs typeface="Arial" panose="020B0604020202020204" pitchFamily="34" charset="0"/>
              </a:rPr>
              <a:t>5. </a:t>
            </a:r>
            <a:r>
              <a:rPr lang="en-US" sz="4800" b="1" i="1" dirty="0" err="1" smtClean="0">
                <a:solidFill>
                  <a:srgbClr val="F75B56"/>
                </a:solidFill>
                <a:latin typeface="Arial" panose="020B0604020202020204" pitchFamily="34" charset="0"/>
                <a:cs typeface="Arial" panose="020B0604020202020204" pitchFamily="34" charset="0"/>
              </a:rPr>
              <a:t>Hãy</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nêu</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những</a:t>
            </a:r>
            <a:r>
              <a:rPr lang="en-US" sz="4800" b="1" i="1" dirty="0" smtClean="0">
                <a:solidFill>
                  <a:srgbClr val="F75B56"/>
                </a:solidFill>
                <a:latin typeface="Arial" panose="020B0604020202020204" pitchFamily="34" charset="0"/>
                <a:cs typeface="Arial" panose="020B0604020202020204" pitchFamily="34" charset="0"/>
              </a:rPr>
              <a:t> việc </a:t>
            </a:r>
            <a:r>
              <a:rPr lang="en-US" sz="4800" b="1" i="1" dirty="0" err="1" smtClean="0">
                <a:solidFill>
                  <a:srgbClr val="F75B56"/>
                </a:solidFill>
                <a:latin typeface="Arial" panose="020B0604020202020204" pitchFamily="34" charset="0"/>
                <a:cs typeface="Arial" panose="020B0604020202020204" pitchFamily="34" charset="0"/>
              </a:rPr>
              <a:t>em</a:t>
            </a:r>
            <a:r>
              <a:rPr lang="en-US" sz="4800" b="1" i="1" dirty="0" smtClean="0">
                <a:solidFill>
                  <a:srgbClr val="F75B56"/>
                </a:solidFill>
                <a:latin typeface="Arial" panose="020B0604020202020204" pitchFamily="34" charset="0"/>
                <a:cs typeface="Arial" panose="020B0604020202020204" pitchFamily="34" charset="0"/>
              </a:rPr>
              <a:t> đã làm </a:t>
            </a:r>
            <a:r>
              <a:rPr lang="en-US" sz="4800" b="1" i="1" dirty="0" err="1" smtClean="0">
                <a:solidFill>
                  <a:srgbClr val="F75B56"/>
                </a:solidFill>
                <a:latin typeface="Arial" panose="020B0604020202020204" pitchFamily="34" charset="0"/>
                <a:cs typeface="Arial" panose="020B0604020202020204" pitchFamily="34" charset="0"/>
              </a:rPr>
              <a:t>và</a:t>
            </a:r>
            <a:r>
              <a:rPr lang="en-US" sz="4800" b="1" i="1" dirty="0" smtClean="0">
                <a:solidFill>
                  <a:srgbClr val="F75B56"/>
                </a:solidFill>
                <a:latin typeface="Arial" panose="020B0604020202020204" pitchFamily="34" charset="0"/>
                <a:cs typeface="Arial" panose="020B0604020202020204" pitchFamily="34" charset="0"/>
              </a:rPr>
              <a:t> có thể làm để </a:t>
            </a:r>
            <a:r>
              <a:rPr lang="en-US" sz="4800" b="1" i="1" dirty="0" err="1" smtClean="0">
                <a:solidFill>
                  <a:srgbClr val="F75B56"/>
                </a:solidFill>
                <a:latin typeface="Arial" panose="020B0604020202020204" pitchFamily="34" charset="0"/>
                <a:cs typeface="Arial" panose="020B0604020202020204" pitchFamily="34" charset="0"/>
              </a:rPr>
              <a:t>trở</a:t>
            </a:r>
            <a:r>
              <a:rPr lang="en-US" sz="4800" b="1" i="1" dirty="0" smtClean="0">
                <a:solidFill>
                  <a:srgbClr val="F75B56"/>
                </a:solidFill>
                <a:latin typeface="Arial" panose="020B0604020202020204" pitchFamily="34" charset="0"/>
                <a:cs typeface="Arial" panose="020B0604020202020204" pitchFamily="34" charset="0"/>
              </a:rPr>
              <a:t> thành “</a:t>
            </a:r>
            <a:r>
              <a:rPr lang="en-US" sz="4800" b="1" i="1" dirty="0" err="1" smtClean="0">
                <a:solidFill>
                  <a:srgbClr val="F75B56"/>
                </a:solidFill>
                <a:latin typeface="Arial" panose="020B0604020202020204" pitchFamily="34" charset="0"/>
                <a:cs typeface="Arial" panose="020B0604020202020204" pitchFamily="34" charset="0"/>
              </a:rPr>
              <a:t>điểm</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tựa</a:t>
            </a:r>
            <a:r>
              <a:rPr lang="en-US" sz="4800" b="1" i="1" dirty="0" smtClean="0">
                <a:solidFill>
                  <a:srgbClr val="F75B56"/>
                </a:solidFill>
                <a:latin typeface="Arial" panose="020B0604020202020204" pitchFamily="34" charset="0"/>
                <a:cs typeface="Arial" panose="020B0604020202020204" pitchFamily="34" charset="0"/>
              </a:rPr>
              <a:t> tinh </a:t>
            </a:r>
            <a:r>
              <a:rPr lang="en-US" sz="4800" b="1" i="1" dirty="0" err="1" smtClean="0">
                <a:solidFill>
                  <a:srgbClr val="F75B56"/>
                </a:solidFill>
                <a:latin typeface="Arial" panose="020B0604020202020204" pitchFamily="34" charset="0"/>
                <a:cs typeface="Arial" panose="020B0604020202020204" pitchFamily="34" charset="0"/>
              </a:rPr>
              <a:t>thần</a:t>
            </a:r>
            <a:r>
              <a:rPr lang="en-US" sz="4800" b="1" i="1" dirty="0" smtClean="0">
                <a:solidFill>
                  <a:srgbClr val="F75B56"/>
                </a:solidFill>
                <a:latin typeface="Arial" panose="020B0604020202020204" pitchFamily="34" charset="0"/>
                <a:cs typeface="Arial" panose="020B0604020202020204" pitchFamily="34" charset="0"/>
              </a:rPr>
              <a:t>” </a:t>
            </a:r>
            <a:r>
              <a:rPr lang="en-US" sz="4800" b="1" i="1" dirty="0" err="1" smtClean="0">
                <a:solidFill>
                  <a:srgbClr val="F75B56"/>
                </a:solidFill>
                <a:latin typeface="Arial" panose="020B0604020202020204" pitchFamily="34" charset="0"/>
                <a:cs typeface="Arial" panose="020B0604020202020204" pitchFamily="34" charset="0"/>
              </a:rPr>
              <a:t>cho</a:t>
            </a:r>
            <a:r>
              <a:rPr lang="en-US" sz="4800" b="1" i="1" dirty="0" smtClean="0">
                <a:solidFill>
                  <a:srgbClr val="F75B56"/>
                </a:solidFill>
                <a:latin typeface="Arial" panose="020B0604020202020204" pitchFamily="34" charset="0"/>
                <a:cs typeface="Arial" panose="020B0604020202020204" pitchFamily="34" charset="0"/>
              </a:rPr>
              <a:t> người khác.</a:t>
            </a:r>
            <a:endParaRPr lang="en-US" sz="4800" b="1" i="1" dirty="0">
              <a:solidFill>
                <a:srgbClr val="F75B5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4229100"/>
            <a:ext cx="14706600" cy="4876800"/>
            <a:chOff x="0" y="0"/>
            <a:chExt cx="4239802" cy="926853"/>
          </a:xfrm>
        </p:grpSpPr>
        <p:sp>
          <p:nvSpPr>
            <p:cNvPr id="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10" name="TextBox 10"/>
          <p:cNvSpPr txBox="1"/>
          <p:nvPr/>
        </p:nvSpPr>
        <p:spPr>
          <a:xfrm>
            <a:off x="1905000" y="571500"/>
            <a:ext cx="14478000" cy="2987869"/>
          </a:xfrm>
          <a:prstGeom prst="rect">
            <a:avLst/>
          </a:prstGeom>
        </p:spPr>
        <p:txBody>
          <a:bodyPr wrap="square" lIns="0" tIns="0" rIns="0" bIns="0" rtlCol="0" anchor="t">
            <a:spAutoFit/>
          </a:bodyPr>
          <a:lstStyle/>
          <a:p>
            <a:pPr algn="just">
              <a:lnSpc>
                <a:spcPct val="150000"/>
              </a:lnSpc>
            </a:pPr>
            <a:r>
              <a:rPr lang="en-US" sz="4500" b="1" i="1" dirty="0" smtClean="0">
                <a:solidFill>
                  <a:srgbClr val="1D4E89"/>
                </a:solidFill>
                <a:latin typeface="Arial" panose="020B0604020202020204" pitchFamily="34" charset="0"/>
                <a:cs typeface="Arial" panose="020B0604020202020204" pitchFamily="34" charset="0"/>
              </a:rPr>
              <a:t>6. </a:t>
            </a:r>
            <a:r>
              <a:rPr lang="en-US" sz="4500" b="1" i="1" dirty="0" err="1" smtClean="0">
                <a:solidFill>
                  <a:srgbClr val="1D4E89"/>
                </a:solidFill>
                <a:latin typeface="Arial" panose="020B0604020202020204" pitchFamily="34" charset="0"/>
                <a:cs typeface="Arial" panose="020B0604020202020204" pitchFamily="34" charset="0"/>
              </a:rPr>
              <a:t>Sau</a:t>
            </a:r>
            <a:r>
              <a:rPr lang="en-US" sz="4500" b="1" i="1" dirty="0" smtClean="0">
                <a:solidFill>
                  <a:srgbClr val="1D4E89"/>
                </a:solidFill>
                <a:latin typeface="Arial" panose="020B0604020202020204" pitchFamily="34" charset="0"/>
                <a:cs typeface="Arial" panose="020B0604020202020204" pitchFamily="34" charset="0"/>
              </a:rPr>
              <a:t> khi học xong bài học, </a:t>
            </a:r>
            <a:r>
              <a:rPr lang="en-US" sz="4500" b="1" i="1" dirty="0" err="1" smtClean="0">
                <a:solidFill>
                  <a:srgbClr val="1D4E89"/>
                </a:solidFill>
                <a:latin typeface="Arial" panose="020B0604020202020204" pitchFamily="34" charset="0"/>
                <a:cs typeface="Arial" panose="020B0604020202020204" pitchFamily="34" charset="0"/>
              </a:rPr>
              <a:t>em</a:t>
            </a:r>
            <a:r>
              <a:rPr lang="en-US" sz="4500" b="1" i="1" dirty="0" smtClean="0">
                <a:solidFill>
                  <a:srgbClr val="1D4E89"/>
                </a:solidFill>
                <a:latin typeface="Arial" panose="020B0604020202020204" pitchFamily="34" charset="0"/>
                <a:cs typeface="Arial" panose="020B0604020202020204" pitchFamily="34" charset="0"/>
              </a:rPr>
              <a:t> hiểu “</a:t>
            </a:r>
            <a:r>
              <a:rPr lang="en-US" sz="4500" b="1" i="1" dirty="0" err="1" smtClean="0">
                <a:solidFill>
                  <a:srgbClr val="1D4E89"/>
                </a:solidFill>
                <a:latin typeface="Arial" panose="020B0604020202020204" pitchFamily="34" charset="0"/>
                <a:cs typeface="Arial" panose="020B0604020202020204" pitchFamily="34" charset="0"/>
              </a:rPr>
              <a:t>điểm</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tựa</a:t>
            </a:r>
            <a:r>
              <a:rPr lang="en-US" sz="4500" b="1" i="1" dirty="0" smtClean="0">
                <a:solidFill>
                  <a:srgbClr val="1D4E89"/>
                </a:solidFill>
                <a:latin typeface="Arial" panose="020B0604020202020204" pitchFamily="34" charset="0"/>
                <a:cs typeface="Arial" panose="020B0604020202020204" pitchFamily="34" charset="0"/>
              </a:rPr>
              <a:t> tinh </a:t>
            </a:r>
            <a:r>
              <a:rPr lang="en-US" sz="4500" b="1" i="1" dirty="0" err="1" smtClean="0">
                <a:solidFill>
                  <a:srgbClr val="1D4E89"/>
                </a:solidFill>
                <a:latin typeface="Arial" panose="020B0604020202020204" pitchFamily="34" charset="0"/>
                <a:cs typeface="Arial" panose="020B0604020202020204" pitchFamily="34" charset="0"/>
              </a:rPr>
              <a:t>thần</a:t>
            </a:r>
            <a:r>
              <a:rPr lang="en-US" sz="4500" b="1" i="1" dirty="0" smtClean="0">
                <a:solidFill>
                  <a:srgbClr val="1D4E89"/>
                </a:solidFill>
                <a:latin typeface="Arial" panose="020B0604020202020204" pitchFamily="34" charset="0"/>
                <a:cs typeface="Arial" panose="020B0604020202020204" pitchFamily="34" charset="0"/>
              </a:rPr>
              <a:t>” là gì? </a:t>
            </a:r>
            <a:r>
              <a:rPr lang="en-US" sz="4500" b="1" i="1" dirty="0" err="1" smtClean="0">
                <a:solidFill>
                  <a:srgbClr val="1D4E89"/>
                </a:solidFill>
                <a:latin typeface="Arial" panose="020B0604020202020204" pitchFamily="34" charset="0"/>
                <a:cs typeface="Arial" panose="020B0604020202020204" pitchFamily="34" charset="0"/>
              </a:rPr>
              <a:t>Điểm</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tựa</a:t>
            </a:r>
            <a:r>
              <a:rPr lang="en-US" sz="4500" b="1" i="1" dirty="0" smtClean="0">
                <a:solidFill>
                  <a:srgbClr val="1D4E89"/>
                </a:solidFill>
                <a:latin typeface="Arial" panose="020B0604020202020204" pitchFamily="34" charset="0"/>
                <a:cs typeface="Arial" panose="020B0604020202020204" pitchFamily="34" charset="0"/>
              </a:rPr>
              <a:t> tinh </a:t>
            </a:r>
            <a:r>
              <a:rPr lang="en-US" sz="4500" b="1" i="1" dirty="0" err="1" smtClean="0">
                <a:solidFill>
                  <a:srgbClr val="1D4E89"/>
                </a:solidFill>
                <a:latin typeface="Arial" panose="020B0604020202020204" pitchFamily="34" charset="0"/>
                <a:cs typeface="Arial" panose="020B0604020202020204" pitchFamily="34" charset="0"/>
              </a:rPr>
              <a:t>thần</a:t>
            </a:r>
            <a:r>
              <a:rPr lang="en-US" sz="4500" b="1" i="1" dirty="0" smtClean="0">
                <a:solidFill>
                  <a:srgbClr val="1D4E89"/>
                </a:solidFill>
                <a:latin typeface="Arial" panose="020B0604020202020204" pitchFamily="34" charset="0"/>
                <a:cs typeface="Arial" panose="020B0604020202020204" pitchFamily="34" charset="0"/>
              </a:rPr>
              <a:t> có ý </a:t>
            </a:r>
            <a:r>
              <a:rPr lang="en-US" sz="4500" b="1" i="1" dirty="0" err="1" smtClean="0">
                <a:solidFill>
                  <a:srgbClr val="1D4E89"/>
                </a:solidFill>
                <a:latin typeface="Arial" panose="020B0604020202020204" pitchFamily="34" charset="0"/>
                <a:cs typeface="Arial" panose="020B0604020202020204" pitchFamily="34" charset="0"/>
              </a:rPr>
              <a:t>nghĩa</a:t>
            </a:r>
            <a:r>
              <a:rPr lang="en-US" sz="4500" b="1" i="1" dirty="0" smtClean="0">
                <a:solidFill>
                  <a:srgbClr val="1D4E89"/>
                </a:solidFill>
                <a:latin typeface="Arial" panose="020B0604020202020204" pitchFamily="34" charset="0"/>
                <a:cs typeface="Arial" panose="020B0604020202020204" pitchFamily="34" charset="0"/>
              </a:rPr>
              <a:t> như thế nào </a:t>
            </a:r>
            <a:r>
              <a:rPr lang="en-US" sz="4500" b="1" i="1" dirty="0" err="1" smtClean="0">
                <a:solidFill>
                  <a:srgbClr val="1D4E89"/>
                </a:solidFill>
                <a:latin typeface="Arial" panose="020B0604020202020204" pitchFamily="34" charset="0"/>
                <a:cs typeface="Arial" panose="020B0604020202020204" pitchFamily="34" charset="0"/>
              </a:rPr>
              <a:t>đối</a:t>
            </a:r>
            <a:r>
              <a:rPr lang="en-US" sz="4500" b="1" i="1" dirty="0" smtClean="0">
                <a:solidFill>
                  <a:srgbClr val="1D4E89"/>
                </a:solidFill>
                <a:latin typeface="Arial" panose="020B0604020202020204" pitchFamily="34" charset="0"/>
                <a:cs typeface="Arial" panose="020B0604020202020204" pitchFamily="34" charset="0"/>
              </a:rPr>
              <a:t> với </a:t>
            </a:r>
            <a:r>
              <a:rPr lang="en-US" sz="4500" b="1" i="1" dirty="0" err="1" smtClean="0">
                <a:solidFill>
                  <a:srgbClr val="1D4E89"/>
                </a:solidFill>
                <a:latin typeface="Arial" panose="020B0604020202020204" pitchFamily="34" charset="0"/>
                <a:cs typeface="Arial" panose="020B0604020202020204" pitchFamily="34" charset="0"/>
              </a:rPr>
              <a:t>mọi</a:t>
            </a:r>
            <a:r>
              <a:rPr lang="en-US" sz="4500" b="1" i="1" dirty="0" smtClean="0">
                <a:solidFill>
                  <a:srgbClr val="1D4E89"/>
                </a:solidFill>
                <a:latin typeface="Arial" panose="020B0604020202020204" pitchFamily="34" charset="0"/>
                <a:cs typeface="Arial" panose="020B0604020202020204" pitchFamily="34" charset="0"/>
              </a:rPr>
              <a:t> người?</a:t>
            </a:r>
            <a:endParaRPr lang="en-US" sz="4500" b="1" i="1" dirty="0">
              <a:solidFill>
                <a:srgbClr val="1D4E89"/>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400" y="7048499"/>
            <a:ext cx="4286438" cy="3452531"/>
          </a:xfrm>
          <a:prstGeom prst="rect">
            <a:avLst/>
          </a:prstGeom>
        </p:spPr>
      </p:pic>
      <p:sp>
        <p:nvSpPr>
          <p:cNvPr id="15" name="Rectangle 14"/>
          <p:cNvSpPr/>
          <p:nvPr/>
        </p:nvSpPr>
        <p:spPr>
          <a:xfrm>
            <a:off x="2362200" y="4762500"/>
            <a:ext cx="13792200" cy="3506537"/>
          </a:xfrm>
          <a:prstGeom prst="rect">
            <a:avLst/>
          </a:prstGeom>
        </p:spPr>
        <p:txBody>
          <a:bodyPr wrap="square">
            <a:spAutoFit/>
          </a:bodyPr>
          <a:lstStyle/>
          <a:p>
            <a:pPr algn="just">
              <a:lnSpc>
                <a:spcPct val="150000"/>
              </a:lnSpc>
            </a:pPr>
            <a:r>
              <a:rPr lang="en-US" sz="3800" dirty="0" smtClean="0">
                <a:solidFill>
                  <a:srgbClr val="000000"/>
                </a:solidFill>
                <a:latin typeface="Arial" panose="020B0604020202020204" pitchFamily="34" charset="0"/>
                <a:cs typeface="Arial" panose="020B0604020202020204" pitchFamily="34" charset="0"/>
              </a:rPr>
              <a:t>	</a:t>
            </a:r>
            <a:r>
              <a:rPr lang="en-US" sz="3800" b="1" dirty="0" smtClean="0">
                <a:solidFill>
                  <a:srgbClr val="000000"/>
                </a:solidFill>
                <a:latin typeface="Arial" panose="020B0604020202020204" pitchFamily="34" charset="0"/>
                <a:cs typeface="Arial" panose="020B0604020202020204" pitchFamily="34" charset="0"/>
              </a:rPr>
              <a:t>Đ</a:t>
            </a:r>
            <a:r>
              <a:rPr lang="vi-VN" sz="3800" b="1" dirty="0" smtClean="0">
                <a:solidFill>
                  <a:srgbClr val="000000"/>
                </a:solidFill>
              </a:rPr>
              <a:t>iểm </a:t>
            </a:r>
            <a:r>
              <a:rPr lang="vi-VN" sz="3800" b="1" dirty="0">
                <a:solidFill>
                  <a:srgbClr val="000000"/>
                </a:solidFill>
              </a:rPr>
              <a:t>tựa tinh thần </a:t>
            </a:r>
            <a:r>
              <a:rPr lang="vi-VN" sz="3800" dirty="0">
                <a:solidFill>
                  <a:srgbClr val="000000"/>
                </a:solidFill>
              </a:rPr>
              <a:t>là những giá trị về mặt tinh thần, cảm xúc bạn đem lại cho người khác giúp họ có động lực hơn. Đối với mỗi người thì điểm tựa tinh thần là vô cùng to lớn, nó giúp ta mạnh mẽ hơn, ý chí hơn trong cuộc sống.</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2" name="TextBox 2"/>
          <p:cNvSpPr txBox="1"/>
          <p:nvPr/>
        </p:nvSpPr>
        <p:spPr>
          <a:xfrm>
            <a:off x="4811398" y="1333500"/>
            <a:ext cx="8512799" cy="961802"/>
          </a:xfrm>
          <a:prstGeom prst="rect">
            <a:avLst/>
          </a:prstGeom>
        </p:spPr>
        <p:txBody>
          <a:bodyPr wrap="square" lIns="0" tIns="0" rIns="0" bIns="0" rtlCol="0" anchor="t">
            <a:spAutoFit/>
          </a:bodyPr>
          <a:lstStyle/>
          <a:p>
            <a:pPr>
              <a:lnSpc>
                <a:spcPts val="7470"/>
              </a:lnSpc>
            </a:pPr>
            <a:r>
              <a:rPr lang="en-US" sz="6400" b="1" dirty="0" smtClean="0">
                <a:solidFill>
                  <a:srgbClr val="1D4E89"/>
                </a:solidFill>
                <a:latin typeface="Arial" panose="020B0604020202020204" pitchFamily="34" charset="0"/>
                <a:cs typeface="Arial" panose="020B0604020202020204" pitchFamily="34" charset="0"/>
              </a:rPr>
              <a:t>HƯỚNG DẪN VỀ NHÀ</a:t>
            </a:r>
            <a:endParaRPr lang="en-US" sz="6400" b="1" dirty="0">
              <a:solidFill>
                <a:srgbClr val="1D4E89"/>
              </a:solidFill>
              <a:latin typeface="Arial" panose="020B0604020202020204" pitchFamily="34" charset="0"/>
              <a:cs typeface="Arial" panose="020B0604020202020204" pitchFamily="34" charset="0"/>
            </a:endParaRPr>
          </a:p>
        </p:txBody>
      </p:sp>
      <p:grpSp>
        <p:nvGrpSpPr>
          <p:cNvPr id="4" name="Group 4"/>
          <p:cNvGrpSpPr/>
          <p:nvPr/>
        </p:nvGrpSpPr>
        <p:grpSpPr>
          <a:xfrm>
            <a:off x="1904998" y="3009900"/>
            <a:ext cx="14325601" cy="5638800"/>
            <a:chOff x="0" y="0"/>
            <a:chExt cx="4369413" cy="670113"/>
          </a:xfrm>
        </p:grpSpPr>
        <p:sp>
          <p:nvSpPr>
            <p:cNvPr id="5" name="Freeform 5"/>
            <p:cNvSpPr/>
            <p:nvPr/>
          </p:nvSpPr>
          <p:spPr>
            <a:xfrm>
              <a:off x="0" y="0"/>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12" y="6134100"/>
            <a:ext cx="4343399" cy="3954743"/>
          </a:xfrm>
          <a:prstGeom prst="rect">
            <a:avLst/>
          </a:prstGeom>
        </p:spPr>
      </p:pic>
      <p:sp>
        <p:nvSpPr>
          <p:cNvPr id="3" name="TextBox 2"/>
          <p:cNvSpPr txBox="1"/>
          <p:nvPr/>
        </p:nvSpPr>
        <p:spPr>
          <a:xfrm>
            <a:off x="2362200" y="3238500"/>
            <a:ext cx="13716000" cy="3046988"/>
          </a:xfrm>
          <a:prstGeom prst="rect">
            <a:avLst/>
          </a:prstGeom>
          <a:noFill/>
        </p:spPr>
        <p:txBody>
          <a:bodyPr wrap="square" rtlCol="0">
            <a:spAutoFit/>
          </a:bodyPr>
          <a:lstStyle/>
          <a:p>
            <a:pPr marL="685800" indent="-685800">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Hoàn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thiện</a:t>
            </a:r>
            <a:r>
              <a:rPr lang="en-US" sz="4800" dirty="0" smtClean="0">
                <a:latin typeface="Arial" panose="020B0604020202020204" pitchFamily="34" charset="0"/>
                <a:cs typeface="Arial" panose="020B0604020202020204" pitchFamily="34" charset="0"/>
              </a:rPr>
              <a:t> các bài </a:t>
            </a:r>
            <a:r>
              <a:rPr lang="en-US" sz="4800" dirty="0" err="1" smtClean="0">
                <a:latin typeface="Arial" panose="020B0604020202020204" pitchFamily="34" charset="0"/>
                <a:cs typeface="Arial" panose="020B0604020202020204" pitchFamily="34" charset="0"/>
              </a:rPr>
              <a:t>tập</a:t>
            </a:r>
            <a:r>
              <a:rPr lang="en-US" sz="4800" dirty="0" smtClean="0">
                <a:latin typeface="Arial" panose="020B0604020202020204" pitchFamily="34" charset="0"/>
                <a:cs typeface="Arial" panose="020B0604020202020204" pitchFamily="34" charset="0"/>
              </a:rPr>
              <a:t> trong SGK</a:t>
            </a:r>
          </a:p>
          <a:p>
            <a:pPr marL="685800" indent="-685800">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smtClean="0">
                <a:latin typeface="Arial" panose="020B0604020202020204" pitchFamily="34" charset="0"/>
                <a:cs typeface="Arial" panose="020B0604020202020204" pitchFamily="34" charset="0"/>
              </a:rPr>
              <a:t>Bài  7 –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cánh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buồm</a:t>
            </a:r>
            <a:endParaRPr lang="en-US" sz="4800" b="1" i="1" dirty="0">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00" y="190500"/>
            <a:ext cx="2369626" cy="2369626"/>
          </a:xfrm>
          <a:prstGeom prst="rect">
            <a:avLst/>
          </a:prstGeom>
        </p:spPr>
      </p:pic>
      <p:sp>
        <p:nvSpPr>
          <p:cNvPr id="3" name="AutoShape 3"/>
          <p:cNvSpPr/>
          <p:nvPr/>
        </p:nvSpPr>
        <p:spPr>
          <a:xfrm>
            <a:off x="0" y="7544467"/>
            <a:ext cx="18288000" cy="2742533"/>
          </a:xfrm>
          <a:prstGeom prst="rect">
            <a:avLst/>
          </a:prstGeom>
          <a:solidFill>
            <a:srgbClr val="EDECED"/>
          </a:solidFill>
        </p:spPr>
      </p:sp>
      <p:sp>
        <p:nvSpPr>
          <p:cNvPr id="6" name="TextBox 6"/>
          <p:cNvSpPr txBox="1"/>
          <p:nvPr/>
        </p:nvSpPr>
        <p:spPr>
          <a:xfrm>
            <a:off x="2019300" y="2857500"/>
            <a:ext cx="14249400" cy="2633926"/>
          </a:xfrm>
          <a:prstGeom prst="rect">
            <a:avLst/>
          </a:prstGeom>
        </p:spPr>
        <p:txBody>
          <a:bodyPr wrap="square" lIns="0" tIns="0" rIns="0" bIns="0" rtlCol="0" anchor="t">
            <a:spAutoFit/>
          </a:bodyPr>
          <a:lstStyle/>
          <a:p>
            <a:pPr algn="ctr">
              <a:lnSpc>
                <a:spcPts val="10800"/>
              </a:lnSpc>
            </a:pPr>
            <a:r>
              <a:rPr lang="en-US" sz="7200" b="1" dirty="0" smtClean="0">
                <a:solidFill>
                  <a:srgbClr val="1D4E89"/>
                </a:solidFill>
                <a:latin typeface="Arial" panose="020B0604020202020204" pitchFamily="34" charset="0"/>
                <a:cs typeface="Arial" panose="020B0604020202020204" pitchFamily="34" charset="0"/>
              </a:rPr>
              <a:t>CẢM ƠN CÁC EM ĐÃ </a:t>
            </a:r>
          </a:p>
          <a:p>
            <a:pPr algn="ctr">
              <a:lnSpc>
                <a:spcPts val="10800"/>
              </a:lnSpc>
            </a:pPr>
            <a:r>
              <a:rPr lang="en-US" sz="7200" b="1" dirty="0" smtClean="0">
                <a:solidFill>
                  <a:srgbClr val="1D4E89"/>
                </a:solidFill>
                <a:latin typeface="Arial" panose="020B0604020202020204" pitchFamily="34" charset="0"/>
                <a:cs typeface="Arial" panose="020B0604020202020204" pitchFamily="34" charset="0"/>
              </a:rPr>
              <a:t>LẮNG NGHE BÀI GIẢNG!</a:t>
            </a:r>
            <a:endParaRPr lang="en-US" sz="7200" b="1" dirty="0">
              <a:solidFill>
                <a:srgbClr val="1D4E8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519685" y="5299464"/>
            <a:ext cx="3498030" cy="48339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660" y="5319448"/>
            <a:ext cx="5241674" cy="4221930"/>
          </a:xfrm>
          <a:prstGeom prst="rect">
            <a:avLst/>
          </a:prstGeom>
        </p:spPr>
      </p:pic>
    </p:spTree>
    <p:extLst>
      <p:ext uri="{BB962C8B-B14F-4D97-AF65-F5344CB8AC3E}">
        <p14:creationId xmlns:p14="http://schemas.microsoft.com/office/powerpoint/2010/main" val="31993164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904261"/>
            <a:ext cx="18288000" cy="3382739"/>
          </a:xfrm>
          <a:prstGeom prst="rect">
            <a:avLst/>
          </a:prstGeom>
          <a:solidFill>
            <a:srgbClr val="EDECED"/>
          </a:solidFill>
        </p:spPr>
      </p:sp>
      <p:sp>
        <p:nvSpPr>
          <p:cNvPr id="19" name="TextBox 19"/>
          <p:cNvSpPr txBox="1"/>
          <p:nvPr/>
        </p:nvSpPr>
        <p:spPr>
          <a:xfrm>
            <a:off x="3806976" y="495300"/>
            <a:ext cx="10674048" cy="1225592"/>
          </a:xfrm>
          <a:prstGeom prst="rect">
            <a:avLst/>
          </a:prstGeom>
        </p:spPr>
        <p:txBody>
          <a:bodyPr lIns="0" tIns="0" rIns="0" bIns="0" rtlCol="0" anchor="t">
            <a:spAutoFit/>
          </a:bodyPr>
          <a:lstStyle/>
          <a:p>
            <a:pPr algn="ctr">
              <a:lnSpc>
                <a:spcPts val="10800"/>
              </a:lnSpc>
            </a:pPr>
            <a:r>
              <a:rPr lang="en-US" sz="6400" b="1" dirty="0" smtClean="0">
                <a:solidFill>
                  <a:srgbClr val="1D4E89"/>
                </a:solidFill>
                <a:latin typeface="Arial" panose="020B0604020202020204" pitchFamily="34" charset="0"/>
                <a:cs typeface="Arial" panose="020B0604020202020204" pitchFamily="34" charset="0"/>
              </a:rPr>
              <a:t>KHỞI ĐỘNG</a:t>
            </a:r>
            <a:endParaRPr lang="en-US" sz="6400" b="1" dirty="0">
              <a:solidFill>
                <a:srgbClr val="1D4E89"/>
              </a:solidFill>
              <a:latin typeface="Arial" panose="020B0604020202020204" pitchFamily="34" charset="0"/>
              <a:cs typeface="Arial" panose="020B0604020202020204" pitchFamily="34" charset="0"/>
            </a:endParaRPr>
          </a:p>
        </p:txBody>
      </p:sp>
      <p:sp>
        <p:nvSpPr>
          <p:cNvPr id="22" name="TextBox 21"/>
          <p:cNvSpPr txBox="1"/>
          <p:nvPr/>
        </p:nvSpPr>
        <p:spPr>
          <a:xfrm>
            <a:off x="1447800" y="1720892"/>
            <a:ext cx="15392400" cy="2308324"/>
          </a:xfrm>
          <a:prstGeom prst="rect">
            <a:avLst/>
          </a:prstGeom>
          <a:noFill/>
        </p:spPr>
        <p:txBody>
          <a:bodyPr wrap="square" rtlCol="0">
            <a:spAutoFit/>
          </a:bodyPr>
          <a:lstStyle/>
          <a:p>
            <a:pPr>
              <a:lnSpc>
                <a:spcPct val="150000"/>
              </a:lnSpc>
            </a:pP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hình</a:t>
            </a:r>
            <a:r>
              <a:rPr lang="en-US" sz="4800" b="1" i="1" dirty="0" smtClean="0">
                <a:latin typeface="Arial" panose="020B0604020202020204" pitchFamily="34" charset="0"/>
                <a:cs typeface="Arial" panose="020B0604020202020204" pitchFamily="34" charset="0"/>
              </a:rPr>
              <a:t> ảnh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đây </a:t>
            </a:r>
            <a:r>
              <a:rPr lang="en-US" sz="4800" b="1" i="1" dirty="0" err="1" smtClean="0">
                <a:latin typeface="Arial" panose="020B0604020202020204" pitchFamily="34" charset="0"/>
                <a:cs typeface="Arial" panose="020B0604020202020204" pitchFamily="34" charset="0"/>
              </a:rPr>
              <a:t>gợi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cho</a:t>
            </a:r>
            <a:r>
              <a:rPr lang="en-US" sz="4800" b="1" i="1" dirty="0" smtClean="0">
                <a:latin typeface="Arial" panose="020B0604020202020204" pitchFamily="34" charset="0"/>
                <a:cs typeface="Arial" panose="020B0604020202020204" pitchFamily="34" charset="0"/>
              </a:rPr>
              <a:t> các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nhớ đến văn bản nào mà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từng</a:t>
            </a:r>
            <a:r>
              <a:rPr lang="en-US" sz="4800" b="1" i="1" dirty="0" smtClean="0">
                <a:latin typeface="Arial" panose="020B0604020202020204" pitchFamily="34" charset="0"/>
                <a:cs typeface="Arial" panose="020B0604020202020204" pitchFamily="34" charset="0"/>
              </a:rPr>
              <a:t> học?</a:t>
            </a:r>
            <a:endParaRPr lang="en-US" sz="4800" b="1" i="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95937"/>
            <a:ext cx="4572000" cy="3543853"/>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972" y="4595937"/>
            <a:ext cx="4572000" cy="354385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745" y="4564165"/>
            <a:ext cx="4586785" cy="3546750"/>
          </a:xfrm>
          <a:prstGeom prst="rect">
            <a:avLst/>
          </a:prstGeom>
        </p:spPr>
      </p:pic>
      <p:sp>
        <p:nvSpPr>
          <p:cNvPr id="26" name="TextBox 25"/>
          <p:cNvSpPr txBox="1"/>
          <p:nvPr/>
        </p:nvSpPr>
        <p:spPr>
          <a:xfrm>
            <a:off x="1257300" y="8414123"/>
            <a:ext cx="3733800" cy="584775"/>
          </a:xfrm>
          <a:prstGeom prst="rect">
            <a:avLst/>
          </a:prstGeom>
          <a:noFill/>
        </p:spPr>
        <p:txBody>
          <a:bodyPr wrap="square" rtlCol="0">
            <a:spAutoFit/>
          </a:bodyPr>
          <a:lstStyle/>
          <a:p>
            <a:pPr algn="ctr"/>
            <a:r>
              <a:rPr lang="en-US" sz="3200" b="1" dirty="0" err="1" smtClean="0">
                <a:solidFill>
                  <a:srgbClr val="FF0000"/>
                </a:solidFill>
                <a:latin typeface="Arial" panose="020B0604020202020204" pitchFamily="34" charset="0"/>
                <a:cs typeface="Arial" panose="020B0604020202020204" pitchFamily="34" charset="0"/>
              </a:rPr>
              <a:t>Gió</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lạnh</a:t>
            </a:r>
            <a:r>
              <a:rPr lang="en-US" sz="3200" b="1" dirty="0" smtClean="0">
                <a:solidFill>
                  <a:srgbClr val="FF0000"/>
                </a:solidFill>
                <a:latin typeface="Arial" panose="020B0604020202020204" pitchFamily="34" charset="0"/>
                <a:cs typeface="Arial" panose="020B0604020202020204" pitchFamily="34" charset="0"/>
              </a:rPr>
              <a:t> đầu </a:t>
            </a:r>
            <a:r>
              <a:rPr lang="en-US" sz="3200" b="1" dirty="0" err="1" smtClean="0">
                <a:solidFill>
                  <a:srgbClr val="FF0000"/>
                </a:solidFill>
                <a:latin typeface="Arial" panose="020B0604020202020204" pitchFamily="34" charset="0"/>
                <a:cs typeface="Arial" panose="020B0604020202020204" pitchFamily="34" charset="0"/>
              </a:rPr>
              <a:t>mùa</a:t>
            </a:r>
            <a:endParaRPr lang="en-US" sz="32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7224072" y="8414123"/>
            <a:ext cx="3733800" cy="584775"/>
          </a:xfrm>
          <a:prstGeom prst="rect">
            <a:avLst/>
          </a:prstGeom>
          <a:noFill/>
        </p:spPr>
        <p:txBody>
          <a:bodyPr wrap="square" rtlCol="0">
            <a:spAutoFit/>
          </a:bodyPr>
          <a:lstStyle/>
          <a:p>
            <a:pPr algn="ctr"/>
            <a:r>
              <a:rPr lang="en-US" sz="3200" b="1" dirty="0" err="1" smtClean="0">
                <a:solidFill>
                  <a:srgbClr val="FF0000"/>
                </a:solidFill>
                <a:latin typeface="Arial" panose="020B0604020202020204" pitchFamily="34" charset="0"/>
                <a:cs typeface="Arial" panose="020B0604020202020204" pitchFamily="34" charset="0"/>
              </a:rPr>
              <a:t>Tuổi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thơ</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tôi</a:t>
            </a:r>
            <a:endParaRPr lang="en-US" sz="3200" b="1" dirty="0">
              <a:solidFill>
                <a:srgbClr val="FF0000"/>
              </a:solidFill>
              <a:latin typeface="Arial" panose="020B0604020202020204" pitchFamily="34" charset="0"/>
              <a:cs typeface="Arial" panose="020B0604020202020204" pitchFamily="34" charset="0"/>
            </a:endParaRPr>
          </a:p>
        </p:txBody>
      </p:sp>
      <p:sp>
        <p:nvSpPr>
          <p:cNvPr id="28" name="TextBox 27"/>
          <p:cNvSpPr txBox="1"/>
          <p:nvPr/>
        </p:nvSpPr>
        <p:spPr>
          <a:xfrm>
            <a:off x="12969637" y="8414123"/>
            <a:ext cx="4191000" cy="584775"/>
          </a:xfrm>
          <a:prstGeom prst="rect">
            <a:avLst/>
          </a:prstGeom>
          <a:noFill/>
        </p:spPr>
        <p:txBody>
          <a:bodyPr wrap="square" rtlCol="0">
            <a:spAutoFit/>
          </a:bodyPr>
          <a:lstStyle/>
          <a:p>
            <a:pPr algn="ctr"/>
            <a:r>
              <a:rPr lang="en-US" sz="3200" b="1" dirty="0" err="1" smtClean="0">
                <a:solidFill>
                  <a:srgbClr val="FF0000"/>
                </a:solidFill>
                <a:latin typeface="Arial" panose="020B0604020202020204" pitchFamily="34" charset="0"/>
                <a:cs typeface="Arial" panose="020B0604020202020204" pitchFamily="34" charset="0"/>
              </a:rPr>
              <a:t>Chiếc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lá</a:t>
            </a:r>
            <a:r>
              <a:rPr lang="en-US" sz="3200" b="1" dirty="0" smtClean="0">
                <a:solidFill>
                  <a:srgbClr val="FF0000"/>
                </a:solidFill>
                <a:latin typeface="Arial" panose="020B0604020202020204" pitchFamily="34" charset="0"/>
                <a:cs typeface="Arial" panose="020B0604020202020204" pitchFamily="34" charset="0"/>
              </a:rPr>
              <a:t> cuối </a:t>
            </a:r>
            <a:r>
              <a:rPr lang="en-US" sz="3200" b="1" dirty="0" err="1" smtClean="0">
                <a:solidFill>
                  <a:srgbClr val="FF0000"/>
                </a:solidFill>
                <a:latin typeface="Arial" panose="020B0604020202020204" pitchFamily="34" charset="0"/>
                <a:cs typeface="Arial" panose="020B0604020202020204" pitchFamily="34" charset="0"/>
              </a:rPr>
              <a:t>cùng</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17337" y="3343127"/>
            <a:ext cx="3359731" cy="504877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0036" y="1425067"/>
            <a:ext cx="3537300" cy="563917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906941"/>
            <a:ext cx="5729260" cy="461465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8342">
            <a:off x="4887162" y="-403216"/>
            <a:ext cx="4828443" cy="15802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822183">
            <a:off x="15984458" y="6919532"/>
            <a:ext cx="3593022" cy="1365348"/>
          </a:xfrm>
          <a:prstGeom prst="rect">
            <a:avLst/>
          </a:prstGeom>
        </p:spPr>
      </p:pic>
      <p:grpSp>
        <p:nvGrpSpPr>
          <p:cNvPr id="9" name="Group 9"/>
          <p:cNvGrpSpPr/>
          <p:nvPr/>
        </p:nvGrpSpPr>
        <p:grpSpPr>
          <a:xfrm>
            <a:off x="8153400" y="3764852"/>
            <a:ext cx="8437864" cy="2443790"/>
            <a:chOff x="0" y="-69497"/>
            <a:chExt cx="11250486" cy="3258386"/>
          </a:xfrm>
        </p:grpSpPr>
        <p:sp>
          <p:nvSpPr>
            <p:cNvPr id="10" name="TextBox 10"/>
            <p:cNvSpPr txBox="1"/>
            <p:nvPr/>
          </p:nvSpPr>
          <p:spPr>
            <a:xfrm>
              <a:off x="0" y="1003847"/>
              <a:ext cx="11250486" cy="2185042"/>
            </a:xfrm>
            <a:prstGeom prst="rect">
              <a:avLst/>
            </a:prstGeom>
          </p:spPr>
          <p:txBody>
            <a:bodyPr lIns="0" tIns="0" rIns="0" bIns="0" rtlCol="0" anchor="t">
              <a:spAutoFit/>
            </a:bodyPr>
            <a:lstStyle/>
            <a:p>
              <a:pPr algn="ctr">
                <a:lnSpc>
                  <a:spcPts val="13667"/>
                </a:lnSpc>
              </a:pPr>
              <a:r>
                <a:rPr lang="en-US" sz="11000" b="1" dirty="0" smtClean="0">
                  <a:solidFill>
                    <a:srgbClr val="1D4E89"/>
                  </a:solidFill>
                  <a:latin typeface="Arial" panose="020B0604020202020204" pitchFamily="34" charset="0"/>
                  <a:cs typeface="Arial" panose="020B0604020202020204" pitchFamily="34" charset="0"/>
                </a:rPr>
                <a:t>ÔN TẬP</a:t>
              </a:r>
              <a:endParaRPr lang="en-US" sz="11000" b="1" dirty="0">
                <a:solidFill>
                  <a:srgbClr val="1D4E89"/>
                </a:solidFill>
                <a:latin typeface="Arial" panose="020B0604020202020204" pitchFamily="34" charset="0"/>
                <a:cs typeface="Arial" panose="020B0604020202020204" pitchFamily="34" charset="0"/>
              </a:endParaRPr>
            </a:p>
          </p:txBody>
        </p:sp>
        <p:sp>
          <p:nvSpPr>
            <p:cNvPr id="11" name="TextBox 11"/>
            <p:cNvSpPr txBox="1"/>
            <p:nvPr/>
          </p:nvSpPr>
          <p:spPr>
            <a:xfrm>
              <a:off x="0" y="-69497"/>
              <a:ext cx="11250486" cy="818856"/>
            </a:xfrm>
            <a:prstGeom prst="rect">
              <a:avLst/>
            </a:prstGeom>
          </p:spPr>
          <p:txBody>
            <a:bodyPr lIns="0" tIns="0" rIns="0" bIns="0" rtlCol="0" anchor="t">
              <a:spAutoFit/>
            </a:bodyPr>
            <a:lstStyle/>
            <a:p>
              <a:pPr algn="ctr">
                <a:lnSpc>
                  <a:spcPts val="4200"/>
                </a:lnSpc>
              </a:pPr>
              <a:r>
                <a:rPr lang="en-US" sz="7200" dirty="0" smtClean="0">
                  <a:solidFill>
                    <a:srgbClr val="000000"/>
                  </a:solidFill>
                  <a:latin typeface="Arial" panose="020B0604020202020204" pitchFamily="34" charset="0"/>
                  <a:cs typeface="Arial" panose="020B0604020202020204" pitchFamily="34" charset="0"/>
                </a:rPr>
                <a:t>BÀI 6</a:t>
              </a:r>
              <a:endParaRPr lang="en-US" sz="7200"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2781300"/>
            <a:ext cx="16009174" cy="5715000"/>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sp>
        <p:nvSpPr>
          <p:cNvPr id="6" name="TextBox 6"/>
          <p:cNvSpPr txBox="1"/>
          <p:nvPr/>
        </p:nvSpPr>
        <p:spPr>
          <a:xfrm>
            <a:off x="1295400" y="571500"/>
            <a:ext cx="16275874" cy="1615827"/>
          </a:xfrm>
          <a:prstGeom prst="rect">
            <a:avLst/>
          </a:prstGeom>
        </p:spPr>
        <p:txBody>
          <a:bodyPr wrap="square" lIns="0" tIns="0" rIns="0" bIns="0" rtlCol="0" anchor="t">
            <a:spAutoFit/>
          </a:bodyPr>
          <a:lstStyle/>
          <a:p>
            <a:pPr algn="just">
              <a:lnSpc>
                <a:spcPct val="125000"/>
              </a:lnSpc>
            </a:pPr>
            <a:r>
              <a:rPr lang="en-US" sz="4200" b="1" i="1" dirty="0" smtClean="0">
                <a:solidFill>
                  <a:srgbClr val="F75B56"/>
                </a:solidFill>
                <a:latin typeface="Arial" panose="020B0604020202020204" pitchFamily="34" charset="0"/>
                <a:cs typeface="Arial" panose="020B0604020202020204" pitchFamily="34" charset="0"/>
              </a:rPr>
              <a:t>1. </a:t>
            </a:r>
            <a:r>
              <a:rPr lang="en-US" sz="4200" b="1" i="1" dirty="0" err="1" smtClean="0">
                <a:solidFill>
                  <a:srgbClr val="F75B56"/>
                </a:solidFill>
                <a:latin typeface="Arial" panose="020B0604020202020204" pitchFamily="34" charset="0"/>
                <a:cs typeface="Arial" panose="020B0604020202020204" pitchFamily="34" charset="0"/>
              </a:rPr>
              <a:t>Em</a:t>
            </a:r>
            <a:r>
              <a:rPr lang="en-US" sz="4200" b="1" i="1" dirty="0" smtClean="0">
                <a:solidFill>
                  <a:srgbClr val="F75B56"/>
                </a:solidFill>
                <a:latin typeface="Arial" panose="020B0604020202020204" pitchFamily="34" charset="0"/>
                <a:cs typeface="Arial" panose="020B0604020202020204" pitchFamily="34" charset="0"/>
              </a:rPr>
              <a:t> đã học </a:t>
            </a:r>
            <a:r>
              <a:rPr lang="en-US" sz="4200" b="1" i="1" dirty="0" err="1" smtClean="0">
                <a:solidFill>
                  <a:srgbClr val="F75B56"/>
                </a:solidFill>
                <a:latin typeface="Arial" panose="020B0604020202020204" pitchFamily="34" charset="0"/>
                <a:cs typeface="Arial" panose="020B0604020202020204" pitchFamily="34" charset="0"/>
              </a:rPr>
              <a:t>ba</a:t>
            </a:r>
            <a:r>
              <a:rPr lang="en-US" sz="4200" b="1" i="1" dirty="0" smtClean="0">
                <a:solidFill>
                  <a:srgbClr val="F75B56"/>
                </a:solidFill>
                <a:latin typeface="Arial" panose="020B0604020202020204" pitchFamily="34" charset="0"/>
                <a:cs typeface="Arial" panose="020B0604020202020204" pitchFamily="34" charset="0"/>
              </a:rPr>
              <a:t> văn bản </a:t>
            </a:r>
            <a:r>
              <a:rPr lang="en-US" sz="4200" b="1" i="1" dirty="0" err="1" smtClean="0">
                <a:solidFill>
                  <a:srgbClr val="F75B56"/>
                </a:solidFill>
                <a:latin typeface="Arial" panose="020B0604020202020204" pitchFamily="34" charset="0"/>
                <a:cs typeface="Arial" panose="020B0604020202020204" pitchFamily="34" charset="0"/>
              </a:rPr>
              <a:t>Gió</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lạnh</a:t>
            </a:r>
            <a:r>
              <a:rPr lang="en-US" sz="4200" b="1" i="1" dirty="0" smtClean="0">
                <a:solidFill>
                  <a:srgbClr val="F75B56"/>
                </a:solidFill>
                <a:latin typeface="Arial" panose="020B0604020202020204" pitchFamily="34" charset="0"/>
                <a:cs typeface="Arial" panose="020B0604020202020204" pitchFamily="34" charset="0"/>
              </a:rPr>
              <a:t> đầu </a:t>
            </a:r>
            <a:r>
              <a:rPr lang="en-US" sz="4200" b="1" i="1" dirty="0" err="1" smtClean="0">
                <a:solidFill>
                  <a:srgbClr val="F75B56"/>
                </a:solidFill>
                <a:latin typeface="Arial" panose="020B0604020202020204" pitchFamily="34" charset="0"/>
                <a:cs typeface="Arial" panose="020B0604020202020204" pitchFamily="34" charset="0"/>
              </a:rPr>
              <a:t>mùa</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Tuổi</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thơ</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tôi</a:t>
            </a:r>
            <a:r>
              <a:rPr lang="en-US" sz="4200" b="1" i="1" dirty="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và</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Chiếc</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lá</a:t>
            </a:r>
            <a:r>
              <a:rPr lang="en-US" sz="4200" b="1" i="1" dirty="0" smtClean="0">
                <a:solidFill>
                  <a:srgbClr val="F75B56"/>
                </a:solidFill>
                <a:latin typeface="Arial" panose="020B0604020202020204" pitchFamily="34" charset="0"/>
                <a:cs typeface="Arial" panose="020B0604020202020204" pitchFamily="34" charset="0"/>
              </a:rPr>
              <a:t> cuối </a:t>
            </a:r>
            <a:r>
              <a:rPr lang="en-US" sz="4200" b="1" i="1" dirty="0" err="1" smtClean="0">
                <a:solidFill>
                  <a:srgbClr val="F75B56"/>
                </a:solidFill>
                <a:latin typeface="Arial" panose="020B0604020202020204" pitchFamily="34" charset="0"/>
                <a:cs typeface="Arial" panose="020B0604020202020204" pitchFamily="34" charset="0"/>
              </a:rPr>
              <a:t>cùng</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Hãy</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hoàn</a:t>
            </a:r>
            <a:r>
              <a:rPr lang="en-US" sz="4200" b="1" i="1" dirty="0" smtClean="0">
                <a:solidFill>
                  <a:srgbClr val="F75B56"/>
                </a:solidFill>
                <a:latin typeface="Arial" panose="020B0604020202020204" pitchFamily="34" charset="0"/>
                <a:cs typeface="Arial" panose="020B0604020202020204" pitchFamily="34" charset="0"/>
              </a:rPr>
              <a:t> thành </a:t>
            </a:r>
            <a:r>
              <a:rPr lang="en-US" sz="4200" b="1" i="1" dirty="0" err="1" smtClean="0">
                <a:solidFill>
                  <a:srgbClr val="F75B56"/>
                </a:solidFill>
                <a:latin typeface="Arial" panose="020B0604020202020204" pitchFamily="34" charset="0"/>
                <a:cs typeface="Arial" panose="020B0604020202020204" pitchFamily="34" charset="0"/>
              </a:rPr>
              <a:t>phiếu</a:t>
            </a:r>
            <a:r>
              <a:rPr lang="en-US" sz="4200" b="1" i="1" dirty="0" smtClean="0">
                <a:solidFill>
                  <a:srgbClr val="F75B56"/>
                </a:solidFill>
                <a:latin typeface="Arial" panose="020B0604020202020204" pitchFamily="34" charset="0"/>
                <a:cs typeface="Arial" panose="020B0604020202020204" pitchFamily="34" charset="0"/>
              </a:rPr>
              <a:t> học </a:t>
            </a:r>
            <a:r>
              <a:rPr lang="en-US" sz="4200" b="1" i="1" dirty="0" err="1" smtClean="0">
                <a:solidFill>
                  <a:srgbClr val="F75B56"/>
                </a:solidFill>
                <a:latin typeface="Arial" panose="020B0604020202020204" pitchFamily="34" charset="0"/>
                <a:cs typeface="Arial" panose="020B0604020202020204" pitchFamily="34" charset="0"/>
              </a:rPr>
              <a:t>tập</a:t>
            </a:r>
            <a:r>
              <a:rPr lang="en-US" sz="4200" b="1" i="1" dirty="0" smtClean="0">
                <a:solidFill>
                  <a:srgbClr val="F75B56"/>
                </a:solidFill>
                <a:latin typeface="Arial" panose="020B0604020202020204" pitchFamily="34" charset="0"/>
                <a:cs typeface="Arial" panose="020B0604020202020204" pitchFamily="34" charset="0"/>
              </a:rPr>
              <a:t> </a:t>
            </a:r>
            <a:r>
              <a:rPr lang="en-US" sz="4200" b="1" i="1" dirty="0" err="1" smtClean="0">
                <a:solidFill>
                  <a:srgbClr val="F75B56"/>
                </a:solidFill>
                <a:latin typeface="Arial" panose="020B0604020202020204" pitchFamily="34" charset="0"/>
                <a:cs typeface="Arial" panose="020B0604020202020204" pitchFamily="34" charset="0"/>
              </a:rPr>
              <a:t>sau</a:t>
            </a:r>
            <a:r>
              <a:rPr lang="en-US" sz="4200" b="1" i="1" dirty="0" smtClean="0">
                <a:solidFill>
                  <a:srgbClr val="F75B56"/>
                </a:solidFill>
                <a:latin typeface="Arial" panose="020B0604020202020204" pitchFamily="34" charset="0"/>
                <a:cs typeface="Arial" panose="020B0604020202020204" pitchFamily="34" charset="0"/>
              </a:rPr>
              <a:t> trong </a:t>
            </a:r>
            <a:r>
              <a:rPr lang="en-US" sz="4200" b="1" i="1" dirty="0" err="1" smtClean="0">
                <a:solidFill>
                  <a:srgbClr val="F75B56"/>
                </a:solidFill>
                <a:latin typeface="Arial" panose="020B0604020202020204" pitchFamily="34" charset="0"/>
                <a:cs typeface="Arial" panose="020B0604020202020204" pitchFamily="34" charset="0"/>
              </a:rPr>
              <a:t>vở</a:t>
            </a:r>
            <a:r>
              <a:rPr lang="en-US" sz="4200" b="1" i="1" dirty="0" smtClean="0">
                <a:solidFill>
                  <a:srgbClr val="F75B56"/>
                </a:solidFill>
                <a:latin typeface="Arial" panose="020B0604020202020204" pitchFamily="34" charset="0"/>
                <a:cs typeface="Arial" panose="020B0604020202020204" pitchFamily="34" charset="0"/>
              </a:rPr>
              <a:t>:</a:t>
            </a:r>
            <a:endParaRPr lang="en-US" sz="4200" b="1" i="1" dirty="0">
              <a:solidFill>
                <a:srgbClr val="F75B56"/>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55142285"/>
              </p:ext>
            </p:extLst>
          </p:nvPr>
        </p:nvGraphicFramePr>
        <p:xfrm>
          <a:off x="1797874" y="3695700"/>
          <a:ext cx="15011400" cy="3886200"/>
        </p:xfrm>
        <a:graphic>
          <a:graphicData uri="http://schemas.openxmlformats.org/drawingml/2006/table">
            <a:tbl>
              <a:tblPr firstRow="1" bandRow="1">
                <a:tableStyleId>{5940675A-B579-460E-94D1-54222C63F5DA}</a:tableStyleId>
              </a:tblPr>
              <a:tblGrid>
                <a:gridCol w="3752850">
                  <a:extLst>
                    <a:ext uri="{9D8B030D-6E8A-4147-A177-3AD203B41FA5}">
                      <a16:colId xmlns:a16="http://schemas.microsoft.com/office/drawing/2014/main" xmlns="" val="1634378773"/>
                    </a:ext>
                  </a:extLst>
                </a:gridCol>
                <a:gridCol w="3752850">
                  <a:extLst>
                    <a:ext uri="{9D8B030D-6E8A-4147-A177-3AD203B41FA5}">
                      <a16:colId xmlns:a16="http://schemas.microsoft.com/office/drawing/2014/main" xmlns="" val="2489034488"/>
                    </a:ext>
                  </a:extLst>
                </a:gridCol>
                <a:gridCol w="3367423">
                  <a:extLst>
                    <a:ext uri="{9D8B030D-6E8A-4147-A177-3AD203B41FA5}">
                      <a16:colId xmlns:a16="http://schemas.microsoft.com/office/drawing/2014/main" xmlns="" val="2362865798"/>
                    </a:ext>
                  </a:extLst>
                </a:gridCol>
                <a:gridCol w="4138277">
                  <a:extLst>
                    <a:ext uri="{9D8B030D-6E8A-4147-A177-3AD203B41FA5}">
                      <a16:colId xmlns:a16="http://schemas.microsoft.com/office/drawing/2014/main" xmlns="" val="2718116153"/>
                    </a:ext>
                  </a:extLst>
                </a:gridCol>
              </a:tblGrid>
              <a:tr h="971550">
                <a:tc>
                  <a:txBody>
                    <a:bodyPr/>
                    <a:lstStyle/>
                    <a:p>
                      <a:pPr algn="ctr"/>
                      <a:r>
                        <a:rPr lang="en-US" sz="3200" b="1" dirty="0" smtClean="0">
                          <a:latin typeface="Arial" panose="020B0604020202020204" pitchFamily="34" charset="0"/>
                          <a:cs typeface="Arial" panose="020B0604020202020204" pitchFamily="34" charset="0"/>
                        </a:rPr>
                        <a:t>TÁC</a:t>
                      </a:r>
                      <a:r>
                        <a:rPr lang="en-US" sz="3200" b="1" baseline="0" dirty="0" smtClean="0">
                          <a:latin typeface="Arial" panose="020B0604020202020204" pitchFamily="34" charset="0"/>
                          <a:cs typeface="Arial" panose="020B0604020202020204" pitchFamily="34" charset="0"/>
                        </a:rPr>
                        <a:t> PHẨM</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ĐỀ</a:t>
                      </a:r>
                      <a:r>
                        <a:rPr lang="en-US" sz="3200" b="1" baseline="0" dirty="0" smtClean="0">
                          <a:latin typeface="Arial" panose="020B0604020202020204" pitchFamily="34" charset="0"/>
                          <a:cs typeface="Arial" panose="020B0604020202020204" pitchFamily="34" charset="0"/>
                        </a:rPr>
                        <a:t> TÀI</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CHỦ</a:t>
                      </a:r>
                      <a:r>
                        <a:rPr lang="en-US" sz="3200" b="1" baseline="0" dirty="0" smtClean="0">
                          <a:latin typeface="Arial" panose="020B0604020202020204" pitchFamily="34" charset="0"/>
                          <a:cs typeface="Arial" panose="020B0604020202020204" pitchFamily="34" charset="0"/>
                        </a:rPr>
                        <a:t> ĐỀ</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CHI TIẾT</a:t>
                      </a:r>
                      <a:r>
                        <a:rPr lang="en-US" sz="3200" b="1" baseline="0" dirty="0" smtClean="0">
                          <a:latin typeface="Arial" panose="020B0604020202020204" pitchFamily="34" charset="0"/>
                          <a:cs typeface="Arial" panose="020B0604020202020204" pitchFamily="34" charset="0"/>
                        </a:rPr>
                        <a:t> TIÊU BIỂU</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xmlns="" val="1513676974"/>
                  </a:ext>
                </a:extLst>
              </a:tr>
              <a:tr h="971550">
                <a:tc>
                  <a:txBody>
                    <a:bodyPr/>
                    <a:lstStyle/>
                    <a:p>
                      <a:r>
                        <a:rPr lang="en-US" sz="3200" dirty="0" err="1" smtClean="0">
                          <a:latin typeface="Arial" panose="020B0604020202020204" pitchFamily="34" charset="0"/>
                          <a:cs typeface="Arial" panose="020B0604020202020204" pitchFamily="34" charset="0"/>
                        </a:rPr>
                        <a:t>Gió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lạnh</a:t>
                      </a:r>
                      <a:r>
                        <a:rPr lang="en-US" sz="3200" baseline="0" dirty="0" smtClean="0">
                          <a:latin typeface="Arial" panose="020B0604020202020204" pitchFamily="34" charset="0"/>
                          <a:cs typeface="Arial" panose="020B0604020202020204" pitchFamily="34" charset="0"/>
                        </a:rPr>
                        <a:t> đầu </a:t>
                      </a:r>
                      <a:r>
                        <a:rPr lang="en-US" sz="3200" baseline="0" dirty="0" err="1" smtClean="0">
                          <a:latin typeface="Arial" panose="020B0604020202020204" pitchFamily="34" charset="0"/>
                          <a:cs typeface="Arial" panose="020B0604020202020204" pitchFamily="34" charset="0"/>
                        </a:rPr>
                        <a:t>mùa</a:t>
                      </a:r>
                      <a:endParaRPr lang="en-US" sz="3200"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37690927"/>
                  </a:ext>
                </a:extLst>
              </a:tr>
              <a:tr h="971550">
                <a:tc>
                  <a:txBody>
                    <a:bodyPr/>
                    <a:lstStyle/>
                    <a:p>
                      <a:r>
                        <a:rPr lang="en-US" sz="3200" dirty="0" err="1" smtClean="0">
                          <a:latin typeface="Arial" panose="020B0604020202020204" pitchFamily="34" charset="0"/>
                          <a:cs typeface="Arial" panose="020B0604020202020204" pitchFamily="34" charset="0"/>
                        </a:rPr>
                        <a:t>Tuổi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thơ</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tôi</a:t>
                      </a:r>
                      <a:endParaRPr lang="en-US" sz="3200"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0962748"/>
                  </a:ext>
                </a:extLst>
              </a:tr>
              <a:tr h="971550">
                <a:tc>
                  <a:txBody>
                    <a:bodyPr/>
                    <a:lstStyle/>
                    <a:p>
                      <a:r>
                        <a:rPr lang="en-US" sz="3200" dirty="0" err="1" smtClean="0">
                          <a:latin typeface="Arial" panose="020B0604020202020204" pitchFamily="34" charset="0"/>
                          <a:cs typeface="Arial" panose="020B0604020202020204" pitchFamily="34" charset="0"/>
                        </a:rPr>
                        <a:t>Chiếc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lá</a:t>
                      </a:r>
                      <a:r>
                        <a:rPr lang="en-US" sz="3200" baseline="0" dirty="0" smtClean="0">
                          <a:latin typeface="Arial" panose="020B0604020202020204" pitchFamily="34" charset="0"/>
                          <a:cs typeface="Arial" panose="020B0604020202020204" pitchFamily="34" charset="0"/>
                        </a:rPr>
                        <a:t> cuối </a:t>
                      </a:r>
                      <a:r>
                        <a:rPr lang="en-US" sz="3200" baseline="0" dirty="0" err="1" smtClean="0">
                          <a:latin typeface="Arial" panose="020B0604020202020204" pitchFamily="34" charset="0"/>
                          <a:cs typeface="Arial" panose="020B0604020202020204" pitchFamily="34" charset="0"/>
                        </a:rPr>
                        <a:t>cùng</a:t>
                      </a:r>
                      <a:endParaRPr lang="en-US" sz="3200" dirty="0">
                        <a:latin typeface="Arial" panose="020B0604020202020204" pitchFamily="34" charset="0"/>
                        <a:cs typeface="Arial" panose="020B0604020202020204" pitchFamily="34" charset="0"/>
                      </a:endParaRPr>
                    </a:p>
                  </a:txBody>
                  <a:tcPr anchor="ct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88859102"/>
                  </a:ext>
                </a:extLst>
              </a:tr>
            </a:tbl>
          </a:graphicData>
        </a:graphic>
      </p:graphicFrame>
      <p:pic>
        <p:nvPicPr>
          <p:cNvPr id="1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173200" y="7031725"/>
            <a:ext cx="4391044" cy="380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9626" y="952500"/>
            <a:ext cx="16009174" cy="8382000"/>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graphicFrame>
        <p:nvGraphicFramePr>
          <p:cNvPr id="10" name="Table 9"/>
          <p:cNvGraphicFramePr>
            <a:graphicFrameLocks noGrp="1"/>
          </p:cNvGraphicFramePr>
          <p:nvPr>
            <p:extLst>
              <p:ext uri="{D42A27DB-BD31-4B8C-83A1-F6EECF244321}">
                <p14:modId xmlns:p14="http://schemas.microsoft.com/office/powerpoint/2010/main" val="4235783754"/>
              </p:ext>
            </p:extLst>
          </p:nvPr>
        </p:nvGraphicFramePr>
        <p:xfrm>
          <a:off x="1562100" y="1790700"/>
          <a:ext cx="15011400" cy="6400800"/>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xmlns="" val="1634378773"/>
                    </a:ext>
                  </a:extLst>
                </a:gridCol>
                <a:gridCol w="4267200">
                  <a:extLst>
                    <a:ext uri="{9D8B030D-6E8A-4147-A177-3AD203B41FA5}">
                      <a16:colId xmlns:a16="http://schemas.microsoft.com/office/drawing/2014/main" xmlns="" val="2489034488"/>
                    </a:ext>
                  </a:extLst>
                </a:gridCol>
                <a:gridCol w="4495800">
                  <a:extLst>
                    <a:ext uri="{9D8B030D-6E8A-4147-A177-3AD203B41FA5}">
                      <a16:colId xmlns:a16="http://schemas.microsoft.com/office/drawing/2014/main" xmlns="" val="2362865798"/>
                    </a:ext>
                  </a:extLst>
                </a:gridCol>
                <a:gridCol w="3848100">
                  <a:extLst>
                    <a:ext uri="{9D8B030D-6E8A-4147-A177-3AD203B41FA5}">
                      <a16:colId xmlns:a16="http://schemas.microsoft.com/office/drawing/2014/main" xmlns="" val="2718116153"/>
                    </a:ext>
                  </a:extLst>
                </a:gridCol>
              </a:tblGrid>
              <a:tr h="2525486">
                <a:tc>
                  <a:txBody>
                    <a:bodyPr/>
                    <a:lstStyle/>
                    <a:p>
                      <a:pPr algn="ctr"/>
                      <a:r>
                        <a:rPr lang="en-US" sz="3200" b="1" dirty="0" smtClean="0">
                          <a:latin typeface="Arial" panose="020B0604020202020204" pitchFamily="34" charset="0"/>
                          <a:cs typeface="Arial" panose="020B0604020202020204" pitchFamily="34" charset="0"/>
                        </a:rPr>
                        <a:t>TÁC</a:t>
                      </a:r>
                      <a:r>
                        <a:rPr lang="en-US" sz="3200" b="1" baseline="0" dirty="0" smtClean="0">
                          <a:latin typeface="Arial" panose="020B0604020202020204" pitchFamily="34" charset="0"/>
                          <a:cs typeface="Arial" panose="020B0604020202020204" pitchFamily="34" charset="0"/>
                        </a:rPr>
                        <a:t> PHẨM</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ĐỀ</a:t>
                      </a:r>
                      <a:r>
                        <a:rPr lang="en-US" sz="3200" b="1" baseline="0" dirty="0" smtClean="0">
                          <a:latin typeface="Arial" panose="020B0604020202020204" pitchFamily="34" charset="0"/>
                          <a:cs typeface="Arial" panose="020B0604020202020204" pitchFamily="34" charset="0"/>
                        </a:rPr>
                        <a:t> TÀI</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CHỦ</a:t>
                      </a:r>
                      <a:r>
                        <a:rPr lang="en-US" sz="3200" b="1" baseline="0" dirty="0" smtClean="0">
                          <a:latin typeface="Arial" panose="020B0604020202020204" pitchFamily="34" charset="0"/>
                          <a:cs typeface="Arial" panose="020B0604020202020204" pitchFamily="34" charset="0"/>
                        </a:rPr>
                        <a:t> ĐỀ</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lnSpc>
                          <a:spcPct val="150000"/>
                        </a:lnSpc>
                      </a:pPr>
                      <a:r>
                        <a:rPr lang="en-US" sz="3200" b="1" dirty="0" smtClean="0">
                          <a:latin typeface="Arial" panose="020B0604020202020204" pitchFamily="34" charset="0"/>
                          <a:cs typeface="Arial" panose="020B0604020202020204" pitchFamily="34" charset="0"/>
                        </a:rPr>
                        <a:t>CHI TIẾT</a:t>
                      </a:r>
                      <a:r>
                        <a:rPr lang="en-US" sz="3200" b="1" baseline="0" dirty="0" smtClean="0">
                          <a:latin typeface="Arial" panose="020B0604020202020204" pitchFamily="34" charset="0"/>
                          <a:cs typeface="Arial" panose="020B0604020202020204" pitchFamily="34" charset="0"/>
                        </a:rPr>
                        <a:t> </a:t>
                      </a:r>
                    </a:p>
                    <a:p>
                      <a:pPr algn="ctr">
                        <a:lnSpc>
                          <a:spcPct val="150000"/>
                        </a:lnSpc>
                      </a:pPr>
                      <a:r>
                        <a:rPr lang="en-US" sz="3200" b="1" baseline="0" dirty="0" smtClean="0">
                          <a:latin typeface="Arial" panose="020B0604020202020204" pitchFamily="34" charset="0"/>
                          <a:cs typeface="Arial" panose="020B0604020202020204" pitchFamily="34" charset="0"/>
                        </a:rPr>
                        <a:t>TIÊU BIỂU</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xmlns="" val="1513676974"/>
                  </a:ext>
                </a:extLst>
              </a:tr>
              <a:tr h="3875314">
                <a:tc>
                  <a:txBody>
                    <a:bodyPr/>
                    <a:lstStyle/>
                    <a:p>
                      <a:pPr algn="ctr">
                        <a:lnSpc>
                          <a:spcPct val="150000"/>
                        </a:lnSpc>
                      </a:pPr>
                      <a:r>
                        <a:rPr lang="en-US" sz="3200" b="1" dirty="0" err="1" smtClean="0">
                          <a:latin typeface="Arial" panose="020B0604020202020204" pitchFamily="34" charset="0"/>
                          <a:cs typeface="Arial" panose="020B0604020202020204" pitchFamily="34" charset="0"/>
                        </a:rPr>
                        <a:t>Gió</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lạnh</a:t>
                      </a:r>
                      <a:r>
                        <a:rPr lang="en-US" sz="3200" b="1" baseline="0" dirty="0" smtClean="0">
                          <a:latin typeface="Arial" panose="020B0604020202020204" pitchFamily="34" charset="0"/>
                          <a:cs typeface="Arial" panose="020B0604020202020204" pitchFamily="34" charset="0"/>
                        </a:rPr>
                        <a:t> </a:t>
                      </a:r>
                    </a:p>
                    <a:p>
                      <a:pPr algn="ctr">
                        <a:lnSpc>
                          <a:spcPct val="150000"/>
                        </a:lnSpc>
                      </a:pPr>
                      <a:r>
                        <a:rPr lang="en-US" sz="3200" b="1" baseline="0" dirty="0" smtClean="0">
                          <a:latin typeface="Arial" panose="020B0604020202020204" pitchFamily="34" charset="0"/>
                          <a:cs typeface="Arial" panose="020B0604020202020204" pitchFamily="34" charset="0"/>
                        </a:rPr>
                        <a:t>đầu </a:t>
                      </a:r>
                      <a:r>
                        <a:rPr lang="en-US" sz="3200" b="1" baseline="0" dirty="0" err="1" smtClean="0">
                          <a:latin typeface="Arial" panose="020B0604020202020204" pitchFamily="34" charset="0"/>
                          <a:cs typeface="Arial" panose="020B0604020202020204" pitchFamily="34" charset="0"/>
                        </a:rPr>
                        <a:t>mùa</a:t>
                      </a:r>
                      <a:endParaRPr lang="en-US" sz="32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Cuộc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sống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những</a:t>
                      </a:r>
                      <a:r>
                        <a:rPr lang="en-US" sz="3200" baseline="0" dirty="0" smtClean="0">
                          <a:latin typeface="Arial" panose="020B0604020202020204" pitchFamily="34" charset="0"/>
                          <a:cs typeface="Arial" panose="020B0604020202020204" pitchFamily="34" charset="0"/>
                        </a:rPr>
                        <a:t> đứa </a:t>
                      </a:r>
                      <a:r>
                        <a:rPr lang="en-US" sz="3200" baseline="0" dirty="0" err="1" smtClean="0">
                          <a:latin typeface="Arial" panose="020B0604020202020204" pitchFamily="34" charset="0"/>
                          <a:cs typeface="Arial" panose="020B0604020202020204" pitchFamily="34" charset="0"/>
                        </a:rPr>
                        <a:t>trẻ</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nơi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phố</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nghèo</a:t>
                      </a:r>
                      <a:r>
                        <a:rPr lang="en-US" sz="3200" baseline="0" dirty="0" smtClean="0">
                          <a:latin typeface="Arial" panose="020B0604020202020204" pitchFamily="34" charset="0"/>
                          <a:cs typeface="Arial" panose="020B0604020202020204" pitchFamily="34" charset="0"/>
                        </a:rPr>
                        <a:t> vào </a:t>
                      </a:r>
                      <a:r>
                        <a:rPr lang="en-US" sz="3200" baseline="0" dirty="0" err="1" smtClean="0">
                          <a:latin typeface="Arial" panose="020B0604020202020204" pitchFamily="34" charset="0"/>
                          <a:cs typeface="Arial" panose="020B0604020202020204" pitchFamily="34" charset="0"/>
                        </a:rPr>
                        <a:t>những</a:t>
                      </a:r>
                      <a:r>
                        <a:rPr lang="en-US" sz="3200" baseline="0" dirty="0" smtClean="0">
                          <a:latin typeface="Arial" panose="020B0604020202020204" pitchFamily="34" charset="0"/>
                          <a:cs typeface="Arial" panose="020B0604020202020204" pitchFamily="34" charset="0"/>
                        </a:rPr>
                        <a:t> ngày đầu </a:t>
                      </a:r>
                      <a:r>
                        <a:rPr lang="en-US" sz="3200" baseline="0" dirty="0" err="1" smtClean="0">
                          <a:latin typeface="Arial" panose="020B0604020202020204" pitchFamily="34" charset="0"/>
                          <a:cs typeface="Arial" panose="020B0604020202020204" pitchFamily="34" charset="0"/>
                        </a:rPr>
                        <a:t>tiên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gió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mùa</a:t>
                      </a:r>
                      <a:r>
                        <a:rPr lang="en-US" sz="3200" baseline="0" dirty="0" smtClean="0">
                          <a:latin typeface="Arial" panose="020B0604020202020204" pitchFamily="34" charset="0"/>
                          <a:cs typeface="Arial" panose="020B0604020202020204" pitchFamily="34" charset="0"/>
                        </a:rPr>
                        <a:t> về.</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Tình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thương</a:t>
                      </a:r>
                      <a:r>
                        <a:rPr lang="en-US" sz="3200" baseline="0" dirty="0" smtClean="0">
                          <a:latin typeface="Arial" panose="020B0604020202020204" pitchFamily="34" charset="0"/>
                          <a:cs typeface="Arial" panose="020B0604020202020204" pitchFamily="34" charset="0"/>
                        </a:rPr>
                        <a:t> người, </a:t>
                      </a:r>
                      <a:r>
                        <a:rPr lang="en-US" sz="3200" baseline="0" dirty="0" err="1" smtClean="0">
                          <a:latin typeface="Arial" panose="020B0604020202020204" pitchFamily="34" charset="0"/>
                          <a:cs typeface="Arial" panose="020B0604020202020204" pitchFamily="34" charset="0"/>
                        </a:rPr>
                        <a:t>sự</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sẻ</a:t>
                      </a:r>
                      <a:r>
                        <a:rPr lang="en-US" sz="3200" baseline="0" dirty="0" smtClean="0">
                          <a:latin typeface="Arial" panose="020B0604020202020204" pitchFamily="34" charset="0"/>
                          <a:cs typeface="Arial" panose="020B0604020202020204" pitchFamily="34" charset="0"/>
                        </a:rPr>
                        <a:t> chia, </a:t>
                      </a:r>
                      <a:r>
                        <a:rPr lang="en-US" sz="3200" baseline="0" dirty="0" err="1" smtClean="0">
                          <a:latin typeface="Arial" panose="020B0604020202020204" pitchFamily="34" charset="0"/>
                          <a:cs typeface="Arial" panose="020B0604020202020204" pitchFamily="34" charset="0"/>
                        </a:rPr>
                        <a:t>cảm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đối</a:t>
                      </a:r>
                      <a:r>
                        <a:rPr lang="en-US" sz="3200" baseline="0" dirty="0" smtClean="0">
                          <a:latin typeface="Arial" panose="020B0604020202020204" pitchFamily="34" charset="0"/>
                          <a:cs typeface="Arial" panose="020B0604020202020204" pitchFamily="34" charset="0"/>
                        </a:rPr>
                        <a:t> với người có </a:t>
                      </a:r>
                      <a:r>
                        <a:rPr lang="en-US" sz="3200" baseline="0" dirty="0" err="1" smtClean="0">
                          <a:latin typeface="Arial" panose="020B0604020202020204" pitchFamily="34" charset="0"/>
                          <a:cs typeface="Arial" panose="020B0604020202020204" pitchFamily="34" charset="0"/>
                        </a:rPr>
                        <a:t>hoàn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cảnh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khăn</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tc>
                <a:tc>
                  <a:txBody>
                    <a:bodyPr/>
                    <a:lstStyle/>
                    <a:p>
                      <a:pPr>
                        <a:lnSpc>
                          <a:spcPct val="150000"/>
                        </a:lnSpc>
                      </a:pPr>
                      <a:r>
                        <a:rPr lang="en-US" sz="3200" dirty="0" smtClean="0">
                          <a:latin typeface="Arial" panose="020B0604020202020204" pitchFamily="34" charset="0"/>
                          <a:cs typeface="Arial" panose="020B0604020202020204" pitchFamily="34" charset="0"/>
                        </a:rPr>
                        <a:t>Chị</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Sơn</a:t>
                      </a:r>
                      <a:r>
                        <a:rPr lang="en-US" sz="3200" baseline="0" dirty="0" smtClean="0">
                          <a:latin typeface="Arial" panose="020B0604020202020204" pitchFamily="34" charset="0"/>
                          <a:cs typeface="Arial" panose="020B0604020202020204" pitchFamily="34" charset="0"/>
                        </a:rPr>
                        <a:t> lấy áo của </a:t>
                      </a:r>
                      <a:r>
                        <a:rPr lang="en-US" sz="3200" baseline="0" dirty="0" err="1" smtClean="0">
                          <a:latin typeface="Arial" panose="020B0604020202020204" pitchFamily="34" charset="0"/>
                          <a:cs typeface="Arial" panose="020B0604020202020204" pitchFamily="34" charset="0"/>
                        </a:rPr>
                        <a:t>Duyên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Hiên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mặc</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37690927"/>
                  </a:ext>
                </a:extLst>
              </a:tr>
            </a:tbl>
          </a:graphicData>
        </a:graphic>
      </p:graphicFrame>
      <p:pic>
        <p:nvPicPr>
          <p:cNvPr id="1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173200" y="7031725"/>
            <a:ext cx="4391044" cy="3808232"/>
          </a:xfrm>
          <a:prstGeom prst="rect">
            <a:avLst/>
          </a:prstGeom>
        </p:spPr>
      </p:pic>
    </p:spTree>
    <p:extLst>
      <p:ext uri="{BB962C8B-B14F-4D97-AF65-F5344CB8AC3E}">
        <p14:creationId xmlns:p14="http://schemas.microsoft.com/office/powerpoint/2010/main" val="18409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9626" y="952500"/>
            <a:ext cx="16009174" cy="8382000"/>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graphicFrame>
        <p:nvGraphicFramePr>
          <p:cNvPr id="10" name="Table 9"/>
          <p:cNvGraphicFramePr>
            <a:graphicFrameLocks noGrp="1"/>
          </p:cNvGraphicFramePr>
          <p:nvPr>
            <p:extLst>
              <p:ext uri="{D42A27DB-BD31-4B8C-83A1-F6EECF244321}">
                <p14:modId xmlns:p14="http://schemas.microsoft.com/office/powerpoint/2010/main" val="2765947103"/>
              </p:ext>
            </p:extLst>
          </p:nvPr>
        </p:nvGraphicFramePr>
        <p:xfrm>
          <a:off x="1562100" y="1790700"/>
          <a:ext cx="15124430" cy="6400800"/>
        </p:xfrm>
        <a:graphic>
          <a:graphicData uri="http://schemas.openxmlformats.org/drawingml/2006/table">
            <a:tbl>
              <a:tblPr firstRow="1" bandRow="1">
                <a:tableStyleId>{5940675A-B579-460E-94D1-54222C63F5DA}</a:tableStyleId>
              </a:tblPr>
              <a:tblGrid>
                <a:gridCol w="2513330">
                  <a:extLst>
                    <a:ext uri="{9D8B030D-6E8A-4147-A177-3AD203B41FA5}">
                      <a16:colId xmlns:a16="http://schemas.microsoft.com/office/drawing/2014/main" xmlns="" val="1634378773"/>
                    </a:ext>
                  </a:extLst>
                </a:gridCol>
                <a:gridCol w="3429000">
                  <a:extLst>
                    <a:ext uri="{9D8B030D-6E8A-4147-A177-3AD203B41FA5}">
                      <a16:colId xmlns:a16="http://schemas.microsoft.com/office/drawing/2014/main" xmlns="" val="2489034488"/>
                    </a:ext>
                  </a:extLst>
                </a:gridCol>
                <a:gridCol w="4038600">
                  <a:extLst>
                    <a:ext uri="{9D8B030D-6E8A-4147-A177-3AD203B41FA5}">
                      <a16:colId xmlns:a16="http://schemas.microsoft.com/office/drawing/2014/main" xmlns="" val="2362865798"/>
                    </a:ext>
                  </a:extLst>
                </a:gridCol>
                <a:gridCol w="5143500">
                  <a:extLst>
                    <a:ext uri="{9D8B030D-6E8A-4147-A177-3AD203B41FA5}">
                      <a16:colId xmlns:a16="http://schemas.microsoft.com/office/drawing/2014/main" xmlns="" val="2718116153"/>
                    </a:ext>
                  </a:extLst>
                </a:gridCol>
              </a:tblGrid>
              <a:tr h="2525486">
                <a:tc>
                  <a:txBody>
                    <a:bodyPr/>
                    <a:lstStyle/>
                    <a:p>
                      <a:pPr algn="ctr"/>
                      <a:r>
                        <a:rPr lang="en-US" sz="3200" b="1" dirty="0" smtClean="0">
                          <a:latin typeface="Arial" panose="020B0604020202020204" pitchFamily="34" charset="0"/>
                          <a:cs typeface="Arial" panose="020B0604020202020204" pitchFamily="34" charset="0"/>
                        </a:rPr>
                        <a:t>TÁC</a:t>
                      </a:r>
                      <a:r>
                        <a:rPr lang="en-US" sz="3200" b="1" baseline="0" dirty="0" smtClean="0">
                          <a:latin typeface="Arial" panose="020B0604020202020204" pitchFamily="34" charset="0"/>
                          <a:cs typeface="Arial" panose="020B0604020202020204" pitchFamily="34" charset="0"/>
                        </a:rPr>
                        <a:t> PHẨM</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ĐỀ</a:t>
                      </a:r>
                      <a:r>
                        <a:rPr lang="en-US" sz="3200" b="1" baseline="0" dirty="0" smtClean="0">
                          <a:latin typeface="Arial" panose="020B0604020202020204" pitchFamily="34" charset="0"/>
                          <a:cs typeface="Arial" panose="020B0604020202020204" pitchFamily="34" charset="0"/>
                        </a:rPr>
                        <a:t> TÀI</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CHỦ</a:t>
                      </a:r>
                      <a:r>
                        <a:rPr lang="en-US" sz="3200" b="1" baseline="0" dirty="0" smtClean="0">
                          <a:latin typeface="Arial" panose="020B0604020202020204" pitchFamily="34" charset="0"/>
                          <a:cs typeface="Arial" panose="020B0604020202020204" pitchFamily="34" charset="0"/>
                        </a:rPr>
                        <a:t> ĐỀ</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lnSpc>
                          <a:spcPct val="150000"/>
                        </a:lnSpc>
                      </a:pPr>
                      <a:r>
                        <a:rPr lang="en-US" sz="3200" b="1" dirty="0" smtClean="0">
                          <a:latin typeface="Arial" panose="020B0604020202020204" pitchFamily="34" charset="0"/>
                          <a:cs typeface="Arial" panose="020B0604020202020204" pitchFamily="34" charset="0"/>
                        </a:rPr>
                        <a:t>CHI TIẾT</a:t>
                      </a:r>
                      <a:r>
                        <a:rPr lang="en-US" sz="3200" b="1" baseline="0" dirty="0" smtClean="0">
                          <a:latin typeface="Arial" panose="020B0604020202020204" pitchFamily="34" charset="0"/>
                          <a:cs typeface="Arial" panose="020B0604020202020204" pitchFamily="34" charset="0"/>
                        </a:rPr>
                        <a:t> </a:t>
                      </a:r>
                    </a:p>
                    <a:p>
                      <a:pPr algn="ctr">
                        <a:lnSpc>
                          <a:spcPct val="150000"/>
                        </a:lnSpc>
                      </a:pPr>
                      <a:r>
                        <a:rPr lang="en-US" sz="3200" b="1" baseline="0" dirty="0" smtClean="0">
                          <a:latin typeface="Arial" panose="020B0604020202020204" pitchFamily="34" charset="0"/>
                          <a:cs typeface="Arial" panose="020B0604020202020204" pitchFamily="34" charset="0"/>
                        </a:rPr>
                        <a:t>TIÊU BIỂU</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xmlns="" val="1513676974"/>
                  </a:ext>
                </a:extLst>
              </a:tr>
              <a:tr h="3875314">
                <a:tc>
                  <a:txBody>
                    <a:bodyPr/>
                    <a:lstStyle/>
                    <a:p>
                      <a:pPr algn="ctr">
                        <a:lnSpc>
                          <a:spcPct val="150000"/>
                        </a:lnSpc>
                      </a:pPr>
                      <a:r>
                        <a:rPr lang="en-US" sz="3200" b="1" dirty="0" err="1" smtClean="0">
                          <a:latin typeface="Arial" panose="020B0604020202020204" pitchFamily="34" charset="0"/>
                          <a:cs typeface="Arial" panose="020B0604020202020204" pitchFamily="34" charset="0"/>
                        </a:rPr>
                        <a:t>Tuổi</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thơ</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tôi</a:t>
                      </a:r>
                      <a:endParaRPr lang="en-US" sz="3200" b="1"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3200" dirty="0" err="1" smtClean="0">
                          <a:latin typeface="Arial" panose="020B0604020202020204" pitchFamily="34" charset="0"/>
                          <a:cs typeface="Arial" panose="020B0604020202020204" pitchFamily="34" charset="0"/>
                        </a:rPr>
                        <a:t>Tuổi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thơ</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Tình</a:t>
                      </a:r>
                      <a:r>
                        <a:rPr lang="en-US" sz="3200" baseline="0" dirty="0" smtClean="0">
                          <a:latin typeface="Arial" panose="020B0604020202020204" pitchFamily="34" charset="0"/>
                          <a:cs typeface="Arial" panose="020B0604020202020204" pitchFamily="34" charset="0"/>
                        </a:rPr>
                        <a:t> bạn cần có </a:t>
                      </a:r>
                      <a:r>
                        <a:rPr lang="en-US" sz="3200" baseline="0" dirty="0" err="1" smtClean="0">
                          <a:latin typeface="Arial" panose="020B0604020202020204" pitchFamily="34" charset="0"/>
                          <a:cs typeface="Arial" panose="020B0604020202020204" pitchFamily="34" charset="0"/>
                        </a:rPr>
                        <a:t>sự</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cảm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chia </a:t>
                      </a:r>
                      <a:r>
                        <a:rPr lang="en-US" sz="3200" baseline="0" dirty="0" err="1" smtClean="0">
                          <a:latin typeface="Arial" panose="020B0604020202020204" pitchFamily="34" charset="0"/>
                          <a:cs typeface="Arial" panose="020B0604020202020204" pitchFamily="34" charset="0"/>
                        </a:rPr>
                        <a:t>sẻ</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thấu</a:t>
                      </a:r>
                      <a:r>
                        <a:rPr lang="en-US" sz="3200" baseline="0" dirty="0" smtClean="0">
                          <a:latin typeface="Arial" panose="020B0604020202020204" pitchFamily="34" charset="0"/>
                          <a:cs typeface="Arial" panose="020B0604020202020204" pitchFamily="34" charset="0"/>
                        </a:rPr>
                        <a:t> hiểu </a:t>
                      </a:r>
                      <a:r>
                        <a:rPr lang="en-US" sz="3200" baseline="0" dirty="0" err="1" smtClean="0">
                          <a:latin typeface="Arial" panose="020B0604020202020204" pitchFamily="34" charset="0"/>
                          <a:cs typeface="Arial" panose="020B0604020202020204" pitchFamily="34" charset="0"/>
                        </a:rPr>
                        <a:t>lẫn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nhau</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dirty="0" smtClean="0">
                          <a:latin typeface="+mn-lt"/>
                          <a:cs typeface="Arial" panose="020B0604020202020204" pitchFamily="34" charset="0"/>
                        </a:rPr>
                        <a:t>Lợi có chú dế lửa và vô tình chú đã bị chết, tất cả mọi người tổ chức đám tang long trọng cho chú dế.</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37690927"/>
                  </a:ext>
                </a:extLst>
              </a:tr>
            </a:tbl>
          </a:graphicData>
        </a:graphic>
      </p:graphicFrame>
      <p:pic>
        <p:nvPicPr>
          <p:cNvPr id="1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31850" y="7429499"/>
            <a:ext cx="3932393" cy="3410457"/>
          </a:xfrm>
          <a:prstGeom prst="rect">
            <a:avLst/>
          </a:prstGeom>
        </p:spPr>
      </p:pic>
    </p:spTree>
    <p:extLst>
      <p:ext uri="{BB962C8B-B14F-4D97-AF65-F5344CB8AC3E}">
        <p14:creationId xmlns:p14="http://schemas.microsoft.com/office/powerpoint/2010/main" val="32284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9626" y="952500"/>
            <a:ext cx="16009174" cy="8382000"/>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graphicFrame>
        <p:nvGraphicFramePr>
          <p:cNvPr id="10" name="Table 9"/>
          <p:cNvGraphicFramePr>
            <a:graphicFrameLocks noGrp="1"/>
          </p:cNvGraphicFramePr>
          <p:nvPr>
            <p:extLst>
              <p:ext uri="{D42A27DB-BD31-4B8C-83A1-F6EECF244321}">
                <p14:modId xmlns:p14="http://schemas.microsoft.com/office/powerpoint/2010/main" val="2833943603"/>
              </p:ext>
            </p:extLst>
          </p:nvPr>
        </p:nvGraphicFramePr>
        <p:xfrm>
          <a:off x="1562100" y="1790700"/>
          <a:ext cx="15124430" cy="6400800"/>
        </p:xfrm>
        <a:graphic>
          <a:graphicData uri="http://schemas.openxmlformats.org/drawingml/2006/table">
            <a:tbl>
              <a:tblPr firstRow="1" bandRow="1">
                <a:tableStyleId>{5940675A-B579-460E-94D1-54222C63F5DA}</a:tableStyleId>
              </a:tblPr>
              <a:tblGrid>
                <a:gridCol w="2513330">
                  <a:extLst>
                    <a:ext uri="{9D8B030D-6E8A-4147-A177-3AD203B41FA5}">
                      <a16:colId xmlns:a16="http://schemas.microsoft.com/office/drawing/2014/main" xmlns="" val="1634378773"/>
                    </a:ext>
                  </a:extLst>
                </a:gridCol>
                <a:gridCol w="3429000">
                  <a:extLst>
                    <a:ext uri="{9D8B030D-6E8A-4147-A177-3AD203B41FA5}">
                      <a16:colId xmlns:a16="http://schemas.microsoft.com/office/drawing/2014/main" xmlns="" val="2489034488"/>
                    </a:ext>
                  </a:extLst>
                </a:gridCol>
                <a:gridCol w="4038600">
                  <a:extLst>
                    <a:ext uri="{9D8B030D-6E8A-4147-A177-3AD203B41FA5}">
                      <a16:colId xmlns:a16="http://schemas.microsoft.com/office/drawing/2014/main" xmlns="" val="2362865798"/>
                    </a:ext>
                  </a:extLst>
                </a:gridCol>
                <a:gridCol w="5143500">
                  <a:extLst>
                    <a:ext uri="{9D8B030D-6E8A-4147-A177-3AD203B41FA5}">
                      <a16:colId xmlns:a16="http://schemas.microsoft.com/office/drawing/2014/main" xmlns="" val="2718116153"/>
                    </a:ext>
                  </a:extLst>
                </a:gridCol>
              </a:tblGrid>
              <a:tr h="2525486">
                <a:tc>
                  <a:txBody>
                    <a:bodyPr/>
                    <a:lstStyle/>
                    <a:p>
                      <a:pPr algn="ctr"/>
                      <a:r>
                        <a:rPr lang="en-US" sz="3200" b="1" dirty="0" smtClean="0">
                          <a:latin typeface="Arial" panose="020B0604020202020204" pitchFamily="34" charset="0"/>
                          <a:cs typeface="Arial" panose="020B0604020202020204" pitchFamily="34" charset="0"/>
                        </a:rPr>
                        <a:t>TÁC</a:t>
                      </a:r>
                      <a:r>
                        <a:rPr lang="en-US" sz="3200" b="1" baseline="0" dirty="0" smtClean="0">
                          <a:latin typeface="Arial" panose="020B0604020202020204" pitchFamily="34" charset="0"/>
                          <a:cs typeface="Arial" panose="020B0604020202020204" pitchFamily="34" charset="0"/>
                        </a:rPr>
                        <a:t> PHẨM</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ĐỀ</a:t>
                      </a:r>
                      <a:r>
                        <a:rPr lang="en-US" sz="3200" b="1" baseline="0" dirty="0" smtClean="0">
                          <a:latin typeface="Arial" panose="020B0604020202020204" pitchFamily="34" charset="0"/>
                          <a:cs typeface="Arial" panose="020B0604020202020204" pitchFamily="34" charset="0"/>
                        </a:rPr>
                        <a:t> TÀI</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3200" b="1" dirty="0" smtClean="0">
                          <a:latin typeface="Arial" panose="020B0604020202020204" pitchFamily="34" charset="0"/>
                          <a:cs typeface="Arial" panose="020B0604020202020204" pitchFamily="34" charset="0"/>
                        </a:rPr>
                        <a:t>CHỦ</a:t>
                      </a:r>
                      <a:r>
                        <a:rPr lang="en-US" sz="3200" b="1" baseline="0" dirty="0" smtClean="0">
                          <a:latin typeface="Arial" panose="020B0604020202020204" pitchFamily="34" charset="0"/>
                          <a:cs typeface="Arial" panose="020B0604020202020204" pitchFamily="34" charset="0"/>
                        </a:rPr>
                        <a:t> ĐỀ</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lnSpc>
                          <a:spcPct val="150000"/>
                        </a:lnSpc>
                      </a:pPr>
                      <a:r>
                        <a:rPr lang="en-US" sz="3200" b="1" dirty="0" smtClean="0">
                          <a:latin typeface="Arial" panose="020B0604020202020204" pitchFamily="34" charset="0"/>
                          <a:cs typeface="Arial" panose="020B0604020202020204" pitchFamily="34" charset="0"/>
                        </a:rPr>
                        <a:t>CHI TIẾT</a:t>
                      </a:r>
                      <a:r>
                        <a:rPr lang="en-US" sz="3200" b="1" baseline="0" dirty="0" smtClean="0">
                          <a:latin typeface="Arial" panose="020B0604020202020204" pitchFamily="34" charset="0"/>
                          <a:cs typeface="Arial" panose="020B0604020202020204" pitchFamily="34" charset="0"/>
                        </a:rPr>
                        <a:t> </a:t>
                      </a:r>
                    </a:p>
                    <a:p>
                      <a:pPr algn="ctr">
                        <a:lnSpc>
                          <a:spcPct val="150000"/>
                        </a:lnSpc>
                      </a:pPr>
                      <a:r>
                        <a:rPr lang="en-US" sz="3200" b="1" baseline="0" dirty="0" smtClean="0">
                          <a:latin typeface="Arial" panose="020B0604020202020204" pitchFamily="34" charset="0"/>
                          <a:cs typeface="Arial" panose="020B0604020202020204" pitchFamily="34" charset="0"/>
                        </a:rPr>
                        <a:t>TIÊU BIỂU</a:t>
                      </a:r>
                      <a:endParaRPr lang="en-US" sz="32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xmlns="" val="1513676974"/>
                  </a:ext>
                </a:extLst>
              </a:tr>
              <a:tr h="3875314">
                <a:tc>
                  <a:txBody>
                    <a:bodyPr/>
                    <a:lstStyle/>
                    <a:p>
                      <a:pPr algn="ctr">
                        <a:lnSpc>
                          <a:spcPct val="150000"/>
                        </a:lnSpc>
                      </a:pPr>
                      <a:r>
                        <a:rPr lang="en-US" sz="3200" b="1" dirty="0" err="1" smtClean="0">
                          <a:latin typeface="Arial" panose="020B0604020202020204" pitchFamily="34" charset="0"/>
                          <a:cs typeface="Arial" panose="020B0604020202020204" pitchFamily="34" charset="0"/>
                        </a:rPr>
                        <a:t>Chiếc</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lá</a:t>
                      </a:r>
                      <a:r>
                        <a:rPr lang="en-US" sz="3200" b="1" baseline="0" dirty="0" smtClean="0">
                          <a:latin typeface="Arial" panose="020B0604020202020204" pitchFamily="34" charset="0"/>
                          <a:cs typeface="Arial" panose="020B0604020202020204" pitchFamily="34" charset="0"/>
                        </a:rPr>
                        <a:t> cuối </a:t>
                      </a:r>
                      <a:r>
                        <a:rPr lang="en-US" sz="3200" b="1" baseline="0" dirty="0" err="1" smtClean="0">
                          <a:latin typeface="Arial" panose="020B0604020202020204" pitchFamily="34" charset="0"/>
                          <a:cs typeface="Arial" panose="020B0604020202020204" pitchFamily="34" charset="0"/>
                        </a:rPr>
                        <a:t>cùng</a:t>
                      </a:r>
                      <a:endParaRPr lang="en-US" sz="3200" b="1"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3200" dirty="0" err="1" smtClean="0">
                          <a:latin typeface="Arial" panose="020B0604020202020204" pitchFamily="34" charset="0"/>
                          <a:cs typeface="Arial" panose="020B0604020202020204" pitchFamily="34" charset="0"/>
                        </a:rPr>
                        <a:t>Sự</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sống</a:t>
                      </a:r>
                      <a:r>
                        <a:rPr lang="en-US" sz="3200" baseline="0" dirty="0" smtClean="0">
                          <a:latin typeface="Arial" panose="020B0604020202020204" pitchFamily="34" charset="0"/>
                          <a:cs typeface="Arial" panose="020B0604020202020204" pitchFamily="34" charset="0"/>
                        </a:rPr>
                        <a:t> </a:t>
                      </a:r>
                    </a:p>
                    <a:p>
                      <a:pPr algn="ctr">
                        <a:lnSpc>
                          <a:spcPct val="150000"/>
                        </a:lnSpc>
                      </a:pPr>
                      <a:r>
                        <a:rPr lang="en-US" sz="3200" baseline="0" dirty="0" err="1" smtClean="0">
                          <a:latin typeface="Arial" panose="020B0604020202020204" pitchFamily="34" charset="0"/>
                          <a:cs typeface="Arial" panose="020B0604020202020204" pitchFamily="34" charset="0"/>
                        </a:rPr>
                        <a:t>và</a:t>
                      </a:r>
                      <a:r>
                        <a:rPr lang="en-US" sz="3200" baseline="0" dirty="0" smtClean="0">
                          <a:latin typeface="Arial" panose="020B0604020202020204" pitchFamily="34" charset="0"/>
                          <a:cs typeface="Arial" panose="020B0604020202020204" pitchFamily="34" charset="0"/>
                        </a:rPr>
                        <a:t> cái </a:t>
                      </a:r>
                      <a:r>
                        <a:rPr lang="en-US" sz="3200" baseline="0" dirty="0" err="1" smtClean="0">
                          <a:latin typeface="Arial" panose="020B0604020202020204" pitchFamily="34" charset="0"/>
                          <a:cs typeface="Arial" panose="020B0604020202020204" pitchFamily="34" charset="0"/>
                        </a:rPr>
                        <a:t>chết</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dirty="0" smtClean="0">
                          <a:latin typeface="+mn-lt"/>
                          <a:cs typeface="Arial" panose="020B0604020202020204" pitchFamily="34" charset="0"/>
                        </a:rPr>
                        <a:t>Thắp lên hi vọng sống cho ta từ những điều giản dị đến từ những người xung quanh ta.</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dirty="0" smtClean="0">
                          <a:latin typeface="+mn-lt"/>
                          <a:cs typeface="Arial" panose="020B0604020202020204" pitchFamily="34" charset="0"/>
                        </a:rPr>
                        <a:t>Cụ Bơ-mơn đã vẽ chiếc lá thường xuân cuối cùng ngay khi chiếc lá thật rụng xuống trong đêm mưa rét.</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37690927"/>
                  </a:ext>
                </a:extLst>
              </a:tr>
            </a:tbl>
          </a:graphicData>
        </a:graphic>
      </p:graphicFrame>
      <p:pic>
        <p:nvPicPr>
          <p:cNvPr id="1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31850" y="7429499"/>
            <a:ext cx="3932393" cy="3410457"/>
          </a:xfrm>
          <a:prstGeom prst="rect">
            <a:avLst/>
          </a:prstGeom>
        </p:spPr>
      </p:pic>
    </p:spTree>
    <p:extLst>
      <p:ext uri="{BB962C8B-B14F-4D97-AF65-F5344CB8AC3E}">
        <p14:creationId xmlns:p14="http://schemas.microsoft.com/office/powerpoint/2010/main" val="20664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28800" y="952500"/>
            <a:ext cx="14782800" cy="4154984"/>
          </a:xfrm>
          <a:prstGeom prst="rect">
            <a:avLst/>
          </a:prstGeom>
        </p:spPr>
        <p:txBody>
          <a:bodyPr wrap="square" lIns="0" tIns="0" rIns="0" bIns="0" rtlCol="0" anchor="t">
            <a:spAutoFit/>
          </a:bodyPr>
          <a:lstStyle/>
          <a:p>
            <a:pPr algn="just">
              <a:lnSpc>
                <a:spcPct val="150000"/>
              </a:lnSpc>
            </a:pPr>
            <a:r>
              <a:rPr lang="en-US" sz="4500" b="1" i="1" dirty="0" smtClean="0">
                <a:solidFill>
                  <a:srgbClr val="1D4E89"/>
                </a:solidFill>
                <a:latin typeface="Arial" panose="020B0604020202020204" pitchFamily="34" charset="0"/>
                <a:cs typeface="Arial" panose="020B0604020202020204" pitchFamily="34" charset="0"/>
              </a:rPr>
              <a:t>2. </a:t>
            </a:r>
            <a:r>
              <a:rPr lang="en-US" sz="4500" b="1" i="1" dirty="0" err="1" smtClean="0">
                <a:solidFill>
                  <a:srgbClr val="1D4E89"/>
                </a:solidFill>
                <a:latin typeface="Arial" panose="020B0604020202020204" pitchFamily="34" charset="0"/>
                <a:cs typeface="Arial" panose="020B0604020202020204" pitchFamily="34" charset="0"/>
              </a:rPr>
              <a:t>Nhân</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vật</a:t>
            </a:r>
            <a:r>
              <a:rPr lang="en-US" sz="4500" b="1" i="1" dirty="0" smtClean="0">
                <a:solidFill>
                  <a:srgbClr val="1D4E89"/>
                </a:solidFill>
                <a:latin typeface="Arial" panose="020B0604020202020204" pitchFamily="34" charset="0"/>
                <a:cs typeface="Arial" panose="020B0604020202020204" pitchFamily="34" charset="0"/>
              </a:rPr>
              <a:t> nào trong các văn bản </a:t>
            </a:r>
            <a:r>
              <a:rPr lang="en-US" sz="4500" b="1" i="1" dirty="0" err="1" smtClean="0">
                <a:solidFill>
                  <a:srgbClr val="1D4E89"/>
                </a:solidFill>
                <a:latin typeface="Arial" panose="020B0604020202020204" pitchFamily="34" charset="0"/>
                <a:cs typeface="Arial" panose="020B0604020202020204" pitchFamily="34" charset="0"/>
              </a:rPr>
              <a:t>Tuổi</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thơ</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tôi</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Chiếc</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lá</a:t>
            </a:r>
            <a:r>
              <a:rPr lang="en-US" sz="4500" b="1" i="1" dirty="0" smtClean="0">
                <a:solidFill>
                  <a:srgbClr val="1D4E89"/>
                </a:solidFill>
                <a:latin typeface="Arial" panose="020B0604020202020204" pitchFamily="34" charset="0"/>
                <a:cs typeface="Arial" panose="020B0604020202020204" pitchFamily="34" charset="0"/>
              </a:rPr>
              <a:t> cuối </a:t>
            </a:r>
            <a:r>
              <a:rPr lang="en-US" sz="4500" b="1" i="1" dirty="0" err="1" smtClean="0">
                <a:solidFill>
                  <a:srgbClr val="1D4E89"/>
                </a:solidFill>
                <a:latin typeface="Arial" panose="020B0604020202020204" pitchFamily="34" charset="0"/>
                <a:cs typeface="Arial" panose="020B0604020202020204" pitchFamily="34" charset="0"/>
              </a:rPr>
              <a:t>cùng</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khiến</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em</a:t>
            </a:r>
            <a:r>
              <a:rPr lang="en-US" sz="4500" b="1" i="1" dirty="0" smtClean="0">
                <a:solidFill>
                  <a:srgbClr val="1D4E89"/>
                </a:solidFill>
                <a:latin typeface="Arial" panose="020B0604020202020204" pitchFamily="34" charset="0"/>
                <a:cs typeface="Arial" panose="020B0604020202020204" pitchFamily="34" charset="0"/>
              </a:rPr>
              <a:t> nghĩ về </a:t>
            </a:r>
            <a:r>
              <a:rPr lang="en-US" sz="4500" b="1" i="1" dirty="0" err="1" smtClean="0">
                <a:solidFill>
                  <a:srgbClr val="1D4E89"/>
                </a:solidFill>
                <a:latin typeface="Arial" panose="020B0604020202020204" pitchFamily="34" charset="0"/>
                <a:cs typeface="Arial" panose="020B0604020202020204" pitchFamily="34" charset="0"/>
              </a:rPr>
              <a:t>cuộc</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sống</a:t>
            </a:r>
            <a:r>
              <a:rPr lang="en-US" sz="4500" b="1" i="1" dirty="0" smtClean="0">
                <a:solidFill>
                  <a:srgbClr val="1D4E89"/>
                </a:solidFill>
                <a:latin typeface="Arial" panose="020B0604020202020204" pitchFamily="34" charset="0"/>
                <a:cs typeface="Arial" panose="020B0604020202020204" pitchFamily="34" charset="0"/>
              </a:rPr>
              <a:t> của bản </a:t>
            </a:r>
            <a:r>
              <a:rPr lang="en-US" sz="4500" b="1" i="1" dirty="0" err="1" smtClean="0">
                <a:solidFill>
                  <a:srgbClr val="1D4E89"/>
                </a:solidFill>
                <a:latin typeface="Arial" panose="020B0604020202020204" pitchFamily="34" charset="0"/>
                <a:cs typeface="Arial" panose="020B0604020202020204" pitchFamily="34" charset="0"/>
              </a:rPr>
              <a:t>thân</a:t>
            </a:r>
            <a:r>
              <a:rPr lang="en-US" sz="4500" b="1" i="1" dirty="0" smtClean="0">
                <a:solidFill>
                  <a:srgbClr val="1D4E89"/>
                </a:solidFill>
                <a:latin typeface="Arial" panose="020B0604020202020204" pitchFamily="34" charset="0"/>
                <a:cs typeface="Arial" panose="020B0604020202020204" pitchFamily="34" charset="0"/>
              </a:rPr>
              <a:t> nhiều nhất? </a:t>
            </a:r>
            <a:r>
              <a:rPr lang="en-US" sz="4500" b="1" i="1" dirty="0" err="1" smtClean="0">
                <a:solidFill>
                  <a:srgbClr val="1D4E89"/>
                </a:solidFill>
                <a:latin typeface="Arial" panose="020B0604020202020204" pitchFamily="34" charset="0"/>
                <a:cs typeface="Arial" panose="020B0604020202020204" pitchFamily="34" charset="0"/>
              </a:rPr>
              <a:t>Em</a:t>
            </a:r>
            <a:r>
              <a:rPr lang="en-US" sz="4500" b="1" i="1" dirty="0" smtClean="0">
                <a:solidFill>
                  <a:srgbClr val="1D4E89"/>
                </a:solidFill>
                <a:latin typeface="Arial" panose="020B0604020202020204" pitchFamily="34" charset="0"/>
                <a:cs typeface="Arial" panose="020B0604020202020204" pitchFamily="34" charset="0"/>
              </a:rPr>
              <a:t> đã học </a:t>
            </a:r>
            <a:r>
              <a:rPr lang="en-US" sz="4500" b="1" i="1" dirty="0" err="1" smtClean="0">
                <a:solidFill>
                  <a:srgbClr val="1D4E89"/>
                </a:solidFill>
                <a:latin typeface="Arial" panose="020B0604020202020204" pitchFamily="34" charset="0"/>
                <a:cs typeface="Arial" panose="020B0604020202020204" pitchFamily="34" charset="0"/>
              </a:rPr>
              <a:t>được</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những</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điều</a:t>
            </a:r>
            <a:r>
              <a:rPr lang="en-US" sz="4500" b="1" i="1" dirty="0" smtClean="0">
                <a:solidFill>
                  <a:srgbClr val="1D4E89"/>
                </a:solidFill>
                <a:latin typeface="Arial" panose="020B0604020202020204" pitchFamily="34" charset="0"/>
                <a:cs typeface="Arial" panose="020B0604020202020204" pitchFamily="34" charset="0"/>
              </a:rPr>
              <a:t> gì từ cách </a:t>
            </a:r>
            <a:r>
              <a:rPr lang="en-US" sz="4500" b="1" i="1" dirty="0" err="1" smtClean="0">
                <a:solidFill>
                  <a:srgbClr val="1D4E89"/>
                </a:solidFill>
                <a:latin typeface="Arial" panose="020B0604020202020204" pitchFamily="34" charset="0"/>
                <a:cs typeface="Arial" panose="020B0604020202020204" pitchFamily="34" charset="0"/>
              </a:rPr>
              <a:t>ứng</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xử</a:t>
            </a:r>
            <a:r>
              <a:rPr lang="en-US" sz="4500" b="1" i="1" dirty="0" smtClean="0">
                <a:solidFill>
                  <a:srgbClr val="1D4E89"/>
                </a:solidFill>
                <a:latin typeface="Arial" panose="020B0604020202020204" pitchFamily="34" charset="0"/>
                <a:cs typeface="Arial" panose="020B0604020202020204" pitchFamily="34" charset="0"/>
              </a:rPr>
              <a:t> của nhắn </a:t>
            </a:r>
            <a:r>
              <a:rPr lang="en-US" sz="4500" b="1" i="1" dirty="0" err="1" smtClean="0">
                <a:solidFill>
                  <a:srgbClr val="1D4E89"/>
                </a:solidFill>
                <a:latin typeface="Arial" panose="020B0604020202020204" pitchFamily="34" charset="0"/>
                <a:cs typeface="Arial" panose="020B0604020202020204" pitchFamily="34" charset="0"/>
              </a:rPr>
              <a:t>vật</a:t>
            </a:r>
            <a:r>
              <a:rPr lang="en-US" sz="4500" b="1" i="1" dirty="0" smtClean="0">
                <a:solidFill>
                  <a:srgbClr val="1D4E89"/>
                </a:solidFill>
                <a:latin typeface="Arial" panose="020B0604020202020204" pitchFamily="34" charset="0"/>
                <a:cs typeface="Arial" panose="020B0604020202020204" pitchFamily="34" charset="0"/>
              </a:rPr>
              <a:t> </a:t>
            </a:r>
            <a:r>
              <a:rPr lang="en-US" sz="4500" b="1" i="1" dirty="0" err="1" smtClean="0">
                <a:solidFill>
                  <a:srgbClr val="1D4E89"/>
                </a:solidFill>
                <a:latin typeface="Arial" panose="020B0604020202020204" pitchFamily="34" charset="0"/>
                <a:cs typeface="Arial" panose="020B0604020202020204" pitchFamily="34" charset="0"/>
              </a:rPr>
              <a:t>đó</a:t>
            </a:r>
            <a:r>
              <a:rPr lang="en-US" sz="4500" b="1" i="1" dirty="0" smtClean="0">
                <a:solidFill>
                  <a:srgbClr val="1D4E89"/>
                </a:solidFill>
                <a:latin typeface="Arial" panose="020B0604020202020204" pitchFamily="34" charset="0"/>
                <a:cs typeface="Arial" panose="020B0604020202020204" pitchFamily="34" charset="0"/>
              </a:rPr>
              <a:t>?</a:t>
            </a:r>
            <a:endParaRPr lang="en-US" sz="4500" b="1" i="1" dirty="0">
              <a:solidFill>
                <a:srgbClr val="1D4E89"/>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89248">
            <a:off x="-1010030" y="7854540"/>
            <a:ext cx="4077460" cy="133444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0600" y="5107484"/>
            <a:ext cx="4901406" cy="4901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28700" y="2442308"/>
            <a:ext cx="4729485" cy="5771621"/>
            <a:chOff x="0" y="0"/>
            <a:chExt cx="2524399" cy="3080647"/>
          </a:xfrm>
        </p:grpSpPr>
        <p:sp>
          <p:nvSpPr>
            <p:cNvPr id="8" name="Freeform 8"/>
            <p:cNvSpPr/>
            <p:nvPr/>
          </p:nvSpPr>
          <p:spPr>
            <a:xfrm>
              <a:off x="0" y="0"/>
              <a:ext cx="2524399" cy="3080647"/>
            </a:xfrm>
            <a:custGeom>
              <a:avLst/>
              <a:gdLst/>
              <a:ahLst/>
              <a:cxnLst/>
              <a:rect l="l" t="t" r="r" b="b"/>
              <a:pathLst>
                <a:path w="2524399" h="3080647">
                  <a:moveTo>
                    <a:pt x="2399939" y="3080647"/>
                  </a:moveTo>
                  <a:lnTo>
                    <a:pt x="124460" y="3080647"/>
                  </a:lnTo>
                  <a:cubicBezTo>
                    <a:pt x="55880" y="3080647"/>
                    <a:pt x="0" y="3024767"/>
                    <a:pt x="0" y="2956187"/>
                  </a:cubicBezTo>
                  <a:lnTo>
                    <a:pt x="0" y="124460"/>
                  </a:lnTo>
                  <a:cubicBezTo>
                    <a:pt x="0" y="55880"/>
                    <a:pt x="55880" y="0"/>
                    <a:pt x="124460" y="0"/>
                  </a:cubicBezTo>
                  <a:lnTo>
                    <a:pt x="2399939" y="0"/>
                  </a:lnTo>
                  <a:cubicBezTo>
                    <a:pt x="2468519" y="0"/>
                    <a:pt x="2524399" y="55880"/>
                    <a:pt x="2524399" y="124460"/>
                  </a:cubicBezTo>
                  <a:lnTo>
                    <a:pt x="2524399" y="2956187"/>
                  </a:lnTo>
                  <a:cubicBezTo>
                    <a:pt x="2524399" y="3024767"/>
                    <a:pt x="2468519" y="3080647"/>
                    <a:pt x="2399939" y="3080647"/>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89248">
            <a:off x="15073243" y="196594"/>
            <a:ext cx="4077460" cy="133444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249400" y="6233378"/>
            <a:ext cx="3934399" cy="4090585"/>
          </a:xfrm>
          <a:prstGeom prst="rect">
            <a:avLst/>
          </a:prstGeom>
        </p:spPr>
      </p:pic>
      <p:sp>
        <p:nvSpPr>
          <p:cNvPr id="12" name="TextBox 9"/>
          <p:cNvSpPr txBox="1"/>
          <p:nvPr/>
        </p:nvSpPr>
        <p:spPr>
          <a:xfrm>
            <a:off x="1905000" y="647700"/>
            <a:ext cx="14477270" cy="2987869"/>
          </a:xfrm>
          <a:prstGeom prst="rect">
            <a:avLst/>
          </a:prstGeom>
        </p:spPr>
        <p:txBody>
          <a:bodyPr wrap="square" lIns="0" tIns="0" rIns="0" bIns="0" rtlCol="0" anchor="t">
            <a:spAutoFit/>
          </a:bodyPr>
          <a:lstStyle/>
          <a:p>
            <a:pPr algn="just">
              <a:lnSpc>
                <a:spcPct val="150000"/>
              </a:lnSpc>
            </a:pPr>
            <a:r>
              <a:rPr lang="en-US" sz="4500" b="1" i="1" dirty="0" smtClean="0">
                <a:solidFill>
                  <a:srgbClr val="F75B56"/>
                </a:solidFill>
                <a:latin typeface="Arial" panose="020B0604020202020204" pitchFamily="34" charset="0"/>
                <a:cs typeface="Arial" panose="020B0604020202020204" pitchFamily="34" charset="0"/>
              </a:rPr>
              <a:t>3. </a:t>
            </a:r>
            <a:r>
              <a:rPr lang="en-US" sz="4500" b="1" i="1" dirty="0" err="1" smtClean="0">
                <a:solidFill>
                  <a:srgbClr val="F75B56"/>
                </a:solidFill>
                <a:latin typeface="Arial" panose="020B0604020202020204" pitchFamily="34" charset="0"/>
                <a:cs typeface="Arial" panose="020B0604020202020204" pitchFamily="34" charset="0"/>
              </a:rPr>
              <a:t>Tìm</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những</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điểm</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giống</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và</a:t>
            </a:r>
            <a:r>
              <a:rPr lang="en-US" sz="4500" b="1" i="1" dirty="0" smtClean="0">
                <a:solidFill>
                  <a:srgbClr val="F75B56"/>
                </a:solidFill>
                <a:latin typeface="Arial" panose="020B0604020202020204" pitchFamily="34" charset="0"/>
                <a:cs typeface="Arial" panose="020B0604020202020204" pitchFamily="34" charset="0"/>
              </a:rPr>
              <a:t> khác </a:t>
            </a:r>
            <a:r>
              <a:rPr lang="en-US" sz="4500" b="1" i="1" dirty="0" err="1" smtClean="0">
                <a:solidFill>
                  <a:srgbClr val="F75B56"/>
                </a:solidFill>
                <a:latin typeface="Arial" panose="020B0604020202020204" pitchFamily="34" charset="0"/>
                <a:cs typeface="Arial" panose="020B0604020202020204" pitchFamily="34" charset="0"/>
              </a:rPr>
              <a:t>nhau</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giữa</a:t>
            </a:r>
            <a:r>
              <a:rPr lang="en-US" sz="4500" b="1" i="1" dirty="0" smtClean="0">
                <a:solidFill>
                  <a:srgbClr val="F75B56"/>
                </a:solidFill>
                <a:latin typeface="Arial" panose="020B0604020202020204" pitchFamily="34" charset="0"/>
                <a:cs typeface="Arial" panose="020B0604020202020204" pitchFamily="34" charset="0"/>
              </a:rPr>
              <a:t> nhắn </a:t>
            </a:r>
            <a:r>
              <a:rPr lang="en-US" sz="4500" b="1" i="1" dirty="0" err="1" smtClean="0">
                <a:solidFill>
                  <a:srgbClr val="F75B56"/>
                </a:solidFill>
                <a:latin typeface="Arial" panose="020B0604020202020204" pitchFamily="34" charset="0"/>
                <a:cs typeface="Arial" panose="020B0604020202020204" pitchFamily="34" charset="0"/>
              </a:rPr>
              <a:t>vật</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thầy</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Phu</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Tuổi</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thơ</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tôi</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và</a:t>
            </a:r>
            <a:r>
              <a:rPr lang="en-US" sz="4500" b="1" i="1" dirty="0" smtClean="0">
                <a:solidFill>
                  <a:srgbClr val="F75B56"/>
                </a:solidFill>
                <a:latin typeface="Arial" panose="020B0604020202020204" pitchFamily="34" charset="0"/>
                <a:cs typeface="Arial" panose="020B0604020202020204" pitchFamily="34" charset="0"/>
              </a:rPr>
              <a:t> nhắn </a:t>
            </a:r>
            <a:r>
              <a:rPr lang="en-US" sz="4500" b="1" i="1" dirty="0" err="1" smtClean="0">
                <a:solidFill>
                  <a:srgbClr val="F75B56"/>
                </a:solidFill>
                <a:latin typeface="Arial" panose="020B0604020202020204" pitchFamily="34" charset="0"/>
                <a:cs typeface="Arial" panose="020B0604020202020204" pitchFamily="34" charset="0"/>
              </a:rPr>
              <a:t>vật</a:t>
            </a:r>
            <a:r>
              <a:rPr lang="en-US" sz="4500" b="1" i="1" dirty="0" smtClean="0">
                <a:solidFill>
                  <a:srgbClr val="F75B56"/>
                </a:solidFill>
                <a:latin typeface="Arial" panose="020B0604020202020204" pitchFamily="34" charset="0"/>
                <a:cs typeface="Arial" panose="020B0604020202020204" pitchFamily="34" charset="0"/>
              </a:rPr>
              <a:t> cụ </a:t>
            </a:r>
            <a:r>
              <a:rPr lang="en-US" sz="4500" b="1" i="1" dirty="0" err="1" smtClean="0">
                <a:solidFill>
                  <a:srgbClr val="F75B56"/>
                </a:solidFill>
                <a:latin typeface="Arial" panose="020B0604020202020204" pitchFamily="34" charset="0"/>
                <a:cs typeface="Arial" panose="020B0604020202020204" pitchFamily="34" charset="0"/>
              </a:rPr>
              <a:t>Bơ-mơn</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Chiếc</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lá</a:t>
            </a:r>
            <a:r>
              <a:rPr lang="en-US" sz="4500" b="1" i="1" dirty="0" smtClean="0">
                <a:solidFill>
                  <a:srgbClr val="F75B56"/>
                </a:solidFill>
                <a:latin typeface="Arial" panose="020B0604020202020204" pitchFamily="34" charset="0"/>
                <a:cs typeface="Arial" panose="020B0604020202020204" pitchFamily="34" charset="0"/>
              </a:rPr>
              <a:t> cuối </a:t>
            </a:r>
            <a:r>
              <a:rPr lang="en-US" sz="4500" b="1" i="1" dirty="0" err="1" smtClean="0">
                <a:solidFill>
                  <a:srgbClr val="F75B56"/>
                </a:solidFill>
                <a:latin typeface="Arial" panose="020B0604020202020204" pitchFamily="34" charset="0"/>
                <a:cs typeface="Arial" panose="020B0604020202020204" pitchFamily="34" charset="0"/>
              </a:rPr>
              <a:t>cùng</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theo</a:t>
            </a:r>
            <a:r>
              <a:rPr lang="en-US" sz="4500" b="1" i="1" dirty="0" smtClean="0">
                <a:solidFill>
                  <a:srgbClr val="F75B56"/>
                </a:solidFill>
                <a:latin typeface="Arial" panose="020B0604020202020204" pitchFamily="34" charset="0"/>
                <a:cs typeface="Arial" panose="020B0604020202020204" pitchFamily="34" charset="0"/>
              </a:rPr>
              <a:t> </a:t>
            </a:r>
            <a:r>
              <a:rPr lang="en-US" sz="4500" b="1" i="1" dirty="0" err="1" smtClean="0">
                <a:solidFill>
                  <a:srgbClr val="F75B56"/>
                </a:solidFill>
                <a:latin typeface="Arial" panose="020B0604020202020204" pitchFamily="34" charset="0"/>
                <a:cs typeface="Arial" panose="020B0604020202020204" pitchFamily="34" charset="0"/>
              </a:rPr>
              <a:t>sơ</a:t>
            </a:r>
            <a:r>
              <a:rPr lang="en-US" sz="4500" b="1" i="1" dirty="0" smtClean="0">
                <a:solidFill>
                  <a:srgbClr val="F75B56"/>
                </a:solidFill>
                <a:latin typeface="Arial" panose="020B0604020202020204" pitchFamily="34" charset="0"/>
                <a:cs typeface="Arial" panose="020B0604020202020204" pitchFamily="34" charset="0"/>
              </a:rPr>
              <a:t> đồ </a:t>
            </a:r>
            <a:r>
              <a:rPr lang="en-US" sz="4500" b="1" i="1" dirty="0" err="1" smtClean="0">
                <a:solidFill>
                  <a:srgbClr val="F75B56"/>
                </a:solidFill>
                <a:latin typeface="Arial" panose="020B0604020202020204" pitchFamily="34" charset="0"/>
                <a:cs typeface="Arial" panose="020B0604020202020204" pitchFamily="34" charset="0"/>
              </a:rPr>
              <a:t>sau</a:t>
            </a:r>
            <a:endParaRPr lang="en-US" sz="4500" b="1" i="1" dirty="0">
              <a:solidFill>
                <a:srgbClr val="F75B56"/>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0" y="4305300"/>
            <a:ext cx="9163340" cy="4672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609</Words>
  <Application>Microsoft Office PowerPoint</Application>
  <PresentationFormat>Custom</PresentationFormat>
  <Paragraphs>63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cp:revision>
  <dcterms:created xsi:type="dcterms:W3CDTF">2006-08-16T00:00:00Z</dcterms:created>
  <dcterms:modified xsi:type="dcterms:W3CDTF">2025-03-03T11:39:33Z</dcterms:modified>
  <dc:identifier>DAEt-d3kjac</dc:identifier>
</cp:coreProperties>
</file>