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7" r:id="rId4"/>
    <p:sldId id="267" r:id="rId5"/>
    <p:sldId id="258" r:id="rId6"/>
    <p:sldId id="274" r:id="rId7"/>
    <p:sldId id="272" r:id="rId8"/>
    <p:sldId id="261" r:id="rId9"/>
    <p:sldId id="275" r:id="rId10"/>
    <p:sldId id="276" r:id="rId11"/>
    <p:sldId id="273" r:id="rId12"/>
    <p:sldId id="262" r:id="rId13"/>
    <p:sldId id="277" r:id="rId14"/>
    <p:sldId id="260" r:id="rId15"/>
    <p:sldId id="259" r:id="rId16"/>
    <p:sldId id="268" r:id="rId17"/>
    <p:sldId id="270" r:id="rId18"/>
  </p:sldIdLst>
  <p:sldSz cx="18288000" cy="10287000"/>
  <p:notesSz cx="6858000" cy="9144000"/>
  <p:embeddedFontLst>
    <p:embeddedFont>
      <p:font typeface="SimSun" panose="02010600030101010101" pitchFamily="2" charset="-122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0.svg"/><Relationship Id="rId3" Type="http://schemas.openxmlformats.org/officeDocument/2006/relationships/image" Target="../media/image38.svg"/><Relationship Id="rId7" Type="http://schemas.openxmlformats.org/officeDocument/2006/relationships/image" Target="../media/image9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8.svg"/><Relationship Id="rId5" Type="http://schemas.openxmlformats.org/officeDocument/2006/relationships/image" Target="../media/image30.svg"/><Relationship Id="rId15" Type="http://schemas.openxmlformats.org/officeDocument/2006/relationships/image" Target="../media/image10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3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7.svg"/><Relationship Id="rId5" Type="http://schemas.openxmlformats.org/officeDocument/2006/relationships/image" Target="../media/image85.sv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svg"/><Relationship Id="rId3" Type="http://schemas.openxmlformats.org/officeDocument/2006/relationships/image" Target="../media/image49.svg"/><Relationship Id="rId21" Type="http://schemas.openxmlformats.org/officeDocument/2006/relationships/image" Target="../media/image65.sv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0" Type="http://schemas.openxmlformats.org/officeDocument/2006/relationships/image" Target="../media/image12.png"/><Relationship Id="rId19" Type="http://schemas.openxmlformats.org/officeDocument/2006/relationships/image" Target="../media/image63.svg"/><Relationship Id="rId4" Type="http://schemas.openxmlformats.org/officeDocument/2006/relationships/image" Target="../media/image29.png"/><Relationship Id="rId9" Type="http://schemas.openxmlformats.org/officeDocument/2006/relationships/image" Target="../media/image55.svg"/><Relationship Id="rId1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svg"/><Relationship Id="rId3" Type="http://schemas.openxmlformats.org/officeDocument/2006/relationships/image" Target="../media/image49.svg"/><Relationship Id="rId21" Type="http://schemas.openxmlformats.org/officeDocument/2006/relationships/image" Target="../media/image65.svg"/><Relationship Id="rId12" Type="http://schemas.openxmlformats.org/officeDocument/2006/relationships/image" Target="../media/image30.png"/><Relationship Id="rId2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0" Type="http://schemas.openxmlformats.org/officeDocument/2006/relationships/image" Target="../media/image12.png"/><Relationship Id="rId19" Type="http://schemas.openxmlformats.org/officeDocument/2006/relationships/image" Target="../media/image63.svg"/><Relationship Id="rId4" Type="http://schemas.openxmlformats.org/officeDocument/2006/relationships/image" Target="../media/image29.png"/><Relationship Id="rId9" Type="http://schemas.openxmlformats.org/officeDocument/2006/relationships/image" Target="../media/image55.svg"/><Relationship Id="rId1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7" Type="http://schemas.openxmlformats.org/officeDocument/2006/relationships/image" Target="../media/image2.png"/><Relationship Id="rId12" Type="http://schemas.openxmlformats.org/officeDocument/2006/relationships/image" Target="../media/image4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11" Type="http://schemas.openxmlformats.org/officeDocument/2006/relationships/image" Target="../media/image35.png"/><Relationship Id="rId10" Type="http://schemas.openxmlformats.org/officeDocument/2006/relationships/image" Target="../media/image43.sv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4.svg"/><Relationship Id="rId4" Type="http://schemas.openxmlformats.org/officeDocument/2006/relationships/image" Target="../media/image36.pn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svg"/><Relationship Id="rId3" Type="http://schemas.openxmlformats.org/officeDocument/2006/relationships/image" Target="../media/image2.svg"/><Relationship Id="rId12" Type="http://schemas.openxmlformats.org/officeDocument/2006/relationships/image" Target="../media/image9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3.png"/><Relationship Id="rId5" Type="http://schemas.openxmlformats.org/officeDocument/2006/relationships/image" Target="../media/image89.svg"/><Relationship Id="rId10" Type="http://schemas.openxmlformats.org/officeDocument/2006/relationships/image" Target="../media/image94.svg"/><Relationship Id="rId4" Type="http://schemas.openxmlformats.org/officeDocument/2006/relationships/image" Target="../media/image40.png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0.svg"/><Relationship Id="rId3" Type="http://schemas.openxmlformats.org/officeDocument/2006/relationships/image" Target="../media/image38.svg"/><Relationship Id="rId7" Type="http://schemas.openxmlformats.org/officeDocument/2006/relationships/image" Target="../media/image98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8.svg"/><Relationship Id="rId5" Type="http://schemas.openxmlformats.org/officeDocument/2006/relationships/image" Target="../media/image30.svg"/><Relationship Id="rId15" Type="http://schemas.openxmlformats.org/officeDocument/2006/relationships/image" Target="../media/image100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3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9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18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4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7.svg"/><Relationship Id="rId5" Type="http://schemas.openxmlformats.org/officeDocument/2006/relationships/image" Target="../media/image85.sv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12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image" Target="../media/image26.sv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2.svg"/><Relationship Id="rId7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7.svg"/><Relationship Id="rId5" Type="http://schemas.openxmlformats.org/officeDocument/2006/relationships/image" Target="../media/image85.svg"/><Relationship Id="rId10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7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sv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4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75334" y="7135259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264329" y="1415560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28897" y="1779549"/>
            <a:ext cx="15165797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222762" y="1960673"/>
            <a:ext cx="14349231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292754" y="3672246"/>
            <a:ext cx="14195299" cy="283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483449">
            <a:off x="400814" y="5939985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29931">
            <a:off x="-269750" y="3435768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681536" y="4536930"/>
            <a:ext cx="2279662" cy="18610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057400" y="780526"/>
            <a:ext cx="14069907" cy="1924574"/>
            <a:chOff x="0" y="0"/>
            <a:chExt cx="1589353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5897745" cy="2345666"/>
            </a:xfrm>
            <a:custGeom>
              <a:avLst/>
              <a:gdLst/>
              <a:ahLst/>
              <a:cxnLst/>
              <a:rect l="l" t="t" r="r" b="b"/>
              <a:pathLst>
                <a:path w="15897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53144" y="12454"/>
                  </a:cubicBezTo>
                  <a:cubicBezTo>
                    <a:pt x="13248569" y="12671"/>
                    <a:pt x="15623677" y="0"/>
                    <a:pt x="15623677" y="0"/>
                  </a:cubicBezTo>
                  <a:cubicBezTo>
                    <a:pt x="15691141" y="0"/>
                    <a:pt x="15767077" y="0"/>
                    <a:pt x="15845851" y="85073"/>
                  </a:cubicBezTo>
                  <a:cubicBezTo>
                    <a:pt x="15888828" y="131488"/>
                    <a:pt x="15889896" y="240224"/>
                    <a:pt x="15890302" y="320281"/>
                  </a:cubicBezTo>
                  <a:cubicBezTo>
                    <a:pt x="15890302" y="320281"/>
                    <a:pt x="15888597" y="1318305"/>
                    <a:pt x="15888597" y="1583082"/>
                  </a:cubicBezTo>
                  <a:cubicBezTo>
                    <a:pt x="15888597" y="1797241"/>
                    <a:pt x="15897745" y="2096420"/>
                    <a:pt x="15897745" y="2096420"/>
                  </a:cubicBezTo>
                  <a:cubicBezTo>
                    <a:pt x="15897745" y="2225089"/>
                    <a:pt x="15893575" y="2345666"/>
                    <a:pt x="15640738" y="2337532"/>
                  </a:cubicBezTo>
                  <a:cubicBezTo>
                    <a:pt x="15640738" y="2337532"/>
                    <a:pt x="15264264" y="2317234"/>
                    <a:pt x="13681741" y="2324832"/>
                  </a:cubicBezTo>
                  <a:cubicBezTo>
                    <a:pt x="346930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78780" y="1172146"/>
            <a:ext cx="13427147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i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5600" b="1" i="1" spc="13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5600" b="1" i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spc="13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đền</a:t>
            </a:r>
            <a:r>
              <a:rPr lang="en-US" sz="5600" b="1" i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spc="13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5600" b="1" i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spc="13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5600" b="1" i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spc="13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5600" b="1" i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con</a:t>
            </a:r>
            <a:endParaRPr lang="en-US" sz="5600" b="1" i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5800" y="7901407"/>
            <a:ext cx="1446752" cy="22164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1172146"/>
            <a:ext cx="3092524" cy="28057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5323" y="3087053"/>
            <a:ext cx="14710330" cy="3419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3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việc làm cụ thể:</a:t>
            </a:r>
          </a:p>
          <a:p>
            <a:pPr marL="1028700" lvl="1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Lam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Anh chăm chỉ học tập để đền đáp công ơn của mẹ.</a:t>
            </a:r>
          </a:p>
          <a:p>
            <a:pPr marL="1028700" lvl="1" indent="-5715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ranh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thủ làm thêm, kiếm thu nhập trang trải học phí.</a:t>
            </a:r>
          </a:p>
        </p:txBody>
      </p:sp>
      <p:sp>
        <p:nvSpPr>
          <p:cNvPr id="2" name="Rectangle 1"/>
          <p:cNvSpPr/>
          <p:nvPr/>
        </p:nvSpPr>
        <p:spPr>
          <a:xfrm>
            <a:off x="719750" y="6744899"/>
            <a:ext cx="17214969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3800" b="1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vi-VN" sz="38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người con hiếu thảo, chăm chỉ học tập để đền đáp công ơn của mẹ.</a:t>
            </a:r>
            <a:endParaRPr lang="en-US" sz="38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 rot="5400000">
            <a:off x="7381138" y="-2533946"/>
            <a:ext cx="4173427" cy="14668502"/>
            <a:chOff x="0" y="0"/>
            <a:chExt cx="2622070" cy="3251114"/>
          </a:xfrm>
        </p:grpSpPr>
        <p:sp>
          <p:nvSpPr>
            <p:cNvPr id="24" name="Freeform 24"/>
            <p:cNvSpPr/>
            <p:nvPr/>
          </p:nvSpPr>
          <p:spPr>
            <a:xfrm>
              <a:off x="-9098" y="-6509"/>
              <a:ext cx="2636400" cy="3283168"/>
            </a:xfrm>
            <a:custGeom>
              <a:avLst/>
              <a:gdLst/>
              <a:ahLst/>
              <a:cxnLst/>
              <a:rect l="l" t="t" r="r" b="b"/>
              <a:pathLst>
                <a:path w="2636400" h="3283168">
                  <a:moveTo>
                    <a:pt x="63030" y="2689614"/>
                  </a:moveTo>
                  <a:cubicBezTo>
                    <a:pt x="63030" y="2689614"/>
                    <a:pt x="0" y="244305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43327" y="6965"/>
                  </a:cubicBezTo>
                  <a:lnTo>
                    <a:pt x="1743328" y="6965"/>
                  </a:lnTo>
                  <a:cubicBezTo>
                    <a:pt x="1960075" y="16819"/>
                    <a:pt x="2164390" y="36481"/>
                    <a:pt x="2298579" y="101690"/>
                  </a:cubicBezTo>
                  <a:cubicBezTo>
                    <a:pt x="2554625" y="226120"/>
                    <a:pt x="2636400" y="459160"/>
                    <a:pt x="2630912" y="704684"/>
                  </a:cubicBezTo>
                  <a:cubicBezTo>
                    <a:pt x="2630912" y="704684"/>
                    <a:pt x="2587624" y="1013073"/>
                    <a:pt x="2595058" y="1248607"/>
                  </a:cubicBezTo>
                  <a:cubicBezTo>
                    <a:pt x="2602181" y="2431416"/>
                    <a:pt x="2609338" y="2627018"/>
                    <a:pt x="2609338" y="2627018"/>
                  </a:cubicBezTo>
                  <a:cubicBezTo>
                    <a:pt x="2592656" y="2842751"/>
                    <a:pt x="2478012" y="3053363"/>
                    <a:pt x="2281143" y="3164987"/>
                  </a:cubicBezTo>
                  <a:cubicBezTo>
                    <a:pt x="2130791" y="3250235"/>
                    <a:pt x="1932760" y="3265333"/>
                    <a:pt x="1527200" y="3254592"/>
                  </a:cubicBezTo>
                  <a:lnTo>
                    <a:pt x="1527189" y="3254592"/>
                  </a:lnTo>
                  <a:cubicBezTo>
                    <a:pt x="645952" y="3249315"/>
                    <a:pt x="384604" y="3283168"/>
                    <a:pt x="254278" y="3174010"/>
                  </a:cubicBezTo>
                  <a:cubicBezTo>
                    <a:pt x="145767" y="3083125"/>
                    <a:pt x="81795" y="2889813"/>
                    <a:pt x="63030" y="26896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3991553" y="4277855"/>
            <a:ext cx="10866708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86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TỔNG KẾT</a:t>
            </a:r>
            <a:endParaRPr lang="en-US" sz="86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85428" y="5129212"/>
            <a:ext cx="3812097" cy="47978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047226" y="800100"/>
            <a:ext cx="2286000" cy="350222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98642" y="6259281"/>
            <a:ext cx="1191584" cy="10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4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00" y="1134202"/>
            <a:ext cx="14345636" cy="96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400" b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6400" b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47785" y="2946501"/>
            <a:ext cx="14046491" cy="58066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04459" y="7507064"/>
            <a:ext cx="1871901" cy="2394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526151">
            <a:off x="-5293258" y="-7236327"/>
            <a:ext cx="9050206" cy="89350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497273">
            <a:off x="12734197" y="9630309"/>
            <a:ext cx="9050206" cy="89350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885355" y="2496109"/>
            <a:ext cx="971349" cy="11488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75308">
            <a:off x="15168508" y="1023358"/>
            <a:ext cx="2486335" cy="17268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3168588" y="541740"/>
            <a:ext cx="1439936" cy="9739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046353" y="4113482"/>
            <a:ext cx="126493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	</a:t>
            </a:r>
            <a:r>
              <a:rPr lang="vi-VN" sz="4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Văn </a:t>
            </a:r>
            <a:r>
              <a:rPr lang="vi-VN" sz="4800" dirty="0">
                <a:solidFill>
                  <a:srgbClr val="000000"/>
                </a:solidFill>
                <a:ea typeface="Times New Roman" panose="02020603050405020304" pitchFamily="18" charset="0"/>
              </a:rPr>
              <a:t>bản là câu chuyện xúc động về tình mẫu tử giữa người mẹ nghèo, vất vả mưu sinh để nuôi con ăn học, trưởng thành.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905000" y="1134202"/>
            <a:ext cx="14345636" cy="965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400" b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 THUẬT</a:t>
            </a:r>
            <a:endParaRPr lang="en-US" sz="6400" b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347785" y="2946501"/>
            <a:ext cx="14046491" cy="58066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504459" y="7507064"/>
            <a:ext cx="1871901" cy="2394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526151">
            <a:off x="-5293258" y="-7236327"/>
            <a:ext cx="9050206" cy="89350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4497273">
            <a:off x="12734197" y="9630309"/>
            <a:ext cx="9050206" cy="893502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8885355" y="2496109"/>
            <a:ext cx="971349" cy="114884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1675308">
            <a:off x="15168508" y="1023358"/>
            <a:ext cx="2486335" cy="17268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3168588" y="541740"/>
            <a:ext cx="1439936" cy="97392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55205" y="4077796"/>
            <a:ext cx="114316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Văn bản </a:t>
            </a:r>
            <a:r>
              <a:rPr lang="en-US" sz="48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tin.</a:t>
            </a:r>
            <a:endParaRPr lang="vi-VN" sz="4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800" dirty="0">
                <a:solidFill>
                  <a:srgbClr val="000000"/>
                </a:solidFill>
                <a:ea typeface="Times New Roman" panose="02020603050405020304" pitchFamily="18" charset="0"/>
              </a:rPr>
              <a:t>- Lời văn chân thực, gây xúc động cho người </a:t>
            </a:r>
            <a:r>
              <a:rPr lang="vi-VN" sz="4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đọc</a:t>
            </a:r>
            <a:r>
              <a:rPr lang="en-US" sz="4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vi-VN" sz="48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0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38840" y="2123299"/>
            <a:ext cx="15936567" cy="5839601"/>
            <a:chOff x="0" y="0"/>
            <a:chExt cx="8073578" cy="7529000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077790" cy="7528999"/>
            </a:xfrm>
            <a:custGeom>
              <a:avLst/>
              <a:gdLst/>
              <a:ahLst/>
              <a:cxnLst/>
              <a:rect l="l" t="t" r="r" b="b"/>
              <a:pathLst>
                <a:path w="8077790" h="7528999">
                  <a:moveTo>
                    <a:pt x="278431" y="16918"/>
                  </a:moveTo>
                  <a:cubicBezTo>
                    <a:pt x="278431" y="16918"/>
                    <a:pt x="604014" y="12258"/>
                    <a:pt x="1013916" y="12454"/>
                  </a:cubicBezTo>
                  <a:cubicBezTo>
                    <a:pt x="6417698" y="12671"/>
                    <a:pt x="7803722" y="0"/>
                    <a:pt x="7803722" y="0"/>
                  </a:cubicBezTo>
                  <a:cubicBezTo>
                    <a:pt x="7871186" y="0"/>
                    <a:pt x="7947124" y="0"/>
                    <a:pt x="8025896" y="85073"/>
                  </a:cubicBezTo>
                  <a:cubicBezTo>
                    <a:pt x="8068874" y="131488"/>
                    <a:pt x="8069942" y="240224"/>
                    <a:pt x="8070348" y="320281"/>
                  </a:cubicBezTo>
                  <a:cubicBezTo>
                    <a:pt x="8070348" y="320281"/>
                    <a:pt x="8068643" y="5606893"/>
                    <a:pt x="8068643" y="6766416"/>
                  </a:cubicBezTo>
                  <a:cubicBezTo>
                    <a:pt x="8068643" y="6980574"/>
                    <a:pt x="8077791" y="7279753"/>
                    <a:pt x="8077791" y="7279753"/>
                  </a:cubicBezTo>
                  <a:cubicBezTo>
                    <a:pt x="8077791" y="7408422"/>
                    <a:pt x="8073622" y="7528999"/>
                    <a:pt x="7820784" y="7520865"/>
                  </a:cubicBezTo>
                  <a:cubicBezTo>
                    <a:pt x="7820784" y="7520865"/>
                    <a:pt x="7444312" y="7500567"/>
                    <a:pt x="6611223" y="7508165"/>
                  </a:cubicBezTo>
                  <a:cubicBezTo>
                    <a:pt x="2048687" y="7516299"/>
                    <a:pt x="304023" y="7528999"/>
                    <a:pt x="304023" y="7528999"/>
                  </a:cubicBezTo>
                  <a:cubicBezTo>
                    <a:pt x="132548" y="7528999"/>
                    <a:pt x="4213" y="7427930"/>
                    <a:pt x="8532" y="7225383"/>
                  </a:cubicBezTo>
                  <a:cubicBezTo>
                    <a:pt x="8532" y="7225383"/>
                    <a:pt x="9630" y="6726842"/>
                    <a:pt x="4815" y="1728572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27680" y="8395618"/>
            <a:ext cx="1943916" cy="16364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1612712">
            <a:off x="14468830" y="1930018"/>
            <a:ext cx="5580941" cy="142943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877803" y="355656"/>
            <a:ext cx="1439936" cy="97392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4859000" y="8581297"/>
            <a:ext cx="2676103" cy="1265067"/>
          </a:xfrm>
          <a:prstGeom prst="rect">
            <a:avLst/>
          </a:prstGeom>
        </p:spPr>
      </p:pic>
      <p:sp>
        <p:nvSpPr>
          <p:cNvPr id="17" name="TextBox 2"/>
          <p:cNvSpPr txBox="1"/>
          <p:nvPr/>
        </p:nvSpPr>
        <p:spPr>
          <a:xfrm>
            <a:off x="6283564" y="2822818"/>
            <a:ext cx="5638800" cy="96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400" b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400" b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4836" y="4310410"/>
            <a:ext cx="14339039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Lam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mẹ,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tựa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tinh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thần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Vì </a:t>
            </a:r>
            <a:r>
              <a:rPr lang="en-US" sz="4800" b="1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8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800" b="1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 rot="5400000">
            <a:off x="4724399" y="-2813258"/>
            <a:ext cx="8839200" cy="16065916"/>
            <a:chOff x="0" y="0"/>
            <a:chExt cx="3243094" cy="4188297"/>
          </a:xfrm>
        </p:grpSpPr>
        <p:sp>
          <p:nvSpPr>
            <p:cNvPr id="12" name="Freeform 12"/>
            <p:cNvSpPr/>
            <p:nvPr/>
          </p:nvSpPr>
          <p:spPr>
            <a:xfrm>
              <a:off x="-9098" y="-6509"/>
              <a:ext cx="3257425" cy="4220350"/>
            </a:xfrm>
            <a:custGeom>
              <a:avLst/>
              <a:gdLst/>
              <a:ahLst/>
              <a:cxnLst/>
              <a:rect l="l" t="t" r="r" b="b"/>
              <a:pathLst>
                <a:path w="3257425" h="4220350">
                  <a:moveTo>
                    <a:pt x="63030" y="3626797"/>
                  </a:moveTo>
                  <a:cubicBezTo>
                    <a:pt x="63030" y="3626797"/>
                    <a:pt x="0" y="3380233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3368598"/>
                    <a:pt x="3230362" y="3564201"/>
                    <a:pt x="3230362" y="3564201"/>
                  </a:cubicBezTo>
                  <a:cubicBezTo>
                    <a:pt x="3213681" y="3779933"/>
                    <a:pt x="3099037" y="3990545"/>
                    <a:pt x="2902167" y="4102169"/>
                  </a:cubicBezTo>
                  <a:cubicBezTo>
                    <a:pt x="2751816" y="4187418"/>
                    <a:pt x="2553785" y="4202516"/>
                    <a:pt x="2021784" y="4191774"/>
                  </a:cubicBezTo>
                  <a:lnTo>
                    <a:pt x="2021765" y="4191774"/>
                  </a:lnTo>
                  <a:cubicBezTo>
                    <a:pt x="645952" y="4186497"/>
                    <a:pt x="384604" y="4220350"/>
                    <a:pt x="254278" y="4111193"/>
                  </a:cubicBezTo>
                  <a:cubicBezTo>
                    <a:pt x="145767" y="4020307"/>
                    <a:pt x="81795" y="3826996"/>
                    <a:pt x="63030" y="362679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73283" y="-35395"/>
            <a:ext cx="2348622" cy="25528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38200" y="8394694"/>
            <a:ext cx="2458407" cy="1600200"/>
          </a:xfrm>
          <a:prstGeom prst="rect">
            <a:avLst/>
          </a:prstGeom>
        </p:spPr>
      </p:pic>
      <p:sp>
        <p:nvSpPr>
          <p:cNvPr id="18" name="TextBox 2"/>
          <p:cNvSpPr txBox="1"/>
          <p:nvPr/>
        </p:nvSpPr>
        <p:spPr>
          <a:xfrm>
            <a:off x="6324599" y="1214919"/>
            <a:ext cx="5638800" cy="96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400" b="1" spc="13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400" b="1" spc="13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7387" y="2350963"/>
            <a:ext cx="14480207" cy="2188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i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Em có cảm nhận gì về những hi sinh và vất vả của cha mẹ đối với mình?</a:t>
            </a:r>
            <a:endParaRPr lang="en-US" sz="4800" b="1" i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Ngày của mẹ: Những hình ảnh rớt nước mắt về tình mẹ | Tin tức mới nhất 24h  - Đọc Báo Lao Động online - Laodong.v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30" y="5081650"/>
            <a:ext cx="5291137" cy="3719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Quê hương là gì hở mẹ? (Kỳ 20) | Chiếc đòn gánh của mẹ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591" y="4991100"/>
            <a:ext cx="5291137" cy="3783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752601" y="3673835"/>
            <a:ext cx="15011400" cy="5555982"/>
            <a:chOff x="0" y="0"/>
            <a:chExt cx="4332274" cy="2216503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4346604" cy="2248556"/>
            </a:xfrm>
            <a:custGeom>
              <a:avLst/>
              <a:gdLst/>
              <a:ahLst/>
              <a:cxnLst/>
              <a:rect l="l" t="t" r="r" b="b"/>
              <a:pathLst>
                <a:path w="4346604" h="2248556">
                  <a:moveTo>
                    <a:pt x="63030" y="1655003"/>
                  </a:moveTo>
                  <a:cubicBezTo>
                    <a:pt x="63030" y="1655003"/>
                    <a:pt x="0" y="1408439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453531" y="6965"/>
                  </a:cubicBezTo>
                  <a:lnTo>
                    <a:pt x="3453533" y="6965"/>
                  </a:lnTo>
                  <a:cubicBezTo>
                    <a:pt x="3670280" y="16819"/>
                    <a:pt x="3874595" y="36481"/>
                    <a:pt x="4008783" y="101690"/>
                  </a:cubicBezTo>
                  <a:cubicBezTo>
                    <a:pt x="4264829" y="226120"/>
                    <a:pt x="4346604" y="459160"/>
                    <a:pt x="4341117" y="704684"/>
                  </a:cubicBezTo>
                  <a:cubicBezTo>
                    <a:pt x="4341117" y="704684"/>
                    <a:pt x="4297828" y="1013073"/>
                    <a:pt x="4305262" y="1248607"/>
                  </a:cubicBezTo>
                  <a:cubicBezTo>
                    <a:pt x="4312385" y="1396804"/>
                    <a:pt x="4319542" y="1592407"/>
                    <a:pt x="4319542" y="1592407"/>
                  </a:cubicBezTo>
                  <a:cubicBezTo>
                    <a:pt x="4302860" y="1808139"/>
                    <a:pt x="4188216" y="2018751"/>
                    <a:pt x="3991347" y="2130375"/>
                  </a:cubicBezTo>
                  <a:cubicBezTo>
                    <a:pt x="3840996" y="2215624"/>
                    <a:pt x="3642965" y="2230722"/>
                    <a:pt x="2889207" y="2219980"/>
                  </a:cubicBezTo>
                  <a:lnTo>
                    <a:pt x="2889173" y="2219980"/>
                  </a:lnTo>
                  <a:cubicBezTo>
                    <a:pt x="645952" y="2214703"/>
                    <a:pt x="384604" y="2248556"/>
                    <a:pt x="254278" y="2139399"/>
                  </a:cubicBezTo>
                  <a:cubicBezTo>
                    <a:pt x="145767" y="2048514"/>
                    <a:pt x="81795" y="1855202"/>
                    <a:pt x="63030" y="1655003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4424920" y="832320"/>
            <a:ext cx="9789351" cy="2076524"/>
            <a:chOff x="0" y="0"/>
            <a:chExt cx="1019272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0196935" cy="2345666"/>
            </a:xfrm>
            <a:custGeom>
              <a:avLst/>
              <a:gdLst/>
              <a:ahLst/>
              <a:cxnLst/>
              <a:rect l="l" t="t" r="r" b="b"/>
              <a:pathLst>
                <a:path w="1019693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051645" y="12454"/>
                  </a:cubicBezTo>
                  <a:cubicBezTo>
                    <a:pt x="8268809" y="12671"/>
                    <a:pt x="9922866" y="0"/>
                    <a:pt x="9922866" y="0"/>
                  </a:cubicBezTo>
                  <a:cubicBezTo>
                    <a:pt x="9990330" y="0"/>
                    <a:pt x="10066267" y="0"/>
                    <a:pt x="10145041" y="85073"/>
                  </a:cubicBezTo>
                  <a:cubicBezTo>
                    <a:pt x="10188019" y="131488"/>
                    <a:pt x="10189087" y="240224"/>
                    <a:pt x="10189491" y="320281"/>
                  </a:cubicBezTo>
                  <a:cubicBezTo>
                    <a:pt x="10189491" y="320281"/>
                    <a:pt x="10187788" y="1318305"/>
                    <a:pt x="10187788" y="1583082"/>
                  </a:cubicBezTo>
                  <a:cubicBezTo>
                    <a:pt x="10187788" y="1797241"/>
                    <a:pt x="10196935" y="2096420"/>
                    <a:pt x="10196935" y="2096420"/>
                  </a:cubicBezTo>
                  <a:cubicBezTo>
                    <a:pt x="10196935" y="2225089"/>
                    <a:pt x="10192766" y="2345666"/>
                    <a:pt x="9939927" y="2337532"/>
                  </a:cubicBezTo>
                  <a:cubicBezTo>
                    <a:pt x="9939927" y="2337532"/>
                    <a:pt x="9563455" y="2317234"/>
                    <a:pt x="8527276" y="2324832"/>
                  </a:cubicBezTo>
                  <a:cubicBezTo>
                    <a:pt x="2433662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803442" y="1387629"/>
            <a:ext cx="9017086" cy="96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6400" b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400" b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97389" y="8190472"/>
            <a:ext cx="1658300" cy="192895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996920" y="639697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859552">
            <a:off x="15541351" y="1336388"/>
            <a:ext cx="1935895" cy="224156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643068">
            <a:off x="14548193" y="1727014"/>
            <a:ext cx="953870" cy="97333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505445" y="4250274"/>
            <a:ext cx="134923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vi-VN" sz="4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đọc thêm những câu chuyện về  tấm gương vượt qua khó khăn, đạt thành tích cao trong học tập</a:t>
            </a:r>
            <a:r>
              <a:rPr lang="vi-VN" sz="4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85800" indent="-6858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4800" b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sz="4800" b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bị bài mới: </a:t>
            </a:r>
            <a:r>
              <a:rPr lang="en-US" sz="48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48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8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hành</a:t>
            </a:r>
            <a:r>
              <a:rPr lang="en-US" sz="4800" i="1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Tiếng </a:t>
            </a:r>
            <a:r>
              <a:rPr lang="en-US" sz="4800" i="1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Việt</a:t>
            </a:r>
            <a:endParaRPr lang="en-US" sz="48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375334" y="7135259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264329" y="1415560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828897" y="1779549"/>
            <a:ext cx="15165797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222762" y="1960673"/>
            <a:ext cx="14349231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292754" y="3672246"/>
            <a:ext cx="14195299" cy="2835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ts val="11700"/>
              </a:lnSpc>
            </a:pPr>
            <a:r>
              <a:rPr lang="en-US" sz="72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BÀI GIẢNG!</a:t>
            </a:r>
            <a:endParaRPr lang="en-US" sz="72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483449">
            <a:off x="400814" y="5939985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29931">
            <a:off x="-269750" y="3435768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6681536" y="4536930"/>
            <a:ext cx="2279662" cy="186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443419" y="7718791"/>
            <a:ext cx="1851206" cy="18899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800000">
            <a:off x="1231958" y="999378"/>
            <a:ext cx="1851206" cy="1777158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600200" y="2095501"/>
            <a:ext cx="15544800" cy="6248400"/>
            <a:chOff x="0" y="0"/>
            <a:chExt cx="3976518" cy="2530741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006378" y="2259611"/>
            <a:ext cx="14707828" cy="5911971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3123793" y="5179462"/>
            <a:ext cx="12458701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11000" b="1" spc="19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GÁI CỦA MẸ</a:t>
            </a:r>
            <a:endParaRPr lang="en-US" sz="11000" b="1" spc="19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80120">
            <a:off x="1189996" y="6693495"/>
            <a:ext cx="2549699" cy="266097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779381" y="925268"/>
            <a:ext cx="1446752" cy="221647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6215809" y="3842376"/>
            <a:ext cx="6298473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49"/>
              </a:lnSpc>
              <a:spcBef>
                <a:spcPct val="0"/>
              </a:spcBef>
            </a:pPr>
            <a:r>
              <a:rPr lang="en-US" sz="7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</a:t>
            </a:r>
            <a:endParaRPr lang="en-US" sz="7200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40701" y="2914174"/>
            <a:ext cx="13166977" cy="6317859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022086" y="2763503"/>
            <a:ext cx="13153616" cy="6273913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807366" y="463112"/>
            <a:ext cx="12368336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nghe 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bài 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mơ</a:t>
            </a:r>
            <a:r>
              <a:rPr lang="en-US" sz="4800" b="1" i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mẹ”.</a:t>
            </a:r>
            <a:endParaRPr lang="en-US" sz="4800" b="1" i="1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988226">
            <a:off x="-6338320" y="5504654"/>
            <a:ext cx="9565636" cy="9443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285789" y="-1240253"/>
            <a:ext cx="3411394" cy="3975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01520">
            <a:off x="14121996" y="2704220"/>
            <a:ext cx="4134155" cy="1849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560110" y="6610048"/>
            <a:ext cx="3367723" cy="32085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396407">
            <a:off x="892350" y="5981318"/>
            <a:ext cx="2453576" cy="28409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23" y="2721492"/>
            <a:ext cx="7366721" cy="6096012"/>
          </a:xfrm>
          <a:prstGeom prst="rect">
            <a:avLst/>
          </a:prstGeom>
        </p:spPr>
      </p:pic>
      <p:pic>
        <p:nvPicPr>
          <p:cNvPr id="14" name="TaiNhacTruTinh.Com - Ước Mơ Của Mẹ (The Heroes Version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322785" y="7766313"/>
            <a:ext cx="1028489" cy="1028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6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 rot="5400000">
            <a:off x="7381138" y="-2533946"/>
            <a:ext cx="4173427" cy="14668502"/>
            <a:chOff x="0" y="0"/>
            <a:chExt cx="2622070" cy="3251114"/>
          </a:xfrm>
        </p:grpSpPr>
        <p:sp>
          <p:nvSpPr>
            <p:cNvPr id="24" name="Freeform 24"/>
            <p:cNvSpPr/>
            <p:nvPr/>
          </p:nvSpPr>
          <p:spPr>
            <a:xfrm>
              <a:off x="-9098" y="-6509"/>
              <a:ext cx="2636400" cy="3283168"/>
            </a:xfrm>
            <a:custGeom>
              <a:avLst/>
              <a:gdLst/>
              <a:ahLst/>
              <a:cxnLst/>
              <a:rect l="l" t="t" r="r" b="b"/>
              <a:pathLst>
                <a:path w="2636400" h="3283168">
                  <a:moveTo>
                    <a:pt x="63030" y="2689614"/>
                  </a:moveTo>
                  <a:cubicBezTo>
                    <a:pt x="63030" y="2689614"/>
                    <a:pt x="0" y="244305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43327" y="6965"/>
                  </a:cubicBezTo>
                  <a:lnTo>
                    <a:pt x="1743328" y="6965"/>
                  </a:lnTo>
                  <a:cubicBezTo>
                    <a:pt x="1960075" y="16819"/>
                    <a:pt x="2164390" y="36481"/>
                    <a:pt x="2298579" y="101690"/>
                  </a:cubicBezTo>
                  <a:cubicBezTo>
                    <a:pt x="2554625" y="226120"/>
                    <a:pt x="2636400" y="459160"/>
                    <a:pt x="2630912" y="704684"/>
                  </a:cubicBezTo>
                  <a:cubicBezTo>
                    <a:pt x="2630912" y="704684"/>
                    <a:pt x="2587624" y="1013073"/>
                    <a:pt x="2595058" y="1248607"/>
                  </a:cubicBezTo>
                  <a:cubicBezTo>
                    <a:pt x="2602181" y="2431416"/>
                    <a:pt x="2609338" y="2627018"/>
                    <a:pt x="2609338" y="2627018"/>
                  </a:cubicBezTo>
                  <a:cubicBezTo>
                    <a:pt x="2592656" y="2842751"/>
                    <a:pt x="2478012" y="3053363"/>
                    <a:pt x="2281143" y="3164987"/>
                  </a:cubicBezTo>
                  <a:cubicBezTo>
                    <a:pt x="2130791" y="3250235"/>
                    <a:pt x="1932760" y="3265333"/>
                    <a:pt x="1527200" y="3254592"/>
                  </a:cubicBezTo>
                  <a:lnTo>
                    <a:pt x="1527189" y="3254592"/>
                  </a:lnTo>
                  <a:cubicBezTo>
                    <a:pt x="645952" y="3249315"/>
                    <a:pt x="384604" y="3283168"/>
                    <a:pt x="254278" y="3174010"/>
                  </a:cubicBezTo>
                  <a:cubicBezTo>
                    <a:pt x="145767" y="3083125"/>
                    <a:pt x="81795" y="2889813"/>
                    <a:pt x="63030" y="26896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3991553" y="4277855"/>
            <a:ext cx="10866708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86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TÌM HIỂU CHUNG</a:t>
            </a:r>
            <a:endParaRPr lang="en-US" sz="86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85428" y="5129212"/>
            <a:ext cx="3812097" cy="47978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047226" y="800100"/>
            <a:ext cx="2286000" cy="350222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98642" y="6259281"/>
            <a:ext cx="1191584" cy="1003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56252" y="1145360"/>
            <a:ext cx="15175496" cy="2076524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897999" y="1536980"/>
            <a:ext cx="14492002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56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56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5600" b="1" i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spc="135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endParaRPr lang="en-US" sz="5600" b="1" i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6563058" y="827114"/>
            <a:ext cx="5161883" cy="11466918"/>
            <a:chOff x="0" y="0"/>
            <a:chExt cx="3243094" cy="7204404"/>
          </a:xfrm>
        </p:grpSpPr>
        <p:sp>
          <p:nvSpPr>
            <p:cNvPr id="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4511143" y="4618504"/>
            <a:ext cx="9966857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lvl="0" indent="-457200" algn="just">
              <a:lnSpc>
                <a:spcPct val="20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200" b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4200" b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 báo </a:t>
            </a:r>
            <a:r>
              <a:rPr lang="en-US" sz="4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endParaRPr lang="en-US" sz="4200" dirty="0" smtClean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200000"/>
              </a:lnSpc>
              <a:buFontTx/>
              <a:buChar char="-"/>
            </a:pPr>
            <a:r>
              <a:rPr lang="en-US" sz="4200" b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4200" b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200" b="1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trên báo </a:t>
            </a:r>
            <a:r>
              <a:rPr lang="en-US" sz="4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200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ngày 24/8/2019.</a:t>
            </a:r>
            <a:endParaRPr lang="en-US" sz="4200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5467949" y="4037891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483449">
            <a:off x="1192648" y="7635121"/>
            <a:ext cx="1410702" cy="141070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29931">
            <a:off x="238742" y="3719586"/>
            <a:ext cx="2475022" cy="284782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486029">
            <a:off x="15724868" y="6862026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352418">
            <a:off x="16579965" y="5517037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13845446" y="9174886"/>
            <a:ext cx="5580941" cy="14294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4448" y="439458"/>
            <a:ext cx="15175496" cy="1711751"/>
            <a:chOff x="0" y="0"/>
            <a:chExt cx="17142419" cy="2345666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7146631" cy="2345666"/>
            </a:xfrm>
            <a:custGeom>
              <a:avLst/>
              <a:gdLst/>
              <a:ahLst/>
              <a:cxnLst/>
              <a:rect l="l" t="t" r="r" b="b"/>
              <a:pathLst>
                <a:path w="17146631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75379" y="12454"/>
                  </a:cubicBezTo>
                  <a:cubicBezTo>
                    <a:pt x="14339493" y="12671"/>
                    <a:pt x="16872563" y="0"/>
                    <a:pt x="16872563" y="0"/>
                  </a:cubicBezTo>
                  <a:cubicBezTo>
                    <a:pt x="16940027" y="0"/>
                    <a:pt x="17015964" y="0"/>
                    <a:pt x="17094737" y="85073"/>
                  </a:cubicBezTo>
                  <a:cubicBezTo>
                    <a:pt x="17137716" y="131488"/>
                    <a:pt x="17138783" y="240224"/>
                    <a:pt x="17139189" y="320281"/>
                  </a:cubicBezTo>
                  <a:cubicBezTo>
                    <a:pt x="17139189" y="320281"/>
                    <a:pt x="17137483" y="1318305"/>
                    <a:pt x="17137483" y="1583082"/>
                  </a:cubicBezTo>
                  <a:cubicBezTo>
                    <a:pt x="17137483" y="1797241"/>
                    <a:pt x="17146632" y="2096420"/>
                    <a:pt x="17146632" y="2096420"/>
                  </a:cubicBezTo>
                  <a:cubicBezTo>
                    <a:pt x="17146632" y="2225089"/>
                    <a:pt x="17142463" y="2345666"/>
                    <a:pt x="16889624" y="2337532"/>
                  </a:cubicBezTo>
                  <a:cubicBezTo>
                    <a:pt x="16889624" y="2337532"/>
                    <a:pt x="16513153" y="2317234"/>
                    <a:pt x="14810939" y="2324832"/>
                  </a:cubicBezTo>
                  <a:cubicBezTo>
                    <a:pt x="369618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916195" y="831078"/>
            <a:ext cx="14492002" cy="919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CỤC: 3 PHẦN</a:t>
            </a:r>
            <a:endParaRPr lang="en-US" sz="48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5940893" y="674536"/>
            <a:ext cx="1390046" cy="141841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9483449">
            <a:off x="-432312" y="4670177"/>
            <a:ext cx="1410702" cy="141070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486029">
            <a:off x="17273435" y="3806687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352418">
            <a:off x="17014701" y="1891310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grpSp>
        <p:nvGrpSpPr>
          <p:cNvPr id="15" name="Group 5"/>
          <p:cNvGrpSpPr/>
          <p:nvPr/>
        </p:nvGrpSpPr>
        <p:grpSpPr>
          <a:xfrm rot="5400000">
            <a:off x="5705061" y="-1509234"/>
            <a:ext cx="7086597" cy="15287678"/>
            <a:chOff x="0" y="0"/>
            <a:chExt cx="3243094" cy="7204404"/>
          </a:xfrm>
        </p:grpSpPr>
        <p:sp>
          <p:nvSpPr>
            <p:cNvPr id="16" name="Freeform 6"/>
            <p:cNvSpPr/>
            <p:nvPr/>
          </p:nvSpPr>
          <p:spPr>
            <a:xfrm>
              <a:off x="-9098" y="-6509"/>
              <a:ext cx="3257425" cy="7236458"/>
            </a:xfrm>
            <a:custGeom>
              <a:avLst/>
              <a:gdLst/>
              <a:ahLst/>
              <a:cxnLst/>
              <a:rect l="l" t="t" r="r" b="b"/>
              <a:pathLst>
                <a:path w="3257425" h="7236458">
                  <a:moveTo>
                    <a:pt x="63030" y="6642905"/>
                  </a:moveTo>
                  <a:cubicBezTo>
                    <a:pt x="63030" y="6642905"/>
                    <a:pt x="0" y="639634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2364352" y="6965"/>
                  </a:cubicBezTo>
                  <a:lnTo>
                    <a:pt x="2364353" y="6965"/>
                  </a:lnTo>
                  <a:cubicBezTo>
                    <a:pt x="2581100" y="16819"/>
                    <a:pt x="2785415" y="36481"/>
                    <a:pt x="2919603" y="101690"/>
                  </a:cubicBezTo>
                  <a:cubicBezTo>
                    <a:pt x="3175649" y="226120"/>
                    <a:pt x="3257425" y="459160"/>
                    <a:pt x="3251937" y="704684"/>
                  </a:cubicBezTo>
                  <a:cubicBezTo>
                    <a:pt x="3251937" y="704684"/>
                    <a:pt x="3208649" y="1013073"/>
                    <a:pt x="3216082" y="1248607"/>
                  </a:cubicBezTo>
                  <a:cubicBezTo>
                    <a:pt x="3223206" y="6384706"/>
                    <a:pt x="3230362" y="6580309"/>
                    <a:pt x="3230362" y="6580309"/>
                  </a:cubicBezTo>
                  <a:cubicBezTo>
                    <a:pt x="3213681" y="6796041"/>
                    <a:pt x="3099037" y="7006653"/>
                    <a:pt x="2902167" y="7118277"/>
                  </a:cubicBezTo>
                  <a:cubicBezTo>
                    <a:pt x="2751816" y="7203526"/>
                    <a:pt x="2553785" y="7218624"/>
                    <a:pt x="2021784" y="7207882"/>
                  </a:cubicBezTo>
                  <a:lnTo>
                    <a:pt x="2021765" y="7207882"/>
                  </a:lnTo>
                  <a:cubicBezTo>
                    <a:pt x="645952" y="7202605"/>
                    <a:pt x="384604" y="7236458"/>
                    <a:pt x="254278" y="7127301"/>
                  </a:cubicBezTo>
                  <a:cubicBezTo>
                    <a:pt x="145767" y="7036416"/>
                    <a:pt x="81795" y="6843103"/>
                    <a:pt x="63030" y="664290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Rectangle 16"/>
          <p:cNvSpPr/>
          <p:nvPr/>
        </p:nvSpPr>
        <p:spPr>
          <a:xfrm>
            <a:off x="2029683" y="2542829"/>
            <a:ext cx="14378514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 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 đầu ….12 năm nay: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thiệu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về mẹ con Lam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thiếu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khát</a:t>
            </a:r>
            <a:r>
              <a:rPr lang="en-US" sz="38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Tâm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chị Thu Hà từ khi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mẹ con vào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Nẵng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sinh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đến khi Lam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tuyển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vào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đại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học.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8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 </a:t>
            </a:r>
            <a:r>
              <a:rPr lang="en-US" sz="3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 lại: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vươn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lên trong học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cảm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của Lam </a:t>
            </a:r>
            <a:r>
              <a:rPr lang="en-US" sz="38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Anh</a:t>
            </a:r>
            <a:r>
              <a:rPr lang="en-US" sz="3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với mẹ.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1090029">
            <a:off x="13505729" y="8966422"/>
            <a:ext cx="5580941" cy="1429436"/>
          </a:xfrm>
          <a:prstGeom prst="rect">
            <a:avLst/>
          </a:prstGeom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629931">
            <a:off x="172612" y="2442757"/>
            <a:ext cx="1789457" cy="20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87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 rot="5400000">
            <a:off x="7381138" y="-2533946"/>
            <a:ext cx="4173427" cy="14668502"/>
            <a:chOff x="0" y="0"/>
            <a:chExt cx="2622070" cy="3251114"/>
          </a:xfrm>
        </p:grpSpPr>
        <p:sp>
          <p:nvSpPr>
            <p:cNvPr id="24" name="Freeform 24"/>
            <p:cNvSpPr/>
            <p:nvPr/>
          </p:nvSpPr>
          <p:spPr>
            <a:xfrm>
              <a:off x="-9098" y="-6509"/>
              <a:ext cx="2636400" cy="3283168"/>
            </a:xfrm>
            <a:custGeom>
              <a:avLst/>
              <a:gdLst/>
              <a:ahLst/>
              <a:cxnLst/>
              <a:rect l="l" t="t" r="r" b="b"/>
              <a:pathLst>
                <a:path w="2636400" h="3283168">
                  <a:moveTo>
                    <a:pt x="63030" y="2689614"/>
                  </a:moveTo>
                  <a:cubicBezTo>
                    <a:pt x="63030" y="2689614"/>
                    <a:pt x="0" y="2443050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1743327" y="6965"/>
                  </a:cubicBezTo>
                  <a:lnTo>
                    <a:pt x="1743328" y="6965"/>
                  </a:lnTo>
                  <a:cubicBezTo>
                    <a:pt x="1960075" y="16819"/>
                    <a:pt x="2164390" y="36481"/>
                    <a:pt x="2298579" y="101690"/>
                  </a:cubicBezTo>
                  <a:cubicBezTo>
                    <a:pt x="2554625" y="226120"/>
                    <a:pt x="2636400" y="459160"/>
                    <a:pt x="2630912" y="704684"/>
                  </a:cubicBezTo>
                  <a:cubicBezTo>
                    <a:pt x="2630912" y="704684"/>
                    <a:pt x="2587624" y="1013073"/>
                    <a:pt x="2595058" y="1248607"/>
                  </a:cubicBezTo>
                  <a:cubicBezTo>
                    <a:pt x="2602181" y="2431416"/>
                    <a:pt x="2609338" y="2627018"/>
                    <a:pt x="2609338" y="2627018"/>
                  </a:cubicBezTo>
                  <a:cubicBezTo>
                    <a:pt x="2592656" y="2842751"/>
                    <a:pt x="2478012" y="3053363"/>
                    <a:pt x="2281143" y="3164987"/>
                  </a:cubicBezTo>
                  <a:cubicBezTo>
                    <a:pt x="2130791" y="3250235"/>
                    <a:pt x="1932760" y="3265333"/>
                    <a:pt x="1527200" y="3254592"/>
                  </a:cubicBezTo>
                  <a:lnTo>
                    <a:pt x="1527189" y="3254592"/>
                  </a:lnTo>
                  <a:cubicBezTo>
                    <a:pt x="645952" y="3249315"/>
                    <a:pt x="384604" y="3283168"/>
                    <a:pt x="254278" y="3174010"/>
                  </a:cubicBezTo>
                  <a:cubicBezTo>
                    <a:pt x="145767" y="3083125"/>
                    <a:pt x="81795" y="2889813"/>
                    <a:pt x="63030" y="2689614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3991553" y="4277855"/>
            <a:ext cx="10866708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8600" b="1" spc="135" dirty="0" smtClean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ĐỌC HIỂU</a:t>
            </a:r>
            <a:endParaRPr lang="en-US" sz="8600" b="1" spc="135" dirty="0">
              <a:solidFill>
                <a:srgbClr val="2531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85428" y="5129212"/>
            <a:ext cx="3812097" cy="47978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047226" y="800100"/>
            <a:ext cx="2286000" cy="350222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98642" y="6259281"/>
            <a:ext cx="1191584" cy="100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75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057400" y="1421050"/>
            <a:ext cx="14401800" cy="6999050"/>
            <a:chOff x="0" y="0"/>
            <a:chExt cx="4989156" cy="2226039"/>
          </a:xfrm>
        </p:grpSpPr>
        <p:sp>
          <p:nvSpPr>
            <p:cNvPr id="4" name="Freeform 4"/>
            <p:cNvSpPr/>
            <p:nvPr/>
          </p:nvSpPr>
          <p:spPr>
            <a:xfrm>
              <a:off x="-9098" y="-6509"/>
              <a:ext cx="5003486" cy="2258093"/>
            </a:xfrm>
            <a:custGeom>
              <a:avLst/>
              <a:gdLst/>
              <a:ahLst/>
              <a:cxnLst/>
              <a:rect l="l" t="t" r="r" b="b"/>
              <a:pathLst>
                <a:path w="5003486" h="2258093">
                  <a:moveTo>
                    <a:pt x="63030" y="1664539"/>
                  </a:moveTo>
                  <a:cubicBezTo>
                    <a:pt x="63030" y="1664539"/>
                    <a:pt x="0" y="1417975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4110414" y="6965"/>
                  </a:cubicBezTo>
                  <a:lnTo>
                    <a:pt x="4110415" y="6965"/>
                  </a:lnTo>
                  <a:cubicBezTo>
                    <a:pt x="4327162" y="16819"/>
                    <a:pt x="4531477" y="36481"/>
                    <a:pt x="4665665" y="101690"/>
                  </a:cubicBezTo>
                  <a:cubicBezTo>
                    <a:pt x="4921711" y="226120"/>
                    <a:pt x="5003486" y="459160"/>
                    <a:pt x="4997999" y="704684"/>
                  </a:cubicBezTo>
                  <a:cubicBezTo>
                    <a:pt x="4997999" y="704684"/>
                    <a:pt x="4954711" y="1013073"/>
                    <a:pt x="4962144" y="1248607"/>
                  </a:cubicBezTo>
                  <a:cubicBezTo>
                    <a:pt x="4969267" y="1406341"/>
                    <a:pt x="4976424" y="1601944"/>
                    <a:pt x="4976424" y="1601944"/>
                  </a:cubicBezTo>
                  <a:cubicBezTo>
                    <a:pt x="4959742" y="1817676"/>
                    <a:pt x="4845098" y="2028288"/>
                    <a:pt x="4648229" y="2139912"/>
                  </a:cubicBezTo>
                  <a:cubicBezTo>
                    <a:pt x="4497878" y="2225161"/>
                    <a:pt x="4299847" y="2240259"/>
                    <a:pt x="3412348" y="2229517"/>
                  </a:cubicBezTo>
                  <a:lnTo>
                    <a:pt x="3412306" y="2229517"/>
                  </a:lnTo>
                  <a:cubicBezTo>
                    <a:pt x="645952" y="2224240"/>
                    <a:pt x="384604" y="2258093"/>
                    <a:pt x="254278" y="2148935"/>
                  </a:cubicBezTo>
                  <a:cubicBezTo>
                    <a:pt x="145767" y="2058050"/>
                    <a:pt x="81795" y="1864739"/>
                    <a:pt x="63030" y="1664539"/>
                  </a:cubicBezTo>
                  <a:close/>
                </a:path>
              </a:pathLst>
            </a:custGeom>
            <a:solidFill>
              <a:srgbClr val="FADD92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157973" y="7048500"/>
            <a:ext cx="1446752" cy="22164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4875" y="954754"/>
            <a:ext cx="3092524" cy="280576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210299" y="2512739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399" y="3803184"/>
            <a:ext cx="12649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3800" b="1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Nhóm </a:t>
            </a:r>
            <a:r>
              <a:rPr lang="vi-VN" sz="3800" b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1,2:</a:t>
            </a:r>
            <a:r>
              <a:rPr lang="vi-VN" sz="3800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Tìm các chi tiết nói về tình cảm của người mẹ với con?</a:t>
            </a:r>
            <a:endParaRPr lang="en-US" sz="38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vi-VN" sz="3800" b="1" kern="100" dirty="0" smtClean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Nhóm </a:t>
            </a:r>
            <a:r>
              <a:rPr lang="vi-VN" sz="3800" b="1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3,4:</a:t>
            </a:r>
            <a:r>
              <a:rPr lang="vi-VN" sz="3800" kern="100" dirty="0">
                <a:solidFill>
                  <a:srgbClr val="0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 Những việc làm của Lam Anh? Qua đó, em cảm nhận gì về tình cảm của Lam Anh đối với mẹ.</a:t>
            </a:r>
            <a:endParaRPr lang="en-US" sz="3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2057400" y="780526"/>
            <a:ext cx="14069907" cy="1924574"/>
            <a:chOff x="0" y="0"/>
            <a:chExt cx="15893532" cy="2345666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15897745" cy="2345666"/>
            </a:xfrm>
            <a:custGeom>
              <a:avLst/>
              <a:gdLst/>
              <a:ahLst/>
              <a:cxnLst/>
              <a:rect l="l" t="t" r="r" b="b"/>
              <a:pathLst>
                <a:path w="15897745" h="2345666">
                  <a:moveTo>
                    <a:pt x="278431" y="16918"/>
                  </a:moveTo>
                  <a:cubicBezTo>
                    <a:pt x="278431" y="16918"/>
                    <a:pt x="604014" y="12258"/>
                    <a:pt x="1153144" y="12454"/>
                  </a:cubicBezTo>
                  <a:cubicBezTo>
                    <a:pt x="13248569" y="12671"/>
                    <a:pt x="15623677" y="0"/>
                    <a:pt x="15623677" y="0"/>
                  </a:cubicBezTo>
                  <a:cubicBezTo>
                    <a:pt x="15691141" y="0"/>
                    <a:pt x="15767077" y="0"/>
                    <a:pt x="15845851" y="85073"/>
                  </a:cubicBezTo>
                  <a:cubicBezTo>
                    <a:pt x="15888828" y="131488"/>
                    <a:pt x="15889896" y="240224"/>
                    <a:pt x="15890302" y="320281"/>
                  </a:cubicBezTo>
                  <a:cubicBezTo>
                    <a:pt x="15890302" y="320281"/>
                    <a:pt x="15888597" y="1318305"/>
                    <a:pt x="15888597" y="1583082"/>
                  </a:cubicBezTo>
                  <a:cubicBezTo>
                    <a:pt x="15888597" y="1797241"/>
                    <a:pt x="15897745" y="2096420"/>
                    <a:pt x="15897745" y="2096420"/>
                  </a:cubicBezTo>
                  <a:cubicBezTo>
                    <a:pt x="15897745" y="2225089"/>
                    <a:pt x="15893575" y="2345666"/>
                    <a:pt x="15640738" y="2337532"/>
                  </a:cubicBezTo>
                  <a:cubicBezTo>
                    <a:pt x="15640738" y="2337532"/>
                    <a:pt x="15264264" y="2317234"/>
                    <a:pt x="13681741" y="2324832"/>
                  </a:cubicBezTo>
                  <a:cubicBezTo>
                    <a:pt x="3469300" y="2332966"/>
                    <a:pt x="304023" y="2345666"/>
                    <a:pt x="304023" y="2345666"/>
                  </a:cubicBezTo>
                  <a:cubicBezTo>
                    <a:pt x="132548" y="2345666"/>
                    <a:pt x="4213" y="2244597"/>
                    <a:pt x="8532" y="2042050"/>
                  </a:cubicBezTo>
                  <a:cubicBezTo>
                    <a:pt x="8532" y="2042050"/>
                    <a:pt x="9630" y="1543509"/>
                    <a:pt x="4815" y="998284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2378780" y="1172146"/>
            <a:ext cx="13427147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600" b="1" i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5600" b="1" i="1" spc="13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5600" b="1" i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600" b="1" i="1" spc="135" dirty="0" err="1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5600" b="1" i="1" spc="135" dirty="0" smtClean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người mẹ </a:t>
            </a:r>
            <a:endParaRPr lang="en-US" sz="5600" b="1" i="1" spc="135" dirty="0">
              <a:solidFill>
                <a:srgbClr val="333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25800" y="7751358"/>
            <a:ext cx="1446752" cy="221647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1172146"/>
            <a:ext cx="3092524" cy="28057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35323" y="3087053"/>
            <a:ext cx="1471033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Dù </a:t>
            </a:r>
            <a:r>
              <a:rPr lang="vi-VN" sz="38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hoàn cảnh nghèo khó, phải rời bỏ quê hương đi kiếm ăn, không công việc ổn định nhưng mẹ vẫn cố gắng nuôi co ăn học</a:t>
            </a:r>
            <a:r>
              <a:rPr lang="vi-VN" sz="3800" dirty="0" smtClean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dirty="0" smtClean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Tx/>
              <a:buChar char="-"/>
            </a:pPr>
            <a:r>
              <a:rPr lang="vi-VN" sz="38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Những </a:t>
            </a:r>
            <a:r>
              <a:rPr lang="vi-VN" sz="3800" dirty="0">
                <a:ea typeface="Times New Roman" panose="02020603050405020304" pitchFamily="18" charset="0"/>
                <a:cs typeface="Times New Roman" panose="02020603050405020304" pitchFamily="18" charset="0"/>
              </a:rPr>
              <a:t>giọt nước mắt hạnh phúc của mẹ </a:t>
            </a:r>
            <a:endParaRPr lang="en-US" sz="38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vi-VN" sz="3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Niềm </a:t>
            </a:r>
            <a:r>
              <a:rPr lang="vi-VN" sz="38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hạnh phúc, vui sướng cũng là động lực sống mỗi ngày của chị Hà là đứa con chăm ngoan, học giỏi</a:t>
            </a:r>
            <a:r>
              <a:rPr lang="vi-VN" sz="38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800" b="1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7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450</Words>
  <Application>Microsoft Office PowerPoint</Application>
  <PresentationFormat>Custom</PresentationFormat>
  <Paragraphs>40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Times New Roman</vt:lpstr>
      <vt:lpstr>SimSun</vt:lpstr>
      <vt:lpstr>Wingdings</vt:lpstr>
      <vt:lpstr>Symbol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8</cp:revision>
  <dcterms:created xsi:type="dcterms:W3CDTF">2006-08-16T00:00:00Z</dcterms:created>
  <dcterms:modified xsi:type="dcterms:W3CDTF">2025-03-03T11:40:17Z</dcterms:modified>
  <dc:identifier>DAEt-d3kjac</dc:identifier>
</cp:coreProperties>
</file>