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71" r:id="rId2"/>
    <p:sldId id="636" r:id="rId3"/>
    <p:sldId id="722" r:id="rId4"/>
    <p:sldId id="436" r:id="rId5"/>
    <p:sldId id="599" r:id="rId6"/>
    <p:sldId id="627" r:id="rId7"/>
    <p:sldId id="707" r:id="rId8"/>
    <p:sldId id="724" r:id="rId9"/>
    <p:sldId id="708" r:id="rId10"/>
    <p:sldId id="725" r:id="rId11"/>
    <p:sldId id="726" r:id="rId12"/>
    <p:sldId id="727" r:id="rId13"/>
    <p:sldId id="457" r:id="rId14"/>
    <p:sldId id="712" r:id="rId15"/>
    <p:sldId id="729" r:id="rId16"/>
    <p:sldId id="314" r:id="rId17"/>
    <p:sldId id="330" r:id="rId18"/>
    <p:sldId id="35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5" userDrawn="1">
          <p15:clr>
            <a:srgbClr val="A4A3A4"/>
          </p15:clr>
        </p15:guide>
        <p15:guide id="2" pos="39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DA6"/>
    <a:srgbClr val="FF9130"/>
    <a:srgbClr val="FF5B22"/>
    <a:srgbClr val="B0926A"/>
    <a:srgbClr val="E1C78F"/>
    <a:srgbClr val="FAE7C9"/>
    <a:srgbClr val="687EFF"/>
    <a:srgbClr val="B6FFFA"/>
    <a:srgbClr val="EC5858"/>
    <a:srgbClr val="FD8C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858" y="108"/>
      </p:cViewPr>
      <p:guideLst>
        <p:guide orient="horz" pos="2085"/>
        <p:guide pos="39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9118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429260" y="3810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1099185" y="104902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Find a grammar mistake in each sentence and correct it.</a:t>
            </a:r>
          </a:p>
        </p:txBody>
      </p:sp>
      <p:sp>
        <p:nvSpPr>
          <p:cNvPr id="2" name="TextBox 16"/>
          <p:cNvSpPr txBox="1"/>
          <p:nvPr/>
        </p:nvSpPr>
        <p:spPr>
          <a:xfrm>
            <a:off x="635968" y="10323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31190" y="1972945"/>
            <a:ext cx="1121473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/>
              <a:t>1.</a:t>
            </a:r>
            <a:r>
              <a:rPr lang="en-US" sz="3600"/>
              <a:t> The dirtier the air gets, more difficult it is for people to breathe.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77850" y="3310255"/>
            <a:ext cx="1121473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/>
              <a:t>2.</a:t>
            </a:r>
            <a:r>
              <a:rPr lang="en-US" sz="3600"/>
              <a:t> My brother likes to get up the city by bike, but I prefer using public transport.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36270" y="4930140"/>
            <a:ext cx="1121473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/>
              <a:t>3.</a:t>
            </a:r>
            <a:r>
              <a:rPr lang="en-US" sz="3600"/>
              <a:t> Nearer the school is, the more convenient it is for the students.</a:t>
            </a:r>
          </a:p>
        </p:txBody>
      </p:sp>
      <p:sp>
        <p:nvSpPr>
          <p:cNvPr id="9" name="Multiply 8"/>
          <p:cNvSpPr/>
          <p:nvPr/>
        </p:nvSpPr>
        <p:spPr>
          <a:xfrm>
            <a:off x="5348605" y="1981200"/>
            <a:ext cx="3433445" cy="61468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17"/>
          <p:cNvSpPr txBox="1"/>
          <p:nvPr/>
        </p:nvSpPr>
        <p:spPr>
          <a:xfrm>
            <a:off x="4815840" y="1551305"/>
            <a:ext cx="3519170" cy="6311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algn="just"/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more difficult		</a:t>
            </a:r>
          </a:p>
        </p:txBody>
      </p:sp>
      <p:sp>
        <p:nvSpPr>
          <p:cNvPr id="10" name="Multiply 9"/>
          <p:cNvSpPr/>
          <p:nvPr/>
        </p:nvSpPr>
        <p:spPr>
          <a:xfrm>
            <a:off x="5494655" y="3418205"/>
            <a:ext cx="1149985" cy="61468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12"/>
          <p:cNvSpPr txBox="1"/>
          <p:nvPr/>
        </p:nvSpPr>
        <p:spPr>
          <a:xfrm>
            <a:off x="1513840" y="4471670"/>
            <a:ext cx="3519170" cy="6311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algn="just"/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nearer</a:t>
            </a:r>
          </a:p>
        </p:txBody>
      </p:sp>
      <p:sp>
        <p:nvSpPr>
          <p:cNvPr id="14" name="Multiply 13"/>
          <p:cNvSpPr/>
          <p:nvPr/>
        </p:nvSpPr>
        <p:spPr>
          <a:xfrm>
            <a:off x="1099185" y="4972685"/>
            <a:ext cx="1149985" cy="61468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Box 18"/>
          <p:cNvSpPr txBox="1"/>
          <p:nvPr/>
        </p:nvSpPr>
        <p:spPr>
          <a:xfrm>
            <a:off x="4921885" y="2944495"/>
            <a:ext cx="3519170" cy="6311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algn="just"/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around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8" grpId="0"/>
      <p:bldP spid="18" grpId="1"/>
      <p:bldP spid="10" grpId="0" bldLvl="0" animBg="1"/>
      <p:bldP spid="10" grpId="1" animBg="1"/>
      <p:bldP spid="13" grpId="0"/>
      <p:bldP spid="13" grpId="1"/>
      <p:bldP spid="14" grpId="0" bldLvl="0" animBg="1"/>
      <p:bldP spid="14" grpId="1" animBg="1"/>
      <p:bldP spid="19" grpId="0"/>
      <p:bldP spid="1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9118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429260" y="3810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1099185" y="104902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Find a grammar mistake in each sentence and correct it.</a:t>
            </a:r>
          </a:p>
        </p:txBody>
      </p:sp>
      <p:sp>
        <p:nvSpPr>
          <p:cNvPr id="2" name="TextBox 16"/>
          <p:cNvSpPr txBox="1"/>
          <p:nvPr/>
        </p:nvSpPr>
        <p:spPr>
          <a:xfrm>
            <a:off x="635968" y="10323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77850" y="2480945"/>
            <a:ext cx="1121473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000" b="1"/>
              <a:t>4.</a:t>
            </a:r>
            <a:r>
              <a:rPr lang="en-US" sz="4000"/>
              <a:t> She came up with a cold after walking in the heavy rain.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77850" y="4044315"/>
            <a:ext cx="1121473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 dirty="0"/>
              <a:t>5.</a:t>
            </a:r>
            <a:r>
              <a:rPr lang="en-US" sz="4000" dirty="0"/>
              <a:t> The more slow the Internet is, the angrier the users get.</a:t>
            </a:r>
          </a:p>
        </p:txBody>
      </p:sp>
      <p:sp>
        <p:nvSpPr>
          <p:cNvPr id="9" name="Multiply 8"/>
          <p:cNvSpPr/>
          <p:nvPr/>
        </p:nvSpPr>
        <p:spPr>
          <a:xfrm>
            <a:off x="1711960" y="2531110"/>
            <a:ext cx="3992880" cy="61468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17"/>
          <p:cNvSpPr txBox="1"/>
          <p:nvPr/>
        </p:nvSpPr>
        <p:spPr>
          <a:xfrm>
            <a:off x="4386580" y="1762760"/>
            <a:ext cx="5501005" cy="5880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algn="just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came down with</a:t>
            </a:r>
          </a:p>
        </p:txBody>
      </p:sp>
      <p:sp>
        <p:nvSpPr>
          <p:cNvPr id="10" name="Multiply 9"/>
          <p:cNvSpPr/>
          <p:nvPr/>
        </p:nvSpPr>
        <p:spPr>
          <a:xfrm>
            <a:off x="1986915" y="4156075"/>
            <a:ext cx="3230245" cy="61468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0"/>
          <p:cNvSpPr txBox="1"/>
          <p:nvPr/>
        </p:nvSpPr>
        <p:spPr>
          <a:xfrm>
            <a:off x="3434715" y="3568065"/>
            <a:ext cx="5501005" cy="5880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algn="just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slower</a:t>
            </a:r>
          </a:p>
        </p:txBody>
      </p:sp>
      <p:sp>
        <p:nvSpPr>
          <p:cNvPr id="12" name="Flowchart: Off-page Connector 11"/>
          <p:cNvSpPr/>
          <p:nvPr/>
        </p:nvSpPr>
        <p:spPr>
          <a:xfrm>
            <a:off x="636270" y="-2220595"/>
            <a:ext cx="2302510" cy="1738630"/>
          </a:xfrm>
          <a:prstGeom prst="flowChartOffpage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Note: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8" grpId="0"/>
      <p:bldP spid="18" grpId="1"/>
      <p:bldP spid="10" grpId="0" bldLvl="0" animBg="1"/>
      <p:bldP spid="10" grpId="1" animBg="1"/>
      <p:bldP spid="11" grpId="0"/>
      <p:bldP spid="1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9118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429260" y="3810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1099185" y="1049020"/>
            <a:ext cx="16300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en-US" sz="40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3655695" y="2354580"/>
            <a:ext cx="7457440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0" i="1" dirty="0">
                <a:latin typeface="Calibri" panose="020F0502020204030204" pitchFamily="34" charset="0"/>
                <a:cs typeface="Calibri" panose="020F0502020204030204" pitchFamily="34" charset="0"/>
              </a:rPr>
              <a:t>go around = turn round in a circle</a:t>
            </a:r>
          </a:p>
          <a:p>
            <a:pPr marL="635" indent="-635"/>
            <a:endParaRPr lang="en-US" sz="36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5" indent="-635"/>
            <a:r>
              <a:rPr lang="en-US" sz="3600" b="0" i="1" dirty="0">
                <a:latin typeface="Calibri" panose="020F0502020204030204" pitchFamily="34" charset="0"/>
                <a:cs typeface="Calibri" panose="020F0502020204030204" pitchFamily="34" charset="0"/>
              </a:rPr>
              <a:t>go around (to) = visit sb / a place that is near</a:t>
            </a:r>
          </a:p>
          <a:p>
            <a:pPr marL="635" indent="-635"/>
            <a:endParaRPr lang="en-US" sz="36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5" indent="-635"/>
            <a:r>
              <a:rPr lang="en-US" sz="3600" b="0" i="1" dirty="0">
                <a:latin typeface="Calibri" panose="020F0502020204030204" pitchFamily="34" charset="0"/>
                <a:cs typeface="Calibri" panose="020F0502020204030204" pitchFamily="34" charset="0"/>
              </a:rPr>
              <a:t>get around = to go to a lot of different places</a:t>
            </a:r>
          </a:p>
        </p:txBody>
      </p:sp>
      <p:sp>
        <p:nvSpPr>
          <p:cNvPr id="6" name="Flowchart: Off-page Connector 5"/>
          <p:cNvSpPr/>
          <p:nvPr/>
        </p:nvSpPr>
        <p:spPr>
          <a:xfrm>
            <a:off x="836295" y="967740"/>
            <a:ext cx="2302510" cy="1738630"/>
          </a:xfrm>
          <a:prstGeom prst="flowChartOffpage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Notes: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-635" y="19685"/>
            <a:ext cx="12331065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30888" y="12431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45" y="194945"/>
            <a:ext cx="66598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2" descr="325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102995"/>
            <a:ext cx="12191365" cy="6096000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838200" y="1494790"/>
            <a:ext cx="50800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1270" indent="-1270"/>
            <a:r>
              <a:rPr lang="en-US" sz="4400" b="1">
                <a:solidFill>
                  <a:srgbClr val="FF0000"/>
                </a:solidFill>
                <a:latin typeface="Times New Roman" panose="02020603050405020304" charset="0"/>
              </a:rPr>
              <a:t>A city in the future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3873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111760" y="1414145"/>
            <a:ext cx="1190752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 dirty="0">
                <a:solidFill>
                  <a:srgbClr val="242021"/>
                </a:solidFill>
                <a:latin typeface="Times New Roman" panose="02020603050405020304" charset="0"/>
              </a:rPr>
              <a:t>- Work in groups. You have a few minutes to prepare for the presentation (which you prepare from lesson 1).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68910" y="2694940"/>
            <a:ext cx="11851005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242021"/>
                </a:solidFill>
                <a:latin typeface="Times New Roman" panose="02020603050405020304" charset="0"/>
              </a:rPr>
              <a:t>- Tick appropriate items while listening to your  classmates’ presentations and write comments if you have any in checklists.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17475" y="4558030"/>
            <a:ext cx="1188339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242021"/>
                </a:solidFill>
                <a:latin typeface="Times New Roman" panose="02020603050405020304" charset="0"/>
              </a:rPr>
              <a:t>- The presenters should complete their self-assessment checklists after completing their presentation.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12" grpId="0"/>
      <p:bldP spid="12" grpId="1"/>
      <p:bldP spid="13" grpId="0"/>
      <p:bldP spid="1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81280" y="0"/>
            <a:ext cx="12192000" cy="819785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NOW I CAN...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8645" y="793750"/>
            <a:ext cx="5704000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ym typeface="+mn-ea"/>
              </a:rPr>
              <a:t>Complete the self-assessment table.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EB4C82-3A35-FAD2-99AB-4AFE4E410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33" y="1453567"/>
            <a:ext cx="10235977" cy="46007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049941"/>
            <a:ext cx="11445622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Review the vocabulary and grammar of Unit 2;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Apply what they have learnt (vocabulary and grammar) into practice through a project.</a:t>
            </a: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15" y="1289050"/>
            <a:ext cx="2223770" cy="149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793875"/>
            <a:ext cx="11184255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Prepare for the next lesson.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465" y="3111500"/>
            <a:ext cx="3496310" cy="3496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94000">
              <a:schemeClr val="accent1">
                <a:lumMod val="5000"/>
                <a:lumOff val="95000"/>
                <a:alpha val="100000"/>
              </a:schemeClr>
            </a:gs>
            <a:gs pos="41000">
              <a:schemeClr val="tx1"/>
            </a:gs>
            <a:gs pos="77000">
              <a:schemeClr val="tx1">
                <a:alpha val="69000"/>
              </a:schemeClr>
            </a:gs>
            <a:gs pos="6000">
              <a:schemeClr val="tx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>
            <a:grpSpLocks noGrp="1" noUngrp="1" noRot="1" noChangeAspect="1" noMove="1" noResize="1"/>
          </p:cNvGrpSpPr>
          <p:nvPr/>
        </p:nvGrpSpPr>
        <p:grpSpPr>
          <a:xfrm flipH="1">
            <a:off x="-18231" y="-1504"/>
            <a:ext cx="4527885" cy="2330553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28" name="Freeform: Shape 27"/>
            <p:cNvSpPr/>
            <p:nvPr/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>
            <a:grpSpLocks noGrp="1" noUngrp="1" noRot="1" noChangeAspect="1" noMove="1" noResize="1"/>
          </p:cNvGrpSpPr>
          <p:nvPr/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seoul_-_21985 (540p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85315" y="18415"/>
            <a:ext cx="9105900" cy="686371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4684395" y="-123190"/>
            <a:ext cx="7543165" cy="7004685"/>
          </a:xfrm>
          <a:custGeom>
            <a:avLst/>
            <a:gdLst>
              <a:gd name="connsiteX0" fmla="*/ 0 w 11879"/>
              <a:gd name="connsiteY0" fmla="*/ 0 h 11031"/>
              <a:gd name="connsiteX1" fmla="*/ 11879 w 11879"/>
              <a:gd name="connsiteY1" fmla="*/ 0 h 11031"/>
              <a:gd name="connsiteX2" fmla="*/ 11879 w 11879"/>
              <a:gd name="connsiteY2" fmla="*/ 11031 h 11031"/>
              <a:gd name="connsiteX3" fmla="*/ 0 w 11879"/>
              <a:gd name="connsiteY3" fmla="*/ 11031 h 11031"/>
              <a:gd name="connsiteX4" fmla="*/ 3960 w 11879"/>
              <a:gd name="connsiteY4" fmla="*/ 9605 h 11031"/>
              <a:gd name="connsiteX5" fmla="*/ 4112 w 11879"/>
              <a:gd name="connsiteY5" fmla="*/ 2484 h 11031"/>
              <a:gd name="connsiteX6" fmla="*/ 0 w 11879"/>
              <a:gd name="connsiteY6" fmla="*/ 0 h 11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79" h="11031">
                <a:moveTo>
                  <a:pt x="0" y="0"/>
                </a:moveTo>
                <a:lnTo>
                  <a:pt x="11879" y="0"/>
                </a:lnTo>
                <a:lnTo>
                  <a:pt x="11879" y="11031"/>
                </a:lnTo>
                <a:lnTo>
                  <a:pt x="0" y="11031"/>
                </a:lnTo>
                <a:lnTo>
                  <a:pt x="3960" y="9605"/>
                </a:lnTo>
                <a:lnTo>
                  <a:pt x="4112" y="24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64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307656" y="894096"/>
            <a:ext cx="9119446" cy="867709"/>
            <a:chOff x="3034454" y="307340"/>
            <a:chExt cx="9119446" cy="867709"/>
          </a:xfrm>
        </p:grpSpPr>
        <p:grpSp>
          <p:nvGrpSpPr>
            <p:cNvPr id="4" name="Group 3"/>
            <p:cNvGrpSpPr/>
            <p:nvPr/>
          </p:nvGrpSpPr>
          <p:grpSpPr>
            <a:xfrm>
              <a:off x="4871957" y="413386"/>
              <a:ext cx="712319" cy="709214"/>
              <a:chOff x="2180974" y="148629"/>
              <a:chExt cx="712319" cy="70921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hord 1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TextBox 39"/>
            <p:cNvSpPr txBox="1"/>
            <p:nvPr/>
          </p:nvSpPr>
          <p:spPr>
            <a:xfrm>
              <a:off x="3034454" y="307340"/>
              <a:ext cx="20891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8" name="TextBox 16"/>
            <p:cNvSpPr txBox="1"/>
            <p:nvPr/>
          </p:nvSpPr>
          <p:spPr>
            <a:xfrm>
              <a:off x="4853882" y="396833"/>
              <a:ext cx="730394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9" name="TextBox 40"/>
            <p:cNvSpPr txBox="1"/>
            <p:nvPr/>
          </p:nvSpPr>
          <p:spPr>
            <a:xfrm>
              <a:off x="5632792" y="313275"/>
              <a:ext cx="652110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CITY LIFE</a:t>
              </a:r>
            </a:p>
          </p:txBody>
        </p:sp>
      </p:grpSp>
      <p:sp>
        <p:nvSpPr>
          <p:cNvPr id="12" name="Rounded Rectangle 13"/>
          <p:cNvSpPr/>
          <p:nvPr/>
        </p:nvSpPr>
        <p:spPr>
          <a:xfrm>
            <a:off x="5011420" y="1934210"/>
            <a:ext cx="6069330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35"/>
          <p:cNvSpPr txBox="1"/>
          <p:nvPr/>
        </p:nvSpPr>
        <p:spPr>
          <a:xfrm>
            <a:off x="5457190" y="2022475"/>
            <a:ext cx="556196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chemeClr val="bg1"/>
                </a:solidFill>
                <a:sym typeface="+mn-ea"/>
              </a:rPr>
              <a:t>LESSON 7: LOOKING BACK &amp; PROJECT</a:t>
            </a:r>
            <a:endParaRPr lang="en-US" sz="2600" b="1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467225" y="1765112"/>
            <a:ext cx="990895" cy="941618"/>
            <a:chOff x="2766630" y="1746890"/>
            <a:chExt cx="990895" cy="94161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14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1" repeatCount="indefinite" fill="remove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GRAMMAR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8464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PROJECT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5741035" cy="46799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Brainstorming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1828800"/>
            <a:ext cx="5758815" cy="11398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Task 1: Choose the correct answer to complete each sentence below.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2: Fill in each gap with a word from the box to complete the passage.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88635" y="3263265"/>
            <a:ext cx="5755005" cy="117157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Complete the sentences with the particles in the box. 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Find a grammar mistake in each sentence and correct it.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5947" y="4876450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 presentation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0579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147310"/>
            <a:ext cx="1011555" cy="7791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63476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850" y="247015"/>
            <a:ext cx="677481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250690" y="279400"/>
            <a:ext cx="5702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7: LOOKING BACK &amp;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Content Placeholder 7" descr="board-3699939_12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9630" y="7346315"/>
            <a:ext cx="923290" cy="615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77432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BRAINSTORMING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949325" y="772160"/>
            <a:ext cx="6612890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200000"/>
              </a:lnSpc>
            </a:pPr>
            <a:r>
              <a:rPr lang="en-US" sz="3600" dirty="0"/>
              <a:t>- Work in teams.</a:t>
            </a:r>
          </a:p>
        </p:txBody>
      </p:sp>
      <p:sp>
        <p:nvSpPr>
          <p:cNvPr id="4" name="TextBox 20"/>
          <p:cNvSpPr txBox="1"/>
          <p:nvPr/>
        </p:nvSpPr>
        <p:spPr>
          <a:xfrm>
            <a:off x="949325" y="1689735"/>
            <a:ext cx="10211435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/>
              <a:t>- Members of each team take turns and write as many vocabulary about city as possible in ................. minutes.</a:t>
            </a:r>
          </a:p>
        </p:txBody>
      </p:sp>
      <p:sp>
        <p:nvSpPr>
          <p:cNvPr id="6" name="TextBox 20"/>
          <p:cNvSpPr txBox="1"/>
          <p:nvPr/>
        </p:nvSpPr>
        <p:spPr>
          <a:xfrm>
            <a:off x="842645" y="4160520"/>
            <a:ext cx="10211435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600" dirty="0"/>
              <a:t>- The group having more correct answers is the winner.</a:t>
            </a:r>
          </a:p>
        </p:txBody>
      </p:sp>
      <p:pic>
        <p:nvPicPr>
          <p:cNvPr id="8" name="Content Placeholder 7" descr="board-3699939_128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787130" y="4724400"/>
            <a:ext cx="2903855" cy="1935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346075" y="1016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VOCABULARY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1570" y="1097915"/>
            <a:ext cx="10888345" cy="5835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Choose the correct answer to complete each sentence below.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876300" y="1821180"/>
            <a:ext cx="10870565" cy="1014730"/>
          </a:xfrm>
          <a:prstGeom prst="rect">
            <a:avLst/>
          </a:prstGeom>
          <a:solidFill>
            <a:srgbClr val="FF9130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b="1"/>
              <a:t>1.</a:t>
            </a:r>
            <a:r>
              <a:rPr lang="en-US" sz="3000"/>
              <a:t> It takes Jane 30 minutes to travel from her house in the </a:t>
            </a:r>
            <a:r>
              <a:rPr lang="en-US" sz="3000" b="1"/>
              <a:t>suburbs / downtown </a:t>
            </a:r>
            <a:r>
              <a:rPr lang="en-US" sz="3000"/>
              <a:t>to her office in the city centre.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76300" y="2826385"/>
            <a:ext cx="10870565" cy="1014730"/>
          </a:xfrm>
          <a:prstGeom prst="rect">
            <a:avLst/>
          </a:prstGeom>
          <a:solidFill>
            <a:srgbClr val="FECDA6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b="1"/>
              <a:t>2.</a:t>
            </a:r>
            <a:r>
              <a:rPr lang="en-US" sz="3000"/>
              <a:t> Minh prefers the </a:t>
            </a:r>
            <a:r>
              <a:rPr lang="en-US" sz="3000" b="1"/>
              <a:t>metro / sky train</a:t>
            </a:r>
            <a:r>
              <a:rPr lang="en-US" sz="3000"/>
              <a:t>. He finds it more comfortable to go underground than above the ground.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876300" y="3801110"/>
            <a:ext cx="10870565" cy="1014730"/>
          </a:xfrm>
          <a:prstGeom prst="rect">
            <a:avLst/>
          </a:prstGeom>
          <a:solidFill>
            <a:srgbClr val="FF9130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b="1"/>
              <a:t>3.</a:t>
            </a:r>
            <a:r>
              <a:rPr lang="en-US" sz="3000"/>
              <a:t> The city centre is now packed with high buildings. It looks like an ugly </a:t>
            </a:r>
            <a:r>
              <a:rPr lang="en-US" sz="3000" b="1"/>
              <a:t>public amenity / concrete jungle.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876300" y="4822190"/>
            <a:ext cx="10870565" cy="553085"/>
          </a:xfrm>
          <a:prstGeom prst="rect">
            <a:avLst/>
          </a:prstGeom>
          <a:solidFill>
            <a:srgbClr val="FECDA6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b="1" dirty="0"/>
              <a:t>4.</a:t>
            </a:r>
            <a:r>
              <a:rPr lang="en-US" sz="3000" dirty="0"/>
              <a:t> He loves the nightlife of his city. He thinks that it is </a:t>
            </a:r>
            <a:r>
              <a:rPr lang="en-US" sz="3000" b="1" dirty="0"/>
              <a:t>lively / noisy.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876300" y="5379720"/>
            <a:ext cx="10870565" cy="1014730"/>
          </a:xfrm>
          <a:prstGeom prst="rect">
            <a:avLst/>
          </a:prstGeom>
          <a:solidFill>
            <a:srgbClr val="FF9130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b="1"/>
              <a:t>5.</a:t>
            </a:r>
            <a:r>
              <a:rPr lang="en-US" sz="3000"/>
              <a:t> Ho Chi Minh City is a </a:t>
            </a:r>
            <a:r>
              <a:rPr lang="en-US" sz="3000" b="1"/>
              <a:t>slow / bustling</a:t>
            </a:r>
            <a:r>
              <a:rPr lang="en-US" sz="3000"/>
              <a:t> city. It is always full of activities.</a:t>
            </a:r>
          </a:p>
        </p:txBody>
      </p:sp>
      <p:sp>
        <p:nvSpPr>
          <p:cNvPr id="25" name="Oval 24"/>
          <p:cNvSpPr/>
          <p:nvPr/>
        </p:nvSpPr>
        <p:spPr>
          <a:xfrm>
            <a:off x="10065720" y="1815783"/>
            <a:ext cx="1419546" cy="541972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023360" y="2826385"/>
            <a:ext cx="1187450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210050" y="4309745"/>
            <a:ext cx="2761615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985250" y="4815840"/>
            <a:ext cx="1287145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360607" y="5379720"/>
            <a:ext cx="1507252" cy="553084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4" grpId="0" animBg="1"/>
      <p:bldP spid="14" grpId="1" animBg="1"/>
      <p:bldP spid="15" grpId="0" animBg="1"/>
      <p:bldP spid="15" grpId="1" animBg="1"/>
      <p:bldP spid="23" grpId="0" animBg="1"/>
      <p:bldP spid="23" grpId="1" animBg="1"/>
      <p:bldP spid="24" grpId="0" animBg="1"/>
      <p:bldP spid="24" grpId="1" animBg="1"/>
      <p:bldP spid="25" grpId="0" bldLvl="0" animBg="1"/>
      <p:bldP spid="25" grpId="1" animBg="1"/>
      <p:bldP spid="26" grpId="0" bldLvl="0" animBg="1"/>
      <p:bldP spid="26" grpId="1" animBg="1"/>
      <p:bldP spid="27" grpId="0" bldLvl="0" animBg="1"/>
      <p:bldP spid="27" grpId="1" animBg="1"/>
      <p:bldP spid="28" grpId="0" bldLvl="0" animBg="1"/>
      <p:bldP spid="28" grpId="1" animBg="1"/>
      <p:bldP spid="29" grpId="0" bldLvl="0" animBg="1"/>
      <p:bldP spid="2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780" y="-74295"/>
            <a:ext cx="12192000" cy="755015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469900" y="-9334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VOCABULARY 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9" name="TextBox 11"/>
          <p:cNvSpPr txBox="1"/>
          <p:nvPr/>
        </p:nvSpPr>
        <p:spPr>
          <a:xfrm>
            <a:off x="1131570" y="782955"/>
            <a:ext cx="10888345" cy="6191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Fill in each gap with a word from the box to complete the passage.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77850" y="814705"/>
            <a:ext cx="502920" cy="533400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41" name="TextBox 16"/>
          <p:cNvSpPr txBox="1"/>
          <p:nvPr/>
        </p:nvSpPr>
        <p:spPr>
          <a:xfrm>
            <a:off x="630888" y="7021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072640" y="1807210"/>
            <a:ext cx="8046720" cy="583565"/>
          </a:xfrm>
          <a:prstGeom prst="rect">
            <a:avLst/>
          </a:prstGeom>
          <a:solidFill>
            <a:srgbClr val="E1C78F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congestion    peaceful   safe    liveable     itch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80670" y="2531745"/>
            <a:ext cx="11647170" cy="3969385"/>
          </a:xfrm>
          <a:prstGeom prst="rect">
            <a:avLst/>
          </a:prstGeom>
          <a:solidFill>
            <a:srgbClr val="FAE7C9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2800"/>
              <a:t>Mia lives in a small town. In the past, there were not many people living in the town, so it was rather quiet and</a:t>
            </a:r>
            <a:r>
              <a:rPr lang="en-US" sz="2800" b="1"/>
              <a:t> (1) </a:t>
            </a:r>
            <a:r>
              <a:rPr lang="en-US" sz="2800"/>
              <a:t>_______________. Nowadays, it is totally different. The more crowded the town is, the less </a:t>
            </a:r>
            <a:r>
              <a:rPr lang="en-US" sz="2800" b="1"/>
              <a:t>(2)</a:t>
            </a:r>
            <a:r>
              <a:rPr lang="en-US" sz="2800"/>
              <a:t> ___________ it becomes. Crime rates are increasing quickly. Moreover, many car drivers don’t obey traffic rules, so they indirectly cause traffic </a:t>
            </a:r>
            <a:r>
              <a:rPr lang="en-US" sz="2800" b="1"/>
              <a:t>(3)</a:t>
            </a:r>
            <a:r>
              <a:rPr lang="en-US" sz="2800"/>
              <a:t> ______________. Construction sites are everywhere in the town.</a:t>
            </a:r>
          </a:p>
          <a:p>
            <a:pPr algn="just"/>
            <a:r>
              <a:rPr lang="en-US" sz="2800"/>
              <a:t>The dust and dirt from these sites have caused many problems for people’s health, for example </a:t>
            </a:r>
            <a:r>
              <a:rPr lang="en-US" sz="2800" b="1"/>
              <a:t>(4) </a:t>
            </a:r>
            <a:r>
              <a:rPr lang="en-US" sz="2800"/>
              <a:t>_________ eyes, runny noses, and acne. All these things make Mia feel that her town is not as </a:t>
            </a:r>
            <a:r>
              <a:rPr lang="en-US" sz="2800" b="1"/>
              <a:t>(5) </a:t>
            </a:r>
            <a:r>
              <a:rPr lang="en-US" sz="2800"/>
              <a:t>__________ as before.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852795" y="2875915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peaceful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8618855" y="3321050"/>
            <a:ext cx="112522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496175" y="4097020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congestion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274185" y="5389880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itchy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7135495" y="5823585"/>
            <a:ext cx="20897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liveable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9" grpId="0"/>
      <p:bldP spid="9" grpId="1"/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985"/>
            <a:ext cx="12330430" cy="8547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9185" y="104902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Complete the sentences with the particles in the box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594360" y="4508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081405" y="1623695"/>
            <a:ext cx="10022840" cy="583565"/>
          </a:xfrm>
          <a:prstGeom prst="rect">
            <a:avLst/>
          </a:prstGeom>
          <a:solidFill>
            <a:srgbClr val="E1C78F"/>
          </a:solidFill>
        </p:spPr>
        <p:txBody>
          <a:bodyPr wrap="square" rtlCol="0" anchor="t">
            <a:spAutoFit/>
          </a:bodyPr>
          <a:lstStyle/>
          <a:p>
            <a:r>
              <a:rPr lang="en-US" sz="3200" dirty="0"/>
              <a:t>out (x2)      down with           down on          away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723265" y="2373630"/>
            <a:ext cx="10870565" cy="1076325"/>
          </a:xfrm>
          <a:prstGeom prst="rect">
            <a:avLst/>
          </a:prstGeom>
          <a:solidFill>
            <a:srgbClr val="FF9130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1.</a:t>
            </a:r>
            <a:r>
              <a:rPr lang="en-US" sz="3200"/>
              <a:t> People are throwing __________ tons of food each year. This is such a waste!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723265" y="3378835"/>
            <a:ext cx="10870565" cy="1568450"/>
          </a:xfrm>
          <a:prstGeom prst="rect">
            <a:avLst/>
          </a:prstGeom>
          <a:solidFill>
            <a:srgbClr val="FECDA6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2.</a:t>
            </a:r>
            <a:r>
              <a:rPr lang="en-US" sz="3200" dirty="0"/>
              <a:t> Shopping mall is a popular place for teens to hang _____________ with one another these days. </a:t>
            </a:r>
          </a:p>
          <a:p>
            <a:pPr algn="just"/>
            <a:r>
              <a:rPr lang="en-US" sz="3200" dirty="0"/>
              <a:t>these days.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723265" y="4353560"/>
            <a:ext cx="10870565" cy="1076325"/>
          </a:xfrm>
          <a:prstGeom prst="rect">
            <a:avLst/>
          </a:prstGeom>
          <a:solidFill>
            <a:srgbClr val="FF9130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</a:t>
            </a:r>
            <a:r>
              <a:rPr lang="en-US" sz="3200"/>
              <a:t> The city council wants to cut ___________construction noise by 20% in the next five years.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466715" y="2373630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away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544955" y="3871595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6505575" y="4323080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 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4" grpId="0" bldLvl="0" animBg="1"/>
      <p:bldP spid="14" grpId="1" animBg="1"/>
      <p:bldP spid="10" grpId="0" bldLvl="0" animBg="1"/>
      <p:bldP spid="10" grpId="1" animBg="1"/>
      <p:bldP spid="11" grpId="0"/>
      <p:bldP spid="11" grpId="1"/>
      <p:bldP spid="13" grpId="0"/>
      <p:bldP spid="13" grpId="1"/>
      <p:bldP spid="18" grpId="0"/>
      <p:bldP spid="1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985"/>
            <a:ext cx="12330430" cy="8547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9185" y="104902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Complete the sentences with the particles in the box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594360" y="4508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081405" y="1684655"/>
            <a:ext cx="10022840" cy="583565"/>
          </a:xfrm>
          <a:prstGeom prst="rect">
            <a:avLst/>
          </a:prstGeom>
          <a:solidFill>
            <a:srgbClr val="E1C78F"/>
          </a:solidFill>
        </p:spPr>
        <p:txBody>
          <a:bodyPr wrap="square" rtlCol="0" anchor="t">
            <a:spAutoFit/>
          </a:bodyPr>
          <a:lstStyle/>
          <a:p>
            <a:r>
              <a:rPr lang="en-US" sz="3200" dirty="0"/>
              <a:t>out (x2)       down with            down on          away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730250" y="2690495"/>
            <a:ext cx="10870565" cy="1198880"/>
          </a:xfrm>
          <a:prstGeom prst="rect">
            <a:avLst/>
          </a:prstGeom>
          <a:solidFill>
            <a:srgbClr val="FECDA6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/>
              <a:t>4.</a:t>
            </a:r>
            <a:r>
              <a:rPr lang="en-US" sz="3600"/>
              <a:t> The researchers carried _________ a study about people’s attitudes towards their cities.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754380" y="3889375"/>
            <a:ext cx="10870565" cy="645160"/>
          </a:xfrm>
          <a:prstGeom prst="rect">
            <a:avLst/>
          </a:prstGeom>
          <a:solidFill>
            <a:srgbClr val="FF9130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 dirty="0"/>
              <a:t>5.</a:t>
            </a:r>
            <a:r>
              <a:rPr lang="en-US" sz="3600" dirty="0"/>
              <a:t> Many people come ____________ the flu in winter.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6770370" y="2686050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440680" y="3900805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 with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animBg="1"/>
      <p:bldP spid="24" grpId="0" bldLvl="0" animBg="1"/>
      <p:bldP spid="24" grpId="1" animBg="1"/>
      <p:bldP spid="18" grpId="0"/>
      <p:bldP spid="18" grpId="1"/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9118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429260" y="3810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3" name="Text Box 22"/>
          <p:cNvSpPr txBox="1"/>
          <p:nvPr/>
        </p:nvSpPr>
        <p:spPr>
          <a:xfrm>
            <a:off x="768985" y="2289810"/>
            <a:ext cx="10886440" cy="1322070"/>
          </a:xfrm>
          <a:prstGeom prst="rect">
            <a:avLst/>
          </a:prstGeom>
          <a:solidFill>
            <a:srgbClr val="F7C8E0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 i="1">
                <a:latin typeface="Calibri" panose="020F0502020204030204" pitchFamily="34" charset="0"/>
                <a:cs typeface="Calibri" panose="020F0502020204030204" pitchFamily="34" charset="0"/>
              </a:rPr>
              <a:t>The + comparative adj 1 + clause 1, the + comparative adj 2 + clause 2</a:t>
            </a:r>
            <a:r>
              <a:rPr lang="en-US" sz="4000" b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328670" y="1263650"/>
            <a:ext cx="57346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Double Comparative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758825" y="3943985"/>
            <a:ext cx="10982325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1270" indent="-1270" algn="just"/>
            <a:r>
              <a:rPr lang="en-US" sz="4000" b="1" dirty="0">
                <a:latin typeface="Comic Sans MS" panose="030F0702030302020204" charset="0"/>
                <a:cs typeface="Comic Sans MS" panose="030F0702030302020204" charset="0"/>
              </a:rPr>
              <a:t>E.g. </a:t>
            </a:r>
            <a:r>
              <a:rPr lang="en-US" sz="4000" b="1" u="sng" dirty="0">
                <a:latin typeface="Comic Sans MS" panose="030F0702030302020204" charset="0"/>
                <a:cs typeface="Comic Sans MS" panose="030F0702030302020204" charset="0"/>
              </a:rPr>
              <a:t>The more expensive</a:t>
            </a:r>
            <a:r>
              <a:rPr lang="en-US" sz="4000" b="0" dirty="0">
                <a:latin typeface="Comic Sans MS" panose="030F0702030302020204" charset="0"/>
                <a:cs typeface="Comic Sans MS" panose="030F0702030302020204" charset="0"/>
              </a:rPr>
              <a:t> the rent in the city is, </a:t>
            </a:r>
            <a:r>
              <a:rPr lang="en-US" sz="4000" b="1" u="sng" dirty="0">
                <a:latin typeface="Comic Sans MS" panose="030F0702030302020204" charset="0"/>
                <a:cs typeface="Comic Sans MS" panose="030F0702030302020204" charset="0"/>
              </a:rPr>
              <a:t>the fewer</a:t>
            </a:r>
            <a:r>
              <a:rPr lang="en-US" sz="4000" b="0" dirty="0">
                <a:latin typeface="Comic Sans MS" panose="030F0702030302020204" charset="0"/>
                <a:cs typeface="Comic Sans MS" panose="030F0702030302020204" charset="0"/>
              </a:rPr>
              <a:t> people can afford to live there.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animBg="1"/>
      <p:bldP spid="100" grpId="0"/>
      <p:bldP spid="100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890</Words>
  <Application>Microsoft Office PowerPoint</Application>
  <PresentationFormat>Widescreen</PresentationFormat>
  <Paragraphs>128</Paragraphs>
  <Slides>18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Adobe Gothic Std B</vt:lpstr>
      <vt:lpstr>Arial</vt:lpstr>
      <vt:lpstr>Calibri</vt:lpstr>
      <vt:lpstr>Calibri Light</vt:lpstr>
      <vt:lpstr>Comic Sans MS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317</cp:revision>
  <dcterms:created xsi:type="dcterms:W3CDTF">2020-12-09T02:04:00Z</dcterms:created>
  <dcterms:modified xsi:type="dcterms:W3CDTF">2024-01-09T01:37:08Z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D8DDB1DC7937498796ABEBFCF2186461_13</vt:lpwstr>
  </property>
  <property fmtid="{D5CDD505-2E9C-101B-9397-08002B2CF9AE}" pid="3" name="KSOProductBuildVer">
    <vt:lpwstr>1033-12.2.0.13266</vt:lpwstr>
  </property>
</Properties>
</file>