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0"/>
  </p:notesMasterIdLst>
  <p:sldIdLst>
    <p:sldId id="257" r:id="rId2"/>
    <p:sldId id="258" r:id="rId3"/>
    <p:sldId id="259" r:id="rId4"/>
    <p:sldId id="260" r:id="rId5"/>
    <p:sldId id="261" r:id="rId6"/>
    <p:sldId id="262" r:id="rId7"/>
    <p:sldId id="263" r:id="rId8"/>
    <p:sldId id="283" r:id="rId9"/>
    <p:sldId id="264" r:id="rId10"/>
    <p:sldId id="265" r:id="rId11"/>
    <p:sldId id="266" r:id="rId12"/>
    <p:sldId id="267" r:id="rId13"/>
    <p:sldId id="268" r:id="rId14"/>
    <p:sldId id="269" r:id="rId15"/>
    <p:sldId id="271" r:id="rId16"/>
    <p:sldId id="284" r:id="rId17"/>
    <p:sldId id="272" r:id="rId18"/>
    <p:sldId id="288" r:id="rId19"/>
    <p:sldId id="285" r:id="rId20"/>
    <p:sldId id="274" r:id="rId21"/>
    <p:sldId id="286" r:id="rId22"/>
    <p:sldId id="275" r:id="rId23"/>
    <p:sldId id="277" r:id="rId24"/>
    <p:sldId id="278" r:id="rId25"/>
    <p:sldId id="279" r:id="rId26"/>
    <p:sldId id="280" r:id="rId27"/>
    <p:sldId id="281" r:id="rId28"/>
    <p:sldId id="282"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76" y="4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7D9922-49F1-4688-8E76-DA7BA43FFFED}" type="datetimeFigureOut">
              <a:rPr lang="en-US" smtClean="0"/>
              <a:t>20/8/2021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79C8D1-A4A0-4589-B007-33EA51B0B170}" type="slidenum">
              <a:rPr lang="en-US" smtClean="0"/>
              <a:t>‹#›</a:t>
            </a:fld>
            <a:endParaRPr lang="en-US"/>
          </a:p>
        </p:txBody>
      </p:sp>
    </p:spTree>
    <p:extLst>
      <p:ext uri="{BB962C8B-B14F-4D97-AF65-F5344CB8AC3E}">
        <p14:creationId xmlns:p14="http://schemas.microsoft.com/office/powerpoint/2010/main" val="272439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926021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20/8/2021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20/8/2021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20/8/2021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20/8/2021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20/8/2021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20/8/2021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20/8/2021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20/8/2021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1.wma"/><Relationship Id="rId7" Type="http://schemas.openxmlformats.org/officeDocument/2006/relationships/image" Target="../media/image13.jpeg"/><Relationship Id="rId2" Type="http://schemas.microsoft.com/office/2007/relationships/media" Target="../media/media11.wma"/><Relationship Id="rId1" Type="http://schemas.openxmlformats.org/officeDocument/2006/relationships/tags" Target="../tags/tag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2.wma"/><Relationship Id="rId2" Type="http://schemas.microsoft.com/office/2007/relationships/media" Target="../media/media12.wma"/><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3.wma"/><Relationship Id="rId2" Type="http://schemas.microsoft.com/office/2007/relationships/media" Target="../media/media13.wm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5.wma"/><Relationship Id="rId7" Type="http://schemas.openxmlformats.org/officeDocument/2006/relationships/image" Target="../media/image17.jpeg"/><Relationship Id="rId2" Type="http://schemas.microsoft.com/office/2007/relationships/media" Target="../media/media15.wma"/><Relationship Id="rId1" Type="http://schemas.openxmlformats.org/officeDocument/2006/relationships/tags" Target="../tags/tag9.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6.wma"/><Relationship Id="rId2" Type="http://schemas.microsoft.com/office/2007/relationships/media" Target="../media/media16.wma"/><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7.wma"/><Relationship Id="rId2" Type="http://schemas.microsoft.com/office/2007/relationships/media" Target="../media/media17.wma"/><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8.wma"/><Relationship Id="rId2" Type="http://schemas.microsoft.com/office/2007/relationships/media" Target="../media/media18.wma"/><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2.pn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audio" Target="../media/media20.wma"/><Relationship Id="rId2" Type="http://schemas.microsoft.com/office/2007/relationships/media" Target="../media/media20.wma"/><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media" Target="../media/media3.wma"/><Relationship Id="rId7" Type="http://schemas.openxmlformats.org/officeDocument/2006/relationships/image" Target="../media/image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5" Type="http://schemas.openxmlformats.org/officeDocument/2006/relationships/slideLayout" Target="../slideLayouts/slideLayout4.xml"/><Relationship Id="rId4" Type="http://schemas.openxmlformats.org/officeDocument/2006/relationships/audio" Target="../media/media3.wma"/></Relationships>
</file>

<file path=ppt/slides/_rels/slide20.xml.rels><?xml version="1.0" encoding="UTF-8" standalone="yes"?>
<Relationships xmlns="http://schemas.openxmlformats.org/package/2006/relationships"><Relationship Id="rId3" Type="http://schemas.openxmlformats.org/officeDocument/2006/relationships/audio" Target="../media/media21.wma"/><Relationship Id="rId7" Type="http://schemas.openxmlformats.org/officeDocument/2006/relationships/image" Target="../media/image2.png"/><Relationship Id="rId2" Type="http://schemas.microsoft.com/office/2007/relationships/media" Target="../media/media21.wma"/><Relationship Id="rId1" Type="http://schemas.openxmlformats.org/officeDocument/2006/relationships/tags" Target="../tags/tag1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2.pn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audio" Target="../media/media23.wma"/><Relationship Id="rId7" Type="http://schemas.openxmlformats.org/officeDocument/2006/relationships/image" Target="../media/image2.png"/><Relationship Id="rId2" Type="http://schemas.microsoft.com/office/2007/relationships/media" Target="../media/media23.wma"/><Relationship Id="rId1" Type="http://schemas.openxmlformats.org/officeDocument/2006/relationships/tags" Target="../tags/tag1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4.wma"/><Relationship Id="rId7" Type="http://schemas.openxmlformats.org/officeDocument/2006/relationships/image" Target="../media/image2.png"/><Relationship Id="rId2" Type="http://schemas.microsoft.com/office/2007/relationships/media" Target="../media/media24.wma"/><Relationship Id="rId1" Type="http://schemas.openxmlformats.org/officeDocument/2006/relationships/tags" Target="../tags/tag1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5.wma"/><Relationship Id="rId2" Type="http://schemas.microsoft.com/office/2007/relationships/media" Target="../media/media25.wma"/><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6.wma"/><Relationship Id="rId2" Type="http://schemas.microsoft.com/office/2007/relationships/media" Target="../media/media26.wma"/><Relationship Id="rId1" Type="http://schemas.openxmlformats.org/officeDocument/2006/relationships/tags" Target="../tags/tag18.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7.wma"/><Relationship Id="rId7" Type="http://schemas.openxmlformats.org/officeDocument/2006/relationships/image" Target="../media/image29.jpeg"/><Relationship Id="rId2" Type="http://schemas.microsoft.com/office/2007/relationships/media" Target="../media/media27.wma"/><Relationship Id="rId1" Type="http://schemas.openxmlformats.org/officeDocument/2006/relationships/tags" Target="../tags/tag19.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2.png"/><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2.pn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audio" Target="../media/media4.wma"/><Relationship Id="rId7" Type="http://schemas.openxmlformats.org/officeDocument/2006/relationships/image" Target="../media/image2.png"/><Relationship Id="rId2" Type="http://schemas.microsoft.com/office/2007/relationships/media" Target="../media/media4.wm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2.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audio" Target="../media/media7.wma"/><Relationship Id="rId7" Type="http://schemas.openxmlformats.org/officeDocument/2006/relationships/image" Target="../media/image2.png"/><Relationship Id="rId2" Type="http://schemas.microsoft.com/office/2007/relationships/media" Target="../media/media7.wma"/><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8.wma"/><Relationship Id="rId2" Type="http://schemas.microsoft.com/office/2007/relationships/media" Target="../media/media8.wm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9.wma"/><Relationship Id="rId2" Type="http://schemas.microsoft.com/office/2007/relationships/media" Target="../media/media9.wm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0.wma"/><Relationship Id="rId7" Type="http://schemas.openxmlformats.org/officeDocument/2006/relationships/image" Target="../media/image13.jpeg"/><Relationship Id="rId2" Type="http://schemas.microsoft.com/office/2007/relationships/media" Target="../media/media10.wma"/><Relationship Id="rId1" Type="http://schemas.openxmlformats.org/officeDocument/2006/relationships/tags" Target="../tags/tag5.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3523128" y="829700"/>
            <a:ext cx="6901032" cy="1753235"/>
          </a:xfrm>
          <a:prstGeom prst="rect">
            <a:avLst/>
          </a:prstGeom>
          <a:noFill/>
        </p:spPr>
        <p:txBody>
          <a:bodyPr wrap="square" rtlCol="0">
            <a:spAutoFit/>
          </a:bodyPr>
          <a:lstStyle/>
          <a:p>
            <a:r>
              <a:rPr lang="en-US" sz="5400" b="1" dirty="0" err="1">
                <a:latin typeface="Times New Roman" panose="02020603050405020304" pitchFamily="18" charset="0"/>
                <a:cs typeface="Times New Roman" panose="02020603050405020304" pitchFamily="18" charset="0"/>
              </a:rPr>
              <a:t>Môn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Công</a:t>
            </a:r>
            <a:r>
              <a:rPr lang="en-US" sz="5400" b="1" dirty="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Nghệ</a:t>
            </a:r>
            <a:r>
              <a:rPr lang="en-US" sz="5400" b="1" dirty="0" smtClean="0">
                <a:latin typeface="Times New Roman" panose="02020603050405020304" pitchFamily="18" charset="0"/>
                <a:cs typeface="Times New Roman" panose="02020603050405020304" pitchFamily="18" charset="0"/>
              </a:rPr>
              <a:t> 6 </a:t>
            </a:r>
          </a:p>
          <a:p>
            <a:endParaRPr lang="en-GB" sz="5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331292" y="3199272"/>
            <a:ext cx="7936148" cy="2123658"/>
          </a:xfrm>
          <a:prstGeom prst="rect">
            <a:avLst/>
          </a:prstGeom>
          <a:noFill/>
        </p:spPr>
        <p:txBody>
          <a:bodyPr wrap="square" rtlCol="0">
            <a:spAutoFit/>
          </a:bodyPr>
          <a:lstStyle/>
          <a:p>
            <a:r>
              <a:rPr lang="en-US" sz="4400" b="1" dirty="0" err="1">
                <a:latin typeface="Script MT Bold" panose="03040602040607080904" pitchFamily="66" charset="0"/>
                <a:cs typeface="Times New Roman" panose="02020603050405020304" pitchFamily="18" charset="0"/>
              </a:rPr>
              <a:t>Giáo</a:t>
            </a:r>
            <a:r>
              <a:rPr lang="en-US" sz="4400" b="1" dirty="0">
                <a:latin typeface="Script MT Bold" panose="03040602040607080904" pitchFamily="66" charset="0"/>
                <a:cs typeface="Times New Roman" panose="02020603050405020304" pitchFamily="18" charset="0"/>
              </a:rPr>
              <a:t> </a:t>
            </a:r>
            <a:r>
              <a:rPr lang="en-US" sz="4400" b="1" dirty="0" err="1">
                <a:latin typeface="Script MT Bold" panose="03040602040607080904" pitchFamily="66" charset="0"/>
                <a:cs typeface="Times New Roman" panose="02020603050405020304" pitchFamily="18" charset="0"/>
              </a:rPr>
              <a:t>viên</a:t>
            </a:r>
            <a:r>
              <a:rPr lang="en-US" sz="4400" b="1" dirty="0">
                <a:latin typeface="Script MT Bold" panose="03040602040607080904" pitchFamily="66" charset="0"/>
                <a:cs typeface="Times New Roman" panose="02020603050405020304" pitchFamily="18" charset="0"/>
              </a:rPr>
              <a:t>: Vũ Thị Thu </a:t>
            </a:r>
            <a:r>
              <a:rPr lang="en-US" sz="4400" b="1" dirty="0" smtClean="0">
                <a:latin typeface="Script MT Bold" panose="03040602040607080904" pitchFamily="66" charset="0"/>
                <a:cs typeface="Times New Roman" panose="02020603050405020304" pitchFamily="18" charset="0"/>
              </a:rPr>
              <a:t>Hiên</a:t>
            </a:r>
          </a:p>
          <a:p>
            <a:r>
              <a:rPr lang="en-US" sz="4400" b="1" dirty="0" err="1" smtClean="0">
                <a:latin typeface="Script MT Bold" panose="03040602040607080904" pitchFamily="66" charset="0"/>
                <a:cs typeface="Times New Roman" panose="02020603050405020304" pitchFamily="18" charset="0"/>
              </a:rPr>
              <a:t>Trường</a:t>
            </a:r>
            <a:r>
              <a:rPr lang="en-US" sz="4400" b="1" dirty="0" smtClean="0">
                <a:latin typeface="Script MT Bold" panose="03040602040607080904" pitchFamily="66" charset="0"/>
                <a:cs typeface="Times New Roman" panose="02020603050405020304" pitchFamily="18" charset="0"/>
              </a:rPr>
              <a:t>: THCS </a:t>
            </a:r>
            <a:r>
              <a:rPr lang="en-US" sz="4400" b="1" dirty="0" err="1" smtClean="0">
                <a:latin typeface="Script MT Bold" panose="03040602040607080904" pitchFamily="66" charset="0"/>
                <a:cs typeface="Times New Roman" panose="02020603050405020304" pitchFamily="18" charset="0"/>
              </a:rPr>
              <a:t>Thắng</a:t>
            </a:r>
            <a:r>
              <a:rPr lang="en-US" sz="4400" b="1" dirty="0" smtClean="0">
                <a:latin typeface="Script MT Bold" panose="03040602040607080904" pitchFamily="66" charset="0"/>
                <a:cs typeface="Times New Roman" panose="02020603050405020304" pitchFamily="18" charset="0"/>
              </a:rPr>
              <a:t> </a:t>
            </a:r>
            <a:r>
              <a:rPr lang="en-US" sz="4400" b="1" dirty="0" err="1" smtClean="0">
                <a:latin typeface="Script MT Bold" panose="03040602040607080904" pitchFamily="66" charset="0"/>
                <a:cs typeface="Times New Roman" panose="02020603050405020304" pitchFamily="18" charset="0"/>
              </a:rPr>
              <a:t>Nhì</a:t>
            </a:r>
            <a:endParaRPr lang="en-US" sz="4400" b="1" dirty="0" smtClean="0">
              <a:latin typeface="Script MT Bold" panose="03040602040607080904" pitchFamily="66" charset="0"/>
              <a:cs typeface="Times New Roman" panose="02020603050405020304" pitchFamily="18" charset="0"/>
            </a:endParaRPr>
          </a:p>
          <a:p>
            <a:r>
              <a:rPr lang="en-US" sz="4400" b="1" dirty="0" smtClean="0">
                <a:latin typeface="Script MT Bold" panose="03040602040607080904" pitchFamily="66" charset="0"/>
                <a:cs typeface="Times New Roman" panose="02020603050405020304" pitchFamily="18" charset="0"/>
              </a:rPr>
              <a:t>NH: 2021 -2022</a:t>
            </a:r>
            <a:endParaRPr lang="en-GB" sz="4400" b="1" dirty="0">
              <a:latin typeface="Script MT Bold" panose="03040602040607080904" pitchFamily="66" charset="0"/>
              <a:cs typeface="Times New Roman" panose="02020603050405020304" pitchFamily="18" charset="0"/>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88791699"/>
      </p:ext>
    </p:extLst>
  </p:cSld>
  <p:clrMapOvr>
    <a:masterClrMapping/>
  </p:clrMapOvr>
  <mc:AlternateContent xmlns:mc="http://schemas.openxmlformats.org/markup-compatibility/2006" xmlns:p14="http://schemas.microsoft.com/office/powerpoint/2010/main">
    <mc:Choice Requires="p14">
      <p:transition spd="slow" p14:dur="3400" advTm="8420">
        <p14:reveal/>
      </p:transition>
    </mc:Choice>
    <mc:Fallback xmlns="">
      <p:transition spd="slow" advTm="84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82600" y="511810"/>
            <a:ext cx="10650220" cy="4083685"/>
            <a:chOff x="512871" y="1297577"/>
            <a:chExt cx="10790855" cy="4894614"/>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1281" y="1308930"/>
              <a:ext cx="3662445" cy="488326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871" y="1297577"/>
              <a:ext cx="3179564" cy="479478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3003" y="1308931"/>
              <a:ext cx="3255507" cy="4883260"/>
            </a:xfrm>
            <a:prstGeom prst="rect">
              <a:avLst/>
            </a:prstGeom>
          </p:spPr>
        </p:pic>
      </p:grpSp>
      <p:sp>
        <p:nvSpPr>
          <p:cNvPr id="10" name="TextBox 9"/>
          <p:cNvSpPr txBox="1"/>
          <p:nvPr/>
        </p:nvSpPr>
        <p:spPr>
          <a:xfrm>
            <a:off x="863056" y="4882529"/>
            <a:ext cx="237744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1. Trang </a:t>
            </a:r>
            <a:r>
              <a:rPr lang="en-US" dirty="0" err="1" smtClean="0">
                <a:latin typeface="Times New Roman" panose="02020603050405020304" pitchFamily="18" charset="0"/>
                <a:cs typeface="Times New Roman" panose="02020603050405020304" pitchFamily="18" charset="0"/>
              </a:rPr>
              <a:t>phục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làm</a:t>
            </a:r>
            <a:endParaRPr lang="en-US"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054065" y="4924153"/>
            <a:ext cx="311570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2. Trang </a:t>
            </a:r>
            <a:r>
              <a:rPr lang="en-US" dirty="0" err="1" smtClean="0">
                <a:latin typeface="Times New Roman" panose="02020603050405020304" pitchFamily="18" charset="0"/>
                <a:cs typeface="Times New Roman" panose="02020603050405020304" pitchFamily="18" charset="0"/>
              </a:rPr>
              <a:t>phục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thao</a:t>
            </a:r>
            <a:endParaRPr lang="en-US"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7983492" y="4924153"/>
            <a:ext cx="3317966"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3. Trang </a:t>
            </a:r>
            <a:r>
              <a:rPr lang="en-US" dirty="0" err="1" smtClean="0">
                <a:latin typeface="Times New Roman" panose="02020603050405020304" pitchFamily="18" charset="0"/>
                <a:cs typeface="Times New Roman" panose="02020603050405020304" pitchFamily="18" charset="0"/>
              </a:rPr>
              <a:t>phục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dự</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tiệc</a:t>
            </a:r>
            <a:endParaRPr lang="en-US" dirty="0">
              <a:latin typeface="Times New Roman" panose="02020603050405020304" pitchFamily="18" charset="0"/>
              <a:cs typeface="Times New Roman" panose="02020603050405020304" pitchFamily="18" charset="0"/>
            </a:endParaRPr>
          </a:p>
        </p:txBody>
      </p:sp>
      <p:sp>
        <p:nvSpPr>
          <p:cNvPr id="2" name="Text Box 1"/>
          <p:cNvSpPr txBox="1"/>
          <p:nvPr/>
        </p:nvSpPr>
        <p:spPr>
          <a:xfrm>
            <a:off x="1195705" y="5622290"/>
            <a:ext cx="9001760" cy="645160"/>
          </a:xfrm>
          <a:prstGeom prst="rect">
            <a:avLst/>
          </a:prstGeom>
          <a:noFill/>
        </p:spPr>
        <p:txBody>
          <a:bodyPr wrap="square" rtlCol="0">
            <a:spAutoFit/>
          </a:bodyPr>
          <a:lstStyle/>
          <a:p>
            <a:r>
              <a:rPr lang="vi-VN" altLang="en-US" sz="3600" dirty="0">
                <a:latin typeface="Times New Roman" panose="02020603050405020304" pitchFamily="18" charset="0"/>
                <a:cs typeface="Times New Roman" panose="02020603050405020304" pitchFamily="18" charset="0"/>
              </a:rPr>
              <a:t>Phong cách thời trang là gì?</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503596679"/>
      </p:ext>
    </p:extLst>
  </p:cSld>
  <p:clrMapOvr>
    <a:masterClrMapping/>
  </p:clrMapOvr>
  <p:transition spd="slow" advTm="9102">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6"/>
                </p:tgtEl>
              </p:cMediaNode>
            </p:audio>
          </p:childTnLst>
        </p:cTn>
      </p:par>
    </p:tnLst>
    <p:bldLst>
      <p:bldP spid="10" grpId="0"/>
      <p:bldP spid="11" grpId="0"/>
      <p:bldP spid="12"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87794" cy="6858000"/>
          </a:xfrm>
          <a:prstGeom prst="rect">
            <a:avLst/>
          </a:prstGeom>
        </p:spPr>
      </p:pic>
      <p:sp>
        <p:nvSpPr>
          <p:cNvPr id="4" name="TextBox 3"/>
          <p:cNvSpPr txBox="1"/>
          <p:nvPr/>
        </p:nvSpPr>
        <p:spPr>
          <a:xfrm>
            <a:off x="648970" y="2379980"/>
            <a:ext cx="10766425" cy="310769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r>
              <a:rPr lang="vi-VN" altLang="en-US" sz="2800" dirty="0" err="1"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Thời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người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ưa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chuộng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phổ</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khoảng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kiểu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sắc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liệu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loại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tuỳ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đẹp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smtClean="0">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vi-VN" altLang="en-US" sz="2800" dirty="0">
                <a:solidFill>
                  <a:schemeClr val="tx1"/>
                </a:solidFill>
                <a:latin typeface="Times New Roman" panose="02020603050405020304" pitchFamily="18" charset="0"/>
                <a:cs typeface="Times New Roman" panose="02020603050405020304" pitchFamily="18" charset="0"/>
              </a:rPr>
              <a:t>      </a:t>
            </a:r>
          </a:p>
          <a:p>
            <a:pPr lvl="0"/>
            <a:r>
              <a:rPr lang="vi-VN" alt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thẩm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đẹp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riêng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mỗi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a:t>
            </a:r>
          </a:p>
          <a:p>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 name="Text Box 1"/>
          <p:cNvSpPr txBox="1"/>
          <p:nvPr/>
        </p:nvSpPr>
        <p:spPr>
          <a:xfrm>
            <a:off x="648970" y="528955"/>
            <a:ext cx="9222740" cy="1568450"/>
          </a:xfrm>
          <a:prstGeom prst="rect">
            <a:avLst/>
          </a:prstGeom>
          <a:noFill/>
        </p:spPr>
        <p:txBody>
          <a:bodyPr wrap="square" rtlCol="0">
            <a:spAutoFit/>
          </a:bodyPr>
          <a:lstStyle/>
          <a:p>
            <a:pPr algn="ctr"/>
            <a:r>
              <a:rPr lang="vi-VN" altLang="en-US" sz="3200" b="1">
                <a:solidFill>
                  <a:srgbClr val="FF0000"/>
                </a:solidFill>
                <a:latin typeface="Times New Roman" panose="02020603050405020304" pitchFamily="18" charset="0"/>
                <a:cs typeface="Times New Roman" panose="02020603050405020304" pitchFamily="18" charset="0"/>
              </a:rPr>
              <a:t>BÀI 8: THỜI TRANG</a:t>
            </a:r>
          </a:p>
          <a:p>
            <a:pPr algn="ctr"/>
            <a:endParaRPr lang="vi-VN" altLang="en-US" sz="3200" b="1">
              <a:solidFill>
                <a:srgbClr val="FF0000"/>
              </a:solidFill>
              <a:latin typeface="Times New Roman" panose="02020603050405020304" pitchFamily="18" charset="0"/>
              <a:cs typeface="Times New Roman" panose="02020603050405020304" pitchFamily="18" charset="0"/>
            </a:endParaRPr>
          </a:p>
          <a:p>
            <a:r>
              <a:rPr lang="vi-VN" altLang="en-US" sz="3200" b="1">
                <a:solidFill>
                  <a:srgbClr val="0E08F6"/>
                </a:solidFill>
                <a:latin typeface="Times New Roman" panose="02020603050405020304" pitchFamily="18" charset="0"/>
                <a:cs typeface="Times New Roman" panose="02020603050405020304" pitchFamily="18" charset="0"/>
              </a:rPr>
              <a:t>1. Thời trang và phong cách thời trang</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630680487"/>
      </p:ext>
    </p:extLst>
  </p:cSld>
  <p:clrMapOvr>
    <a:masterClrMapping/>
  </p:clrMapOvr>
  <p:transition spd="slow" advTm="3087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6605" y="1119505"/>
            <a:ext cx="8772525" cy="460375"/>
          </a:xfrm>
          <a:prstGeom prst="rect">
            <a:avLst/>
          </a:prstGeom>
          <a:noFill/>
        </p:spPr>
        <p:txBody>
          <a:bodyPr wrap="square" rtlCol="0">
            <a:spAutoFit/>
          </a:bodyPr>
          <a:lstStyle/>
          <a:p>
            <a:r>
              <a:rPr lang="en-US" sz="2400" b="1" dirty="0" smtClean="0">
                <a:solidFill>
                  <a:srgbClr val="0E08F6"/>
                </a:solidFill>
                <a:latin typeface="Times New Roman" panose="02020603050405020304" pitchFamily="18" charset="0"/>
                <a:cs typeface="Times New Roman" panose="02020603050405020304" pitchFamily="18" charset="0"/>
              </a:rPr>
              <a:t>2. </a:t>
            </a:r>
            <a:r>
              <a:rPr lang="en-US" sz="2400" b="1" dirty="0" err="1" smtClean="0">
                <a:solidFill>
                  <a:srgbClr val="0E08F6"/>
                </a:solidFill>
                <a:latin typeface="Times New Roman" panose="02020603050405020304" pitchFamily="18" charset="0"/>
                <a:cs typeface="Times New Roman" panose="02020603050405020304" pitchFamily="18" charset="0"/>
              </a:rPr>
              <a:t>Thời</a:t>
            </a:r>
            <a:r>
              <a:rPr lang="en-US" sz="2400" b="1" dirty="0" smtClean="0">
                <a:solidFill>
                  <a:srgbClr val="0E08F6"/>
                </a:solidFill>
                <a:latin typeface="Times New Roman" panose="02020603050405020304" pitchFamily="18" charset="0"/>
                <a:cs typeface="Times New Roman" panose="02020603050405020304" pitchFamily="18" charset="0"/>
              </a:rPr>
              <a:t> </a:t>
            </a:r>
            <a:r>
              <a:rPr lang="en-US" sz="2400" b="1" dirty="0" err="1">
                <a:solidFill>
                  <a:srgbClr val="0E08F6"/>
                </a:solidFill>
                <a:latin typeface="Times New Roman" panose="02020603050405020304" pitchFamily="18" charset="0"/>
                <a:cs typeface="Times New Roman" panose="02020603050405020304" pitchFamily="18" charset="0"/>
              </a:rPr>
              <a:t>trang</a:t>
            </a:r>
            <a:r>
              <a:rPr lang="en-US" sz="2400" b="1" dirty="0">
                <a:solidFill>
                  <a:srgbClr val="0E08F6"/>
                </a:solidFill>
                <a:latin typeface="Times New Roman" panose="02020603050405020304" pitchFamily="18" charset="0"/>
                <a:cs typeface="Times New Roman" panose="02020603050405020304" pitchFamily="18" charset="0"/>
              </a:rPr>
              <a:t> </a:t>
            </a:r>
            <a:r>
              <a:rPr lang="en-US" sz="2400" b="1" dirty="0" err="1">
                <a:solidFill>
                  <a:srgbClr val="0E08F6"/>
                </a:solidFill>
                <a:latin typeface="Times New Roman" panose="02020603050405020304" pitchFamily="18" charset="0"/>
                <a:cs typeface="Times New Roman" panose="02020603050405020304" pitchFamily="18" charset="0"/>
              </a:rPr>
              <a:t>thể</a:t>
            </a:r>
            <a:r>
              <a:rPr lang="en-US" sz="2400" b="1" dirty="0">
                <a:solidFill>
                  <a:srgbClr val="0E08F6"/>
                </a:solidFill>
                <a:latin typeface="Times New Roman" panose="02020603050405020304" pitchFamily="18" charset="0"/>
                <a:cs typeface="Times New Roman" panose="02020603050405020304" pitchFamily="18" charset="0"/>
              </a:rPr>
              <a:t> </a:t>
            </a:r>
            <a:r>
              <a:rPr lang="en-US" sz="2400" b="1" dirty="0" err="1">
                <a:solidFill>
                  <a:srgbClr val="0E08F6"/>
                </a:solidFill>
                <a:latin typeface="Times New Roman" panose="02020603050405020304" pitchFamily="18" charset="0"/>
                <a:cs typeface="Times New Roman" panose="02020603050405020304" pitchFamily="18" charset="0"/>
              </a:rPr>
              <a:t>hiện</a:t>
            </a:r>
            <a:r>
              <a:rPr lang="en-US" sz="2400" b="1" dirty="0">
                <a:solidFill>
                  <a:srgbClr val="0E08F6"/>
                </a:solidFill>
                <a:latin typeface="Times New Roman" panose="02020603050405020304" pitchFamily="18" charset="0"/>
                <a:cs typeface="Times New Roman" panose="02020603050405020304" pitchFamily="18" charset="0"/>
              </a:rPr>
              <a:t> </a:t>
            </a:r>
            <a:r>
              <a:rPr lang="en-US" sz="2400" b="1" dirty="0" err="1">
                <a:solidFill>
                  <a:srgbClr val="0E08F6"/>
                </a:solidFill>
                <a:latin typeface="Times New Roman" panose="02020603050405020304" pitchFamily="18" charset="0"/>
                <a:cs typeface="Times New Roman" panose="02020603050405020304" pitchFamily="18" charset="0"/>
              </a:rPr>
              <a:t>tính</a:t>
            </a:r>
            <a:r>
              <a:rPr lang="en-US" sz="2400" b="1" dirty="0">
                <a:solidFill>
                  <a:srgbClr val="0E08F6"/>
                </a:solidFill>
                <a:latin typeface="Times New Roman" panose="02020603050405020304" pitchFamily="18" charset="0"/>
                <a:cs typeface="Times New Roman" panose="02020603050405020304" pitchFamily="18" charset="0"/>
              </a:rPr>
              <a:t> </a:t>
            </a:r>
            <a:r>
              <a:rPr lang="en-US" sz="2400" b="1" dirty="0" err="1">
                <a:solidFill>
                  <a:srgbClr val="0E08F6"/>
                </a:solidFill>
                <a:latin typeface="Times New Roman" panose="02020603050405020304" pitchFamily="18" charset="0"/>
                <a:cs typeface="Times New Roman" panose="02020603050405020304" pitchFamily="18" charset="0"/>
              </a:rPr>
              <a:t>cách</a:t>
            </a:r>
            <a:r>
              <a:rPr lang="en-US" sz="2400" b="1" dirty="0">
                <a:solidFill>
                  <a:srgbClr val="0E08F6"/>
                </a:solidFill>
                <a:latin typeface="Times New Roman" panose="02020603050405020304" pitchFamily="18" charset="0"/>
                <a:cs typeface="Times New Roman" panose="02020603050405020304" pitchFamily="18" charset="0"/>
              </a:rPr>
              <a:t> </a:t>
            </a:r>
            <a:r>
              <a:rPr lang="en-US" sz="2400" b="1" dirty="0" err="1">
                <a:solidFill>
                  <a:srgbClr val="0E08F6"/>
                </a:solidFill>
                <a:latin typeface="Times New Roman" panose="02020603050405020304" pitchFamily="18" charset="0"/>
                <a:cs typeface="Times New Roman" panose="02020603050405020304" pitchFamily="18" charset="0"/>
              </a:rPr>
              <a:t>của</a:t>
            </a:r>
            <a:r>
              <a:rPr lang="en-US" sz="2400" b="1" dirty="0">
                <a:solidFill>
                  <a:srgbClr val="0E08F6"/>
                </a:solidFill>
                <a:latin typeface="Times New Roman" panose="02020603050405020304" pitchFamily="18" charset="0"/>
                <a:cs typeface="Times New Roman" panose="02020603050405020304" pitchFamily="18" charset="0"/>
              </a:rPr>
              <a:t> </a:t>
            </a:r>
            <a:r>
              <a:rPr lang="en-US" sz="2400" b="1" dirty="0" err="1">
                <a:solidFill>
                  <a:srgbClr val="0E08F6"/>
                </a:solidFill>
                <a:latin typeface="Times New Roman" panose="02020603050405020304" pitchFamily="18" charset="0"/>
                <a:cs typeface="Times New Roman" panose="02020603050405020304" pitchFamily="18" charset="0"/>
              </a:rPr>
              <a:t>người</a:t>
            </a:r>
            <a:r>
              <a:rPr lang="en-US" sz="2400" b="1" dirty="0">
                <a:solidFill>
                  <a:srgbClr val="0E08F6"/>
                </a:solidFill>
                <a:latin typeface="Times New Roman" panose="02020603050405020304" pitchFamily="18" charset="0"/>
                <a:cs typeface="Times New Roman" panose="02020603050405020304" pitchFamily="18" charset="0"/>
              </a:rPr>
              <a:t> </a:t>
            </a:r>
            <a:r>
              <a:rPr lang="en-US" sz="2400" b="1" dirty="0" err="1">
                <a:solidFill>
                  <a:srgbClr val="0E08F6"/>
                </a:solidFill>
                <a:latin typeface="Times New Roman" panose="02020603050405020304" pitchFamily="18" charset="0"/>
                <a:cs typeface="Times New Roman" panose="02020603050405020304" pitchFamily="18" charset="0"/>
              </a:rPr>
              <a:t>mặc</a:t>
            </a:r>
            <a:r>
              <a:rPr lang="en-US" sz="2400" b="1" dirty="0">
                <a:solidFill>
                  <a:srgbClr val="0E08F6"/>
                </a:solidFill>
                <a:latin typeface="Times New Roman" panose="02020603050405020304" pitchFamily="18" charset="0"/>
                <a:cs typeface="Times New Roman" panose="02020603050405020304" pitchFamily="18" charset="0"/>
              </a:rPr>
              <a:t> </a:t>
            </a:r>
          </a:p>
        </p:txBody>
      </p:sp>
      <p:sp>
        <p:nvSpPr>
          <p:cNvPr id="8" name="TextBox 7"/>
          <p:cNvSpPr txBox="1"/>
          <p:nvPr/>
        </p:nvSpPr>
        <p:spPr>
          <a:xfrm>
            <a:off x="453027" y="5418455"/>
            <a:ext cx="11033760" cy="132207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 Trang </a:t>
            </a:r>
            <a:r>
              <a:rPr lang="en-US" sz="2000" dirty="0" err="1">
                <a:latin typeface="Times New Roman" panose="02020603050405020304" pitchFamily="18" charset="0"/>
                <a:cs typeface="Times New Roman" panose="02020603050405020304" pitchFamily="18" charset="0"/>
              </a:rPr>
              <a:t>phục</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ở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a</a:t>
            </a:r>
            <a:r>
              <a:rPr lang="en-US"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b</a:t>
            </a:r>
            <a:r>
              <a:rPr lang="en-US"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kì</a:t>
            </a:r>
            <a:r>
              <a:rPr lang="en-US" sz="2000" dirty="0">
                <a:latin typeface="Times New Roman" panose="02020603050405020304" pitchFamily="18" charset="0"/>
                <a:cs typeface="Times New Roman" panose="02020603050405020304" pitchFamily="18" charset="0"/>
              </a:rPr>
              <a:t> hay </a:t>
            </a:r>
            <a:r>
              <a:rPr lang="en-US" sz="2000" dirty="0" err="1">
                <a:latin typeface="Times New Roman" panose="02020603050405020304" pitchFamily="18" charset="0"/>
                <a:cs typeface="Times New Roman" panose="02020603050405020304" pitchFamily="18" charset="0"/>
              </a:rPr>
              <a:t>giản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sao</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2. Trang </a:t>
            </a:r>
            <a:r>
              <a:rPr lang="en-US" sz="2000" dirty="0" err="1">
                <a:latin typeface="Times New Roman" panose="02020603050405020304" pitchFamily="18" charset="0"/>
                <a:cs typeface="Times New Roman" panose="02020603050405020304" pitchFamily="18" charset="0"/>
              </a:rPr>
              <a:t>phục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b</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nghiêm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lịch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sao</a:t>
            </a:r>
            <a:r>
              <a:rPr lang="en-US" sz="2000" dirty="0">
                <a:latin typeface="Times New Roman" panose="02020603050405020304" pitchFamily="18" charset="0"/>
                <a:cs typeface="Times New Roman" panose="02020603050405020304" pitchFamily="18" charset="0"/>
              </a:rPr>
              <a:t>? </a:t>
            </a:r>
          </a:p>
          <a:p>
            <a:r>
              <a:rPr lang="en-US" sz="2000" dirty="0">
                <a:latin typeface="Times New Roman" panose="02020603050405020304" pitchFamily="18" charset="0"/>
                <a:cs typeface="Times New Roman" panose="02020603050405020304" pitchFamily="18" charset="0"/>
              </a:rPr>
              <a:t>3.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1 </a:t>
            </a:r>
            <a:r>
              <a:rPr lang="en-US" sz="2000" dirty="0" err="1">
                <a:latin typeface="Times New Roman" panose="02020603050405020304" pitchFamily="18" charset="0"/>
                <a:cs typeface="Times New Roman" panose="02020603050405020304" pitchFamily="18" charset="0"/>
              </a:rPr>
              <a:t>loại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sơ</a:t>
            </a:r>
            <a:r>
              <a:rPr lang="en-US" sz="2000" dirty="0">
                <a:latin typeface="Times New Roman" panose="02020603050405020304" pitchFamily="18" charset="0"/>
                <a:cs typeface="Times New Roman" panose="02020603050405020304" pitchFamily="18" charset="0"/>
              </a:rPr>
              <a:t> mi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a</a:t>
            </a:r>
            <a:r>
              <a:rPr lang="en-US"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b</a:t>
            </a:r>
            <a:r>
              <a:rPr lang="en-US"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a:t>
            </a:r>
          </a:p>
        </p:txBody>
      </p:sp>
      <p:pic>
        <p:nvPicPr>
          <p:cNvPr id="2" name="Content Placeholder 1"/>
          <p:cNvPicPr>
            <a:picLocks noGrp="1" noChangeAspect="1"/>
          </p:cNvPicPr>
          <p:nvPr>
            <p:ph idx="1"/>
          </p:nvPr>
        </p:nvPicPr>
        <p:blipFill>
          <a:blip r:embed="rId5"/>
          <a:stretch>
            <a:fillRect/>
          </a:stretch>
        </p:blipFill>
        <p:spPr>
          <a:xfrm>
            <a:off x="1649730" y="1761490"/>
            <a:ext cx="8891905" cy="3335020"/>
          </a:xfrm>
          <a:prstGeom prst="rect">
            <a:avLst/>
          </a:prstGeom>
        </p:spPr>
      </p:pic>
      <p:sp>
        <p:nvSpPr>
          <p:cNvPr id="13" name="Text Box 12"/>
          <p:cNvSpPr txBox="1"/>
          <p:nvPr/>
        </p:nvSpPr>
        <p:spPr>
          <a:xfrm>
            <a:off x="776605" y="179705"/>
            <a:ext cx="9222740" cy="953135"/>
          </a:xfrm>
          <a:prstGeom prst="rect">
            <a:avLst/>
          </a:prstGeom>
          <a:noFill/>
        </p:spPr>
        <p:txBody>
          <a:bodyPr wrap="square" rtlCol="0">
            <a:spAutoFit/>
          </a:bodyPr>
          <a:lstStyle/>
          <a:p>
            <a:pPr algn="ctr"/>
            <a:r>
              <a:rPr lang="vi-VN" altLang="en-US" sz="3200" b="1">
                <a:solidFill>
                  <a:srgbClr val="FF0000"/>
                </a:solidFill>
                <a:latin typeface="Times New Roman" panose="02020603050405020304" pitchFamily="18" charset="0"/>
                <a:cs typeface="Times New Roman" panose="02020603050405020304" pitchFamily="18" charset="0"/>
              </a:rPr>
              <a:t>BÀI 8: THỜI TRANG</a:t>
            </a:r>
          </a:p>
          <a:p>
            <a:pPr algn="l"/>
            <a:r>
              <a:rPr lang="vi-VN" altLang="en-US" sz="2400" b="1">
                <a:solidFill>
                  <a:srgbClr val="0E08F6"/>
                </a:solidFill>
                <a:latin typeface="Times New Roman" panose="02020603050405020304" pitchFamily="18" charset="0"/>
                <a:cs typeface="Times New Roman" panose="02020603050405020304" pitchFamily="18" charset="0"/>
              </a:rPr>
              <a:t>1. Thời trang và phong cách thời trang</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01274617"/>
      </p:ext>
    </p:extLst>
  </p:cSld>
  <p:clrMapOvr>
    <a:masterClrMapping/>
  </p:clrMapOvr>
  <mc:AlternateContent xmlns:mc="http://schemas.openxmlformats.org/markup-compatibility/2006" xmlns:p14="http://schemas.microsoft.com/office/powerpoint/2010/main">
    <mc:Choice Requires="p14">
      <p:transition spd="slow" p14:dur="3400" advTm="48243">
        <p14:reveal/>
      </p:transition>
    </mc:Choice>
    <mc:Fallback xmlns="">
      <p:transition spd="slow" advTm="482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4" grpId="0"/>
      <p:bldP spid="4" grpId="1"/>
      <p:bldP spid="8" grpId="0"/>
      <p:bldP spid="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211755"/>
            <a:ext cx="10515600" cy="1325563"/>
          </a:xfrm>
        </p:spPr>
        <p:txBody>
          <a:bodyPr/>
          <a:lstStyle/>
          <a:p>
            <a:pPr algn="ctr"/>
            <a:r>
              <a:rPr lang="vi-VN" altLang="en-US" sz="2400" b="1" dirty="0">
                <a:solidFill>
                  <a:srgbClr val="FF0000"/>
                </a:solidFill>
              </a:rPr>
              <a:t>Phiếu học tập số 2</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24614062"/>
              </p:ext>
            </p:extLst>
          </p:nvPr>
        </p:nvGraphicFramePr>
        <p:xfrm>
          <a:off x="524510" y="983615"/>
          <a:ext cx="11250930" cy="5697220"/>
        </p:xfrm>
        <a:graphic>
          <a:graphicData uri="http://schemas.openxmlformats.org/drawingml/2006/table">
            <a:tbl>
              <a:tblPr bandCol="1">
                <a:tableStyleId>{93296810-A885-4BE3-A3E7-6D5BEEA58F35}</a:tableStyleId>
              </a:tblPr>
              <a:tblGrid>
                <a:gridCol w="5625465">
                  <a:extLst>
                    <a:ext uri="{9D8B030D-6E8A-4147-A177-3AD203B41FA5}">
                      <a16:colId xmlns:a16="http://schemas.microsoft.com/office/drawing/2014/main" val="20000"/>
                    </a:ext>
                  </a:extLst>
                </a:gridCol>
                <a:gridCol w="5625465">
                  <a:extLst>
                    <a:ext uri="{9D8B030D-6E8A-4147-A177-3AD203B41FA5}">
                      <a16:colId xmlns:a16="http://schemas.microsoft.com/office/drawing/2014/main" val="20001"/>
                    </a:ext>
                  </a:extLst>
                </a:gridCol>
              </a:tblGrid>
              <a:tr h="553085">
                <a:tc>
                  <a:txBody>
                    <a:bodyPr/>
                    <a:lstStyle/>
                    <a:p>
                      <a:pPr algn="ctr">
                        <a:buNone/>
                      </a:pPr>
                      <a:r>
                        <a:rPr lang="vi-VN" altLang="en-US" sz="2400" b="1" dirty="0">
                          <a:latin typeface="Times New Roman" panose="02020603050405020304" pitchFamily="18" charset="0"/>
                          <a:cs typeface="Times New Roman" panose="02020603050405020304" pitchFamily="18" charset="0"/>
                        </a:rPr>
                        <a:t>Câu hỏi</a:t>
                      </a:r>
                    </a:p>
                  </a:txBody>
                  <a:tcPr/>
                </a:tc>
                <a:tc>
                  <a:txBody>
                    <a:bodyPr/>
                    <a:lstStyle/>
                    <a:p>
                      <a:pPr algn="ctr">
                        <a:buNone/>
                      </a:pPr>
                      <a:r>
                        <a:rPr lang="vi-VN" altLang="en-US" sz="2400" b="1">
                          <a:latin typeface="Times New Roman" panose="02020603050405020304" pitchFamily="18" charset="0"/>
                          <a:cs typeface="Times New Roman" panose="02020603050405020304" pitchFamily="18" charset="0"/>
                        </a:rPr>
                        <a:t>Trả lời</a:t>
                      </a:r>
                    </a:p>
                  </a:txBody>
                  <a:tcPr/>
                </a:tc>
                <a:extLst>
                  <a:ext uri="{0D108BD9-81ED-4DB2-BD59-A6C34878D82A}">
                    <a16:rowId xmlns:a16="http://schemas.microsoft.com/office/drawing/2014/main" val="10000"/>
                  </a:ext>
                </a:extLst>
              </a:tr>
              <a:tr h="1795145">
                <a:tc>
                  <a:txBody>
                    <a:bodyPr/>
                    <a:lstStyle/>
                    <a:p>
                      <a:pPr>
                        <a:buNone/>
                      </a:pPr>
                      <a:r>
                        <a:rPr lang="vi-VN" altLang="en-US" sz="2400" b="1" dirty="0">
                          <a:latin typeface="Times New Roman" panose="02020603050405020304" pitchFamily="18" charset="0"/>
                          <a:cs typeface="Times New Roman" panose="02020603050405020304" pitchFamily="18" charset="0"/>
                        </a:rPr>
                        <a:t>Câu 1</a:t>
                      </a:r>
                      <a:r>
                        <a:rPr lang="vi-VN" alt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mn-ea"/>
                        </a:rPr>
                        <a:t>Trang </a:t>
                      </a:r>
                      <a:r>
                        <a:rPr lang="en-US" sz="2400" dirty="0" err="1">
                          <a:latin typeface="Times New Roman" panose="02020603050405020304" pitchFamily="18" charset="0"/>
                          <a:cs typeface="Times New Roman" panose="02020603050405020304" pitchFamily="18" charset="0"/>
                          <a:sym typeface="+mn-ea"/>
                        </a:rPr>
                        <a:t>phục</a:t>
                      </a:r>
                      <a:r>
                        <a:rPr lang="en-US" sz="2400" dirty="0">
                          <a:latin typeface="Times New Roman" panose="02020603050405020304" pitchFamily="18" charset="0"/>
                          <a:cs typeface="Times New Roman" panose="02020603050405020304" pitchFamily="18" charset="0"/>
                          <a:sym typeface="+mn-ea"/>
                        </a:rPr>
                        <a:t> </a:t>
                      </a:r>
                      <a:r>
                        <a:rPr lang="en-US" sz="2400" dirty="0" smtClean="0">
                          <a:latin typeface="Times New Roman" panose="02020603050405020304" pitchFamily="18" charset="0"/>
                          <a:cs typeface="Times New Roman" panose="02020603050405020304" pitchFamily="18" charset="0"/>
                          <a:sym typeface="+mn-ea"/>
                        </a:rPr>
                        <a:t>ở </a:t>
                      </a:r>
                      <a:r>
                        <a:rPr lang="en-US" sz="2400" dirty="0" err="1" smtClean="0">
                          <a:latin typeface="Times New Roman" panose="02020603050405020304" pitchFamily="18" charset="0"/>
                          <a:cs typeface="Times New Roman" panose="02020603050405020304" pitchFamily="18" charset="0"/>
                          <a:sym typeface="+mn-ea"/>
                        </a:rPr>
                        <a:t>các</a:t>
                      </a:r>
                      <a:r>
                        <a:rPr lang="en-US" sz="2400" dirty="0" smtClean="0">
                          <a:latin typeface="Times New Roman" panose="02020603050405020304" pitchFamily="18" charset="0"/>
                          <a:cs typeface="Times New Roman" panose="02020603050405020304" pitchFamily="18" charset="0"/>
                          <a:sym typeface="+mn-ea"/>
                        </a:rPr>
                        <a:t> </a:t>
                      </a:r>
                      <a:r>
                        <a:rPr lang="en-US" sz="2400" dirty="0" err="1" smtClean="0">
                          <a:latin typeface="Times New Roman" panose="02020603050405020304" pitchFamily="18" charset="0"/>
                          <a:cs typeface="Times New Roman" panose="02020603050405020304" pitchFamily="18" charset="0"/>
                          <a:sym typeface="+mn-ea"/>
                        </a:rPr>
                        <a:t>hình</a:t>
                      </a:r>
                      <a:r>
                        <a:rPr lang="en-US" sz="2400" dirty="0" smtClean="0">
                          <a:latin typeface="Times New Roman" panose="02020603050405020304" pitchFamily="18" charset="0"/>
                          <a:cs typeface="Times New Roman" panose="02020603050405020304" pitchFamily="18" charset="0"/>
                          <a:sym typeface="+mn-ea"/>
                        </a:rPr>
                        <a:t> </a:t>
                      </a:r>
                      <a:r>
                        <a:rPr lang="vi-VN" sz="2400" dirty="0" smtClean="0">
                          <a:latin typeface="Times New Roman" panose="02020603050405020304" pitchFamily="18" charset="0"/>
                          <a:cs typeface="Times New Roman" panose="02020603050405020304" pitchFamily="18" charset="0"/>
                          <a:sym typeface="+mn-ea"/>
                        </a:rPr>
                        <a:t>a</a:t>
                      </a:r>
                      <a:r>
                        <a:rPr lang="en-US" sz="2400" dirty="0" smtClean="0">
                          <a:latin typeface="Times New Roman" panose="02020603050405020304" pitchFamily="18" charset="0"/>
                          <a:cs typeface="Times New Roman" panose="02020603050405020304" pitchFamily="18" charset="0"/>
                          <a:sym typeface="+mn-ea"/>
                        </a:rPr>
                        <a:t>, </a:t>
                      </a:r>
                      <a:r>
                        <a:rPr lang="vi-VN" sz="2400" dirty="0" smtClean="0">
                          <a:latin typeface="Times New Roman" panose="02020603050405020304" pitchFamily="18" charset="0"/>
                          <a:cs typeface="Times New Roman" panose="02020603050405020304" pitchFamily="18" charset="0"/>
                          <a:sym typeface="+mn-ea"/>
                        </a:rPr>
                        <a:t>b</a:t>
                      </a:r>
                      <a:r>
                        <a:rPr lang="en-US" sz="2400" dirty="0" smtClean="0">
                          <a:latin typeface="Times New Roman" panose="02020603050405020304" pitchFamily="18" charset="0"/>
                          <a:cs typeface="Times New Roman" panose="02020603050405020304" pitchFamily="18" charset="0"/>
                          <a:sym typeface="+mn-ea"/>
                        </a:rPr>
                        <a:t>, </a:t>
                      </a:r>
                      <a:r>
                        <a:rPr lang="vi-VN" sz="2400" dirty="0" smtClean="0">
                          <a:latin typeface="Times New Roman" panose="02020603050405020304" pitchFamily="18" charset="0"/>
                          <a:cs typeface="Times New Roman" panose="02020603050405020304" pitchFamily="18" charset="0"/>
                          <a:sym typeface="+mn-ea"/>
                        </a:rPr>
                        <a:t>c</a:t>
                      </a:r>
                      <a:r>
                        <a:rPr lang="en-US" sz="2400" dirty="0" smtClean="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giúp</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người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mặc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thể</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hiện</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sự</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cầu</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kì</a:t>
                      </a:r>
                      <a:r>
                        <a:rPr lang="en-US" sz="2400" dirty="0">
                          <a:latin typeface="Times New Roman" panose="02020603050405020304" pitchFamily="18" charset="0"/>
                          <a:cs typeface="Times New Roman" panose="02020603050405020304" pitchFamily="18" charset="0"/>
                          <a:sym typeface="+mn-ea"/>
                        </a:rPr>
                        <a:t> hay </a:t>
                      </a:r>
                      <a:r>
                        <a:rPr lang="en-US" sz="2400" dirty="0" err="1">
                          <a:latin typeface="Times New Roman" panose="02020603050405020304" pitchFamily="18" charset="0"/>
                          <a:cs typeface="Times New Roman" panose="02020603050405020304" pitchFamily="18" charset="0"/>
                          <a:sym typeface="+mn-ea"/>
                        </a:rPr>
                        <a:t>giản</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dị</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Vì</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sao</a:t>
                      </a:r>
                      <a:r>
                        <a:rPr lang="en-US" sz="2400" dirty="0">
                          <a:latin typeface="Times New Roman" panose="02020603050405020304" pitchFamily="18" charset="0"/>
                          <a:cs typeface="Times New Roman" panose="02020603050405020304" pitchFamily="18" charset="0"/>
                          <a:sym typeface="+mn-ea"/>
                        </a:rPr>
                        <a:t>?</a:t>
                      </a:r>
                      <a:endParaRPr lang="vi-VN" altLang="en-US" sz="2400" dirty="0">
                        <a:latin typeface="Times New Roman" panose="02020603050405020304" pitchFamily="18" charset="0"/>
                        <a:cs typeface="Times New Roman" panose="02020603050405020304" pitchFamily="18" charset="0"/>
                      </a:endParaRPr>
                    </a:p>
                  </a:txBody>
                  <a:tcPr/>
                </a:tc>
                <a:tc>
                  <a:txBody>
                    <a:bodyPr/>
                    <a:lstStyle/>
                    <a:p>
                      <a:pPr>
                        <a:buNone/>
                      </a:pP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vi-VN" altLang="en-US" sz="2400" dirty="0">
                          <a:latin typeface="Times New Roman" panose="02020603050405020304" pitchFamily="18" charset="0"/>
                          <a:cs typeface="Times New Roman" panose="02020603050405020304" pitchFamily="18" charset="0"/>
                        </a:rPr>
                        <a:t>8</a:t>
                      </a:r>
                      <a:r>
                        <a:rPr lang="en-US" sz="2400" dirty="0" smtClean="0">
                          <a:latin typeface="Times New Roman" panose="02020603050405020304" pitchFamily="18" charset="0"/>
                          <a:cs typeface="Times New Roman" panose="02020603050405020304" pitchFamily="18" charset="0"/>
                        </a:rPr>
                        <a:t>.4a</a:t>
                      </a:r>
                      <a:r>
                        <a:rPr lang="vi-VN"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mi </a:t>
                      </a:r>
                      <a:r>
                        <a:rPr lang="en-US" sz="2400" dirty="0" err="1">
                          <a:latin typeface="Times New Roman" panose="02020603050405020304" pitchFamily="18" charset="0"/>
                          <a:cs typeface="Times New Roman" panose="02020603050405020304" pitchFamily="18" charset="0"/>
                        </a:rPr>
                        <a:t>trắng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0001"/>
                  </a:ext>
                </a:extLst>
              </a:tr>
              <a:tr h="1794510">
                <a:tc>
                  <a:txBody>
                    <a:bodyPr/>
                    <a:lstStyle/>
                    <a:p>
                      <a:pPr>
                        <a:buNone/>
                      </a:pPr>
                      <a:r>
                        <a:rPr lang="vi-VN" altLang="en-US" sz="2400" b="1" dirty="0">
                          <a:latin typeface="Times New Roman" panose="02020603050405020304" pitchFamily="18" charset="0"/>
                          <a:cs typeface="Times New Roman" panose="02020603050405020304" pitchFamily="18" charset="0"/>
                          <a:sym typeface="+mn-ea"/>
                        </a:rPr>
                        <a:t>Câu 2: </a:t>
                      </a:r>
                      <a:r>
                        <a:rPr lang="en-US" sz="2400" dirty="0">
                          <a:latin typeface="Times New Roman" panose="02020603050405020304" pitchFamily="18" charset="0"/>
                          <a:cs typeface="Times New Roman" panose="02020603050405020304" pitchFamily="18" charset="0"/>
                          <a:sym typeface="+mn-ea"/>
                        </a:rPr>
                        <a:t>Trang </a:t>
                      </a:r>
                      <a:r>
                        <a:rPr lang="en-US" sz="2400" dirty="0" err="1">
                          <a:latin typeface="Times New Roman" panose="02020603050405020304" pitchFamily="18" charset="0"/>
                          <a:cs typeface="Times New Roman" panose="02020603050405020304" pitchFamily="18" charset="0"/>
                          <a:sym typeface="+mn-ea"/>
                        </a:rPr>
                        <a:t>phục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hình</a:t>
                      </a:r>
                      <a:r>
                        <a:rPr lang="en-US" sz="2400" dirty="0">
                          <a:latin typeface="Times New Roman" panose="02020603050405020304" pitchFamily="18" charset="0"/>
                          <a:cs typeface="Times New Roman" panose="02020603050405020304" pitchFamily="18" charset="0"/>
                          <a:sym typeface="+mn-ea"/>
                        </a:rPr>
                        <a:t> </a:t>
                      </a:r>
                      <a:r>
                        <a:rPr lang="vi-VN" sz="2400" dirty="0" smtClean="0">
                          <a:latin typeface="Times New Roman" panose="02020603050405020304" pitchFamily="18" charset="0"/>
                          <a:cs typeface="Times New Roman" panose="02020603050405020304" pitchFamily="18" charset="0"/>
                          <a:sym typeface="+mn-ea"/>
                        </a:rPr>
                        <a:t>b</a:t>
                      </a:r>
                      <a:r>
                        <a:rPr lang="en-US" sz="2400" dirty="0" smtClean="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có</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giúp</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người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mặc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thể</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hiện</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sự</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nghiêm</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chỉnh</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lịch</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sự</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không</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Vì</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sao</a:t>
                      </a:r>
                      <a:r>
                        <a:rPr lang="en-US" sz="2400" dirty="0">
                          <a:latin typeface="Times New Roman" panose="02020603050405020304" pitchFamily="18" charset="0"/>
                          <a:cs typeface="Times New Roman" panose="02020603050405020304" pitchFamily="18" charset="0"/>
                          <a:sym typeface="+mn-ea"/>
                        </a:rPr>
                        <a:t>? </a:t>
                      </a:r>
                      <a:endParaRPr lang="en-US" sz="2400" dirty="0">
                        <a:latin typeface="Times New Roman" panose="02020603050405020304" pitchFamily="18" charset="0"/>
                        <a:cs typeface="Times New Roman" panose="02020603050405020304" pitchFamily="18" charset="0"/>
                      </a:endParaRPr>
                    </a:p>
                    <a:p>
                      <a:pPr>
                        <a:buNone/>
                      </a:pPr>
                      <a:endParaRPr lang="en-US" sz="2400" dirty="0">
                        <a:latin typeface="Times New Roman" panose="02020603050405020304" pitchFamily="18" charset="0"/>
                        <a:cs typeface="Times New Roman" panose="02020603050405020304" pitchFamily="18" charset="0"/>
                      </a:endParaRPr>
                    </a:p>
                  </a:txBody>
                  <a:tcPr/>
                </a:tc>
                <a:tc>
                  <a:txBody>
                    <a:bodyPr/>
                    <a:lstStyle/>
                    <a:p>
                      <a:pPr>
                        <a:buNone/>
                      </a:pPr>
                      <a:r>
                        <a:rPr lang="en-US" sz="2400">
                          <a:latin typeface="Times New Roman" panose="02020603050405020304" pitchFamily="18" charset="0"/>
                          <a:cs typeface="Times New Roman" panose="02020603050405020304" pitchFamily="18" charset="0"/>
                        </a:rPr>
                        <a:t>Hình 8.4b: quần rộng thùng thình, không thể hiện sự gọn gàng nhưng kiểu quần tây, áo sơ mi cho thấy sự nghiêm chỉnh, lịch sự.</a:t>
                      </a:r>
                    </a:p>
                  </a:txBody>
                  <a:tcPr/>
                </a:tc>
                <a:extLst>
                  <a:ext uri="{0D108BD9-81ED-4DB2-BD59-A6C34878D82A}">
                    <a16:rowId xmlns:a16="http://schemas.microsoft.com/office/drawing/2014/main" val="10002"/>
                  </a:ext>
                </a:extLst>
              </a:tr>
              <a:tr h="1256030">
                <a:tc>
                  <a:txBody>
                    <a:bodyPr/>
                    <a:lstStyle/>
                    <a:p>
                      <a:pPr>
                        <a:buNone/>
                      </a:pPr>
                      <a:r>
                        <a:rPr lang="vi-VN" altLang="en-US" sz="2400" b="1" dirty="0">
                          <a:latin typeface="Times New Roman" panose="02020603050405020304" pitchFamily="18" charset="0"/>
                          <a:cs typeface="Times New Roman" panose="02020603050405020304" pitchFamily="18" charset="0"/>
                        </a:rPr>
                        <a:t>Câu 3</a:t>
                      </a:r>
                      <a:r>
                        <a:rPr lang="vi-VN" altLang="en-US"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Cùng</a:t>
                      </a:r>
                      <a:r>
                        <a:rPr lang="en-US" sz="2400" dirty="0">
                          <a:latin typeface="Times New Roman" panose="02020603050405020304" pitchFamily="18" charset="0"/>
                          <a:cs typeface="Times New Roman" panose="02020603050405020304" pitchFamily="18" charset="0"/>
                          <a:sym typeface="+mn-ea"/>
                        </a:rPr>
                        <a:t> 1 </a:t>
                      </a:r>
                      <a:r>
                        <a:rPr lang="en-US" sz="2400" dirty="0" err="1">
                          <a:latin typeface="Times New Roman" panose="02020603050405020304" pitchFamily="18" charset="0"/>
                          <a:cs typeface="Times New Roman" panose="02020603050405020304" pitchFamily="18" charset="0"/>
                          <a:sym typeface="+mn-ea"/>
                        </a:rPr>
                        <a:t>loại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áo</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sơ</a:t>
                      </a:r>
                      <a:r>
                        <a:rPr lang="en-US" sz="2400" dirty="0">
                          <a:latin typeface="Times New Roman" panose="02020603050405020304" pitchFamily="18" charset="0"/>
                          <a:cs typeface="Times New Roman" panose="02020603050405020304" pitchFamily="18" charset="0"/>
                          <a:sym typeface="+mn-ea"/>
                        </a:rPr>
                        <a:t> mi </a:t>
                      </a:r>
                      <a:r>
                        <a:rPr lang="en-US" sz="2400" dirty="0" err="1">
                          <a:latin typeface="Times New Roman" panose="02020603050405020304" pitchFamily="18" charset="0"/>
                          <a:cs typeface="Times New Roman" panose="02020603050405020304" pitchFamily="18" charset="0"/>
                          <a:sym typeface="+mn-ea"/>
                        </a:rPr>
                        <a:t>và</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quần</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tây</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trong</a:t>
                      </a:r>
                      <a:r>
                        <a:rPr lang="en-US" sz="2400" dirty="0">
                          <a:latin typeface="Times New Roman" panose="02020603050405020304" pitchFamily="18" charset="0"/>
                          <a:cs typeface="Times New Roman" panose="02020603050405020304" pitchFamily="18" charset="0"/>
                          <a:sym typeface="+mn-ea"/>
                        </a:rPr>
                        <a:t> </a:t>
                      </a:r>
                      <a:r>
                        <a:rPr lang="en-US" sz="2400" dirty="0" err="1" smtClean="0">
                          <a:latin typeface="Times New Roman" panose="02020603050405020304" pitchFamily="18" charset="0"/>
                          <a:cs typeface="Times New Roman" panose="02020603050405020304" pitchFamily="18" charset="0"/>
                          <a:sym typeface="+mn-ea"/>
                        </a:rPr>
                        <a:t>hình</a:t>
                      </a:r>
                      <a:r>
                        <a:rPr lang="en-US" sz="2400" dirty="0" smtClean="0">
                          <a:latin typeface="Times New Roman" panose="02020603050405020304" pitchFamily="18" charset="0"/>
                          <a:cs typeface="Times New Roman" panose="02020603050405020304" pitchFamily="18" charset="0"/>
                          <a:sym typeface="+mn-ea"/>
                        </a:rPr>
                        <a:t> </a:t>
                      </a:r>
                      <a:r>
                        <a:rPr lang="vi-VN" sz="2400" dirty="0" smtClean="0">
                          <a:latin typeface="Times New Roman" panose="02020603050405020304" pitchFamily="18" charset="0"/>
                          <a:cs typeface="Times New Roman" panose="02020603050405020304" pitchFamily="18" charset="0"/>
                          <a:sym typeface="+mn-ea"/>
                        </a:rPr>
                        <a:t>a</a:t>
                      </a:r>
                      <a:r>
                        <a:rPr lang="en-US" sz="2400" dirty="0" smtClean="0">
                          <a:latin typeface="Times New Roman" panose="02020603050405020304" pitchFamily="18" charset="0"/>
                          <a:cs typeface="Times New Roman" panose="02020603050405020304" pitchFamily="18" charset="0"/>
                          <a:sym typeface="+mn-ea"/>
                        </a:rPr>
                        <a:t>, </a:t>
                      </a:r>
                      <a:r>
                        <a:rPr lang="vi-VN" sz="2400" dirty="0" smtClean="0">
                          <a:latin typeface="Times New Roman" panose="02020603050405020304" pitchFamily="18" charset="0"/>
                          <a:cs typeface="Times New Roman" panose="02020603050405020304" pitchFamily="18" charset="0"/>
                          <a:sym typeface="+mn-ea"/>
                        </a:rPr>
                        <a:t>b</a:t>
                      </a:r>
                      <a:r>
                        <a:rPr lang="en-US" sz="2400" dirty="0" smtClean="0">
                          <a:latin typeface="Times New Roman" panose="02020603050405020304" pitchFamily="18" charset="0"/>
                          <a:cs typeface="Times New Roman" panose="02020603050405020304" pitchFamily="18" charset="0"/>
                          <a:sym typeface="+mn-ea"/>
                        </a:rPr>
                        <a:t>, </a:t>
                      </a:r>
                      <a:r>
                        <a:rPr lang="vi-VN" sz="2400" dirty="0" smtClean="0">
                          <a:latin typeface="Times New Roman" panose="02020603050405020304" pitchFamily="18" charset="0"/>
                          <a:cs typeface="Times New Roman" panose="02020603050405020304" pitchFamily="18" charset="0"/>
                          <a:sym typeface="+mn-ea"/>
                        </a:rPr>
                        <a:t>c</a:t>
                      </a:r>
                      <a:r>
                        <a:rPr lang="en-US" sz="2400" dirty="0" smtClean="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theo</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em</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kiểu</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nào</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giúp</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người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mặc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có</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vẻ</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trẻ</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trung</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năng</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động</a:t>
                      </a:r>
                      <a:r>
                        <a:rPr lang="en-US" sz="2400" dirty="0">
                          <a:latin typeface="Times New Roman" panose="02020603050405020304" pitchFamily="18" charset="0"/>
                          <a:cs typeface="Times New Roman" panose="02020603050405020304" pitchFamily="18" charset="0"/>
                          <a:sym typeface="+mn-ea"/>
                        </a:rPr>
                        <a:t>?</a:t>
                      </a:r>
                      <a:endParaRPr lang="en-US" sz="2400" dirty="0">
                        <a:latin typeface="Times New Roman" panose="02020603050405020304" pitchFamily="18" charset="0"/>
                        <a:cs typeface="Times New Roman" panose="02020603050405020304" pitchFamily="18" charset="0"/>
                      </a:endParaRPr>
                    </a:p>
                    <a:p>
                      <a:pPr>
                        <a:buNone/>
                      </a:pPr>
                      <a:endParaRPr lang="vi-VN" altLang="en-US" sz="2400" dirty="0">
                        <a:latin typeface="Times New Roman" panose="02020603050405020304" pitchFamily="18" charset="0"/>
                        <a:cs typeface="Times New Roman" panose="02020603050405020304" pitchFamily="18" charset="0"/>
                      </a:endParaRPr>
                    </a:p>
                  </a:txBody>
                  <a:tcPr/>
                </a:tc>
                <a:tc>
                  <a:txBody>
                    <a:bodyPr/>
                    <a:lstStyle/>
                    <a:p>
                      <a:pPr>
                        <a:buNone/>
                      </a:pPr>
                      <a:r>
                        <a:rPr lang="en-US" sz="2400">
                          <a:latin typeface="Times New Roman" panose="02020603050405020304" pitchFamily="18" charset="0"/>
                          <a:cs typeface="Times New Roman" panose="02020603050405020304" pitchFamily="18" charset="0"/>
                        </a:rPr>
                        <a:t>Hình 8.4a và 8.4c: giúp ngư</a:t>
                      </a:r>
                      <a:r>
                        <a:rPr lang="vi-VN" altLang="en-US" sz="2400">
                          <a:latin typeface="Times New Roman" panose="02020603050405020304" pitchFamily="18" charset="0"/>
                          <a:cs typeface="Times New Roman" panose="02020603050405020304" pitchFamily="18" charset="0"/>
                        </a:rPr>
                        <a:t>ờ</a:t>
                      </a:r>
                      <a:r>
                        <a:rPr lang="en-US" sz="2400">
                          <a:latin typeface="Times New Roman" panose="02020603050405020304" pitchFamily="18" charset="0"/>
                          <a:cs typeface="Times New Roman" panose="02020603050405020304" pitchFamily="18" charset="0"/>
                        </a:rPr>
                        <a:t>i mặc có vẻ trẻ trung, năng động.</a:t>
                      </a:r>
                    </a:p>
                  </a:txBody>
                  <a:tcPr/>
                </a:tc>
                <a:extLst>
                  <a:ext uri="{0D108BD9-81ED-4DB2-BD59-A6C34878D82A}">
                    <a16:rowId xmlns:a16="http://schemas.microsoft.com/office/drawing/2014/main" val="10003"/>
                  </a:ext>
                </a:extLst>
              </a:tr>
            </a:tbl>
          </a:graphicData>
        </a:graphic>
      </p:graphicFrame>
      <p:sp>
        <p:nvSpPr>
          <p:cNvPr id="5" name="Oval 4"/>
          <p:cNvSpPr/>
          <p:nvPr/>
        </p:nvSpPr>
        <p:spPr>
          <a:xfrm>
            <a:off x="831850" y="206375"/>
            <a:ext cx="1621155" cy="7029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5"/>
          <p:cNvSpPr txBox="1"/>
          <p:nvPr/>
        </p:nvSpPr>
        <p:spPr>
          <a:xfrm>
            <a:off x="1080135" y="389890"/>
            <a:ext cx="1696085" cy="368300"/>
          </a:xfrm>
          <a:prstGeom prst="rect">
            <a:avLst/>
          </a:prstGeom>
          <a:noFill/>
        </p:spPr>
        <p:txBody>
          <a:bodyPr wrap="square" rtlCol="0">
            <a:spAutoFit/>
          </a:bodyPr>
          <a:lstStyle/>
          <a:p>
            <a:r>
              <a:rPr lang="vi-VN" altLang="en-US">
                <a:latin typeface="Times New Roman" panose="02020603050405020304" pitchFamily="18" charset="0"/>
                <a:cs typeface="Times New Roman" panose="02020603050405020304" pitchFamily="18" charset="0"/>
              </a:rPr>
              <a:t>Thảo luận</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48334962"/>
      </p:ext>
    </p:extLst>
  </p:cSld>
  <p:clrMapOvr>
    <a:masterClrMapping/>
  </p:clrMapOvr>
  <mc:AlternateContent xmlns:mc="http://schemas.openxmlformats.org/markup-compatibility/2006" xmlns:p14="http://schemas.microsoft.com/office/powerpoint/2010/main">
    <mc:Choice Requires="p14">
      <p:transition spd="slow" p14:dur="2000" advTm="57944"/>
    </mc:Choice>
    <mc:Fallback xmlns="">
      <p:transition spd="slow" advTm="57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844731" y="505097"/>
            <a:ext cx="9048206" cy="1515292"/>
            <a:chOff x="844731" y="505097"/>
            <a:chExt cx="9048206" cy="1515292"/>
          </a:xfrm>
        </p:grpSpPr>
        <p:sp>
          <p:nvSpPr>
            <p:cNvPr id="8" name="Cloud Callout 7"/>
            <p:cNvSpPr/>
            <p:nvPr/>
          </p:nvSpPr>
          <p:spPr>
            <a:xfrm>
              <a:off x="844731" y="505097"/>
              <a:ext cx="9048206" cy="1515292"/>
            </a:xfrm>
            <a:prstGeom prst="cloudCallou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TextBox 3"/>
            <p:cNvSpPr txBox="1"/>
            <p:nvPr/>
          </p:nvSpPr>
          <p:spPr>
            <a:xfrm>
              <a:off x="2033636" y="847244"/>
              <a:ext cx="7768044"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xét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phục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dưới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đây</a:t>
              </a:r>
              <a:r>
                <a:rPr lang="en-US" sz="2400" dirty="0" smtClean="0">
                  <a:latin typeface="Times New Roman" panose="02020603050405020304" pitchFamily="18" charset="0"/>
                  <a:cs typeface="Times New Roman" panose="02020603050405020304" pitchFamily="18" charset="0"/>
                </a:rPr>
                <a:t>? </a:t>
              </a:r>
            </a:p>
            <a:p>
              <a:r>
                <a:rPr lang="en-US" sz="2400" dirty="0" smtClean="0">
                  <a:latin typeface="Times New Roman" panose="02020603050405020304" pitchFamily="18" charset="0"/>
                  <a:cs typeface="Times New Roman" panose="02020603050405020304" pitchFamily="18" charset="0"/>
                </a:rPr>
                <a:t>Qua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rút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bản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mình</a:t>
              </a:r>
              <a:r>
                <a:rPr lang="en-US" sz="2400" dirty="0" smtClean="0">
                  <a:latin typeface="Times New Roman" panose="02020603050405020304" pitchFamily="18" charset="0"/>
                  <a:cs typeface="Times New Roman" panose="02020603050405020304" pitchFamily="18" charset="0"/>
                </a:rPr>
                <a:t>?</a:t>
              </a:r>
            </a:p>
          </p:txBody>
        </p:sp>
      </p:grpSp>
      <p:grpSp>
        <p:nvGrpSpPr>
          <p:cNvPr id="9" name="Group 8"/>
          <p:cNvGrpSpPr/>
          <p:nvPr/>
        </p:nvGrpSpPr>
        <p:grpSpPr>
          <a:xfrm>
            <a:off x="419735" y="2359025"/>
            <a:ext cx="11545570" cy="4136390"/>
            <a:chOff x="94486" y="2207759"/>
            <a:chExt cx="11784007" cy="4136571"/>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86" y="2619375"/>
              <a:ext cx="4699766" cy="312828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4367" y="2207759"/>
              <a:ext cx="3161211" cy="3951514"/>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29681" y="2207759"/>
              <a:ext cx="3348812" cy="4136571"/>
            </a:xfrm>
            <a:prstGeom prst="rect">
              <a:avLst/>
            </a:prstGeom>
          </p:spPr>
        </p:pic>
      </p:gr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777638857"/>
      </p:ext>
    </p:extLst>
  </p:cSld>
  <p:clrMapOvr>
    <a:masterClrMapping/>
  </p:clrMapOvr>
  <p:transition spd="slow" advTm="3882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5" y="-20955"/>
            <a:ext cx="12192000" cy="6878955"/>
          </a:xfrm>
          <a:prstGeom prst="rect">
            <a:avLst/>
          </a:prstGeom>
        </p:spPr>
      </p:pic>
      <p:sp>
        <p:nvSpPr>
          <p:cNvPr id="6" name="Title 5"/>
          <p:cNvSpPr>
            <a:spLocks noGrp="1"/>
          </p:cNvSpPr>
          <p:nvPr>
            <p:ph type="title"/>
          </p:nvPr>
        </p:nvSpPr>
        <p:spPr/>
        <p:txBody>
          <a:bodyPr/>
          <a:lstStyle/>
          <a:p>
            <a:endParaRPr lang="en-US"/>
          </a:p>
        </p:txBody>
      </p:sp>
      <p:sp>
        <p:nvSpPr>
          <p:cNvPr id="4" name="TextBox 3"/>
          <p:cNvSpPr txBox="1"/>
          <p:nvPr/>
        </p:nvSpPr>
        <p:spPr>
          <a:xfrm>
            <a:off x="993140" y="2254250"/>
            <a:ext cx="8772525" cy="521970"/>
          </a:xfrm>
          <a:prstGeom prst="rect">
            <a:avLst/>
          </a:prstGeom>
          <a:noFill/>
        </p:spPr>
        <p:txBody>
          <a:bodyPr wrap="square" rtlCol="0">
            <a:spAutoFit/>
          </a:bodyPr>
          <a:lstStyle/>
          <a:p>
            <a:r>
              <a:rPr lang="en-US" sz="2800" b="1" dirty="0" smtClean="0">
                <a:solidFill>
                  <a:srgbClr val="0E08F6"/>
                </a:solidFill>
                <a:latin typeface="Times New Roman" panose="02020603050405020304" pitchFamily="18" charset="0"/>
                <a:cs typeface="Times New Roman" panose="02020603050405020304" pitchFamily="18" charset="0"/>
              </a:rPr>
              <a:t>2. </a:t>
            </a:r>
            <a:r>
              <a:rPr lang="en-US" sz="2800" b="1" dirty="0" err="1" smtClean="0">
                <a:solidFill>
                  <a:srgbClr val="0E08F6"/>
                </a:solidFill>
                <a:latin typeface="Times New Roman" panose="02020603050405020304" pitchFamily="18" charset="0"/>
                <a:cs typeface="Times New Roman" panose="02020603050405020304" pitchFamily="18" charset="0"/>
              </a:rPr>
              <a:t>Thời</a:t>
            </a:r>
            <a:r>
              <a:rPr lang="en-US" sz="2800" b="1" dirty="0" smtClean="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trang</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thể</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hiện</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tính</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cách</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của</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người</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mặc</a:t>
            </a:r>
            <a:r>
              <a:rPr lang="en-US" sz="2800" b="1" dirty="0">
                <a:solidFill>
                  <a:srgbClr val="0E08F6"/>
                </a:solidFill>
                <a:latin typeface="Times New Roman" panose="02020603050405020304" pitchFamily="18" charset="0"/>
                <a:cs typeface="Times New Roman" panose="02020603050405020304" pitchFamily="18" charset="0"/>
              </a:rPr>
              <a:t> </a:t>
            </a:r>
          </a:p>
        </p:txBody>
      </p:sp>
      <p:sp>
        <p:nvSpPr>
          <p:cNvPr id="13" name="Text Box 12"/>
          <p:cNvSpPr txBox="1"/>
          <p:nvPr/>
        </p:nvSpPr>
        <p:spPr>
          <a:xfrm>
            <a:off x="957580" y="471170"/>
            <a:ext cx="9222740" cy="1506855"/>
          </a:xfrm>
          <a:prstGeom prst="rect">
            <a:avLst/>
          </a:prstGeom>
          <a:noFill/>
        </p:spPr>
        <p:txBody>
          <a:bodyPr wrap="square" rtlCol="0">
            <a:spAutoFit/>
          </a:bodyPr>
          <a:lstStyle/>
          <a:p>
            <a:pPr algn="ctr"/>
            <a:r>
              <a:rPr lang="vi-VN" altLang="en-US" sz="3200" b="1">
                <a:solidFill>
                  <a:srgbClr val="FF0000"/>
                </a:solidFill>
                <a:latin typeface="Times New Roman" panose="02020603050405020304" pitchFamily="18" charset="0"/>
                <a:cs typeface="Times New Roman" panose="02020603050405020304" pitchFamily="18" charset="0"/>
              </a:rPr>
              <a:t>BÀI 8: THỜI TRANG</a:t>
            </a:r>
          </a:p>
          <a:p>
            <a:pPr algn="ctr"/>
            <a:endParaRPr lang="vi-VN" altLang="en-US" sz="3200" b="1">
              <a:solidFill>
                <a:srgbClr val="FF0000"/>
              </a:solidFill>
              <a:latin typeface="Times New Roman" panose="02020603050405020304" pitchFamily="18" charset="0"/>
              <a:cs typeface="Times New Roman" panose="02020603050405020304" pitchFamily="18" charset="0"/>
            </a:endParaRPr>
          </a:p>
          <a:p>
            <a:pPr algn="l"/>
            <a:r>
              <a:rPr lang="vi-VN" altLang="en-US" sz="2800" b="1">
                <a:solidFill>
                  <a:srgbClr val="0E08F6"/>
                </a:solidFill>
                <a:latin typeface="Times New Roman" panose="02020603050405020304" pitchFamily="18" charset="0"/>
                <a:cs typeface="Times New Roman" panose="02020603050405020304" pitchFamily="18" charset="0"/>
              </a:rPr>
              <a:t>1. Thời trang và phong cách thời trang</a:t>
            </a:r>
          </a:p>
        </p:txBody>
      </p:sp>
      <p:sp>
        <p:nvSpPr>
          <p:cNvPr id="7" name="TextBox 6"/>
          <p:cNvSpPr txBox="1"/>
          <p:nvPr/>
        </p:nvSpPr>
        <p:spPr>
          <a:xfrm>
            <a:off x="993140" y="3596640"/>
            <a:ext cx="9899650" cy="18148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a:t>
            </a:r>
            <a:r>
              <a:rPr lang="vi-VN" altLang="en-US" sz="2800" dirty="0" err="1">
                <a:solidFill>
                  <a:schemeClr val="tx1"/>
                </a:solidFill>
                <a:latin typeface="Times New Roman" panose="02020603050405020304" pitchFamily="18" charset="0"/>
                <a:cs typeface="Times New Roman" panose="02020603050405020304" pitchFamily="18" charset="0"/>
              </a:rPr>
              <a:t>ờ</a:t>
            </a:r>
            <a:r>
              <a:rPr lang="en-US" sz="2800" dirty="0" err="1">
                <a:solidFill>
                  <a:schemeClr val="tx1"/>
                </a:solidFill>
                <a:latin typeface="Times New Roman" panose="02020603050405020304" pitchFamily="18" charset="0"/>
                <a:cs typeface="Times New Roman" panose="02020603050405020304" pitchFamily="18" charset="0"/>
              </a:rPr>
              <a:t>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mặc</a:t>
            </a:r>
            <a:r>
              <a:rPr lang="en-US" sz="2800" dirty="0">
                <a:solidFill>
                  <a:schemeClr val="tx1"/>
                </a:solidFill>
                <a:latin typeface="Times New Roman" panose="02020603050405020304" pitchFamily="18" charset="0"/>
                <a:cs typeface="Times New Roman" panose="02020603050405020304" pitchFamily="18" charset="0"/>
              </a:rPr>
              <a:t>. Do </a:t>
            </a:r>
            <a:r>
              <a:rPr lang="en-US" sz="2800" dirty="0" err="1">
                <a:solidFill>
                  <a:schemeClr val="tx1"/>
                </a:solidFill>
                <a:latin typeface="Times New Roman" panose="02020603050405020304" pitchFamily="18" charset="0"/>
                <a:cs typeface="Times New Roman" panose="02020603050405020304" pitchFamily="18" charset="0"/>
              </a:rPr>
              <a:t>vậy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mỗi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lựa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a:t>
            </a:r>
            <a:r>
              <a:rPr lang="vi-VN" altLang="en-US" sz="2800" dirty="0" err="1">
                <a:solidFill>
                  <a:schemeClr val="tx1"/>
                </a:solidFill>
                <a:latin typeface="Times New Roman" panose="02020603050405020304" pitchFamily="18" charset="0"/>
                <a:cs typeface="Times New Roman" panose="02020603050405020304" pitchFamily="18" charset="0"/>
              </a:rPr>
              <a:t>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phù</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khéo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léo</a:t>
            </a:r>
            <a:r>
              <a:rPr lang="en-US" sz="2800" dirty="0">
                <a:solidFill>
                  <a:schemeClr val="tx1"/>
                </a:solidFill>
                <a:latin typeface="Times New Roman" panose="02020603050405020304" pitchFamily="18" charset="0"/>
                <a:cs typeface="Times New Roman" panose="02020603050405020304" pitchFamily="18" charset="0"/>
              </a:rPr>
              <a:t>.</a:t>
            </a:r>
          </a:p>
          <a:p>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693130004"/>
      </p:ext>
    </p:extLst>
  </p:cSld>
  <p:clrMapOvr>
    <a:masterClrMapping/>
  </p:clrMapOvr>
  <mc:AlternateContent xmlns:mc="http://schemas.openxmlformats.org/markup-compatibility/2006" xmlns:p14="http://schemas.microsoft.com/office/powerpoint/2010/main">
    <mc:Choice Requires="p14">
      <p:transition spd="slow" p14:dur="3400" advTm="18770">
        <p14:reveal/>
      </p:transition>
    </mc:Choice>
    <mc:Fallback xmlns="">
      <p:transition spd="slow" advTm="187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bldLst>
      <p:bldP spid="7" grpId="0" animBg="1"/>
      <p:bldP spid="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5" y="-20955"/>
            <a:ext cx="12192000" cy="6878955"/>
          </a:xfrm>
          <a:prstGeom prst="rect">
            <a:avLst/>
          </a:prstGeom>
        </p:spPr>
      </p:pic>
      <p:sp>
        <p:nvSpPr>
          <p:cNvPr id="6" name="Title 5"/>
          <p:cNvSpPr>
            <a:spLocks noGrp="1"/>
          </p:cNvSpPr>
          <p:nvPr>
            <p:ph type="title"/>
          </p:nvPr>
        </p:nvSpPr>
        <p:spPr/>
        <p:txBody>
          <a:bodyPr/>
          <a:lstStyle/>
          <a:p>
            <a:endParaRPr lang="en-US"/>
          </a:p>
        </p:txBody>
      </p:sp>
      <p:sp>
        <p:nvSpPr>
          <p:cNvPr id="4" name="TextBox 3"/>
          <p:cNvSpPr txBox="1"/>
          <p:nvPr/>
        </p:nvSpPr>
        <p:spPr>
          <a:xfrm>
            <a:off x="993140" y="2254250"/>
            <a:ext cx="8772525" cy="521970"/>
          </a:xfrm>
          <a:prstGeom prst="rect">
            <a:avLst/>
          </a:prstGeom>
          <a:noFill/>
        </p:spPr>
        <p:txBody>
          <a:bodyPr wrap="square" rtlCol="0">
            <a:spAutoFit/>
          </a:bodyPr>
          <a:lstStyle/>
          <a:p>
            <a:r>
              <a:rPr lang="en-US" sz="2800" b="1" dirty="0" smtClean="0">
                <a:solidFill>
                  <a:srgbClr val="0E08F6"/>
                </a:solidFill>
                <a:latin typeface="Times New Roman" panose="02020603050405020304" pitchFamily="18" charset="0"/>
                <a:cs typeface="Times New Roman" panose="02020603050405020304" pitchFamily="18" charset="0"/>
              </a:rPr>
              <a:t>2. </a:t>
            </a:r>
            <a:r>
              <a:rPr lang="en-US" sz="2800" b="1" dirty="0" err="1" smtClean="0">
                <a:solidFill>
                  <a:srgbClr val="0E08F6"/>
                </a:solidFill>
                <a:latin typeface="Times New Roman" panose="02020603050405020304" pitchFamily="18" charset="0"/>
                <a:cs typeface="Times New Roman" panose="02020603050405020304" pitchFamily="18" charset="0"/>
              </a:rPr>
              <a:t>Thời</a:t>
            </a:r>
            <a:r>
              <a:rPr lang="en-US" sz="2800" b="1" dirty="0" smtClean="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trang</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thể</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hiện</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tính</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cách</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của</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người</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mặc</a:t>
            </a:r>
            <a:r>
              <a:rPr lang="en-US" sz="2800" b="1" dirty="0">
                <a:solidFill>
                  <a:srgbClr val="0E08F6"/>
                </a:solidFill>
                <a:latin typeface="Times New Roman" panose="02020603050405020304" pitchFamily="18" charset="0"/>
                <a:cs typeface="Times New Roman" panose="02020603050405020304" pitchFamily="18" charset="0"/>
              </a:rPr>
              <a:t> </a:t>
            </a:r>
          </a:p>
        </p:txBody>
      </p:sp>
      <p:sp>
        <p:nvSpPr>
          <p:cNvPr id="13" name="Text Box 12"/>
          <p:cNvSpPr txBox="1"/>
          <p:nvPr/>
        </p:nvSpPr>
        <p:spPr>
          <a:xfrm>
            <a:off x="957580" y="471170"/>
            <a:ext cx="9222740" cy="1506855"/>
          </a:xfrm>
          <a:prstGeom prst="rect">
            <a:avLst/>
          </a:prstGeom>
          <a:noFill/>
        </p:spPr>
        <p:txBody>
          <a:bodyPr wrap="square" rtlCol="0">
            <a:spAutoFit/>
          </a:bodyPr>
          <a:lstStyle/>
          <a:p>
            <a:pPr algn="ctr"/>
            <a:r>
              <a:rPr lang="vi-VN" altLang="en-US" sz="3200" b="1">
                <a:solidFill>
                  <a:srgbClr val="FF0000"/>
                </a:solidFill>
                <a:latin typeface="Times New Roman" panose="02020603050405020304" pitchFamily="18" charset="0"/>
                <a:cs typeface="Times New Roman" panose="02020603050405020304" pitchFamily="18" charset="0"/>
              </a:rPr>
              <a:t>BÀI 8: THỜI TRANG</a:t>
            </a:r>
          </a:p>
          <a:p>
            <a:pPr algn="ctr"/>
            <a:endParaRPr lang="vi-VN" altLang="en-US" sz="3200" b="1">
              <a:solidFill>
                <a:srgbClr val="FF0000"/>
              </a:solidFill>
              <a:latin typeface="Times New Roman" panose="02020603050405020304" pitchFamily="18" charset="0"/>
              <a:cs typeface="Times New Roman" panose="02020603050405020304" pitchFamily="18" charset="0"/>
            </a:endParaRPr>
          </a:p>
          <a:p>
            <a:pPr algn="l"/>
            <a:r>
              <a:rPr lang="vi-VN" altLang="en-US" sz="2800" b="1">
                <a:solidFill>
                  <a:srgbClr val="0E08F6"/>
                </a:solidFill>
                <a:latin typeface="Times New Roman" panose="02020603050405020304" pitchFamily="18" charset="0"/>
                <a:cs typeface="Times New Roman" panose="02020603050405020304" pitchFamily="18" charset="0"/>
              </a:rPr>
              <a:t>1. Thời trang và phong cách thời trang</a:t>
            </a:r>
          </a:p>
        </p:txBody>
      </p:sp>
      <p:sp>
        <p:nvSpPr>
          <p:cNvPr id="8" name="Rectangle 7"/>
          <p:cNvSpPr/>
          <p:nvPr/>
        </p:nvSpPr>
        <p:spPr>
          <a:xfrm>
            <a:off x="779235" y="2887916"/>
            <a:ext cx="9579429" cy="1083374"/>
          </a:xfrm>
          <a:prstGeom prst="rect">
            <a:avLst/>
          </a:prstGeom>
        </p:spPr>
        <p:txBody>
          <a:bodyPr wrap="square">
            <a:spAutoFit/>
          </a:bodyPr>
          <a:lstStyle/>
          <a:p>
            <a:pPr indent="228600" algn="just">
              <a:lnSpc>
                <a:spcPct val="130000"/>
              </a:lnSpc>
              <a:spcAft>
                <a:spcPts val="0"/>
              </a:spcAft>
              <a:tabLst>
                <a:tab pos="361950" algn="l"/>
              </a:tabLst>
            </a:pPr>
            <a:r>
              <a:rPr lang="en-US" sz="2800" b="1" dirty="0" smtClean="0">
                <a:solidFill>
                  <a:srgbClr val="0000FF"/>
                </a:solidFill>
                <a:latin typeface="Times New Roman" panose="02020603050405020304" pitchFamily="18" charset="0"/>
                <a:ea typeface="Times New Roman" panose="02020603050405020304" pitchFamily="18" charset="0"/>
              </a:rPr>
              <a:t>3. </a:t>
            </a:r>
            <a:r>
              <a:rPr lang="en-US" sz="2800" b="1" dirty="0" err="1" smtClean="0">
                <a:solidFill>
                  <a:srgbClr val="0000FF"/>
                </a:solidFill>
                <a:latin typeface="Times New Roman" panose="02020603050405020304" pitchFamily="18" charset="0"/>
                <a:ea typeface="Times New Roman" panose="02020603050405020304" pitchFamily="18" charset="0"/>
              </a:rPr>
              <a:t>Lựa</a:t>
            </a:r>
            <a:r>
              <a:rPr lang="en-US" sz="2800" b="1" dirty="0" smtClean="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chọn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trang</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phục</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phù</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hợp</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theo</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thời</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trang</a:t>
            </a:r>
            <a:endParaRPr lang="en-US" sz="2800" dirty="0" smtClean="0">
              <a:solidFill>
                <a:srgbClr val="0000FF"/>
              </a:solidFill>
              <a:effectLst/>
              <a:latin typeface="Times New Roman" panose="02020603050405020304" pitchFamily="18" charset="0"/>
              <a:ea typeface="Times New Roman" panose="02020603050405020304" pitchFamily="18" charset="0"/>
            </a:endParaRPr>
          </a:p>
          <a:p>
            <a:r>
              <a:rPr lang="vi-VN" sz="2800" b="1" dirty="0">
                <a:solidFill>
                  <a:srgbClr val="0000FF"/>
                </a:solidFill>
                <a:latin typeface="Times New Roman" panose="02020603050405020304" pitchFamily="18" charset="0"/>
                <a:ea typeface="Calibri" panose="020F0502020204030204" charset="0"/>
              </a:rPr>
              <a:t> </a:t>
            </a:r>
            <a:r>
              <a:rPr lang="vi-VN" sz="2800" b="1" dirty="0" smtClean="0">
                <a:solidFill>
                  <a:srgbClr val="0000FF"/>
                </a:solidFill>
                <a:latin typeface="Times New Roman" panose="02020603050405020304" pitchFamily="18" charset="0"/>
                <a:ea typeface="Calibri" panose="020F0502020204030204" charset="0"/>
              </a:rPr>
              <a:t>     </a:t>
            </a:r>
            <a:r>
              <a:rPr lang="en-US" sz="2800" b="1" dirty="0" smtClean="0">
                <a:solidFill>
                  <a:srgbClr val="0000FF"/>
                </a:solidFill>
                <a:latin typeface="Times New Roman" panose="02020603050405020304" pitchFamily="18" charset="0"/>
                <a:ea typeface="Calibri" panose="020F0502020204030204" charset="0"/>
              </a:rPr>
              <a:t>3.1</a:t>
            </a:r>
            <a:r>
              <a:rPr lang="vi-VN" sz="2800" b="1" dirty="0">
                <a:solidFill>
                  <a:srgbClr val="0000FF"/>
                </a:solidFill>
                <a:latin typeface="Times New Roman" panose="02020603050405020304" pitchFamily="18" charset="0"/>
                <a:ea typeface="Calibri" panose="020F0502020204030204" charset="0"/>
              </a:rPr>
              <a:t>.</a:t>
            </a:r>
            <a:r>
              <a:rPr lang="en-US" sz="2800" b="1" dirty="0" smtClean="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Một</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số</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lưu</a:t>
            </a:r>
            <a:r>
              <a:rPr lang="en-US" sz="2800" dirty="0">
                <a:solidFill>
                  <a:srgbClr val="0000FF"/>
                </a:solidFill>
                <a:latin typeface="Times New Roman" panose="02020603050405020304" pitchFamily="18" charset="0"/>
                <a:ea typeface="Calibri" panose="020F0502020204030204" charset="0"/>
              </a:rPr>
              <a:t> ý </a:t>
            </a:r>
            <a:r>
              <a:rPr lang="en-US" sz="2800" b="1" i="1" dirty="0" err="1">
                <a:solidFill>
                  <a:srgbClr val="0000FF"/>
                </a:solidFill>
                <a:latin typeface="Times New Roman" panose="02020603050405020304" pitchFamily="18" charset="0"/>
                <a:ea typeface="Calibri" panose="020F0502020204030204" charset="0"/>
              </a:rPr>
              <a:t>khi</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lựa</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chọn</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trang</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phục</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theo</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th</a:t>
            </a:r>
            <a:r>
              <a:rPr lang="en-US" sz="2800" b="1" dirty="0" err="1">
                <a:solidFill>
                  <a:srgbClr val="0000FF"/>
                </a:solidFill>
                <a:latin typeface="Times New Roman" panose="02020603050405020304" pitchFamily="18" charset="0"/>
                <a:ea typeface="Calibri" panose="020F0502020204030204" charset="0"/>
              </a:rPr>
              <a:t>ờ</a:t>
            </a:r>
            <a:r>
              <a:rPr lang="en-US" sz="2800" b="1" i="1" dirty="0" err="1">
                <a:solidFill>
                  <a:srgbClr val="0000FF"/>
                </a:solidFill>
                <a:latin typeface="Times New Roman" panose="02020603050405020304" pitchFamily="18" charset="0"/>
                <a:ea typeface="Calibri" panose="020F0502020204030204" charset="0"/>
              </a:rPr>
              <a:t>i</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trang</a:t>
            </a:r>
            <a:endParaRPr lang="en-US" sz="2800" dirty="0">
              <a:solidFill>
                <a:srgbClr val="0000FF"/>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388671048"/>
      </p:ext>
    </p:extLst>
  </p:cSld>
  <p:clrMapOvr>
    <a:masterClrMapping/>
  </p:clrMapOvr>
  <mc:AlternateContent xmlns:mc="http://schemas.openxmlformats.org/markup-compatibility/2006" xmlns:p14="http://schemas.microsoft.com/office/powerpoint/2010/main">
    <mc:Choice Requires="p14">
      <p:transition spd="slow" p14:dur="3400" advTm="12638">
        <p14:reveal/>
      </p:transition>
    </mc:Choice>
    <mc:Fallback xmlns="">
      <p:transition spd="slow" advTm="126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75221" y="1235356"/>
            <a:ext cx="7149736" cy="3433355"/>
            <a:chOff x="-95794" y="1591491"/>
            <a:chExt cx="7149736" cy="3433355"/>
          </a:xfrm>
        </p:grpSpPr>
        <p:sp>
          <p:nvSpPr>
            <p:cNvPr id="7" name="Cloud Callout 6"/>
            <p:cNvSpPr/>
            <p:nvPr/>
          </p:nvSpPr>
          <p:spPr>
            <a:xfrm flipH="1">
              <a:off x="-95794" y="1591491"/>
              <a:ext cx="7149736" cy="3433355"/>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44731" y="2272938"/>
              <a:ext cx="4990012" cy="2246769"/>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hôm</a:t>
              </a:r>
              <a:r>
                <a:rPr lang="en-US" sz="2000" dirty="0">
                  <a:latin typeface="Times New Roman" panose="02020603050405020304" pitchFamily="18" charset="0"/>
                  <a:cs typeface="Times New Roman" panose="02020603050405020304" pitchFamily="18" charset="0"/>
                </a:rPr>
                <a:t> nay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cưới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chiếc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đẹp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cs typeface="Times New Roman" panose="02020603050405020304" pitchFamily="18" charset="0"/>
                </a:rPr>
                <a:t> do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cưới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muộn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kịp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chiếc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Theo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chiếc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cưới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sao</a:t>
              </a:r>
              <a:r>
                <a:rPr lang="en-US" sz="2000" dirty="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p:txBody>
        </p:sp>
      </p:gr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5712" y="706482"/>
            <a:ext cx="3466733" cy="5650775"/>
          </a:xfrm>
          <a:prstGeom prst="rect">
            <a:avLst/>
          </a:prstGeom>
        </p:spPr>
      </p:pic>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280818008"/>
      </p:ext>
    </p:extLst>
  </p:cSld>
  <p:clrMapOvr>
    <a:masterClrMapping/>
  </p:clrMapOvr>
  <mc:AlternateContent xmlns:mc="http://schemas.openxmlformats.org/markup-compatibility/2006" xmlns:p14="http://schemas.microsoft.com/office/powerpoint/2010/main">
    <mc:Choice Requires="p14">
      <p:transition spd="slow" p14:dur="1500" advTm="51125">
        <p:split orient="vert"/>
      </p:transition>
    </mc:Choice>
    <mc:Fallback xmlns="">
      <p:transition spd="slow" advTm="5112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par>
                                <p:cTn id="12" presetID="6" presetClass="entr" presetSubtype="16"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10665" y="1199515"/>
            <a:ext cx="9867900" cy="5015865"/>
          </a:xfrm>
          <a:prstGeom prst="rect">
            <a:avLst/>
          </a:prstGeom>
          <a:noFill/>
        </p:spPr>
        <p:txBody>
          <a:bodyPr wrap="square" rtlCol="0">
            <a:spAutoFit/>
          </a:bodyPr>
          <a:lstStyle/>
          <a:p>
            <a:r>
              <a:rPr lang="en-US" sz="3200" b="1" dirty="0" err="1" smtClean="0">
                <a:solidFill>
                  <a:srgbClr val="FF0000"/>
                </a:solidFill>
                <a:latin typeface="Times New Roman" panose="02020603050405020304" pitchFamily="18" charset="0"/>
                <a:cs typeface="Times New Roman" panose="02020603050405020304" pitchFamily="18" charset="0"/>
              </a:rPr>
              <a:t>Một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số</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lưu</a:t>
            </a:r>
            <a:r>
              <a:rPr lang="en-US" sz="3200" b="1" dirty="0" smtClean="0">
                <a:solidFill>
                  <a:srgbClr val="FF0000"/>
                </a:solidFill>
                <a:latin typeface="Times New Roman" panose="02020603050405020304" pitchFamily="18" charset="0"/>
                <a:cs typeface="Times New Roman" panose="02020603050405020304" pitchFamily="18" charset="0"/>
              </a:rPr>
              <a:t> ý </a:t>
            </a:r>
            <a:r>
              <a:rPr lang="en-US" sz="3200" b="1" dirty="0" err="1" smtClean="0">
                <a:solidFill>
                  <a:srgbClr val="FF0000"/>
                </a:solidFill>
                <a:latin typeface="Times New Roman" panose="02020603050405020304" pitchFamily="18" charset="0"/>
                <a:cs typeface="Times New Roman" panose="02020603050405020304" pitchFamily="18" charset="0"/>
              </a:rPr>
              <a:t>khi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lựa</a:t>
            </a:r>
            <a:r>
              <a:rPr lang="en-US" sz="3200" b="1" dirty="0" smtClean="0">
                <a:solidFill>
                  <a:srgbClr val="FF0000"/>
                </a:solidFill>
                <a:latin typeface="Times New Roman" panose="02020603050405020304" pitchFamily="18" charset="0"/>
                <a:cs typeface="Times New Roman" panose="02020603050405020304" pitchFamily="18" charset="0"/>
              </a:rPr>
              <a:t> ch</a:t>
            </a:r>
            <a:r>
              <a:rPr lang="vi-VN" altLang="en-US" sz="3200" b="1" dirty="0" smtClean="0">
                <a:solidFill>
                  <a:srgbClr val="FF0000"/>
                </a:solidFill>
                <a:latin typeface="Times New Roman" panose="02020603050405020304" pitchFamily="18" charset="0"/>
                <a:cs typeface="Times New Roman" panose="02020603050405020304" pitchFamily="18" charset="0"/>
              </a:rPr>
              <a:t>ọ</a:t>
            </a:r>
            <a:r>
              <a:rPr lang="en-US" sz="3200" b="1" dirty="0" smtClean="0">
                <a:solidFill>
                  <a:srgbClr val="FF0000"/>
                </a:solidFill>
                <a:latin typeface="Times New Roman" panose="02020603050405020304" pitchFamily="18" charset="0"/>
                <a:cs typeface="Times New Roman" panose="02020603050405020304" pitchFamily="18" charset="0"/>
              </a:rPr>
              <a:t>n </a:t>
            </a:r>
            <a:r>
              <a:rPr lang="en-US" sz="3200" b="1" dirty="0" err="1" smtClean="0">
                <a:solidFill>
                  <a:srgbClr val="FF0000"/>
                </a:solidFill>
                <a:latin typeface="Times New Roman" panose="02020603050405020304" pitchFamily="18" charset="0"/>
                <a:cs typeface="Times New Roman" panose="02020603050405020304" pitchFamily="18" charset="0"/>
              </a:rPr>
              <a:t>trang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phục</a:t>
            </a:r>
            <a:endParaRPr lang="en-US" sz="3200" b="1" dirty="0" smtClean="0">
              <a:solidFill>
                <a:srgbClr val="FF0000"/>
              </a:solidFill>
              <a:latin typeface="Times New Roman" panose="02020603050405020304" pitchFamily="18" charset="0"/>
              <a:cs typeface="Times New Roman" panose="02020603050405020304" pitchFamily="18" charset="0"/>
            </a:endParaRPr>
          </a:p>
          <a:p>
            <a:pPr marL="285750" indent="-285750">
              <a:buFontTx/>
              <a:buChar char="-"/>
            </a:pPr>
            <a:r>
              <a:rPr lang="en-US" sz="3200" dirty="0" err="1" smtClean="0">
                <a:solidFill>
                  <a:srgbClr val="0E08F6"/>
                </a:solidFill>
                <a:latin typeface="Times New Roman" panose="02020603050405020304" pitchFamily="18" charset="0"/>
                <a:cs typeface="Times New Roman" panose="02020603050405020304" pitchFamily="18" charset="0"/>
              </a:rPr>
              <a:t>Xác</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định</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đặc</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điểm</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vóc</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dáng</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của</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người</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mặc</a:t>
            </a:r>
            <a:r>
              <a:rPr lang="en-US" sz="3200" dirty="0" smtClean="0">
                <a:solidFill>
                  <a:srgbClr val="0E08F6"/>
                </a:solidFill>
                <a:latin typeface="Times New Roman" panose="02020603050405020304" pitchFamily="18" charset="0"/>
                <a:cs typeface="Times New Roman" panose="02020603050405020304" pitchFamily="18" charset="0"/>
              </a:rPr>
              <a:t>.</a:t>
            </a:r>
          </a:p>
          <a:p>
            <a:pPr marL="285750" indent="-285750">
              <a:buFontTx/>
              <a:buChar char="-"/>
            </a:pPr>
            <a:r>
              <a:rPr lang="en-US" sz="3200" dirty="0" err="1" smtClean="0">
                <a:solidFill>
                  <a:srgbClr val="0E08F6"/>
                </a:solidFill>
                <a:latin typeface="Times New Roman" panose="02020603050405020304" pitchFamily="18" charset="0"/>
                <a:cs typeface="Times New Roman" panose="02020603050405020304" pitchFamily="18" charset="0"/>
              </a:rPr>
              <a:t>Xác</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định</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xu</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hướng</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thời</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trang</a:t>
            </a:r>
            <a:r>
              <a:rPr lang="en-US" sz="3200" dirty="0" smtClean="0">
                <a:solidFill>
                  <a:srgbClr val="0E08F6"/>
                </a:solidFill>
                <a:latin typeface="Times New Roman" panose="02020603050405020304" pitchFamily="18" charset="0"/>
                <a:cs typeface="Times New Roman" panose="02020603050405020304" pitchFamily="18" charset="0"/>
              </a:rPr>
              <a:t> </a:t>
            </a:r>
          </a:p>
          <a:p>
            <a:pPr marL="285750" indent="-285750">
              <a:buFontTx/>
              <a:buChar char="-"/>
            </a:pPr>
            <a:r>
              <a:rPr lang="en-US" sz="3200" dirty="0" err="1" smtClean="0">
                <a:solidFill>
                  <a:srgbClr val="0E08F6"/>
                </a:solidFill>
                <a:latin typeface="Times New Roman" panose="02020603050405020304" pitchFamily="18" charset="0"/>
                <a:cs typeface="Times New Roman" panose="02020603050405020304" pitchFamily="18" charset="0"/>
              </a:rPr>
              <a:t>Lựa</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chọn</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trang</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phục</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phục</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phù</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hợp</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với</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lứa</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tuổi</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môi</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trường</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hoạt</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động</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và</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điều</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kiện</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tài</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chính</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của</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gia</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đình</a:t>
            </a:r>
            <a:r>
              <a:rPr lang="en-US" sz="3200" dirty="0" smtClean="0">
                <a:solidFill>
                  <a:srgbClr val="0E08F6"/>
                </a:solidFill>
                <a:latin typeface="Times New Roman" panose="02020603050405020304" pitchFamily="18" charset="0"/>
                <a:cs typeface="Times New Roman" panose="02020603050405020304" pitchFamily="18" charset="0"/>
              </a:rPr>
              <a:t>.</a:t>
            </a:r>
          </a:p>
          <a:p>
            <a:pPr marL="285750" indent="-285750">
              <a:buFontTx/>
              <a:buChar char="-"/>
            </a:pPr>
            <a:r>
              <a:rPr lang="en-US" sz="3200" dirty="0" err="1" smtClean="0">
                <a:solidFill>
                  <a:srgbClr val="0E08F6"/>
                </a:solidFill>
                <a:latin typeface="Times New Roman" panose="02020603050405020304" pitchFamily="18" charset="0"/>
                <a:cs typeface="Times New Roman" panose="02020603050405020304" pitchFamily="18" charset="0"/>
              </a:rPr>
              <a:t>Lựa</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chọn</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màu</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sắc</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vải</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kiểu</a:t>
            </a:r>
            <a:r>
              <a:rPr lang="en-US" sz="3200" dirty="0" smtClean="0">
                <a:solidFill>
                  <a:srgbClr val="0E08F6"/>
                </a:solidFill>
                <a:latin typeface="Times New Roman" panose="02020603050405020304" pitchFamily="18" charset="0"/>
                <a:cs typeface="Times New Roman" panose="02020603050405020304" pitchFamily="18" charset="0"/>
              </a:rPr>
              <a:t> may </a:t>
            </a:r>
            <a:r>
              <a:rPr lang="en-US" sz="3200" dirty="0" err="1" smtClean="0">
                <a:solidFill>
                  <a:srgbClr val="0E08F6"/>
                </a:solidFill>
                <a:latin typeface="Times New Roman" panose="02020603050405020304" pitchFamily="18" charset="0"/>
                <a:cs typeface="Times New Roman" panose="02020603050405020304" pitchFamily="18" charset="0"/>
              </a:rPr>
              <a:t>phù</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hợp</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với</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vóc</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dáng</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người</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mặc</a:t>
            </a:r>
            <a:r>
              <a:rPr lang="en-US" sz="3200" dirty="0" smtClean="0">
                <a:solidFill>
                  <a:srgbClr val="0E08F6"/>
                </a:solidFill>
                <a:latin typeface="Times New Roman" panose="02020603050405020304" pitchFamily="18" charset="0"/>
                <a:cs typeface="Times New Roman" panose="02020603050405020304" pitchFamily="18" charset="0"/>
              </a:rPr>
              <a:t>.</a:t>
            </a:r>
          </a:p>
          <a:p>
            <a:pPr marL="285750" indent="-285750">
              <a:buFontTx/>
              <a:buChar char="-"/>
            </a:pPr>
            <a:r>
              <a:rPr lang="en-US" sz="3200" dirty="0" err="1" smtClean="0">
                <a:solidFill>
                  <a:srgbClr val="0E08F6"/>
                </a:solidFill>
                <a:latin typeface="Times New Roman" panose="02020603050405020304" pitchFamily="18" charset="0"/>
                <a:cs typeface="Times New Roman" panose="02020603050405020304" pitchFamily="18" charset="0"/>
              </a:rPr>
              <a:t>Lựa</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chọn</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thêm</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các</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vật</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dụng</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đi</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kèm</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phù</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hợp</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với</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trang</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phục</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đã</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chọn</a:t>
            </a:r>
            <a:endParaRPr lang="en-US" sz="3200" dirty="0" smtClean="0">
              <a:solidFill>
                <a:srgbClr val="0E08F6"/>
              </a:solidFill>
              <a:latin typeface="Times New Roman" panose="02020603050405020304" pitchFamily="18" charset="0"/>
              <a:cs typeface="Times New Roman" panose="02020603050405020304" pitchFamily="18" charset="0"/>
            </a:endParaRPr>
          </a:p>
          <a:p>
            <a:pPr marL="285750" indent="-285750">
              <a:buFontTx/>
              <a:buChar char="-"/>
            </a:pPr>
            <a:endParaRPr lang="en-US" sz="3200" dirty="0" smtClean="0">
              <a:solidFill>
                <a:srgbClr val="0E08F6"/>
              </a:solidFill>
              <a:latin typeface="Times New Roman" panose="02020603050405020304" pitchFamily="18" charset="0"/>
              <a:cs typeface="Times New Roman" panose="02020603050405020304" pitchFamily="18"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91903053"/>
      </p:ext>
    </p:extLst>
  </p:cSld>
  <p:clrMapOvr>
    <a:masterClrMapping/>
  </p:clrMapOvr>
  <mc:AlternateContent xmlns:mc="http://schemas.openxmlformats.org/markup-compatibility/2006" xmlns:p14="http://schemas.microsoft.com/office/powerpoint/2010/main">
    <mc:Choice Requires="p14">
      <p:transition spd="med" p14:dur="700" advTm="31735">
        <p:fade/>
      </p:transition>
    </mc:Choice>
    <mc:Fallback xmlns="">
      <p:transition spd="med" advTm="31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5" y="-20955"/>
            <a:ext cx="12192000" cy="6878955"/>
          </a:xfrm>
          <a:prstGeom prst="rect">
            <a:avLst/>
          </a:prstGeom>
        </p:spPr>
      </p:pic>
      <p:sp>
        <p:nvSpPr>
          <p:cNvPr id="6" name="Title 5"/>
          <p:cNvSpPr>
            <a:spLocks noGrp="1"/>
          </p:cNvSpPr>
          <p:nvPr>
            <p:ph type="title"/>
          </p:nvPr>
        </p:nvSpPr>
        <p:spPr/>
        <p:txBody>
          <a:bodyPr/>
          <a:lstStyle/>
          <a:p>
            <a:endParaRPr lang="en-US"/>
          </a:p>
        </p:txBody>
      </p:sp>
      <p:sp>
        <p:nvSpPr>
          <p:cNvPr id="4" name="TextBox 3"/>
          <p:cNvSpPr txBox="1"/>
          <p:nvPr/>
        </p:nvSpPr>
        <p:spPr>
          <a:xfrm>
            <a:off x="993140" y="2254250"/>
            <a:ext cx="8772525" cy="521970"/>
          </a:xfrm>
          <a:prstGeom prst="rect">
            <a:avLst/>
          </a:prstGeom>
          <a:noFill/>
        </p:spPr>
        <p:txBody>
          <a:bodyPr wrap="square" rtlCol="0">
            <a:spAutoFit/>
          </a:bodyPr>
          <a:lstStyle/>
          <a:p>
            <a:r>
              <a:rPr lang="en-US" sz="2800" b="1" dirty="0" smtClean="0">
                <a:solidFill>
                  <a:srgbClr val="0E08F6"/>
                </a:solidFill>
                <a:latin typeface="Times New Roman" panose="02020603050405020304" pitchFamily="18" charset="0"/>
                <a:cs typeface="Times New Roman" panose="02020603050405020304" pitchFamily="18" charset="0"/>
              </a:rPr>
              <a:t>2. </a:t>
            </a:r>
            <a:r>
              <a:rPr lang="en-US" sz="2800" b="1" dirty="0" err="1" smtClean="0">
                <a:solidFill>
                  <a:srgbClr val="0E08F6"/>
                </a:solidFill>
                <a:latin typeface="Times New Roman" panose="02020603050405020304" pitchFamily="18" charset="0"/>
                <a:cs typeface="Times New Roman" panose="02020603050405020304" pitchFamily="18" charset="0"/>
              </a:rPr>
              <a:t>Thời</a:t>
            </a:r>
            <a:r>
              <a:rPr lang="en-US" sz="2800" b="1" dirty="0" smtClean="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trang</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thể</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hiện</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tính</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cách</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của</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người</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mặc</a:t>
            </a:r>
            <a:r>
              <a:rPr lang="en-US" sz="2800" b="1" dirty="0">
                <a:solidFill>
                  <a:srgbClr val="0E08F6"/>
                </a:solidFill>
                <a:latin typeface="Times New Roman" panose="02020603050405020304" pitchFamily="18" charset="0"/>
                <a:cs typeface="Times New Roman" panose="02020603050405020304" pitchFamily="18" charset="0"/>
              </a:rPr>
              <a:t> </a:t>
            </a:r>
          </a:p>
        </p:txBody>
      </p:sp>
      <p:sp>
        <p:nvSpPr>
          <p:cNvPr id="13" name="Text Box 12"/>
          <p:cNvSpPr txBox="1"/>
          <p:nvPr/>
        </p:nvSpPr>
        <p:spPr>
          <a:xfrm>
            <a:off x="957580" y="471170"/>
            <a:ext cx="9222740" cy="1506855"/>
          </a:xfrm>
          <a:prstGeom prst="rect">
            <a:avLst/>
          </a:prstGeom>
          <a:noFill/>
        </p:spPr>
        <p:txBody>
          <a:bodyPr wrap="square" rtlCol="0">
            <a:spAutoFit/>
          </a:bodyPr>
          <a:lstStyle/>
          <a:p>
            <a:pPr algn="ctr"/>
            <a:r>
              <a:rPr lang="vi-VN" altLang="en-US" sz="3200" b="1">
                <a:solidFill>
                  <a:srgbClr val="FF0000"/>
                </a:solidFill>
                <a:latin typeface="Times New Roman" panose="02020603050405020304" pitchFamily="18" charset="0"/>
                <a:cs typeface="Times New Roman" panose="02020603050405020304" pitchFamily="18" charset="0"/>
              </a:rPr>
              <a:t>BÀI 8: THỜI TRANG</a:t>
            </a:r>
          </a:p>
          <a:p>
            <a:pPr algn="ctr"/>
            <a:endParaRPr lang="vi-VN" altLang="en-US" sz="3200" b="1">
              <a:solidFill>
                <a:srgbClr val="FF0000"/>
              </a:solidFill>
              <a:latin typeface="Times New Roman" panose="02020603050405020304" pitchFamily="18" charset="0"/>
              <a:cs typeface="Times New Roman" panose="02020603050405020304" pitchFamily="18" charset="0"/>
            </a:endParaRPr>
          </a:p>
          <a:p>
            <a:pPr algn="l"/>
            <a:r>
              <a:rPr lang="vi-VN" altLang="en-US" sz="2800" b="1">
                <a:solidFill>
                  <a:srgbClr val="0E08F6"/>
                </a:solidFill>
                <a:latin typeface="Times New Roman" panose="02020603050405020304" pitchFamily="18" charset="0"/>
                <a:cs typeface="Times New Roman" panose="02020603050405020304" pitchFamily="18" charset="0"/>
              </a:rPr>
              <a:t>1. Thời trang và phong cách thời trang</a:t>
            </a:r>
          </a:p>
        </p:txBody>
      </p:sp>
      <p:sp>
        <p:nvSpPr>
          <p:cNvPr id="8" name="Rectangle 7"/>
          <p:cNvSpPr/>
          <p:nvPr/>
        </p:nvSpPr>
        <p:spPr>
          <a:xfrm>
            <a:off x="779235" y="2887916"/>
            <a:ext cx="9579429" cy="1083374"/>
          </a:xfrm>
          <a:prstGeom prst="rect">
            <a:avLst/>
          </a:prstGeom>
        </p:spPr>
        <p:txBody>
          <a:bodyPr wrap="square">
            <a:spAutoFit/>
          </a:bodyPr>
          <a:lstStyle/>
          <a:p>
            <a:pPr indent="228600" algn="just">
              <a:lnSpc>
                <a:spcPct val="130000"/>
              </a:lnSpc>
              <a:spcAft>
                <a:spcPts val="0"/>
              </a:spcAft>
              <a:tabLst>
                <a:tab pos="361950" algn="l"/>
              </a:tabLst>
            </a:pPr>
            <a:r>
              <a:rPr lang="en-US" sz="2800" b="1" dirty="0" smtClean="0">
                <a:solidFill>
                  <a:srgbClr val="0000FF"/>
                </a:solidFill>
                <a:latin typeface="Times New Roman" panose="02020603050405020304" pitchFamily="18" charset="0"/>
                <a:ea typeface="Times New Roman" panose="02020603050405020304" pitchFamily="18" charset="0"/>
              </a:rPr>
              <a:t>3. </a:t>
            </a:r>
            <a:r>
              <a:rPr lang="en-US" sz="2800" b="1" dirty="0" err="1" smtClean="0">
                <a:solidFill>
                  <a:srgbClr val="0000FF"/>
                </a:solidFill>
                <a:latin typeface="Times New Roman" panose="02020603050405020304" pitchFamily="18" charset="0"/>
                <a:ea typeface="Times New Roman" panose="02020603050405020304" pitchFamily="18" charset="0"/>
              </a:rPr>
              <a:t>Lựa</a:t>
            </a:r>
            <a:r>
              <a:rPr lang="en-US" sz="2800" b="1" dirty="0" smtClean="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chọn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trang</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phục</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phù</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hợp</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theo</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thời</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trang</a:t>
            </a:r>
            <a:endParaRPr lang="en-US" sz="2800" dirty="0" smtClean="0">
              <a:solidFill>
                <a:srgbClr val="0000FF"/>
              </a:solidFill>
              <a:effectLst/>
              <a:latin typeface="Times New Roman" panose="02020603050405020304" pitchFamily="18" charset="0"/>
              <a:ea typeface="Times New Roman" panose="02020603050405020304" pitchFamily="18" charset="0"/>
            </a:endParaRPr>
          </a:p>
          <a:p>
            <a:r>
              <a:rPr lang="vi-VN" sz="2800" b="1" dirty="0">
                <a:solidFill>
                  <a:srgbClr val="0000FF"/>
                </a:solidFill>
                <a:latin typeface="Times New Roman" panose="02020603050405020304" pitchFamily="18" charset="0"/>
                <a:ea typeface="Calibri" panose="020F0502020204030204" charset="0"/>
              </a:rPr>
              <a:t> </a:t>
            </a:r>
            <a:r>
              <a:rPr lang="vi-VN" sz="2800" b="1" dirty="0" smtClean="0">
                <a:solidFill>
                  <a:srgbClr val="0000FF"/>
                </a:solidFill>
                <a:latin typeface="Times New Roman" panose="02020603050405020304" pitchFamily="18" charset="0"/>
                <a:ea typeface="Calibri" panose="020F0502020204030204" charset="0"/>
              </a:rPr>
              <a:t>     </a:t>
            </a:r>
            <a:r>
              <a:rPr lang="en-US" sz="2800" b="1" dirty="0" smtClean="0">
                <a:solidFill>
                  <a:srgbClr val="0000FF"/>
                </a:solidFill>
                <a:latin typeface="Times New Roman" panose="02020603050405020304" pitchFamily="18" charset="0"/>
                <a:ea typeface="Calibri" panose="020F0502020204030204" charset="0"/>
              </a:rPr>
              <a:t>3.1</a:t>
            </a:r>
            <a:r>
              <a:rPr lang="vi-VN" sz="2800" b="1" dirty="0">
                <a:solidFill>
                  <a:srgbClr val="0000FF"/>
                </a:solidFill>
                <a:latin typeface="Times New Roman" panose="02020603050405020304" pitchFamily="18" charset="0"/>
                <a:ea typeface="Calibri" panose="020F0502020204030204" charset="0"/>
              </a:rPr>
              <a:t>.</a:t>
            </a:r>
            <a:r>
              <a:rPr lang="en-US" sz="2800" b="1" dirty="0" smtClean="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Một</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số</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lưu</a:t>
            </a:r>
            <a:r>
              <a:rPr lang="en-US" sz="2800" dirty="0">
                <a:solidFill>
                  <a:srgbClr val="0000FF"/>
                </a:solidFill>
                <a:latin typeface="Times New Roman" panose="02020603050405020304" pitchFamily="18" charset="0"/>
                <a:ea typeface="Calibri" panose="020F0502020204030204" charset="0"/>
              </a:rPr>
              <a:t> ý </a:t>
            </a:r>
            <a:r>
              <a:rPr lang="en-US" sz="2800" b="1" i="1" dirty="0" err="1">
                <a:solidFill>
                  <a:srgbClr val="0000FF"/>
                </a:solidFill>
                <a:latin typeface="Times New Roman" panose="02020603050405020304" pitchFamily="18" charset="0"/>
                <a:ea typeface="Calibri" panose="020F0502020204030204" charset="0"/>
              </a:rPr>
              <a:t>khi</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lựa</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chọn</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trang</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phục</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theo</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th</a:t>
            </a:r>
            <a:r>
              <a:rPr lang="en-US" sz="2800" b="1" dirty="0" err="1">
                <a:solidFill>
                  <a:srgbClr val="0000FF"/>
                </a:solidFill>
                <a:latin typeface="Times New Roman" panose="02020603050405020304" pitchFamily="18" charset="0"/>
                <a:ea typeface="Calibri" panose="020F0502020204030204" charset="0"/>
              </a:rPr>
              <a:t>ờ</a:t>
            </a:r>
            <a:r>
              <a:rPr lang="en-US" sz="2800" b="1" i="1" dirty="0" err="1">
                <a:solidFill>
                  <a:srgbClr val="0000FF"/>
                </a:solidFill>
                <a:latin typeface="Times New Roman" panose="02020603050405020304" pitchFamily="18" charset="0"/>
                <a:ea typeface="Calibri" panose="020F0502020204030204" charset="0"/>
              </a:rPr>
              <a:t>i</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trang</a:t>
            </a:r>
            <a:endParaRPr lang="en-US" sz="2800" dirty="0">
              <a:solidFill>
                <a:srgbClr val="0000FF"/>
              </a:solidFill>
            </a:endParaRPr>
          </a:p>
        </p:txBody>
      </p:sp>
      <p:sp>
        <p:nvSpPr>
          <p:cNvPr id="3" name="Rectangle 2"/>
          <p:cNvSpPr/>
          <p:nvPr/>
        </p:nvSpPr>
        <p:spPr>
          <a:xfrm>
            <a:off x="1262636" y="4082986"/>
            <a:ext cx="7688323" cy="523220"/>
          </a:xfrm>
          <a:prstGeom prst="rect">
            <a:avLst/>
          </a:prstGeom>
        </p:spPr>
        <p:txBody>
          <a:bodyPr wrap="none">
            <a:spAutoFit/>
          </a:bodyPr>
          <a:lstStyle/>
          <a:p>
            <a:r>
              <a:rPr lang="en-US" sz="2800" b="1" i="1" dirty="0" smtClean="0">
                <a:solidFill>
                  <a:srgbClr val="0000FF"/>
                </a:solidFill>
                <a:latin typeface="Times New Roman" panose="02020603050405020304" pitchFamily="18" charset="0"/>
                <a:ea typeface="Calibri" panose="020F0502020204030204" charset="0"/>
              </a:rPr>
              <a:t>3.2</a:t>
            </a:r>
            <a:r>
              <a:rPr lang="vi-VN" sz="2800" b="1" i="1" dirty="0" smtClean="0">
                <a:solidFill>
                  <a:srgbClr val="0000FF"/>
                </a:solidFill>
                <a:latin typeface="Times New Roman" panose="02020603050405020304" pitchFamily="18" charset="0"/>
                <a:ea typeface="Calibri" panose="020F0502020204030204" charset="0"/>
              </a:rPr>
              <a:t>.</a:t>
            </a:r>
            <a:r>
              <a:rPr lang="en-US" sz="2800" b="1" i="1" dirty="0" smtClean="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Các</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bước</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lựa</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chọn</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trang</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phục</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theo</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th</a:t>
            </a:r>
            <a:r>
              <a:rPr lang="en-US" sz="2800" b="1" dirty="0" err="1">
                <a:solidFill>
                  <a:srgbClr val="0000FF"/>
                </a:solidFill>
                <a:latin typeface="Times New Roman" panose="02020603050405020304" pitchFamily="18" charset="0"/>
                <a:ea typeface="Calibri" panose="020F0502020204030204" charset="0"/>
              </a:rPr>
              <a:t>ờ</a:t>
            </a:r>
            <a:r>
              <a:rPr lang="en-US" sz="2800" b="1" i="1" dirty="0" err="1">
                <a:solidFill>
                  <a:srgbClr val="0000FF"/>
                </a:solidFill>
                <a:latin typeface="Times New Roman" panose="02020603050405020304" pitchFamily="18" charset="0"/>
                <a:ea typeface="Calibri" panose="020F0502020204030204" charset="0"/>
              </a:rPr>
              <a:t>i</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trang</a:t>
            </a:r>
            <a:endParaRPr lang="en-US" sz="2800" dirty="0">
              <a:solidFill>
                <a:srgbClr val="0000FF"/>
              </a:solidFill>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67936386"/>
      </p:ext>
    </p:extLst>
  </p:cSld>
  <p:clrMapOvr>
    <a:masterClrMapping/>
  </p:clrMapOvr>
  <mc:AlternateContent xmlns:mc="http://schemas.openxmlformats.org/markup-compatibility/2006" xmlns:p14="http://schemas.microsoft.com/office/powerpoint/2010/main">
    <mc:Choice Requires="p14">
      <p:transition spd="slow" p14:dur="3400" advTm="11433">
        <p14:reveal/>
      </p:transition>
    </mc:Choice>
    <mc:Fallback xmlns="">
      <p:transition spd="slow" advTm="114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cuộc trình diễn thời trang- những bộ váy đẹp nhất [ TQdouyin]">
            <a:hlinkClick r:id="" action="ppaction://media"/>
          </p:cNvPr>
          <p:cNvPicPr>
            <a:picLocks noGrp="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838200" y="364490"/>
            <a:ext cx="10515600" cy="619379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6430807"/>
      </p:ext>
    </p:extLst>
  </p:cSld>
  <p:clrMapOvr>
    <a:masterClrMapping/>
  </p:clrMapOvr>
  <mc:AlternateContent xmlns:mc="http://schemas.openxmlformats.org/markup-compatibility/2006" xmlns:p14="http://schemas.microsoft.com/office/powerpoint/2010/main">
    <mc:Choice Requires="p14">
      <p:transition spd="slow" p14:dur="2000" advTm="107497"/>
    </mc:Choice>
    <mc:Fallback xmlns="">
      <p:transition spd="slow" advTm="107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1">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5"/>
                                        </p:tgtEl>
                                      </p:cBhvr>
                                    </p:cmd>
                                  </p:childTnLst>
                                </p:cTn>
                              </p:par>
                            </p:childTnLst>
                          </p:cTn>
                        </p:par>
                      </p:childTnLst>
                    </p:cTn>
                  </p:par>
                </p:childTnLst>
              </p:cTn>
              <p:nextCondLst>
                <p:cond evt="onClick" delay="0">
                  <p:tgtEl>
                    <p:spTgt spid="5"/>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9954" objId="5"/>
        <p14:stopEvt time="105670" objId="5"/>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63982" y="716395"/>
            <a:ext cx="10045338" cy="1200329"/>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hãy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chọn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phục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bản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giấy</a:t>
            </a:r>
            <a:r>
              <a:rPr lang="en-US" sz="2400" dirty="0" smtClean="0">
                <a:latin typeface="Times New Roman" panose="02020603050405020304" pitchFamily="18" charset="0"/>
                <a:cs typeface="Times New Roman" panose="02020603050405020304" pitchFamily="18" charset="0"/>
              </a:rPr>
              <a:t>?</a:t>
            </a:r>
          </a:p>
          <a:p>
            <a:endParaRPr lang="vi-VN" sz="2400" dirty="0" smtClean="0">
              <a:latin typeface="Times New Roman" panose="02020603050405020304" pitchFamily="18" charset="0"/>
              <a:cs typeface="Times New Roman" panose="02020603050405020304" pitchFamily="18" charset="0"/>
            </a:endParaRPr>
          </a:p>
          <a:p>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đây</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p:nvGrpSpPr>
          <p:cNvPr id="10" name="Group 9"/>
          <p:cNvGrpSpPr/>
          <p:nvPr/>
        </p:nvGrpSpPr>
        <p:grpSpPr>
          <a:xfrm>
            <a:off x="557348" y="2402749"/>
            <a:ext cx="11260341" cy="3475537"/>
            <a:chOff x="557348" y="2402749"/>
            <a:chExt cx="11260341" cy="3475537"/>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348" y="2402749"/>
              <a:ext cx="5444511" cy="347553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2008" y="2402749"/>
              <a:ext cx="5715681" cy="3429409"/>
            </a:xfrm>
            <a:prstGeom prst="rect">
              <a:avLst/>
            </a:prstGeom>
          </p:spPr>
        </p:pic>
      </p:gr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967880147"/>
      </p:ext>
    </p:extLst>
  </p:cSld>
  <p:clrMapOvr>
    <a:masterClrMapping/>
  </p:clrMapOvr>
  <mc:AlternateContent xmlns:mc="http://schemas.openxmlformats.org/markup-compatibility/2006" xmlns:p14="http://schemas.microsoft.com/office/powerpoint/2010/main">
    <mc:Choice Requires="p14">
      <p:transition spd="slow" p14:dur="1500" advTm="22084">
        <p:split orient="vert"/>
      </p:transition>
    </mc:Choice>
    <mc:Fallback xmlns="">
      <p:transition spd="slow" advTm="2208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2" presetClass="entr" presetSubtype="4"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down)">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595154" y="1123406"/>
            <a:ext cx="7001691" cy="3170099"/>
          </a:xfrm>
          <a:prstGeom prst="rect">
            <a:avLst/>
          </a:prstGeom>
          <a:noFill/>
        </p:spPr>
        <p:txBody>
          <a:bodyPr wrap="square" rtlCol="0">
            <a:spAutoFit/>
          </a:bodyPr>
          <a:lstStyle/>
          <a:p>
            <a:r>
              <a:rPr lang="en-US" sz="2000" i="1" dirty="0">
                <a:latin typeface="Times New Roman" panose="02020603050405020304" pitchFamily="18" charset="0"/>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Quy </a:t>
            </a:r>
            <a:r>
              <a:rPr lang="en-US" sz="2000" i="1" dirty="0" err="1" smtClean="0">
                <a:latin typeface="Times New Roman" panose="02020603050405020304" pitchFamily="18" charset="0"/>
                <a:cs typeface="Times New Roman" panose="02020603050405020304" pitchFamily="18" charset="0"/>
              </a:rPr>
              <a:t>trình</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lựa</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chọn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trang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phục</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theo</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thời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trang</a:t>
            </a:r>
            <a:r>
              <a:rPr lang="en-US" sz="2000" i="1" dirty="0" smtClean="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a:t>
            </a:r>
            <a:r>
              <a:rPr lang="en-US" sz="2000" i="1" dirty="0" err="1" smtClean="0">
                <a:latin typeface="Times New Roman" panose="02020603050405020304" pitchFamily="18" charset="0"/>
                <a:cs typeface="Times New Roman" panose="02020603050405020304" pitchFamily="18" charset="0"/>
              </a:rPr>
              <a:t>ồm</a:t>
            </a:r>
            <a:r>
              <a:rPr lang="en-US" sz="2000" i="1" dirty="0" smtClean="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8 </a:t>
            </a:r>
            <a:r>
              <a:rPr lang="en-US" sz="2000" i="1" dirty="0" err="1">
                <a:latin typeface="Times New Roman" panose="02020603050405020304" pitchFamily="18" charset="0"/>
                <a:cs typeface="Times New Roman" panose="02020603050405020304" pitchFamily="18" charset="0"/>
              </a:rPr>
              <a:t>bước</a:t>
            </a:r>
            <a:r>
              <a:rPr lang="en-US" sz="2000" i="1"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r>
              <a:rPr lang="en-US" sz="2000" i="1" dirty="0" err="1">
                <a:latin typeface="Times New Roman" panose="02020603050405020304" pitchFamily="18" charset="0"/>
                <a:cs typeface="Times New Roman" panose="02020603050405020304" pitchFamily="18" charset="0"/>
              </a:rPr>
              <a:t>Bước</a:t>
            </a:r>
            <a:r>
              <a:rPr lang="en-US" sz="2000" i="1" dirty="0">
                <a:latin typeface="Times New Roman" panose="02020603050405020304" pitchFamily="18" charset="0"/>
                <a:cs typeface="Times New Roman" panose="02020603050405020304" pitchFamily="18" charset="0"/>
              </a:rPr>
              <a:t> 1. </a:t>
            </a:r>
            <a:r>
              <a:rPr lang="en-US" sz="2000" i="1" dirty="0" err="1">
                <a:latin typeface="Times New Roman" panose="02020603050405020304" pitchFamily="18" charset="0"/>
                <a:cs typeface="Times New Roman" panose="02020603050405020304" pitchFamily="18" charset="0"/>
              </a:rPr>
              <a:t>Xác</a:t>
            </a:r>
            <a:r>
              <a:rPr lang="en-US" sz="2000" i="1" dirty="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định</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đặc</a:t>
            </a:r>
            <a:r>
              <a:rPr lang="en-US" sz="2000" i="1" dirty="0" smtClean="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điểm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vóc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dáng</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i="1" dirty="0" err="1">
                <a:latin typeface="Times New Roman" panose="02020603050405020304" pitchFamily="18" charset="0"/>
                <a:cs typeface="Times New Roman" panose="02020603050405020304" pitchFamily="18" charset="0"/>
              </a:rPr>
              <a:t>Bước</a:t>
            </a:r>
            <a:r>
              <a:rPr lang="en-US" sz="2000" i="1" dirty="0">
                <a:latin typeface="Times New Roman" panose="02020603050405020304" pitchFamily="18" charset="0"/>
                <a:cs typeface="Times New Roman" panose="02020603050405020304" pitchFamily="18" charset="0"/>
              </a:rPr>
              <a:t> 2. </a:t>
            </a:r>
            <a:r>
              <a:rPr lang="en-US" sz="2000" i="1" dirty="0" err="1">
                <a:latin typeface="Times New Roman" panose="02020603050405020304" pitchFamily="18" charset="0"/>
                <a:cs typeface="Times New Roman" panose="02020603050405020304" pitchFamily="18" charset="0"/>
              </a:rPr>
              <a:t>Xác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đỉnh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phong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cách</a:t>
            </a:r>
            <a:r>
              <a:rPr lang="en-US" sz="2000" i="1" dirty="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thời</a:t>
            </a:r>
            <a:r>
              <a:rPr lang="en-US" sz="2000" i="1" dirty="0" smtClean="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trang</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i="1" dirty="0" err="1">
                <a:latin typeface="Times New Roman" panose="02020603050405020304" pitchFamily="18" charset="0"/>
                <a:cs typeface="Times New Roman" panose="02020603050405020304" pitchFamily="18" charset="0"/>
              </a:rPr>
              <a:t>Bước</a:t>
            </a:r>
            <a:r>
              <a:rPr lang="en-US" sz="2000" i="1" dirty="0">
                <a:latin typeface="Times New Roman" panose="02020603050405020304" pitchFamily="18" charset="0"/>
                <a:cs typeface="Times New Roman" panose="02020603050405020304" pitchFamily="18" charset="0"/>
              </a:rPr>
              <a:t> 3. </a:t>
            </a:r>
            <a:r>
              <a:rPr lang="en-US" sz="2000" i="1" dirty="0" err="1">
                <a:latin typeface="Times New Roman" panose="02020603050405020304" pitchFamily="18" charset="0"/>
                <a:cs typeface="Times New Roman" panose="02020603050405020304" pitchFamily="18" charset="0"/>
              </a:rPr>
              <a:t>Chọn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loại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trang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phục</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i="1" dirty="0" err="1">
                <a:latin typeface="Times New Roman" panose="02020603050405020304" pitchFamily="18" charset="0"/>
                <a:cs typeface="Times New Roman" panose="02020603050405020304" pitchFamily="18" charset="0"/>
              </a:rPr>
              <a:t>Bước</a:t>
            </a:r>
            <a:r>
              <a:rPr lang="en-US" sz="2000" i="1" dirty="0">
                <a:latin typeface="Times New Roman" panose="02020603050405020304" pitchFamily="18" charset="0"/>
                <a:cs typeface="Times New Roman" panose="02020603050405020304" pitchFamily="18" charset="0"/>
              </a:rPr>
              <a:t> 4. </a:t>
            </a:r>
            <a:r>
              <a:rPr lang="en-US" sz="2000" i="1" dirty="0" err="1">
                <a:latin typeface="Times New Roman" panose="02020603050405020304" pitchFamily="18" charset="0"/>
                <a:cs typeface="Times New Roman" panose="02020603050405020304" pitchFamily="18" charset="0"/>
              </a:rPr>
              <a:t>Chọn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kiểu</a:t>
            </a:r>
            <a:r>
              <a:rPr lang="en-US" sz="2000" i="1" dirty="0">
                <a:latin typeface="Times New Roman" panose="02020603050405020304" pitchFamily="18" charset="0"/>
                <a:cs typeface="Times New Roman" panose="02020603050405020304" pitchFamily="18" charset="0"/>
              </a:rPr>
              <a:t> may;</a:t>
            </a:r>
            <a:endParaRPr lang="en-US" sz="2000" dirty="0">
              <a:latin typeface="Times New Roman" panose="02020603050405020304" pitchFamily="18" charset="0"/>
              <a:cs typeface="Times New Roman" panose="02020603050405020304" pitchFamily="18" charset="0"/>
            </a:endParaRPr>
          </a:p>
          <a:p>
            <a:r>
              <a:rPr lang="en-US" sz="2000" i="1" dirty="0" err="1">
                <a:latin typeface="Times New Roman" panose="02020603050405020304" pitchFamily="18" charset="0"/>
                <a:cs typeface="Times New Roman" panose="02020603050405020304" pitchFamily="18" charset="0"/>
              </a:rPr>
              <a:t>Bước</a:t>
            </a:r>
            <a:r>
              <a:rPr lang="en-US" sz="2000" i="1" dirty="0">
                <a:latin typeface="Times New Roman" panose="02020603050405020304" pitchFamily="18" charset="0"/>
                <a:cs typeface="Times New Roman" panose="02020603050405020304" pitchFamily="18" charset="0"/>
              </a:rPr>
              <a:t> 5. </a:t>
            </a:r>
            <a:r>
              <a:rPr lang="en-US" sz="2000" i="1" dirty="0" err="1">
                <a:latin typeface="Times New Roman" panose="02020603050405020304" pitchFamily="18" charset="0"/>
                <a:cs typeface="Times New Roman" panose="02020603050405020304" pitchFamily="18" charset="0"/>
              </a:rPr>
              <a:t>Chọn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màu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sắc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hoa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văn</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i="1" dirty="0" err="1">
                <a:latin typeface="Times New Roman" panose="02020603050405020304" pitchFamily="18" charset="0"/>
                <a:cs typeface="Times New Roman" panose="02020603050405020304" pitchFamily="18" charset="0"/>
              </a:rPr>
              <a:t>Bước</a:t>
            </a:r>
            <a:r>
              <a:rPr lang="en-US" sz="2000" i="1" dirty="0">
                <a:latin typeface="Times New Roman" panose="02020603050405020304" pitchFamily="18" charset="0"/>
                <a:cs typeface="Times New Roman" panose="02020603050405020304" pitchFamily="18" charset="0"/>
              </a:rPr>
              <a:t> 6. </a:t>
            </a:r>
            <a:r>
              <a:rPr lang="en-US" sz="2000" i="1" dirty="0" err="1">
                <a:latin typeface="Times New Roman" panose="02020603050405020304" pitchFamily="18" charset="0"/>
                <a:cs typeface="Times New Roman" panose="02020603050405020304" pitchFamily="18" charset="0"/>
              </a:rPr>
              <a:t>Chọn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chất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liệu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vải</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i="1" dirty="0" err="1">
                <a:latin typeface="Times New Roman" panose="02020603050405020304" pitchFamily="18" charset="0"/>
                <a:cs typeface="Times New Roman" panose="02020603050405020304" pitchFamily="18" charset="0"/>
              </a:rPr>
              <a:t>Bước</a:t>
            </a:r>
            <a:r>
              <a:rPr lang="en-US" sz="2000" i="1" dirty="0">
                <a:latin typeface="Times New Roman" panose="02020603050405020304" pitchFamily="18" charset="0"/>
                <a:cs typeface="Times New Roman" panose="02020603050405020304" pitchFamily="18" charset="0"/>
              </a:rPr>
              <a:t> 7. </a:t>
            </a:r>
            <a:r>
              <a:rPr lang="en-US" sz="2000" i="1" dirty="0" err="1">
                <a:latin typeface="Times New Roman" panose="02020603050405020304" pitchFamily="18" charset="0"/>
                <a:cs typeface="Times New Roman" panose="02020603050405020304" pitchFamily="18" charset="0"/>
              </a:rPr>
              <a:t>Chọn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vật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dụng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kèm</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i="1" dirty="0" err="1">
                <a:latin typeface="Times New Roman" panose="02020603050405020304" pitchFamily="18" charset="0"/>
                <a:cs typeface="Times New Roman" panose="02020603050405020304" pitchFamily="18" charset="0"/>
              </a:rPr>
              <a:t>Bước</a:t>
            </a:r>
            <a:r>
              <a:rPr lang="en-US" sz="2000" i="1" dirty="0">
                <a:latin typeface="Times New Roman" panose="02020603050405020304" pitchFamily="18" charset="0"/>
                <a:cs typeface="Times New Roman" panose="02020603050405020304" pitchFamily="18" charset="0"/>
              </a:rPr>
              <a:t> 8. </a:t>
            </a:r>
            <a:r>
              <a:rPr lang="en-US" sz="2000" i="1" dirty="0" err="1">
                <a:latin typeface="Times New Roman" panose="02020603050405020304" pitchFamily="18" charset="0"/>
                <a:cs typeface="Times New Roman" panose="02020603050405020304" pitchFamily="18" charset="0"/>
              </a:rPr>
              <a:t>Vẽ</a:t>
            </a:r>
            <a:r>
              <a:rPr lang="en-US" sz="2000" i="1" dirty="0">
                <a:latin typeface="Times New Roman" panose="02020603050405020304" pitchFamily="18" charset="0"/>
                <a:cs typeface="Times New Roman" panose="02020603050405020304" pitchFamily="18" charset="0"/>
              </a:rPr>
              <a:t> minh </a:t>
            </a:r>
            <a:r>
              <a:rPr lang="en-US" sz="2000" i="1" dirty="0" err="1">
                <a:latin typeface="Times New Roman" panose="02020603050405020304" pitchFamily="18" charset="0"/>
                <a:cs typeface="Times New Roman" panose="02020603050405020304" pitchFamily="18" charset="0"/>
              </a:rPr>
              <a:t>hoạ</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bộ</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trang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phục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đã</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chọn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giấy</a:t>
            </a:r>
            <a:r>
              <a:rPr lang="en-US" sz="2000" i="1" dirty="0">
                <a:latin typeface="Times New Roman" panose="02020603050405020304" pitchFamily="18" charset="0"/>
                <a:cs typeface="Times New Roman" panose="02020603050405020304" pitchFamily="18" charset="0"/>
              </a:rPr>
              <a:t> A4</a:t>
            </a:r>
            <a:r>
              <a:rPr lang="en-US" sz="2000" dirty="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94846995"/>
      </p:ext>
    </p:extLst>
  </p:cSld>
  <p:clrMapOvr>
    <a:masterClrMapping/>
  </p:clrMapOvr>
  <mc:AlternateContent xmlns:mc="http://schemas.openxmlformats.org/markup-compatibility/2006" xmlns:p14="http://schemas.microsoft.com/office/powerpoint/2010/main">
    <mc:Choice Requires="p14">
      <p:transition spd="slow" p14:dur="1500" advTm="27113">
        <p:split orient="vert"/>
      </p:transition>
    </mc:Choice>
    <mc:Fallback xmlns="">
      <p:transition spd="slow" advTm="27113">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197" y="1644559"/>
            <a:ext cx="4874598" cy="361541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8360" y="1644559"/>
            <a:ext cx="6110513" cy="3666308"/>
          </a:xfrm>
          <a:prstGeom prst="rect">
            <a:avLst/>
          </a:prstGeom>
        </p:spPr>
      </p:pic>
      <p:sp>
        <p:nvSpPr>
          <p:cNvPr id="6" name="TextBox 5"/>
          <p:cNvSpPr txBox="1"/>
          <p:nvPr/>
        </p:nvSpPr>
        <p:spPr>
          <a:xfrm>
            <a:off x="3251923" y="470263"/>
            <a:ext cx="7985760" cy="523220"/>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trang</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009918976"/>
      </p:ext>
    </p:extLst>
  </p:cSld>
  <p:clrMapOvr>
    <a:masterClrMapping/>
  </p:clrMapOvr>
  <p:transition spd="slow" advTm="26465">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par>
                                <p:cTn id="12" presetID="21" presetClass="entr" presetSubtype="1"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par>
                                <p:cTn id="15" presetID="21" presetClass="entr" presetSubtype="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89418" y="348342"/>
            <a:ext cx="2847702"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LUYỆN TẬP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879565" y="1245326"/>
            <a:ext cx="4659086" cy="3046988"/>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Câu</a:t>
            </a:r>
            <a:r>
              <a:rPr lang="en-US" sz="2400" dirty="0" smtClean="0">
                <a:latin typeface="Times New Roman" panose="02020603050405020304" pitchFamily="18" charset="0"/>
                <a:cs typeface="Times New Roman" panose="02020603050405020304" pitchFamily="18" charset="0"/>
              </a:rPr>
              <a:t> 1: </a:t>
            </a:r>
            <a:r>
              <a:rPr lang="en-US" sz="2400" dirty="0" err="1" smtClean="0">
                <a:latin typeface="Times New Roman" panose="02020603050405020304" pitchFamily="18" charset="0"/>
                <a:cs typeface="Times New Roman" panose="02020603050405020304" pitchFamily="18" charset="0"/>
              </a:rPr>
              <a:t>Chỉ</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chi </a:t>
            </a:r>
            <a:r>
              <a:rPr lang="en-US" sz="2400" dirty="0" err="1" smtClean="0">
                <a:latin typeface="Times New Roman" panose="02020603050405020304" pitchFamily="18" charset="0"/>
                <a:cs typeface="Times New Roman" panose="02020603050405020304" pitchFamily="18" charset="0"/>
              </a:rPr>
              <a:t>tiết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dưới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đổi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ảnh</a:t>
            </a:r>
            <a:r>
              <a:rPr lang="en-US" sz="2400" dirty="0" smtClean="0">
                <a:latin typeface="Times New Roman" panose="02020603050405020304" pitchFamily="18" charset="0"/>
                <a:cs typeface="Times New Roman" panose="02020603050405020304" pitchFamily="18" charset="0"/>
              </a:rPr>
              <a:t> minh </a:t>
            </a:r>
            <a:r>
              <a:rPr lang="en-US" sz="2400" dirty="0" err="1" smtClean="0">
                <a:latin typeface="Times New Roman" panose="02020603050405020304" pitchFamily="18" charset="0"/>
                <a:cs typeface="Times New Roman" panose="02020603050405020304" pitchFamily="18" charset="0"/>
              </a:rPr>
              <a:t>họa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dài</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bên</a:t>
            </a:r>
            <a:r>
              <a:rPr lang="en-US" sz="2400" dirty="0" smtClean="0">
                <a:latin typeface="Times New Roman" panose="02020603050405020304" pitchFamily="18" charset="0"/>
                <a:cs typeface="Times New Roman" panose="02020603050405020304" pitchFamily="18" charset="0"/>
              </a:rPr>
              <a:t>?</a:t>
            </a:r>
          </a:p>
          <a:p>
            <a:pPr marL="457200" indent="-457200">
              <a:buAutoNum type="alphaUcPeriod"/>
            </a:pPr>
            <a:r>
              <a:rPr lang="en-US" sz="2400" dirty="0" err="1" smtClean="0">
                <a:latin typeface="Times New Roman" panose="02020603050405020304" pitchFamily="18" charset="0"/>
                <a:cs typeface="Times New Roman" panose="02020603050405020304" pitchFamily="18" charset="0"/>
              </a:rPr>
              <a:t>Kiểu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dáng</a:t>
            </a:r>
            <a:endParaRPr lang="en-US" sz="2400" dirty="0" smtClean="0">
              <a:latin typeface="Times New Roman" panose="02020603050405020304" pitchFamily="18" charset="0"/>
              <a:cs typeface="Times New Roman" panose="02020603050405020304" pitchFamily="18" charset="0"/>
            </a:endParaRPr>
          </a:p>
          <a:p>
            <a:pPr marL="457200" indent="-457200">
              <a:buAutoNum type="alphaUcPeriod"/>
            </a:pPr>
            <a:r>
              <a:rPr lang="en-US" sz="2400" dirty="0" err="1" smtClean="0">
                <a:latin typeface="Times New Roman" panose="02020603050405020304" pitchFamily="18" charset="0"/>
                <a:cs typeface="Times New Roman" panose="02020603050405020304" pitchFamily="18" charset="0"/>
              </a:rPr>
              <a:t>Họa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tiết</a:t>
            </a:r>
            <a:endParaRPr lang="en-US" sz="2400" dirty="0" smtClean="0">
              <a:latin typeface="Times New Roman" panose="02020603050405020304" pitchFamily="18" charset="0"/>
              <a:cs typeface="Times New Roman" panose="02020603050405020304" pitchFamily="18" charset="0"/>
            </a:endParaRPr>
          </a:p>
          <a:p>
            <a:pPr marL="457200" indent="-457200">
              <a:buAutoNum type="alphaUcPeriod"/>
            </a:pP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dài</a:t>
            </a:r>
            <a:endParaRPr lang="en-US" sz="2400" dirty="0" smtClean="0">
              <a:latin typeface="Times New Roman" panose="02020603050405020304" pitchFamily="18" charset="0"/>
              <a:cs typeface="Times New Roman" panose="02020603050405020304" pitchFamily="18" charset="0"/>
            </a:endParaRPr>
          </a:p>
          <a:p>
            <a:pPr marL="457200" indent="-457200">
              <a:buAutoNum type="alphaUcPeriod"/>
            </a:pP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a:t>
            </a:r>
            <a:r>
              <a:rPr lang="en-US" sz="2400" dirty="0" smtClean="0">
                <a:latin typeface="Times New Roman" panose="02020603050405020304" pitchFamily="18" charset="0"/>
                <a:cs typeface="Times New Roman" panose="02020603050405020304" pitchFamily="18" charset="0"/>
              </a:rPr>
              <a:t> 3 </a:t>
            </a:r>
            <a:r>
              <a:rPr lang="en-US" sz="2400" dirty="0" err="1" smtClean="0">
                <a:latin typeface="Times New Roman" panose="02020603050405020304" pitchFamily="18" charset="0"/>
                <a:cs typeface="Times New Roman" panose="02020603050405020304" pitchFamily="18" charset="0"/>
              </a:rPr>
              <a:t>đáp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trên</a:t>
            </a:r>
            <a:endParaRPr lang="en-US" sz="2400" dirty="0">
              <a:latin typeface="Times New Roman" panose="02020603050405020304" pitchFamily="18" charset="0"/>
              <a:cs typeface="Times New Roman" panose="02020603050405020304" pitchFamily="18" charset="0"/>
            </a:endParaRPr>
          </a:p>
        </p:txBody>
      </p:sp>
      <p:grpSp>
        <p:nvGrpSpPr>
          <p:cNvPr id="8" name="Group 7"/>
          <p:cNvGrpSpPr/>
          <p:nvPr/>
        </p:nvGrpSpPr>
        <p:grpSpPr>
          <a:xfrm>
            <a:off x="5682343" y="1245326"/>
            <a:ext cx="6096001" cy="4105656"/>
            <a:chOff x="5882639" y="1326369"/>
            <a:chExt cx="6096001" cy="4105656"/>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0" y="1326369"/>
              <a:ext cx="6035040" cy="410565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2639" y="1326369"/>
              <a:ext cx="3154755" cy="4105656"/>
            </a:xfrm>
            <a:prstGeom prst="rect">
              <a:avLst/>
            </a:prstGeom>
          </p:spPr>
        </p:pic>
      </p:grpSp>
      <p:sp>
        <p:nvSpPr>
          <p:cNvPr id="2" name="Oval 1"/>
          <p:cNvSpPr/>
          <p:nvPr/>
        </p:nvSpPr>
        <p:spPr>
          <a:xfrm>
            <a:off x="890086" y="3859730"/>
            <a:ext cx="375385" cy="336884"/>
          </a:xfrm>
          <a:prstGeom prst="ellipse">
            <a:avLst/>
          </a:prstGeom>
          <a:noFill/>
          <a:ln w="28575">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34374780"/>
      </p:ext>
    </p:extLst>
  </p:cSld>
  <p:clrMapOvr>
    <a:masterClrMapping/>
  </p:clrMapOvr>
  <p:transition spd="slow" advTm="23393">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0"/>
                </p:tgtEl>
              </p:cMediaNode>
            </p:audio>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89418" y="348342"/>
            <a:ext cx="2725782"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LUYỆN TẬP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184366" y="1280160"/>
            <a:ext cx="9640388" cy="523220"/>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cs typeface="Times New Roman" panose="02020603050405020304" pitchFamily="18" charset="0"/>
              </a:rPr>
              <a:t> 2: </a:t>
            </a:r>
            <a:r>
              <a:rPr lang="en-US" sz="2800" dirty="0" err="1" smtClean="0">
                <a:latin typeface="Times New Roman" panose="02020603050405020304" pitchFamily="18" charset="0"/>
                <a:cs typeface="Times New Roman" panose="02020603050405020304" pitchFamily="18" charset="0"/>
              </a:rPr>
              <a:t>Nối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trang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mô</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phù</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hợp</a:t>
            </a:r>
            <a:endParaRPr lang="en-US" sz="2800" dirty="0" smtClean="0">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074822063"/>
              </p:ext>
            </p:extLst>
          </p:nvPr>
        </p:nvGraphicFramePr>
        <p:xfrm>
          <a:off x="1296124" y="2058090"/>
          <a:ext cx="9075784" cy="3811249"/>
        </p:xfrm>
        <a:graphic>
          <a:graphicData uri="http://schemas.openxmlformats.org/drawingml/2006/table">
            <a:tbl>
              <a:tblPr firstRow="1" bandRow="1">
                <a:tableStyleId>{21E4AEA4-8DFA-4A89-87EB-49C32662AFE0}</a:tableStyleId>
              </a:tblPr>
              <a:tblGrid>
                <a:gridCol w="4537892">
                  <a:extLst>
                    <a:ext uri="{9D8B030D-6E8A-4147-A177-3AD203B41FA5}">
                      <a16:colId xmlns:a16="http://schemas.microsoft.com/office/drawing/2014/main" val="20000"/>
                    </a:ext>
                  </a:extLst>
                </a:gridCol>
                <a:gridCol w="4537892">
                  <a:extLst>
                    <a:ext uri="{9D8B030D-6E8A-4147-A177-3AD203B41FA5}">
                      <a16:colId xmlns:a16="http://schemas.microsoft.com/office/drawing/2014/main" val="20001"/>
                    </a:ext>
                  </a:extLst>
                </a:gridCol>
              </a:tblGrid>
              <a:tr h="840098">
                <a:tc>
                  <a:txBody>
                    <a:bodyPr/>
                    <a:lstStyle/>
                    <a:p>
                      <a:pPr algn="ctr"/>
                      <a:r>
                        <a:rPr lang="en-US" sz="2000" dirty="0" err="1" smtClean="0">
                          <a:latin typeface="Times New Roman" panose="02020603050405020304" pitchFamily="18" charset="0"/>
                          <a:cs typeface="Times New Roman" panose="02020603050405020304" pitchFamily="18" charset="0"/>
                        </a:rPr>
                        <a:t>Phong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cách</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thời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trang</a:t>
                      </a:r>
                      <a:r>
                        <a:rPr lang="en-US" sz="2000" baseline="0" dirty="0" smtClean="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err="1" smtClean="0">
                          <a:latin typeface="Times New Roman" panose="02020603050405020304" pitchFamily="18" charset="0"/>
                          <a:cs typeface="Times New Roman" panose="02020603050405020304" pitchFamily="18" charset="0"/>
                        </a:rPr>
                        <a:t>Mô</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tả</a:t>
                      </a:r>
                      <a:r>
                        <a:rPr lang="en-US" sz="2000" baseline="0" dirty="0" smtClean="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840098">
                <a:tc>
                  <a:txBody>
                    <a:bodyPr/>
                    <a:lstStyle/>
                    <a:p>
                      <a:r>
                        <a:rPr lang="en-US" sz="2000" dirty="0" smtClean="0">
                          <a:latin typeface="Times New Roman" panose="02020603050405020304" pitchFamily="18" charset="0"/>
                          <a:cs typeface="Times New Roman" panose="02020603050405020304" pitchFamily="18" charset="0"/>
                        </a:rPr>
                        <a:t>1. </a:t>
                      </a:r>
                      <a:r>
                        <a:rPr lang="en-US" sz="2000" dirty="0" err="1" smtClean="0">
                          <a:latin typeface="Times New Roman" panose="02020603050405020304" pitchFamily="18" charset="0"/>
                          <a:cs typeface="Times New Roman" panose="02020603050405020304" pitchFamily="18" charset="0"/>
                        </a:rPr>
                        <a:t>Phong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cách</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đơn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giản</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A. Trang </a:t>
                      </a:r>
                      <a:r>
                        <a:rPr lang="en-US" sz="2000" dirty="0" err="1" smtClean="0">
                          <a:latin typeface="Times New Roman" panose="02020603050405020304" pitchFamily="18" charset="0"/>
                          <a:cs typeface="Times New Roman" panose="02020603050405020304" pitchFamily="18" charset="0"/>
                        </a:rPr>
                        <a:t>phục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mang</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nét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đẹp</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văn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hóa</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truyền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thống</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của</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dân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tộc</a:t>
                      </a:r>
                      <a:r>
                        <a:rPr lang="en-US" sz="2000" baseline="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1026219">
                <a:tc>
                  <a:txBody>
                    <a:bodyPr/>
                    <a:lstStyle/>
                    <a:p>
                      <a:r>
                        <a:rPr lang="en-US" sz="2000" dirty="0" smtClean="0">
                          <a:latin typeface="Times New Roman" panose="02020603050405020304" pitchFamily="18" charset="0"/>
                          <a:cs typeface="Times New Roman" panose="02020603050405020304" pitchFamily="18" charset="0"/>
                        </a:rPr>
                        <a:t>2. </a:t>
                      </a:r>
                      <a:r>
                        <a:rPr lang="en-US" sz="2000" dirty="0" err="1" smtClean="0">
                          <a:latin typeface="Times New Roman" panose="02020603050405020304" pitchFamily="18" charset="0"/>
                          <a:cs typeface="Times New Roman" panose="02020603050405020304" pitchFamily="18" charset="0"/>
                        </a:rPr>
                        <a:t>Phong</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cách</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thể</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thao</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B.</a:t>
                      </a:r>
                      <a:r>
                        <a:rPr lang="en-US" sz="2000" baseline="0" dirty="0" smtClean="0">
                          <a:latin typeface="Times New Roman" panose="02020603050405020304" pitchFamily="18" charset="0"/>
                          <a:cs typeface="Times New Roman" panose="02020603050405020304" pitchFamily="18" charset="0"/>
                        </a:rPr>
                        <a:t> Trang </a:t>
                      </a:r>
                      <a:r>
                        <a:rPr lang="en-US" sz="2000" baseline="0" dirty="0" err="1" smtClean="0">
                          <a:latin typeface="Times New Roman" panose="02020603050405020304" pitchFamily="18" charset="0"/>
                          <a:cs typeface="Times New Roman" panose="02020603050405020304" pitchFamily="18" charset="0"/>
                        </a:rPr>
                        <a:t>phục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được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thiết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kế</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đơn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giản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có</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những</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đường</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nét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khỏe</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khoắn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thoải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mái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cho</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mọi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hoạt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động</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1104834">
                <a:tc>
                  <a:txBody>
                    <a:bodyPr/>
                    <a:lstStyle/>
                    <a:p>
                      <a:r>
                        <a:rPr lang="en-US" sz="2000" dirty="0" smtClean="0">
                          <a:latin typeface="Times New Roman" panose="02020603050405020304" pitchFamily="18" charset="0"/>
                          <a:cs typeface="Times New Roman" panose="02020603050405020304" pitchFamily="18" charset="0"/>
                        </a:rPr>
                        <a:t>3. </a:t>
                      </a:r>
                      <a:r>
                        <a:rPr lang="en-US" sz="2000" dirty="0" err="1" smtClean="0">
                          <a:latin typeface="Times New Roman" panose="02020603050405020304" pitchFamily="18" charset="0"/>
                          <a:cs typeface="Times New Roman" panose="02020603050405020304" pitchFamily="18" charset="0"/>
                        </a:rPr>
                        <a:t>Phong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cách</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dân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gian</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C. Trang </a:t>
                      </a:r>
                      <a:r>
                        <a:rPr lang="en-US" sz="2000" dirty="0" err="1" smtClean="0">
                          <a:latin typeface="Times New Roman" panose="02020603050405020304" pitchFamily="18" charset="0"/>
                          <a:cs typeface="Times New Roman" panose="02020603050405020304" pitchFamily="18" charset="0"/>
                        </a:rPr>
                        <a:t>phục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được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thiết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kế</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đơn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giản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thường</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chỉ</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được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thiết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kế</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một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màu</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không</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có</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nhiều</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đường</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nét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trang</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trí</a:t>
                      </a:r>
                      <a:r>
                        <a:rPr lang="en-US" sz="2000" baseline="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bl>
          </a:graphicData>
        </a:graphic>
      </p:graphicFrame>
      <p:cxnSp>
        <p:nvCxnSpPr>
          <p:cNvPr id="3" name="Straight Arrow Connector 2"/>
          <p:cNvCxnSpPr/>
          <p:nvPr/>
        </p:nvCxnSpPr>
        <p:spPr>
          <a:xfrm>
            <a:off x="3927107" y="3965608"/>
            <a:ext cx="17517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148488" y="3166712"/>
            <a:ext cx="1588169" cy="21464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927107" y="3402530"/>
            <a:ext cx="1711464" cy="16747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734685478"/>
      </p:ext>
    </p:extLst>
  </p:cSld>
  <p:clrMapOvr>
    <a:masterClrMapping/>
  </p:clrMapOvr>
  <p:transition spd="slow" advTm="4175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12"/>
                </p:tgtEl>
              </p:cMediaNode>
            </p:audio>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89418" y="348342"/>
            <a:ext cx="3561805"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LUYỆN TẬP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2183" y="1149531"/>
            <a:ext cx="11268891"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Câu</a:t>
            </a:r>
            <a:r>
              <a:rPr lang="en-US" sz="2400" dirty="0" smtClean="0">
                <a:latin typeface="Times New Roman" panose="02020603050405020304" pitchFamily="18" charset="0"/>
                <a:cs typeface="Times New Roman" panose="02020603050405020304" pitchFamily="18" charset="0"/>
              </a:rPr>
              <a:t> 3: </a:t>
            </a:r>
            <a:r>
              <a:rPr lang="en-US" sz="2400" dirty="0" err="1" smtClean="0">
                <a:latin typeface="Times New Roman" panose="02020603050405020304" pitchFamily="18" charset="0"/>
                <a:cs typeface="Times New Roman" panose="02020603050405020304" pitchFamily="18" charset="0"/>
              </a:rPr>
              <a:t>Câu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nói</a:t>
            </a:r>
            <a:r>
              <a:rPr lang="en-US" sz="2400" dirty="0" smtClean="0">
                <a:latin typeface="Times New Roman" panose="02020603050405020304" pitchFamily="18" charset="0"/>
                <a:cs typeface="Times New Roman" panose="02020603050405020304" pitchFamily="18" charset="0"/>
              </a:rPr>
              <a:t>: “ </a:t>
            </a:r>
            <a:r>
              <a:rPr lang="en-US" sz="2400" dirty="0" err="1" smtClean="0">
                <a:latin typeface="Times New Roman" panose="02020603050405020304" pitchFamily="18" charset="0"/>
                <a:cs typeface="Times New Roman" panose="02020603050405020304" pitchFamily="18" charset="0"/>
              </a:rPr>
              <a:t>Cách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ăc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mặc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theo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cầu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thẩm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sở</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vẻ</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đẹp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riêng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mỗi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nói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a:t>
            </a:r>
          </a:p>
        </p:txBody>
      </p:sp>
      <p:sp>
        <p:nvSpPr>
          <p:cNvPr id="7" name="TextBox 6"/>
          <p:cNvSpPr txBox="1"/>
          <p:nvPr/>
        </p:nvSpPr>
        <p:spPr>
          <a:xfrm>
            <a:off x="1210491" y="2119588"/>
            <a:ext cx="7977052" cy="1938992"/>
          </a:xfrm>
          <a:prstGeom prst="rect">
            <a:avLst/>
          </a:prstGeom>
          <a:noFill/>
        </p:spPr>
        <p:txBody>
          <a:bodyPr wrap="square" rtlCol="0">
            <a:spAutoFit/>
          </a:bodyPr>
          <a:lstStyle/>
          <a:p>
            <a:pPr marL="342900" indent="-342900">
              <a:buAutoNum type="alphaUcPeriod"/>
            </a:pPr>
            <a:r>
              <a:rPr lang="en-US" sz="2400" dirty="0" err="1" smtClean="0">
                <a:latin typeface="Times New Roman" panose="02020603050405020304" pitchFamily="18" charset="0"/>
                <a:cs typeface="Times New Roman" panose="02020603050405020304" pitchFamily="18" charset="0"/>
              </a:rPr>
              <a:t>Kiểu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trang</a:t>
            </a:r>
            <a:endParaRPr lang="en-US" sz="2400" dirty="0" smtClean="0">
              <a:latin typeface="Times New Roman" panose="02020603050405020304" pitchFamily="18" charset="0"/>
              <a:cs typeface="Times New Roman" panose="02020603050405020304" pitchFamily="18" charset="0"/>
            </a:endParaRPr>
          </a:p>
          <a:p>
            <a:pPr marL="342900" indent="-342900">
              <a:buAutoNum type="alphaUcPeriod"/>
            </a:pPr>
            <a:r>
              <a:rPr lang="en-US" sz="2400" dirty="0" smtClean="0">
                <a:latin typeface="Times New Roman" panose="02020603050405020304" pitchFamily="18" charset="0"/>
                <a:cs typeface="Times New Roman" panose="02020603050405020304" pitchFamily="18" charset="0"/>
              </a:rPr>
              <a:t>Tin </a:t>
            </a:r>
            <a:r>
              <a:rPr lang="en-US" sz="2400" dirty="0" err="1" smtClean="0">
                <a:latin typeface="Times New Roman" panose="02020603050405020304" pitchFamily="18" charset="0"/>
                <a:cs typeface="Times New Roman" panose="02020603050405020304" pitchFamily="18" charset="0"/>
              </a:rPr>
              <a:t>tức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trang</a:t>
            </a:r>
            <a:endParaRPr lang="en-US" sz="2400" dirty="0" smtClean="0">
              <a:latin typeface="Times New Roman" panose="02020603050405020304" pitchFamily="18" charset="0"/>
              <a:cs typeface="Times New Roman" panose="02020603050405020304" pitchFamily="18" charset="0"/>
            </a:endParaRPr>
          </a:p>
          <a:p>
            <a:pPr marL="342900" indent="-342900">
              <a:buAutoNum type="alphaUcPeriod"/>
            </a:pPr>
            <a:r>
              <a:rPr lang="en-US" sz="2400" dirty="0" err="1" smtClean="0">
                <a:latin typeface="Times New Roman" panose="02020603050405020304" pitchFamily="18" charset="0"/>
                <a:cs typeface="Times New Roman" panose="02020603050405020304" pitchFamily="18" charset="0"/>
              </a:rPr>
              <a:t>Phong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trang</a:t>
            </a:r>
            <a:endParaRPr lang="en-US" sz="2400" dirty="0" smtClean="0">
              <a:latin typeface="Times New Roman" panose="02020603050405020304" pitchFamily="18" charset="0"/>
              <a:cs typeface="Times New Roman" panose="02020603050405020304" pitchFamily="18" charset="0"/>
            </a:endParaRPr>
          </a:p>
          <a:p>
            <a:pPr marL="342900" indent="-342900">
              <a:buAutoNum type="alphaUcPeriod"/>
            </a:pPr>
            <a:r>
              <a:rPr lang="en-US" sz="2400" dirty="0" err="1" smtClean="0">
                <a:latin typeface="Times New Roman" panose="02020603050405020304" pitchFamily="18" charset="0"/>
                <a:cs typeface="Times New Roman" panose="02020603050405020304" pitchFamily="18" charset="0"/>
              </a:rPr>
              <a:t>Phụ</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trang</a:t>
            </a:r>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92183" y="4197640"/>
            <a:ext cx="11268891" cy="2308324"/>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Câu</a:t>
            </a:r>
            <a:r>
              <a:rPr lang="en-US" sz="2400" dirty="0" smtClean="0">
                <a:latin typeface="Times New Roman" panose="02020603050405020304" pitchFamily="18" charset="0"/>
                <a:cs typeface="Times New Roman" panose="02020603050405020304" pitchFamily="18" charset="0"/>
              </a:rPr>
              <a:t> 4: </a:t>
            </a:r>
            <a:r>
              <a:rPr lang="en-US" sz="2400" dirty="0" err="1" smtClean="0">
                <a:latin typeface="Times New Roman" panose="02020603050405020304" pitchFamily="18" charset="0"/>
                <a:cs typeface="Times New Roman" panose="02020603050405020304" pitchFamily="18" charset="0"/>
              </a:rPr>
              <a:t>Hãy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phong cách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biết</a:t>
            </a:r>
            <a:r>
              <a:rPr lang="en-US" sz="2400" dirty="0" smtClean="0">
                <a:latin typeface="Times New Roman" panose="02020603050405020304" pitchFamily="18" charset="0"/>
                <a:cs typeface="Times New Roman" panose="02020603050405020304" pitchFamily="18" charset="0"/>
              </a:rPr>
              <a:t>?</a:t>
            </a:r>
          </a:p>
          <a:p>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3" name="Oval 2"/>
          <p:cNvSpPr/>
          <p:nvPr/>
        </p:nvSpPr>
        <p:spPr>
          <a:xfrm>
            <a:off x="1164656" y="2894693"/>
            <a:ext cx="457409" cy="3573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042112454"/>
      </p:ext>
    </p:extLst>
  </p:cSld>
  <p:clrMapOvr>
    <a:masterClrMapping/>
  </p:clrMapOvr>
  <mc:AlternateContent xmlns:mc="http://schemas.openxmlformats.org/markup-compatibility/2006" xmlns:p14="http://schemas.microsoft.com/office/powerpoint/2010/main">
    <mc:Choice Requires="p14">
      <p:transition spd="slow" p14:dur="2000" advTm="45441"/>
    </mc:Choice>
    <mc:Fallback xmlns="">
      <p:transition spd="slow" advTm="45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89121" y="444137"/>
            <a:ext cx="3021874"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VẬN DỤNG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836022" y="967357"/>
            <a:ext cx="9683932"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Hãy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phục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mặc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a:t>
            </a:r>
            <a:r>
              <a:rPr lang="vi-VN" altLang="en-US" sz="2400" dirty="0" err="1" smtClean="0">
                <a:latin typeface="Times New Roman" panose="02020603050405020304" pitchFamily="18" charset="0"/>
                <a:cs typeface="Times New Roman" panose="02020603050405020304" pitchFamily="18" charset="0"/>
              </a:rPr>
              <a:t>ịp sinh nhật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mình</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pSp>
        <p:nvGrpSpPr>
          <p:cNvPr id="10" name="Group 9"/>
          <p:cNvGrpSpPr/>
          <p:nvPr/>
        </p:nvGrpSpPr>
        <p:grpSpPr>
          <a:xfrm>
            <a:off x="309427" y="1933301"/>
            <a:ext cx="11551648" cy="4417533"/>
            <a:chOff x="309427" y="1933301"/>
            <a:chExt cx="11551648" cy="4417533"/>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3517" y="1933301"/>
              <a:ext cx="4410620" cy="427567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427" y="1933301"/>
              <a:ext cx="3112387" cy="441753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3211" y="1946090"/>
              <a:ext cx="4127864" cy="4262882"/>
            </a:xfrm>
            <a:prstGeom prst="rect">
              <a:avLst/>
            </a:prstGeom>
          </p:spPr>
        </p:pic>
      </p:gr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72178958"/>
      </p:ext>
    </p:extLst>
  </p:cSld>
  <p:clrMapOvr>
    <a:masterClrMapping/>
  </p:clrMapOvr>
  <mc:AlternateContent xmlns:mc="http://schemas.openxmlformats.org/markup-compatibility/2006" xmlns:p14="http://schemas.microsoft.com/office/powerpoint/2010/main">
    <mc:Choice Requires="p14">
      <p:transition spd="med" p14:dur="700" advTm="12984">
        <p:fade/>
      </p:transition>
    </mc:Choice>
    <mc:Fallback xmlns="">
      <p:transition spd="med" advTm="129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par>
                                <p:cTn id="15" presetID="3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1"/>
                </p:tgtEl>
              </p:cMediaNode>
            </p:audio>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4450080" y="200298"/>
            <a:ext cx="2769326" cy="523220"/>
          </a:xfrm>
          <a:prstGeom prst="rect">
            <a:avLst/>
          </a:prstGeom>
          <a:noFill/>
        </p:spPr>
        <p:txBody>
          <a:bodyPr wrap="squar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TỔNG KẾT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018904" y="1058443"/>
            <a:ext cx="4145280" cy="800219"/>
          </a:xfrm>
          <a:prstGeom prst="rect">
            <a:avLst/>
          </a:prstGeom>
          <a:noFill/>
        </p:spPr>
        <p:txBody>
          <a:bodyPr wrap="squar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1. </a:t>
            </a:r>
            <a:r>
              <a:rPr lang="en-US" b="1" dirty="0" err="1" smtClean="0">
                <a:solidFill>
                  <a:srgbClr val="FF0000"/>
                </a:solidFill>
                <a:latin typeface="Times New Roman" panose="02020603050405020304" pitchFamily="18" charset="0"/>
                <a:cs typeface="Times New Roman" panose="02020603050405020304" pitchFamily="18" charset="0"/>
              </a:rPr>
              <a:t>Thời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trang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và</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phong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cách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thời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trang</a:t>
            </a:r>
            <a:r>
              <a:rPr lang="en-US" b="1" dirty="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018904" y="1531058"/>
            <a:ext cx="10154194" cy="1754326"/>
          </a:xfrm>
          <a:prstGeom prst="rect">
            <a:avLst/>
          </a:prstGeom>
          <a:noFill/>
        </p:spPr>
        <p:txBody>
          <a:bodyPr wrap="square" rtlCol="0">
            <a:spAutoFit/>
          </a:bodyPr>
          <a:lstStyle/>
          <a:p>
            <a:pPr lvl="0"/>
            <a:r>
              <a:rPr lang="vi-VN"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Thời</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khoảng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kiểu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đẹp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người</a:t>
            </a:r>
            <a:r>
              <a:rPr lang="en-US" dirty="0" smtClean="0">
                <a:latin typeface="Times New Roman" panose="02020603050405020304" pitchFamily="18" charset="0"/>
                <a:cs typeface="Times New Roman" panose="02020603050405020304" pitchFamily="18" charset="0"/>
              </a:rPr>
              <a:t>.</a:t>
            </a:r>
            <a:endParaRPr lang="vi-VN" dirty="0" smtClean="0">
              <a:latin typeface="Times New Roman" panose="02020603050405020304" pitchFamily="18" charset="0"/>
              <a:cs typeface="Times New Roman" panose="02020603050405020304" pitchFamily="18" charset="0"/>
            </a:endParaRPr>
          </a:p>
          <a:p>
            <a:pPr lvl="0"/>
            <a:r>
              <a:rPr lang="vi-VN"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đẹp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riêng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a:t>
            </a:r>
          </a:p>
          <a:p>
            <a:r>
              <a:rPr lang="en-US" dirty="0" smtClean="0"/>
              <a:t> </a:t>
            </a:r>
            <a:endParaRPr lang="en-US" dirty="0"/>
          </a:p>
        </p:txBody>
      </p:sp>
      <p:sp>
        <p:nvSpPr>
          <p:cNvPr id="8" name="TextBox 7"/>
          <p:cNvSpPr txBox="1"/>
          <p:nvPr/>
        </p:nvSpPr>
        <p:spPr>
          <a:xfrm>
            <a:off x="923108" y="3013861"/>
            <a:ext cx="6971212" cy="646331"/>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2. </a:t>
            </a:r>
            <a:r>
              <a:rPr lang="en-US" b="1" dirty="0" err="1">
                <a:solidFill>
                  <a:srgbClr val="FF0000"/>
                </a:solidFill>
                <a:latin typeface="Times New Roman" panose="02020603050405020304" pitchFamily="18" charset="0"/>
                <a:cs typeface="Times New Roman" panose="02020603050405020304" pitchFamily="18" charset="0"/>
              </a:rPr>
              <a:t>Thời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trang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thể</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hiện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tính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cách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của</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người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mặc</a:t>
            </a:r>
            <a:r>
              <a:rPr lang="en-US" b="1" dirty="0">
                <a:solidFill>
                  <a:srgbClr val="FF0000"/>
                </a:solidFill>
                <a:latin typeface="Times New Roman" panose="02020603050405020304" pitchFamily="18" charset="0"/>
                <a:cs typeface="Times New Roman" panose="02020603050405020304" pitchFamily="18" charset="0"/>
              </a:rPr>
              <a:t> </a:t>
            </a:r>
            <a:endParaRPr lang="en-US" dirty="0">
              <a:solidFill>
                <a:srgbClr val="FF0000"/>
              </a:solidFill>
              <a:latin typeface="Times New Roman" panose="02020603050405020304" pitchFamily="18" charset="0"/>
              <a:cs typeface="Times New Roman" panose="02020603050405020304" pitchFamily="18" charset="0"/>
            </a:endParaRPr>
          </a:p>
          <a:p>
            <a:endParaRPr lang="en-US" dirty="0"/>
          </a:p>
        </p:txBody>
      </p:sp>
      <p:sp>
        <p:nvSpPr>
          <p:cNvPr id="9" name="TextBox 8"/>
          <p:cNvSpPr txBox="1"/>
          <p:nvPr/>
        </p:nvSpPr>
        <p:spPr>
          <a:xfrm>
            <a:off x="923108" y="3660192"/>
            <a:ext cx="10014858" cy="923330"/>
          </a:xfrm>
          <a:prstGeom prst="rect">
            <a:avLst/>
          </a:prstGeom>
          <a:noFill/>
        </p:spPr>
        <p:txBody>
          <a:bodyPr wrap="square" rtlCol="0">
            <a:spAutoFit/>
          </a:bodyPr>
          <a:lstStyle/>
          <a:p>
            <a:pPr lvl="0"/>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mặc</a:t>
            </a:r>
            <a:r>
              <a:rPr lang="en-US" dirty="0">
                <a:latin typeface="Times New Roman" panose="02020603050405020304" pitchFamily="18" charset="0"/>
                <a:cs typeface="Times New Roman" panose="02020603050405020304" pitchFamily="18" charset="0"/>
              </a:rPr>
              <a:t>. Do </a:t>
            </a:r>
            <a:r>
              <a:rPr lang="en-US" dirty="0" err="1">
                <a:latin typeface="Times New Roman" panose="02020603050405020304" pitchFamily="18" charset="0"/>
                <a:cs typeface="Times New Roman" panose="02020603050405020304" pitchFamily="18" charset="0"/>
              </a:rPr>
              <a:t>vậy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khéo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léo</a:t>
            </a:r>
            <a:r>
              <a:rPr lang="en-US" dirty="0">
                <a:latin typeface="Times New Roman" panose="02020603050405020304" pitchFamily="18" charset="0"/>
                <a:cs typeface="Times New Roman" panose="02020603050405020304" pitchFamily="18" charset="0"/>
              </a:rPr>
              <a:t>.</a:t>
            </a:r>
          </a:p>
          <a:p>
            <a:endParaRPr lang="en-US" dirty="0"/>
          </a:p>
        </p:txBody>
      </p:sp>
      <p:sp>
        <p:nvSpPr>
          <p:cNvPr id="10" name="TextBox 9"/>
          <p:cNvSpPr txBox="1"/>
          <p:nvPr/>
        </p:nvSpPr>
        <p:spPr>
          <a:xfrm>
            <a:off x="923108" y="4692281"/>
            <a:ext cx="10132424" cy="1200329"/>
          </a:xfrm>
          <a:prstGeom prst="rect">
            <a:avLst/>
          </a:prstGeom>
          <a:noFill/>
        </p:spPr>
        <p:txBody>
          <a:bodyPr wrap="square" rtlCol="0">
            <a:spAutoFit/>
          </a:bodyPr>
          <a:lstStyle/>
          <a:p>
            <a:r>
              <a:rPr lang="en-US" b="1" i="1" dirty="0" smtClean="0">
                <a:solidFill>
                  <a:srgbClr val="FF0000"/>
                </a:solidFill>
                <a:latin typeface="Times New Roman" panose="02020603050405020304" pitchFamily="18" charset="0"/>
                <a:ea typeface="Calibri" panose="020F0502020204030204" charset="0"/>
              </a:rPr>
              <a:t>3. </a:t>
            </a:r>
            <a:r>
              <a:rPr lang="en-US" b="1" i="1" dirty="0" err="1" smtClean="0">
                <a:solidFill>
                  <a:srgbClr val="FF0000"/>
                </a:solidFill>
                <a:latin typeface="Times New Roman" panose="02020603050405020304" pitchFamily="18" charset="0"/>
                <a:ea typeface="Calibri" panose="020F0502020204030204" charset="0"/>
              </a:rPr>
              <a:t>Lựa</a:t>
            </a:r>
            <a:r>
              <a:rPr lang="en-US" b="1" i="1" dirty="0" smtClean="0">
                <a:solidFill>
                  <a:srgbClr val="FF0000"/>
                </a:solidFill>
                <a:latin typeface="Times New Roman" panose="02020603050405020304" pitchFamily="18" charset="0"/>
                <a:ea typeface="Calibri" panose="020F0502020204030204" charset="0"/>
              </a:rPr>
              <a:t> </a:t>
            </a:r>
            <a:r>
              <a:rPr lang="en-US" b="1" i="1" dirty="0" err="1" smtClean="0">
                <a:solidFill>
                  <a:srgbClr val="FF0000"/>
                </a:solidFill>
                <a:latin typeface="Times New Roman" panose="02020603050405020304" pitchFamily="18" charset="0"/>
                <a:ea typeface="Calibri" panose="020F0502020204030204" charset="0"/>
              </a:rPr>
              <a:t>chọn</a:t>
            </a:r>
            <a:r>
              <a:rPr lang="en-US" b="1" i="1" dirty="0" smtClean="0">
                <a:solidFill>
                  <a:srgbClr val="FF0000"/>
                </a:solidFill>
                <a:latin typeface="Times New Roman" panose="02020603050405020304" pitchFamily="18" charset="0"/>
                <a:ea typeface="Calibri" panose="020F0502020204030204" charset="0"/>
              </a:rPr>
              <a:t> </a:t>
            </a:r>
            <a:r>
              <a:rPr lang="en-US" b="1" i="1" dirty="0" err="1" smtClean="0">
                <a:solidFill>
                  <a:srgbClr val="FF0000"/>
                </a:solidFill>
                <a:latin typeface="Times New Roman" panose="02020603050405020304" pitchFamily="18" charset="0"/>
                <a:ea typeface="Calibri" panose="020F0502020204030204" charset="0"/>
              </a:rPr>
              <a:t>trang</a:t>
            </a:r>
            <a:r>
              <a:rPr lang="en-US" b="1" i="1" dirty="0" smtClean="0">
                <a:solidFill>
                  <a:srgbClr val="FF0000"/>
                </a:solidFill>
                <a:latin typeface="Times New Roman" panose="02020603050405020304" pitchFamily="18" charset="0"/>
                <a:ea typeface="Calibri" panose="020F0502020204030204" charset="0"/>
              </a:rPr>
              <a:t> </a:t>
            </a:r>
            <a:r>
              <a:rPr lang="en-US" b="1" i="1" dirty="0" err="1" smtClean="0">
                <a:solidFill>
                  <a:srgbClr val="FF0000"/>
                </a:solidFill>
                <a:latin typeface="Times New Roman" panose="02020603050405020304" pitchFamily="18" charset="0"/>
                <a:ea typeface="Calibri" panose="020F0502020204030204" charset="0"/>
              </a:rPr>
              <a:t>phục</a:t>
            </a:r>
            <a:r>
              <a:rPr lang="en-US" b="1" i="1" dirty="0" smtClean="0">
                <a:solidFill>
                  <a:srgbClr val="FF0000"/>
                </a:solidFill>
                <a:latin typeface="Times New Roman" panose="02020603050405020304" pitchFamily="18" charset="0"/>
                <a:ea typeface="Calibri" panose="020F0502020204030204" charset="0"/>
              </a:rPr>
              <a:t> </a:t>
            </a:r>
            <a:r>
              <a:rPr lang="en-US" b="1" i="1" dirty="0" err="1" smtClean="0">
                <a:solidFill>
                  <a:srgbClr val="FF0000"/>
                </a:solidFill>
                <a:latin typeface="Times New Roman" panose="02020603050405020304" pitchFamily="18" charset="0"/>
                <a:ea typeface="Calibri" panose="020F0502020204030204" charset="0"/>
              </a:rPr>
              <a:t>phù</a:t>
            </a:r>
            <a:r>
              <a:rPr lang="en-US" b="1" i="1" dirty="0" smtClean="0">
                <a:solidFill>
                  <a:srgbClr val="FF0000"/>
                </a:solidFill>
                <a:latin typeface="Times New Roman" panose="02020603050405020304" pitchFamily="18" charset="0"/>
                <a:ea typeface="Calibri" panose="020F0502020204030204" charset="0"/>
              </a:rPr>
              <a:t> </a:t>
            </a:r>
            <a:r>
              <a:rPr lang="en-US" b="1" i="1" dirty="0" err="1" smtClean="0">
                <a:solidFill>
                  <a:srgbClr val="FF0000"/>
                </a:solidFill>
                <a:latin typeface="Times New Roman" panose="02020603050405020304" pitchFamily="18" charset="0"/>
                <a:ea typeface="Calibri" panose="020F0502020204030204" charset="0"/>
              </a:rPr>
              <a:t>hợp</a:t>
            </a:r>
            <a:r>
              <a:rPr lang="en-US" b="1" i="1" dirty="0" smtClean="0">
                <a:solidFill>
                  <a:srgbClr val="FF0000"/>
                </a:solidFill>
                <a:latin typeface="Times New Roman" panose="02020603050405020304" pitchFamily="18" charset="0"/>
                <a:ea typeface="Calibri" panose="020F0502020204030204" charset="0"/>
              </a:rPr>
              <a:t> </a:t>
            </a:r>
            <a:r>
              <a:rPr lang="en-US" b="1" i="1" dirty="0" err="1" smtClean="0">
                <a:solidFill>
                  <a:srgbClr val="FF0000"/>
                </a:solidFill>
                <a:latin typeface="Times New Roman" panose="02020603050405020304" pitchFamily="18" charset="0"/>
                <a:ea typeface="Calibri" panose="020F0502020204030204" charset="0"/>
              </a:rPr>
              <a:t>với</a:t>
            </a:r>
            <a:r>
              <a:rPr lang="en-US" b="1" i="1" dirty="0" smtClean="0">
                <a:solidFill>
                  <a:srgbClr val="FF0000"/>
                </a:solidFill>
                <a:latin typeface="Times New Roman" panose="02020603050405020304" pitchFamily="18" charset="0"/>
                <a:ea typeface="Calibri" panose="020F0502020204030204" charset="0"/>
              </a:rPr>
              <a:t> </a:t>
            </a:r>
            <a:r>
              <a:rPr lang="en-US" b="1" i="1" dirty="0" err="1" smtClean="0">
                <a:solidFill>
                  <a:srgbClr val="FF0000"/>
                </a:solidFill>
                <a:latin typeface="Times New Roman" panose="02020603050405020304" pitchFamily="18" charset="0"/>
                <a:ea typeface="Calibri" panose="020F0502020204030204" charset="0"/>
              </a:rPr>
              <a:t>thời</a:t>
            </a:r>
            <a:r>
              <a:rPr lang="en-US" b="1" i="1" dirty="0" smtClean="0">
                <a:solidFill>
                  <a:srgbClr val="FF0000"/>
                </a:solidFill>
                <a:latin typeface="Times New Roman" panose="02020603050405020304" pitchFamily="18" charset="0"/>
                <a:ea typeface="Calibri" panose="020F0502020204030204" charset="0"/>
              </a:rPr>
              <a:t> </a:t>
            </a:r>
            <a:r>
              <a:rPr lang="en-US" b="1" i="1" dirty="0" err="1" smtClean="0">
                <a:solidFill>
                  <a:srgbClr val="FF0000"/>
                </a:solidFill>
                <a:latin typeface="Times New Roman" panose="02020603050405020304" pitchFamily="18" charset="0"/>
                <a:ea typeface="Calibri" panose="020F0502020204030204" charset="0"/>
              </a:rPr>
              <a:t>trang</a:t>
            </a:r>
            <a:endParaRPr lang="en-US" b="1" i="1" dirty="0" smtClean="0">
              <a:solidFill>
                <a:srgbClr val="FF0000"/>
              </a:solidFill>
              <a:latin typeface="Times New Roman" panose="02020603050405020304" pitchFamily="18" charset="0"/>
              <a:ea typeface="Calibri" panose="020F0502020204030204" charset="0"/>
            </a:endParaRPr>
          </a:p>
          <a:p>
            <a:r>
              <a:rPr lang="en-US" b="1" i="1" dirty="0" smtClean="0">
                <a:solidFill>
                  <a:srgbClr val="FF0000"/>
                </a:solidFill>
                <a:latin typeface="Times New Roman" panose="02020603050405020304" pitchFamily="18" charset="0"/>
                <a:ea typeface="Calibri" panose="020F0502020204030204" charset="0"/>
              </a:rPr>
              <a:t>3.1</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Một</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số</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lưu</a:t>
            </a:r>
            <a:r>
              <a:rPr lang="en-US" dirty="0">
                <a:solidFill>
                  <a:srgbClr val="FF0000"/>
                </a:solidFill>
                <a:latin typeface="Times New Roman" panose="02020603050405020304" pitchFamily="18" charset="0"/>
                <a:ea typeface="Calibri" panose="020F0502020204030204" charset="0"/>
              </a:rPr>
              <a:t> ý </a:t>
            </a:r>
            <a:r>
              <a:rPr lang="en-US" b="1" i="1" dirty="0" err="1">
                <a:solidFill>
                  <a:srgbClr val="FF0000"/>
                </a:solidFill>
                <a:latin typeface="Times New Roman" panose="02020603050405020304" pitchFamily="18" charset="0"/>
                <a:ea typeface="Calibri" panose="020F0502020204030204" charset="0"/>
              </a:rPr>
              <a:t>khi</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lựa</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chọn</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trang</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phục</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theo</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th</a:t>
            </a:r>
            <a:r>
              <a:rPr lang="en-US" b="1" dirty="0" err="1">
                <a:solidFill>
                  <a:srgbClr val="FF0000"/>
                </a:solidFill>
                <a:latin typeface="Times New Roman" panose="02020603050405020304" pitchFamily="18" charset="0"/>
                <a:ea typeface="Calibri" panose="020F0502020204030204" charset="0"/>
              </a:rPr>
              <a:t>ờ</a:t>
            </a:r>
            <a:r>
              <a:rPr lang="en-US" b="1" i="1" dirty="0" err="1">
                <a:solidFill>
                  <a:srgbClr val="FF0000"/>
                </a:solidFill>
                <a:latin typeface="Times New Roman" panose="02020603050405020304" pitchFamily="18" charset="0"/>
                <a:ea typeface="Calibri" panose="020F0502020204030204" charset="0"/>
              </a:rPr>
              <a:t>i</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trang</a:t>
            </a:r>
            <a:endParaRPr lang="en-US" dirty="0">
              <a:solidFill>
                <a:srgbClr val="FF0000"/>
              </a:solidFill>
            </a:endParaRPr>
          </a:p>
          <a:p>
            <a:r>
              <a:rPr lang="en-US" b="1" i="1" dirty="0">
                <a:solidFill>
                  <a:srgbClr val="FF0000"/>
                </a:solidFill>
                <a:latin typeface="Times New Roman" panose="02020603050405020304" pitchFamily="18" charset="0"/>
                <a:ea typeface="Calibri" panose="020F0502020204030204" charset="0"/>
              </a:rPr>
              <a:t>3.2: </a:t>
            </a:r>
            <a:r>
              <a:rPr lang="en-US" b="1" i="1" dirty="0" err="1">
                <a:solidFill>
                  <a:srgbClr val="FF0000"/>
                </a:solidFill>
                <a:latin typeface="Times New Roman" panose="02020603050405020304" pitchFamily="18" charset="0"/>
                <a:ea typeface="Calibri" panose="020F0502020204030204" charset="0"/>
              </a:rPr>
              <a:t>Các</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bước</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lựa</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chọn</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trang</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phục</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theo</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th</a:t>
            </a:r>
            <a:r>
              <a:rPr lang="en-US" b="1" dirty="0" err="1">
                <a:solidFill>
                  <a:srgbClr val="FF0000"/>
                </a:solidFill>
                <a:latin typeface="Times New Roman" panose="02020603050405020304" pitchFamily="18" charset="0"/>
                <a:ea typeface="Calibri" panose="020F0502020204030204" charset="0"/>
              </a:rPr>
              <a:t>ờ</a:t>
            </a:r>
            <a:r>
              <a:rPr lang="en-US" b="1" i="1" dirty="0" err="1">
                <a:solidFill>
                  <a:srgbClr val="FF0000"/>
                </a:solidFill>
                <a:latin typeface="Times New Roman" panose="02020603050405020304" pitchFamily="18" charset="0"/>
                <a:ea typeface="Calibri" panose="020F0502020204030204" charset="0"/>
              </a:rPr>
              <a:t>i</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trang</a:t>
            </a:r>
            <a:endParaRPr lang="en-US" dirty="0">
              <a:solidFill>
                <a:srgbClr val="FF0000"/>
              </a:solidFill>
            </a:endParaRPr>
          </a:p>
          <a:p>
            <a:endParaRPr lang="en-US" dirty="0"/>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36428118"/>
      </p:ext>
    </p:extLst>
  </p:cSld>
  <p:clrMapOvr>
    <a:masterClrMapping/>
  </p:clrMapOvr>
  <mc:AlternateContent xmlns:mc="http://schemas.openxmlformats.org/markup-compatibility/2006" xmlns:p14="http://schemas.microsoft.com/office/powerpoint/2010/main">
    <mc:Choice Requires="p14">
      <p:transition spd="slow" p14:dur="1500" advTm="4853">
        <p:split orient="vert"/>
      </p:transition>
    </mc:Choice>
    <mc:Fallback xmlns="">
      <p:transition spd="slow" advTm="4853">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9669"/>
            <a:ext cx="12192000" cy="692766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63530879"/>
      </p:ext>
    </p:extLst>
  </p:cSld>
  <p:clrMapOvr>
    <a:masterClrMapping/>
  </p:clrMapOvr>
  <mc:AlternateContent xmlns:mc="http://schemas.openxmlformats.org/markup-compatibility/2006" xmlns:p14="http://schemas.microsoft.com/office/powerpoint/2010/main">
    <mc:Choice Requires="p14">
      <p:transition spd="slow" p14:dur="3400" advTm="8217">
        <p14:reveal/>
      </p:transition>
    </mc:Choice>
    <mc:Fallback xmlns="">
      <p:transition spd="slow" advTm="82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100+ hình nền powerpoint lịch sử - hinhanhsieudep.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 y="635"/>
            <a:ext cx="1219136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1000125" y="1015365"/>
            <a:ext cx="5073650" cy="5302250"/>
          </a:xfrm>
        </p:spPr>
        <p:txBody>
          <a:bodyPr>
            <a:normAutofit/>
          </a:bodyPr>
          <a:lstStyle/>
          <a:p>
            <a:r>
              <a:rPr lang="en-US">
                <a:latin typeface="Times New Roman" panose="02020603050405020304" pitchFamily="18" charset="0"/>
                <a:cs typeface="Times New Roman" panose="02020603050405020304" pitchFamily="18" charset="0"/>
              </a:rPr>
              <a:t>Trang phục hay y phục là từ dùng để chỉ những đồ để mặc như quần, áo, váy hay để đội như mũ, nón, khăn và để đi như giày, dép, ủng… Ngoài ra, trang phục còn có thể thêm các phụ kiện khác như thắt lưng, găng tay, đồ trang sức… </a:t>
            </a:r>
          </a:p>
          <a:p>
            <a:r>
              <a:rPr lang="en-US">
                <a:latin typeface="Times New Roman" panose="02020603050405020304" pitchFamily="18" charset="0"/>
                <a:cs typeface="Times New Roman" panose="02020603050405020304" pitchFamily="18" charset="0"/>
              </a:rPr>
              <a:t>Thời trang được hiểu là sự thể hiện thẩm mỹ phổ biến tại một thời gian, địa điểm</a:t>
            </a:r>
            <a:r>
              <a:rPr lang="vi-VN" altLang="en-US">
                <a:latin typeface="Times New Roman" panose="02020603050405020304" pitchFamily="18" charset="0"/>
                <a:cs typeface="Times New Roman" panose="02020603050405020304" pitchFamily="18" charset="0"/>
              </a:rPr>
              <a:t> nhất định.</a:t>
            </a:r>
          </a:p>
        </p:txBody>
      </p:sp>
      <p:pic>
        <p:nvPicPr>
          <p:cNvPr id="4" name="Content Placeholder 3"/>
          <p:cNvPicPr>
            <a:picLocks noGrp="1" noChangeAspect="1"/>
          </p:cNvPicPr>
          <p:nvPr>
            <p:ph sz="half" idx="2"/>
          </p:nvPr>
        </p:nvPicPr>
        <p:blipFill>
          <a:blip r:embed="rId6"/>
          <a:stretch>
            <a:fillRect/>
          </a:stretch>
        </p:blipFill>
        <p:spPr>
          <a:xfrm>
            <a:off x="6905625" y="1015365"/>
            <a:ext cx="5095875" cy="4493260"/>
          </a:xfrm>
          <a:prstGeom prst="rect">
            <a:avLst/>
          </a:prstGeom>
        </p:spPr>
      </p:pic>
      <p:sp>
        <p:nvSpPr>
          <p:cNvPr id="2" name="Text Box 1"/>
          <p:cNvSpPr txBox="1"/>
          <p:nvPr/>
        </p:nvSpPr>
        <p:spPr>
          <a:xfrm>
            <a:off x="1454785" y="243205"/>
            <a:ext cx="10153650" cy="583565"/>
          </a:xfrm>
          <a:prstGeom prst="rect">
            <a:avLst/>
          </a:prstGeom>
          <a:noFill/>
        </p:spPr>
        <p:txBody>
          <a:bodyPr wrap="square" rtlCol="0">
            <a:spAutoFit/>
          </a:bodyPr>
          <a:lstStyle/>
          <a:p>
            <a:r>
              <a:rPr lang="vi-VN" altLang="en-US" sz="3200" dirty="0">
                <a:solidFill>
                  <a:srgbClr val="0E08F6"/>
                </a:solidFill>
                <a:latin typeface="Times New Roman" panose="02020603050405020304" pitchFamily="18" charset="0"/>
                <a:cs typeface="Times New Roman" panose="02020603050405020304" pitchFamily="18" charset="0"/>
              </a:rPr>
              <a:t>Trang phục và thời trang khác </a:t>
            </a:r>
            <a:r>
              <a:rPr lang="vi-VN" altLang="en-US" sz="3200" dirty="0" smtClean="0">
                <a:solidFill>
                  <a:srgbClr val="0E08F6"/>
                </a:solidFill>
                <a:latin typeface="Times New Roman" panose="02020603050405020304" pitchFamily="18" charset="0"/>
                <a:cs typeface="Times New Roman" panose="02020603050405020304" pitchFamily="18" charset="0"/>
              </a:rPr>
              <a:t>nhau </a:t>
            </a:r>
            <a:r>
              <a:rPr lang="vi-VN" altLang="en-US" sz="3200" dirty="0">
                <a:solidFill>
                  <a:srgbClr val="0E08F6"/>
                </a:solidFill>
                <a:latin typeface="Times New Roman" panose="02020603050405020304" pitchFamily="18" charset="0"/>
                <a:cs typeface="Times New Roman" panose="02020603050405020304" pitchFamily="18" charset="0"/>
              </a:rPr>
              <a:t>như thế nào?</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138000515"/>
      </p:ext>
    </p:extLst>
  </p:cSld>
  <p:clrMapOvr>
    <a:masterClrMapping/>
  </p:clrMapOvr>
  <mc:AlternateContent xmlns:mc="http://schemas.openxmlformats.org/markup-compatibility/2006" xmlns:p14="http://schemas.microsoft.com/office/powerpoint/2010/main">
    <mc:Choice Requires="p14">
      <p:transition spd="slow" p14:dur="2000" advTm="48347"/>
    </mc:Choice>
    <mc:Fallback xmlns="">
      <p:transition spd="slow" advTm="48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circle(in)">
                                      <p:cBhvr>
                                        <p:cTn id="16"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3" grpId="0" build="p"/>
      <p:bldP spid="3" grpI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100+ hình nền powerpoint lịch sử - hinhanhsieudep.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 y="635"/>
            <a:ext cx="1219136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54380" y="707390"/>
            <a:ext cx="10978515" cy="829945"/>
          </a:xfrm>
          <a:prstGeom prst="rect">
            <a:avLst/>
          </a:prstGeom>
          <a:noFill/>
        </p:spPr>
        <p:txBody>
          <a:bodyPr wrap="square" rtlCol="0">
            <a:spAutoFit/>
          </a:bodyPr>
          <a:lstStyle/>
          <a:p>
            <a:pPr algn="ctr"/>
            <a:r>
              <a:rPr lang="en-US" sz="4800" b="1" dirty="0" smtClean="0">
                <a:solidFill>
                  <a:srgbClr val="FF0000"/>
                </a:solidFill>
                <a:latin typeface="Times New Roman" panose="02020603050405020304" pitchFamily="18" charset="0"/>
                <a:cs typeface="Times New Roman" panose="02020603050405020304" pitchFamily="18" charset="0"/>
              </a:rPr>
              <a:t>BÀI 8: THỜI TRANG </a:t>
            </a:r>
          </a:p>
        </p:txBody>
      </p:sp>
      <p:pic>
        <p:nvPicPr>
          <p:cNvPr id="8" name="Content Placeholder 7"/>
          <p:cNvPicPr>
            <a:picLocks noGrp="1" noChangeAspect="1"/>
          </p:cNvPicPr>
          <p:nvPr>
            <p:ph sz="half" idx="1"/>
          </p:nvPr>
        </p:nvPicPr>
        <p:blipFill>
          <a:blip r:embed="rId5"/>
          <a:stretch>
            <a:fillRect/>
          </a:stretch>
        </p:blipFill>
        <p:spPr>
          <a:xfrm>
            <a:off x="1351280" y="1736090"/>
            <a:ext cx="3505835" cy="4621530"/>
          </a:xfrm>
          <a:prstGeom prst="rect">
            <a:avLst/>
          </a:prstGeom>
        </p:spPr>
      </p:pic>
      <p:pic>
        <p:nvPicPr>
          <p:cNvPr id="10" name="Content Placeholder 9"/>
          <p:cNvPicPr>
            <a:picLocks noGrp="1" noChangeAspect="1"/>
          </p:cNvPicPr>
          <p:nvPr>
            <p:ph sz="half" idx="2"/>
          </p:nvPr>
        </p:nvPicPr>
        <p:blipFill>
          <a:blip r:embed="rId6"/>
          <a:stretch>
            <a:fillRect/>
          </a:stretch>
        </p:blipFill>
        <p:spPr>
          <a:xfrm>
            <a:off x="6774815" y="1736090"/>
            <a:ext cx="3650615" cy="456311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99214196"/>
      </p:ext>
    </p:extLst>
  </p:cSld>
  <p:clrMapOvr>
    <a:masterClrMapping/>
  </p:clrMapOvr>
  <p:transition advTm="43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ải +999 Hình Nền Powerpoint Hoa Đẹp Nhất Năm 20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14" y="-18739"/>
            <a:ext cx="12192001" cy="71437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241040" y="3100070"/>
            <a:ext cx="8597900" cy="2257425"/>
          </a:xfrm>
        </p:spPr>
        <p:txBody>
          <a:bodyPr>
            <a:normAutofit fontScale="90000"/>
          </a:bodyPr>
          <a:lstStyle/>
          <a:p>
            <a:pPr algn="l"/>
            <a:r>
              <a:rPr lang="en-US" sz="4000" b="1" dirty="0">
                <a:solidFill>
                  <a:srgbClr val="2828F3"/>
                </a:solidFill>
                <a:latin typeface="Times New Roman" panose="02020603050405020304" pitchFamily="18" charset="0"/>
                <a:cs typeface="Times New Roman" panose="02020603050405020304" pitchFamily="18" charset="0"/>
              </a:rPr>
              <a:t/>
            </a:r>
            <a:br>
              <a:rPr lang="en-US" sz="4000" b="1" dirty="0">
                <a:solidFill>
                  <a:srgbClr val="2828F3"/>
                </a:solidFill>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
            </a:r>
            <a:br>
              <a:rPr lang="en-US" sz="4000" dirty="0">
                <a:latin typeface="Times New Roman" panose="02020603050405020304" pitchFamily="18" charset="0"/>
                <a:cs typeface="Times New Roman" panose="02020603050405020304" pitchFamily="18" charset="0"/>
              </a:rPr>
            </a:br>
            <a:r>
              <a:rPr lang="en-US" sz="4000" b="1" dirty="0">
                <a:solidFill>
                  <a:srgbClr val="FF0000"/>
                </a:solidFill>
                <a:latin typeface="Times New Roman" panose="02020603050405020304" pitchFamily="18" charset="0"/>
                <a:cs typeface="Times New Roman" panose="02020603050405020304" pitchFamily="18" charset="0"/>
              </a:rPr>
              <a:t>Mục tiêu bài học:</a:t>
            </a:r>
            <a:r>
              <a:rPr lang="en-US" sz="4000" dirty="0">
                <a:latin typeface="Times New Roman" panose="02020603050405020304" pitchFamily="18" charset="0"/>
                <a:cs typeface="Times New Roman" panose="02020603050405020304" pitchFamily="18" charset="0"/>
              </a:rPr>
              <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 Trình bày được những kiến thức cơ bản về trang phục</a:t>
            </a:r>
            <a:r>
              <a:rPr lang="vi-VN" altLang="en-US" sz="4000" dirty="0">
                <a:latin typeface="Times New Roman" panose="02020603050405020304" pitchFamily="18" charset="0"/>
                <a:cs typeface="Times New Roman" panose="02020603050405020304" pitchFamily="18" charset="0"/>
              </a:rPr>
              <a:t>;</a:t>
            </a:r>
            <a:r>
              <a:rPr lang="en-US" sz="4000" dirty="0">
                <a:latin typeface="Times New Roman" panose="02020603050405020304" pitchFamily="18" charset="0"/>
                <a:cs typeface="Times New Roman" panose="02020603050405020304" pitchFamily="18" charset="0"/>
              </a:rPr>
              <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 Nhận ra và bước đầu hình thành phong cách thời trang của bản thân</a:t>
            </a:r>
            <a:r>
              <a:rPr lang="vi-VN" altLang="en-US" sz="4000" dirty="0">
                <a:latin typeface="Times New Roman" panose="02020603050405020304" pitchFamily="18" charset="0"/>
                <a:cs typeface="Times New Roman" panose="02020603050405020304" pitchFamily="18" charset="0"/>
              </a:rPr>
              <a:t>;</a:t>
            </a:r>
            <a:r>
              <a:rPr lang="en-US" sz="4000" dirty="0">
                <a:latin typeface="Times New Roman" panose="02020603050405020304" pitchFamily="18" charset="0"/>
                <a:cs typeface="Times New Roman" panose="02020603050405020304" pitchFamily="18" charset="0"/>
              </a:rPr>
              <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 Lựa chọn được trang phục phù hợp với đặc điểm và sở thích c</a:t>
            </a:r>
            <a:r>
              <a:rPr lang="vi-VN" altLang="en-US" sz="4000" dirty="0">
                <a:latin typeface="Times New Roman" panose="02020603050405020304" pitchFamily="18" charset="0"/>
                <a:cs typeface="Times New Roman" panose="02020603050405020304" pitchFamily="18" charset="0"/>
              </a:rPr>
              <a:t>ủa bản thân, tính chất công việc và điều kiện tài chính của gia đình.</a:t>
            </a:r>
            <a:endParaRPr lang="vi-VN" altLang="en-US" sz="4000" b="1" dirty="0">
              <a:solidFill>
                <a:srgbClr val="FF0000"/>
              </a:solidFill>
              <a:latin typeface="Times New Roman" panose="02020603050405020304" pitchFamily="18" charset="0"/>
              <a:cs typeface="Times New Roman" panose="02020603050405020304" pitchFamily="18"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62445399"/>
      </p:ext>
    </p:extLst>
  </p:cSld>
  <p:clrMapOvr>
    <a:masterClrMapping/>
  </p:clrMapOvr>
  <mc:AlternateContent xmlns:mc="http://schemas.openxmlformats.org/markup-compatibility/2006" xmlns:p14="http://schemas.microsoft.com/office/powerpoint/2010/main">
    <mc:Choice Requires="p14">
      <p:transition spd="slow" p14:dur="2000" advTm="19818"/>
    </mc:Choice>
    <mc:Fallback xmlns="">
      <p:transition spd="slow" advTm="19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100+ hình nền powerpoint lịch sử - hinhanhsieudep.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 y="635"/>
            <a:ext cx="12191365"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5"/>
          <p:cNvSpPr>
            <a:spLocks noGrp="1"/>
          </p:cNvSpPr>
          <p:nvPr>
            <p:ph type="title"/>
          </p:nvPr>
        </p:nvSpPr>
        <p:spPr/>
        <p:txBody>
          <a:bodyPr/>
          <a:lstStyle/>
          <a:p>
            <a:endParaRPr lang="en-US"/>
          </a:p>
        </p:txBody>
      </p:sp>
      <p:sp>
        <p:nvSpPr>
          <p:cNvPr id="4" name="TextBox 3"/>
          <p:cNvSpPr txBox="1"/>
          <p:nvPr/>
        </p:nvSpPr>
        <p:spPr>
          <a:xfrm>
            <a:off x="914400" y="755650"/>
            <a:ext cx="6959600" cy="521970"/>
          </a:xfrm>
          <a:prstGeom prst="rect">
            <a:avLst/>
          </a:prstGeom>
          <a:noFill/>
        </p:spPr>
        <p:txBody>
          <a:bodyPr wrap="square" rtlCol="0">
            <a:spAutoFit/>
          </a:bodyPr>
          <a:lstStyle/>
          <a:p>
            <a:r>
              <a:rPr lang="en-US" sz="2800" b="1" dirty="0" smtClean="0">
                <a:solidFill>
                  <a:srgbClr val="0E08F6"/>
                </a:solidFill>
                <a:latin typeface="Times New Roman" panose="02020603050405020304" pitchFamily="18" charset="0"/>
                <a:cs typeface="Times New Roman" panose="02020603050405020304" pitchFamily="18" charset="0"/>
              </a:rPr>
              <a:t>1</a:t>
            </a:r>
            <a:r>
              <a:rPr lang="en-US" sz="2800" dirty="0" smtClean="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Thời</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trang</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và</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phong</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cách</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thời</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trang</a:t>
            </a:r>
          </a:p>
        </p:txBody>
      </p:sp>
      <p:sp>
        <p:nvSpPr>
          <p:cNvPr id="12" name="TextBox 11"/>
          <p:cNvSpPr txBox="1"/>
          <p:nvPr/>
        </p:nvSpPr>
        <p:spPr>
          <a:xfrm>
            <a:off x="504824" y="5156835"/>
            <a:ext cx="10467975" cy="82994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8.1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qua 2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481263" y="5686425"/>
            <a:ext cx="10929687" cy="82994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8.2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mi </a:t>
            </a:r>
            <a:r>
              <a:rPr lang="en-US" sz="2400" dirty="0" err="1">
                <a:latin typeface="Times New Roman" panose="02020603050405020304" pitchFamily="18" charset="0"/>
                <a:cs typeface="Times New Roman" panose="02020603050405020304" pitchFamily="18" charset="0"/>
              </a:rPr>
              <a:t>nam</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áo</a:t>
            </a:r>
            <a:r>
              <a:rPr lang="en-US" sz="2400" dirty="0">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p:txBody>
      </p:sp>
      <p:sp>
        <p:nvSpPr>
          <p:cNvPr id="2" name="Text Box 1"/>
          <p:cNvSpPr txBox="1"/>
          <p:nvPr/>
        </p:nvSpPr>
        <p:spPr>
          <a:xfrm>
            <a:off x="3663950" y="172085"/>
            <a:ext cx="5198745" cy="583565"/>
          </a:xfrm>
          <a:prstGeom prst="rect">
            <a:avLst/>
          </a:prstGeom>
          <a:noFill/>
        </p:spPr>
        <p:txBody>
          <a:bodyPr wrap="square" rtlCol="0">
            <a:spAutoFit/>
          </a:bodyPr>
          <a:lstStyle/>
          <a:p>
            <a:r>
              <a:rPr lang="vi-VN" altLang="en-US" sz="3200" b="1">
                <a:solidFill>
                  <a:srgbClr val="FF0000"/>
                </a:solidFill>
                <a:latin typeface="Times New Roman" panose="02020603050405020304" pitchFamily="18" charset="0"/>
                <a:cs typeface="Times New Roman" panose="02020603050405020304" pitchFamily="18" charset="0"/>
              </a:rPr>
              <a:t>BÀI 8 : THỜI TRANG</a:t>
            </a:r>
          </a:p>
        </p:txBody>
      </p:sp>
      <p:sp>
        <p:nvSpPr>
          <p:cNvPr id="3" name="Text Box 2"/>
          <p:cNvSpPr txBox="1"/>
          <p:nvPr/>
        </p:nvSpPr>
        <p:spPr>
          <a:xfrm>
            <a:off x="481263" y="6263356"/>
            <a:ext cx="9813925" cy="460375"/>
          </a:xfrm>
          <a:prstGeom prst="rect">
            <a:avLst/>
          </a:prstGeom>
          <a:noFill/>
        </p:spPr>
        <p:txBody>
          <a:bodyPr wrap="square" rtlCol="0">
            <a:spAutoFit/>
          </a:bodyPr>
          <a:lstStyle/>
          <a:p>
            <a:r>
              <a:rPr lang="vi-VN" altLang="en-US" sz="2400" dirty="0">
                <a:latin typeface="Times New Roman" panose="02020603050405020304" pitchFamily="18" charset="0"/>
                <a:cs typeface="Times New Roman" panose="02020603050405020304" pitchFamily="18" charset="0"/>
              </a:rPr>
              <a:t>3. Thời trang thay đổi yếu tố nào của trang phục?</a:t>
            </a:r>
          </a:p>
        </p:txBody>
      </p:sp>
      <p:sp>
        <p:nvSpPr>
          <p:cNvPr id="5" name="Text Box 4"/>
          <p:cNvSpPr txBox="1"/>
          <p:nvPr/>
        </p:nvSpPr>
        <p:spPr>
          <a:xfrm>
            <a:off x="2722880" y="4579620"/>
            <a:ext cx="2183765" cy="368300"/>
          </a:xfrm>
          <a:prstGeom prst="rect">
            <a:avLst/>
          </a:prstGeom>
          <a:noFill/>
        </p:spPr>
        <p:txBody>
          <a:bodyPr wrap="square" rtlCol="0">
            <a:spAutoFit/>
          </a:bodyPr>
          <a:lstStyle/>
          <a:p>
            <a:r>
              <a:rPr lang="vi-VN" altLang="en-US">
                <a:solidFill>
                  <a:srgbClr val="0E08F6"/>
                </a:solidFill>
              </a:rPr>
              <a:t>Hình 8.1</a:t>
            </a:r>
          </a:p>
        </p:txBody>
      </p:sp>
      <p:sp>
        <p:nvSpPr>
          <p:cNvPr id="9" name="Text Box 8"/>
          <p:cNvSpPr txBox="1"/>
          <p:nvPr/>
        </p:nvSpPr>
        <p:spPr>
          <a:xfrm>
            <a:off x="7931785" y="4590415"/>
            <a:ext cx="2486025" cy="368300"/>
          </a:xfrm>
          <a:prstGeom prst="rect">
            <a:avLst/>
          </a:prstGeom>
          <a:noFill/>
        </p:spPr>
        <p:txBody>
          <a:bodyPr wrap="square" rtlCol="0">
            <a:spAutoFit/>
          </a:bodyPr>
          <a:lstStyle/>
          <a:p>
            <a:r>
              <a:rPr lang="vi-VN" altLang="en-US">
                <a:solidFill>
                  <a:srgbClr val="0E08F6"/>
                </a:solidFill>
              </a:rPr>
              <a:t>Hình 8.2</a:t>
            </a:r>
          </a:p>
        </p:txBody>
      </p:sp>
      <p:pic>
        <p:nvPicPr>
          <p:cNvPr id="15" name="Content Placeholder 14"/>
          <p:cNvPicPr>
            <a:picLocks noGrp="1" noChangeAspect="1"/>
          </p:cNvPicPr>
          <p:nvPr>
            <p:ph idx="1"/>
          </p:nvPr>
        </p:nvPicPr>
        <p:blipFill>
          <a:blip r:embed="rId6"/>
          <a:stretch>
            <a:fillRect/>
          </a:stretch>
        </p:blipFill>
        <p:spPr>
          <a:xfrm>
            <a:off x="411480" y="1421130"/>
            <a:ext cx="10942320" cy="3070225"/>
          </a:xfrm>
          <a:prstGeom prst="rect">
            <a:avLst/>
          </a:prstGeom>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618779101"/>
      </p:ext>
    </p:extLst>
  </p:cSld>
  <p:clrMapOvr>
    <a:masterClrMapping/>
  </p:clrMapOvr>
  <mc:AlternateContent xmlns:mc="http://schemas.openxmlformats.org/markup-compatibility/2006" xmlns:p14="http://schemas.microsoft.com/office/powerpoint/2010/main">
    <mc:Choice Requires="p14">
      <p:transition spd="slow" p14:dur="800" advTm="47104">
        <p:circle/>
      </p:transition>
    </mc:Choice>
    <mc:Fallback xmlns="">
      <p:transition spd="slow" advTm="47104">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bldLst>
      <p:bldP spid="12" grpId="0"/>
      <p:bldP spid="13" grpId="0"/>
      <p:bldP spid="13" grpId="1"/>
      <p:bldP spid="3" grpId="0"/>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0"/>
            <a:ext cx="10515600" cy="1325563"/>
          </a:xfrm>
        </p:spPr>
        <p:txBody>
          <a:bodyPr/>
          <a:lstStyle/>
          <a:p>
            <a:pPr algn="ctr"/>
            <a:r>
              <a:rPr lang="vi-VN" altLang="en-US" sz="2400" b="1" dirty="0">
                <a:solidFill>
                  <a:srgbClr val="FF0000"/>
                </a:solidFill>
              </a:rPr>
              <a:t>Phiếu học tập số 1</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32314030"/>
              </p:ext>
            </p:extLst>
          </p:nvPr>
        </p:nvGraphicFramePr>
        <p:xfrm>
          <a:off x="524510" y="983615"/>
          <a:ext cx="11250930" cy="5398770"/>
        </p:xfrm>
        <a:graphic>
          <a:graphicData uri="http://schemas.openxmlformats.org/drawingml/2006/table">
            <a:tbl>
              <a:tblPr bandCol="1">
                <a:tableStyleId>{93296810-A885-4BE3-A3E7-6D5BEEA58F35}</a:tableStyleId>
              </a:tblPr>
              <a:tblGrid>
                <a:gridCol w="5625465">
                  <a:extLst>
                    <a:ext uri="{9D8B030D-6E8A-4147-A177-3AD203B41FA5}">
                      <a16:colId xmlns:a16="http://schemas.microsoft.com/office/drawing/2014/main" val="20000"/>
                    </a:ext>
                  </a:extLst>
                </a:gridCol>
                <a:gridCol w="5625465">
                  <a:extLst>
                    <a:ext uri="{9D8B030D-6E8A-4147-A177-3AD203B41FA5}">
                      <a16:colId xmlns:a16="http://schemas.microsoft.com/office/drawing/2014/main" val="20001"/>
                    </a:ext>
                  </a:extLst>
                </a:gridCol>
              </a:tblGrid>
              <a:tr h="553085">
                <a:tc>
                  <a:txBody>
                    <a:bodyPr/>
                    <a:lstStyle/>
                    <a:p>
                      <a:pPr algn="ctr">
                        <a:buNone/>
                      </a:pPr>
                      <a:r>
                        <a:rPr lang="vi-VN" altLang="en-US" sz="2400" b="1" dirty="0">
                          <a:latin typeface="Times New Roman" panose="02020603050405020304" pitchFamily="18" charset="0"/>
                          <a:cs typeface="Times New Roman" panose="02020603050405020304" pitchFamily="18" charset="0"/>
                        </a:rPr>
                        <a:t>Câu hỏi</a:t>
                      </a:r>
                    </a:p>
                  </a:txBody>
                  <a:tcPr/>
                </a:tc>
                <a:tc>
                  <a:txBody>
                    <a:bodyPr/>
                    <a:lstStyle/>
                    <a:p>
                      <a:pPr algn="ctr">
                        <a:buNone/>
                      </a:pPr>
                      <a:r>
                        <a:rPr lang="vi-VN" altLang="en-US" sz="2400" b="1">
                          <a:latin typeface="Times New Roman" panose="02020603050405020304" pitchFamily="18" charset="0"/>
                          <a:cs typeface="Times New Roman" panose="02020603050405020304" pitchFamily="18" charset="0"/>
                        </a:rPr>
                        <a:t>Trả lời</a:t>
                      </a:r>
                    </a:p>
                  </a:txBody>
                  <a:tcPr/>
                </a:tc>
                <a:extLst>
                  <a:ext uri="{0D108BD9-81ED-4DB2-BD59-A6C34878D82A}">
                    <a16:rowId xmlns:a16="http://schemas.microsoft.com/office/drawing/2014/main" val="10000"/>
                  </a:ext>
                </a:extLst>
              </a:tr>
              <a:tr h="1795145">
                <a:tc>
                  <a:txBody>
                    <a:bodyPr/>
                    <a:lstStyle/>
                    <a:p>
                      <a:pPr>
                        <a:buNone/>
                      </a:pPr>
                      <a:r>
                        <a:rPr lang="vi-VN" altLang="en-US" sz="2400" b="1">
                          <a:latin typeface="Times New Roman" panose="02020603050405020304" pitchFamily="18" charset="0"/>
                          <a:cs typeface="Times New Roman" panose="02020603050405020304" pitchFamily="18" charset="0"/>
                        </a:rPr>
                        <a:t>Câu 1</a:t>
                      </a:r>
                      <a:r>
                        <a:rPr lang="vi-VN" altLang="en-US" sz="240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sym typeface="+mn-ea"/>
                        </a:rPr>
                        <a:t>Hình</a:t>
                      </a:r>
                      <a:r>
                        <a:rPr lang="en-US" sz="2400" dirty="0">
                          <a:latin typeface="Times New Roman" panose="02020603050405020304" pitchFamily="18" charset="0"/>
                          <a:cs typeface="Times New Roman" panose="02020603050405020304" pitchFamily="18" charset="0"/>
                          <a:sym typeface="+mn-ea"/>
                        </a:rPr>
                        <a:t> 8.1 </a:t>
                      </a:r>
                      <a:r>
                        <a:rPr lang="en-US" sz="2400" dirty="0" err="1">
                          <a:latin typeface="Times New Roman" panose="02020603050405020304" pitchFamily="18" charset="0"/>
                          <a:cs typeface="Times New Roman" panose="02020603050405020304" pitchFamily="18" charset="0"/>
                          <a:sym typeface="+mn-ea"/>
                        </a:rPr>
                        <a:t>cho</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thấy</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áo</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dài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Việt</a:t>
                      </a:r>
                      <a:r>
                        <a:rPr lang="en-US" sz="2400" dirty="0">
                          <a:latin typeface="Times New Roman" panose="02020603050405020304" pitchFamily="18" charset="0"/>
                          <a:cs typeface="Times New Roman" panose="02020603050405020304" pitchFamily="18" charset="0"/>
                          <a:sym typeface="+mn-ea"/>
                        </a:rPr>
                        <a:t> Nam </a:t>
                      </a:r>
                      <a:r>
                        <a:rPr lang="en-US" sz="2400" dirty="0" err="1">
                          <a:latin typeface="Times New Roman" panose="02020603050405020304" pitchFamily="18" charset="0"/>
                          <a:cs typeface="Times New Roman" panose="02020603050405020304" pitchFamily="18" charset="0"/>
                          <a:sym typeface="+mn-ea"/>
                        </a:rPr>
                        <a:t>thay</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đổi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như</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thế</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nào</a:t>
                      </a:r>
                      <a:r>
                        <a:rPr lang="en-US" sz="2400" dirty="0">
                          <a:latin typeface="Times New Roman" panose="02020603050405020304" pitchFamily="18" charset="0"/>
                          <a:cs typeface="Times New Roman" panose="02020603050405020304" pitchFamily="18" charset="0"/>
                          <a:sym typeface="+mn-ea"/>
                        </a:rPr>
                        <a:t> qua 2 </a:t>
                      </a:r>
                      <a:r>
                        <a:rPr lang="en-US" sz="2400" dirty="0" err="1">
                          <a:latin typeface="Times New Roman" panose="02020603050405020304" pitchFamily="18" charset="0"/>
                          <a:cs typeface="Times New Roman" panose="02020603050405020304" pitchFamily="18" charset="0"/>
                          <a:sym typeface="+mn-ea"/>
                        </a:rPr>
                        <a:t>thời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kì</a:t>
                      </a:r>
                      <a:r>
                        <a:rPr lang="en-US" sz="2400" dirty="0">
                          <a:latin typeface="Times New Roman" panose="02020603050405020304" pitchFamily="18" charset="0"/>
                          <a:cs typeface="Times New Roman" panose="02020603050405020304" pitchFamily="18" charset="0"/>
                          <a:sym typeface="+mn-ea"/>
                        </a:rPr>
                        <a:t>?</a:t>
                      </a:r>
                      <a:endParaRPr lang="en-US" sz="2400" dirty="0">
                        <a:latin typeface="Times New Roman" panose="02020603050405020304" pitchFamily="18" charset="0"/>
                        <a:cs typeface="Times New Roman" panose="02020603050405020304" pitchFamily="18" charset="0"/>
                      </a:endParaRPr>
                    </a:p>
                    <a:p>
                      <a:pPr>
                        <a:buNone/>
                      </a:pPr>
                      <a:endParaRPr lang="vi-VN" altLang="en-US" sz="2400">
                        <a:latin typeface="Times New Roman" panose="02020603050405020304" pitchFamily="18" charset="0"/>
                        <a:cs typeface="Times New Roman" panose="02020603050405020304" pitchFamily="18" charset="0"/>
                      </a:endParaRPr>
                    </a:p>
                  </a:txBody>
                  <a:tcPr/>
                </a:tc>
                <a:tc>
                  <a:txBody>
                    <a:bodyPr/>
                    <a:lstStyle/>
                    <a:p>
                      <a:pPr>
                        <a:buNone/>
                      </a:pPr>
                      <a:r>
                        <a:rPr lang="en-US" sz="2400">
                          <a:latin typeface="Times New Roman" panose="02020603050405020304" pitchFamily="18" charset="0"/>
                          <a:cs typeface="Times New Roman" panose="02020603050405020304" pitchFamily="18" charset="0"/>
                        </a:rPr>
                        <a:t> Ở thế kỉ 20 áo dài rộng hơn, thế kỉ 21 áo dài được may gọn lại phù hợp với vóc dáng của người mặc. Đã có sự đổi kiểu dáng của trang phục.</a:t>
                      </a:r>
                    </a:p>
                  </a:txBody>
                  <a:tcPr/>
                </a:tc>
                <a:extLst>
                  <a:ext uri="{0D108BD9-81ED-4DB2-BD59-A6C34878D82A}">
                    <a16:rowId xmlns:a16="http://schemas.microsoft.com/office/drawing/2014/main" val="10001"/>
                  </a:ext>
                </a:extLst>
              </a:tr>
              <a:tr h="1794510">
                <a:tc>
                  <a:txBody>
                    <a:bodyPr/>
                    <a:lstStyle/>
                    <a:p>
                      <a:pPr>
                        <a:buNone/>
                      </a:pPr>
                      <a:r>
                        <a:rPr lang="vi-VN" altLang="en-US" sz="2400" b="1" dirty="0">
                          <a:latin typeface="Times New Roman" panose="02020603050405020304" pitchFamily="18" charset="0"/>
                          <a:cs typeface="Times New Roman" panose="02020603050405020304" pitchFamily="18" charset="0"/>
                          <a:sym typeface="+mn-ea"/>
                        </a:rPr>
                        <a:t>Câu 2:</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Hình</a:t>
                      </a:r>
                      <a:r>
                        <a:rPr lang="en-US" sz="2400" dirty="0">
                          <a:latin typeface="Times New Roman" panose="02020603050405020304" pitchFamily="18" charset="0"/>
                          <a:cs typeface="Times New Roman" panose="02020603050405020304" pitchFamily="18" charset="0"/>
                          <a:sym typeface="+mn-ea"/>
                        </a:rPr>
                        <a:t> 8.2 </a:t>
                      </a:r>
                      <a:r>
                        <a:rPr lang="en-US" sz="2400" dirty="0" err="1">
                          <a:latin typeface="Times New Roman" panose="02020603050405020304" pitchFamily="18" charset="0"/>
                          <a:cs typeface="Times New Roman" panose="02020603050405020304" pitchFamily="18" charset="0"/>
                          <a:sym typeface="+mn-ea"/>
                        </a:rPr>
                        <a:t>cho</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thấy</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áo</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sơ</a:t>
                      </a:r>
                      <a:r>
                        <a:rPr lang="en-US" sz="2400" dirty="0">
                          <a:latin typeface="Times New Roman" panose="02020603050405020304" pitchFamily="18" charset="0"/>
                          <a:cs typeface="Times New Roman" panose="02020603050405020304" pitchFamily="18" charset="0"/>
                          <a:sym typeface="+mn-ea"/>
                        </a:rPr>
                        <a:t> mi </a:t>
                      </a:r>
                      <a:r>
                        <a:rPr lang="en-US" sz="2400" dirty="0" err="1">
                          <a:latin typeface="Times New Roman" panose="02020603050405020304" pitchFamily="18" charset="0"/>
                          <a:cs typeface="Times New Roman" panose="02020603050405020304" pitchFamily="18" charset="0"/>
                          <a:sym typeface="+mn-ea"/>
                        </a:rPr>
                        <a:t>nam</a:t>
                      </a:r>
                      <a:r>
                        <a:rPr lang="en-US" sz="2400" dirty="0">
                          <a:latin typeface="Times New Roman" panose="02020603050405020304" pitchFamily="18" charset="0"/>
                          <a:cs typeface="Times New Roman" panose="02020603050405020304" pitchFamily="18" charset="0"/>
                          <a:sym typeface="+mn-ea"/>
                        </a:rPr>
                        <a:t> ở </a:t>
                      </a:r>
                      <a:r>
                        <a:rPr lang="en-US" sz="2400" dirty="0" err="1">
                          <a:latin typeface="Times New Roman" panose="02020603050405020304" pitchFamily="18" charset="0"/>
                          <a:cs typeface="Times New Roman" panose="02020603050405020304" pitchFamily="18" charset="0"/>
                          <a:sym typeface="+mn-ea"/>
                        </a:rPr>
                        <a:t>hai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thời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kì</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khác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nhau</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thay</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đổi</a:t>
                      </a:r>
                      <a:r>
                        <a:rPr lang="en-US" sz="2400" dirty="0">
                          <a:latin typeface="Times New Roman" panose="02020603050405020304" pitchFamily="18" charset="0"/>
                          <a:cs typeface="Times New Roman" panose="02020603050405020304" pitchFamily="18" charset="0"/>
                          <a:sym typeface="+mn-ea"/>
                        </a:rPr>
                        <a:t> chi </a:t>
                      </a:r>
                      <a:r>
                        <a:rPr lang="en-US" sz="2400" dirty="0" err="1">
                          <a:latin typeface="Times New Roman" panose="02020603050405020304" pitchFamily="18" charset="0"/>
                          <a:cs typeface="Times New Roman" panose="02020603050405020304" pitchFamily="18" charset="0"/>
                          <a:sym typeface="+mn-ea"/>
                        </a:rPr>
                        <a:t>tiết</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nào</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của</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áo</a:t>
                      </a:r>
                      <a:r>
                        <a:rPr lang="en-US" sz="2400" dirty="0">
                          <a:latin typeface="Times New Roman" panose="02020603050405020304" pitchFamily="18" charset="0"/>
                          <a:cs typeface="Times New Roman" panose="02020603050405020304" pitchFamily="18" charset="0"/>
                          <a:sym typeface="+mn-ea"/>
                        </a:rPr>
                        <a:t>?</a:t>
                      </a:r>
                      <a:endParaRPr lang="en-US" sz="2400" dirty="0">
                        <a:latin typeface="Times New Roman" panose="02020603050405020304" pitchFamily="18" charset="0"/>
                        <a:cs typeface="Times New Roman" panose="02020603050405020304" pitchFamily="18" charset="0"/>
                      </a:endParaRPr>
                    </a:p>
                    <a:p>
                      <a:pPr>
                        <a:buNone/>
                      </a:pPr>
                      <a:endParaRPr lang="en-US" sz="2400">
                        <a:latin typeface="Times New Roman" panose="02020603050405020304" pitchFamily="18" charset="0"/>
                        <a:cs typeface="Times New Roman" panose="02020603050405020304" pitchFamily="18" charset="0"/>
                      </a:endParaRPr>
                    </a:p>
                  </a:txBody>
                  <a:tcPr/>
                </a:tc>
                <a:tc>
                  <a:txBody>
                    <a:bodyPr/>
                    <a:lstStyle/>
                    <a:p>
                      <a:pPr>
                        <a:buNone/>
                      </a:pPr>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1980 </a:t>
                      </a:r>
                      <a:r>
                        <a:rPr lang="en-US" sz="2400" dirty="0" err="1">
                          <a:latin typeface="Times New Roman" panose="02020603050405020304" pitchFamily="18" charset="0"/>
                          <a:cs typeface="Times New Roman" panose="02020603050405020304" pitchFamily="18" charset="0"/>
                        </a:rPr>
                        <a:t>kẻ</a:t>
                      </a:r>
                      <a:r>
                        <a:rPr lang="en-US" sz="2400" dirty="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ca</a:t>
                      </a:r>
                      <a:r>
                        <a:rPr lang="vi-VN" sz="2400" baseline="0" dirty="0" smtClean="0">
                          <a:latin typeface="Times New Roman" panose="02020603050405020304" pitchFamily="18" charset="0"/>
                          <a:cs typeface="Times New Roman" panose="02020603050405020304" pitchFamily="18" charset="0"/>
                        </a:rPr>
                        <a:t> rô</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chuộng</a:t>
                      </a:r>
                      <a:r>
                        <a:rPr lang="en-US" sz="2400" dirty="0">
                          <a:latin typeface="Times New Roman" panose="02020603050405020304" pitchFamily="18" charset="0"/>
                          <a:cs typeface="Times New Roman" panose="02020603050405020304" pitchFamily="18" charset="0"/>
                        </a:rPr>
                        <a:t>, 2020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0002"/>
                  </a:ext>
                </a:extLst>
              </a:tr>
              <a:tr h="1256030">
                <a:tc>
                  <a:txBody>
                    <a:bodyPr/>
                    <a:lstStyle/>
                    <a:p>
                      <a:pPr>
                        <a:buNone/>
                      </a:pPr>
                      <a:r>
                        <a:rPr lang="vi-VN" altLang="en-US" sz="2400" b="1">
                          <a:latin typeface="Times New Roman" panose="02020603050405020304" pitchFamily="18" charset="0"/>
                          <a:cs typeface="Times New Roman" panose="02020603050405020304" pitchFamily="18" charset="0"/>
                        </a:rPr>
                        <a:t>Câu 3</a:t>
                      </a:r>
                      <a:r>
                        <a:rPr lang="vi-VN" altLang="en-US" sz="2400">
                          <a:latin typeface="Times New Roman" panose="02020603050405020304" pitchFamily="18" charset="0"/>
                          <a:cs typeface="Times New Roman" panose="02020603050405020304" pitchFamily="18" charset="0"/>
                        </a:rPr>
                        <a:t>: Thời trang làm thay đổi yếu tố nào của trang phục?</a:t>
                      </a:r>
                    </a:p>
                  </a:txBody>
                  <a:tcPr/>
                </a:tc>
                <a:tc>
                  <a:txBody>
                    <a:bodyPr/>
                    <a:lstStyle/>
                    <a:p>
                      <a:pPr>
                        <a:buNone/>
                      </a:pPr>
                      <a:r>
                        <a:rPr lang="en-US" sz="2400">
                          <a:latin typeface="Times New Roman" panose="02020603050405020304" pitchFamily="18" charset="0"/>
                          <a:cs typeface="Times New Roman" panose="02020603050405020304" pitchFamily="18" charset="0"/>
                        </a:rPr>
                        <a:t>3. Thời trang là sự thay đổi họa tiết, hoa văn của trang phục.</a:t>
                      </a:r>
                    </a:p>
                  </a:txBody>
                  <a:tcPr/>
                </a:tc>
                <a:extLst>
                  <a:ext uri="{0D108BD9-81ED-4DB2-BD59-A6C34878D82A}">
                    <a16:rowId xmlns:a16="http://schemas.microsoft.com/office/drawing/2014/main" val="10003"/>
                  </a:ext>
                </a:extLst>
              </a:tr>
            </a:tbl>
          </a:graphicData>
        </a:graphic>
      </p:graphicFrame>
      <p:sp>
        <p:nvSpPr>
          <p:cNvPr id="5" name="Oval 4"/>
          <p:cNvSpPr/>
          <p:nvPr/>
        </p:nvSpPr>
        <p:spPr>
          <a:xfrm>
            <a:off x="831850" y="206375"/>
            <a:ext cx="1621155" cy="7029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5"/>
          <p:cNvSpPr txBox="1"/>
          <p:nvPr/>
        </p:nvSpPr>
        <p:spPr>
          <a:xfrm>
            <a:off x="1080135" y="389890"/>
            <a:ext cx="1696085" cy="368300"/>
          </a:xfrm>
          <a:prstGeom prst="rect">
            <a:avLst/>
          </a:prstGeom>
          <a:noFill/>
        </p:spPr>
        <p:txBody>
          <a:bodyPr wrap="square" rtlCol="0">
            <a:spAutoFit/>
          </a:bodyPr>
          <a:lstStyle/>
          <a:p>
            <a:r>
              <a:rPr lang="vi-VN" altLang="en-US">
                <a:latin typeface="Times New Roman" panose="02020603050405020304" pitchFamily="18" charset="0"/>
                <a:cs typeface="Times New Roman" panose="02020603050405020304" pitchFamily="18" charset="0"/>
              </a:rPr>
              <a:t>Thảo luận</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667482568"/>
      </p:ext>
    </p:extLst>
  </p:cSld>
  <p:clrMapOvr>
    <a:masterClrMapping/>
  </p:clrMapOvr>
  <mc:AlternateContent xmlns:mc="http://schemas.openxmlformats.org/markup-compatibility/2006" xmlns:p14="http://schemas.microsoft.com/office/powerpoint/2010/main">
    <mc:Choice Requires="p14">
      <p:transition spd="slow" p14:dur="2000" advTm="60019"/>
    </mc:Choice>
    <mc:Fallback xmlns="">
      <p:transition spd="slow" advTm="60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87794" cy="6858000"/>
          </a:xfrm>
          <a:prstGeom prst="rect">
            <a:avLst/>
          </a:prstGeom>
        </p:spPr>
      </p:pic>
      <p:sp>
        <p:nvSpPr>
          <p:cNvPr id="4" name="TextBox 3"/>
          <p:cNvSpPr txBox="1"/>
          <p:nvPr/>
        </p:nvSpPr>
        <p:spPr>
          <a:xfrm>
            <a:off x="648970" y="2379980"/>
            <a:ext cx="10766425" cy="224676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r>
              <a:rPr lang="vi-VN" altLang="en-US" sz="2800" dirty="0" err="1"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Thời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người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ưa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chuộng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phổ</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khoảng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kiểu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sắc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liệu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loại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tuỳ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đẹp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smtClean="0">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vi-VN" altLang="en-US" sz="2800" dirty="0">
                <a:solidFill>
                  <a:schemeClr val="tx1"/>
                </a:solidFill>
                <a:latin typeface="Times New Roman" panose="02020603050405020304" pitchFamily="18" charset="0"/>
                <a:cs typeface="Times New Roman" panose="02020603050405020304" pitchFamily="18" charset="0"/>
              </a:rPr>
              <a:t>      </a:t>
            </a:r>
          </a:p>
          <a:p>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 name="Text Box 1"/>
          <p:cNvSpPr txBox="1"/>
          <p:nvPr/>
        </p:nvSpPr>
        <p:spPr>
          <a:xfrm>
            <a:off x="648970" y="528955"/>
            <a:ext cx="9222740" cy="1568450"/>
          </a:xfrm>
          <a:prstGeom prst="rect">
            <a:avLst/>
          </a:prstGeom>
          <a:noFill/>
        </p:spPr>
        <p:txBody>
          <a:bodyPr wrap="square" rtlCol="0">
            <a:spAutoFit/>
          </a:bodyPr>
          <a:lstStyle/>
          <a:p>
            <a:pPr algn="ctr"/>
            <a:r>
              <a:rPr lang="vi-VN" altLang="en-US" sz="3200" b="1">
                <a:solidFill>
                  <a:srgbClr val="FF0000"/>
                </a:solidFill>
                <a:latin typeface="Times New Roman" panose="02020603050405020304" pitchFamily="18" charset="0"/>
                <a:cs typeface="Times New Roman" panose="02020603050405020304" pitchFamily="18" charset="0"/>
              </a:rPr>
              <a:t>BÀI 8: THỜI TRANG</a:t>
            </a:r>
          </a:p>
          <a:p>
            <a:pPr algn="ctr"/>
            <a:endParaRPr lang="vi-VN" altLang="en-US" sz="3200" b="1">
              <a:solidFill>
                <a:srgbClr val="FF0000"/>
              </a:solidFill>
              <a:latin typeface="Times New Roman" panose="02020603050405020304" pitchFamily="18" charset="0"/>
              <a:cs typeface="Times New Roman" panose="02020603050405020304" pitchFamily="18" charset="0"/>
            </a:endParaRPr>
          </a:p>
          <a:p>
            <a:r>
              <a:rPr lang="vi-VN" altLang="en-US" sz="3200" b="1">
                <a:solidFill>
                  <a:srgbClr val="0E08F6"/>
                </a:solidFill>
                <a:latin typeface="Times New Roman" panose="02020603050405020304" pitchFamily="18" charset="0"/>
                <a:cs typeface="Times New Roman" panose="02020603050405020304" pitchFamily="18" charset="0"/>
              </a:rPr>
              <a:t>1. Thời trang và phong cách thời trang</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145274961"/>
      </p:ext>
    </p:extLst>
  </p:cSld>
  <p:clrMapOvr>
    <a:masterClrMapping/>
  </p:clrMapOvr>
  <p:transition spd="slow" advTm="4013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4650" y="5166360"/>
            <a:ext cx="11286490" cy="1814830"/>
          </a:xfrm>
          <a:prstGeom prst="rect">
            <a:avLst/>
          </a:prstGeom>
          <a:noFill/>
        </p:spPr>
        <p:txBody>
          <a:bodyPr wrap="square" rtlCol="0">
            <a:spAutoFit/>
          </a:bodyPr>
          <a:lstStyle/>
          <a:p>
            <a:r>
              <a:rPr lang="vi-VN" altLang="en-US" sz="2800" dirty="0" err="1">
                <a:latin typeface="Times New Roman" panose="02020603050405020304" pitchFamily="18" charset="0"/>
                <a:cs typeface="Times New Roman" panose="02020603050405020304" pitchFamily="18" charset="0"/>
              </a:rPr>
              <a:t>1. B</a:t>
            </a:r>
            <a:r>
              <a:rPr lang="en-US" sz="2800" dirty="0" err="1">
                <a:latin typeface="Times New Roman" panose="02020603050405020304" pitchFamily="18" charset="0"/>
                <a:cs typeface="Times New Roman" panose="02020603050405020304" pitchFamily="18" charset="0"/>
              </a:rPr>
              <a:t>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thao</a:t>
            </a:r>
            <a:r>
              <a:rPr lang="en-US" sz="2800" dirty="0">
                <a:latin typeface="Times New Roman" panose="02020603050405020304" pitchFamily="18" charset="0"/>
                <a:cs typeface="Times New Roman" panose="02020603050405020304" pitchFamily="18" charset="0"/>
              </a:rPr>
              <a:t>? </a:t>
            </a:r>
          </a:p>
          <a:p>
            <a:r>
              <a:rPr lang="vi-VN" altLang="en-US" sz="2800" dirty="0">
                <a:latin typeface="Times New Roman" panose="02020603050405020304" pitchFamily="18" charset="0"/>
                <a:cs typeface="Times New Roman" panose="02020603050405020304" pitchFamily="18" charset="0"/>
              </a:rPr>
              <a:t>2. </a:t>
            </a:r>
            <a:r>
              <a:rPr lang="en-US" sz="2800" dirty="0">
                <a:latin typeface="Times New Roman" panose="02020603050405020304" pitchFamily="18" charset="0"/>
                <a:cs typeface="Times New Roman" panose="02020603050405020304" pitchFamily="18" charset="0"/>
              </a:rPr>
              <a:t>Theo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8.3 c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482600" y="355600"/>
            <a:ext cx="10650220" cy="4083685"/>
            <a:chOff x="512871" y="1297577"/>
            <a:chExt cx="10790855" cy="4894614"/>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1281" y="1308930"/>
              <a:ext cx="3662445" cy="488326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871" y="1297577"/>
              <a:ext cx="3179564" cy="479478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3003" y="1308931"/>
              <a:ext cx="3255507" cy="4883260"/>
            </a:xfrm>
            <a:prstGeom prst="rect">
              <a:avLst/>
            </a:prstGeom>
          </p:spPr>
        </p:pic>
      </p:grpSp>
      <p:sp>
        <p:nvSpPr>
          <p:cNvPr id="10" name="TextBox 9"/>
          <p:cNvSpPr txBox="1"/>
          <p:nvPr/>
        </p:nvSpPr>
        <p:spPr>
          <a:xfrm>
            <a:off x="1132931" y="4286899"/>
            <a:ext cx="2377440" cy="368300"/>
          </a:xfrm>
          <a:prstGeom prst="rect">
            <a:avLst/>
          </a:prstGeom>
          <a:noFill/>
        </p:spPr>
        <p:txBody>
          <a:bodyPr wrap="square" rtlCol="0">
            <a:spAutoFit/>
          </a:bodyPr>
          <a:lstStyle/>
          <a:p>
            <a:r>
              <a:rPr lang="vi-VN" altLang="en-US" b="1" dirty="0">
                <a:latin typeface="Times New Roman" panose="02020603050405020304" pitchFamily="18" charset="0"/>
                <a:cs typeface="Times New Roman" panose="02020603050405020304" pitchFamily="18" charset="0"/>
              </a:rPr>
              <a:t>a</a:t>
            </a:r>
          </a:p>
        </p:txBody>
      </p:sp>
      <p:sp>
        <p:nvSpPr>
          <p:cNvPr id="11" name="TextBox 10"/>
          <p:cNvSpPr txBox="1"/>
          <p:nvPr/>
        </p:nvSpPr>
        <p:spPr>
          <a:xfrm>
            <a:off x="4913855" y="4362178"/>
            <a:ext cx="3115700" cy="368300"/>
          </a:xfrm>
          <a:prstGeom prst="rect">
            <a:avLst/>
          </a:prstGeom>
          <a:noFill/>
        </p:spPr>
        <p:txBody>
          <a:bodyPr wrap="square" rtlCol="0">
            <a:spAutoFit/>
          </a:bodyPr>
          <a:lstStyle/>
          <a:p>
            <a:r>
              <a:rPr lang="vi-VN" altLang="en-US" b="1" dirty="0">
                <a:latin typeface="Times New Roman" panose="02020603050405020304" pitchFamily="18" charset="0"/>
                <a:cs typeface="Times New Roman" panose="02020603050405020304" pitchFamily="18" charset="0"/>
              </a:rPr>
              <a:t>b</a:t>
            </a:r>
          </a:p>
        </p:txBody>
      </p:sp>
      <p:sp>
        <p:nvSpPr>
          <p:cNvPr id="12" name="TextBox 11"/>
          <p:cNvSpPr txBox="1"/>
          <p:nvPr/>
        </p:nvSpPr>
        <p:spPr>
          <a:xfrm>
            <a:off x="8754382" y="4355828"/>
            <a:ext cx="3317966" cy="368300"/>
          </a:xfrm>
          <a:prstGeom prst="rect">
            <a:avLst/>
          </a:prstGeom>
          <a:noFill/>
        </p:spPr>
        <p:txBody>
          <a:bodyPr wrap="square" rtlCol="0">
            <a:spAutoFit/>
          </a:bodyPr>
          <a:lstStyle/>
          <a:p>
            <a:r>
              <a:rPr lang="vi-VN" altLang="en-US" b="1" dirty="0">
                <a:latin typeface="Times New Roman" panose="02020603050405020304" pitchFamily="18" charset="0"/>
                <a:cs typeface="Times New Roman" panose="02020603050405020304" pitchFamily="18" charset="0"/>
              </a:rPr>
              <a:t>c</a:t>
            </a:r>
          </a:p>
        </p:txBody>
      </p:sp>
      <p:sp>
        <p:nvSpPr>
          <p:cNvPr id="2" name="Text Box 1"/>
          <p:cNvSpPr txBox="1"/>
          <p:nvPr/>
        </p:nvSpPr>
        <p:spPr>
          <a:xfrm>
            <a:off x="5371465" y="4732020"/>
            <a:ext cx="5422265" cy="368300"/>
          </a:xfrm>
          <a:prstGeom prst="rect">
            <a:avLst/>
          </a:prstGeom>
          <a:noFill/>
        </p:spPr>
        <p:txBody>
          <a:bodyPr wrap="square" rtlCol="0">
            <a:spAutoFit/>
          </a:bodyPr>
          <a:lstStyle/>
          <a:p>
            <a:r>
              <a:rPr lang="vi-VN" altLang="en-US" b="1">
                <a:solidFill>
                  <a:srgbClr val="0E08F6"/>
                </a:solidFill>
              </a:rPr>
              <a:t>Hình 8.3</a:t>
            </a:r>
          </a:p>
        </p:txBody>
      </p:sp>
      <p:pic>
        <p:nvPicPr>
          <p:cNvPr id="20" name="Audio 1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814659446"/>
      </p:ext>
    </p:extLst>
  </p:cSld>
  <p:clrMapOvr>
    <a:masterClrMapping/>
  </p:clrMapOvr>
  <p:transition spd="slow" advTm="47803">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0"/>
                </p:tgtEl>
              </p:cMediaNode>
            </p:audio>
          </p:childTnLst>
        </p:cTn>
      </p:par>
    </p:tnLst>
    <p:bldLst>
      <p:bldP spid="4" grpId="0"/>
      <p:bldP spid="4"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4|22"/>
</p:tagLst>
</file>

<file path=ppt/tags/tag10.xml><?xml version="1.0" encoding="utf-8"?>
<p:tagLst xmlns:a="http://schemas.openxmlformats.org/drawingml/2006/main" xmlns:r="http://schemas.openxmlformats.org/officeDocument/2006/relationships" xmlns:p="http://schemas.openxmlformats.org/presentationml/2006/main">
  <p:tag name="TIMING" val="|0.5"/>
</p:tagLst>
</file>

<file path=ppt/tags/tag11.xml><?xml version="1.0" encoding="utf-8"?>
<p:tagLst xmlns:a="http://schemas.openxmlformats.org/drawingml/2006/main" xmlns:r="http://schemas.openxmlformats.org/officeDocument/2006/relationships" xmlns:p="http://schemas.openxmlformats.org/presentationml/2006/main">
  <p:tag name="TIMING" val="|0.5"/>
</p:tagLst>
</file>

<file path=ppt/tags/tag12.xml><?xml version="1.0" encoding="utf-8"?>
<p:tagLst xmlns:a="http://schemas.openxmlformats.org/drawingml/2006/main" xmlns:r="http://schemas.openxmlformats.org/officeDocument/2006/relationships" xmlns:p="http://schemas.openxmlformats.org/presentationml/2006/main">
  <p:tag name="TIMING" val="|0.2"/>
</p:tagLst>
</file>

<file path=ppt/tags/tag13.xml><?xml version="1.0" encoding="utf-8"?>
<p:tagLst xmlns:a="http://schemas.openxmlformats.org/drawingml/2006/main" xmlns:r="http://schemas.openxmlformats.org/officeDocument/2006/relationships" xmlns:p="http://schemas.openxmlformats.org/presentationml/2006/main">
  <p:tag name="TIMING" val="|2.2"/>
</p:tagLst>
</file>

<file path=ppt/tags/tag14.xml><?xml version="1.0" encoding="utf-8"?>
<p:tagLst xmlns:a="http://schemas.openxmlformats.org/drawingml/2006/main" xmlns:r="http://schemas.openxmlformats.org/officeDocument/2006/relationships" xmlns:p="http://schemas.openxmlformats.org/presentationml/2006/main">
  <p:tag name="TIMING" val="|6.8"/>
</p:tagLst>
</file>

<file path=ppt/tags/tag15.xml><?xml version="1.0" encoding="utf-8"?>
<p:tagLst xmlns:a="http://schemas.openxmlformats.org/drawingml/2006/main" xmlns:r="http://schemas.openxmlformats.org/officeDocument/2006/relationships" xmlns:p="http://schemas.openxmlformats.org/presentationml/2006/main">
  <p:tag name="TIMING" val="|0.3"/>
</p:tagLst>
</file>

<file path=ppt/tags/tag16.xml><?xml version="1.0" encoding="utf-8"?>
<p:tagLst xmlns:a="http://schemas.openxmlformats.org/drawingml/2006/main" xmlns:r="http://schemas.openxmlformats.org/officeDocument/2006/relationships" xmlns:p="http://schemas.openxmlformats.org/presentationml/2006/main">
  <p:tag name="TIMING" val="|20.4"/>
</p:tagLst>
</file>

<file path=ppt/tags/tag17.xml><?xml version="1.0" encoding="utf-8"?>
<p:tagLst xmlns:a="http://schemas.openxmlformats.org/drawingml/2006/main" xmlns:r="http://schemas.openxmlformats.org/officeDocument/2006/relationships" xmlns:p="http://schemas.openxmlformats.org/presentationml/2006/main">
  <p:tag name="TIMING" val="|0.4|12.7|11.5|10"/>
</p:tagLst>
</file>

<file path=ppt/tags/tag18.xml><?xml version="1.0" encoding="utf-8"?>
<p:tagLst xmlns:a="http://schemas.openxmlformats.org/drawingml/2006/main" xmlns:r="http://schemas.openxmlformats.org/officeDocument/2006/relationships" xmlns:p="http://schemas.openxmlformats.org/presentationml/2006/main">
  <p:tag name="TIMING" val="|22.8"/>
</p:tagLst>
</file>

<file path=ppt/tags/tag19.xml><?xml version="1.0" encoding="utf-8"?>
<p:tagLst xmlns:a="http://schemas.openxmlformats.org/drawingml/2006/main" xmlns:r="http://schemas.openxmlformats.org/officeDocument/2006/relationships" xmlns:p="http://schemas.openxmlformats.org/presentationml/2006/main">
  <p:tag name="TIMING" val="|5.1"/>
</p:tagLst>
</file>

<file path=ppt/tags/tag2.xml><?xml version="1.0" encoding="utf-8"?>
<p:tagLst xmlns:a="http://schemas.openxmlformats.org/drawingml/2006/main" xmlns:r="http://schemas.openxmlformats.org/officeDocument/2006/relationships" xmlns:p="http://schemas.openxmlformats.org/presentationml/2006/main">
  <p:tag name="TIMING" val="|20.3|8.4|9.3"/>
</p:tagLst>
</file>

<file path=ppt/tags/tag3.xml><?xml version="1.0" encoding="utf-8"?>
<p:tagLst xmlns:a="http://schemas.openxmlformats.org/drawingml/2006/main" xmlns:r="http://schemas.openxmlformats.org/officeDocument/2006/relationships" xmlns:p="http://schemas.openxmlformats.org/presentationml/2006/main">
  <p:tag name="TIMING" val="|5.7"/>
</p:tagLst>
</file>

<file path=ppt/tags/tag4.xml><?xml version="1.0" encoding="utf-8"?>
<p:tagLst xmlns:a="http://schemas.openxmlformats.org/drawingml/2006/main" xmlns:r="http://schemas.openxmlformats.org/officeDocument/2006/relationships" xmlns:p="http://schemas.openxmlformats.org/presentationml/2006/main">
  <p:tag name="TIMING" val="|3.6"/>
</p:tagLst>
</file>

<file path=ppt/tags/tag5.xml><?xml version="1.0" encoding="utf-8"?>
<p:tagLst xmlns:a="http://schemas.openxmlformats.org/drawingml/2006/main" xmlns:r="http://schemas.openxmlformats.org/officeDocument/2006/relationships" xmlns:p="http://schemas.openxmlformats.org/presentationml/2006/main">
  <p:tag name="TIMING" val="|11.5"/>
</p:tagLst>
</file>

<file path=ppt/tags/tag6.xml><?xml version="1.0" encoding="utf-8"?>
<p:tagLst xmlns:a="http://schemas.openxmlformats.org/drawingml/2006/main" xmlns:r="http://schemas.openxmlformats.org/officeDocument/2006/relationships" xmlns:p="http://schemas.openxmlformats.org/presentationml/2006/main">
  <p:tag name="TIMING" val="|0.4|0.8|1.2"/>
</p:tagLst>
</file>

<file path=ppt/tags/tag7.xml><?xml version="1.0" encoding="utf-8"?>
<p:tagLst xmlns:a="http://schemas.openxmlformats.org/drawingml/2006/main" xmlns:r="http://schemas.openxmlformats.org/officeDocument/2006/relationships" xmlns:p="http://schemas.openxmlformats.org/presentationml/2006/main">
  <p:tag name="TIMING" val="|1.5"/>
</p:tagLst>
</file>

<file path=ppt/tags/tag8.xml><?xml version="1.0" encoding="utf-8"?>
<p:tagLst xmlns:a="http://schemas.openxmlformats.org/drawingml/2006/main" xmlns:r="http://schemas.openxmlformats.org/officeDocument/2006/relationships" xmlns:p="http://schemas.openxmlformats.org/presentationml/2006/main">
  <p:tag name="TIMING" val="|1.3|7.4|10.8"/>
</p:tagLst>
</file>

<file path=ppt/tags/tag9.xml><?xml version="1.0" encoding="utf-8"?>
<p:tagLst xmlns:a="http://schemas.openxmlformats.org/drawingml/2006/main" xmlns:r="http://schemas.openxmlformats.org/officeDocument/2006/relationships" xmlns:p="http://schemas.openxmlformats.org/presentationml/2006/main">
  <p:tag name="TIMING" val="|2.8"/>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146</TotalTime>
  <Words>1792</Words>
  <Application>Microsoft Office PowerPoint</Application>
  <PresentationFormat>Widescreen</PresentationFormat>
  <Paragraphs>137</Paragraphs>
  <Slides>28</Slides>
  <Notes>1</Notes>
  <HiddenSlides>0</HiddenSlides>
  <MMClips>29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Script MT Bold</vt:lpstr>
      <vt:lpstr>Tahoma</vt:lpstr>
      <vt:lpstr>Times New Roman</vt:lpstr>
      <vt:lpstr>Trebuchet MS</vt:lpstr>
      <vt:lpstr>Wingdings 3</vt:lpstr>
      <vt:lpstr>Facet</vt:lpstr>
      <vt:lpstr>PowerPoint Presentation</vt:lpstr>
      <vt:lpstr>PowerPoint Presentation</vt:lpstr>
      <vt:lpstr>PowerPoint Presentation</vt:lpstr>
      <vt:lpstr>PowerPoint Presentation</vt:lpstr>
      <vt:lpstr>  Mục tiêu bài học: - Trình bày được những kiến thức cơ bản về trang phục; - Nhận ra và bước đầu hình thành phong cách thời trang của bản thân; - Lựa chọn được trang phục phù hợp với đặc điểm và sở thích của bản thân, tính chất công việc và điều kiện tài chính của gia đình.</vt:lpstr>
      <vt:lpstr>PowerPoint Presentation</vt:lpstr>
      <vt:lpstr>Phiếu học tập số 1</vt:lpstr>
      <vt:lpstr>PowerPoint Presentation</vt:lpstr>
      <vt:lpstr>PowerPoint Presentation</vt:lpstr>
      <vt:lpstr>PowerPoint Presentation</vt:lpstr>
      <vt:lpstr>PowerPoint Presentation</vt:lpstr>
      <vt:lpstr>PowerPoint Presentation</vt:lpstr>
      <vt:lpstr>Phiếu học tập số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Admin</cp:lastModifiedBy>
  <cp:revision>12</cp:revision>
  <dcterms:created xsi:type="dcterms:W3CDTF">2021-08-19T15:32:31Z</dcterms:created>
  <dcterms:modified xsi:type="dcterms:W3CDTF">2021-08-20T16:35:47Z</dcterms:modified>
</cp:coreProperties>
</file>