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59" r:id="rId5"/>
    <p:sldId id="261" r:id="rId6"/>
    <p:sldId id="262" r:id="rId7"/>
    <p:sldId id="263" r:id="rId8"/>
    <p:sldId id="270" r:id="rId9"/>
    <p:sldId id="265" r:id="rId10"/>
    <p:sldId id="264"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9705" autoAdjust="0"/>
  </p:normalViewPr>
  <p:slideViewPr>
    <p:cSldViewPr snapToGrid="0">
      <p:cViewPr varScale="1">
        <p:scale>
          <a:sx n="65" d="100"/>
          <a:sy n="65" d="100"/>
        </p:scale>
        <p:origin x="153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190B918-25E2-4276-9FEB-0D72B05C5C5C}"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4C68B-7AD7-42E3-A3E3-AC6B3AFE84C9}" type="slidenum">
              <a:rPr lang="en-US" smtClean="0"/>
              <a:t>‹#›</a:t>
            </a:fld>
            <a:endParaRPr lang="en-US"/>
          </a:p>
        </p:txBody>
      </p:sp>
    </p:spTree>
    <p:extLst>
      <p:ext uri="{BB962C8B-B14F-4D97-AF65-F5344CB8AC3E}">
        <p14:creationId xmlns:p14="http://schemas.microsoft.com/office/powerpoint/2010/main" val="1850200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90B918-25E2-4276-9FEB-0D72B05C5C5C}"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4C68B-7AD7-42E3-A3E3-AC6B3AFE84C9}" type="slidenum">
              <a:rPr lang="en-US" smtClean="0"/>
              <a:t>‹#›</a:t>
            </a:fld>
            <a:endParaRPr lang="en-US"/>
          </a:p>
        </p:txBody>
      </p:sp>
    </p:spTree>
    <p:extLst>
      <p:ext uri="{BB962C8B-B14F-4D97-AF65-F5344CB8AC3E}">
        <p14:creationId xmlns:p14="http://schemas.microsoft.com/office/powerpoint/2010/main" val="1324070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90B918-25E2-4276-9FEB-0D72B05C5C5C}"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4C68B-7AD7-42E3-A3E3-AC6B3AFE84C9}" type="slidenum">
              <a:rPr lang="en-US" smtClean="0"/>
              <a:t>‹#›</a:t>
            </a:fld>
            <a:endParaRPr lang="en-US"/>
          </a:p>
        </p:txBody>
      </p:sp>
    </p:spTree>
    <p:extLst>
      <p:ext uri="{BB962C8B-B14F-4D97-AF65-F5344CB8AC3E}">
        <p14:creationId xmlns:p14="http://schemas.microsoft.com/office/powerpoint/2010/main" val="4153639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90B918-25E2-4276-9FEB-0D72B05C5C5C}"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4C68B-7AD7-42E3-A3E3-AC6B3AFE84C9}" type="slidenum">
              <a:rPr lang="en-US" smtClean="0"/>
              <a:t>‹#›</a:t>
            </a:fld>
            <a:endParaRPr lang="en-US"/>
          </a:p>
        </p:txBody>
      </p:sp>
    </p:spTree>
    <p:extLst>
      <p:ext uri="{BB962C8B-B14F-4D97-AF65-F5344CB8AC3E}">
        <p14:creationId xmlns:p14="http://schemas.microsoft.com/office/powerpoint/2010/main" val="1775054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90B918-25E2-4276-9FEB-0D72B05C5C5C}"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4C68B-7AD7-42E3-A3E3-AC6B3AFE84C9}" type="slidenum">
              <a:rPr lang="en-US" smtClean="0"/>
              <a:t>‹#›</a:t>
            </a:fld>
            <a:endParaRPr lang="en-US"/>
          </a:p>
        </p:txBody>
      </p:sp>
    </p:spTree>
    <p:extLst>
      <p:ext uri="{BB962C8B-B14F-4D97-AF65-F5344CB8AC3E}">
        <p14:creationId xmlns:p14="http://schemas.microsoft.com/office/powerpoint/2010/main" val="545913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190B918-25E2-4276-9FEB-0D72B05C5C5C}"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4C68B-7AD7-42E3-A3E3-AC6B3AFE84C9}" type="slidenum">
              <a:rPr lang="en-US" smtClean="0"/>
              <a:t>‹#›</a:t>
            </a:fld>
            <a:endParaRPr lang="en-US"/>
          </a:p>
        </p:txBody>
      </p:sp>
    </p:spTree>
    <p:extLst>
      <p:ext uri="{BB962C8B-B14F-4D97-AF65-F5344CB8AC3E}">
        <p14:creationId xmlns:p14="http://schemas.microsoft.com/office/powerpoint/2010/main" val="860906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190B918-25E2-4276-9FEB-0D72B05C5C5C}" type="datetimeFigureOut">
              <a:rPr lang="en-US" smtClean="0"/>
              <a:t>2/10/2025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44C68B-7AD7-42E3-A3E3-AC6B3AFE84C9}" type="slidenum">
              <a:rPr lang="en-US" smtClean="0"/>
              <a:t>‹#›</a:t>
            </a:fld>
            <a:endParaRPr lang="en-US"/>
          </a:p>
        </p:txBody>
      </p:sp>
    </p:spTree>
    <p:extLst>
      <p:ext uri="{BB962C8B-B14F-4D97-AF65-F5344CB8AC3E}">
        <p14:creationId xmlns:p14="http://schemas.microsoft.com/office/powerpoint/2010/main" val="703153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190B918-25E2-4276-9FEB-0D72B05C5C5C}" type="datetimeFigureOut">
              <a:rPr lang="en-US" smtClean="0"/>
              <a:t>2/10/2025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44C68B-7AD7-42E3-A3E3-AC6B3AFE84C9}" type="slidenum">
              <a:rPr lang="en-US" smtClean="0"/>
              <a:t>‹#›</a:t>
            </a:fld>
            <a:endParaRPr lang="en-US"/>
          </a:p>
        </p:txBody>
      </p:sp>
    </p:spTree>
    <p:extLst>
      <p:ext uri="{BB962C8B-B14F-4D97-AF65-F5344CB8AC3E}">
        <p14:creationId xmlns:p14="http://schemas.microsoft.com/office/powerpoint/2010/main" val="3113166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90B918-25E2-4276-9FEB-0D72B05C5C5C}" type="datetimeFigureOut">
              <a:rPr lang="en-US" smtClean="0"/>
              <a:t>2/10/2025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44C68B-7AD7-42E3-A3E3-AC6B3AFE84C9}" type="slidenum">
              <a:rPr lang="en-US" smtClean="0"/>
              <a:t>‹#›</a:t>
            </a:fld>
            <a:endParaRPr lang="en-US"/>
          </a:p>
        </p:txBody>
      </p:sp>
    </p:spTree>
    <p:extLst>
      <p:ext uri="{BB962C8B-B14F-4D97-AF65-F5344CB8AC3E}">
        <p14:creationId xmlns:p14="http://schemas.microsoft.com/office/powerpoint/2010/main" val="25661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90B918-25E2-4276-9FEB-0D72B05C5C5C}"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4C68B-7AD7-42E3-A3E3-AC6B3AFE84C9}" type="slidenum">
              <a:rPr lang="en-US" smtClean="0"/>
              <a:t>‹#›</a:t>
            </a:fld>
            <a:endParaRPr lang="en-US"/>
          </a:p>
        </p:txBody>
      </p:sp>
    </p:spTree>
    <p:extLst>
      <p:ext uri="{BB962C8B-B14F-4D97-AF65-F5344CB8AC3E}">
        <p14:creationId xmlns:p14="http://schemas.microsoft.com/office/powerpoint/2010/main" val="99542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90B918-25E2-4276-9FEB-0D72B05C5C5C}"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4C68B-7AD7-42E3-A3E3-AC6B3AFE84C9}" type="slidenum">
              <a:rPr lang="en-US" smtClean="0"/>
              <a:t>‹#›</a:t>
            </a:fld>
            <a:endParaRPr lang="en-US"/>
          </a:p>
        </p:txBody>
      </p:sp>
    </p:spTree>
    <p:extLst>
      <p:ext uri="{BB962C8B-B14F-4D97-AF65-F5344CB8AC3E}">
        <p14:creationId xmlns:p14="http://schemas.microsoft.com/office/powerpoint/2010/main" val="2097845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3000" b="-1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90B918-25E2-4276-9FEB-0D72B05C5C5C}" type="datetimeFigureOut">
              <a:rPr lang="en-US" smtClean="0"/>
              <a:t>2/10/2025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44C68B-7AD7-42E3-A3E3-AC6B3AFE84C9}" type="slidenum">
              <a:rPr lang="en-US" smtClean="0"/>
              <a:t>‹#›</a:t>
            </a:fld>
            <a:endParaRPr lang="en-US"/>
          </a:p>
        </p:txBody>
      </p:sp>
    </p:spTree>
    <p:extLst>
      <p:ext uri="{BB962C8B-B14F-4D97-AF65-F5344CB8AC3E}">
        <p14:creationId xmlns:p14="http://schemas.microsoft.com/office/powerpoint/2010/main" val="1512779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547" y="2074253"/>
            <a:ext cx="11500337" cy="2036518"/>
          </a:xfrm>
        </p:spPr>
        <p:style>
          <a:lnRef idx="2">
            <a:schemeClr val="dk1"/>
          </a:lnRef>
          <a:fillRef idx="1">
            <a:schemeClr val="lt1"/>
          </a:fillRef>
          <a:effectRef idx="0">
            <a:schemeClr val="dk1"/>
          </a:effectRef>
          <a:fontRef idx="minor">
            <a:schemeClr val="dk1"/>
          </a:fontRef>
        </p:style>
        <p:txBody>
          <a:bodyPr>
            <a:normAutofit/>
          </a:bodyPr>
          <a:lstStyle/>
          <a:p>
            <a:pPr algn="ctr"/>
            <a:r>
              <a:rPr lang="en-US" sz="4000" dirty="0">
                <a:solidFill>
                  <a:srgbClr val="FF0000"/>
                </a:solidFill>
                <a:latin typeface="Times New Roman" panose="02020603050405020304" pitchFamily="18" charset="0"/>
                <a:cs typeface="Times New Roman" panose="02020603050405020304" pitchFamily="18" charset="0"/>
              </a:rPr>
              <a:t>KHỞI ĐỘNG</a:t>
            </a:r>
            <a:br>
              <a:rPr lang="vi-VN" sz="4000" dirty="0">
                <a:latin typeface="Times New Roman" panose="02020603050405020304" pitchFamily="18" charset="0"/>
                <a:cs typeface="Times New Roman" panose="02020603050405020304" pitchFamily="18" charset="0"/>
              </a:rPr>
            </a:br>
            <a:r>
              <a:rPr lang="vi-VN" sz="4000" dirty="0">
                <a:latin typeface="Times New Roman" panose="02020603050405020304" pitchFamily="18" charset="0"/>
                <a:cs typeface="Times New Roman" panose="02020603050405020304" pitchFamily="18" charset="0"/>
              </a:rPr>
              <a:t>-</a:t>
            </a:r>
            <a:r>
              <a:rPr lang="en-US" sz="4000" dirty="0">
                <a:latin typeface="Times New Roman" panose="02020603050405020304" pitchFamily="18" charset="0"/>
                <a:cs typeface="Times New Roman" panose="02020603050405020304" pitchFamily="18" charset="0"/>
              </a:rPr>
              <a:t>Theo </a:t>
            </a:r>
            <a:r>
              <a:rPr lang="en-US" sz="4000" dirty="0" err="1">
                <a:latin typeface="Times New Roman" panose="02020603050405020304" pitchFamily="18" charset="0"/>
                <a:cs typeface="Times New Roman" panose="02020603050405020304" pitchFamily="18" charset="0"/>
              </a:rPr>
              <a:t>em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chúng</a:t>
            </a:r>
            <a:r>
              <a:rPr lang="en-US" sz="4000" dirty="0">
                <a:latin typeface="Times New Roman" panose="02020603050405020304" pitchFamily="18" charset="0"/>
                <a:cs typeface="Times New Roman" panose="02020603050405020304" pitchFamily="18" charset="0"/>
              </a:rPr>
              <a:t> ta có </a:t>
            </a:r>
            <a:r>
              <a:rPr lang="en-US" sz="4000" dirty="0" err="1">
                <a:latin typeface="Times New Roman" panose="02020603050405020304" pitchFamily="18" charset="0"/>
                <a:cs typeface="Times New Roman" panose="02020603050405020304" pitchFamily="18" charset="0"/>
              </a:rPr>
              <a:t>nên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nuôi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nhốt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các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loài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động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vật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hoang</a:t>
            </a:r>
            <a:r>
              <a:rPr lang="en-US" sz="4000" dirty="0">
                <a:latin typeface="Times New Roman" panose="02020603050405020304" pitchFamily="18" charset="0"/>
                <a:cs typeface="Times New Roman" panose="02020603050405020304" pitchFamily="18" charset="0"/>
              </a:rPr>
              <a:t> dã hay </a:t>
            </a:r>
            <a:r>
              <a:rPr lang="en-US" sz="4000" dirty="0" err="1">
                <a:latin typeface="Times New Roman" panose="02020603050405020304" pitchFamily="18" charset="0"/>
                <a:cs typeface="Times New Roman" panose="02020603050405020304" pitchFamily="18" charset="0"/>
              </a:rPr>
              <a:t>không</a:t>
            </a:r>
            <a:r>
              <a:rPr lang="en-US" sz="4000" dirty="0">
                <a:latin typeface="Times New Roman" panose="02020603050405020304" pitchFamily="18" charset="0"/>
                <a:cs typeface="Times New Roman" panose="02020603050405020304" pitchFamily="18" charset="0"/>
              </a:rPr>
              <a:t>? Vì </a:t>
            </a:r>
            <a:r>
              <a:rPr lang="en-US" sz="4000" dirty="0" err="1">
                <a:latin typeface="Times New Roman" panose="02020603050405020304" pitchFamily="18" charset="0"/>
                <a:cs typeface="Times New Roman" panose="02020603050405020304" pitchFamily="18" charset="0"/>
              </a:rPr>
              <a:t>sao</a:t>
            </a:r>
            <a:r>
              <a:rPr lang="en-US" sz="4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79943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39994" y="33186"/>
            <a:ext cx="11057791" cy="1076813"/>
          </a:xfrm>
        </p:spPr>
        <p:txBody>
          <a:bodyPr/>
          <a:lstStyle/>
          <a:p>
            <a:r>
              <a:rPr lang="vi-VN" dirty="0">
                <a:highlight>
                  <a:srgbClr val="FFFF00"/>
                </a:highlight>
              </a:rPr>
              <a:t>2.3.Cách nhìn cuộc sống, con người của nhà văn </a:t>
            </a:r>
            <a:endParaRPr lang="en-US" dirty="0">
              <a:highlight>
                <a:srgbClr val="FFFF00"/>
              </a:highligh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44600248"/>
              </p:ext>
            </p:extLst>
          </p:nvPr>
        </p:nvGraphicFramePr>
        <p:xfrm>
          <a:off x="0" y="793295"/>
          <a:ext cx="12053119" cy="6234339"/>
        </p:xfrm>
        <a:graphic>
          <a:graphicData uri="http://schemas.openxmlformats.org/drawingml/2006/table">
            <a:tbl>
              <a:tblPr/>
              <a:tblGrid>
                <a:gridCol w="996746">
                  <a:extLst>
                    <a:ext uri="{9D8B030D-6E8A-4147-A177-3AD203B41FA5}">
                      <a16:colId xmlns:a16="http://schemas.microsoft.com/office/drawing/2014/main" val="2211093747"/>
                    </a:ext>
                  </a:extLst>
                </a:gridCol>
                <a:gridCol w="1991032">
                  <a:extLst>
                    <a:ext uri="{9D8B030D-6E8A-4147-A177-3AD203B41FA5}">
                      <a16:colId xmlns:a16="http://schemas.microsoft.com/office/drawing/2014/main" val="515196174"/>
                    </a:ext>
                  </a:extLst>
                </a:gridCol>
                <a:gridCol w="5029200">
                  <a:extLst>
                    <a:ext uri="{9D8B030D-6E8A-4147-A177-3AD203B41FA5}">
                      <a16:colId xmlns:a16="http://schemas.microsoft.com/office/drawing/2014/main" val="94728637"/>
                    </a:ext>
                  </a:extLst>
                </a:gridCol>
                <a:gridCol w="791071">
                  <a:extLst>
                    <a:ext uri="{9D8B030D-6E8A-4147-A177-3AD203B41FA5}">
                      <a16:colId xmlns:a16="http://schemas.microsoft.com/office/drawing/2014/main" val="4086486387"/>
                    </a:ext>
                  </a:extLst>
                </a:gridCol>
                <a:gridCol w="3245070">
                  <a:extLst>
                    <a:ext uri="{9D8B030D-6E8A-4147-A177-3AD203B41FA5}">
                      <a16:colId xmlns:a16="http://schemas.microsoft.com/office/drawing/2014/main" val="2321241881"/>
                    </a:ext>
                  </a:extLst>
                </a:gridCol>
              </a:tblGrid>
              <a:tr h="462238">
                <a:tc gridSpan="2">
                  <a:txBody>
                    <a:bodyPr/>
                    <a:lstStyle/>
                    <a:p>
                      <a:pPr algn="ctr" fontAlgn="t" latinLnBrk="0"/>
                      <a:r>
                        <a:rPr lang="en-US" sz="2400" b="1" dirty="0">
                          <a:effectLst/>
                          <a:latin typeface="OpenSansBold"/>
                        </a:rPr>
                        <a:t> </a:t>
                      </a:r>
                      <a:endParaRPr lang="en-US" sz="2400" b="0" dirty="0">
                        <a:effectLst/>
                      </a:endParaRP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t" latinLnBrk="0"/>
                      <a:r>
                        <a:rPr lang="en-US" sz="2800" b="1" dirty="0" err="1">
                          <a:solidFill>
                            <a:srgbClr val="C00000"/>
                          </a:solidFill>
                          <a:effectLst/>
                          <a:latin typeface="OpenSansBold"/>
                        </a:rPr>
                        <a:t>Hiền</a:t>
                      </a:r>
                      <a:endParaRPr lang="en-US" sz="2800" b="1" dirty="0">
                        <a:solidFill>
                          <a:srgbClr val="C00000"/>
                        </a:solidFill>
                        <a:effectLst/>
                      </a:endParaRP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pPr algn="ctr" fontAlgn="t" latinLnBrk="0"/>
                      <a:endParaRPr lang="en-US" sz="2400" b="0" dirty="0">
                        <a:effectLst/>
                      </a:endParaRP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latinLnBrk="0"/>
                      <a:r>
                        <a:rPr lang="en-US" sz="2800" b="1" dirty="0" err="1">
                          <a:solidFill>
                            <a:srgbClr val="C00000"/>
                          </a:solidFill>
                          <a:effectLst/>
                          <a:latin typeface="OpenSansBold"/>
                        </a:rPr>
                        <a:t>Hoài</a:t>
                      </a:r>
                      <a:endParaRPr lang="en-US" sz="2800" b="1" dirty="0">
                        <a:solidFill>
                          <a:srgbClr val="C00000"/>
                        </a:solidFill>
                        <a:effectLst/>
                      </a:endParaRP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774050026"/>
                  </a:ext>
                </a:extLst>
              </a:tr>
              <a:tr h="791193">
                <a:tc rowSpan="3">
                  <a:txBody>
                    <a:bodyPr/>
                    <a:lstStyle/>
                    <a:p>
                      <a:pPr fontAlgn="t" latinLnBrk="0"/>
                      <a:r>
                        <a:rPr lang="en-US" sz="2400" b="1" dirty="0" err="1">
                          <a:solidFill>
                            <a:srgbClr val="7030A0"/>
                          </a:solidFill>
                          <a:effectLst/>
                          <a:latin typeface="OpenSansBold"/>
                        </a:rPr>
                        <a:t>Giống</a:t>
                      </a:r>
                      <a:r>
                        <a:rPr lang="en-US" sz="2400" b="1" dirty="0">
                          <a:solidFill>
                            <a:srgbClr val="7030A0"/>
                          </a:solidFill>
                          <a:effectLst/>
                          <a:latin typeface="OpenSansBold"/>
                        </a:rPr>
                        <a:t> </a:t>
                      </a:r>
                      <a:r>
                        <a:rPr lang="en-US" sz="2400" b="1" dirty="0" err="1">
                          <a:solidFill>
                            <a:srgbClr val="7030A0"/>
                          </a:solidFill>
                          <a:effectLst/>
                          <a:latin typeface="OpenSansBold"/>
                        </a:rPr>
                        <a:t>nhau</a:t>
                      </a:r>
                      <a:endParaRPr lang="en-US" sz="2400" b="0" dirty="0">
                        <a:solidFill>
                          <a:srgbClr val="7030A0"/>
                        </a:solidFill>
                        <a:effectLst/>
                      </a:endParaRP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t" latinLnBrk="0"/>
                      <a:r>
                        <a:rPr lang="en-US" sz="2400" b="1" i="1" dirty="0" err="1">
                          <a:solidFill>
                            <a:schemeClr val="accent5">
                              <a:lumMod val="50000"/>
                            </a:schemeClr>
                          </a:solidFill>
                          <a:effectLst/>
                        </a:rPr>
                        <a:t>Trong</a:t>
                      </a:r>
                      <a:r>
                        <a:rPr lang="en-US" sz="2400" b="1" i="1" dirty="0">
                          <a:solidFill>
                            <a:schemeClr val="accent5">
                              <a:lumMod val="50000"/>
                            </a:schemeClr>
                          </a:solidFill>
                          <a:effectLst/>
                        </a:rPr>
                        <a:t> </a:t>
                      </a:r>
                      <a:r>
                        <a:rPr lang="en-US" sz="2400" b="1" i="1" dirty="0" err="1">
                          <a:solidFill>
                            <a:schemeClr val="accent5">
                              <a:lumMod val="50000"/>
                            </a:schemeClr>
                          </a:solidFill>
                          <a:effectLst/>
                        </a:rPr>
                        <a:t>suy</a:t>
                      </a:r>
                      <a:r>
                        <a:rPr lang="en-US" sz="2400" b="1" i="1" dirty="0">
                          <a:solidFill>
                            <a:schemeClr val="accent5">
                              <a:lumMod val="50000"/>
                            </a:schemeClr>
                          </a:solidFill>
                          <a:effectLst/>
                        </a:rPr>
                        <a:t> </a:t>
                      </a:r>
                      <a:r>
                        <a:rPr lang="en-US" sz="2400" b="1" i="1" dirty="0" err="1">
                          <a:solidFill>
                            <a:schemeClr val="accent5">
                              <a:lumMod val="50000"/>
                            </a:schemeClr>
                          </a:solidFill>
                          <a:effectLst/>
                        </a:rPr>
                        <a:t>nghi</a:t>
                      </a:r>
                      <a:r>
                        <a:rPr lang="en-US" sz="2400" b="1" i="1" dirty="0">
                          <a:solidFill>
                            <a:schemeClr val="accent5">
                              <a:lumMod val="50000"/>
                            </a:schemeClr>
                          </a:solidFill>
                          <a:effectLst/>
                        </a:rPr>
                        <a:t>̃</a:t>
                      </a:r>
                      <a:endParaRPr lang="en-US" sz="2400" b="1" dirty="0">
                        <a:solidFill>
                          <a:schemeClr val="accent5">
                            <a:lumMod val="50000"/>
                          </a:schemeClr>
                        </a:solidFill>
                        <a:effectLst/>
                      </a:endParaRP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3">
                  <a:txBody>
                    <a:bodyPr/>
                    <a:lstStyle/>
                    <a:p>
                      <a:pPr fontAlgn="t" latinLnBrk="0"/>
                      <a:r>
                        <a:rPr lang="vi-VN" sz="2400" b="0" dirty="0">
                          <a:solidFill>
                            <a:schemeClr val="accent5">
                              <a:lumMod val="50000"/>
                            </a:schemeClr>
                          </a:solidFill>
                          <a:effectLst/>
                        </a:rPr>
                        <a:t>đều mong muốn được nuôi một cặp chim bồng chanh đỏ</a:t>
                      </a: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20585489"/>
                  </a:ext>
                </a:extLst>
              </a:tr>
              <a:tr h="799437">
                <a:tc vMerge="1">
                  <a:txBody>
                    <a:bodyPr/>
                    <a:lstStyle/>
                    <a:p>
                      <a:endParaRPr lang="en-US"/>
                    </a:p>
                  </a:txBody>
                  <a:tcPr/>
                </a:tc>
                <a:tc>
                  <a:txBody>
                    <a:bodyPr/>
                    <a:lstStyle/>
                    <a:p>
                      <a:pPr fontAlgn="t" latinLnBrk="0"/>
                      <a:r>
                        <a:rPr lang="en-US" sz="2400" b="1" i="1" dirty="0" err="1">
                          <a:solidFill>
                            <a:schemeClr val="accent2">
                              <a:lumMod val="50000"/>
                            </a:schemeClr>
                          </a:solidFill>
                          <a:effectLst/>
                        </a:rPr>
                        <a:t>Trong</a:t>
                      </a:r>
                      <a:r>
                        <a:rPr lang="en-US" sz="2400" b="1" i="1" dirty="0">
                          <a:solidFill>
                            <a:schemeClr val="accent2">
                              <a:lumMod val="50000"/>
                            </a:schemeClr>
                          </a:solidFill>
                          <a:effectLst/>
                        </a:rPr>
                        <a:t> </a:t>
                      </a:r>
                      <a:r>
                        <a:rPr lang="en-US" sz="2400" b="1" i="1" dirty="0" err="1">
                          <a:solidFill>
                            <a:schemeClr val="accent2">
                              <a:lumMod val="50000"/>
                            </a:schemeClr>
                          </a:solidFill>
                          <a:effectLst/>
                        </a:rPr>
                        <a:t>hành</a:t>
                      </a:r>
                      <a:r>
                        <a:rPr lang="en-US" sz="2400" b="1" i="1" dirty="0">
                          <a:solidFill>
                            <a:schemeClr val="accent2">
                              <a:lumMod val="50000"/>
                            </a:schemeClr>
                          </a:solidFill>
                          <a:effectLst/>
                        </a:rPr>
                        <a:t> </a:t>
                      </a:r>
                      <a:r>
                        <a:rPr lang="en-US" sz="2400" b="1" i="1" dirty="0" err="1">
                          <a:solidFill>
                            <a:schemeClr val="accent2">
                              <a:lumMod val="50000"/>
                            </a:schemeClr>
                          </a:solidFill>
                          <a:effectLst/>
                        </a:rPr>
                        <a:t>động</a:t>
                      </a:r>
                      <a:endParaRPr lang="en-US" sz="2400" b="1" dirty="0">
                        <a:solidFill>
                          <a:schemeClr val="accent2">
                            <a:lumMod val="50000"/>
                          </a:schemeClr>
                        </a:solidFill>
                        <a:effectLst/>
                      </a:endParaRP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3">
                  <a:txBody>
                    <a:bodyPr/>
                    <a:lstStyle/>
                    <a:p>
                      <a:pPr fontAlgn="t" latinLnBrk="0"/>
                      <a:r>
                        <a:rPr lang="en-US" sz="2400" b="1" dirty="0" err="1">
                          <a:solidFill>
                            <a:schemeClr val="accent2">
                              <a:lumMod val="50000"/>
                            </a:schemeClr>
                          </a:solidFill>
                          <a:effectLst/>
                        </a:rPr>
                        <a:t>đều</a:t>
                      </a:r>
                      <a:r>
                        <a:rPr lang="en-US" sz="2400" b="1" dirty="0">
                          <a:solidFill>
                            <a:schemeClr val="accent2">
                              <a:lumMod val="50000"/>
                            </a:schemeClr>
                          </a:solidFill>
                          <a:effectLst/>
                        </a:rPr>
                        <a:t> </a:t>
                      </a:r>
                      <a:r>
                        <a:rPr lang="en-US" sz="2400" b="1" dirty="0" err="1">
                          <a:solidFill>
                            <a:schemeClr val="accent2">
                              <a:lumMod val="50000"/>
                            </a:schemeClr>
                          </a:solidFill>
                          <a:effectLst/>
                        </a:rPr>
                        <a:t>muốn</a:t>
                      </a:r>
                      <a:r>
                        <a:rPr lang="en-US" sz="2400" b="1" dirty="0">
                          <a:solidFill>
                            <a:schemeClr val="accent2">
                              <a:lumMod val="50000"/>
                            </a:schemeClr>
                          </a:solidFill>
                          <a:effectLst/>
                        </a:rPr>
                        <a:t> qua </a:t>
                      </a:r>
                      <a:r>
                        <a:rPr lang="en-US" sz="2400" b="1" dirty="0" err="1">
                          <a:solidFill>
                            <a:schemeClr val="accent2">
                              <a:lumMod val="50000"/>
                            </a:schemeClr>
                          </a:solidFill>
                          <a:effectLst/>
                        </a:rPr>
                        <a:t>chỗ</a:t>
                      </a:r>
                      <a:r>
                        <a:rPr lang="en-US" sz="2400" b="1" dirty="0">
                          <a:solidFill>
                            <a:schemeClr val="accent2">
                              <a:lumMod val="50000"/>
                            </a:schemeClr>
                          </a:solidFill>
                          <a:effectLst/>
                        </a:rPr>
                        <a:t> </a:t>
                      </a:r>
                      <a:r>
                        <a:rPr lang="en-US" sz="2400" b="1" dirty="0" err="1">
                          <a:solidFill>
                            <a:schemeClr val="accent2">
                              <a:lumMod val="50000"/>
                            </a:schemeClr>
                          </a:solidFill>
                          <a:effectLst/>
                        </a:rPr>
                        <a:t>tổ</a:t>
                      </a:r>
                      <a:r>
                        <a:rPr lang="en-US" sz="2400" b="1" dirty="0">
                          <a:solidFill>
                            <a:schemeClr val="accent2">
                              <a:lumMod val="50000"/>
                            </a:schemeClr>
                          </a:solidFill>
                          <a:effectLst/>
                        </a:rPr>
                        <a:t> </a:t>
                      </a:r>
                      <a:r>
                        <a:rPr lang="en-US" sz="2400" b="1" dirty="0" err="1">
                          <a:solidFill>
                            <a:schemeClr val="accent2">
                              <a:lumMod val="50000"/>
                            </a:schemeClr>
                          </a:solidFill>
                          <a:effectLst/>
                        </a:rPr>
                        <a:t>chim</a:t>
                      </a:r>
                      <a:r>
                        <a:rPr lang="en-US" sz="2400" b="1" dirty="0">
                          <a:solidFill>
                            <a:schemeClr val="accent2">
                              <a:lumMod val="50000"/>
                            </a:schemeClr>
                          </a:solidFill>
                          <a:effectLst/>
                        </a:rPr>
                        <a:t> </a:t>
                      </a:r>
                      <a:r>
                        <a:rPr lang="en-US" sz="2400" b="1" dirty="0" err="1">
                          <a:solidFill>
                            <a:schemeClr val="accent2">
                              <a:lumMod val="50000"/>
                            </a:schemeClr>
                          </a:solidFill>
                          <a:effectLst/>
                        </a:rPr>
                        <a:t>bồng</a:t>
                      </a:r>
                      <a:r>
                        <a:rPr lang="en-US" sz="2400" b="1" dirty="0">
                          <a:solidFill>
                            <a:schemeClr val="accent2">
                              <a:lumMod val="50000"/>
                            </a:schemeClr>
                          </a:solidFill>
                          <a:effectLst/>
                        </a:rPr>
                        <a:t> </a:t>
                      </a:r>
                      <a:r>
                        <a:rPr lang="en-US" sz="2400" b="1" dirty="0" err="1">
                          <a:solidFill>
                            <a:schemeClr val="accent2">
                              <a:lumMod val="50000"/>
                            </a:schemeClr>
                          </a:solidFill>
                          <a:effectLst/>
                        </a:rPr>
                        <a:t>chanh</a:t>
                      </a:r>
                      <a:r>
                        <a:rPr lang="en-US" sz="2400" b="1" dirty="0">
                          <a:solidFill>
                            <a:schemeClr val="accent2">
                              <a:lumMod val="50000"/>
                            </a:schemeClr>
                          </a:solidFill>
                          <a:effectLst/>
                        </a:rPr>
                        <a:t> </a:t>
                      </a:r>
                      <a:r>
                        <a:rPr lang="en-US" sz="2400" b="1" dirty="0" err="1">
                          <a:solidFill>
                            <a:schemeClr val="accent2">
                              <a:lumMod val="50000"/>
                            </a:schemeClr>
                          </a:solidFill>
                          <a:effectLst/>
                        </a:rPr>
                        <a:t>đỏ</a:t>
                      </a:r>
                      <a:r>
                        <a:rPr lang="en-US" sz="2400" b="1" dirty="0">
                          <a:solidFill>
                            <a:schemeClr val="accent2">
                              <a:lumMod val="50000"/>
                            </a:schemeClr>
                          </a:solidFill>
                          <a:effectLst/>
                        </a:rPr>
                        <a:t> </a:t>
                      </a:r>
                      <a:r>
                        <a:rPr lang="en-US" sz="2400" b="1" dirty="0" err="1">
                          <a:solidFill>
                            <a:schemeClr val="accent2">
                              <a:lumMod val="50000"/>
                            </a:schemeClr>
                          </a:solidFill>
                          <a:effectLst/>
                        </a:rPr>
                        <a:t>để</a:t>
                      </a:r>
                      <a:r>
                        <a:rPr lang="en-US" sz="2400" b="1" dirty="0">
                          <a:solidFill>
                            <a:schemeClr val="accent2">
                              <a:lumMod val="50000"/>
                            </a:schemeClr>
                          </a:solidFill>
                          <a:effectLst/>
                        </a:rPr>
                        <a:t> </a:t>
                      </a:r>
                      <a:r>
                        <a:rPr lang="en-US" sz="2400" b="1" dirty="0" err="1">
                          <a:solidFill>
                            <a:schemeClr val="accent2">
                              <a:lumMod val="50000"/>
                            </a:schemeClr>
                          </a:solidFill>
                          <a:effectLst/>
                        </a:rPr>
                        <a:t>nhìn</a:t>
                      </a:r>
                      <a:r>
                        <a:rPr lang="en-US" sz="2400" b="1" dirty="0">
                          <a:solidFill>
                            <a:schemeClr val="accent2">
                              <a:lumMod val="50000"/>
                            </a:schemeClr>
                          </a:solidFill>
                          <a:effectLst/>
                        </a:rPr>
                        <a:t> </a:t>
                      </a:r>
                      <a:r>
                        <a:rPr lang="en-US" sz="2400" b="1" dirty="0" err="1">
                          <a:solidFill>
                            <a:schemeClr val="accent2">
                              <a:lumMod val="50000"/>
                            </a:schemeClr>
                          </a:solidFill>
                          <a:effectLst/>
                        </a:rPr>
                        <a:t>thấy</a:t>
                      </a:r>
                      <a:r>
                        <a:rPr lang="en-US" sz="2400" b="1" dirty="0">
                          <a:solidFill>
                            <a:schemeClr val="accent2">
                              <a:lumMod val="50000"/>
                            </a:schemeClr>
                          </a:solidFill>
                          <a:effectLst/>
                        </a:rPr>
                        <a:t> </a:t>
                      </a:r>
                      <a:r>
                        <a:rPr lang="en-US" sz="2400" b="1" dirty="0" err="1">
                          <a:solidFill>
                            <a:schemeClr val="accent2">
                              <a:lumMod val="50000"/>
                            </a:schemeClr>
                          </a:solidFill>
                          <a:effectLst/>
                        </a:rPr>
                        <a:t>đôi</a:t>
                      </a:r>
                      <a:r>
                        <a:rPr lang="en-US" sz="2400" b="1" dirty="0">
                          <a:solidFill>
                            <a:schemeClr val="accent2">
                              <a:lumMod val="50000"/>
                            </a:schemeClr>
                          </a:solidFill>
                          <a:effectLst/>
                        </a:rPr>
                        <a:t> </a:t>
                      </a:r>
                      <a:r>
                        <a:rPr lang="en-US" sz="2400" b="1" dirty="0" err="1">
                          <a:solidFill>
                            <a:schemeClr val="accent2">
                              <a:lumMod val="50000"/>
                            </a:schemeClr>
                          </a:solidFill>
                          <a:effectLst/>
                        </a:rPr>
                        <a:t>chim</a:t>
                      </a:r>
                      <a:endParaRPr lang="en-US" sz="2400" b="1" dirty="0">
                        <a:solidFill>
                          <a:schemeClr val="accent2">
                            <a:lumMod val="50000"/>
                          </a:schemeClr>
                        </a:solidFill>
                        <a:effectLst/>
                      </a:endParaRP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36742722"/>
                  </a:ext>
                </a:extLst>
              </a:tr>
              <a:tr h="799437">
                <a:tc vMerge="1">
                  <a:txBody>
                    <a:bodyPr/>
                    <a:lstStyle/>
                    <a:p>
                      <a:endParaRPr lang="en-US"/>
                    </a:p>
                  </a:txBody>
                  <a:tcPr/>
                </a:tc>
                <a:tc>
                  <a:txBody>
                    <a:bodyPr/>
                    <a:lstStyle/>
                    <a:p>
                      <a:pPr fontAlgn="t" latinLnBrk="0"/>
                      <a:r>
                        <a:rPr lang="vi-VN" sz="2400" b="1" i="1" dirty="0">
                          <a:solidFill>
                            <a:srgbClr val="00B0F0"/>
                          </a:solidFill>
                          <a:effectLst/>
                        </a:rPr>
                        <a:t>Trong tình cảm</a:t>
                      </a:r>
                      <a:endParaRPr lang="vi-VN" sz="2400" b="1" dirty="0">
                        <a:solidFill>
                          <a:srgbClr val="00B0F0"/>
                        </a:solidFill>
                        <a:effectLst/>
                      </a:endParaRP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3">
                  <a:txBody>
                    <a:bodyPr/>
                    <a:lstStyle/>
                    <a:p>
                      <a:pPr fontAlgn="t" latinLnBrk="0"/>
                      <a:r>
                        <a:rPr lang="en-US" sz="2400" b="1" dirty="0" err="1">
                          <a:solidFill>
                            <a:srgbClr val="00B0F0"/>
                          </a:solidFill>
                          <a:effectLst/>
                        </a:rPr>
                        <a:t>đều</a:t>
                      </a:r>
                      <a:r>
                        <a:rPr lang="en-US" sz="2400" b="1" dirty="0">
                          <a:solidFill>
                            <a:srgbClr val="00B0F0"/>
                          </a:solidFill>
                          <a:effectLst/>
                        </a:rPr>
                        <a:t> </a:t>
                      </a:r>
                      <a:r>
                        <a:rPr lang="en-US" sz="2400" b="1" dirty="0" err="1">
                          <a:solidFill>
                            <a:srgbClr val="00B0F0"/>
                          </a:solidFill>
                          <a:effectLst/>
                        </a:rPr>
                        <a:t>rất</a:t>
                      </a:r>
                      <a:r>
                        <a:rPr lang="en-US" sz="2400" b="1" dirty="0">
                          <a:solidFill>
                            <a:srgbClr val="00B0F0"/>
                          </a:solidFill>
                          <a:effectLst/>
                        </a:rPr>
                        <a:t> </a:t>
                      </a:r>
                      <a:r>
                        <a:rPr lang="en-US" sz="2400" b="1" dirty="0" err="1">
                          <a:solidFill>
                            <a:srgbClr val="00B0F0"/>
                          </a:solidFill>
                          <a:effectLst/>
                        </a:rPr>
                        <a:t>yêu</a:t>
                      </a:r>
                      <a:r>
                        <a:rPr lang="en-US" sz="2400" b="1" dirty="0">
                          <a:solidFill>
                            <a:srgbClr val="00B0F0"/>
                          </a:solidFill>
                          <a:effectLst/>
                        </a:rPr>
                        <a:t> </a:t>
                      </a:r>
                      <a:r>
                        <a:rPr lang="en-US" sz="2400" b="1" dirty="0" err="1">
                          <a:solidFill>
                            <a:srgbClr val="00B0F0"/>
                          </a:solidFill>
                          <a:effectLst/>
                        </a:rPr>
                        <a:t>thích</a:t>
                      </a:r>
                      <a:r>
                        <a:rPr lang="en-US" sz="2400" b="1" dirty="0">
                          <a:solidFill>
                            <a:srgbClr val="00B0F0"/>
                          </a:solidFill>
                          <a:effectLst/>
                        </a:rPr>
                        <a:t>, </a:t>
                      </a:r>
                      <a:r>
                        <a:rPr lang="en-US" sz="2400" b="1" dirty="0" err="1">
                          <a:solidFill>
                            <a:srgbClr val="00B0F0"/>
                          </a:solidFill>
                          <a:effectLst/>
                        </a:rPr>
                        <a:t>vuốt</a:t>
                      </a:r>
                      <a:r>
                        <a:rPr lang="en-US" sz="2400" b="1" dirty="0">
                          <a:solidFill>
                            <a:srgbClr val="00B0F0"/>
                          </a:solidFill>
                          <a:effectLst/>
                        </a:rPr>
                        <a:t> </a:t>
                      </a:r>
                      <a:r>
                        <a:rPr lang="en-US" sz="2400" b="1" dirty="0" err="1">
                          <a:solidFill>
                            <a:srgbClr val="00B0F0"/>
                          </a:solidFill>
                          <a:effectLst/>
                        </a:rPr>
                        <a:t>ve</a:t>
                      </a:r>
                      <a:r>
                        <a:rPr lang="en-US" sz="2400" b="1" dirty="0">
                          <a:solidFill>
                            <a:srgbClr val="00B0F0"/>
                          </a:solidFill>
                          <a:effectLst/>
                        </a:rPr>
                        <a:t> </a:t>
                      </a:r>
                      <a:r>
                        <a:rPr lang="en-US" sz="2400" b="1" dirty="0" err="1">
                          <a:solidFill>
                            <a:srgbClr val="00B0F0"/>
                          </a:solidFill>
                          <a:effectLst/>
                        </a:rPr>
                        <a:t>đôi</a:t>
                      </a:r>
                      <a:r>
                        <a:rPr lang="en-US" sz="2400" b="1" dirty="0">
                          <a:solidFill>
                            <a:srgbClr val="00B0F0"/>
                          </a:solidFill>
                          <a:effectLst/>
                        </a:rPr>
                        <a:t> </a:t>
                      </a:r>
                      <a:r>
                        <a:rPr lang="en-US" sz="2400" b="1" dirty="0" err="1">
                          <a:solidFill>
                            <a:srgbClr val="00B0F0"/>
                          </a:solidFill>
                          <a:effectLst/>
                        </a:rPr>
                        <a:t>chim</a:t>
                      </a:r>
                      <a:r>
                        <a:rPr lang="en-US" sz="2400" b="1" dirty="0">
                          <a:solidFill>
                            <a:srgbClr val="00B0F0"/>
                          </a:solidFill>
                          <a:effectLst/>
                        </a:rPr>
                        <a:t> </a:t>
                      </a:r>
                      <a:r>
                        <a:rPr lang="en-US" sz="2400" b="1" dirty="0" err="1">
                          <a:solidFill>
                            <a:srgbClr val="00B0F0"/>
                          </a:solidFill>
                          <a:effectLst/>
                        </a:rPr>
                        <a:t>trên</a:t>
                      </a:r>
                      <a:r>
                        <a:rPr lang="en-US" sz="2400" b="1" dirty="0">
                          <a:solidFill>
                            <a:srgbClr val="00B0F0"/>
                          </a:solidFill>
                          <a:effectLst/>
                        </a:rPr>
                        <a:t> </a:t>
                      </a:r>
                      <a:r>
                        <a:rPr lang="en-US" sz="2400" b="1" dirty="0" err="1">
                          <a:solidFill>
                            <a:srgbClr val="00B0F0"/>
                          </a:solidFill>
                          <a:effectLst/>
                        </a:rPr>
                        <a:t>tay</a:t>
                      </a:r>
                      <a:r>
                        <a:rPr lang="en-US" sz="2400" b="1" dirty="0">
                          <a:solidFill>
                            <a:srgbClr val="00B0F0"/>
                          </a:solidFill>
                          <a:effectLst/>
                        </a:rPr>
                        <a:t> </a:t>
                      </a:r>
                      <a:r>
                        <a:rPr lang="en-US" sz="2400" b="1" dirty="0" err="1">
                          <a:solidFill>
                            <a:srgbClr val="00B0F0"/>
                          </a:solidFill>
                          <a:effectLst/>
                        </a:rPr>
                        <a:t>rất</a:t>
                      </a:r>
                      <a:r>
                        <a:rPr lang="en-US" sz="2400" b="1" dirty="0">
                          <a:solidFill>
                            <a:srgbClr val="00B0F0"/>
                          </a:solidFill>
                          <a:effectLst/>
                        </a:rPr>
                        <a:t> </a:t>
                      </a:r>
                      <a:r>
                        <a:rPr lang="en-US" sz="2400" b="1" dirty="0" err="1">
                          <a:solidFill>
                            <a:srgbClr val="00B0F0"/>
                          </a:solidFill>
                          <a:effectLst/>
                        </a:rPr>
                        <a:t>trìu</a:t>
                      </a:r>
                      <a:r>
                        <a:rPr lang="en-US" sz="2400" b="1" dirty="0">
                          <a:solidFill>
                            <a:srgbClr val="00B0F0"/>
                          </a:solidFill>
                          <a:effectLst/>
                        </a:rPr>
                        <a:t> </a:t>
                      </a:r>
                      <a:r>
                        <a:rPr lang="en-US" sz="2400" b="1" dirty="0" err="1">
                          <a:solidFill>
                            <a:srgbClr val="00B0F0"/>
                          </a:solidFill>
                          <a:effectLst/>
                        </a:rPr>
                        <a:t>mến</a:t>
                      </a:r>
                      <a:endParaRPr lang="en-US" sz="2400" b="1" dirty="0">
                        <a:solidFill>
                          <a:srgbClr val="00B0F0"/>
                        </a:solidFill>
                        <a:effectLst/>
                      </a:endParaRP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03957764"/>
                  </a:ext>
                </a:extLst>
              </a:tr>
              <a:tr h="1317878">
                <a:tc rowSpan="3">
                  <a:txBody>
                    <a:bodyPr/>
                    <a:lstStyle/>
                    <a:p>
                      <a:pPr fontAlgn="t" latinLnBrk="0"/>
                      <a:r>
                        <a:rPr lang="en-US" sz="2400" b="1" dirty="0" err="1">
                          <a:solidFill>
                            <a:srgbClr val="7030A0"/>
                          </a:solidFill>
                          <a:effectLst/>
                          <a:latin typeface="OpenSansBold"/>
                        </a:rPr>
                        <a:t>Khác</a:t>
                      </a:r>
                      <a:r>
                        <a:rPr lang="en-US" sz="2400" b="1" dirty="0">
                          <a:solidFill>
                            <a:srgbClr val="7030A0"/>
                          </a:solidFill>
                          <a:effectLst/>
                          <a:latin typeface="OpenSansBold"/>
                        </a:rPr>
                        <a:t> </a:t>
                      </a:r>
                      <a:r>
                        <a:rPr lang="en-US" sz="2400" b="1" dirty="0" err="1">
                          <a:solidFill>
                            <a:srgbClr val="7030A0"/>
                          </a:solidFill>
                          <a:effectLst/>
                          <a:latin typeface="OpenSansBold"/>
                        </a:rPr>
                        <a:t>nhau</a:t>
                      </a:r>
                      <a:endParaRPr lang="en-US" sz="2400" b="0" dirty="0">
                        <a:solidFill>
                          <a:srgbClr val="7030A0"/>
                        </a:solidFill>
                        <a:effectLst/>
                      </a:endParaRP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t" latinLnBrk="0"/>
                      <a:r>
                        <a:rPr lang="en-US" sz="2400" b="1" i="1" dirty="0" err="1">
                          <a:solidFill>
                            <a:srgbClr val="00B050"/>
                          </a:solidFill>
                          <a:effectLst/>
                        </a:rPr>
                        <a:t>Trong</a:t>
                      </a:r>
                      <a:r>
                        <a:rPr lang="en-US" sz="2400" b="1" i="1" dirty="0">
                          <a:solidFill>
                            <a:srgbClr val="00B050"/>
                          </a:solidFill>
                          <a:effectLst/>
                        </a:rPr>
                        <a:t> </a:t>
                      </a:r>
                      <a:r>
                        <a:rPr lang="en-US" sz="2400" b="1" i="1" dirty="0" err="1">
                          <a:solidFill>
                            <a:srgbClr val="00B050"/>
                          </a:solidFill>
                          <a:effectLst/>
                        </a:rPr>
                        <a:t>suy</a:t>
                      </a:r>
                      <a:r>
                        <a:rPr lang="en-US" sz="2400" b="1" i="1" dirty="0">
                          <a:solidFill>
                            <a:srgbClr val="00B050"/>
                          </a:solidFill>
                          <a:effectLst/>
                        </a:rPr>
                        <a:t> </a:t>
                      </a:r>
                      <a:r>
                        <a:rPr lang="en-US" sz="2400" b="1" i="1" dirty="0" err="1">
                          <a:solidFill>
                            <a:srgbClr val="00B050"/>
                          </a:solidFill>
                          <a:effectLst/>
                        </a:rPr>
                        <a:t>nghi</a:t>
                      </a:r>
                      <a:r>
                        <a:rPr lang="en-US" sz="2400" b="1" i="1" dirty="0">
                          <a:solidFill>
                            <a:srgbClr val="00B050"/>
                          </a:solidFill>
                          <a:effectLst/>
                        </a:rPr>
                        <a:t>̃</a:t>
                      </a:r>
                      <a:endParaRPr lang="en-US" sz="2400" b="1" dirty="0">
                        <a:solidFill>
                          <a:srgbClr val="00B050"/>
                        </a:solidFill>
                        <a:effectLst/>
                      </a:endParaRP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t" latinLnBrk="0"/>
                      <a:r>
                        <a:rPr lang="vi-VN" sz="2400" b="1" dirty="0">
                          <a:solidFill>
                            <a:srgbClr val="00B050"/>
                          </a:solidFill>
                          <a:effectLst/>
                        </a:rPr>
                        <a:t>suy nghĩ về các con của chim bồng chanh, dù có yêu thích nhưng không lỡ phá vỡ gia đình nhà nó</a:t>
                      </a: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2">
                  <a:txBody>
                    <a:bodyPr/>
                    <a:lstStyle/>
                    <a:p>
                      <a:pPr fontAlgn="t" latinLnBrk="0"/>
                      <a:r>
                        <a:rPr lang="vi-VN" sz="2400" b="1" dirty="0">
                          <a:solidFill>
                            <a:srgbClr val="00B050"/>
                          </a:solidFill>
                          <a:effectLst/>
                        </a:rPr>
                        <a:t>vì muốn nuôi cặp chim bồng chanh đỏ nên chỉ mong muốn được nuôi cặp chim.</a:t>
                      </a: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pPr fontAlgn="t" latinLnBrk="0"/>
                      <a:r>
                        <a:rPr lang="vi-VN" sz="2400" b="0" dirty="0">
                          <a:effectLst/>
                        </a:rPr>
                        <a:t>vì muốn nuôi cặp chim bồng chanh đỏ nên chỉ mong muốn được nuôi cặp chim.</a:t>
                      </a: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183466455"/>
                  </a:ext>
                </a:extLst>
              </a:tr>
              <a:tr h="989085">
                <a:tc vMerge="1">
                  <a:txBody>
                    <a:bodyPr/>
                    <a:lstStyle/>
                    <a:p>
                      <a:endParaRPr lang="en-US"/>
                    </a:p>
                  </a:txBody>
                  <a:tcPr/>
                </a:tc>
                <a:tc>
                  <a:txBody>
                    <a:bodyPr/>
                    <a:lstStyle/>
                    <a:p>
                      <a:pPr fontAlgn="t" latinLnBrk="0"/>
                      <a:r>
                        <a:rPr lang="en-US" sz="2400" b="1" i="1" dirty="0" err="1">
                          <a:solidFill>
                            <a:srgbClr val="FF0000"/>
                          </a:solidFill>
                          <a:effectLst/>
                        </a:rPr>
                        <a:t>Trong</a:t>
                      </a:r>
                      <a:r>
                        <a:rPr lang="en-US" sz="2400" b="1" i="1" dirty="0">
                          <a:solidFill>
                            <a:srgbClr val="FF0000"/>
                          </a:solidFill>
                          <a:effectLst/>
                        </a:rPr>
                        <a:t> </a:t>
                      </a:r>
                      <a:r>
                        <a:rPr lang="en-US" sz="2400" b="1" i="1" dirty="0" err="1">
                          <a:solidFill>
                            <a:srgbClr val="FF0000"/>
                          </a:solidFill>
                          <a:effectLst/>
                        </a:rPr>
                        <a:t>hành</a:t>
                      </a:r>
                      <a:r>
                        <a:rPr lang="en-US" sz="2400" b="1" i="1" dirty="0">
                          <a:solidFill>
                            <a:srgbClr val="FF0000"/>
                          </a:solidFill>
                          <a:effectLst/>
                        </a:rPr>
                        <a:t> </a:t>
                      </a:r>
                      <a:r>
                        <a:rPr lang="en-US" sz="2400" b="1" i="1" dirty="0" err="1">
                          <a:solidFill>
                            <a:srgbClr val="FF0000"/>
                          </a:solidFill>
                          <a:effectLst/>
                        </a:rPr>
                        <a:t>động</a:t>
                      </a:r>
                      <a:endParaRPr lang="en-US" sz="2400" b="1" dirty="0">
                        <a:solidFill>
                          <a:srgbClr val="FF0000"/>
                        </a:solidFill>
                        <a:effectLst/>
                      </a:endParaRP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t" latinLnBrk="0"/>
                      <a:r>
                        <a:rPr lang="en-US" sz="2400" b="1" dirty="0" err="1">
                          <a:solidFill>
                            <a:srgbClr val="FF0000"/>
                          </a:solidFill>
                          <a:effectLst/>
                        </a:rPr>
                        <a:t>muốn</a:t>
                      </a:r>
                      <a:r>
                        <a:rPr lang="en-US" sz="2400" b="1" dirty="0">
                          <a:solidFill>
                            <a:srgbClr val="FF0000"/>
                          </a:solidFill>
                          <a:effectLst/>
                        </a:rPr>
                        <a:t> </a:t>
                      </a:r>
                      <a:r>
                        <a:rPr lang="en-US" sz="2400" b="1" dirty="0" err="1">
                          <a:solidFill>
                            <a:srgbClr val="FF0000"/>
                          </a:solidFill>
                          <a:effectLst/>
                        </a:rPr>
                        <a:t>thả</a:t>
                      </a:r>
                      <a:r>
                        <a:rPr lang="en-US" sz="2400" b="1" dirty="0">
                          <a:solidFill>
                            <a:srgbClr val="FF0000"/>
                          </a:solidFill>
                          <a:effectLst/>
                        </a:rPr>
                        <a:t> </a:t>
                      </a:r>
                      <a:r>
                        <a:rPr lang="en-US" sz="2400" b="1" dirty="0" err="1">
                          <a:solidFill>
                            <a:srgbClr val="FF0000"/>
                          </a:solidFill>
                          <a:effectLst/>
                        </a:rPr>
                        <a:t>đôi</a:t>
                      </a:r>
                      <a:r>
                        <a:rPr lang="en-US" sz="2400" b="1" dirty="0">
                          <a:solidFill>
                            <a:srgbClr val="FF0000"/>
                          </a:solidFill>
                          <a:effectLst/>
                        </a:rPr>
                        <a:t> </a:t>
                      </a:r>
                      <a:r>
                        <a:rPr lang="en-US" sz="2400" b="1" dirty="0" err="1">
                          <a:solidFill>
                            <a:srgbClr val="FF0000"/>
                          </a:solidFill>
                          <a:effectLst/>
                        </a:rPr>
                        <a:t>chim</a:t>
                      </a:r>
                      <a:r>
                        <a:rPr lang="en-US" sz="2400" b="1" dirty="0">
                          <a:solidFill>
                            <a:srgbClr val="FF0000"/>
                          </a:solidFill>
                          <a:effectLst/>
                        </a:rPr>
                        <a:t> </a:t>
                      </a:r>
                      <a:r>
                        <a:rPr lang="en-US" sz="2400" b="1" dirty="0" err="1">
                          <a:solidFill>
                            <a:srgbClr val="FF0000"/>
                          </a:solidFill>
                          <a:effectLst/>
                        </a:rPr>
                        <a:t>về</a:t>
                      </a:r>
                      <a:r>
                        <a:rPr lang="en-US" sz="2400" b="1" dirty="0">
                          <a:solidFill>
                            <a:srgbClr val="FF0000"/>
                          </a:solidFill>
                          <a:effectLst/>
                        </a:rPr>
                        <a:t> </a:t>
                      </a:r>
                      <a:r>
                        <a:rPr lang="en-US" sz="2400" b="1" dirty="0" err="1">
                          <a:solidFill>
                            <a:srgbClr val="FF0000"/>
                          </a:solidFill>
                          <a:effectLst/>
                        </a:rPr>
                        <a:t>với</a:t>
                      </a:r>
                      <a:r>
                        <a:rPr lang="en-US" sz="2400" b="1" dirty="0">
                          <a:solidFill>
                            <a:srgbClr val="FF0000"/>
                          </a:solidFill>
                          <a:effectLst/>
                        </a:rPr>
                        <a:t> </a:t>
                      </a:r>
                      <a:r>
                        <a:rPr lang="en-US" sz="2400" b="1" dirty="0" err="1">
                          <a:solidFill>
                            <a:srgbClr val="FF0000"/>
                          </a:solidFill>
                          <a:effectLst/>
                        </a:rPr>
                        <a:t>chỗ</a:t>
                      </a:r>
                      <a:r>
                        <a:rPr lang="en-US" sz="2400" b="1" dirty="0">
                          <a:solidFill>
                            <a:srgbClr val="FF0000"/>
                          </a:solidFill>
                          <a:effectLst/>
                        </a:rPr>
                        <a:t> </a:t>
                      </a:r>
                      <a:r>
                        <a:rPr lang="en-US" sz="2400" b="1" dirty="0" err="1">
                          <a:solidFill>
                            <a:srgbClr val="FF0000"/>
                          </a:solidFill>
                          <a:effectLst/>
                        </a:rPr>
                        <a:t>cũ</a:t>
                      </a:r>
                      <a:r>
                        <a:rPr lang="en-US" sz="2400" b="1" dirty="0">
                          <a:solidFill>
                            <a:srgbClr val="FF0000"/>
                          </a:solidFill>
                          <a:effectLst/>
                        </a:rPr>
                        <a:t> </a:t>
                      </a:r>
                      <a:r>
                        <a:rPr lang="en-US" sz="2400" b="1" dirty="0" err="1">
                          <a:solidFill>
                            <a:srgbClr val="FF0000"/>
                          </a:solidFill>
                          <a:effectLst/>
                        </a:rPr>
                        <a:t>để</a:t>
                      </a:r>
                      <a:r>
                        <a:rPr lang="en-US" sz="2400" b="1" dirty="0">
                          <a:solidFill>
                            <a:srgbClr val="FF0000"/>
                          </a:solidFill>
                          <a:effectLst/>
                        </a:rPr>
                        <a:t> </a:t>
                      </a:r>
                      <a:r>
                        <a:rPr lang="en-US" sz="2400" b="1" dirty="0" err="1">
                          <a:solidFill>
                            <a:srgbClr val="FF0000"/>
                          </a:solidFill>
                          <a:effectLst/>
                        </a:rPr>
                        <a:t>cho</a:t>
                      </a:r>
                      <a:r>
                        <a:rPr lang="en-US" sz="2400" b="1" dirty="0">
                          <a:solidFill>
                            <a:srgbClr val="FF0000"/>
                          </a:solidFill>
                          <a:effectLst/>
                        </a:rPr>
                        <a:t> </a:t>
                      </a:r>
                      <a:r>
                        <a:rPr lang="en-US" sz="2400" b="1" dirty="0" err="1">
                          <a:solidFill>
                            <a:srgbClr val="FF0000"/>
                          </a:solidFill>
                          <a:effectLst/>
                        </a:rPr>
                        <a:t>chúng</a:t>
                      </a:r>
                      <a:r>
                        <a:rPr lang="en-US" sz="2400" b="1" dirty="0">
                          <a:solidFill>
                            <a:srgbClr val="FF0000"/>
                          </a:solidFill>
                          <a:effectLst/>
                        </a:rPr>
                        <a:t> </a:t>
                      </a:r>
                      <a:r>
                        <a:rPr lang="en-US" sz="2400" b="1" dirty="0" err="1">
                          <a:solidFill>
                            <a:srgbClr val="FF0000"/>
                          </a:solidFill>
                          <a:effectLst/>
                        </a:rPr>
                        <a:t>nuôi</a:t>
                      </a:r>
                      <a:r>
                        <a:rPr lang="en-US" sz="2400" b="1" dirty="0">
                          <a:solidFill>
                            <a:srgbClr val="FF0000"/>
                          </a:solidFill>
                          <a:effectLst/>
                        </a:rPr>
                        <a:t> con</a:t>
                      </a: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2">
                  <a:txBody>
                    <a:bodyPr/>
                    <a:lstStyle/>
                    <a:p>
                      <a:pPr fontAlgn="t" latinLnBrk="0"/>
                      <a:r>
                        <a:rPr lang="en-US" sz="2400" b="1" dirty="0" err="1">
                          <a:solidFill>
                            <a:srgbClr val="FF0000"/>
                          </a:solidFill>
                          <a:effectLst/>
                        </a:rPr>
                        <a:t>muốn</a:t>
                      </a:r>
                      <a:r>
                        <a:rPr lang="en-US" sz="2400" b="1" dirty="0">
                          <a:solidFill>
                            <a:srgbClr val="FF0000"/>
                          </a:solidFill>
                          <a:effectLst/>
                        </a:rPr>
                        <a:t> </a:t>
                      </a:r>
                      <a:r>
                        <a:rPr lang="en-US" sz="2400" b="1" dirty="0" err="1">
                          <a:solidFill>
                            <a:srgbClr val="FF0000"/>
                          </a:solidFill>
                          <a:effectLst/>
                        </a:rPr>
                        <a:t>giữ</a:t>
                      </a:r>
                      <a:r>
                        <a:rPr lang="en-US" sz="2400" b="1" dirty="0">
                          <a:solidFill>
                            <a:srgbClr val="FF0000"/>
                          </a:solidFill>
                          <a:effectLst/>
                        </a:rPr>
                        <a:t> </a:t>
                      </a:r>
                      <a:r>
                        <a:rPr lang="en-US" sz="2400" b="1" dirty="0" err="1">
                          <a:solidFill>
                            <a:srgbClr val="FF0000"/>
                          </a:solidFill>
                          <a:effectLst/>
                        </a:rPr>
                        <a:t>đôi</a:t>
                      </a:r>
                      <a:r>
                        <a:rPr lang="en-US" sz="2400" b="1" dirty="0">
                          <a:solidFill>
                            <a:srgbClr val="FF0000"/>
                          </a:solidFill>
                          <a:effectLst/>
                        </a:rPr>
                        <a:t> </a:t>
                      </a:r>
                      <a:r>
                        <a:rPr lang="en-US" sz="2400" b="1" dirty="0" err="1">
                          <a:solidFill>
                            <a:srgbClr val="FF0000"/>
                          </a:solidFill>
                          <a:effectLst/>
                        </a:rPr>
                        <a:t>chim</a:t>
                      </a:r>
                      <a:r>
                        <a:rPr lang="en-US" sz="2400" b="1" dirty="0">
                          <a:solidFill>
                            <a:srgbClr val="FF0000"/>
                          </a:solidFill>
                          <a:effectLst/>
                        </a:rPr>
                        <a:t> </a:t>
                      </a:r>
                      <a:r>
                        <a:rPr lang="en-US" sz="2400" b="1" dirty="0" err="1">
                          <a:solidFill>
                            <a:srgbClr val="FF0000"/>
                          </a:solidFill>
                          <a:effectLst/>
                        </a:rPr>
                        <a:t>để</a:t>
                      </a:r>
                      <a:r>
                        <a:rPr lang="en-US" sz="2400" b="1" dirty="0">
                          <a:solidFill>
                            <a:srgbClr val="FF0000"/>
                          </a:solidFill>
                          <a:effectLst/>
                        </a:rPr>
                        <a:t> </a:t>
                      </a:r>
                      <a:r>
                        <a:rPr lang="en-US" sz="2400" b="1" dirty="0" err="1">
                          <a:solidFill>
                            <a:srgbClr val="FF0000"/>
                          </a:solidFill>
                          <a:effectLst/>
                        </a:rPr>
                        <a:t>nuôi</a:t>
                      </a:r>
                      <a:endParaRPr lang="en-US" sz="2400" b="1" dirty="0">
                        <a:solidFill>
                          <a:srgbClr val="FF0000"/>
                        </a:solidFill>
                        <a:effectLst/>
                      </a:endParaRP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pPr fontAlgn="t" latinLnBrk="0"/>
                      <a:r>
                        <a:rPr lang="en-US" sz="2400" b="0" dirty="0" err="1">
                          <a:effectLst/>
                        </a:rPr>
                        <a:t>muốn</a:t>
                      </a:r>
                      <a:r>
                        <a:rPr lang="en-US" sz="2400" b="0" dirty="0">
                          <a:effectLst/>
                        </a:rPr>
                        <a:t> </a:t>
                      </a:r>
                      <a:r>
                        <a:rPr lang="en-US" sz="2400" b="0" dirty="0" err="1">
                          <a:effectLst/>
                        </a:rPr>
                        <a:t>giữ</a:t>
                      </a:r>
                      <a:r>
                        <a:rPr lang="en-US" sz="2400" b="0" dirty="0">
                          <a:effectLst/>
                        </a:rPr>
                        <a:t> </a:t>
                      </a:r>
                      <a:r>
                        <a:rPr lang="en-US" sz="2400" b="0" dirty="0" err="1">
                          <a:effectLst/>
                        </a:rPr>
                        <a:t>đôi</a:t>
                      </a:r>
                      <a:r>
                        <a:rPr lang="en-US" sz="2400" b="0" dirty="0">
                          <a:effectLst/>
                        </a:rPr>
                        <a:t> </a:t>
                      </a:r>
                      <a:r>
                        <a:rPr lang="en-US" sz="2400" b="0" dirty="0" err="1">
                          <a:effectLst/>
                        </a:rPr>
                        <a:t>chim</a:t>
                      </a:r>
                      <a:r>
                        <a:rPr lang="en-US" sz="2400" b="0" dirty="0">
                          <a:effectLst/>
                        </a:rPr>
                        <a:t> </a:t>
                      </a:r>
                      <a:r>
                        <a:rPr lang="en-US" sz="2400" b="0" dirty="0" err="1">
                          <a:effectLst/>
                        </a:rPr>
                        <a:t>để</a:t>
                      </a:r>
                      <a:r>
                        <a:rPr lang="en-US" sz="2400" b="0" dirty="0">
                          <a:effectLst/>
                        </a:rPr>
                        <a:t> </a:t>
                      </a:r>
                      <a:r>
                        <a:rPr lang="en-US" sz="2400" b="0" dirty="0" err="1">
                          <a:effectLst/>
                        </a:rPr>
                        <a:t>nuôi</a:t>
                      </a:r>
                      <a:endParaRPr lang="en-US" sz="2400" b="0" dirty="0">
                        <a:effectLst/>
                      </a:endParaRP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657621032"/>
                  </a:ext>
                </a:extLst>
              </a:tr>
              <a:tr h="872251">
                <a:tc vMerge="1">
                  <a:txBody>
                    <a:bodyPr/>
                    <a:lstStyle/>
                    <a:p>
                      <a:endParaRPr lang="en-US"/>
                    </a:p>
                  </a:txBody>
                  <a:tcPr/>
                </a:tc>
                <a:tc>
                  <a:txBody>
                    <a:bodyPr/>
                    <a:lstStyle/>
                    <a:p>
                      <a:pPr fontAlgn="t" latinLnBrk="0"/>
                      <a:r>
                        <a:rPr lang="vi-VN" sz="2400" b="1" i="1" dirty="0">
                          <a:solidFill>
                            <a:schemeClr val="tx1"/>
                          </a:solidFill>
                          <a:effectLst/>
                        </a:rPr>
                        <a:t>Trong tình cảm</a:t>
                      </a:r>
                      <a:endParaRPr lang="vi-VN" sz="2400" b="1" dirty="0">
                        <a:solidFill>
                          <a:schemeClr val="tx1"/>
                        </a:solidFill>
                        <a:effectLst/>
                      </a:endParaRP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t" latinLnBrk="0"/>
                      <a:r>
                        <a:rPr lang="vi-VN" sz="2400" b="1" dirty="0">
                          <a:solidFill>
                            <a:schemeClr val="tx1"/>
                          </a:solidFill>
                          <a:effectLst/>
                        </a:rPr>
                        <a:t>s</a:t>
                      </a:r>
                      <a:r>
                        <a:rPr lang="en-US" sz="2400" b="1" dirty="0" err="1">
                          <a:solidFill>
                            <a:schemeClr val="tx1"/>
                          </a:solidFill>
                          <a:effectLst/>
                        </a:rPr>
                        <a:t>uy</a:t>
                      </a:r>
                      <a:r>
                        <a:rPr lang="en-US" sz="2400" b="1" dirty="0">
                          <a:solidFill>
                            <a:schemeClr val="tx1"/>
                          </a:solidFill>
                          <a:effectLst/>
                        </a:rPr>
                        <a:t> </a:t>
                      </a:r>
                      <a:r>
                        <a:rPr lang="en-US" sz="2400" b="1" dirty="0" err="1">
                          <a:solidFill>
                            <a:schemeClr val="tx1"/>
                          </a:solidFill>
                          <a:effectLst/>
                        </a:rPr>
                        <a:t>nghĩ</a:t>
                      </a:r>
                      <a:r>
                        <a:rPr lang="en-US" sz="2400" b="1" dirty="0">
                          <a:solidFill>
                            <a:schemeClr val="tx1"/>
                          </a:solidFill>
                          <a:effectLst/>
                        </a:rPr>
                        <a:t> </a:t>
                      </a:r>
                      <a:r>
                        <a:rPr lang="en-US" sz="2400" b="1" dirty="0" err="1">
                          <a:solidFill>
                            <a:schemeClr val="tx1"/>
                          </a:solidFill>
                          <a:effectLst/>
                        </a:rPr>
                        <a:t>về</a:t>
                      </a:r>
                      <a:r>
                        <a:rPr lang="en-US" sz="2400" b="1" dirty="0">
                          <a:solidFill>
                            <a:schemeClr val="tx1"/>
                          </a:solidFill>
                          <a:effectLst/>
                        </a:rPr>
                        <a:t> </a:t>
                      </a:r>
                      <a:r>
                        <a:rPr lang="en-US" sz="2400" b="1" dirty="0" err="1">
                          <a:solidFill>
                            <a:schemeClr val="tx1"/>
                          </a:solidFill>
                          <a:effectLst/>
                        </a:rPr>
                        <a:t>tình</a:t>
                      </a:r>
                      <a:r>
                        <a:rPr lang="en-US" sz="2400" b="1" dirty="0">
                          <a:solidFill>
                            <a:schemeClr val="tx1"/>
                          </a:solidFill>
                          <a:effectLst/>
                        </a:rPr>
                        <a:t> </a:t>
                      </a:r>
                      <a:r>
                        <a:rPr lang="en-US" sz="2400" b="1" dirty="0" err="1">
                          <a:solidFill>
                            <a:schemeClr val="tx1"/>
                          </a:solidFill>
                          <a:effectLst/>
                        </a:rPr>
                        <a:t>cảm</a:t>
                      </a:r>
                      <a:r>
                        <a:rPr lang="en-US" sz="2400" b="1" dirty="0">
                          <a:solidFill>
                            <a:schemeClr val="tx1"/>
                          </a:solidFill>
                          <a:effectLst/>
                        </a:rPr>
                        <a:t> </a:t>
                      </a:r>
                      <a:r>
                        <a:rPr lang="en-US" sz="2400" b="1" dirty="0" err="1">
                          <a:solidFill>
                            <a:schemeClr val="tx1"/>
                          </a:solidFill>
                          <a:effectLst/>
                        </a:rPr>
                        <a:t>gia</a:t>
                      </a:r>
                      <a:r>
                        <a:rPr lang="en-US" sz="2400" b="1" dirty="0">
                          <a:solidFill>
                            <a:schemeClr val="tx1"/>
                          </a:solidFill>
                          <a:effectLst/>
                        </a:rPr>
                        <a:t> </a:t>
                      </a:r>
                      <a:r>
                        <a:rPr lang="en-US" sz="2400" b="1" dirty="0" err="1">
                          <a:solidFill>
                            <a:schemeClr val="tx1"/>
                          </a:solidFill>
                          <a:effectLst/>
                        </a:rPr>
                        <a:t>đình</a:t>
                      </a:r>
                      <a:r>
                        <a:rPr lang="en-US" sz="2400" b="1" dirty="0">
                          <a:solidFill>
                            <a:schemeClr val="tx1"/>
                          </a:solidFill>
                          <a:effectLst/>
                        </a:rPr>
                        <a:t> </a:t>
                      </a:r>
                      <a:r>
                        <a:rPr lang="en-US" sz="2400" b="1" dirty="0" err="1">
                          <a:solidFill>
                            <a:schemeClr val="tx1"/>
                          </a:solidFill>
                          <a:effectLst/>
                        </a:rPr>
                        <a:t>của</a:t>
                      </a:r>
                      <a:r>
                        <a:rPr lang="en-US" sz="2400" b="1" dirty="0">
                          <a:solidFill>
                            <a:schemeClr val="tx1"/>
                          </a:solidFill>
                          <a:effectLst/>
                        </a:rPr>
                        <a:t> </a:t>
                      </a:r>
                      <a:r>
                        <a:rPr lang="en-US" sz="2400" b="1" dirty="0" err="1">
                          <a:solidFill>
                            <a:schemeClr val="tx1"/>
                          </a:solidFill>
                          <a:effectLst/>
                        </a:rPr>
                        <a:t>chim</a:t>
                      </a:r>
                      <a:r>
                        <a:rPr lang="en-US" sz="2400" b="1" dirty="0">
                          <a:solidFill>
                            <a:schemeClr val="tx1"/>
                          </a:solidFill>
                          <a:effectLst/>
                        </a:rPr>
                        <a:t> </a:t>
                      </a:r>
                      <a:r>
                        <a:rPr lang="en-US" sz="2400" b="1" dirty="0" err="1">
                          <a:solidFill>
                            <a:schemeClr val="tx1"/>
                          </a:solidFill>
                          <a:effectLst/>
                        </a:rPr>
                        <a:t>bồng</a:t>
                      </a:r>
                      <a:r>
                        <a:rPr lang="en-US" sz="2400" b="1" dirty="0">
                          <a:solidFill>
                            <a:schemeClr val="tx1"/>
                          </a:solidFill>
                          <a:effectLst/>
                        </a:rPr>
                        <a:t> </a:t>
                      </a:r>
                      <a:r>
                        <a:rPr lang="en-US" sz="2400" b="1" dirty="0" err="1">
                          <a:solidFill>
                            <a:schemeClr val="tx1"/>
                          </a:solidFill>
                          <a:effectLst/>
                        </a:rPr>
                        <a:t>chanh</a:t>
                      </a:r>
                      <a:r>
                        <a:rPr lang="en-US" sz="2400" b="1" dirty="0">
                          <a:solidFill>
                            <a:schemeClr val="tx1"/>
                          </a:solidFill>
                          <a:effectLst/>
                        </a:rPr>
                        <a:t> </a:t>
                      </a:r>
                      <a:r>
                        <a:rPr lang="en-US" sz="2400" b="1" dirty="0" err="1">
                          <a:solidFill>
                            <a:schemeClr val="tx1"/>
                          </a:solidFill>
                          <a:effectLst/>
                        </a:rPr>
                        <a:t>đỏ</a:t>
                      </a:r>
                      <a:endParaRPr lang="en-US" sz="2400" b="1" dirty="0">
                        <a:solidFill>
                          <a:schemeClr val="tx1"/>
                        </a:solidFill>
                        <a:effectLst/>
                      </a:endParaRP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2">
                  <a:txBody>
                    <a:bodyPr/>
                    <a:lstStyle/>
                    <a:p>
                      <a:pPr fontAlgn="t" latinLnBrk="0"/>
                      <a:r>
                        <a:rPr lang="en-US" sz="2400" b="1" dirty="0" err="1">
                          <a:solidFill>
                            <a:schemeClr val="tx1"/>
                          </a:solidFill>
                          <a:effectLst/>
                        </a:rPr>
                        <a:t>quá</a:t>
                      </a:r>
                      <a:r>
                        <a:rPr lang="en-US" sz="2400" b="1" dirty="0">
                          <a:solidFill>
                            <a:schemeClr val="tx1"/>
                          </a:solidFill>
                          <a:effectLst/>
                        </a:rPr>
                        <a:t> say </a:t>
                      </a:r>
                      <a:r>
                        <a:rPr lang="en-US" sz="2400" b="1" dirty="0" err="1">
                          <a:solidFill>
                            <a:schemeClr val="tx1"/>
                          </a:solidFill>
                          <a:effectLst/>
                        </a:rPr>
                        <a:t>mê</a:t>
                      </a:r>
                      <a:r>
                        <a:rPr lang="en-US" sz="2400" b="1" dirty="0">
                          <a:solidFill>
                            <a:schemeClr val="tx1"/>
                          </a:solidFill>
                          <a:effectLst/>
                        </a:rPr>
                        <a:t> </a:t>
                      </a:r>
                      <a:r>
                        <a:rPr lang="en-US" sz="2400" b="1" dirty="0" err="1">
                          <a:solidFill>
                            <a:schemeClr val="tx1"/>
                          </a:solidFill>
                          <a:effectLst/>
                        </a:rPr>
                        <a:t>không</a:t>
                      </a:r>
                      <a:r>
                        <a:rPr lang="en-US" sz="2400" b="1" dirty="0">
                          <a:solidFill>
                            <a:schemeClr val="tx1"/>
                          </a:solidFill>
                          <a:effectLst/>
                        </a:rPr>
                        <a:t> </a:t>
                      </a:r>
                      <a:r>
                        <a:rPr lang="en-US" sz="2400" b="1" dirty="0" err="1">
                          <a:solidFill>
                            <a:schemeClr val="tx1"/>
                          </a:solidFill>
                          <a:effectLst/>
                        </a:rPr>
                        <a:t>nghĩ</a:t>
                      </a:r>
                      <a:r>
                        <a:rPr lang="en-US" sz="2400" b="1" dirty="0">
                          <a:solidFill>
                            <a:schemeClr val="tx1"/>
                          </a:solidFill>
                          <a:effectLst/>
                        </a:rPr>
                        <a:t> </a:t>
                      </a:r>
                      <a:r>
                        <a:rPr lang="en-US" sz="2400" b="1" dirty="0" err="1">
                          <a:solidFill>
                            <a:schemeClr val="tx1"/>
                          </a:solidFill>
                          <a:effectLst/>
                        </a:rPr>
                        <a:t>gì</a:t>
                      </a:r>
                      <a:endParaRPr lang="en-US" sz="2400" b="1" dirty="0">
                        <a:solidFill>
                          <a:schemeClr val="tx1"/>
                        </a:solidFill>
                        <a:effectLst/>
                      </a:endParaRP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pPr fontAlgn="t" latinLnBrk="0"/>
                      <a:r>
                        <a:rPr lang="en-US" sz="2400" b="0" dirty="0" err="1">
                          <a:effectLst/>
                        </a:rPr>
                        <a:t>quá</a:t>
                      </a:r>
                      <a:r>
                        <a:rPr lang="en-US" sz="2400" b="0" dirty="0">
                          <a:effectLst/>
                        </a:rPr>
                        <a:t> say </a:t>
                      </a:r>
                      <a:r>
                        <a:rPr lang="en-US" sz="2400" b="0" dirty="0" err="1">
                          <a:effectLst/>
                        </a:rPr>
                        <a:t>mê</a:t>
                      </a:r>
                      <a:r>
                        <a:rPr lang="en-US" sz="2400" b="0" dirty="0">
                          <a:effectLst/>
                        </a:rPr>
                        <a:t> </a:t>
                      </a:r>
                      <a:r>
                        <a:rPr lang="en-US" sz="2400" b="0" dirty="0" err="1">
                          <a:effectLst/>
                        </a:rPr>
                        <a:t>không</a:t>
                      </a:r>
                      <a:r>
                        <a:rPr lang="en-US" sz="2400" b="0" dirty="0">
                          <a:effectLst/>
                        </a:rPr>
                        <a:t> </a:t>
                      </a:r>
                      <a:r>
                        <a:rPr lang="en-US" sz="2400" b="0" dirty="0" err="1">
                          <a:effectLst/>
                        </a:rPr>
                        <a:t>nghĩ</a:t>
                      </a:r>
                      <a:r>
                        <a:rPr lang="en-US" sz="2400" b="0" dirty="0">
                          <a:effectLst/>
                        </a:rPr>
                        <a:t> </a:t>
                      </a:r>
                      <a:r>
                        <a:rPr lang="en-US" sz="2400" b="0" dirty="0" err="1">
                          <a:effectLst/>
                        </a:rPr>
                        <a:t>gì</a:t>
                      </a:r>
                      <a:endParaRPr lang="en-US" sz="2400" b="0" dirty="0">
                        <a:effectLst/>
                      </a:endParaRPr>
                    </a:p>
                  </a:txBody>
                  <a:tcPr marL="23294" marR="23294" marT="23294" marB="23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722115649"/>
                  </a:ext>
                </a:extLst>
              </a:tr>
            </a:tbl>
          </a:graphicData>
        </a:graphic>
      </p:graphicFrame>
    </p:spTree>
    <p:extLst>
      <p:ext uri="{BB962C8B-B14F-4D97-AF65-F5344CB8AC3E}">
        <p14:creationId xmlns:p14="http://schemas.microsoft.com/office/powerpoint/2010/main" val="2101584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9278" y="1135626"/>
            <a:ext cx="11570676" cy="4203290"/>
          </a:xfrm>
          <a:ln>
            <a:solidFill>
              <a:srgbClr val="FF0000"/>
            </a:solidFill>
          </a:ln>
        </p:spPr>
        <p:style>
          <a:lnRef idx="2">
            <a:schemeClr val="accent2"/>
          </a:lnRef>
          <a:fillRef idx="1">
            <a:schemeClr val="lt1"/>
          </a:fillRef>
          <a:effectRef idx="0">
            <a:schemeClr val="accent2"/>
          </a:effectRef>
          <a:fontRef idx="minor">
            <a:schemeClr val="dk1"/>
          </a:fontRef>
        </p:style>
        <p:txBody>
          <a:bodyPr>
            <a:normAutofit fontScale="90000"/>
          </a:bodyPr>
          <a:lstStyle/>
          <a:p>
            <a:pPr algn="just"/>
            <a:r>
              <a:rPr lang="vi-VN" b="1" dirty="0">
                <a:solidFill>
                  <a:schemeClr val="accent6"/>
                </a:solidFill>
              </a:rPr>
              <a:t>=&gt; Qua việc miêu tả hai nhân vật, nhà văn thể hiện cách nhìn cuộc sống, con người vô cùng phong phú và đa dạng. Chỉ qua những miêu tả ta thấy về tình yêu gia đình và luôn mong muốn giữ gìn một gia đình trọn vẹn. Chấp nhận từ bỏ những thứ hào nhoáng nếu nó không thuộc về mình.</a:t>
            </a:r>
            <a:endParaRPr lang="en-US" b="1" dirty="0">
              <a:solidFill>
                <a:schemeClr val="accent6"/>
              </a:solidFill>
            </a:endParaRPr>
          </a:p>
        </p:txBody>
      </p:sp>
    </p:spTree>
    <p:extLst>
      <p:ext uri="{BB962C8B-B14F-4D97-AF65-F5344CB8AC3E}">
        <p14:creationId xmlns:p14="http://schemas.microsoft.com/office/powerpoint/2010/main" val="4039054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64333"/>
            <a:ext cx="12499731" cy="1325563"/>
          </a:xfrm>
        </p:spPr>
        <p:txBody>
          <a:bodyPr/>
          <a:lstStyle/>
          <a:p>
            <a:r>
              <a:rPr lang="vi-VN" dirty="0">
                <a:highlight>
                  <a:srgbClr val="FFFF00"/>
                </a:highlight>
              </a:rPr>
              <a:t>2.4. Ý nghĩa của một số chi tiết tiêu biểu trong truyện.</a:t>
            </a:r>
            <a:endParaRPr lang="en-US" dirty="0">
              <a:highlight>
                <a:srgbClr val="FFFF00"/>
              </a:highligh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35520587"/>
              </p:ext>
            </p:extLst>
          </p:nvPr>
        </p:nvGraphicFramePr>
        <p:xfrm>
          <a:off x="120162" y="792160"/>
          <a:ext cx="12071838" cy="6000264"/>
        </p:xfrm>
        <a:graphic>
          <a:graphicData uri="http://schemas.openxmlformats.org/drawingml/2006/table">
            <a:tbl>
              <a:tblPr/>
              <a:tblGrid>
                <a:gridCol w="3051190">
                  <a:extLst>
                    <a:ext uri="{9D8B030D-6E8A-4147-A177-3AD203B41FA5}">
                      <a16:colId xmlns:a16="http://schemas.microsoft.com/office/drawing/2014/main" val="1788825164"/>
                    </a:ext>
                  </a:extLst>
                </a:gridCol>
                <a:gridCol w="9020648">
                  <a:extLst>
                    <a:ext uri="{9D8B030D-6E8A-4147-A177-3AD203B41FA5}">
                      <a16:colId xmlns:a16="http://schemas.microsoft.com/office/drawing/2014/main" val="228783045"/>
                    </a:ext>
                  </a:extLst>
                </a:gridCol>
              </a:tblGrid>
              <a:tr h="366980">
                <a:tc>
                  <a:txBody>
                    <a:bodyPr/>
                    <a:lstStyle/>
                    <a:p>
                      <a:pPr algn="ctr" fontAlgn="t" latinLnBrk="0"/>
                      <a:r>
                        <a:rPr lang="en-US" sz="3200" b="1" dirty="0">
                          <a:solidFill>
                            <a:srgbClr val="C00000"/>
                          </a:solidFill>
                          <a:effectLst/>
                        </a:rPr>
                        <a:t>Chi </a:t>
                      </a:r>
                      <a:r>
                        <a:rPr lang="en-US" sz="3200" b="1" dirty="0" err="1">
                          <a:solidFill>
                            <a:srgbClr val="C00000"/>
                          </a:solidFill>
                          <a:effectLst/>
                        </a:rPr>
                        <a:t>tiết</a:t>
                      </a:r>
                      <a:r>
                        <a:rPr lang="en-US" sz="3200" b="1" dirty="0">
                          <a:solidFill>
                            <a:srgbClr val="C00000"/>
                          </a:solidFill>
                          <a:effectLst/>
                        </a:rPr>
                        <a:t> </a:t>
                      </a:r>
                      <a:r>
                        <a:rPr lang="en-US" sz="3200" b="1" dirty="0" err="1">
                          <a:solidFill>
                            <a:srgbClr val="C00000"/>
                          </a:solidFill>
                          <a:effectLst/>
                        </a:rPr>
                        <a:t>tiêu</a:t>
                      </a:r>
                      <a:r>
                        <a:rPr lang="en-US" sz="3200" b="1" dirty="0">
                          <a:solidFill>
                            <a:srgbClr val="C00000"/>
                          </a:solidFill>
                          <a:effectLst/>
                        </a:rPr>
                        <a:t> </a:t>
                      </a:r>
                      <a:r>
                        <a:rPr lang="en-US" sz="3200" b="1" dirty="0" err="1">
                          <a:solidFill>
                            <a:srgbClr val="C00000"/>
                          </a:solidFill>
                          <a:effectLst/>
                        </a:rPr>
                        <a:t>biểu</a:t>
                      </a:r>
                      <a:endParaRPr lang="en-US" sz="3200" b="1" dirty="0">
                        <a:solidFill>
                          <a:srgbClr val="C00000"/>
                        </a:solidFill>
                        <a:effectLst/>
                      </a:endParaRPr>
                    </a:p>
                  </a:txBody>
                  <a:tcPr marL="23145" marR="23145" marT="23145" marB="2314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latinLnBrk="0"/>
                      <a:r>
                        <a:rPr lang="en-US" sz="3200" b="1" dirty="0">
                          <a:solidFill>
                            <a:srgbClr val="C00000"/>
                          </a:solidFill>
                          <a:effectLst/>
                        </a:rPr>
                        <a:t>Ý </a:t>
                      </a:r>
                      <a:r>
                        <a:rPr lang="en-US" sz="3200" b="1" dirty="0" err="1">
                          <a:solidFill>
                            <a:srgbClr val="C00000"/>
                          </a:solidFill>
                          <a:effectLst/>
                        </a:rPr>
                        <a:t>nghĩa</a:t>
                      </a:r>
                      <a:r>
                        <a:rPr lang="en-US" sz="3200" b="1" dirty="0">
                          <a:solidFill>
                            <a:srgbClr val="C00000"/>
                          </a:solidFill>
                          <a:effectLst/>
                        </a:rPr>
                        <a:t>, </a:t>
                      </a:r>
                      <a:r>
                        <a:rPr lang="en-US" sz="3200" b="1" dirty="0" err="1">
                          <a:solidFill>
                            <a:srgbClr val="C00000"/>
                          </a:solidFill>
                          <a:effectLst/>
                        </a:rPr>
                        <a:t>tác</a:t>
                      </a:r>
                      <a:r>
                        <a:rPr lang="en-US" sz="3200" b="1" dirty="0">
                          <a:solidFill>
                            <a:srgbClr val="C00000"/>
                          </a:solidFill>
                          <a:effectLst/>
                        </a:rPr>
                        <a:t> </a:t>
                      </a:r>
                      <a:r>
                        <a:rPr lang="en-US" sz="3200" b="1" dirty="0" err="1">
                          <a:solidFill>
                            <a:srgbClr val="C00000"/>
                          </a:solidFill>
                          <a:effectLst/>
                        </a:rPr>
                        <a:t>dụng</a:t>
                      </a:r>
                      <a:endParaRPr lang="en-US" sz="3200" b="1" dirty="0">
                        <a:solidFill>
                          <a:srgbClr val="C00000"/>
                        </a:solidFill>
                        <a:effectLst/>
                      </a:endParaRPr>
                    </a:p>
                  </a:txBody>
                  <a:tcPr marL="23145" marR="23145" marT="23145" marB="2314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692926709"/>
                  </a:ext>
                </a:extLst>
              </a:tr>
              <a:tr h="1959954">
                <a:tc>
                  <a:txBody>
                    <a:bodyPr/>
                    <a:lstStyle/>
                    <a:p>
                      <a:pPr fontAlgn="t" latinLnBrk="0"/>
                      <a:r>
                        <a:rPr lang="vi-VN" sz="2800" b="1" dirty="0">
                          <a:effectLst/>
                          <a:latin typeface="Times New Roman" panose="02020603050405020304" pitchFamily="18" charset="0"/>
                          <a:cs typeface="Times New Roman" panose="02020603050405020304" pitchFamily="18" charset="0"/>
                        </a:rPr>
                        <a:t>Anh Hiền trả lại chim bồng chanh vào tổ sau khi bắt được.</a:t>
                      </a:r>
                    </a:p>
                  </a:txBody>
                  <a:tcPr marL="23145" marR="23145" marT="23145" marB="2314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t" latinLnBrk="0"/>
                      <a:r>
                        <a:rPr lang="vi-VN" sz="2800" b="1" dirty="0">
                          <a:effectLst/>
                          <a:latin typeface="Times New Roman" panose="02020603050405020304" pitchFamily="18" charset="0"/>
                          <a:cs typeface="Times New Roman" panose="02020603050405020304" pitchFamily="18" charset="0"/>
                        </a:rPr>
                        <a:t>- Thể hiện tính cách chín chắn của nhân vật, nhận thức được sự sai trái của hành động bắt chim.</a:t>
                      </a:r>
                    </a:p>
                    <a:p>
                      <a:pPr fontAlgn="t" latinLnBrk="0"/>
                      <a:r>
                        <a:rPr lang="vi-VN" sz="2800" b="1" dirty="0">
                          <a:effectLst/>
                          <a:latin typeface="Times New Roman" panose="02020603050405020304" pitchFamily="18" charset="0"/>
                          <a:cs typeface="Times New Roman" panose="02020603050405020304" pitchFamily="18" charset="0"/>
                        </a:rPr>
                        <a:t>- Chi tiết gây nên thái độ chống đối ngầm của Hoài, thúc đẩy sự kiện Hoài một mình đi bắt chim bồng chanh.</a:t>
                      </a:r>
                    </a:p>
                  </a:txBody>
                  <a:tcPr marL="23145" marR="23145" marT="23145" marB="2314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539129056"/>
                  </a:ext>
                </a:extLst>
              </a:tr>
              <a:tr h="1322764">
                <a:tc>
                  <a:txBody>
                    <a:bodyPr/>
                    <a:lstStyle/>
                    <a:p>
                      <a:pPr fontAlgn="t" latinLnBrk="0"/>
                      <a:r>
                        <a:rPr lang="en-US" sz="2800" b="1">
                          <a:effectLst/>
                          <a:latin typeface="Times New Roman" panose="02020603050405020304" pitchFamily="18" charset="0"/>
                          <a:cs typeface="Times New Roman" panose="02020603050405020304" pitchFamily="18" charset="0"/>
                        </a:rPr>
                        <a:t>Anh Hiền ngăn Hoài bắt lại chim bồng chanh lần hai.</a:t>
                      </a:r>
                    </a:p>
                  </a:txBody>
                  <a:tcPr marL="23145" marR="23145" marT="23145" marB="2314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t" latinLnBrk="0"/>
                      <a:r>
                        <a:rPr lang="en-US" sz="2800" b="1" dirty="0">
                          <a:effectLst/>
                          <a:latin typeface="Times New Roman" panose="02020603050405020304" pitchFamily="18" charset="0"/>
                          <a:cs typeface="Times New Roman" panose="02020603050405020304" pitchFamily="18" charset="0"/>
                        </a:rPr>
                        <a:t>- Chi </a:t>
                      </a:r>
                      <a:r>
                        <a:rPr lang="en-US" sz="2800" b="1" dirty="0" err="1">
                          <a:effectLst/>
                          <a:latin typeface="Times New Roman" panose="02020603050405020304" pitchFamily="18" charset="0"/>
                          <a:cs typeface="Times New Roman" panose="02020603050405020304" pitchFamily="18" charset="0"/>
                        </a:rPr>
                        <a:t>tiết</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cho</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thấy</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lòng</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nhân</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hậu</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biết</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nhận</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sai</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của</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chú</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bé</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Hoài</a:t>
                      </a:r>
                      <a:r>
                        <a:rPr lang="en-US" sz="2800" b="1" dirty="0">
                          <a:effectLst/>
                          <a:latin typeface="Times New Roman" panose="02020603050405020304" pitchFamily="18" charset="0"/>
                          <a:cs typeface="Times New Roman" panose="02020603050405020304" pitchFamily="18" charset="0"/>
                        </a:rPr>
                        <a:t>.</a:t>
                      </a:r>
                    </a:p>
                    <a:p>
                      <a:pPr fontAlgn="t" latinLnBrk="0"/>
                      <a:r>
                        <a:rPr lang="en-US" sz="2800" b="1" dirty="0">
                          <a:effectLst/>
                          <a:latin typeface="Times New Roman" panose="02020603050405020304" pitchFamily="18" charset="0"/>
                          <a:cs typeface="Times New Roman" panose="02020603050405020304" pitchFamily="18" charset="0"/>
                        </a:rPr>
                        <a:t>- Chi </a:t>
                      </a:r>
                      <a:r>
                        <a:rPr lang="en-US" sz="2800" b="1" dirty="0" err="1">
                          <a:effectLst/>
                          <a:latin typeface="Times New Roman" panose="02020603050405020304" pitchFamily="18" charset="0"/>
                          <a:cs typeface="Times New Roman" panose="02020603050405020304" pitchFamily="18" charset="0"/>
                        </a:rPr>
                        <a:t>tiết</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hóa</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giải</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mâu</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thuẫn</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giữa</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hai</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anh</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em</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Hiền</a:t>
                      </a:r>
                      <a:r>
                        <a:rPr lang="en-US" sz="2800" b="1" dirty="0">
                          <a:effectLst/>
                          <a:latin typeface="Times New Roman" panose="02020603050405020304" pitchFamily="18" charset="0"/>
                          <a:cs typeface="Times New Roman" panose="02020603050405020304" pitchFamily="18" charset="0"/>
                        </a:rPr>
                        <a:t> – </a:t>
                      </a:r>
                      <a:r>
                        <a:rPr lang="en-US" sz="2800" b="1" dirty="0" err="1">
                          <a:effectLst/>
                          <a:latin typeface="Times New Roman" panose="02020603050405020304" pitchFamily="18" charset="0"/>
                          <a:cs typeface="Times New Roman" panose="02020603050405020304" pitchFamily="18" charset="0"/>
                        </a:rPr>
                        <a:t>Hoài</a:t>
                      </a:r>
                      <a:r>
                        <a:rPr lang="en-US" sz="2800" b="1" dirty="0">
                          <a:effectLst/>
                          <a:latin typeface="Times New Roman" panose="02020603050405020304" pitchFamily="18" charset="0"/>
                          <a:cs typeface="Times New Roman" panose="02020603050405020304" pitchFamily="18" charset="0"/>
                        </a:rPr>
                        <a:t>.</a:t>
                      </a:r>
                    </a:p>
                  </a:txBody>
                  <a:tcPr marL="23145" marR="23145" marT="23145" marB="2314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918304944"/>
                  </a:ext>
                </a:extLst>
              </a:tr>
              <a:tr h="1988078">
                <a:tc>
                  <a:txBody>
                    <a:bodyPr/>
                    <a:lstStyle/>
                    <a:p>
                      <a:pPr fontAlgn="t" latinLnBrk="0"/>
                      <a:r>
                        <a:rPr lang="en-US" sz="2800" b="1">
                          <a:effectLst/>
                          <a:latin typeface="Times New Roman" panose="02020603050405020304" pitchFamily="18" charset="0"/>
                          <a:cs typeface="Times New Roman" panose="02020603050405020304" pitchFamily="18" charset="0"/>
                        </a:rPr>
                        <a:t>Hoài thầm trò chuyện cùng với chim bồng chanh sau khi biết chúng phải bỏ tổ mà đi.</a:t>
                      </a:r>
                    </a:p>
                  </a:txBody>
                  <a:tcPr marL="23145" marR="23145" marT="23145" marB="2314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t" latinLnBrk="0"/>
                      <a:r>
                        <a:rPr lang="vi-VN" sz="2800" b="1" dirty="0">
                          <a:effectLst/>
                          <a:latin typeface="Times New Roman" panose="02020603050405020304" pitchFamily="18" charset="0"/>
                          <a:cs typeface="Times New Roman" panose="02020603050405020304" pitchFamily="18" charset="0"/>
                        </a:rPr>
                        <a:t>- Chi tiết thể hiện tình yêu thương của Hoài dành cho loài chim bồng chanh.</a:t>
                      </a:r>
                    </a:p>
                    <a:p>
                      <a:pPr fontAlgn="t" latinLnBrk="0"/>
                      <a:r>
                        <a:rPr lang="vi-VN" sz="2800" b="1" dirty="0">
                          <a:effectLst/>
                          <a:latin typeface="Times New Roman" panose="02020603050405020304" pitchFamily="18" charset="0"/>
                          <a:cs typeface="Times New Roman" panose="02020603050405020304" pitchFamily="18" charset="0"/>
                        </a:rPr>
                        <a:t>- Chi tiết cũng chứa đựng niềm hi vọng. Hi vọng chim bồng chanh về lại tổ cũ với cuộc sống ấm êm để hai anh em không còn ân hận vì trót phá tổ của chúng.</a:t>
                      </a:r>
                    </a:p>
                  </a:txBody>
                  <a:tcPr marL="23145" marR="23145" marT="23145" marB="2314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323468790"/>
                  </a:ext>
                </a:extLst>
              </a:tr>
            </a:tbl>
          </a:graphicData>
        </a:graphic>
      </p:graphicFrame>
    </p:spTree>
    <p:extLst>
      <p:ext uri="{BB962C8B-B14F-4D97-AF65-F5344CB8AC3E}">
        <p14:creationId xmlns:p14="http://schemas.microsoft.com/office/powerpoint/2010/main" val="1272874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highlight>
                  <a:srgbClr val="FFFF00"/>
                </a:highlight>
              </a:rPr>
              <a:t>2.5.Chủ đề</a:t>
            </a:r>
            <a:endParaRPr lang="en-US" dirty="0">
              <a:highlight>
                <a:srgbClr val="FFFF00"/>
              </a:highlight>
            </a:endParaRPr>
          </a:p>
        </p:txBody>
      </p:sp>
      <p:sp>
        <p:nvSpPr>
          <p:cNvPr id="3" name="Content Placeholder 2"/>
          <p:cNvSpPr>
            <a:spLocks noGrp="1"/>
          </p:cNvSpPr>
          <p:nvPr>
            <p:ph idx="1"/>
          </p:nvPr>
        </p:nvSpPr>
        <p:spPr>
          <a:xfrm>
            <a:off x="1194619" y="2189002"/>
            <a:ext cx="8916535" cy="1090246"/>
          </a:xfrm>
          <a:ln>
            <a:solidFill>
              <a:srgbClr val="FF0000"/>
            </a:solidFill>
          </a:ln>
        </p:spPr>
        <p:txBody>
          <a:bodyPr>
            <a:noAutofit/>
          </a:bodyPr>
          <a:lstStyle/>
          <a:p>
            <a:pPr marL="0" indent="0">
              <a:buNone/>
            </a:pPr>
            <a:r>
              <a:rPr lang="en-US" sz="4000" b="1" dirty="0" err="1"/>
              <a:t>Chủ</a:t>
            </a:r>
            <a:r>
              <a:rPr lang="en-US" sz="4000" b="1" dirty="0"/>
              <a:t> </a:t>
            </a:r>
            <a:r>
              <a:rPr lang="en-US" sz="4000" b="1" dirty="0" err="1"/>
              <a:t>đề</a:t>
            </a:r>
            <a:r>
              <a:rPr lang="en-US" sz="4000" b="1" dirty="0"/>
              <a:t> </a:t>
            </a:r>
            <a:r>
              <a:rPr lang="en-US" sz="4000" b="1" dirty="0" err="1"/>
              <a:t>của</a:t>
            </a:r>
            <a:r>
              <a:rPr lang="en-US" sz="4000" b="1" dirty="0"/>
              <a:t> </a:t>
            </a:r>
            <a:r>
              <a:rPr lang="en-US" sz="4000" b="1" dirty="0" err="1"/>
              <a:t>truyện</a:t>
            </a:r>
            <a:r>
              <a:rPr lang="en-US" sz="4000" b="1" dirty="0"/>
              <a:t>:</a:t>
            </a:r>
            <a:r>
              <a:rPr lang="vi-VN" sz="4000" b="1" dirty="0"/>
              <a:t> </a:t>
            </a:r>
            <a:r>
              <a:rPr lang="en-US" sz="4000" b="1" dirty="0" err="1"/>
              <a:t>Tình</a:t>
            </a:r>
            <a:r>
              <a:rPr lang="en-US" sz="4000" b="1" dirty="0"/>
              <a:t> </a:t>
            </a:r>
            <a:r>
              <a:rPr lang="en-US" sz="4000" b="1" dirty="0" err="1"/>
              <a:t>cảm</a:t>
            </a:r>
            <a:r>
              <a:rPr lang="en-US" sz="4000" b="1" dirty="0"/>
              <a:t> </a:t>
            </a:r>
            <a:r>
              <a:rPr lang="en-US" sz="4000" b="1" dirty="0" err="1"/>
              <a:t>của</a:t>
            </a:r>
            <a:r>
              <a:rPr lang="en-US" sz="4000" b="1" dirty="0"/>
              <a:t> </a:t>
            </a:r>
            <a:r>
              <a:rPr lang="en-US" sz="4000" b="1" dirty="0" err="1"/>
              <a:t>anh</a:t>
            </a:r>
            <a:r>
              <a:rPr lang="en-US" sz="4000" b="1" dirty="0"/>
              <a:t> </a:t>
            </a:r>
            <a:r>
              <a:rPr lang="en-US" sz="4000" b="1" dirty="0" err="1"/>
              <a:t>em</a:t>
            </a:r>
            <a:r>
              <a:rPr lang="en-US" sz="4000" b="1" dirty="0"/>
              <a:t> </a:t>
            </a:r>
            <a:r>
              <a:rPr lang="en-US" sz="4000" b="1" dirty="0" err="1"/>
              <a:t>Hoài</a:t>
            </a:r>
            <a:r>
              <a:rPr lang="en-US" sz="4000" b="1" dirty="0"/>
              <a:t> </a:t>
            </a:r>
            <a:r>
              <a:rPr lang="en-US" sz="4000" b="1" dirty="0" err="1"/>
              <a:t>với</a:t>
            </a:r>
            <a:r>
              <a:rPr lang="en-US" sz="4000" b="1" dirty="0"/>
              <a:t> </a:t>
            </a:r>
            <a:r>
              <a:rPr lang="en-US" sz="4000" b="1" dirty="0" err="1"/>
              <a:t>loài</a:t>
            </a:r>
            <a:r>
              <a:rPr lang="en-US" sz="4000" b="1" dirty="0"/>
              <a:t> </a:t>
            </a:r>
            <a:r>
              <a:rPr lang="en-US" sz="4000" b="1" dirty="0" err="1"/>
              <a:t>chim</a:t>
            </a:r>
            <a:r>
              <a:rPr lang="en-US" sz="4000" b="1" dirty="0"/>
              <a:t> </a:t>
            </a:r>
            <a:r>
              <a:rPr lang="en-US" sz="4000" b="1" dirty="0" err="1"/>
              <a:t>bồng</a:t>
            </a:r>
            <a:r>
              <a:rPr lang="en-US" sz="4000" b="1" dirty="0"/>
              <a:t> </a:t>
            </a:r>
            <a:r>
              <a:rPr lang="en-US" sz="4000" b="1" dirty="0" err="1"/>
              <a:t>chanh</a:t>
            </a:r>
            <a:r>
              <a:rPr lang="en-US" sz="4000" b="1" dirty="0"/>
              <a:t> </a:t>
            </a:r>
            <a:r>
              <a:rPr lang="en-US" sz="4000" b="1" dirty="0" err="1"/>
              <a:t>đỏ</a:t>
            </a:r>
            <a:endParaRPr lang="en-US" sz="4000" b="1" dirty="0"/>
          </a:p>
        </p:txBody>
      </p:sp>
    </p:spTree>
    <p:extLst>
      <p:ext uri="{BB962C8B-B14F-4D97-AF65-F5344CB8AC3E}">
        <p14:creationId xmlns:p14="http://schemas.microsoft.com/office/powerpoint/2010/main" val="86091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361768" y="281705"/>
            <a:ext cx="9144000" cy="2387600"/>
          </a:xfrm>
        </p:spPr>
        <p:txBody>
          <a:bodyPr/>
          <a:lstStyle/>
          <a:p>
            <a:r>
              <a:rPr lang="vi-VN" dirty="0"/>
              <a:t>VẬN DỤNG</a:t>
            </a:r>
            <a:endParaRPr lang="en-US" dirty="0"/>
          </a:p>
        </p:txBody>
      </p:sp>
      <p:sp>
        <p:nvSpPr>
          <p:cNvPr id="7" name="Subtitle 6"/>
          <p:cNvSpPr>
            <a:spLocks noGrp="1"/>
          </p:cNvSpPr>
          <p:nvPr>
            <p:ph type="subTitle" idx="1"/>
          </p:nvPr>
        </p:nvSpPr>
        <p:spPr>
          <a:xfrm>
            <a:off x="460131" y="2864618"/>
            <a:ext cx="11271738" cy="1655762"/>
          </a:xfrm>
        </p:spPr>
        <p:txBody>
          <a:bodyPr>
            <a:noAutofit/>
          </a:bodyPr>
          <a:lstStyle/>
          <a:p>
            <a:pPr algn="just"/>
            <a:r>
              <a:rPr lang="vi-VN" sz="3600" dirty="0"/>
              <a:t>Lời nhắn nhủ của chú bé Hoài dành cho vợ chồng bồng chanh đỏ ở cuối truyện gợi cho em suy nghĩ gì về cách ứng xử của con người với loài vật? Viết khoảng năm câu để trả lời câu hỏi này</a:t>
            </a:r>
            <a:r>
              <a:rPr lang="en-US" sz="3600" dirty="0"/>
              <a:t>.</a:t>
            </a:r>
          </a:p>
        </p:txBody>
      </p:sp>
    </p:spTree>
    <p:extLst>
      <p:ext uri="{BB962C8B-B14F-4D97-AF65-F5344CB8AC3E}">
        <p14:creationId xmlns:p14="http://schemas.microsoft.com/office/powerpoint/2010/main" val="279785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59845" y="0"/>
            <a:ext cx="8281286" cy="7239000"/>
          </a:xfrm>
          <a:prstGeom prst="rect">
            <a:avLst/>
          </a:prstGeom>
        </p:spPr>
      </p:pic>
      <p:sp>
        <p:nvSpPr>
          <p:cNvPr id="2" name="Title 1"/>
          <p:cNvSpPr>
            <a:spLocks noGrp="1"/>
          </p:cNvSpPr>
          <p:nvPr>
            <p:ph type="title"/>
          </p:nvPr>
        </p:nvSpPr>
        <p:spPr>
          <a:xfrm>
            <a:off x="3100556" y="346136"/>
            <a:ext cx="7217217" cy="1325563"/>
          </a:xfrm>
        </p:spPr>
        <p:style>
          <a:lnRef idx="2">
            <a:schemeClr val="dk1"/>
          </a:lnRef>
          <a:fillRef idx="1">
            <a:schemeClr val="lt1"/>
          </a:fillRef>
          <a:effectRef idx="0">
            <a:schemeClr val="dk1"/>
          </a:effectRef>
          <a:fontRef idx="minor">
            <a:schemeClr val="dk1"/>
          </a:fontRef>
        </p:style>
        <p:txBody>
          <a:bodyPr/>
          <a:lstStyle/>
          <a:p>
            <a:r>
              <a:rPr lang="en-US" dirty="0" err="1"/>
              <a:t>Văn</a:t>
            </a:r>
            <a:r>
              <a:rPr lang="en-US" dirty="0"/>
              <a:t> </a:t>
            </a:r>
            <a:r>
              <a:rPr lang="en-US" dirty="0" err="1"/>
              <a:t>bản</a:t>
            </a:r>
            <a:r>
              <a:rPr lang="en-US" dirty="0"/>
              <a:t> 1 :  BỒNG CHANH ĐỎ</a:t>
            </a:r>
          </a:p>
        </p:txBody>
      </p:sp>
    </p:spTree>
    <p:extLst>
      <p:ext uri="{BB962C8B-B14F-4D97-AF65-F5344CB8AC3E}">
        <p14:creationId xmlns:p14="http://schemas.microsoft.com/office/powerpoint/2010/main" val="1556452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277" y="36512"/>
            <a:ext cx="10515600" cy="1325563"/>
          </a:xfrm>
        </p:spPr>
        <p:txBody>
          <a:bodyPr/>
          <a:lstStyle/>
          <a:p>
            <a:r>
              <a:rPr lang="en-US" dirty="0" err="1">
                <a:highlight>
                  <a:srgbClr val="FFFF00"/>
                </a:highlight>
                <a:latin typeface="Times New Roman" panose="02020603050405020304" pitchFamily="18" charset="0"/>
                <a:cs typeface="Times New Roman" panose="02020603050405020304" pitchFamily="18" charset="0"/>
              </a:rPr>
              <a:t>I.Tìm</a:t>
            </a:r>
            <a:r>
              <a:rPr lang="en-US" dirty="0">
                <a:highlight>
                  <a:srgbClr val="FFFF00"/>
                </a:highlight>
                <a:latin typeface="Times New Roman" panose="02020603050405020304" pitchFamily="18" charset="0"/>
                <a:cs typeface="Times New Roman" panose="02020603050405020304" pitchFamily="18" charset="0"/>
              </a:rPr>
              <a:t> </a:t>
            </a:r>
            <a:r>
              <a:rPr lang="en-US" dirty="0" err="1">
                <a:highlight>
                  <a:srgbClr val="FFFF00"/>
                </a:highlight>
                <a:latin typeface="Times New Roman" panose="02020603050405020304" pitchFamily="18" charset="0"/>
                <a:cs typeface="Times New Roman" panose="02020603050405020304" pitchFamily="18" charset="0"/>
              </a:rPr>
              <a:t>hiểu</a:t>
            </a:r>
            <a:r>
              <a:rPr lang="en-US" dirty="0">
                <a:highlight>
                  <a:srgbClr val="FFFF00"/>
                </a:highlight>
                <a:latin typeface="Times New Roman" panose="02020603050405020304" pitchFamily="18" charset="0"/>
                <a:cs typeface="Times New Roman" panose="02020603050405020304" pitchFamily="18" charset="0"/>
              </a:rPr>
              <a:t> </a:t>
            </a:r>
            <a:r>
              <a:rPr lang="en-US" dirty="0" err="1">
                <a:highlight>
                  <a:srgbClr val="FFFF00"/>
                </a:highlight>
                <a:latin typeface="Times New Roman" panose="02020603050405020304" pitchFamily="18" charset="0"/>
                <a:cs typeface="Times New Roman" panose="02020603050405020304" pitchFamily="18" charset="0"/>
              </a:rPr>
              <a:t>chung</a:t>
            </a:r>
            <a:r>
              <a:rPr lang="en-US" dirty="0">
                <a:highlight>
                  <a:srgbClr val="FFFF00"/>
                </a:highlight>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451339" y="1186229"/>
            <a:ext cx="10515600" cy="4814888"/>
          </a:xfrm>
        </p:spPr>
        <p:txBody>
          <a:bodyPr>
            <a:normAutofit/>
          </a:bodyPr>
          <a:lstStyle/>
          <a:p>
            <a:pPr marL="0" indent="0">
              <a:buNone/>
            </a:pPr>
            <a:r>
              <a:rPr lang="en-US" sz="4000" b="1" dirty="0">
                <a:highlight>
                  <a:srgbClr val="FFFF00"/>
                </a:highlight>
              </a:rPr>
              <a:t>1/</a:t>
            </a:r>
            <a:r>
              <a:rPr lang="en-US" sz="4000" b="1" dirty="0" err="1">
                <a:highlight>
                  <a:srgbClr val="FFFF00"/>
                </a:highlight>
              </a:rPr>
              <a:t>Tác</a:t>
            </a:r>
            <a:r>
              <a:rPr lang="en-US" sz="4000" b="1" dirty="0">
                <a:highlight>
                  <a:srgbClr val="FFFF00"/>
                </a:highlight>
              </a:rPr>
              <a:t> </a:t>
            </a:r>
            <a:r>
              <a:rPr lang="en-US" sz="4000" b="1" dirty="0" err="1">
                <a:highlight>
                  <a:srgbClr val="FFFF00"/>
                </a:highlight>
              </a:rPr>
              <a:t>giả</a:t>
            </a:r>
            <a:r>
              <a:rPr lang="en-US" sz="4000" b="1" dirty="0">
                <a:highlight>
                  <a:srgbClr val="FFFF00"/>
                </a:highlight>
              </a:rPr>
              <a:t> </a:t>
            </a:r>
          </a:p>
          <a:p>
            <a:pPr marL="0" indent="0">
              <a:buNone/>
            </a:pPr>
            <a:endParaRPr lang="en-US" sz="4000" b="1" dirty="0">
              <a:highlight>
                <a:srgbClr val="FFFF00"/>
              </a:highlight>
            </a:endParaRPr>
          </a:p>
        </p:txBody>
      </p:sp>
      <p:pic>
        <p:nvPicPr>
          <p:cNvPr id="4" name="Picture 3"/>
          <p:cNvPicPr>
            <a:picLocks noChangeAspect="1"/>
          </p:cNvPicPr>
          <p:nvPr/>
        </p:nvPicPr>
        <p:blipFill>
          <a:blip r:embed="rId2"/>
          <a:stretch>
            <a:fillRect/>
          </a:stretch>
        </p:blipFill>
        <p:spPr>
          <a:xfrm>
            <a:off x="369277" y="1884118"/>
            <a:ext cx="11562168" cy="4358420"/>
          </a:xfrm>
          <a:prstGeom prst="rect">
            <a:avLst/>
          </a:prstGeom>
        </p:spPr>
      </p:pic>
    </p:spTree>
    <p:extLst>
      <p:ext uri="{BB962C8B-B14F-4D97-AF65-F5344CB8AC3E}">
        <p14:creationId xmlns:p14="http://schemas.microsoft.com/office/powerpoint/2010/main" val="3575666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108" y="-46892"/>
            <a:ext cx="10515600" cy="1325563"/>
          </a:xfrm>
        </p:spPr>
        <p:txBody>
          <a:bodyPr/>
          <a:lstStyle/>
          <a:p>
            <a:r>
              <a:rPr lang="en-US" dirty="0" err="1">
                <a:solidFill>
                  <a:srgbClr val="C00000"/>
                </a:solidFill>
                <a:highlight>
                  <a:srgbClr val="FFFF00"/>
                </a:highlight>
                <a:latin typeface="Times New Roman" panose="02020603050405020304" pitchFamily="18" charset="0"/>
                <a:cs typeface="Times New Roman" panose="02020603050405020304" pitchFamily="18" charset="0"/>
              </a:rPr>
              <a:t>I.Tìm</a:t>
            </a:r>
            <a:r>
              <a:rPr lang="en-US" dirty="0">
                <a:solidFill>
                  <a:srgbClr val="C00000"/>
                </a:solidFill>
                <a:highlight>
                  <a:srgbClr val="FFFF00"/>
                </a:highlight>
                <a:latin typeface="Times New Roman" panose="02020603050405020304" pitchFamily="18" charset="0"/>
                <a:cs typeface="Times New Roman" panose="02020603050405020304" pitchFamily="18" charset="0"/>
              </a:rPr>
              <a:t> </a:t>
            </a:r>
            <a:r>
              <a:rPr lang="en-US" dirty="0" err="1">
                <a:solidFill>
                  <a:srgbClr val="C00000"/>
                </a:solidFill>
                <a:highlight>
                  <a:srgbClr val="FFFF00"/>
                </a:highlight>
                <a:latin typeface="Times New Roman" panose="02020603050405020304" pitchFamily="18" charset="0"/>
                <a:cs typeface="Times New Roman" panose="02020603050405020304" pitchFamily="18" charset="0"/>
              </a:rPr>
              <a:t>hiểu</a:t>
            </a:r>
            <a:r>
              <a:rPr lang="en-US" dirty="0">
                <a:solidFill>
                  <a:srgbClr val="C00000"/>
                </a:solidFill>
                <a:highlight>
                  <a:srgbClr val="FFFF00"/>
                </a:highlight>
                <a:latin typeface="Times New Roman" panose="02020603050405020304" pitchFamily="18" charset="0"/>
                <a:cs typeface="Times New Roman" panose="02020603050405020304" pitchFamily="18" charset="0"/>
              </a:rPr>
              <a:t> </a:t>
            </a:r>
            <a:r>
              <a:rPr lang="en-US" dirty="0" err="1">
                <a:solidFill>
                  <a:srgbClr val="C00000"/>
                </a:solidFill>
                <a:highlight>
                  <a:srgbClr val="FFFF00"/>
                </a:highlight>
                <a:latin typeface="Times New Roman" panose="02020603050405020304" pitchFamily="18" charset="0"/>
                <a:cs typeface="Times New Roman" panose="02020603050405020304" pitchFamily="18" charset="0"/>
              </a:rPr>
              <a:t>chung</a:t>
            </a:r>
            <a:r>
              <a:rPr lang="en-US" dirty="0">
                <a:solidFill>
                  <a:srgbClr val="C00000"/>
                </a:solidFill>
                <a:highlight>
                  <a:srgbClr val="FFFF00"/>
                </a:highlight>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100747" y="839665"/>
            <a:ext cx="11950576" cy="5178669"/>
          </a:xfrm>
          <a:ln>
            <a:solidFill>
              <a:srgbClr val="FF0000"/>
            </a:solidFill>
          </a:ln>
        </p:spPr>
        <p:style>
          <a:lnRef idx="2">
            <a:schemeClr val="accent2"/>
          </a:lnRef>
          <a:fillRef idx="1">
            <a:schemeClr val="lt1"/>
          </a:fillRef>
          <a:effectRef idx="0">
            <a:schemeClr val="accent2"/>
          </a:effectRef>
          <a:fontRef idx="minor">
            <a:schemeClr val="dk1"/>
          </a:fontRef>
        </p:style>
        <p:txBody>
          <a:bodyPr>
            <a:noAutofit/>
          </a:bodyPr>
          <a:lstStyle/>
          <a:p>
            <a:pPr marL="0" indent="0" algn="just">
              <a:buNone/>
            </a:pPr>
            <a:r>
              <a:rPr lang="en-US" sz="3200" b="1" dirty="0"/>
              <a:t>2/ </a:t>
            </a:r>
            <a:r>
              <a:rPr lang="en-US" sz="3200" b="1" dirty="0" err="1"/>
              <a:t>Tác</a:t>
            </a:r>
            <a:r>
              <a:rPr lang="en-US" sz="3200" b="1" dirty="0"/>
              <a:t> </a:t>
            </a:r>
            <a:r>
              <a:rPr lang="en-US" sz="3200" b="1" dirty="0" err="1"/>
              <a:t>phẩm</a:t>
            </a:r>
            <a:endParaRPr lang="en-US" sz="3200" b="1" dirty="0"/>
          </a:p>
          <a:p>
            <a:pPr marL="0" indent="0" algn="just">
              <a:buNone/>
            </a:pPr>
            <a:r>
              <a:rPr lang="vi-VN" sz="3200" b="1" dirty="0"/>
              <a:t>Xuất xứ</a:t>
            </a:r>
            <a:endParaRPr lang="vi-VN" sz="3200" dirty="0"/>
          </a:p>
          <a:p>
            <a:pPr marL="0" indent="0" algn="just">
              <a:buNone/>
            </a:pPr>
            <a:r>
              <a:rPr lang="vi-VN" sz="3200" dirty="0"/>
              <a:t>- Trích </a:t>
            </a:r>
            <a:r>
              <a:rPr lang="vi-VN" sz="3200" i="1" dirty="0"/>
              <a:t>Bồng chanh đỏ</a:t>
            </a:r>
            <a:r>
              <a:rPr lang="vi-VN" sz="3200" dirty="0"/>
              <a:t> (1973): Truyện kể về kỉ niệm tuổi thơ của chú bé Hoài và anh trai tên Hiền. Cả hai anh em đều là những người rất mê tìm hiểu về thế giới các loài chim. Khi phát hiện ở đầm sen của làng có một đôi vợ chồng bồng chanh đỏ sinh sống, Hiền và Hoài thường xuyên ngắm nhìn vẻ đẹp của loài chim này. Một ngày nọ, anh Hiền rủ Hoài đi bắt đôi bồng chanh đỏ nhưng sau khi bắt được một con, anh lại trả nó về tổ với con còn lại. Trước khi lên đường nhập ngũ, anh Hiền quyết định trả tự do cho tất cả các chú chim mà anh đã nuôi. Truyện kết thúc với lá thư Hoài viết gửi anh Hiền, kể chuyện đôi bồng chanh đỏ đã quay trở về với tổ cũ ở đầm sen.</a:t>
            </a:r>
          </a:p>
          <a:p>
            <a:pPr marL="0" indent="0" algn="just">
              <a:buNone/>
            </a:pPr>
            <a:endParaRPr lang="en-US" sz="3200" dirty="0"/>
          </a:p>
        </p:txBody>
      </p:sp>
    </p:spTree>
    <p:extLst>
      <p:ext uri="{BB962C8B-B14F-4D97-AF65-F5344CB8AC3E}">
        <p14:creationId xmlns:p14="http://schemas.microsoft.com/office/powerpoint/2010/main" val="1187884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046" y="54828"/>
            <a:ext cx="10515600" cy="1325563"/>
          </a:xfrm>
        </p:spPr>
        <p:txBody>
          <a:bodyPr/>
          <a:lstStyle/>
          <a:p>
            <a:r>
              <a:rPr lang="vi-VN" dirty="0">
                <a:highlight>
                  <a:srgbClr val="FFFF00"/>
                </a:highlight>
              </a:rPr>
              <a:t>II,Suy ngẫm và phản hồi</a:t>
            </a:r>
            <a:endParaRPr lang="en-US" dirty="0">
              <a:highlight>
                <a:srgbClr val="FFFF00"/>
              </a:highlight>
            </a:endParaRPr>
          </a:p>
        </p:txBody>
      </p:sp>
      <p:sp>
        <p:nvSpPr>
          <p:cNvPr id="3" name="Content Placeholder 2"/>
          <p:cNvSpPr>
            <a:spLocks noGrp="1"/>
          </p:cNvSpPr>
          <p:nvPr>
            <p:ph idx="1"/>
          </p:nvPr>
        </p:nvSpPr>
        <p:spPr>
          <a:xfrm>
            <a:off x="339236" y="1122483"/>
            <a:ext cx="11513527" cy="4849325"/>
          </a:xfrm>
          <a:ln>
            <a:solidFill>
              <a:srgbClr val="FF0000"/>
            </a:solidFill>
          </a:ln>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vi-VN" sz="3600" dirty="0">
                <a:highlight>
                  <a:srgbClr val="FFFF00"/>
                </a:highlight>
              </a:rPr>
              <a:t>2.1.Đề tài và nội dung bao quát của văn bản</a:t>
            </a:r>
          </a:p>
          <a:p>
            <a:r>
              <a:rPr lang="vi-VN" sz="3600" dirty="0">
                <a:highlight>
                  <a:srgbClr val="FFFF00"/>
                </a:highlight>
              </a:rPr>
              <a:t>Đề tài: Chú chim bồng chanh đỏ</a:t>
            </a:r>
          </a:p>
          <a:p>
            <a:pPr algn="just"/>
            <a:r>
              <a:rPr lang="vi-VN" sz="3600" dirty="0">
                <a:highlight>
                  <a:srgbClr val="FFFF00"/>
                </a:highlight>
              </a:rPr>
              <a:t>Nội dung bao quát: Tác giả muốn nói về giống chim bồng chanh đỏ qua sự trải nghiệm của hai anh em Hoài miêu tả về dáng vẻ tuyệt đẹp của chúng.Qua trải nghiệm đi tìm và bắt chim bồng chanh đỏ, ta biết thêm về môi trường sống, làm tổ và sở thích ở một đôi với nhau của chúng. Qua đó ta cũng thấy được sự yêu thích của hai anh em Hoài với loài chim bồng chanh đỏ nhưng cũng không vì sở thích cá nhân nuôi nhốt một loài chim đẹp mà chỉ ngắm, vuốt ve và thả đi.</a:t>
            </a:r>
          </a:p>
          <a:p>
            <a:pPr marL="0" indent="0">
              <a:buNone/>
            </a:pPr>
            <a:endParaRPr lang="en-US" sz="3600" dirty="0">
              <a:highlight>
                <a:srgbClr val="FFFF00"/>
              </a:highlight>
            </a:endParaRPr>
          </a:p>
        </p:txBody>
      </p:sp>
    </p:spTree>
    <p:extLst>
      <p:ext uri="{BB962C8B-B14F-4D97-AF65-F5344CB8AC3E}">
        <p14:creationId xmlns:p14="http://schemas.microsoft.com/office/powerpoint/2010/main" val="3426563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highlight>
                  <a:srgbClr val="FFFF00"/>
                </a:highlight>
              </a:rPr>
              <a:t>2.2.Các chi tiết miêu tả hành động, tình cảm, suy nghĩ của nhân vật Hoài</a:t>
            </a:r>
            <a:endParaRPr lang="en-US" dirty="0">
              <a:highlight>
                <a:srgbClr val="FFFF00"/>
              </a:highlight>
            </a:endParaRPr>
          </a:p>
        </p:txBody>
      </p:sp>
      <p:sp>
        <p:nvSpPr>
          <p:cNvPr id="3" name="Content Placeholder 2"/>
          <p:cNvSpPr>
            <a:spLocks noGrp="1"/>
          </p:cNvSpPr>
          <p:nvPr>
            <p:ph idx="1"/>
          </p:nvPr>
        </p:nvSpPr>
        <p:spPr/>
        <p:txBody>
          <a:bodyPr>
            <a:normAutofit/>
          </a:bodyPr>
          <a:lstStyle/>
          <a:p>
            <a:pPr marL="0" indent="0">
              <a:buNone/>
            </a:pPr>
            <a:r>
              <a:rPr lang="vi-VN" sz="3200" dirty="0">
                <a:highlight>
                  <a:srgbClr val="FFFF00"/>
                </a:highlight>
              </a:rPr>
              <a:t>-Các thời điểm:</a:t>
            </a:r>
          </a:p>
          <a:p>
            <a:pPr marL="0" indent="0">
              <a:buNone/>
            </a:pPr>
            <a:r>
              <a:rPr lang="vi-VN" sz="3200" dirty="0">
                <a:highlight>
                  <a:srgbClr val="FFFF00"/>
                </a:highlight>
              </a:rPr>
              <a:t>+ Khi vợ chồng bồng chanh đỏ mới đến ở đầm nước</a:t>
            </a:r>
          </a:p>
          <a:p>
            <a:pPr marL="0" indent="0">
              <a:buNone/>
            </a:pPr>
            <a:r>
              <a:rPr lang="vi-VN" sz="3200" dirty="0">
                <a:highlight>
                  <a:srgbClr val="FFFF00"/>
                </a:highlight>
              </a:rPr>
              <a:t>+ Khi đi bắt chim bồng chanh đỏ với anh Hiền trong đêm.</a:t>
            </a:r>
          </a:p>
          <a:p>
            <a:pPr marL="0" indent="0">
              <a:buNone/>
            </a:pPr>
            <a:r>
              <a:rPr lang="vi-VN" sz="3200" dirty="0">
                <a:highlight>
                  <a:srgbClr val="FFFF00"/>
                </a:highlight>
              </a:rPr>
              <a:t>+ Khi ra đầm nước một mình sau sự kiện anh Hiền trả chim bồng chanh về tổ cũ.</a:t>
            </a:r>
          </a:p>
          <a:p>
            <a:pPr marL="0" indent="0">
              <a:buNone/>
            </a:pPr>
            <a:endParaRPr lang="vi-VN" sz="3200" dirty="0">
              <a:highlight>
                <a:srgbClr val="FFFF00"/>
              </a:highlight>
            </a:endParaRPr>
          </a:p>
          <a:p>
            <a:pPr marL="0" indent="0">
              <a:buNone/>
            </a:pPr>
            <a:endParaRPr lang="en-US" sz="3200" dirty="0">
              <a:highlight>
                <a:srgbClr val="FFFF00"/>
              </a:highlight>
            </a:endParaRPr>
          </a:p>
        </p:txBody>
      </p:sp>
      <p:sp>
        <p:nvSpPr>
          <p:cNvPr id="4" name="Oval Callout 3"/>
          <p:cNvSpPr/>
          <p:nvPr/>
        </p:nvSpPr>
        <p:spPr>
          <a:xfrm>
            <a:off x="3140765" y="4338559"/>
            <a:ext cx="8794092" cy="2519441"/>
          </a:xfrm>
          <a:prstGeom prst="wedgeEllipseCallout">
            <a:avLst>
              <a:gd name="adj1" fmla="val -70667"/>
              <a:gd name="adj2" fmla="val 347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a:solidFill>
                  <a:schemeClr val="bg1"/>
                </a:solidFill>
              </a:rPr>
              <a:t>Từ những chi tiết đó, em có nhận xét gì về sự chuyển biến trong tình cảm và nhận thức của nhân vật Hoài?</a:t>
            </a:r>
            <a:endParaRPr lang="en-US" sz="3600" dirty="0">
              <a:solidFill>
                <a:schemeClr val="bg1"/>
              </a:solidFill>
            </a:endParaRPr>
          </a:p>
        </p:txBody>
      </p:sp>
    </p:spTree>
    <p:extLst>
      <p:ext uri="{BB962C8B-B14F-4D97-AF65-F5344CB8AC3E}">
        <p14:creationId xmlns:p14="http://schemas.microsoft.com/office/powerpoint/2010/main" val="2749045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idx="4294967295"/>
            <p:extLst>
              <p:ext uri="{D42A27DB-BD31-4B8C-83A1-F6EECF244321}">
                <p14:modId xmlns:p14="http://schemas.microsoft.com/office/powerpoint/2010/main" val="2379332722"/>
              </p:ext>
            </p:extLst>
          </p:nvPr>
        </p:nvGraphicFramePr>
        <p:xfrm>
          <a:off x="130354" y="1"/>
          <a:ext cx="12061646" cy="7678172"/>
        </p:xfrm>
        <a:graphic>
          <a:graphicData uri="http://schemas.openxmlformats.org/drawingml/2006/table">
            <a:tbl>
              <a:tblPr/>
              <a:tblGrid>
                <a:gridCol w="2132392">
                  <a:extLst>
                    <a:ext uri="{9D8B030D-6E8A-4147-A177-3AD203B41FA5}">
                      <a16:colId xmlns:a16="http://schemas.microsoft.com/office/drawing/2014/main" val="602264052"/>
                    </a:ext>
                  </a:extLst>
                </a:gridCol>
                <a:gridCol w="2683408">
                  <a:extLst>
                    <a:ext uri="{9D8B030D-6E8A-4147-A177-3AD203B41FA5}">
                      <a16:colId xmlns:a16="http://schemas.microsoft.com/office/drawing/2014/main" val="2029920776"/>
                    </a:ext>
                  </a:extLst>
                </a:gridCol>
                <a:gridCol w="2780235">
                  <a:extLst>
                    <a:ext uri="{9D8B030D-6E8A-4147-A177-3AD203B41FA5}">
                      <a16:colId xmlns:a16="http://schemas.microsoft.com/office/drawing/2014/main" val="2935784856"/>
                    </a:ext>
                  </a:extLst>
                </a:gridCol>
                <a:gridCol w="2005642">
                  <a:extLst>
                    <a:ext uri="{9D8B030D-6E8A-4147-A177-3AD203B41FA5}">
                      <a16:colId xmlns:a16="http://schemas.microsoft.com/office/drawing/2014/main" val="4241541375"/>
                    </a:ext>
                  </a:extLst>
                </a:gridCol>
                <a:gridCol w="2459969">
                  <a:extLst>
                    <a:ext uri="{9D8B030D-6E8A-4147-A177-3AD203B41FA5}">
                      <a16:colId xmlns:a16="http://schemas.microsoft.com/office/drawing/2014/main" val="1672936778"/>
                    </a:ext>
                  </a:extLst>
                </a:gridCol>
              </a:tblGrid>
              <a:tr h="430144">
                <a:tc rowSpan="2">
                  <a:txBody>
                    <a:bodyPr/>
                    <a:lstStyle/>
                    <a:p>
                      <a:pPr algn="ctr" fontAlgn="t" latinLnBrk="0"/>
                      <a:r>
                        <a:rPr lang="en-US" sz="2800" b="1" dirty="0" err="1">
                          <a:solidFill>
                            <a:schemeClr val="accent2"/>
                          </a:solidFill>
                          <a:effectLst/>
                        </a:rPr>
                        <a:t>Hoàn</a:t>
                      </a:r>
                      <a:r>
                        <a:rPr lang="en-US" sz="2800" b="1" dirty="0">
                          <a:solidFill>
                            <a:schemeClr val="accent2"/>
                          </a:solidFill>
                          <a:effectLst/>
                        </a:rPr>
                        <a:t> </a:t>
                      </a:r>
                      <a:r>
                        <a:rPr lang="en-US" sz="2800" b="1" dirty="0" err="1">
                          <a:solidFill>
                            <a:schemeClr val="accent2"/>
                          </a:solidFill>
                          <a:effectLst/>
                        </a:rPr>
                        <a:t>cảnh</a:t>
                      </a:r>
                      <a:endParaRPr lang="en-US" sz="2800" b="1" dirty="0">
                        <a:solidFill>
                          <a:schemeClr val="accent2"/>
                        </a:solidFill>
                        <a:effectLst/>
                      </a:endParaRP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3">
                  <a:txBody>
                    <a:bodyPr/>
                    <a:lstStyle/>
                    <a:p>
                      <a:pPr algn="ctr" fontAlgn="t" latinLnBrk="0"/>
                      <a:r>
                        <a:rPr lang="en-US" sz="2800" b="1" dirty="0">
                          <a:solidFill>
                            <a:schemeClr val="accent2"/>
                          </a:solidFill>
                          <a:effectLst/>
                        </a:rPr>
                        <a:t>Chi </a:t>
                      </a:r>
                      <a:r>
                        <a:rPr lang="en-US" sz="2800" b="1" dirty="0" err="1">
                          <a:solidFill>
                            <a:schemeClr val="accent2"/>
                          </a:solidFill>
                          <a:effectLst/>
                        </a:rPr>
                        <a:t>tiết</a:t>
                      </a:r>
                      <a:r>
                        <a:rPr lang="en-US" sz="2800" b="1" dirty="0">
                          <a:solidFill>
                            <a:schemeClr val="accent2"/>
                          </a:solidFill>
                          <a:effectLst/>
                        </a:rPr>
                        <a:t> </a:t>
                      </a:r>
                      <a:r>
                        <a:rPr lang="en-US" sz="2800" b="1" dirty="0" err="1">
                          <a:solidFill>
                            <a:schemeClr val="accent2"/>
                          </a:solidFill>
                          <a:effectLst/>
                        </a:rPr>
                        <a:t>miêu</a:t>
                      </a:r>
                      <a:r>
                        <a:rPr lang="en-US" sz="2800" b="1" dirty="0">
                          <a:solidFill>
                            <a:schemeClr val="accent2"/>
                          </a:solidFill>
                          <a:effectLst/>
                        </a:rPr>
                        <a:t> </a:t>
                      </a:r>
                      <a:r>
                        <a:rPr lang="en-US" sz="2800" b="1" dirty="0" err="1">
                          <a:solidFill>
                            <a:schemeClr val="accent2"/>
                          </a:solidFill>
                          <a:effectLst/>
                        </a:rPr>
                        <a:t>tả</a:t>
                      </a:r>
                      <a:r>
                        <a:rPr lang="en-US" sz="2800" b="1" dirty="0">
                          <a:solidFill>
                            <a:schemeClr val="accent2"/>
                          </a:solidFill>
                          <a:effectLst/>
                        </a:rPr>
                        <a:t> </a:t>
                      </a:r>
                      <a:r>
                        <a:rPr lang="en-US" sz="2800" b="1" dirty="0" err="1">
                          <a:solidFill>
                            <a:schemeClr val="accent2"/>
                          </a:solidFill>
                          <a:effectLst/>
                        </a:rPr>
                        <a:t>nhân</a:t>
                      </a:r>
                      <a:r>
                        <a:rPr lang="en-US" sz="2800" b="1" dirty="0">
                          <a:solidFill>
                            <a:schemeClr val="accent2"/>
                          </a:solidFill>
                          <a:effectLst/>
                        </a:rPr>
                        <a:t> </a:t>
                      </a:r>
                      <a:r>
                        <a:rPr lang="en-US" sz="2800" b="1" dirty="0" err="1">
                          <a:solidFill>
                            <a:schemeClr val="accent2"/>
                          </a:solidFill>
                          <a:effectLst/>
                        </a:rPr>
                        <a:t>vật</a:t>
                      </a:r>
                      <a:r>
                        <a:rPr lang="en-US" sz="2800" b="1" dirty="0">
                          <a:solidFill>
                            <a:schemeClr val="accent2"/>
                          </a:solidFill>
                          <a:effectLst/>
                        </a:rPr>
                        <a:t> </a:t>
                      </a:r>
                      <a:r>
                        <a:rPr lang="en-US" sz="2800" b="1" dirty="0" err="1">
                          <a:solidFill>
                            <a:schemeClr val="accent2"/>
                          </a:solidFill>
                          <a:effectLst/>
                        </a:rPr>
                        <a:t>Hoài</a:t>
                      </a:r>
                      <a:endParaRPr lang="en-US" sz="2800" b="1" dirty="0">
                        <a:solidFill>
                          <a:schemeClr val="accent2"/>
                        </a:solidFill>
                        <a:effectLst/>
                      </a:endParaRP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rowSpan="2">
                  <a:txBody>
                    <a:bodyPr/>
                    <a:lstStyle/>
                    <a:p>
                      <a:pPr algn="ctr" fontAlgn="t" latinLnBrk="0"/>
                      <a:r>
                        <a:rPr lang="en-US" sz="2800" b="1">
                          <a:solidFill>
                            <a:schemeClr val="accent2"/>
                          </a:solidFill>
                          <a:effectLst/>
                        </a:rPr>
                        <a:t>Nhận xét</a:t>
                      </a:r>
                    </a:p>
                    <a:p>
                      <a:pPr algn="ctr" fontAlgn="t" latinLnBrk="0"/>
                      <a:r>
                        <a:rPr lang="en-US" sz="2800" b="1">
                          <a:solidFill>
                            <a:schemeClr val="accent2"/>
                          </a:solidFill>
                          <a:effectLst/>
                        </a:rPr>
                        <a:t>(về sự chuyển biến của Hoài)</a:t>
                      </a: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583179704"/>
                  </a:ext>
                </a:extLst>
              </a:tr>
              <a:tr h="805390">
                <a:tc vMerge="1">
                  <a:txBody>
                    <a:bodyPr/>
                    <a:lstStyle/>
                    <a:p>
                      <a:endParaRPr lang="en-US"/>
                    </a:p>
                  </a:txBody>
                  <a:tcPr/>
                </a:tc>
                <a:tc>
                  <a:txBody>
                    <a:bodyPr/>
                    <a:lstStyle/>
                    <a:p>
                      <a:pPr algn="ctr" fontAlgn="t" latinLnBrk="0"/>
                      <a:r>
                        <a:rPr lang="en-US" sz="2800" b="1" dirty="0" err="1">
                          <a:solidFill>
                            <a:schemeClr val="accent2"/>
                          </a:solidFill>
                          <a:effectLst/>
                        </a:rPr>
                        <a:t>Hành</a:t>
                      </a:r>
                      <a:r>
                        <a:rPr lang="en-US" sz="2800" b="1" dirty="0">
                          <a:solidFill>
                            <a:schemeClr val="accent2"/>
                          </a:solidFill>
                          <a:effectLst/>
                        </a:rPr>
                        <a:t> </a:t>
                      </a:r>
                      <a:r>
                        <a:rPr lang="en-US" sz="2800" b="1" dirty="0" err="1">
                          <a:solidFill>
                            <a:schemeClr val="accent2"/>
                          </a:solidFill>
                          <a:effectLst/>
                        </a:rPr>
                        <a:t>động</a:t>
                      </a:r>
                      <a:endParaRPr lang="en-US" sz="2800" b="1" dirty="0">
                        <a:solidFill>
                          <a:schemeClr val="accent2"/>
                        </a:solidFill>
                        <a:effectLst/>
                      </a:endParaRP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latinLnBrk="0"/>
                      <a:r>
                        <a:rPr lang="en-US" sz="2800" b="1" dirty="0" err="1">
                          <a:solidFill>
                            <a:schemeClr val="accent2"/>
                          </a:solidFill>
                          <a:effectLst/>
                        </a:rPr>
                        <a:t>Tình</a:t>
                      </a:r>
                      <a:r>
                        <a:rPr lang="en-US" sz="2800" b="1" dirty="0">
                          <a:solidFill>
                            <a:schemeClr val="accent2"/>
                          </a:solidFill>
                          <a:effectLst/>
                        </a:rPr>
                        <a:t> </a:t>
                      </a:r>
                      <a:r>
                        <a:rPr lang="en-US" sz="2800" b="1" dirty="0" err="1">
                          <a:solidFill>
                            <a:schemeClr val="accent2"/>
                          </a:solidFill>
                          <a:effectLst/>
                        </a:rPr>
                        <a:t>cảm</a:t>
                      </a:r>
                      <a:endParaRPr lang="en-US" sz="2800" b="1" dirty="0">
                        <a:solidFill>
                          <a:schemeClr val="accent2"/>
                        </a:solidFill>
                        <a:effectLst/>
                      </a:endParaRP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latinLnBrk="0"/>
                      <a:r>
                        <a:rPr lang="en-US" sz="2800" b="1" dirty="0" err="1">
                          <a:solidFill>
                            <a:schemeClr val="accent2"/>
                          </a:solidFill>
                          <a:effectLst/>
                        </a:rPr>
                        <a:t>Suy</a:t>
                      </a:r>
                      <a:r>
                        <a:rPr lang="en-US" sz="2800" b="1" dirty="0">
                          <a:solidFill>
                            <a:schemeClr val="accent2"/>
                          </a:solidFill>
                          <a:effectLst/>
                        </a:rPr>
                        <a:t> </a:t>
                      </a:r>
                      <a:r>
                        <a:rPr lang="en-US" sz="2800" b="1" dirty="0" err="1">
                          <a:solidFill>
                            <a:schemeClr val="accent2"/>
                          </a:solidFill>
                          <a:effectLst/>
                        </a:rPr>
                        <a:t>nghĩ</a:t>
                      </a:r>
                      <a:endParaRPr lang="en-US" sz="2800" b="1" dirty="0">
                        <a:solidFill>
                          <a:schemeClr val="accent2"/>
                        </a:solidFill>
                        <a:effectLst/>
                      </a:endParaRP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3347178074"/>
                  </a:ext>
                </a:extLst>
              </a:tr>
              <a:tr h="2443619">
                <a:tc>
                  <a:txBody>
                    <a:bodyPr/>
                    <a:lstStyle/>
                    <a:p>
                      <a:pPr algn="l" fontAlgn="t" latinLnBrk="0"/>
                      <a:r>
                        <a:rPr lang="vi-VN" sz="2800" b="1" dirty="0">
                          <a:effectLst/>
                        </a:rPr>
                        <a:t>Khi vợ chồng bồng chanh đỏ mới đến ở đầm nước.</a:t>
                      </a: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latinLnBrk="0"/>
                      <a:r>
                        <a:rPr lang="vi-VN" sz="2800" b="1" dirty="0">
                          <a:effectLst/>
                        </a:rPr>
                        <a:t>Ngày nào cũng ra đầm nước ngắm nhìn.</a:t>
                      </a: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latinLnBrk="0"/>
                      <a:r>
                        <a:rPr lang="en-US" sz="3200" b="1" dirty="0">
                          <a:effectLst/>
                        </a:rPr>
                        <a:t>Say </a:t>
                      </a:r>
                      <a:r>
                        <a:rPr lang="en-US" sz="3200" b="1" dirty="0" err="1">
                          <a:effectLst/>
                        </a:rPr>
                        <a:t>mê</a:t>
                      </a:r>
                      <a:r>
                        <a:rPr lang="en-US" sz="3200" b="1" dirty="0">
                          <a:effectLst/>
                        </a:rPr>
                        <a:t> </a:t>
                      </a:r>
                      <a:r>
                        <a:rPr lang="en-US" sz="3200" b="1" dirty="0" err="1">
                          <a:effectLst/>
                        </a:rPr>
                        <a:t>vẻ</a:t>
                      </a:r>
                      <a:r>
                        <a:rPr lang="en-US" sz="3200" b="1" dirty="0">
                          <a:effectLst/>
                        </a:rPr>
                        <a:t> </a:t>
                      </a:r>
                      <a:r>
                        <a:rPr lang="en-US" sz="3200" b="1" dirty="0" err="1">
                          <a:effectLst/>
                        </a:rPr>
                        <a:t>đẹp</a:t>
                      </a:r>
                      <a:r>
                        <a:rPr lang="en-US" sz="3200" b="1" dirty="0">
                          <a:effectLst/>
                        </a:rPr>
                        <a:t> </a:t>
                      </a:r>
                      <a:r>
                        <a:rPr lang="en-US" sz="3200" b="1" dirty="0" err="1">
                          <a:effectLst/>
                        </a:rPr>
                        <a:t>của</a:t>
                      </a:r>
                      <a:r>
                        <a:rPr lang="en-US" sz="3200" b="1" dirty="0">
                          <a:effectLst/>
                        </a:rPr>
                        <a:t> </a:t>
                      </a:r>
                      <a:r>
                        <a:rPr lang="en-US" sz="3200" b="1" dirty="0" err="1">
                          <a:effectLst/>
                        </a:rPr>
                        <a:t>bồng</a:t>
                      </a:r>
                      <a:r>
                        <a:rPr lang="en-US" sz="3200" b="1" dirty="0">
                          <a:effectLst/>
                        </a:rPr>
                        <a:t> </a:t>
                      </a:r>
                      <a:r>
                        <a:rPr lang="en-US" sz="3200" b="1" dirty="0" err="1">
                          <a:effectLst/>
                        </a:rPr>
                        <a:t>chanh</a:t>
                      </a:r>
                      <a:r>
                        <a:rPr lang="en-US" sz="3200" b="1" dirty="0">
                          <a:effectLst/>
                        </a:rPr>
                        <a:t> </a:t>
                      </a:r>
                      <a:r>
                        <a:rPr lang="en-US" sz="3200" b="1" dirty="0" err="1">
                          <a:effectLst/>
                        </a:rPr>
                        <a:t>đỏ</a:t>
                      </a:r>
                      <a:r>
                        <a:rPr lang="en-US" sz="3200" b="1" dirty="0">
                          <a:effectLst/>
                        </a:rPr>
                        <a:t>.</a:t>
                      </a: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latinLnBrk="0"/>
                      <a:r>
                        <a:rPr lang="en-US" sz="3200" b="1" dirty="0" err="1">
                          <a:effectLst/>
                        </a:rPr>
                        <a:t>Bồng</a:t>
                      </a:r>
                      <a:r>
                        <a:rPr lang="en-US" sz="3200" b="1" dirty="0">
                          <a:effectLst/>
                        </a:rPr>
                        <a:t> </a:t>
                      </a:r>
                      <a:r>
                        <a:rPr lang="en-US" sz="3200" b="1" dirty="0" err="1">
                          <a:effectLst/>
                        </a:rPr>
                        <a:t>chanh</a:t>
                      </a:r>
                      <a:r>
                        <a:rPr lang="en-US" sz="3200" b="1" dirty="0">
                          <a:effectLst/>
                        </a:rPr>
                        <a:t> </a:t>
                      </a:r>
                      <a:r>
                        <a:rPr lang="en-US" sz="3200" b="1" dirty="0" err="1">
                          <a:effectLst/>
                        </a:rPr>
                        <a:t>đỏ</a:t>
                      </a:r>
                      <a:r>
                        <a:rPr lang="en-US" sz="3200" b="1" dirty="0">
                          <a:effectLst/>
                        </a:rPr>
                        <a:t> </a:t>
                      </a:r>
                      <a:r>
                        <a:rPr lang="en-US" sz="3200" b="1" dirty="0" err="1">
                          <a:effectLst/>
                        </a:rPr>
                        <a:t>là</a:t>
                      </a:r>
                      <a:r>
                        <a:rPr lang="en-US" sz="3200" b="1" dirty="0">
                          <a:effectLst/>
                        </a:rPr>
                        <a:t> </a:t>
                      </a:r>
                      <a:r>
                        <a:rPr lang="en-US" sz="3200" b="1" dirty="0" err="1">
                          <a:effectLst/>
                        </a:rPr>
                        <a:t>giống</a:t>
                      </a:r>
                      <a:r>
                        <a:rPr lang="en-US" sz="3200" b="1" dirty="0">
                          <a:effectLst/>
                        </a:rPr>
                        <a:t> </a:t>
                      </a:r>
                      <a:r>
                        <a:rPr lang="en-US" sz="3200" b="1" dirty="0" err="1">
                          <a:effectLst/>
                        </a:rPr>
                        <a:t>chim</a:t>
                      </a:r>
                      <a:r>
                        <a:rPr lang="en-US" sz="3200" b="1" dirty="0">
                          <a:effectLst/>
                        </a:rPr>
                        <a:t> </a:t>
                      </a:r>
                      <a:r>
                        <a:rPr lang="en-US" sz="3200" b="1" dirty="0" err="1">
                          <a:effectLst/>
                        </a:rPr>
                        <a:t>quý</a:t>
                      </a:r>
                      <a:r>
                        <a:rPr lang="en-US" sz="3200" b="1" dirty="0">
                          <a:effectLst/>
                        </a:rPr>
                        <a:t>.</a:t>
                      </a: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2">
                  <a:txBody>
                    <a:bodyPr/>
                    <a:lstStyle/>
                    <a:p>
                      <a:pPr algn="l" fontAlgn="t" latinLnBrk="0"/>
                      <a:r>
                        <a:rPr lang="en-US" sz="2800" b="1" dirty="0">
                          <a:effectLst/>
                        </a:rPr>
                        <a:t>- </a:t>
                      </a:r>
                      <a:r>
                        <a:rPr lang="en-US" sz="3200" b="1" dirty="0" err="1">
                          <a:effectLst/>
                        </a:rPr>
                        <a:t>Về</a:t>
                      </a:r>
                      <a:r>
                        <a:rPr lang="en-US" sz="3200" b="1" dirty="0">
                          <a:effectLst/>
                        </a:rPr>
                        <a:t> </a:t>
                      </a:r>
                      <a:r>
                        <a:rPr lang="en-US" sz="3200" b="1" dirty="0" err="1">
                          <a:effectLst/>
                        </a:rPr>
                        <a:t>mặt</a:t>
                      </a:r>
                      <a:r>
                        <a:rPr lang="en-US" sz="3200" b="1" dirty="0">
                          <a:effectLst/>
                        </a:rPr>
                        <a:t> </a:t>
                      </a:r>
                      <a:r>
                        <a:rPr lang="en-US" sz="3200" b="1" dirty="0" err="1">
                          <a:effectLst/>
                        </a:rPr>
                        <a:t>nhận</a:t>
                      </a:r>
                      <a:r>
                        <a:rPr lang="en-US" sz="3200" b="1" dirty="0">
                          <a:effectLst/>
                        </a:rPr>
                        <a:t> </a:t>
                      </a:r>
                      <a:r>
                        <a:rPr lang="en-US" sz="3200" b="1" dirty="0" err="1">
                          <a:effectLst/>
                        </a:rPr>
                        <a:t>thức</a:t>
                      </a:r>
                      <a:r>
                        <a:rPr lang="en-US" sz="3200" b="1" dirty="0">
                          <a:effectLst/>
                        </a:rPr>
                        <a:t>: </a:t>
                      </a:r>
                      <a:r>
                        <a:rPr lang="en-US" sz="3200" b="1" dirty="0" err="1">
                          <a:effectLst/>
                        </a:rPr>
                        <a:t>Chú</a:t>
                      </a:r>
                      <a:r>
                        <a:rPr lang="en-US" sz="3200" b="1" dirty="0">
                          <a:effectLst/>
                        </a:rPr>
                        <a:t> </a:t>
                      </a:r>
                      <a:r>
                        <a:rPr lang="en-US" sz="3200" b="1" dirty="0" err="1">
                          <a:effectLst/>
                        </a:rPr>
                        <a:t>bé</a:t>
                      </a:r>
                      <a:r>
                        <a:rPr lang="en-US" sz="3200" b="1" dirty="0">
                          <a:effectLst/>
                        </a:rPr>
                        <a:t> </a:t>
                      </a:r>
                      <a:r>
                        <a:rPr lang="en-US" sz="3200" b="1" dirty="0" err="1">
                          <a:effectLst/>
                        </a:rPr>
                        <a:t>Hoài</a:t>
                      </a:r>
                      <a:r>
                        <a:rPr lang="en-US" sz="3200" b="1" dirty="0">
                          <a:effectLst/>
                        </a:rPr>
                        <a:t> </a:t>
                      </a:r>
                      <a:r>
                        <a:rPr lang="en-US" sz="3200" b="1" dirty="0" err="1">
                          <a:effectLst/>
                        </a:rPr>
                        <a:t>đã</a:t>
                      </a:r>
                      <a:r>
                        <a:rPr lang="en-US" sz="3200" b="1" dirty="0">
                          <a:effectLst/>
                        </a:rPr>
                        <a:t> </a:t>
                      </a:r>
                      <a:r>
                        <a:rPr lang="en-US" sz="3200" b="1" dirty="0" err="1">
                          <a:effectLst/>
                        </a:rPr>
                        <a:t>chuyển</a:t>
                      </a:r>
                      <a:r>
                        <a:rPr lang="en-US" sz="3200" b="1" dirty="0">
                          <a:effectLst/>
                        </a:rPr>
                        <a:t> </a:t>
                      </a:r>
                      <a:r>
                        <a:rPr lang="en-US" sz="3200" b="1" dirty="0" err="1">
                          <a:effectLst/>
                        </a:rPr>
                        <a:t>từ</a:t>
                      </a:r>
                      <a:r>
                        <a:rPr lang="en-US" sz="3200" b="1" dirty="0">
                          <a:effectLst/>
                        </a:rPr>
                        <a:t> </a:t>
                      </a:r>
                      <a:r>
                        <a:rPr lang="en-US" sz="3200" b="1" dirty="0" err="1">
                          <a:effectLst/>
                        </a:rPr>
                        <a:t>mong</a:t>
                      </a:r>
                      <a:r>
                        <a:rPr lang="en-US" sz="3200" b="1" dirty="0">
                          <a:effectLst/>
                        </a:rPr>
                        <a:t> </a:t>
                      </a:r>
                      <a:r>
                        <a:rPr lang="en-US" sz="3200" b="1" dirty="0" err="1">
                          <a:effectLst/>
                        </a:rPr>
                        <a:t>muốn</a:t>
                      </a:r>
                      <a:r>
                        <a:rPr lang="en-US" sz="3200" b="1" dirty="0">
                          <a:effectLst/>
                        </a:rPr>
                        <a:t> </a:t>
                      </a:r>
                      <a:r>
                        <a:rPr lang="en-US" sz="3200" b="1" dirty="0" err="1">
                          <a:effectLst/>
                        </a:rPr>
                        <a:t>sở</a:t>
                      </a:r>
                      <a:r>
                        <a:rPr lang="en-US" sz="3200" b="1" dirty="0">
                          <a:effectLst/>
                        </a:rPr>
                        <a:t> </a:t>
                      </a:r>
                      <a:r>
                        <a:rPr lang="en-US" sz="3200" b="1" dirty="0" err="1">
                          <a:effectLst/>
                        </a:rPr>
                        <a:t>hữu</a:t>
                      </a:r>
                      <a:r>
                        <a:rPr lang="en-US" sz="3200" b="1" dirty="0">
                          <a:effectLst/>
                        </a:rPr>
                        <a:t> </a:t>
                      </a:r>
                      <a:r>
                        <a:rPr lang="en-US" sz="3200" b="1" dirty="0" err="1">
                          <a:effectLst/>
                        </a:rPr>
                        <a:t>giống</a:t>
                      </a:r>
                      <a:r>
                        <a:rPr lang="en-US" sz="3200" b="1" dirty="0">
                          <a:effectLst/>
                        </a:rPr>
                        <a:t> </a:t>
                      </a:r>
                      <a:r>
                        <a:rPr lang="en-US" sz="3200" b="1" dirty="0" err="1">
                          <a:effectLst/>
                        </a:rPr>
                        <a:t>chim</a:t>
                      </a:r>
                      <a:r>
                        <a:rPr lang="en-US" sz="3200" b="1" dirty="0">
                          <a:effectLst/>
                        </a:rPr>
                        <a:t> </a:t>
                      </a:r>
                      <a:r>
                        <a:rPr lang="en-US" sz="3200" b="1" dirty="0" err="1">
                          <a:effectLst/>
                        </a:rPr>
                        <a:t>quý</a:t>
                      </a:r>
                      <a:r>
                        <a:rPr lang="en-US" sz="3200" b="1" dirty="0">
                          <a:effectLst/>
                        </a:rPr>
                        <a:t> </a:t>
                      </a:r>
                      <a:r>
                        <a:rPr lang="en-US" sz="3200" b="1" dirty="0" err="1">
                          <a:effectLst/>
                        </a:rPr>
                        <a:t>hiếm</a:t>
                      </a:r>
                      <a:r>
                        <a:rPr lang="en-US" sz="3200" b="1" dirty="0">
                          <a:effectLst/>
                        </a:rPr>
                        <a:t> </a:t>
                      </a:r>
                      <a:r>
                        <a:rPr lang="en-US" sz="3200" b="1" dirty="0" err="1">
                          <a:effectLst/>
                        </a:rPr>
                        <a:t>đến</a:t>
                      </a:r>
                      <a:r>
                        <a:rPr lang="en-US" sz="3200" b="1" dirty="0">
                          <a:effectLst/>
                        </a:rPr>
                        <a:t> </a:t>
                      </a:r>
                      <a:r>
                        <a:rPr lang="en-US" sz="3200" b="1" dirty="0" err="1">
                          <a:effectLst/>
                        </a:rPr>
                        <a:t>việc</a:t>
                      </a:r>
                      <a:r>
                        <a:rPr lang="en-US" sz="3200" b="1" dirty="0">
                          <a:effectLst/>
                        </a:rPr>
                        <a:t> </a:t>
                      </a:r>
                      <a:r>
                        <a:rPr lang="en-US" sz="3200" b="1" dirty="0" err="1">
                          <a:effectLst/>
                        </a:rPr>
                        <a:t>tôn</a:t>
                      </a:r>
                      <a:r>
                        <a:rPr lang="en-US" sz="3200" b="1" dirty="0">
                          <a:effectLst/>
                        </a:rPr>
                        <a:t> </a:t>
                      </a:r>
                      <a:r>
                        <a:rPr lang="en-US" sz="3200" b="1" dirty="0" err="1">
                          <a:effectLst/>
                        </a:rPr>
                        <a:t>trọng</a:t>
                      </a:r>
                      <a:r>
                        <a:rPr lang="en-US" sz="3200" b="1" dirty="0">
                          <a:effectLst/>
                        </a:rPr>
                        <a:t> </a:t>
                      </a:r>
                      <a:r>
                        <a:rPr lang="en-US" sz="3200" b="1" dirty="0" err="1">
                          <a:effectLst/>
                        </a:rPr>
                        <a:t>cuộc</a:t>
                      </a:r>
                      <a:r>
                        <a:rPr lang="en-US" sz="3200" b="1" dirty="0">
                          <a:effectLst/>
                        </a:rPr>
                        <a:t> </a:t>
                      </a:r>
                      <a:r>
                        <a:rPr lang="en-US" sz="3200" b="1" dirty="0" err="1">
                          <a:effectLst/>
                        </a:rPr>
                        <a:t>sống</a:t>
                      </a:r>
                      <a:r>
                        <a:rPr lang="en-US" sz="3200" b="1" dirty="0">
                          <a:effectLst/>
                        </a:rPr>
                        <a:t> </a:t>
                      </a:r>
                      <a:r>
                        <a:rPr lang="en-US" sz="3200" b="1" dirty="0" err="1">
                          <a:effectLst/>
                        </a:rPr>
                        <a:t>tự</a:t>
                      </a:r>
                      <a:r>
                        <a:rPr lang="en-US" sz="3200" b="1" dirty="0">
                          <a:effectLst/>
                        </a:rPr>
                        <a:t> do </a:t>
                      </a:r>
                      <a:r>
                        <a:rPr lang="en-US" sz="3200" b="1" dirty="0" err="1">
                          <a:effectLst/>
                        </a:rPr>
                        <a:t>của</a:t>
                      </a:r>
                      <a:r>
                        <a:rPr lang="en-US" sz="3200" b="1" dirty="0">
                          <a:effectLst/>
                        </a:rPr>
                        <a:t> </a:t>
                      </a:r>
                      <a:r>
                        <a:rPr lang="en-US" sz="3200" b="1" dirty="0" err="1">
                          <a:effectLst/>
                        </a:rPr>
                        <a:t>vợ</a:t>
                      </a:r>
                      <a:r>
                        <a:rPr lang="en-US" sz="3200" b="1" dirty="0">
                          <a:effectLst/>
                        </a:rPr>
                        <a:t> </a:t>
                      </a:r>
                      <a:r>
                        <a:rPr lang="en-US" sz="3200" b="1" dirty="0" err="1">
                          <a:effectLst/>
                        </a:rPr>
                        <a:t>chồng</a:t>
                      </a:r>
                      <a:r>
                        <a:rPr lang="en-US" sz="3200" b="1" dirty="0">
                          <a:effectLst/>
                        </a:rPr>
                        <a:t> </a:t>
                      </a:r>
                      <a:r>
                        <a:rPr lang="en-US" sz="3200" b="1" dirty="0" err="1">
                          <a:effectLst/>
                        </a:rPr>
                        <a:t>bồng</a:t>
                      </a:r>
                      <a:r>
                        <a:rPr lang="en-US" sz="3200" b="1" dirty="0">
                          <a:effectLst/>
                        </a:rPr>
                        <a:t> </a:t>
                      </a:r>
                      <a:r>
                        <a:rPr lang="en-US" sz="3200" b="1" dirty="0" err="1">
                          <a:effectLst/>
                        </a:rPr>
                        <a:t>chanh</a:t>
                      </a:r>
                      <a:r>
                        <a:rPr lang="en-US" sz="3200" b="1" dirty="0">
                          <a:effectLst/>
                        </a:rPr>
                        <a:t> </a:t>
                      </a:r>
                      <a:r>
                        <a:rPr lang="en-US" sz="3200" b="1" dirty="0" err="1">
                          <a:effectLst/>
                        </a:rPr>
                        <a:t>đỏ</a:t>
                      </a:r>
                      <a:r>
                        <a:rPr lang="en-US" sz="3200" b="1" dirty="0">
                          <a:effectLst/>
                        </a:rPr>
                        <a:t>.</a:t>
                      </a: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304400210"/>
                  </a:ext>
                </a:extLst>
              </a:tr>
              <a:tr h="3311581">
                <a:tc>
                  <a:txBody>
                    <a:bodyPr/>
                    <a:lstStyle/>
                    <a:p>
                      <a:pPr algn="l" fontAlgn="t" latinLnBrk="0"/>
                      <a:r>
                        <a:rPr lang="en-US" sz="3200" b="1" dirty="0" err="1">
                          <a:effectLst/>
                        </a:rPr>
                        <a:t>Khi</a:t>
                      </a:r>
                      <a:r>
                        <a:rPr lang="en-US" sz="3200" b="1" dirty="0">
                          <a:effectLst/>
                        </a:rPr>
                        <a:t> </a:t>
                      </a:r>
                      <a:r>
                        <a:rPr lang="en-US" sz="3200" b="1" dirty="0" err="1">
                          <a:effectLst/>
                        </a:rPr>
                        <a:t>đi</a:t>
                      </a:r>
                      <a:r>
                        <a:rPr lang="en-US" sz="3200" b="1" dirty="0">
                          <a:effectLst/>
                        </a:rPr>
                        <a:t> </a:t>
                      </a:r>
                      <a:r>
                        <a:rPr lang="en-US" sz="3200" b="1" dirty="0" err="1">
                          <a:effectLst/>
                        </a:rPr>
                        <a:t>bắt</a:t>
                      </a:r>
                      <a:r>
                        <a:rPr lang="en-US" sz="3200" b="1" dirty="0">
                          <a:effectLst/>
                        </a:rPr>
                        <a:t> </a:t>
                      </a:r>
                      <a:r>
                        <a:rPr lang="en-US" sz="3200" b="1" dirty="0" err="1">
                          <a:effectLst/>
                        </a:rPr>
                        <a:t>chim</a:t>
                      </a:r>
                      <a:r>
                        <a:rPr lang="en-US" sz="3200" b="1" dirty="0">
                          <a:effectLst/>
                        </a:rPr>
                        <a:t> </a:t>
                      </a:r>
                      <a:r>
                        <a:rPr lang="en-US" sz="3200" b="1" dirty="0" err="1">
                          <a:effectLst/>
                        </a:rPr>
                        <a:t>bồng</a:t>
                      </a:r>
                      <a:r>
                        <a:rPr lang="en-US" sz="3200" b="1" dirty="0">
                          <a:effectLst/>
                        </a:rPr>
                        <a:t> </a:t>
                      </a:r>
                      <a:r>
                        <a:rPr lang="en-US" sz="3200" b="1" dirty="0" err="1">
                          <a:effectLst/>
                        </a:rPr>
                        <a:t>chanh</a:t>
                      </a:r>
                      <a:r>
                        <a:rPr lang="en-US" sz="3200" b="1" dirty="0">
                          <a:effectLst/>
                        </a:rPr>
                        <a:t> </a:t>
                      </a:r>
                      <a:r>
                        <a:rPr lang="en-US" sz="3200" b="1" dirty="0" err="1">
                          <a:effectLst/>
                        </a:rPr>
                        <a:t>đỏ</a:t>
                      </a:r>
                      <a:r>
                        <a:rPr lang="en-US" sz="3200" b="1" dirty="0">
                          <a:effectLst/>
                        </a:rPr>
                        <a:t> </a:t>
                      </a:r>
                      <a:r>
                        <a:rPr lang="en-US" sz="3200" b="1" dirty="0" err="1">
                          <a:effectLst/>
                        </a:rPr>
                        <a:t>vói</a:t>
                      </a:r>
                      <a:r>
                        <a:rPr lang="en-US" sz="3200" b="1" dirty="0">
                          <a:effectLst/>
                        </a:rPr>
                        <a:t> </a:t>
                      </a:r>
                      <a:r>
                        <a:rPr lang="en-US" sz="3200" b="1" dirty="0" err="1">
                          <a:effectLst/>
                        </a:rPr>
                        <a:t>anh</a:t>
                      </a:r>
                      <a:r>
                        <a:rPr lang="en-US" sz="3200" b="1" dirty="0">
                          <a:effectLst/>
                        </a:rPr>
                        <a:t> </a:t>
                      </a:r>
                      <a:r>
                        <a:rPr lang="en-US" sz="3200" b="1" dirty="0" err="1">
                          <a:effectLst/>
                        </a:rPr>
                        <a:t>Hiền</a:t>
                      </a:r>
                      <a:r>
                        <a:rPr lang="en-US" sz="3200" b="1" dirty="0">
                          <a:effectLst/>
                        </a:rPr>
                        <a:t> </a:t>
                      </a:r>
                      <a:r>
                        <a:rPr lang="en-US" sz="3200" b="1" dirty="0" err="1">
                          <a:effectLst/>
                        </a:rPr>
                        <a:t>trong</a:t>
                      </a:r>
                      <a:r>
                        <a:rPr lang="en-US" sz="3200" b="1" dirty="0">
                          <a:effectLst/>
                        </a:rPr>
                        <a:t> </a:t>
                      </a:r>
                      <a:r>
                        <a:rPr lang="en-US" sz="3200" b="1" dirty="0" err="1">
                          <a:effectLst/>
                        </a:rPr>
                        <a:t>đêm</a:t>
                      </a:r>
                      <a:endParaRPr lang="en-US" sz="3200" b="1" dirty="0">
                        <a:effectLst/>
                      </a:endParaRP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latinLnBrk="0"/>
                      <a:r>
                        <a:rPr lang="vi-VN" sz="2800" b="1" dirty="0">
                          <a:effectLst/>
                        </a:rPr>
                        <a:t>- Sẵn sàng lội xuống bùn.</a:t>
                      </a:r>
                    </a:p>
                    <a:p>
                      <a:pPr algn="l" fontAlgn="t" latinLnBrk="0"/>
                      <a:r>
                        <a:rPr lang="vi-VN" sz="2800" b="1" dirty="0">
                          <a:effectLst/>
                        </a:rPr>
                        <a:t>- Thò tay vào tổ bắt chim.</a:t>
                      </a:r>
                    </a:p>
                    <a:p>
                      <a:pPr algn="l" fontAlgn="t" latinLnBrk="0"/>
                      <a:r>
                        <a:rPr lang="vi-VN" sz="2800" b="1" dirty="0">
                          <a:effectLst/>
                        </a:rPr>
                        <a:t>- Vuốt ve chú chim khi bắt được nó.</a:t>
                      </a: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latinLnBrk="0"/>
                      <a:r>
                        <a:rPr lang="en-US" sz="2800" b="1" dirty="0">
                          <a:effectLst/>
                        </a:rPr>
                        <a:t>- </a:t>
                      </a:r>
                      <a:r>
                        <a:rPr lang="en-US" sz="3200" b="1" dirty="0" err="1">
                          <a:effectLst/>
                        </a:rPr>
                        <a:t>Hồi</a:t>
                      </a:r>
                      <a:r>
                        <a:rPr lang="en-US" sz="3200" b="1" dirty="0">
                          <a:effectLst/>
                        </a:rPr>
                        <a:t> </a:t>
                      </a:r>
                      <a:r>
                        <a:rPr lang="en-US" sz="3200" b="1" dirty="0" err="1">
                          <a:effectLst/>
                        </a:rPr>
                        <a:t>hộp</a:t>
                      </a:r>
                      <a:r>
                        <a:rPr lang="en-US" sz="3200" b="1" dirty="0">
                          <a:effectLst/>
                        </a:rPr>
                        <a:t>, lo </a:t>
                      </a:r>
                      <a:r>
                        <a:rPr lang="en-US" sz="3200" b="1" dirty="0" err="1">
                          <a:effectLst/>
                        </a:rPr>
                        <a:t>lắng</a:t>
                      </a:r>
                      <a:r>
                        <a:rPr lang="en-US" sz="3200" b="1" dirty="0">
                          <a:effectLst/>
                        </a:rPr>
                        <a:t> </a:t>
                      </a:r>
                      <a:r>
                        <a:rPr lang="en-US" sz="3200" b="1" dirty="0" err="1">
                          <a:effectLst/>
                        </a:rPr>
                        <a:t>khi</a:t>
                      </a:r>
                      <a:r>
                        <a:rPr lang="en-US" sz="3200" b="1" dirty="0">
                          <a:effectLst/>
                        </a:rPr>
                        <a:t> </a:t>
                      </a:r>
                      <a:r>
                        <a:rPr lang="en-US" sz="3200" b="1" dirty="0" err="1">
                          <a:effectLst/>
                        </a:rPr>
                        <a:t>tham</a:t>
                      </a:r>
                      <a:r>
                        <a:rPr lang="en-US" sz="3200" b="1" dirty="0">
                          <a:effectLst/>
                        </a:rPr>
                        <a:t> </a:t>
                      </a:r>
                      <a:r>
                        <a:rPr lang="en-US" sz="3200" b="1" dirty="0" err="1">
                          <a:effectLst/>
                        </a:rPr>
                        <a:t>gia</a:t>
                      </a:r>
                      <a:r>
                        <a:rPr lang="en-US" sz="3200" b="1" dirty="0">
                          <a:effectLst/>
                        </a:rPr>
                        <a:t> </a:t>
                      </a:r>
                      <a:r>
                        <a:rPr lang="en-US" sz="3200" b="1" dirty="0" err="1">
                          <a:effectLst/>
                        </a:rPr>
                        <a:t>bắt</a:t>
                      </a:r>
                      <a:r>
                        <a:rPr lang="en-US" sz="3200" b="1" dirty="0">
                          <a:effectLst/>
                        </a:rPr>
                        <a:t> </a:t>
                      </a:r>
                      <a:r>
                        <a:rPr lang="en-US" sz="3200" b="1" dirty="0" err="1">
                          <a:effectLst/>
                        </a:rPr>
                        <a:t>chim</a:t>
                      </a:r>
                      <a:r>
                        <a:rPr lang="en-US" sz="3200" b="1" dirty="0">
                          <a:effectLst/>
                        </a:rPr>
                        <a:t>.</a:t>
                      </a:r>
                    </a:p>
                    <a:p>
                      <a:pPr algn="l" fontAlgn="t" latinLnBrk="0"/>
                      <a:r>
                        <a:rPr lang="en-US" sz="3200" b="1" dirty="0">
                          <a:effectLst/>
                        </a:rPr>
                        <a:t>- </a:t>
                      </a:r>
                      <a:r>
                        <a:rPr lang="en-US" sz="3200" b="1" dirty="0" err="1">
                          <a:effectLst/>
                        </a:rPr>
                        <a:t>Tức</a:t>
                      </a:r>
                      <a:r>
                        <a:rPr lang="en-US" sz="3200" b="1" dirty="0">
                          <a:effectLst/>
                        </a:rPr>
                        <a:t> </a:t>
                      </a:r>
                      <a:r>
                        <a:rPr lang="en-US" sz="3200" b="1" dirty="0" err="1">
                          <a:effectLst/>
                        </a:rPr>
                        <a:t>giận</a:t>
                      </a:r>
                      <a:r>
                        <a:rPr lang="en-US" sz="3200" b="1" dirty="0">
                          <a:effectLst/>
                        </a:rPr>
                        <a:t> </a:t>
                      </a:r>
                      <a:r>
                        <a:rPr lang="en-US" sz="3200" b="1" dirty="0" err="1">
                          <a:effectLst/>
                        </a:rPr>
                        <a:t>anh</a:t>
                      </a:r>
                      <a:r>
                        <a:rPr lang="en-US" sz="3200" b="1" dirty="0">
                          <a:effectLst/>
                        </a:rPr>
                        <a:t> </a:t>
                      </a:r>
                      <a:r>
                        <a:rPr lang="en-US" sz="3200" b="1" dirty="0" err="1">
                          <a:effectLst/>
                        </a:rPr>
                        <a:t>Hiền</a:t>
                      </a:r>
                      <a:r>
                        <a:rPr lang="en-US" sz="3200" b="1" dirty="0">
                          <a:effectLst/>
                        </a:rPr>
                        <a:t> </a:t>
                      </a:r>
                      <a:r>
                        <a:rPr lang="en-US" sz="3200" b="1" dirty="0" err="1">
                          <a:effectLst/>
                        </a:rPr>
                        <a:t>vì</a:t>
                      </a:r>
                      <a:r>
                        <a:rPr lang="en-US" sz="3200" b="1" dirty="0">
                          <a:effectLst/>
                        </a:rPr>
                        <a:t> </a:t>
                      </a:r>
                      <a:r>
                        <a:rPr lang="en-US" sz="3200" b="1" dirty="0" err="1">
                          <a:effectLst/>
                        </a:rPr>
                        <a:t>thả</a:t>
                      </a:r>
                      <a:r>
                        <a:rPr lang="en-US" sz="3200" b="1" dirty="0">
                          <a:effectLst/>
                        </a:rPr>
                        <a:t> </a:t>
                      </a:r>
                      <a:r>
                        <a:rPr lang="en-US" sz="3200" b="1" dirty="0" err="1">
                          <a:effectLst/>
                        </a:rPr>
                        <a:t>chim</a:t>
                      </a:r>
                      <a:r>
                        <a:rPr lang="en-US" sz="3200" b="1" dirty="0">
                          <a:effectLst/>
                        </a:rPr>
                        <a:t> </a:t>
                      </a:r>
                      <a:r>
                        <a:rPr lang="en-US" sz="3200" b="1" dirty="0" err="1">
                          <a:effectLst/>
                        </a:rPr>
                        <a:t>bồng</a:t>
                      </a:r>
                      <a:r>
                        <a:rPr lang="en-US" sz="3200" b="1" dirty="0">
                          <a:effectLst/>
                        </a:rPr>
                        <a:t> </a:t>
                      </a:r>
                      <a:r>
                        <a:rPr lang="en-US" sz="3200" b="1" dirty="0" err="1">
                          <a:effectLst/>
                        </a:rPr>
                        <a:t>chanh</a:t>
                      </a:r>
                      <a:r>
                        <a:rPr lang="en-US" sz="3200" b="1" dirty="0">
                          <a:effectLst/>
                        </a:rPr>
                        <a:t> </a:t>
                      </a:r>
                      <a:r>
                        <a:rPr lang="en-US" sz="3200" b="1" dirty="0" err="1">
                          <a:effectLst/>
                        </a:rPr>
                        <a:t>về</a:t>
                      </a:r>
                      <a:r>
                        <a:rPr lang="en-US" sz="3200" b="1" dirty="0">
                          <a:effectLst/>
                        </a:rPr>
                        <a:t> </a:t>
                      </a:r>
                      <a:r>
                        <a:rPr lang="en-US" sz="3200" b="1" dirty="0" err="1">
                          <a:effectLst/>
                        </a:rPr>
                        <a:t>lại</a:t>
                      </a:r>
                      <a:r>
                        <a:rPr lang="en-US" sz="3200" b="1" dirty="0">
                          <a:effectLst/>
                        </a:rPr>
                        <a:t> </a:t>
                      </a:r>
                      <a:r>
                        <a:rPr lang="en-US" sz="3200" b="1" dirty="0" err="1">
                          <a:effectLst/>
                        </a:rPr>
                        <a:t>tổ</a:t>
                      </a:r>
                      <a:r>
                        <a:rPr lang="en-US" sz="3200" b="1" dirty="0">
                          <a:effectLst/>
                        </a:rPr>
                        <a:t>.</a:t>
                      </a: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latinLnBrk="0"/>
                      <a:r>
                        <a:rPr lang="vi-VN" sz="2800" b="1" dirty="0">
                          <a:effectLst/>
                        </a:rPr>
                        <a:t>Đi bắt chim quý để được sở hữu chúng.</a:t>
                      </a: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846553627"/>
                  </a:ext>
                </a:extLst>
              </a:tr>
            </a:tbl>
          </a:graphicData>
        </a:graphic>
      </p:graphicFrame>
    </p:spTree>
    <p:extLst>
      <p:ext uri="{BB962C8B-B14F-4D97-AF65-F5344CB8AC3E}">
        <p14:creationId xmlns:p14="http://schemas.microsoft.com/office/powerpoint/2010/main" val="3858448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idx="4294967295"/>
            <p:extLst>
              <p:ext uri="{D42A27DB-BD31-4B8C-83A1-F6EECF244321}">
                <p14:modId xmlns:p14="http://schemas.microsoft.com/office/powerpoint/2010/main" val="1779313971"/>
              </p:ext>
            </p:extLst>
          </p:nvPr>
        </p:nvGraphicFramePr>
        <p:xfrm>
          <a:off x="448406" y="0"/>
          <a:ext cx="11556025" cy="6971486"/>
        </p:xfrm>
        <a:graphic>
          <a:graphicData uri="http://schemas.openxmlformats.org/drawingml/2006/table">
            <a:tbl>
              <a:tblPr/>
              <a:tblGrid>
                <a:gridCol w="2043003">
                  <a:extLst>
                    <a:ext uri="{9D8B030D-6E8A-4147-A177-3AD203B41FA5}">
                      <a16:colId xmlns:a16="http://schemas.microsoft.com/office/drawing/2014/main" val="602264052"/>
                    </a:ext>
                  </a:extLst>
                </a:gridCol>
                <a:gridCol w="1977352">
                  <a:extLst>
                    <a:ext uri="{9D8B030D-6E8A-4147-A177-3AD203B41FA5}">
                      <a16:colId xmlns:a16="http://schemas.microsoft.com/office/drawing/2014/main" val="2029920776"/>
                    </a:ext>
                  </a:extLst>
                </a:gridCol>
                <a:gridCol w="2979174">
                  <a:extLst>
                    <a:ext uri="{9D8B030D-6E8A-4147-A177-3AD203B41FA5}">
                      <a16:colId xmlns:a16="http://schemas.microsoft.com/office/drawing/2014/main" val="2935784856"/>
                    </a:ext>
                  </a:extLst>
                </a:gridCol>
                <a:gridCol w="1669561">
                  <a:extLst>
                    <a:ext uri="{9D8B030D-6E8A-4147-A177-3AD203B41FA5}">
                      <a16:colId xmlns:a16="http://schemas.microsoft.com/office/drawing/2014/main" val="4241541375"/>
                    </a:ext>
                  </a:extLst>
                </a:gridCol>
                <a:gridCol w="2886935">
                  <a:extLst>
                    <a:ext uri="{9D8B030D-6E8A-4147-A177-3AD203B41FA5}">
                      <a16:colId xmlns:a16="http://schemas.microsoft.com/office/drawing/2014/main" val="1672936778"/>
                    </a:ext>
                  </a:extLst>
                </a:gridCol>
              </a:tblGrid>
              <a:tr h="434169">
                <a:tc rowSpan="2">
                  <a:txBody>
                    <a:bodyPr/>
                    <a:lstStyle/>
                    <a:p>
                      <a:pPr algn="ctr" fontAlgn="t" latinLnBrk="0"/>
                      <a:r>
                        <a:rPr lang="en-US" sz="2800" b="1" dirty="0" err="1">
                          <a:solidFill>
                            <a:schemeClr val="accent2"/>
                          </a:solidFill>
                          <a:effectLst/>
                        </a:rPr>
                        <a:t>Hoàn</a:t>
                      </a:r>
                      <a:r>
                        <a:rPr lang="en-US" sz="2800" b="1" dirty="0">
                          <a:solidFill>
                            <a:schemeClr val="accent2"/>
                          </a:solidFill>
                          <a:effectLst/>
                        </a:rPr>
                        <a:t> </a:t>
                      </a:r>
                      <a:r>
                        <a:rPr lang="en-US" sz="2800" b="1" dirty="0" err="1">
                          <a:solidFill>
                            <a:schemeClr val="accent2"/>
                          </a:solidFill>
                          <a:effectLst/>
                        </a:rPr>
                        <a:t>cảnh</a:t>
                      </a:r>
                      <a:endParaRPr lang="en-US" sz="2800" b="1" dirty="0">
                        <a:solidFill>
                          <a:schemeClr val="accent2"/>
                        </a:solidFill>
                        <a:effectLst/>
                      </a:endParaRP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3">
                  <a:txBody>
                    <a:bodyPr/>
                    <a:lstStyle/>
                    <a:p>
                      <a:pPr algn="ctr" fontAlgn="t" latinLnBrk="0"/>
                      <a:r>
                        <a:rPr lang="en-US" sz="2800" b="1" dirty="0">
                          <a:solidFill>
                            <a:schemeClr val="accent2"/>
                          </a:solidFill>
                          <a:effectLst/>
                        </a:rPr>
                        <a:t>Chi </a:t>
                      </a:r>
                      <a:r>
                        <a:rPr lang="en-US" sz="2800" b="1" dirty="0" err="1">
                          <a:solidFill>
                            <a:schemeClr val="accent2"/>
                          </a:solidFill>
                          <a:effectLst/>
                        </a:rPr>
                        <a:t>tiết</a:t>
                      </a:r>
                      <a:r>
                        <a:rPr lang="en-US" sz="2800" b="1" dirty="0">
                          <a:solidFill>
                            <a:schemeClr val="accent2"/>
                          </a:solidFill>
                          <a:effectLst/>
                        </a:rPr>
                        <a:t> </a:t>
                      </a:r>
                      <a:r>
                        <a:rPr lang="en-US" sz="2800" b="1" dirty="0" err="1">
                          <a:solidFill>
                            <a:schemeClr val="accent2"/>
                          </a:solidFill>
                          <a:effectLst/>
                        </a:rPr>
                        <a:t>miêu</a:t>
                      </a:r>
                      <a:r>
                        <a:rPr lang="en-US" sz="2800" b="1" dirty="0">
                          <a:solidFill>
                            <a:schemeClr val="accent2"/>
                          </a:solidFill>
                          <a:effectLst/>
                        </a:rPr>
                        <a:t> </a:t>
                      </a:r>
                      <a:r>
                        <a:rPr lang="en-US" sz="2800" b="1" dirty="0" err="1">
                          <a:solidFill>
                            <a:schemeClr val="accent2"/>
                          </a:solidFill>
                          <a:effectLst/>
                        </a:rPr>
                        <a:t>tả</a:t>
                      </a:r>
                      <a:r>
                        <a:rPr lang="en-US" sz="2800" b="1" dirty="0">
                          <a:solidFill>
                            <a:schemeClr val="accent2"/>
                          </a:solidFill>
                          <a:effectLst/>
                        </a:rPr>
                        <a:t> </a:t>
                      </a:r>
                      <a:r>
                        <a:rPr lang="en-US" sz="2800" b="1" dirty="0" err="1">
                          <a:solidFill>
                            <a:schemeClr val="accent2"/>
                          </a:solidFill>
                          <a:effectLst/>
                        </a:rPr>
                        <a:t>nhân</a:t>
                      </a:r>
                      <a:r>
                        <a:rPr lang="en-US" sz="2800" b="1" dirty="0">
                          <a:solidFill>
                            <a:schemeClr val="accent2"/>
                          </a:solidFill>
                          <a:effectLst/>
                        </a:rPr>
                        <a:t> </a:t>
                      </a:r>
                      <a:r>
                        <a:rPr lang="en-US" sz="2800" b="1" dirty="0" err="1">
                          <a:solidFill>
                            <a:schemeClr val="accent2"/>
                          </a:solidFill>
                          <a:effectLst/>
                        </a:rPr>
                        <a:t>vật</a:t>
                      </a:r>
                      <a:r>
                        <a:rPr lang="en-US" sz="2800" b="1" dirty="0">
                          <a:solidFill>
                            <a:schemeClr val="accent2"/>
                          </a:solidFill>
                          <a:effectLst/>
                        </a:rPr>
                        <a:t> </a:t>
                      </a:r>
                      <a:r>
                        <a:rPr lang="en-US" sz="2800" b="1" dirty="0" err="1">
                          <a:solidFill>
                            <a:schemeClr val="accent2"/>
                          </a:solidFill>
                          <a:effectLst/>
                        </a:rPr>
                        <a:t>Hoài</a:t>
                      </a:r>
                      <a:endParaRPr lang="en-US" sz="2800" b="1" dirty="0">
                        <a:solidFill>
                          <a:schemeClr val="accent2"/>
                        </a:solidFill>
                        <a:effectLst/>
                      </a:endParaRP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rowSpan="2">
                  <a:txBody>
                    <a:bodyPr/>
                    <a:lstStyle/>
                    <a:p>
                      <a:pPr algn="ctr" fontAlgn="t" latinLnBrk="0"/>
                      <a:r>
                        <a:rPr lang="en-US" sz="2800" b="1">
                          <a:solidFill>
                            <a:schemeClr val="accent2"/>
                          </a:solidFill>
                          <a:effectLst/>
                        </a:rPr>
                        <a:t>Nhận xét</a:t>
                      </a:r>
                    </a:p>
                    <a:p>
                      <a:pPr algn="ctr" fontAlgn="t" latinLnBrk="0"/>
                      <a:r>
                        <a:rPr lang="en-US" sz="2800" b="1">
                          <a:solidFill>
                            <a:schemeClr val="accent2"/>
                          </a:solidFill>
                          <a:effectLst/>
                        </a:rPr>
                        <a:t>(về sự chuyển biến của Hoài)</a:t>
                      </a: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583179704"/>
                  </a:ext>
                </a:extLst>
              </a:tr>
              <a:tr h="896223">
                <a:tc vMerge="1">
                  <a:txBody>
                    <a:bodyPr/>
                    <a:lstStyle/>
                    <a:p>
                      <a:endParaRPr lang="en-US"/>
                    </a:p>
                  </a:txBody>
                  <a:tcPr/>
                </a:tc>
                <a:tc>
                  <a:txBody>
                    <a:bodyPr/>
                    <a:lstStyle/>
                    <a:p>
                      <a:pPr algn="ctr" fontAlgn="t" latinLnBrk="0"/>
                      <a:r>
                        <a:rPr lang="en-US" sz="2800" b="1" dirty="0" err="1">
                          <a:solidFill>
                            <a:schemeClr val="accent2"/>
                          </a:solidFill>
                          <a:effectLst/>
                        </a:rPr>
                        <a:t>Hành</a:t>
                      </a:r>
                      <a:r>
                        <a:rPr lang="en-US" sz="2800" b="1" dirty="0">
                          <a:solidFill>
                            <a:schemeClr val="accent2"/>
                          </a:solidFill>
                          <a:effectLst/>
                        </a:rPr>
                        <a:t> </a:t>
                      </a:r>
                      <a:r>
                        <a:rPr lang="en-US" sz="2800" b="1" dirty="0" err="1">
                          <a:solidFill>
                            <a:schemeClr val="accent2"/>
                          </a:solidFill>
                          <a:effectLst/>
                        </a:rPr>
                        <a:t>động</a:t>
                      </a:r>
                      <a:endParaRPr lang="en-US" sz="2800" b="1" dirty="0">
                        <a:solidFill>
                          <a:schemeClr val="accent2"/>
                        </a:solidFill>
                        <a:effectLst/>
                      </a:endParaRP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latinLnBrk="0"/>
                      <a:r>
                        <a:rPr lang="en-US" sz="2800" b="1" dirty="0" err="1">
                          <a:solidFill>
                            <a:schemeClr val="accent2"/>
                          </a:solidFill>
                          <a:effectLst/>
                        </a:rPr>
                        <a:t>Tình</a:t>
                      </a:r>
                      <a:r>
                        <a:rPr lang="en-US" sz="2800" b="1" dirty="0">
                          <a:solidFill>
                            <a:schemeClr val="accent2"/>
                          </a:solidFill>
                          <a:effectLst/>
                        </a:rPr>
                        <a:t> </a:t>
                      </a:r>
                      <a:r>
                        <a:rPr lang="en-US" sz="2800" b="1" dirty="0" err="1">
                          <a:solidFill>
                            <a:schemeClr val="accent2"/>
                          </a:solidFill>
                          <a:effectLst/>
                        </a:rPr>
                        <a:t>cảm</a:t>
                      </a:r>
                      <a:endParaRPr lang="en-US" sz="2800" b="1" dirty="0">
                        <a:solidFill>
                          <a:schemeClr val="accent2"/>
                        </a:solidFill>
                        <a:effectLst/>
                      </a:endParaRP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latinLnBrk="0"/>
                      <a:r>
                        <a:rPr lang="en-US" sz="2800" b="1" dirty="0" err="1">
                          <a:solidFill>
                            <a:schemeClr val="accent2"/>
                          </a:solidFill>
                          <a:effectLst/>
                        </a:rPr>
                        <a:t>Suy</a:t>
                      </a:r>
                      <a:r>
                        <a:rPr lang="en-US" sz="2800" b="1" dirty="0">
                          <a:solidFill>
                            <a:schemeClr val="accent2"/>
                          </a:solidFill>
                          <a:effectLst/>
                        </a:rPr>
                        <a:t> </a:t>
                      </a:r>
                      <a:r>
                        <a:rPr lang="en-US" sz="2800" b="1" dirty="0" err="1">
                          <a:solidFill>
                            <a:schemeClr val="accent2"/>
                          </a:solidFill>
                          <a:effectLst/>
                        </a:rPr>
                        <a:t>nghĩ</a:t>
                      </a:r>
                      <a:endParaRPr lang="en-US" sz="2800" b="1" dirty="0">
                        <a:solidFill>
                          <a:schemeClr val="accent2"/>
                        </a:solidFill>
                        <a:effectLst/>
                      </a:endParaRP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3347178074"/>
                  </a:ext>
                </a:extLst>
              </a:tr>
              <a:tr h="5619457">
                <a:tc>
                  <a:txBody>
                    <a:bodyPr/>
                    <a:lstStyle/>
                    <a:p>
                      <a:pPr fontAlgn="t" latinLnBrk="0"/>
                      <a:r>
                        <a:rPr lang="vi-VN" sz="3200" b="1" dirty="0">
                          <a:effectLst/>
                        </a:rPr>
                        <a:t>Khi ra đầm nước một mình sau sự kiện anh Hiền trả chim bồng chanh về tổ cũ.</a:t>
                      </a: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t" latinLnBrk="0"/>
                      <a:r>
                        <a:rPr lang="en-US" sz="3600" b="1" dirty="0" err="1">
                          <a:effectLst/>
                        </a:rPr>
                        <a:t>Lén</a:t>
                      </a:r>
                      <a:r>
                        <a:rPr lang="en-US" sz="3600" b="1" dirty="0">
                          <a:effectLst/>
                        </a:rPr>
                        <a:t> </a:t>
                      </a:r>
                      <a:r>
                        <a:rPr lang="en-US" sz="3600" b="1" dirty="0" err="1">
                          <a:effectLst/>
                        </a:rPr>
                        <a:t>anh</a:t>
                      </a:r>
                      <a:r>
                        <a:rPr lang="en-US" sz="3600" b="1" dirty="0">
                          <a:effectLst/>
                        </a:rPr>
                        <a:t> </a:t>
                      </a:r>
                      <a:r>
                        <a:rPr lang="en-US" sz="3600" b="1" dirty="0" err="1">
                          <a:effectLst/>
                        </a:rPr>
                        <a:t>Hiền</a:t>
                      </a:r>
                      <a:r>
                        <a:rPr lang="en-US" sz="3600" b="1" dirty="0">
                          <a:effectLst/>
                        </a:rPr>
                        <a:t> </a:t>
                      </a:r>
                      <a:r>
                        <a:rPr lang="en-US" sz="3600" b="1" dirty="0" err="1">
                          <a:effectLst/>
                        </a:rPr>
                        <a:t>đi</a:t>
                      </a:r>
                      <a:r>
                        <a:rPr lang="en-US" sz="3600" b="1" dirty="0">
                          <a:effectLst/>
                        </a:rPr>
                        <a:t> </a:t>
                      </a:r>
                      <a:r>
                        <a:rPr lang="en-US" sz="3600" b="1" dirty="0" err="1">
                          <a:effectLst/>
                        </a:rPr>
                        <a:t>bắt</a:t>
                      </a:r>
                      <a:r>
                        <a:rPr lang="en-US" sz="3600" b="1" dirty="0">
                          <a:effectLst/>
                        </a:rPr>
                        <a:t> </a:t>
                      </a:r>
                      <a:r>
                        <a:rPr lang="en-US" sz="3600" b="1" dirty="0" err="1">
                          <a:effectLst/>
                        </a:rPr>
                        <a:t>chim</a:t>
                      </a:r>
                      <a:r>
                        <a:rPr lang="en-US" sz="3600" b="1" dirty="0">
                          <a:effectLst/>
                        </a:rPr>
                        <a:t> </a:t>
                      </a:r>
                      <a:r>
                        <a:rPr lang="en-US" sz="3600" b="1" dirty="0" err="1">
                          <a:effectLst/>
                        </a:rPr>
                        <a:t>bồng</a:t>
                      </a:r>
                      <a:r>
                        <a:rPr lang="en-US" sz="3600" b="1" dirty="0">
                          <a:effectLst/>
                        </a:rPr>
                        <a:t> </a:t>
                      </a:r>
                      <a:r>
                        <a:rPr lang="en-US" sz="3600" b="1" dirty="0" err="1">
                          <a:effectLst/>
                        </a:rPr>
                        <a:t>chanh</a:t>
                      </a:r>
                      <a:r>
                        <a:rPr lang="en-US" sz="3600" b="1" dirty="0">
                          <a:effectLst/>
                        </a:rPr>
                        <a:t> </a:t>
                      </a:r>
                      <a:r>
                        <a:rPr lang="en-US" sz="3600" b="1" dirty="0" err="1">
                          <a:effectLst/>
                        </a:rPr>
                        <a:t>một</a:t>
                      </a:r>
                      <a:r>
                        <a:rPr lang="en-US" sz="3600" b="1" dirty="0">
                          <a:effectLst/>
                        </a:rPr>
                        <a:t> </a:t>
                      </a:r>
                      <a:r>
                        <a:rPr lang="en-US" sz="3600" b="1" dirty="0" err="1">
                          <a:effectLst/>
                        </a:rPr>
                        <a:t>mình</a:t>
                      </a:r>
                      <a:r>
                        <a:rPr lang="en-US" sz="3600" b="1" dirty="0">
                          <a:effectLst/>
                        </a:rPr>
                        <a:t>.</a:t>
                      </a: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t" latinLnBrk="0"/>
                      <a:r>
                        <a:rPr lang="vi-VN" sz="3200" b="1" dirty="0">
                          <a:effectLst/>
                        </a:rPr>
                        <a:t>- Hào hứng với kế hoạch riêng (đi bắt chim một mình để khoe với lũ bạn).</a:t>
                      </a:r>
                    </a:p>
                    <a:p>
                      <a:pPr fontAlgn="t" latinLnBrk="0"/>
                      <a:r>
                        <a:rPr lang="vi-VN" sz="3200" b="1" dirty="0">
                          <a:effectLst/>
                        </a:rPr>
                        <a:t>- Thương chim bồng chanh vì phải sơ tán khỏi tổ.</a:t>
                      </a: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t" latinLnBrk="0"/>
                      <a:r>
                        <a:rPr lang="en-US" sz="3600" b="1" dirty="0" err="1">
                          <a:effectLst/>
                        </a:rPr>
                        <a:t>Có</a:t>
                      </a:r>
                      <a:r>
                        <a:rPr lang="en-US" sz="3600" b="1" dirty="0">
                          <a:effectLst/>
                        </a:rPr>
                        <a:t> </a:t>
                      </a:r>
                      <a:r>
                        <a:rPr lang="en-US" sz="3600" b="1" dirty="0" err="1">
                          <a:effectLst/>
                        </a:rPr>
                        <a:t>thể</a:t>
                      </a:r>
                      <a:r>
                        <a:rPr lang="en-US" sz="3600" b="1" dirty="0">
                          <a:effectLst/>
                        </a:rPr>
                        <a:t> quay </a:t>
                      </a:r>
                      <a:r>
                        <a:rPr lang="en-US" sz="3600" b="1" dirty="0" err="1">
                          <a:effectLst/>
                        </a:rPr>
                        <a:t>trở</a:t>
                      </a:r>
                      <a:r>
                        <a:rPr lang="en-US" sz="3600" b="1" dirty="0">
                          <a:effectLst/>
                        </a:rPr>
                        <a:t> </a:t>
                      </a:r>
                      <a:r>
                        <a:rPr lang="en-US" sz="3600" b="1" dirty="0" err="1">
                          <a:effectLst/>
                        </a:rPr>
                        <a:t>lại</a:t>
                      </a:r>
                      <a:r>
                        <a:rPr lang="en-US" sz="3600" b="1" dirty="0">
                          <a:effectLst/>
                        </a:rPr>
                        <a:t> </a:t>
                      </a:r>
                      <a:r>
                        <a:rPr lang="en-US" sz="3600" b="1" dirty="0" err="1">
                          <a:effectLst/>
                        </a:rPr>
                        <a:t>bắt</a:t>
                      </a:r>
                      <a:r>
                        <a:rPr lang="en-US" sz="3600" b="1" dirty="0">
                          <a:effectLst/>
                        </a:rPr>
                        <a:t> </a:t>
                      </a:r>
                      <a:r>
                        <a:rPr lang="en-US" sz="3600" b="1" dirty="0" err="1">
                          <a:effectLst/>
                        </a:rPr>
                        <a:t>chim</a:t>
                      </a:r>
                      <a:r>
                        <a:rPr lang="en-US" sz="3600" b="1" dirty="0">
                          <a:effectLst/>
                        </a:rPr>
                        <a:t> </a:t>
                      </a:r>
                      <a:r>
                        <a:rPr lang="en-US" sz="3600" b="1" dirty="0" err="1">
                          <a:effectLst/>
                        </a:rPr>
                        <a:t>bồng</a:t>
                      </a:r>
                      <a:r>
                        <a:rPr lang="en-US" sz="3600" b="1" dirty="0">
                          <a:effectLst/>
                        </a:rPr>
                        <a:t> </a:t>
                      </a:r>
                      <a:r>
                        <a:rPr lang="en-US" sz="3600" b="1" dirty="0" err="1">
                          <a:effectLst/>
                        </a:rPr>
                        <a:t>chanh</a:t>
                      </a:r>
                      <a:r>
                        <a:rPr lang="en-US" sz="3600" b="1" dirty="0">
                          <a:effectLst/>
                        </a:rPr>
                        <a:t> </a:t>
                      </a:r>
                      <a:r>
                        <a:rPr lang="en-US" sz="3600" b="1" dirty="0" err="1">
                          <a:effectLst/>
                        </a:rPr>
                        <a:t>đỏ</a:t>
                      </a:r>
                      <a:r>
                        <a:rPr lang="en-US" sz="3600" b="1" dirty="0">
                          <a:effectLst/>
                        </a:rPr>
                        <a:t>.</a:t>
                      </a: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latinLnBrk="0"/>
                      <a:r>
                        <a:rPr lang="en-US" sz="3200" b="1" dirty="0">
                          <a:effectLst/>
                        </a:rPr>
                        <a:t> - </a:t>
                      </a:r>
                      <a:r>
                        <a:rPr lang="en-US" sz="3200" b="1" dirty="0" err="1">
                          <a:effectLst/>
                        </a:rPr>
                        <a:t>Về</a:t>
                      </a:r>
                      <a:r>
                        <a:rPr lang="en-US" sz="3200" b="1" dirty="0">
                          <a:effectLst/>
                        </a:rPr>
                        <a:t> </a:t>
                      </a:r>
                      <a:r>
                        <a:rPr lang="en-US" sz="3200" b="1" dirty="0" err="1">
                          <a:effectLst/>
                        </a:rPr>
                        <a:t>mặt</a:t>
                      </a:r>
                      <a:r>
                        <a:rPr lang="en-US" sz="3200" b="1" dirty="0">
                          <a:effectLst/>
                        </a:rPr>
                        <a:t> </a:t>
                      </a:r>
                      <a:r>
                        <a:rPr lang="en-US" sz="3200" b="1" dirty="0" err="1">
                          <a:effectLst/>
                        </a:rPr>
                        <a:t>tình</a:t>
                      </a:r>
                      <a:r>
                        <a:rPr lang="en-US" sz="3200" b="1" dirty="0">
                          <a:effectLst/>
                        </a:rPr>
                        <a:t> </a:t>
                      </a:r>
                      <a:r>
                        <a:rPr lang="en-US" sz="3200" b="1" dirty="0" err="1">
                          <a:effectLst/>
                        </a:rPr>
                        <a:t>cảm</a:t>
                      </a:r>
                      <a:r>
                        <a:rPr lang="en-US" sz="3200" b="1" dirty="0">
                          <a:effectLst/>
                        </a:rPr>
                        <a:t>: </a:t>
                      </a:r>
                      <a:r>
                        <a:rPr lang="en-US" sz="3200" b="1" dirty="0" err="1">
                          <a:effectLst/>
                        </a:rPr>
                        <a:t>Chú</a:t>
                      </a:r>
                      <a:r>
                        <a:rPr lang="en-US" sz="3200" b="1" dirty="0">
                          <a:effectLst/>
                        </a:rPr>
                        <a:t> </a:t>
                      </a:r>
                      <a:r>
                        <a:rPr lang="en-US" sz="3200" b="1" dirty="0" err="1">
                          <a:effectLst/>
                        </a:rPr>
                        <a:t>bé</a:t>
                      </a:r>
                      <a:r>
                        <a:rPr lang="en-US" sz="3200" b="1" dirty="0">
                          <a:effectLst/>
                        </a:rPr>
                        <a:t> </a:t>
                      </a:r>
                      <a:r>
                        <a:rPr lang="en-US" sz="3200" b="1" dirty="0" err="1">
                          <a:effectLst/>
                        </a:rPr>
                        <a:t>Hoài</a:t>
                      </a:r>
                      <a:r>
                        <a:rPr lang="en-US" sz="3200" b="1" dirty="0">
                          <a:effectLst/>
                        </a:rPr>
                        <a:t> </a:t>
                      </a:r>
                      <a:r>
                        <a:rPr lang="en-US" sz="3200" b="1" dirty="0" err="1">
                          <a:effectLst/>
                        </a:rPr>
                        <a:t>chuyển</a:t>
                      </a:r>
                      <a:r>
                        <a:rPr lang="en-US" sz="3200" b="1" dirty="0">
                          <a:effectLst/>
                        </a:rPr>
                        <a:t> </a:t>
                      </a:r>
                      <a:r>
                        <a:rPr lang="en-US" sz="3200" b="1" dirty="0" err="1">
                          <a:effectLst/>
                        </a:rPr>
                        <a:t>từ</a:t>
                      </a:r>
                      <a:r>
                        <a:rPr lang="en-US" sz="3200" b="1" dirty="0">
                          <a:effectLst/>
                        </a:rPr>
                        <a:t> </a:t>
                      </a:r>
                      <a:r>
                        <a:rPr lang="en-US" sz="3200" b="1" dirty="0" err="1">
                          <a:effectLst/>
                        </a:rPr>
                        <a:t>tình</a:t>
                      </a:r>
                      <a:r>
                        <a:rPr lang="en-US" sz="3200" b="1" dirty="0">
                          <a:effectLst/>
                        </a:rPr>
                        <a:t> </a:t>
                      </a:r>
                      <a:r>
                        <a:rPr lang="en-US" sz="3200" b="1" dirty="0" err="1">
                          <a:effectLst/>
                        </a:rPr>
                        <a:t>yêu</a:t>
                      </a:r>
                      <a:r>
                        <a:rPr lang="en-US" sz="3200" b="1" dirty="0">
                          <a:effectLst/>
                        </a:rPr>
                        <a:t> </a:t>
                      </a:r>
                      <a:r>
                        <a:rPr lang="en-US" sz="3200" b="1" dirty="0" err="1">
                          <a:effectLst/>
                        </a:rPr>
                        <a:t>ích</a:t>
                      </a:r>
                      <a:r>
                        <a:rPr lang="en-US" sz="3200" b="1" dirty="0">
                          <a:effectLst/>
                        </a:rPr>
                        <a:t> </a:t>
                      </a:r>
                      <a:r>
                        <a:rPr lang="en-US" sz="3200" b="1" dirty="0" err="1">
                          <a:effectLst/>
                        </a:rPr>
                        <a:t>kỉ</a:t>
                      </a:r>
                      <a:r>
                        <a:rPr lang="en-US" sz="3200" b="1" dirty="0">
                          <a:effectLst/>
                        </a:rPr>
                        <a:t> </a:t>
                      </a:r>
                      <a:r>
                        <a:rPr lang="en-US" sz="3200" b="1" dirty="0" err="1">
                          <a:effectLst/>
                        </a:rPr>
                        <a:t>đối</a:t>
                      </a:r>
                      <a:r>
                        <a:rPr lang="en-US" sz="3200" b="1" dirty="0">
                          <a:effectLst/>
                        </a:rPr>
                        <a:t> </a:t>
                      </a:r>
                      <a:r>
                        <a:rPr lang="en-US" sz="3200" b="1" dirty="0" err="1">
                          <a:effectLst/>
                        </a:rPr>
                        <a:t>với</a:t>
                      </a:r>
                      <a:r>
                        <a:rPr lang="en-US" sz="3200" b="1" dirty="0">
                          <a:effectLst/>
                        </a:rPr>
                        <a:t> </a:t>
                      </a:r>
                      <a:r>
                        <a:rPr lang="en-US" sz="3200" b="1" dirty="0" err="1">
                          <a:effectLst/>
                        </a:rPr>
                        <a:t>chim</a:t>
                      </a:r>
                      <a:r>
                        <a:rPr lang="en-US" sz="3200" b="1" dirty="0">
                          <a:effectLst/>
                        </a:rPr>
                        <a:t> </a:t>
                      </a:r>
                      <a:r>
                        <a:rPr lang="en-US" sz="3200" b="1" dirty="0" err="1">
                          <a:effectLst/>
                        </a:rPr>
                        <a:t>bồng</a:t>
                      </a:r>
                      <a:r>
                        <a:rPr lang="en-US" sz="3200" b="1" dirty="0">
                          <a:effectLst/>
                        </a:rPr>
                        <a:t> </a:t>
                      </a:r>
                      <a:r>
                        <a:rPr lang="en-US" sz="3200" b="1" dirty="0" err="1">
                          <a:effectLst/>
                        </a:rPr>
                        <a:t>chanh</a:t>
                      </a:r>
                      <a:r>
                        <a:rPr lang="en-US" sz="3200" b="1" dirty="0">
                          <a:effectLst/>
                        </a:rPr>
                        <a:t> sang </a:t>
                      </a:r>
                      <a:r>
                        <a:rPr lang="en-US" sz="3200" b="1" dirty="0" err="1">
                          <a:effectLst/>
                        </a:rPr>
                        <a:t>tình</a:t>
                      </a:r>
                      <a:r>
                        <a:rPr lang="en-US" sz="3200" b="1" dirty="0">
                          <a:effectLst/>
                        </a:rPr>
                        <a:t> </a:t>
                      </a:r>
                      <a:r>
                        <a:rPr lang="en-US" sz="3200" b="1" dirty="0" err="1">
                          <a:effectLst/>
                        </a:rPr>
                        <a:t>cảm</a:t>
                      </a:r>
                      <a:r>
                        <a:rPr lang="en-US" sz="3200" b="1" dirty="0">
                          <a:effectLst/>
                        </a:rPr>
                        <a:t> </a:t>
                      </a:r>
                      <a:r>
                        <a:rPr lang="en-US" sz="3200" b="1" dirty="0" err="1">
                          <a:effectLst/>
                        </a:rPr>
                        <a:t>vị</a:t>
                      </a:r>
                      <a:r>
                        <a:rPr lang="en-US" sz="3200" b="1" dirty="0">
                          <a:effectLst/>
                        </a:rPr>
                        <a:t> </a:t>
                      </a:r>
                      <a:r>
                        <a:rPr lang="en-US" sz="3200" b="1" dirty="0" err="1">
                          <a:effectLst/>
                        </a:rPr>
                        <a:t>tha</a:t>
                      </a:r>
                      <a:r>
                        <a:rPr lang="en-US" sz="3200" b="1" dirty="0">
                          <a:effectLst/>
                        </a:rPr>
                        <a:t>, lo </a:t>
                      </a:r>
                      <a:r>
                        <a:rPr lang="en-US" sz="3200" b="1" dirty="0" err="1">
                          <a:effectLst/>
                        </a:rPr>
                        <a:t>lắng</a:t>
                      </a:r>
                      <a:r>
                        <a:rPr lang="en-US" sz="3200" b="1" dirty="0">
                          <a:effectLst/>
                        </a:rPr>
                        <a:t>, </a:t>
                      </a:r>
                      <a:r>
                        <a:rPr lang="en-US" sz="3200" b="1" dirty="0" err="1">
                          <a:effectLst/>
                        </a:rPr>
                        <a:t>biết</a:t>
                      </a:r>
                      <a:r>
                        <a:rPr lang="en-US" sz="3200" b="1" dirty="0">
                          <a:effectLst/>
                        </a:rPr>
                        <a:t> </a:t>
                      </a:r>
                      <a:r>
                        <a:rPr lang="en-US" sz="3200" b="1" dirty="0" err="1">
                          <a:effectLst/>
                        </a:rPr>
                        <a:t>cầu</a:t>
                      </a:r>
                      <a:r>
                        <a:rPr lang="en-US" sz="3200" b="1" dirty="0">
                          <a:effectLst/>
                        </a:rPr>
                        <a:t> </a:t>
                      </a:r>
                      <a:r>
                        <a:rPr lang="en-US" sz="3200" b="1" dirty="0" err="1">
                          <a:effectLst/>
                        </a:rPr>
                        <a:t>mong</a:t>
                      </a:r>
                      <a:r>
                        <a:rPr lang="en-US" sz="3200" b="1" dirty="0">
                          <a:effectLst/>
                        </a:rPr>
                        <a:t> </a:t>
                      </a:r>
                      <a:r>
                        <a:rPr lang="en-US" sz="3200" b="1" dirty="0" err="1">
                          <a:effectLst/>
                        </a:rPr>
                        <a:t>điều</a:t>
                      </a:r>
                      <a:r>
                        <a:rPr lang="en-US" sz="3200" b="1" dirty="0">
                          <a:effectLst/>
                        </a:rPr>
                        <a:t> </a:t>
                      </a:r>
                      <a:r>
                        <a:rPr lang="en-US" sz="3200" b="1" dirty="0" err="1">
                          <a:effectLst/>
                        </a:rPr>
                        <a:t>tốt</a:t>
                      </a:r>
                      <a:r>
                        <a:rPr lang="en-US" sz="3200" b="1" dirty="0">
                          <a:effectLst/>
                        </a:rPr>
                        <a:t> </a:t>
                      </a:r>
                      <a:r>
                        <a:rPr lang="en-US" sz="3200" b="1" dirty="0" err="1">
                          <a:effectLst/>
                        </a:rPr>
                        <a:t>đẹp</a:t>
                      </a:r>
                      <a:r>
                        <a:rPr lang="en-US" sz="3200" b="1" dirty="0">
                          <a:effectLst/>
                        </a:rPr>
                        <a:t> </a:t>
                      </a:r>
                      <a:r>
                        <a:rPr lang="en-US" sz="3200" b="1" dirty="0" err="1">
                          <a:effectLst/>
                        </a:rPr>
                        <a:t>cho</a:t>
                      </a:r>
                      <a:r>
                        <a:rPr lang="en-US" sz="3200" b="1" dirty="0">
                          <a:effectLst/>
                        </a:rPr>
                        <a:t> </a:t>
                      </a:r>
                      <a:r>
                        <a:rPr lang="en-US" sz="3200" b="1" dirty="0" err="1">
                          <a:effectLst/>
                        </a:rPr>
                        <a:t>gia</a:t>
                      </a:r>
                      <a:r>
                        <a:rPr lang="en-US" sz="3200" b="1" dirty="0">
                          <a:effectLst/>
                        </a:rPr>
                        <a:t> </a:t>
                      </a:r>
                      <a:r>
                        <a:rPr lang="en-US" sz="3200" b="1" dirty="0" err="1">
                          <a:effectLst/>
                        </a:rPr>
                        <a:t>đình</a:t>
                      </a:r>
                      <a:r>
                        <a:rPr lang="en-US" sz="3200" b="1" dirty="0">
                          <a:effectLst/>
                        </a:rPr>
                        <a:t> </a:t>
                      </a:r>
                      <a:r>
                        <a:rPr lang="en-US" sz="3200" b="1" dirty="0" err="1">
                          <a:effectLst/>
                        </a:rPr>
                        <a:t>bồng</a:t>
                      </a:r>
                      <a:r>
                        <a:rPr lang="en-US" sz="3200" b="1" dirty="0">
                          <a:effectLst/>
                        </a:rPr>
                        <a:t> </a:t>
                      </a:r>
                      <a:r>
                        <a:rPr lang="en-US" sz="3200" b="1" dirty="0" err="1">
                          <a:effectLst/>
                        </a:rPr>
                        <a:t>chanh</a:t>
                      </a:r>
                      <a:r>
                        <a:rPr lang="en-US" sz="3200" b="1" dirty="0">
                          <a:effectLst/>
                        </a:rPr>
                        <a:t> </a:t>
                      </a:r>
                      <a:r>
                        <a:rPr lang="en-US" sz="3200" b="1" dirty="0" err="1">
                          <a:effectLst/>
                        </a:rPr>
                        <a:t>đỏ</a:t>
                      </a:r>
                      <a:r>
                        <a:rPr lang="en-US" sz="3200" b="1" dirty="0">
                          <a:effectLst/>
                        </a:rPr>
                        <a:t>.</a:t>
                      </a:r>
                    </a:p>
                  </a:txBody>
                  <a:tcPr marL="14543" marR="14543" marT="14543" marB="1454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304400210"/>
                  </a:ext>
                </a:extLst>
              </a:tr>
            </a:tbl>
          </a:graphicData>
        </a:graphic>
      </p:graphicFrame>
    </p:spTree>
    <p:extLst>
      <p:ext uri="{BB962C8B-B14F-4D97-AF65-F5344CB8AC3E}">
        <p14:creationId xmlns:p14="http://schemas.microsoft.com/office/powerpoint/2010/main" val="54624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75377" cy="1325563"/>
          </a:xfrm>
        </p:spPr>
        <p:txBody>
          <a:bodyPr/>
          <a:lstStyle/>
          <a:p>
            <a:r>
              <a:rPr lang="vi-VN" dirty="0">
                <a:highlight>
                  <a:srgbClr val="FFFF00"/>
                </a:highlight>
              </a:rPr>
              <a:t>2.3.Cách nhìn cuộc sống, con người của nhà văn</a:t>
            </a:r>
            <a:endParaRPr lang="en-US" dirty="0">
              <a:highlight>
                <a:srgbClr val="FFFF00"/>
              </a:highlight>
            </a:endParaRPr>
          </a:p>
        </p:txBody>
      </p:sp>
      <p:sp>
        <p:nvSpPr>
          <p:cNvPr id="3" name="Content Placeholder 2"/>
          <p:cNvSpPr>
            <a:spLocks noGrp="1"/>
          </p:cNvSpPr>
          <p:nvPr>
            <p:ph idx="1"/>
          </p:nvPr>
        </p:nvSpPr>
        <p:spPr>
          <a:xfrm>
            <a:off x="592016" y="2194902"/>
            <a:ext cx="10925908" cy="1708883"/>
          </a:xfrm>
        </p:spPr>
        <p:txBody>
          <a:bodyPr>
            <a:noAutofit/>
          </a:bodyPr>
          <a:lstStyle/>
          <a:p>
            <a:pPr marL="0" indent="0" algn="just">
              <a:buNone/>
            </a:pPr>
            <a:r>
              <a:rPr lang="vi-VN" sz="3200" b="1" dirty="0">
                <a:solidFill>
                  <a:srgbClr val="FF0000"/>
                </a:solidFill>
                <a:latin typeface="Times New Roman" panose="02020603050405020304" pitchFamily="18" charset="0"/>
                <a:cs typeface="Times New Roman" panose="02020603050405020304" pitchFamily="18" charset="0"/>
              </a:rPr>
              <a:t>Phân tích một số điểm giống và khác nhau (trong suy nghĩ, tình cảm, hành động) của Hiền và Hoài. Qua việc miêu tả hai nhân vật này, nhà văn thể hiện cách nhìn cuộc sống, con người như thế nào?</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7216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1320</Words>
  <Application>Microsoft Office PowerPoint</Application>
  <PresentationFormat>Widescreen</PresentationFormat>
  <Paragraphs>90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OpenSansBold</vt:lpstr>
      <vt:lpstr>Times New Roman</vt:lpstr>
      <vt:lpstr>Office Theme</vt:lpstr>
      <vt:lpstr>KHỞI ĐỘNG -Theo em, chúng ta có nên nuôi nhốt các loài động vật hoang dã hay không? Vì sao?</vt:lpstr>
      <vt:lpstr>Văn bản 1 :  BỒNG CHANH ĐỎ</vt:lpstr>
      <vt:lpstr>I.Tìm hiểu chung </vt:lpstr>
      <vt:lpstr>I.Tìm hiểu chung </vt:lpstr>
      <vt:lpstr>II,Suy ngẫm và phản hồi</vt:lpstr>
      <vt:lpstr>2.2.Các chi tiết miêu tả hành động, tình cảm, suy nghĩ của nhân vật Hoài</vt:lpstr>
      <vt:lpstr>PowerPoint Presentation</vt:lpstr>
      <vt:lpstr>PowerPoint Presentation</vt:lpstr>
      <vt:lpstr>2.3.Cách nhìn cuộc sống, con người của nhà văn</vt:lpstr>
      <vt:lpstr>2.3.Cách nhìn cuộc sống, con người của nhà văn </vt:lpstr>
      <vt:lpstr>=&gt; Qua việc miêu tả hai nhân vật, nhà văn thể hiện cách nhìn cuộc sống, con người vô cùng phong phú và đa dạng. Chỉ qua những miêu tả ta thấy về tình yêu gia đình và luôn mong muốn giữ gìn một gia đình trọn vẹn. Chấp nhận từ bỏ những thứ hào nhoáng nếu nó không thuộc về mình.</vt:lpstr>
      <vt:lpstr>2.4. Ý nghĩa của một số chi tiết tiêu biểu trong truyện.</vt:lpstr>
      <vt:lpstr>2.5.Chủ đề</vt:lpstr>
      <vt:lpstr>VẬN DỤNG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Chào mừng các em đến với bài học!</dc:title>
  <dc:creator>TTPC</dc:creator>
  <cp:lastModifiedBy>Administrator</cp:lastModifiedBy>
  <cp:revision>26</cp:revision>
  <dcterms:created xsi:type="dcterms:W3CDTF">2024-01-19T13:04:15Z</dcterms:created>
  <dcterms:modified xsi:type="dcterms:W3CDTF">2025-02-10T13:09:51Z</dcterms:modified>
</cp:coreProperties>
</file>