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1" r:id="rId2"/>
    <p:sldId id="256" r:id="rId3"/>
    <p:sldId id="258" r:id="rId4"/>
    <p:sldId id="260" r:id="rId5"/>
    <p:sldId id="259" r:id="rId6"/>
    <p:sldId id="262" r:id="rId7"/>
    <p:sldId id="263" r:id="rId8"/>
    <p:sldId id="268" r:id="rId9"/>
    <p:sldId id="267" r:id="rId10"/>
    <p:sldId id="269" r:id="rId11"/>
    <p:sldId id="270" r:id="rId12"/>
    <p:sldId id="273" r:id="rId13"/>
    <p:sldId id="274" r:id="rId14"/>
    <p:sldId id="271" r:id="rId15"/>
    <p:sldId id="272" r:id="rId16"/>
    <p:sldId id="277" r:id="rId17"/>
    <p:sldId id="275" r:id="rId18"/>
    <p:sldId id="278" r:id="rId19"/>
    <p:sldId id="279" r:id="rId20"/>
    <p:sldId id="285" r:id="rId21"/>
    <p:sldId id="291" r:id="rId22"/>
    <p:sldId id="292" r:id="rId23"/>
    <p:sldId id="287" r:id="rId24"/>
    <p:sldId id="288" r:id="rId25"/>
    <p:sldId id="289" r:id="rId26"/>
    <p:sldId id="290"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94660"/>
  </p:normalViewPr>
  <p:slideViewPr>
    <p:cSldViewPr snapToGrid="0">
      <p:cViewPr varScale="1">
        <p:scale>
          <a:sx n="52" d="100"/>
          <a:sy n="52" d="100"/>
        </p:scale>
        <p:origin x="1248"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7F9A5-F9CA-491B-AD25-A88AA6FF3CDD}"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4EE16-EA45-40B9-B805-0A4C2A7E29B9}" type="slidenum">
              <a:rPr lang="en-US" smtClean="0"/>
              <a:t>‹#›</a:t>
            </a:fld>
            <a:endParaRPr lang="en-US"/>
          </a:p>
        </p:txBody>
      </p:sp>
    </p:spTree>
    <p:extLst>
      <p:ext uri="{BB962C8B-B14F-4D97-AF65-F5344CB8AC3E}">
        <p14:creationId xmlns:p14="http://schemas.microsoft.com/office/powerpoint/2010/main" val="149447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a:t>
            </a:fld>
            <a:endParaRPr lang="en-US"/>
          </a:p>
        </p:txBody>
      </p:sp>
    </p:spTree>
    <p:extLst>
      <p:ext uri="{BB962C8B-B14F-4D97-AF65-F5344CB8AC3E}">
        <p14:creationId xmlns:p14="http://schemas.microsoft.com/office/powerpoint/2010/main" val="215274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10</a:t>
            </a:fld>
            <a:endParaRPr lang="en-US"/>
          </a:p>
        </p:txBody>
      </p:sp>
    </p:spTree>
    <p:extLst>
      <p:ext uri="{BB962C8B-B14F-4D97-AF65-F5344CB8AC3E}">
        <p14:creationId xmlns:p14="http://schemas.microsoft.com/office/powerpoint/2010/main" val="91923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11</a:t>
            </a:fld>
            <a:endParaRPr lang="en-US"/>
          </a:p>
        </p:txBody>
      </p:sp>
    </p:spTree>
    <p:extLst>
      <p:ext uri="{BB962C8B-B14F-4D97-AF65-F5344CB8AC3E}">
        <p14:creationId xmlns:p14="http://schemas.microsoft.com/office/powerpoint/2010/main" val="161720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12</a:t>
            </a:fld>
            <a:endParaRPr lang="en-US"/>
          </a:p>
        </p:txBody>
      </p:sp>
    </p:spTree>
    <p:extLst>
      <p:ext uri="{BB962C8B-B14F-4D97-AF65-F5344CB8AC3E}">
        <p14:creationId xmlns:p14="http://schemas.microsoft.com/office/powerpoint/2010/main" val="23932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13</a:t>
            </a:fld>
            <a:endParaRPr lang="en-US"/>
          </a:p>
        </p:txBody>
      </p:sp>
    </p:spTree>
    <p:extLst>
      <p:ext uri="{BB962C8B-B14F-4D97-AF65-F5344CB8AC3E}">
        <p14:creationId xmlns:p14="http://schemas.microsoft.com/office/powerpoint/2010/main" val="85559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14</a:t>
            </a:fld>
            <a:endParaRPr lang="en-US"/>
          </a:p>
        </p:txBody>
      </p:sp>
    </p:spTree>
    <p:extLst>
      <p:ext uri="{BB962C8B-B14F-4D97-AF65-F5344CB8AC3E}">
        <p14:creationId xmlns:p14="http://schemas.microsoft.com/office/powerpoint/2010/main" val="60958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15</a:t>
            </a:fld>
            <a:endParaRPr lang="en-US"/>
          </a:p>
        </p:txBody>
      </p:sp>
    </p:spTree>
    <p:extLst>
      <p:ext uri="{BB962C8B-B14F-4D97-AF65-F5344CB8AC3E}">
        <p14:creationId xmlns:p14="http://schemas.microsoft.com/office/powerpoint/2010/main" val="249003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16</a:t>
            </a:fld>
            <a:endParaRPr lang="en-US"/>
          </a:p>
        </p:txBody>
      </p:sp>
    </p:spTree>
    <p:extLst>
      <p:ext uri="{BB962C8B-B14F-4D97-AF65-F5344CB8AC3E}">
        <p14:creationId xmlns:p14="http://schemas.microsoft.com/office/powerpoint/2010/main" val="312109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17</a:t>
            </a:fld>
            <a:endParaRPr lang="en-US"/>
          </a:p>
        </p:txBody>
      </p:sp>
    </p:spTree>
    <p:extLst>
      <p:ext uri="{BB962C8B-B14F-4D97-AF65-F5344CB8AC3E}">
        <p14:creationId xmlns:p14="http://schemas.microsoft.com/office/powerpoint/2010/main" val="416061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Thông điệp văn bản: </a:t>
            </a:r>
            <a:r>
              <a:rPr lang="en-US" sz="1200">
                <a:solidFill>
                  <a:srgbClr val="002060"/>
                </a:solidFill>
                <a:latin typeface="#9Slide04 Noticia Text" panose="02000503060000020004" pitchFamily="2" charset="-93"/>
                <a:cs typeface="Times New Roman" panose="02020603050405020304" pitchFamily="18" charset="0"/>
              </a:rPr>
              <a:t>Là ý tưởng quan trọng nhất, là bài học cách ứng xử mà văn bản muốn truyền đến người đọc.</a:t>
            </a:r>
            <a:r>
              <a:rPr lang="vi-VN" sz="1200">
                <a:solidFill>
                  <a:srgbClr val="002060"/>
                </a:solidFill>
                <a:latin typeface="#9Slide04 Noticia Text" panose="02000503060000020004" pitchFamily="2" charset="-93"/>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18</a:t>
            </a:fld>
            <a:endParaRPr lang="en-US"/>
          </a:p>
        </p:txBody>
      </p:sp>
    </p:spTree>
    <p:extLst>
      <p:ext uri="{BB962C8B-B14F-4D97-AF65-F5344CB8AC3E}">
        <p14:creationId xmlns:p14="http://schemas.microsoft.com/office/powerpoint/2010/main" val="137298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002060"/>
                </a:solidFill>
                <a:latin typeface="#9Slide04 Noticia Text" panose="02000503060000020004" pitchFamily="2" charset="-93"/>
                <a:cs typeface="Times New Roman" panose="02020603050405020304" pitchFamily="18" charset="0"/>
              </a:rPr>
              <a:t>Tư tưởng của tác phẩm </a:t>
            </a:r>
            <a:r>
              <a:rPr lang="vi-VN" sz="1200">
                <a:solidFill>
                  <a:srgbClr val="002060"/>
                </a:solidFill>
                <a:effectLst/>
                <a:latin typeface="#9Slide03 SFU Futura_12" panose="00000400000000000000" pitchFamily="2" charset="-93"/>
                <a:cs typeface="Times New Roman" panose="02020603050405020304" pitchFamily="18" charset="0"/>
              </a:rPr>
              <a:t>l</a:t>
            </a:r>
            <a:r>
              <a:rPr lang="en-US" sz="1200">
                <a:effectLst/>
                <a:latin typeface="#9Slide03 SFU Futura_12" panose="00000400000000000000" pitchFamily="2" charset="-93"/>
                <a:ea typeface="Arial" panose="020B0604020202020204" pitchFamily="34" charset="0"/>
                <a:cs typeface="Times New Roman" panose="02020603050405020304" pitchFamily="18" charset="0"/>
              </a:rPr>
              <a:t>à sự nhận thức, lý giải và thái độ của tác giả đối với toàn bộ nội dung tác phẩm cũng như vấn đề cuộc sống mà con người đặt ra trong tác phẩm</a:t>
            </a:r>
            <a:r>
              <a:rPr lang="en-US" sz="1200">
                <a:solidFill>
                  <a:srgbClr val="002060"/>
                </a:solidFill>
                <a:latin typeface="#9Slide04 Noticia Text" panose="02000503060000020004" pitchFamily="2" charset="-93"/>
                <a:cs typeface="Times New Roman" panose="02020603050405020304" pitchFamily="18" charset="0"/>
              </a:rPr>
              <a:t>.</a:t>
            </a:r>
            <a:r>
              <a:rPr lang="vi-VN" sz="1200">
                <a:solidFill>
                  <a:srgbClr val="002060"/>
                </a:solidFill>
                <a:latin typeface="#9Slide04 Noticia Text" panose="02000503060000020004" pitchFamily="2" charset="-93"/>
                <a:cs typeface="Times New Roman" panose="02020603050405020304" pitchFamily="18" charset="0"/>
              </a:rPr>
              <a:t> Vậy theo em, tác giả muốn gửi đến người đọc thông điệp gì? Các động từ “nhóm”, “nhen” và hình ảnh “bếp lửa” đã góp phần như thế nào vào việc thể hiện tư tưởng đó.</a:t>
            </a:r>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19</a:t>
            </a:fld>
            <a:endParaRPr lang="en-US"/>
          </a:p>
        </p:txBody>
      </p:sp>
    </p:spTree>
    <p:extLst>
      <p:ext uri="{BB962C8B-B14F-4D97-AF65-F5344CB8AC3E}">
        <p14:creationId xmlns:p14="http://schemas.microsoft.com/office/powerpoint/2010/main" val="24223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a:t>
            </a:fld>
            <a:endParaRPr lang="en-US"/>
          </a:p>
        </p:txBody>
      </p:sp>
    </p:spTree>
    <p:extLst>
      <p:ext uri="{BB962C8B-B14F-4D97-AF65-F5344CB8AC3E}">
        <p14:creationId xmlns:p14="http://schemas.microsoft.com/office/powerpoint/2010/main" val="142066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20</a:t>
            </a:fld>
            <a:endParaRPr lang="en-US"/>
          </a:p>
        </p:txBody>
      </p:sp>
    </p:spTree>
    <p:extLst>
      <p:ext uri="{BB962C8B-B14F-4D97-AF65-F5344CB8AC3E}">
        <p14:creationId xmlns:p14="http://schemas.microsoft.com/office/powerpoint/2010/main" val="985955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21</a:t>
            </a:fld>
            <a:endParaRPr lang="en-US"/>
          </a:p>
        </p:txBody>
      </p:sp>
    </p:spTree>
    <p:extLst>
      <p:ext uri="{BB962C8B-B14F-4D97-AF65-F5344CB8AC3E}">
        <p14:creationId xmlns:p14="http://schemas.microsoft.com/office/powerpoint/2010/main" val="358524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22</a:t>
            </a:fld>
            <a:endParaRPr lang="en-US"/>
          </a:p>
        </p:txBody>
      </p:sp>
    </p:spTree>
    <p:extLst>
      <p:ext uri="{BB962C8B-B14F-4D97-AF65-F5344CB8AC3E}">
        <p14:creationId xmlns:p14="http://schemas.microsoft.com/office/powerpoint/2010/main" val="119260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23</a:t>
            </a:fld>
            <a:endParaRPr lang="en-US"/>
          </a:p>
        </p:txBody>
      </p:sp>
    </p:spTree>
    <p:extLst>
      <p:ext uri="{BB962C8B-B14F-4D97-AF65-F5344CB8AC3E}">
        <p14:creationId xmlns:p14="http://schemas.microsoft.com/office/powerpoint/2010/main" val="1654128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24</a:t>
            </a:fld>
            <a:endParaRPr lang="en-US"/>
          </a:p>
        </p:txBody>
      </p:sp>
    </p:spTree>
    <p:extLst>
      <p:ext uri="{BB962C8B-B14F-4D97-AF65-F5344CB8AC3E}">
        <p14:creationId xmlns:p14="http://schemas.microsoft.com/office/powerpoint/2010/main" val="287189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25</a:t>
            </a:fld>
            <a:endParaRPr lang="en-US"/>
          </a:p>
        </p:txBody>
      </p:sp>
    </p:spTree>
    <p:extLst>
      <p:ext uri="{BB962C8B-B14F-4D97-AF65-F5344CB8AC3E}">
        <p14:creationId xmlns:p14="http://schemas.microsoft.com/office/powerpoint/2010/main" val="415998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26</a:t>
            </a:fld>
            <a:endParaRPr lang="en-US"/>
          </a:p>
        </p:txBody>
      </p:sp>
    </p:spTree>
    <p:extLst>
      <p:ext uri="{BB962C8B-B14F-4D97-AF65-F5344CB8AC3E}">
        <p14:creationId xmlns:p14="http://schemas.microsoft.com/office/powerpoint/2010/main" val="4096629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B8C86DCC-8632-4CA2-8BD6-106E6CCCC237}" type="slidenum">
              <a:rPr lang="en-US" smtClean="0"/>
              <a:t>27</a:t>
            </a:fld>
            <a:endParaRPr lang="en-US"/>
          </a:p>
        </p:txBody>
      </p:sp>
    </p:spTree>
    <p:extLst>
      <p:ext uri="{BB962C8B-B14F-4D97-AF65-F5344CB8AC3E}">
        <p14:creationId xmlns:p14="http://schemas.microsoft.com/office/powerpoint/2010/main" val="265942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3</a:t>
            </a:fld>
            <a:endParaRPr lang="en-US"/>
          </a:p>
        </p:txBody>
      </p:sp>
    </p:spTree>
    <p:extLst>
      <p:ext uri="{BB962C8B-B14F-4D97-AF65-F5344CB8AC3E}">
        <p14:creationId xmlns:p14="http://schemas.microsoft.com/office/powerpoint/2010/main" val="300605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2. </a:t>
            </a:r>
            <a:r>
              <a:rPr lang="vi-VN" b="0" i="0">
                <a:solidFill>
                  <a:srgbClr val="000000"/>
                </a:solidFill>
                <a:effectLst/>
                <a:highlight>
                  <a:srgbClr val="FFFFFF"/>
                </a:highlight>
                <a:latin typeface="Open Sans" panose="020B0606030504020204" pitchFamily="34" charset="0"/>
              </a:rPr>
              <a:t>Thể hiện bà là một người bà tần tảo, dịu dàng, giàu yêu thương và luôn quan tâm đến con cháu nhưng đồng thời cũng thể hiện bà là người mạnh mẽ, kiên cường và bất khuất.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highlight>
                  <a:srgbClr val="FFFFFF"/>
                </a:highlight>
                <a:latin typeface="Open Sans" panose="020B0606030504020204" pitchFamily="34" charset="0"/>
              </a:rPr>
              <a:t>3. Hình ảnh </a:t>
            </a:r>
            <a:r>
              <a:rPr lang="vi-VN" b="0" i="1">
                <a:solidFill>
                  <a:srgbClr val="000000"/>
                </a:solidFill>
                <a:effectLst/>
                <a:highlight>
                  <a:srgbClr val="FFFFFF"/>
                </a:highlight>
                <a:latin typeface="Open Sans" panose="020B0606030504020204" pitchFamily="34" charset="0"/>
              </a:rPr>
              <a:t>“bếp lửa”</a:t>
            </a:r>
            <a:r>
              <a:rPr lang="vi-VN" b="0" i="0">
                <a:solidFill>
                  <a:srgbClr val="000000"/>
                </a:solidFill>
                <a:effectLst/>
                <a:highlight>
                  <a:srgbClr val="FFFFFF"/>
                </a:highlight>
                <a:latin typeface="Open Sans" panose="020B0606030504020204" pitchFamily="34" charset="0"/>
              </a:rPr>
              <a:t> ở các khổ trước là tượng trưng cho sự tần tảo, đức hi sinh của người bà, là tình yêu thương về gia đình, về quê hương. Còn hình ảnh </a:t>
            </a:r>
            <a:r>
              <a:rPr lang="vi-VN" b="0" i="1">
                <a:solidFill>
                  <a:srgbClr val="000000"/>
                </a:solidFill>
                <a:effectLst/>
                <a:highlight>
                  <a:srgbClr val="FFFFFF"/>
                </a:highlight>
                <a:latin typeface="Open Sans" panose="020B0606030504020204" pitchFamily="34" charset="0"/>
              </a:rPr>
              <a:t>“bếp lửa”</a:t>
            </a:r>
            <a:r>
              <a:rPr lang="vi-VN" b="0" i="0">
                <a:solidFill>
                  <a:srgbClr val="000000"/>
                </a:solidFill>
                <a:effectLst/>
                <a:highlight>
                  <a:srgbClr val="FFFFFF"/>
                </a:highlight>
                <a:latin typeface="Open Sans" panose="020B0606030504020204" pitchFamily="34" charset="0"/>
              </a:rPr>
              <a:t> ở khổ thơ này thể hiện về ước mơ, hi vọng, ngọn lửa thắp lên tương lai cho người cháu.</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4</a:t>
            </a:fld>
            <a:endParaRPr lang="en-US"/>
          </a:p>
        </p:txBody>
      </p:sp>
    </p:spTree>
    <p:extLst>
      <p:ext uri="{BB962C8B-B14F-4D97-AF65-F5344CB8AC3E}">
        <p14:creationId xmlns:p14="http://schemas.microsoft.com/office/powerpoint/2010/main" val="27992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5</a:t>
            </a:fld>
            <a:endParaRPr lang="en-US"/>
          </a:p>
        </p:txBody>
      </p:sp>
    </p:spTree>
    <p:extLst>
      <p:ext uri="{BB962C8B-B14F-4D97-AF65-F5344CB8AC3E}">
        <p14:creationId xmlns:p14="http://schemas.microsoft.com/office/powerpoint/2010/main" val="83827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400"/>
              </a:spcBef>
              <a:spcAft>
                <a:spcPts val="400"/>
              </a:spcAft>
            </a:pPr>
            <a:r>
              <a:rPr lang="vi-VN" sz="1200">
                <a:solidFill>
                  <a:srgbClr val="006600"/>
                </a:solidFill>
                <a:effectLst/>
                <a:latin typeface="#9Slide03 SFU Futura_12" panose="00000400000000000000" pitchFamily="2" charset="-93"/>
                <a:ea typeface="Times New Roman" panose="02020603050405020304" pitchFamily="18" charset="0"/>
                <a:cs typeface="Times New Roman" panose="02020603050405020304" pitchFamily="18" charset="0"/>
              </a:rPr>
              <a:t>- Thể thơ </a:t>
            </a:r>
            <a:r>
              <a:rPr lang="vi-VN" sz="1200">
                <a:solidFill>
                  <a:srgbClr val="006600"/>
                </a:solidFill>
                <a:latin typeface="#9Slide03 SFU Futura_12" panose="00000400000000000000" pitchFamily="2" charset="-93"/>
                <a:ea typeface="Times New Roman" panose="02020603050405020304" pitchFamily="18" charset="0"/>
                <a:cs typeface="Times New Roman" panose="02020603050405020304" pitchFamily="18" charset="0"/>
              </a:rPr>
              <a:t>tự do</a:t>
            </a:r>
            <a:r>
              <a:rPr lang="vi-VN" sz="1200">
                <a:solidFill>
                  <a:srgbClr val="006600"/>
                </a:solidFill>
                <a:effectLst/>
                <a:latin typeface="#9Slide03 SFU Futura_12" panose="00000400000000000000" pitchFamily="2" charset="-93"/>
                <a:ea typeface="Times New Roman" panose="02020603050405020304" pitchFamily="18" charset="0"/>
                <a:cs typeface="Times New Roman" panose="02020603050405020304" pitchFamily="18" charset="0"/>
              </a:rPr>
              <a:t>.</a:t>
            </a:r>
          </a:p>
          <a:p>
            <a:pPr algn="just">
              <a:spcBef>
                <a:spcPts val="400"/>
              </a:spcBef>
              <a:spcAft>
                <a:spcPts val="400"/>
              </a:spcAft>
            </a:pPr>
            <a:r>
              <a:rPr lang="vi-VN" sz="1200">
                <a:solidFill>
                  <a:srgbClr val="006600"/>
                </a:solidFill>
                <a:latin typeface="#9Slide03 SFU Futura_12" panose="00000400000000000000" pitchFamily="2" charset="-93"/>
                <a:ea typeface="Calibri" panose="020F0502020204030204" pitchFamily="34" charset="0"/>
                <a:cs typeface="Times New Roman" panose="02020603050405020304" pitchFamily="18" charset="0"/>
              </a:rPr>
              <a:t>- Căn cứ: bài thơ có nhiều dòng thơ, các dòng thơ dài ngắn không đều, có dòng 7, dòng 8, dòng 9, dòng 10 chữ.</a:t>
            </a:r>
            <a:endParaRPr lang="en-US" sz="1200">
              <a:solidFill>
                <a:srgbClr val="006600"/>
              </a:solidFill>
              <a:effectLst/>
              <a:latin typeface="#9Slide03 SFU Futura_12" panose="00000400000000000000" pitchFamily="2" charset="-93"/>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6</a:t>
            </a:fld>
            <a:endParaRPr lang="en-US"/>
          </a:p>
        </p:txBody>
      </p:sp>
    </p:spTree>
    <p:extLst>
      <p:ext uri="{BB962C8B-B14F-4D97-AF65-F5344CB8AC3E}">
        <p14:creationId xmlns:p14="http://schemas.microsoft.com/office/powerpoint/2010/main" val="308375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7</a:t>
            </a:fld>
            <a:endParaRPr lang="en-US"/>
          </a:p>
        </p:txBody>
      </p:sp>
    </p:spTree>
    <p:extLst>
      <p:ext uri="{BB962C8B-B14F-4D97-AF65-F5344CB8AC3E}">
        <p14:creationId xmlns:p14="http://schemas.microsoft.com/office/powerpoint/2010/main" val="281518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Có những hình ảnh con người, sự vật, hiện tượng nào xuất hiện xuyên suốt bài thơ?</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8</a:t>
            </a:fld>
            <a:endParaRPr lang="en-US"/>
          </a:p>
        </p:txBody>
      </p:sp>
    </p:spTree>
    <p:extLst>
      <p:ext uri="{BB962C8B-B14F-4D97-AF65-F5344CB8AC3E}">
        <p14:creationId xmlns:p14="http://schemas.microsoft.com/office/powerpoint/2010/main" val="309077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E84EE16-EA45-40B9-B805-0A4C2A7E29B9}" type="slidenum">
              <a:rPr lang="en-US" smtClean="0"/>
              <a:t>9</a:t>
            </a:fld>
            <a:endParaRPr lang="en-US"/>
          </a:p>
        </p:txBody>
      </p:sp>
    </p:spTree>
    <p:extLst>
      <p:ext uri="{BB962C8B-B14F-4D97-AF65-F5344CB8AC3E}">
        <p14:creationId xmlns:p14="http://schemas.microsoft.com/office/powerpoint/2010/main" val="285227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8703-A53A-9B1E-DF6C-F120BF5014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4E07E9-237C-3180-8190-C6C33B2974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6C5F92-F711-7C40-727E-18E2D1329203}"/>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223FC66E-9584-582D-C10A-AC71B79E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F8241-7FD4-FC1B-C2E9-5B7BE36A214F}"/>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2898207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EBE5-3091-FB60-4792-BC98C2F66D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E8B3D1-D737-C44F-30E4-ADBDD6EA9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2E520-8BA3-642D-A085-525E0CDA6B8E}"/>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CCE4993B-0CDD-F086-CBF9-8B453A36A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AEA27-DA51-E4EF-9FD2-8FF5C55C8140}"/>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207217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5E2ED-7ED0-C81A-14B9-5B7562E9F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2DC6D5-83EA-3786-3D59-BD57600C6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95C86-F128-574A-81EF-08C6E0FD3355}"/>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5B02D354-D206-3ECE-5040-F68235A0D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D279F-F289-D437-7F1D-DF32579F78D7}"/>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44736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7A70-C374-06F5-9D7A-7E65115E5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65697-C567-D2D1-6289-691A9965C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40E94-A518-23CD-496D-94DE920480D4}"/>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AEE70C5E-C24D-255A-F5E8-1483188B5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8B674-6B1E-8094-1DE0-ACCE2B62154F}"/>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102698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9894-051A-F6E9-2DF3-42F7B64BF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FE63CD-196C-4AC1-850A-BB764563F5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46D479-8519-9F3B-FEE9-CCFED11D5DE1}"/>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13BF445C-0D4C-6910-757D-55A7A43C6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87A06-98CA-DF2E-E953-E14BF2874E78}"/>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147804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0B37-7712-9050-BFFF-22A271B58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7791E-DF61-EF95-CB71-2041C5188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ED274-CFAA-556E-B752-2EC70CFDFD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0CDB33-F970-50A6-C135-83EC1D995FCF}"/>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6" name="Footer Placeholder 5">
            <a:extLst>
              <a:ext uri="{FF2B5EF4-FFF2-40B4-BE49-F238E27FC236}">
                <a16:creationId xmlns:a16="http://schemas.microsoft.com/office/drawing/2014/main" id="{ED955874-5ED4-7402-FCD9-611E6D8D5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C39663-38AC-431D-582D-793E1FE5F3E9}"/>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2704299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4944-B65E-BB81-4AAB-AB47F71CCF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2889A-D07D-3DE3-3CD6-A3C7D7B11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25ED00-B482-8752-17FC-29F531AE8F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478127-D91D-47AA-EFFE-307A759B0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A82CA-1033-708A-B1D1-79649913A7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A7AE1-2FDE-9444-3E74-871B99346B7E}"/>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8" name="Footer Placeholder 7">
            <a:extLst>
              <a:ext uri="{FF2B5EF4-FFF2-40B4-BE49-F238E27FC236}">
                <a16:creationId xmlns:a16="http://schemas.microsoft.com/office/drawing/2014/main" id="{B511DDE9-D33F-8122-F1BE-2B7CFA47BD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3455A-4BD3-F2E5-87C8-162A0835B18C}"/>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266823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B9E7-0B20-48C2-7A0F-7D60398960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540DD8-32B4-B3D6-CDDB-5AB4289973C8}"/>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4" name="Footer Placeholder 3">
            <a:extLst>
              <a:ext uri="{FF2B5EF4-FFF2-40B4-BE49-F238E27FC236}">
                <a16:creationId xmlns:a16="http://schemas.microsoft.com/office/drawing/2014/main" id="{B6581CF1-0454-47C2-77B0-67084AAC00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A37D5-6776-F1AC-DD9B-8576EDF0BDB3}"/>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267730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2D75A-880B-6466-0D5D-1EE35A4F5EA2}"/>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3" name="Footer Placeholder 2">
            <a:extLst>
              <a:ext uri="{FF2B5EF4-FFF2-40B4-BE49-F238E27FC236}">
                <a16:creationId xmlns:a16="http://schemas.microsoft.com/office/drawing/2014/main" id="{E90CFF0C-2C6B-6FC3-EFD7-2E27CDFDD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30AC03-7558-1937-B57E-20F6481B07F8}"/>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3999751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9628-E4EC-ADD4-F372-0330B061B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2688E-3049-153D-3783-AC0F6E78D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D153B3-F9BA-4706-93B3-D376D7EF2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FF4F2-57FE-F0A6-A7DC-1817AC5D3DAB}"/>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6" name="Footer Placeholder 5">
            <a:extLst>
              <a:ext uri="{FF2B5EF4-FFF2-40B4-BE49-F238E27FC236}">
                <a16:creationId xmlns:a16="http://schemas.microsoft.com/office/drawing/2014/main" id="{04E088D2-57EA-B876-4E93-BC8EF6641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F741-29E5-34DB-665F-83B651B717FF}"/>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370325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7085-DA26-1AAA-0DAE-4462EC921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0A732-026E-75F3-1493-A3994F720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F25D7-AAF8-C53A-3B77-46A75E707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3FF0D-D43E-0E8B-700E-3C8387E5D6A4}"/>
              </a:ext>
            </a:extLst>
          </p:cNvPr>
          <p:cNvSpPr>
            <a:spLocks noGrp="1"/>
          </p:cNvSpPr>
          <p:nvPr>
            <p:ph type="dt" sz="half" idx="10"/>
          </p:nvPr>
        </p:nvSpPr>
        <p:spPr/>
        <p:txBody>
          <a:bodyPr/>
          <a:lstStyle/>
          <a:p>
            <a:fld id="{CB4B6610-7B6A-4F41-B5A1-5D43CC67180C}" type="datetimeFigureOut">
              <a:rPr lang="en-US" smtClean="0"/>
              <a:t>8/6/2024</a:t>
            </a:fld>
            <a:endParaRPr lang="en-US"/>
          </a:p>
        </p:txBody>
      </p:sp>
      <p:sp>
        <p:nvSpPr>
          <p:cNvPr id="6" name="Footer Placeholder 5">
            <a:extLst>
              <a:ext uri="{FF2B5EF4-FFF2-40B4-BE49-F238E27FC236}">
                <a16:creationId xmlns:a16="http://schemas.microsoft.com/office/drawing/2014/main" id="{E49F1351-8E32-0951-8B80-8F1176547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1D043-9614-85F3-FA2F-3B5F5804FECA}"/>
              </a:ext>
            </a:extLst>
          </p:cNvPr>
          <p:cNvSpPr>
            <a:spLocks noGrp="1"/>
          </p:cNvSpPr>
          <p:nvPr>
            <p:ph type="sldNum" sz="quarter" idx="12"/>
          </p:nvPr>
        </p:nvSpPr>
        <p:spPr/>
        <p:txBody>
          <a:bodyPr/>
          <a:lstStyle/>
          <a:p>
            <a:fld id="{B5888B76-9CAD-4D94-9644-8535538E0DD5}" type="slidenum">
              <a:rPr lang="en-US" smtClean="0"/>
              <a:t>‹#›</a:t>
            </a:fld>
            <a:endParaRPr lang="en-US"/>
          </a:p>
        </p:txBody>
      </p:sp>
    </p:spTree>
    <p:extLst>
      <p:ext uri="{BB962C8B-B14F-4D97-AF65-F5344CB8AC3E}">
        <p14:creationId xmlns:p14="http://schemas.microsoft.com/office/powerpoint/2010/main" val="901337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63B0C7-D68C-9785-EA13-48F79CC40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851D1-F7E7-CFCC-6841-068240DB4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A09FB-B4DD-74C4-0215-8DBA6DABC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4B6610-7B6A-4F41-B5A1-5D43CC67180C}" type="datetimeFigureOut">
              <a:rPr lang="en-US" smtClean="0"/>
              <a:t>8/6/2024</a:t>
            </a:fld>
            <a:endParaRPr lang="en-US"/>
          </a:p>
        </p:txBody>
      </p:sp>
      <p:sp>
        <p:nvSpPr>
          <p:cNvPr id="5" name="Footer Placeholder 4">
            <a:extLst>
              <a:ext uri="{FF2B5EF4-FFF2-40B4-BE49-F238E27FC236}">
                <a16:creationId xmlns:a16="http://schemas.microsoft.com/office/drawing/2014/main" id="{41D070DD-A900-30B0-5446-BD9B4EC3E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048123-73EA-2401-BD37-3F2913368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888B76-9CAD-4D94-9644-8535538E0DD5}" type="slidenum">
              <a:rPr lang="en-US" smtClean="0"/>
              <a:t>‹#›</a:t>
            </a:fld>
            <a:endParaRPr lang="en-US"/>
          </a:p>
        </p:txBody>
      </p:sp>
      <p:grpSp>
        <p:nvGrpSpPr>
          <p:cNvPr id="7" name="Group 6">
            <a:extLst>
              <a:ext uri="{FF2B5EF4-FFF2-40B4-BE49-F238E27FC236}">
                <a16:creationId xmlns:a16="http://schemas.microsoft.com/office/drawing/2014/main" id="{D78777DD-1A02-7BBC-912E-83E236E63AFE}"/>
              </a:ext>
            </a:extLst>
          </p:cNvPr>
          <p:cNvGrpSpPr/>
          <p:nvPr userDrawn="1"/>
        </p:nvGrpSpPr>
        <p:grpSpPr>
          <a:xfrm>
            <a:off x="-2707890" y="-1764758"/>
            <a:ext cx="2083420" cy="1876270"/>
            <a:chOff x="-2819400" y="-2163264"/>
            <a:chExt cx="2819400" cy="2553738"/>
          </a:xfrm>
        </p:grpSpPr>
        <p:pic>
          <p:nvPicPr>
            <p:cNvPr id="8" name="Picture 7" descr="A circular object with a green border&#10;&#10;Description automatically generated">
              <a:extLst>
                <a:ext uri="{FF2B5EF4-FFF2-40B4-BE49-F238E27FC236}">
                  <a16:creationId xmlns:a16="http://schemas.microsoft.com/office/drawing/2014/main" id="{9A398F1E-D280-F55F-341F-F1CF567735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163264"/>
              <a:ext cx="2819400" cy="2553738"/>
            </a:xfrm>
            <a:prstGeom prst="rect">
              <a:avLst/>
            </a:prstGeom>
          </p:spPr>
        </p:pic>
        <p:sp>
          <p:nvSpPr>
            <p:cNvPr id="9" name="TextBox 8">
              <a:extLst>
                <a:ext uri="{FF2B5EF4-FFF2-40B4-BE49-F238E27FC236}">
                  <a16:creationId xmlns:a16="http://schemas.microsoft.com/office/drawing/2014/main" id="{80C34615-9ACD-50DD-3112-D122B3320165}"/>
                </a:ext>
              </a:extLst>
            </p:cNvPr>
            <p:cNvSpPr txBox="1"/>
            <p:nvPr userDrawn="1"/>
          </p:nvSpPr>
          <p:spPr>
            <a:xfrm>
              <a:off x="-2285999" y="-1181100"/>
              <a:ext cx="1752599" cy="8257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200"/>
                <a:t>Sản phẩm của Xoan Vũ 0983110407</a:t>
              </a:r>
              <a:endParaRPr lang="en-US" sz="1200"/>
            </a:p>
          </p:txBody>
        </p:sp>
      </p:grpSp>
    </p:spTree>
    <p:extLst>
      <p:ext uri="{BB962C8B-B14F-4D97-AF65-F5344CB8AC3E}">
        <p14:creationId xmlns:p14="http://schemas.microsoft.com/office/powerpoint/2010/main" val="691142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14.png"/><Relationship Id="rId3" Type="http://schemas.openxmlformats.org/officeDocument/2006/relationships/image" Target="../media/image28.png"/><Relationship Id="rId21" Type="http://schemas.openxmlformats.org/officeDocument/2006/relationships/image" Target="../media/image39.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36.png"/><Relationship Id="rId25" Type="http://schemas.openxmlformats.org/officeDocument/2006/relationships/image" Target="../media/image27.png"/><Relationship Id="rId2" Type="http://schemas.openxmlformats.org/officeDocument/2006/relationships/notesSlide" Target="../notesSlides/notesSlide22.xml"/><Relationship Id="rId16" Type="http://schemas.openxmlformats.org/officeDocument/2006/relationships/image" Target="../media/image24.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24"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96E13C8-70ED-0BB3-3AFA-1466CD7AAAA2}"/>
              </a:ext>
            </a:extLst>
          </p:cNvPr>
          <p:cNvSpPr/>
          <p:nvPr/>
        </p:nvSpPr>
        <p:spPr>
          <a:xfrm>
            <a:off x="-1" y="0"/>
            <a:ext cx="12192001" cy="6858000"/>
          </a:xfrm>
          <a:custGeom>
            <a:avLst/>
            <a:gdLst/>
            <a:ahLst/>
            <a:cxnLst/>
            <a:rect l="l" t="t" r="r" b="b"/>
            <a:pathLst>
              <a:path w="20593861" h="11896622">
                <a:moveTo>
                  <a:pt x="0" y="0"/>
                </a:moveTo>
                <a:lnTo>
                  <a:pt x="20593861" y="0"/>
                </a:lnTo>
                <a:lnTo>
                  <a:pt x="20593861" y="11896623"/>
                </a:lnTo>
                <a:lnTo>
                  <a:pt x="0" y="11896623"/>
                </a:lnTo>
                <a:lnTo>
                  <a:pt x="0" y="0"/>
                </a:lnTo>
                <a:close/>
              </a:path>
            </a:pathLst>
          </a:custGeom>
          <a:blipFill>
            <a:blip r:embed="rId3"/>
            <a:stretch>
              <a:fillRect l="-42469" t="-54592" r="-21865" b="-34939"/>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D20012CD-6909-C026-85F8-EF85E0F6816E}"/>
              </a:ext>
            </a:extLst>
          </p:cNvPr>
          <p:cNvSpPr/>
          <p:nvPr/>
        </p:nvSpPr>
        <p:spPr>
          <a:xfrm>
            <a:off x="-369683" y="1003300"/>
            <a:ext cx="6043561" cy="5854700"/>
          </a:xfrm>
          <a:custGeom>
            <a:avLst/>
            <a:gdLst/>
            <a:ahLst/>
            <a:cxnLst/>
            <a:rect l="l" t="t" r="r" b="b"/>
            <a:pathLst>
              <a:path w="10815190" h="10477215">
                <a:moveTo>
                  <a:pt x="0" y="0"/>
                </a:moveTo>
                <a:lnTo>
                  <a:pt x="10815190" y="0"/>
                </a:lnTo>
                <a:lnTo>
                  <a:pt x="10815190" y="10477215"/>
                </a:lnTo>
                <a:lnTo>
                  <a:pt x="0" y="10477215"/>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24">
            <a:extLst>
              <a:ext uri="{FF2B5EF4-FFF2-40B4-BE49-F238E27FC236}">
                <a16:creationId xmlns:a16="http://schemas.microsoft.com/office/drawing/2014/main" id="{D4BD4120-F47F-7BDF-36A7-6D08044EDF89}"/>
              </a:ext>
            </a:extLst>
          </p:cNvPr>
          <p:cNvSpPr txBox="1"/>
          <p:nvPr/>
        </p:nvSpPr>
        <p:spPr>
          <a:xfrm>
            <a:off x="4451351" y="942990"/>
            <a:ext cx="7899400" cy="1107996"/>
          </a:xfrm>
          <a:prstGeom prst="rect">
            <a:avLst/>
          </a:prstGeom>
        </p:spPr>
        <p:txBody>
          <a:bodyPr wrap="square" lIns="0" tIns="0" rIns="0" bIns="0" rtlCol="0" anchor="t">
            <a:spAutoFit/>
          </a:bodyPr>
          <a:lstStyle/>
          <a:p>
            <a:pPr algn="ctr"/>
            <a:r>
              <a:rPr lang="vi-VN" sz="7200">
                <a:solidFill>
                  <a:srgbClr val="002060"/>
                </a:solidFill>
                <a:latin typeface="Times New Roman" panose="02020603050405020304" pitchFamily="18" charset="0"/>
                <a:cs typeface="Times New Roman" panose="02020603050405020304" pitchFamily="18" charset="0"/>
              </a:rPr>
              <a:t>Chuẩn bị đọc</a:t>
            </a:r>
            <a:endParaRPr lang="en-US" sz="720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EC5D38D-25CD-15E4-7779-E3891146A7F0}"/>
              </a:ext>
            </a:extLst>
          </p:cNvPr>
          <p:cNvSpPr txBox="1"/>
          <p:nvPr/>
        </p:nvSpPr>
        <p:spPr>
          <a:xfrm>
            <a:off x="5673878" y="2515501"/>
            <a:ext cx="6159500" cy="1938992"/>
          </a:xfrm>
          <a:prstGeom prst="rect">
            <a:avLst/>
          </a:prstGeom>
          <a:noFill/>
        </p:spPr>
        <p:txBody>
          <a:bodyPr wrap="square">
            <a:spAutoFit/>
          </a:bodyPr>
          <a:lstStyle/>
          <a:p>
            <a:pPr algn="ctr"/>
            <a:r>
              <a:rPr lang="en-US" sz="4000" b="0">
                <a:solidFill>
                  <a:srgbClr val="0000FF"/>
                </a:solidFill>
                <a:effectLst/>
                <a:latin typeface="Times New Roman" panose="02020603050405020304" pitchFamily="18" charset="0"/>
                <a:cs typeface="Times New Roman" panose="02020603050405020304" pitchFamily="18" charset="0"/>
              </a:rPr>
              <a:t>  </a:t>
            </a:r>
            <a:r>
              <a:rPr lang="vi-VN" sz="4000" b="0">
                <a:solidFill>
                  <a:srgbClr val="0000FF"/>
                </a:solidFill>
                <a:effectLst/>
                <a:latin typeface="Times New Roman" panose="02020603050405020304" pitchFamily="18" charset="0"/>
                <a:cs typeface="Times New Roman" panose="02020603050405020304" pitchFamily="18" charset="0"/>
              </a:rPr>
              <a:t>Chia sẻ lại một kỉ niệm tuổi thơ gắn với người thân của em cùng các  bạn.</a:t>
            </a:r>
            <a:endParaRPr lang="en-US" sz="40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6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847C6BD7-B772-09C5-22B4-64EF0EC66BBD}"/>
              </a:ext>
            </a:extLst>
          </p:cNvPr>
          <p:cNvSpPr/>
          <p:nvPr/>
        </p:nvSpPr>
        <p:spPr>
          <a:xfrm>
            <a:off x="-2460424" y="237144"/>
            <a:ext cx="6421834" cy="7035699"/>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p>
        </p:txBody>
      </p:sp>
      <p:sp>
        <p:nvSpPr>
          <p:cNvPr id="2" name="Freeform 8">
            <a:extLst>
              <a:ext uri="{FF2B5EF4-FFF2-40B4-BE49-F238E27FC236}">
                <a16:creationId xmlns:a16="http://schemas.microsoft.com/office/drawing/2014/main" id="{54336A2D-D8AD-9158-92F7-0712AF7FA452}"/>
              </a:ext>
            </a:extLst>
          </p:cNvPr>
          <p:cNvSpPr/>
          <p:nvPr/>
        </p:nvSpPr>
        <p:spPr>
          <a:xfrm>
            <a:off x="-209966" y="4599838"/>
            <a:ext cx="4480295" cy="2575728"/>
          </a:xfrm>
          <a:custGeom>
            <a:avLst/>
            <a:gdLst/>
            <a:ahLst/>
            <a:cxnLst/>
            <a:rect l="l" t="t" r="r" b="b"/>
            <a:pathLst>
              <a:path w="11280869" h="6485388">
                <a:moveTo>
                  <a:pt x="0" y="0"/>
                </a:moveTo>
                <a:lnTo>
                  <a:pt x="11280870" y="0"/>
                </a:lnTo>
                <a:lnTo>
                  <a:pt x="11280870" y="6485388"/>
                </a:lnTo>
                <a:lnTo>
                  <a:pt x="0" y="6485388"/>
                </a:lnTo>
                <a:lnTo>
                  <a:pt x="0" y="0"/>
                </a:lnTo>
                <a:close/>
              </a:path>
            </a:pathLst>
          </a:custGeom>
          <a:blipFill>
            <a:blip r:embed="rId4"/>
            <a:stretch>
              <a:fillRect/>
            </a:stretch>
          </a:blipFill>
        </p:spPr>
        <p:txBody>
          <a:bodyPr/>
          <a:lstStyle/>
          <a:p>
            <a:endParaRPr lang="en-US"/>
          </a:p>
        </p:txBody>
      </p:sp>
      <p:sp>
        <p:nvSpPr>
          <p:cNvPr id="4" name="Freeform 9">
            <a:extLst>
              <a:ext uri="{FF2B5EF4-FFF2-40B4-BE49-F238E27FC236}">
                <a16:creationId xmlns:a16="http://schemas.microsoft.com/office/drawing/2014/main" id="{7CC2D226-EF63-BCB7-03F5-DD167DC119D7}"/>
              </a:ext>
            </a:extLst>
          </p:cNvPr>
          <p:cNvSpPr/>
          <p:nvPr/>
        </p:nvSpPr>
        <p:spPr>
          <a:xfrm rot="4661170">
            <a:off x="10086536" y="-2634232"/>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a16="http://schemas.microsoft.com/office/drawing/2014/main" id="{AFB17CAD-84F5-E9A7-3AEC-FF011F2978C2}"/>
              </a:ext>
            </a:extLst>
          </p:cNvPr>
          <p:cNvSpPr txBox="1"/>
          <p:nvPr/>
        </p:nvSpPr>
        <p:spPr>
          <a:xfrm>
            <a:off x="3794354" y="471927"/>
            <a:ext cx="6604000" cy="646331"/>
          </a:xfrm>
          <a:prstGeom prst="rect">
            <a:avLst/>
          </a:prstGeom>
          <a:noFill/>
        </p:spPr>
        <p:txBody>
          <a:bodyPr wrap="square">
            <a:spAutoFit/>
          </a:bodyPr>
          <a:lstStyle/>
          <a:p>
            <a:pPr marL="0" marR="0" algn="just">
              <a:spcBef>
                <a:spcPts val="0"/>
              </a:spcBef>
              <a:spcAft>
                <a:spcPts val="0"/>
              </a:spcAft>
            </a:pPr>
            <a:r>
              <a:rPr lang="vi-VN" sz="3600" b="1">
                <a:solidFill>
                  <a:srgbClr val="002060"/>
                </a:solidFill>
                <a:latin typeface="#9Slide03 SFU Futura_12" panose="00000400000000000000" pitchFamily="2" charset="-93"/>
                <a:ea typeface="#9Slide05 HLT Boulevard" panose="00000400000000000000" pitchFamily="2" charset="-93"/>
                <a:cs typeface="Times New Roman" panose="02020603050405020304" pitchFamily="18" charset="0"/>
              </a:rPr>
              <a:t>b</a:t>
            </a:r>
            <a:r>
              <a:rPr lang="en-US" sz="3600" b="1">
                <a:solidFill>
                  <a:srgbClr val="002060"/>
                </a:solidFill>
                <a:effectLst/>
                <a:latin typeface="#9Slide03 SFU Futura_12" panose="00000400000000000000" pitchFamily="2" charset="-93"/>
                <a:ea typeface="#9Slide05 HLT Boulevard" panose="00000400000000000000" pitchFamily="2" charset="-93"/>
                <a:cs typeface="Times New Roman" panose="02020603050405020304" pitchFamily="18" charset="0"/>
              </a:rPr>
              <a:t>. </a:t>
            </a:r>
            <a:r>
              <a:rPr lang="vi-VN" sz="3600" b="1">
                <a:solidFill>
                  <a:srgbClr val="002060"/>
                </a:solidFill>
                <a:latin typeface="#9Slide03 SFU Futura_12" panose="00000400000000000000" pitchFamily="2" charset="-93"/>
                <a:ea typeface="#9Slide05 HLT Boulevard" panose="00000400000000000000" pitchFamily="2" charset="-93"/>
                <a:cs typeface="Times New Roman" panose="02020603050405020304" pitchFamily="18" charset="0"/>
              </a:rPr>
              <a:t>Biện pháp tu từ</a:t>
            </a:r>
            <a:endParaRPr lang="en-US" sz="2800">
              <a:solidFill>
                <a:srgbClr val="002060"/>
              </a:solidFill>
              <a:effectLst/>
              <a:latin typeface="#9Slide03 SFU Futura_12" panose="00000400000000000000" pitchFamily="2" charset="-93"/>
              <a:ea typeface="#9Slide05 HLT Boulevard" panose="00000400000000000000" pitchFamily="2" charset="-93"/>
              <a:cs typeface="Times New Roman" panose="02020603050405020304" pitchFamily="18" charset="0"/>
            </a:endParaRPr>
          </a:p>
        </p:txBody>
      </p:sp>
      <p:sp>
        <p:nvSpPr>
          <p:cNvPr id="3" name="TextBox 2">
            <a:extLst>
              <a:ext uri="{FF2B5EF4-FFF2-40B4-BE49-F238E27FC236}">
                <a16:creationId xmlns:a16="http://schemas.microsoft.com/office/drawing/2014/main" id="{4D94391A-6627-560D-F96E-3444C8D3EA50}"/>
              </a:ext>
            </a:extLst>
          </p:cNvPr>
          <p:cNvSpPr txBox="1"/>
          <p:nvPr/>
        </p:nvSpPr>
        <p:spPr>
          <a:xfrm>
            <a:off x="3860813" y="1080045"/>
            <a:ext cx="6281259" cy="584775"/>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a:t>
            </a:r>
            <a:r>
              <a:rPr lang="en-GB" sz="3200">
                <a:latin typeface="Times New Roman" panose="02020603050405020304" pitchFamily="18" charset="0"/>
                <a:cs typeface="Times New Roman" panose="02020603050405020304" pitchFamily="18" charset="0"/>
              </a:rPr>
              <a:t>Ẩn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bếp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8F620F7-34DF-952A-3175-F36A175516F8}"/>
              </a:ext>
            </a:extLst>
          </p:cNvPr>
          <p:cNvSpPr txBox="1"/>
          <p:nvPr/>
        </p:nvSpPr>
        <p:spPr>
          <a:xfrm>
            <a:off x="3832274" y="1688163"/>
            <a:ext cx="6281259" cy="584775"/>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a:t>
            </a:r>
            <a:r>
              <a:rPr lang="en-GB" sz="3200">
                <a:latin typeface="Times New Roman" panose="02020603050405020304" pitchFamily="18" charset="0"/>
                <a:cs typeface="Times New Roman" panose="02020603050405020304" pitchFamily="18" charset="0"/>
              </a:rPr>
              <a:t>Điệp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375E273-6B97-FE56-AB27-BEC9A49C2946}"/>
              </a:ext>
            </a:extLst>
          </p:cNvPr>
          <p:cNvSpPr txBox="1"/>
          <p:nvPr/>
        </p:nvSpPr>
        <p:spPr>
          <a:xfrm>
            <a:off x="3794354" y="2347079"/>
            <a:ext cx="7844865" cy="584775"/>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Đ</a:t>
            </a:r>
            <a:r>
              <a:rPr lang="en-GB" sz="3200" dirty="0" err="1">
                <a:latin typeface="Times New Roman" panose="02020603050405020304" pitchFamily="18" charset="0"/>
                <a:cs typeface="Times New Roman" panose="02020603050405020304" pitchFamily="18" charset="0"/>
              </a:rPr>
              <a:t>iệp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ngữ</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t>
            </a:r>
            <a:r>
              <a:rPr lang="en-GB" sz="3200" i="1" dirty="0" err="1">
                <a:latin typeface="Times New Roman" panose="02020603050405020304" pitchFamily="18" charset="0"/>
                <a:cs typeface="Times New Roman" panose="02020603050405020304" pitchFamily="18" charset="0"/>
              </a:rPr>
              <a:t>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một</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ngọn</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19DABA-4036-6F21-7A4A-0AC2DBEFF899}"/>
              </a:ext>
            </a:extLst>
          </p:cNvPr>
          <p:cNvSpPr txBox="1"/>
          <p:nvPr/>
        </p:nvSpPr>
        <p:spPr>
          <a:xfrm>
            <a:off x="3873166" y="3182749"/>
            <a:ext cx="7844865" cy="2554545"/>
          </a:xfrm>
          <a:prstGeom prst="rect">
            <a:avLst/>
          </a:prstGeom>
          <a:noFill/>
        </p:spPr>
        <p:txBody>
          <a:bodyPr wrap="square">
            <a:spAutoFit/>
          </a:bodyPr>
          <a:lstStyle/>
          <a:p>
            <a:pPr algn="just">
              <a:spcBef>
                <a:spcPts val="400"/>
              </a:spcBef>
              <a:spcAft>
                <a:spcPts val="800"/>
              </a:spcAft>
            </a:pPr>
            <a:r>
              <a:rPr lang="vi-VN"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sym typeface="Wingdings" panose="05000000000000000000" pitchFamily="2" charset="2"/>
              </a:rPr>
              <a:t></a:t>
            </a:r>
            <a:r>
              <a:rPr lang="vi-VN" sz="3200">
                <a:latin typeface="Times New Roman" panose="02020603050405020304" pitchFamily="18" charset="0"/>
                <a:cs typeface="Times New Roman" panose="02020603050405020304" pitchFamily="18" charset="0"/>
              </a:rPr>
              <a:t> M</a:t>
            </a:r>
            <a:r>
              <a:rPr lang="en-GB" sz="3200">
                <a:latin typeface="Times New Roman" panose="02020603050405020304" pitchFamily="18" charset="0"/>
                <a:cs typeface="Times New Roman" panose="02020603050405020304" pitchFamily="18" charset="0"/>
              </a:rPr>
              <a:t>ở </a:t>
            </a:r>
            <a:r>
              <a:rPr lang="en-GB" sz="3200" dirty="0" err="1">
                <a:latin typeface="Times New Roman" panose="02020603050405020304" pitchFamily="18" charset="0"/>
                <a:cs typeface="Times New Roman" panose="02020603050405020304" pitchFamily="18" charset="0"/>
              </a:rPr>
              <a:t>rộng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nhấn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mạnh</a:t>
            </a:r>
            <a:r>
              <a:rPr lang="en-GB" sz="3200" dirty="0">
                <a:latin typeface="Times New Roman" panose="02020603050405020304" pitchFamily="18" charset="0"/>
                <a:cs typeface="Times New Roman" panose="02020603050405020304" pitchFamily="18" charset="0"/>
              </a:rPr>
              <a:t> ý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thường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niềm</a:t>
            </a:r>
            <a:r>
              <a:rPr lang="en-GB" sz="3200" dirty="0">
                <a:latin typeface="Times New Roman" panose="02020603050405020304" pitchFamily="18" charset="0"/>
                <a:cs typeface="Times New Roman" panose="02020603050405020304" pitchFamily="18" charset="0"/>
              </a:rPr>
              <a:t> tin,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lòng</a:t>
            </a:r>
            <a:r>
              <a:rPr lang="en-GB" sz="3200" dirty="0">
                <a:latin typeface="Times New Roman" panose="02020603050405020304" pitchFamily="18" charset="0"/>
                <a:cs typeface="Times New Roman" panose="02020603050405020304" pitchFamily="18" charset="0"/>
              </a:rPr>
              <a:t> </a:t>
            </a:r>
            <a:r>
              <a:rPr lang="en-GB" sz="3200" err="1">
                <a:latin typeface="Times New Roman" panose="02020603050405020304" pitchFamily="18" charset="0"/>
                <a:cs typeface="Times New Roman" panose="02020603050405020304" pitchFamily="18" charset="0"/>
              </a:rPr>
              <a:t>cháu</a:t>
            </a:r>
            <a:r>
              <a:rPr lang="en-GB" sz="320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70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F4F1B2AD-1416-7210-CC5E-E6F079AB21AF}"/>
              </a:ext>
            </a:extLst>
          </p:cNvPr>
          <p:cNvSpPr/>
          <p:nvPr/>
        </p:nvSpPr>
        <p:spPr>
          <a:xfrm>
            <a:off x="-1588228" y="311285"/>
            <a:ext cx="6750908" cy="6750908"/>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3" name="Freeform 12">
            <a:extLst>
              <a:ext uri="{FF2B5EF4-FFF2-40B4-BE49-F238E27FC236}">
                <a16:creationId xmlns:a16="http://schemas.microsoft.com/office/drawing/2014/main" id="{CBCDE87A-3E2C-F883-31D1-AE2134884661}"/>
              </a:ext>
            </a:extLst>
          </p:cNvPr>
          <p:cNvSpPr/>
          <p:nvPr/>
        </p:nvSpPr>
        <p:spPr>
          <a:xfrm>
            <a:off x="2055341" y="4518855"/>
            <a:ext cx="4506097" cy="2791695"/>
          </a:xfrm>
          <a:custGeom>
            <a:avLst/>
            <a:gdLst/>
            <a:ahLst/>
            <a:cxnLst/>
            <a:rect l="l" t="t" r="r" b="b"/>
            <a:pathLst>
              <a:path w="8194491" h="5076793">
                <a:moveTo>
                  <a:pt x="0" y="0"/>
                </a:moveTo>
                <a:lnTo>
                  <a:pt x="8194491" y="0"/>
                </a:lnTo>
                <a:lnTo>
                  <a:pt x="8194491" y="5076793"/>
                </a:lnTo>
                <a:lnTo>
                  <a:pt x="0" y="5076793"/>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BD550B13-12FB-D1EF-5852-DC63F2BC575F}"/>
              </a:ext>
            </a:extLst>
          </p:cNvPr>
          <p:cNvSpPr/>
          <p:nvPr/>
        </p:nvSpPr>
        <p:spPr>
          <a:xfrm>
            <a:off x="9548041" y="-968381"/>
            <a:ext cx="4240560" cy="3540868"/>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631CE6-B70A-5959-DB04-3590C47D56BE}"/>
              </a:ext>
            </a:extLst>
          </p:cNvPr>
          <p:cNvSpPr txBox="1"/>
          <p:nvPr/>
        </p:nvSpPr>
        <p:spPr>
          <a:xfrm>
            <a:off x="704336" y="99745"/>
            <a:ext cx="10569532" cy="646331"/>
          </a:xfrm>
          <a:prstGeom prst="rect">
            <a:avLst/>
          </a:prstGeom>
          <a:noFill/>
        </p:spPr>
        <p:txBody>
          <a:bodyPr wrap="square">
            <a:spAutoFit/>
          </a:bodyPr>
          <a:lstStyle/>
          <a:p>
            <a:pPr marL="0" marR="0" algn="just">
              <a:spcBef>
                <a:spcPts val="0"/>
              </a:spcBef>
              <a:spcAft>
                <a:spcPts val="0"/>
              </a:spcAft>
            </a:pPr>
            <a:r>
              <a:rPr lang="vi-VN" sz="3600" b="1">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c. Yếu tố  tự sự, miêu tả và biểu cảm trong thơ</a:t>
            </a:r>
            <a:endParaRPr lang="en-US" sz="28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73E5289-BE29-F9D9-3D17-F341C114444B}"/>
              </a:ext>
            </a:extLst>
          </p:cNvPr>
          <p:cNvGraphicFramePr>
            <a:graphicFrameLocks noGrp="1"/>
          </p:cNvGraphicFramePr>
          <p:nvPr>
            <p:extLst>
              <p:ext uri="{D42A27DB-BD31-4B8C-83A1-F6EECF244321}">
                <p14:modId xmlns:p14="http://schemas.microsoft.com/office/powerpoint/2010/main" val="265027337"/>
              </p:ext>
            </p:extLst>
          </p:nvPr>
        </p:nvGraphicFramePr>
        <p:xfrm>
          <a:off x="330200" y="822316"/>
          <a:ext cx="11493501" cy="5934084"/>
        </p:xfrm>
        <a:graphic>
          <a:graphicData uri="http://schemas.openxmlformats.org/drawingml/2006/table">
            <a:tbl>
              <a:tblPr firstRow="1" firstCol="1" bandRow="1">
                <a:tableStyleId>{1FECB4D8-DB02-4DC6-A0A2-4F2EBAE1DC90}</a:tableStyleId>
              </a:tblPr>
              <a:tblGrid>
                <a:gridCol w="3357973">
                  <a:extLst>
                    <a:ext uri="{9D8B030D-6E8A-4147-A177-3AD203B41FA5}">
                      <a16:colId xmlns:a16="http://schemas.microsoft.com/office/drawing/2014/main" val="308969640"/>
                    </a:ext>
                  </a:extLst>
                </a:gridCol>
                <a:gridCol w="4422939">
                  <a:extLst>
                    <a:ext uri="{9D8B030D-6E8A-4147-A177-3AD203B41FA5}">
                      <a16:colId xmlns:a16="http://schemas.microsoft.com/office/drawing/2014/main" val="2650692051"/>
                    </a:ext>
                  </a:extLst>
                </a:gridCol>
                <a:gridCol w="3712589">
                  <a:extLst>
                    <a:ext uri="{9D8B030D-6E8A-4147-A177-3AD203B41FA5}">
                      <a16:colId xmlns:a16="http://schemas.microsoft.com/office/drawing/2014/main" val="904238007"/>
                    </a:ext>
                  </a:extLst>
                </a:gridCol>
              </a:tblGrid>
              <a:tr h="476135">
                <a:tc gridSpan="3">
                  <a:txBody>
                    <a:bodyPr/>
                    <a:lstStyle/>
                    <a:p>
                      <a:pPr algn="ctr">
                        <a:lnSpc>
                          <a:spcPct val="100000"/>
                        </a:lnSpc>
                        <a:spcAft>
                          <a:spcPts val="800"/>
                        </a:spcAft>
                      </a:pPr>
                      <a:r>
                        <a:rPr lang="vi-VN" sz="2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số 2: Tìm hiểu yếu tố tự sự, miêu tả, biểu cảm trong thơ</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pPr algn="ctr">
                        <a:lnSpc>
                          <a:spcPct val="100000"/>
                        </a:lnSpc>
                        <a:spcAft>
                          <a:spcPts val="800"/>
                        </a:spcAft>
                      </a:pP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pPr algn="ctr">
                        <a:lnSpc>
                          <a:spcPct val="100000"/>
                        </a:lnSpc>
                        <a:spcAft>
                          <a:spcPts val="800"/>
                        </a:spcAft>
                      </a:pP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4138225926"/>
                  </a:ext>
                </a:extLst>
              </a:tr>
              <a:tr h="476135">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err="1">
                          <a:solidFill>
                            <a:schemeClr val="tx1"/>
                          </a:solidFill>
                          <a:effectLst/>
                          <a:latin typeface="Times New Roman" panose="02020603050405020304" pitchFamily="18" charset="0"/>
                          <a:cs typeface="Times New Roman" panose="02020603050405020304" pitchFamily="18" charset="0"/>
                        </a:rPr>
                        <a:t>tố</a:t>
                      </a:r>
                      <a:r>
                        <a:rPr lang="en-US" sz="2500" kern="100">
                          <a:solidFill>
                            <a:schemeClr val="tx1"/>
                          </a:solidFill>
                          <a:effectLst/>
                          <a:latin typeface="Times New Roman" panose="02020603050405020304" pitchFamily="18" charset="0"/>
                          <a:cs typeface="Times New Roman" panose="02020603050405020304" pitchFamily="18" charset="0"/>
                        </a:rPr>
                        <a:t> </a:t>
                      </a:r>
                      <a:r>
                        <a:rPr lang="vi-VN" sz="2500" kern="100">
                          <a:solidFill>
                            <a:schemeClr val="tx1"/>
                          </a:solidFill>
                          <a:effectLst/>
                          <a:latin typeface="Times New Roman" panose="02020603050405020304" pitchFamily="18" charset="0"/>
                          <a:cs typeface="Times New Roman" panose="02020603050405020304" pitchFamily="18" charset="0"/>
                        </a:rPr>
                        <a:t>tự 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pPr algn="ctr">
                        <a:lnSpc>
                          <a:spcPct val="100000"/>
                        </a:lnSpc>
                        <a:spcAft>
                          <a:spcPts val="800"/>
                        </a:spcAft>
                      </a:pPr>
                      <a:r>
                        <a:rPr lang="en-US" sz="2500" b="1" kern="100" dirty="0" err="1">
                          <a:solidFill>
                            <a:schemeClr val="tx1"/>
                          </a:solidFill>
                          <a:effectLst/>
                          <a:latin typeface="Times New Roman" panose="02020603050405020304" pitchFamily="18" charset="0"/>
                          <a:cs typeface="Times New Roman" panose="02020603050405020304" pitchFamily="18" charset="0"/>
                        </a:rPr>
                        <a:t>Yếu</a:t>
                      </a:r>
                      <a:r>
                        <a:rPr lang="en-US" sz="2500" b="1" kern="100" dirty="0">
                          <a:solidFill>
                            <a:schemeClr val="tx1"/>
                          </a:solidFill>
                          <a:effectLst/>
                          <a:latin typeface="Times New Roman" panose="02020603050405020304" pitchFamily="18" charset="0"/>
                          <a:cs typeface="Times New Roman" panose="02020603050405020304" pitchFamily="18" charset="0"/>
                        </a:rPr>
                        <a:t> </a:t>
                      </a:r>
                      <a:r>
                        <a:rPr lang="en-US" sz="2500" b="1" kern="100" dirty="0" err="1">
                          <a:solidFill>
                            <a:schemeClr val="tx1"/>
                          </a:solidFill>
                          <a:effectLst/>
                          <a:latin typeface="Times New Roman" panose="02020603050405020304" pitchFamily="18" charset="0"/>
                          <a:cs typeface="Times New Roman" panose="02020603050405020304" pitchFamily="18" charset="0"/>
                        </a:rPr>
                        <a:t>tố</a:t>
                      </a:r>
                      <a:r>
                        <a:rPr lang="en-US" sz="2500" b="1" kern="100" dirty="0">
                          <a:solidFill>
                            <a:schemeClr val="tx1"/>
                          </a:solidFill>
                          <a:effectLst/>
                          <a:latin typeface="Times New Roman" panose="02020603050405020304" pitchFamily="18" charset="0"/>
                          <a:cs typeface="Times New Roman" panose="02020603050405020304" pitchFamily="18" charset="0"/>
                        </a:rPr>
                        <a:t> </a:t>
                      </a:r>
                      <a:r>
                        <a:rPr lang="en-US" sz="2500" b="1" kern="100" dirty="0" err="1">
                          <a:solidFill>
                            <a:schemeClr val="tx1"/>
                          </a:solidFill>
                          <a:effectLst/>
                          <a:latin typeface="Times New Roman" panose="02020603050405020304" pitchFamily="18" charset="0"/>
                          <a:cs typeface="Times New Roman" panose="02020603050405020304" pitchFamily="18" charset="0"/>
                        </a:rPr>
                        <a:t>miêu</a:t>
                      </a:r>
                      <a:r>
                        <a:rPr lang="en-US" sz="2500" b="1" kern="100" dirty="0">
                          <a:solidFill>
                            <a:schemeClr val="tx1"/>
                          </a:solidFill>
                          <a:effectLst/>
                          <a:latin typeface="Times New Roman" panose="02020603050405020304" pitchFamily="18" charset="0"/>
                          <a:cs typeface="Times New Roman" panose="02020603050405020304" pitchFamily="18" charset="0"/>
                        </a:rPr>
                        <a:t> </a:t>
                      </a:r>
                      <a:r>
                        <a:rPr lang="en-US" sz="2500" b="1" kern="100" dirty="0" err="1">
                          <a:solidFill>
                            <a:schemeClr val="tx1"/>
                          </a:solidFill>
                          <a:effectLst/>
                          <a:latin typeface="Times New Roman" panose="02020603050405020304" pitchFamily="18" charset="0"/>
                          <a:cs typeface="Times New Roman" panose="02020603050405020304" pitchFamily="18" charset="0"/>
                        </a:rPr>
                        <a:t>tả</a:t>
                      </a:r>
                      <a:endParaRPr lang="en-SG" sz="25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pPr algn="ctr">
                        <a:lnSpc>
                          <a:spcPct val="100000"/>
                        </a:lnSpc>
                        <a:spcAft>
                          <a:spcPts val="800"/>
                        </a:spcAft>
                      </a:pPr>
                      <a:r>
                        <a:rPr lang="en-US" sz="2500" b="1" kern="100" dirty="0" err="1">
                          <a:solidFill>
                            <a:schemeClr val="tx1"/>
                          </a:solidFill>
                          <a:effectLst/>
                          <a:latin typeface="Times New Roman" panose="02020603050405020304" pitchFamily="18" charset="0"/>
                          <a:cs typeface="Times New Roman" panose="02020603050405020304" pitchFamily="18" charset="0"/>
                        </a:rPr>
                        <a:t>Yếu</a:t>
                      </a:r>
                      <a:r>
                        <a:rPr lang="en-US" sz="2500" b="1" kern="100" dirty="0">
                          <a:solidFill>
                            <a:schemeClr val="tx1"/>
                          </a:solidFill>
                          <a:effectLst/>
                          <a:latin typeface="Times New Roman" panose="02020603050405020304" pitchFamily="18" charset="0"/>
                          <a:cs typeface="Times New Roman" panose="02020603050405020304" pitchFamily="18" charset="0"/>
                        </a:rPr>
                        <a:t> </a:t>
                      </a:r>
                      <a:r>
                        <a:rPr lang="en-US" sz="2500" b="1" kern="100" err="1">
                          <a:solidFill>
                            <a:schemeClr val="tx1"/>
                          </a:solidFill>
                          <a:effectLst/>
                          <a:latin typeface="Times New Roman" panose="02020603050405020304" pitchFamily="18" charset="0"/>
                          <a:cs typeface="Times New Roman" panose="02020603050405020304" pitchFamily="18" charset="0"/>
                        </a:rPr>
                        <a:t>tố</a:t>
                      </a:r>
                      <a:r>
                        <a:rPr lang="en-US" sz="2500" b="1" kern="100">
                          <a:solidFill>
                            <a:schemeClr val="tx1"/>
                          </a:solidFill>
                          <a:effectLst/>
                          <a:latin typeface="Times New Roman" panose="02020603050405020304" pitchFamily="18" charset="0"/>
                          <a:cs typeface="Times New Roman" panose="02020603050405020304" pitchFamily="18" charset="0"/>
                        </a:rPr>
                        <a:t> </a:t>
                      </a:r>
                      <a:r>
                        <a:rPr lang="vi-VN" sz="2500" b="1" kern="100">
                          <a:solidFill>
                            <a:schemeClr val="tx1"/>
                          </a:solidFill>
                          <a:effectLst/>
                          <a:latin typeface="Times New Roman" panose="02020603050405020304" pitchFamily="18" charset="0"/>
                          <a:cs typeface="Times New Roman" panose="02020603050405020304" pitchFamily="18" charset="0"/>
                        </a:rPr>
                        <a:t>biểu cảm</a:t>
                      </a:r>
                      <a:endParaRPr lang="en-SG" sz="25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986625832"/>
                  </a:ext>
                </a:extLst>
              </a:tr>
              <a:tr h="3635614">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3003555825"/>
                  </a:ext>
                </a:extLst>
              </a:tr>
              <a:tr h="1022580">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err="1">
                          <a:solidFill>
                            <a:schemeClr val="tx1"/>
                          </a:solidFill>
                          <a:effectLst/>
                          <a:latin typeface="Times New Roman" panose="02020603050405020304" pitchFamily="18" charset="0"/>
                          <a:cs typeface="Times New Roman" panose="02020603050405020304" pitchFamily="18" charset="0"/>
                        </a:rPr>
                        <a:t>dụng</a:t>
                      </a:r>
                      <a:r>
                        <a:rPr lang="en-US" sz="2500" kern="100">
                          <a:solidFill>
                            <a:schemeClr val="tx1"/>
                          </a:solidFill>
                          <a:effectLst/>
                          <a:latin typeface="Times New Roman" panose="02020603050405020304" pitchFamily="18" charset="0"/>
                          <a:cs typeface="Times New Roman" panose="02020603050405020304" pitchFamily="18" charset="0"/>
                        </a:rPr>
                        <a:t>:</a:t>
                      </a:r>
                      <a:endParaRPr lang="vi-VN" sz="2500" kern="1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endParaRPr lang="vi-VN" sz="2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25245569"/>
                  </a:ext>
                </a:extLst>
              </a:tr>
            </a:tbl>
          </a:graphicData>
        </a:graphic>
      </p:graphicFrame>
      <p:sp>
        <p:nvSpPr>
          <p:cNvPr id="7" name="TextBox 6">
            <a:extLst>
              <a:ext uri="{FF2B5EF4-FFF2-40B4-BE49-F238E27FC236}">
                <a16:creationId xmlns:a16="http://schemas.microsoft.com/office/drawing/2014/main" id="{F61BAB99-4262-FAA9-A8CB-DFB4FD951C68}"/>
              </a:ext>
            </a:extLst>
          </p:cNvPr>
          <p:cNvSpPr txBox="1"/>
          <p:nvPr/>
        </p:nvSpPr>
        <p:spPr>
          <a:xfrm>
            <a:off x="443527" y="1719038"/>
            <a:ext cx="3257264" cy="3554819"/>
          </a:xfrm>
          <a:prstGeom prst="rect">
            <a:avLst/>
          </a:prstGeom>
          <a:noFill/>
        </p:spPr>
        <p:txBody>
          <a:bodyPr wrap="square">
            <a:spAutoFit/>
          </a:bodyPr>
          <a:lstStyle/>
          <a:p>
            <a:pPr algn="just"/>
            <a:r>
              <a:rPr lang="vi-VN" sz="2500" kern="0">
                <a:solidFill>
                  <a:srgbClr val="000000"/>
                </a:solidFill>
                <a:latin typeface="Times New Roman" panose="02020603050405020304" pitchFamily="18" charset="0"/>
                <a:cs typeface="Times New Roman" panose="02020603050405020304" pitchFamily="18" charset="0"/>
                <a:sym typeface="Arial"/>
              </a:rPr>
              <a:t>- B</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ài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hồi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tưởng</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vi-VN" sz="25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kể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tuổi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thoại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(Khi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hú</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kêu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còn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không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lời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dặn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lang="en-SG"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C2B5EFF-B01F-2978-E302-BCB0C1A04645}"/>
              </a:ext>
            </a:extLst>
          </p:cNvPr>
          <p:cNvSpPr txBox="1"/>
          <p:nvPr/>
        </p:nvSpPr>
        <p:spPr>
          <a:xfrm>
            <a:off x="3726191" y="1737940"/>
            <a:ext cx="4385361" cy="35548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Các </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lửa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sương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sớm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khói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toả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mai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ấp</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iu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nồng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ấm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khô</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rạc</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ngựa</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gò</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thiếu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ngựa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lầm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lụi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than,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âm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SG"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44692501-A05D-D303-D450-09A6DB532F90}"/>
              </a:ext>
            </a:extLst>
          </p:cNvPr>
          <p:cNvSpPr txBox="1"/>
          <p:nvPr/>
        </p:nvSpPr>
        <p:spPr>
          <a:xfrm>
            <a:off x="8104001" y="1737940"/>
            <a:ext cx="3719699" cy="3554819"/>
          </a:xfrm>
          <a:prstGeom prst="rect">
            <a:avLst/>
          </a:prstGeom>
          <a:noFill/>
        </p:spPr>
        <p:txBody>
          <a:bodyPr wrap="square">
            <a:spAutoFit/>
          </a:bodyPr>
          <a:lstStyle/>
          <a:p>
            <a:pPr algn="just"/>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Từng </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đều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chứa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nghẹn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ngào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kính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trọng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thần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truyền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cùng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lộ</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trực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lang="en-SG"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661AC8C-1F3C-2984-40B1-C96E96B9530C}"/>
              </a:ext>
            </a:extLst>
          </p:cNvPr>
          <p:cNvSpPr txBox="1"/>
          <p:nvPr/>
        </p:nvSpPr>
        <p:spPr>
          <a:xfrm>
            <a:off x="430826" y="5374486"/>
            <a:ext cx="11240473" cy="1246495"/>
          </a:xfrm>
          <a:prstGeom prst="rect">
            <a:avLst/>
          </a:prstGeom>
          <a:noFill/>
        </p:spPr>
        <p:txBody>
          <a:bodyPr wrap="square">
            <a:spAutoFit/>
          </a:bodyPr>
          <a:lstStyle/>
          <a:p>
            <a:pPr algn="just"/>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Thể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ảnh</a:t>
            </a:r>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người</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vi-VN" sz="25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cách </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sống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cụ</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vật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còn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trưởng</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thành</a:t>
            </a:r>
            <a:r>
              <a:rPr lang="vi-VN" sz="2500" kern="0">
                <a:solidFill>
                  <a:srgbClr val="000000"/>
                </a:solidFill>
                <a:latin typeface="Times New Roman" panose="02020603050405020304" pitchFamily="18" charset="0"/>
                <a:cs typeface="Times New Roman" panose="02020603050405020304" pitchFamily="18" charset="0"/>
                <a:sym typeface="Arial"/>
              </a:rPr>
              <a:t> đồng thời</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vô</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bờ</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lòng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ơn</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vi-VN" sz="25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cháu</a:t>
            </a:r>
            <a:r>
              <a:rPr kumimoji="0" lang="en-GB" sz="25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828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F4F1B2AD-1416-7210-CC5E-E6F079AB21AF}"/>
              </a:ext>
            </a:extLst>
          </p:cNvPr>
          <p:cNvSpPr/>
          <p:nvPr/>
        </p:nvSpPr>
        <p:spPr>
          <a:xfrm>
            <a:off x="-2360230" y="123531"/>
            <a:ext cx="6750908" cy="6750908"/>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3" name="Freeform 12">
            <a:extLst>
              <a:ext uri="{FF2B5EF4-FFF2-40B4-BE49-F238E27FC236}">
                <a16:creationId xmlns:a16="http://schemas.microsoft.com/office/drawing/2014/main" id="{CBCDE87A-3E2C-F883-31D1-AE2134884661}"/>
              </a:ext>
            </a:extLst>
          </p:cNvPr>
          <p:cNvSpPr/>
          <p:nvPr/>
        </p:nvSpPr>
        <p:spPr>
          <a:xfrm>
            <a:off x="1015224" y="4453927"/>
            <a:ext cx="4506097" cy="2791695"/>
          </a:xfrm>
          <a:custGeom>
            <a:avLst/>
            <a:gdLst/>
            <a:ahLst/>
            <a:cxnLst/>
            <a:rect l="l" t="t" r="r" b="b"/>
            <a:pathLst>
              <a:path w="8194491" h="5076793">
                <a:moveTo>
                  <a:pt x="0" y="0"/>
                </a:moveTo>
                <a:lnTo>
                  <a:pt x="8194491" y="0"/>
                </a:lnTo>
                <a:lnTo>
                  <a:pt x="8194491" y="5076793"/>
                </a:lnTo>
                <a:lnTo>
                  <a:pt x="0" y="5076793"/>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BD550B13-12FB-D1EF-5852-DC63F2BC575F}"/>
              </a:ext>
            </a:extLst>
          </p:cNvPr>
          <p:cNvSpPr/>
          <p:nvPr/>
        </p:nvSpPr>
        <p:spPr>
          <a:xfrm>
            <a:off x="9548041" y="-968381"/>
            <a:ext cx="4240560" cy="3540868"/>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631CE6-B70A-5959-DB04-3590C47D56BE}"/>
              </a:ext>
            </a:extLst>
          </p:cNvPr>
          <p:cNvSpPr txBox="1"/>
          <p:nvPr/>
        </p:nvSpPr>
        <p:spPr>
          <a:xfrm>
            <a:off x="3692589" y="699116"/>
            <a:ext cx="9024938" cy="584775"/>
          </a:xfrm>
          <a:prstGeom prst="rect">
            <a:avLst/>
          </a:prstGeom>
          <a:noFill/>
        </p:spPr>
        <p:txBody>
          <a:bodyPr wrap="square">
            <a:spAutoFit/>
          </a:bodyPr>
          <a:lstStyle/>
          <a:p>
            <a:pPr marL="0" marR="0" algn="just">
              <a:spcBef>
                <a:spcPts val="0"/>
              </a:spcBef>
              <a:spcAft>
                <a:spcPts val="0"/>
              </a:spcAft>
            </a:pPr>
            <a:r>
              <a:rPr lang="vi-VN" sz="3200" b="1">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c. Yếu tố  tự sự, miêu tả và biểu cảm trong thơ</a:t>
            </a:r>
            <a:endParaRPr lang="en-US" sz="24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0" name="TextBox 9">
            <a:extLst>
              <a:ext uri="{FF2B5EF4-FFF2-40B4-BE49-F238E27FC236}">
                <a16:creationId xmlns:a16="http://schemas.microsoft.com/office/drawing/2014/main" id="{B661AC8C-1F3C-2984-40B1-C96E96B9530C}"/>
              </a:ext>
            </a:extLst>
          </p:cNvPr>
          <p:cNvSpPr txBox="1"/>
          <p:nvPr/>
        </p:nvSpPr>
        <p:spPr>
          <a:xfrm>
            <a:off x="4052077" y="1655074"/>
            <a:ext cx="7466823" cy="2554545"/>
          </a:xfrm>
          <a:prstGeom prst="rect">
            <a:avLst/>
          </a:prstGeom>
          <a:noFill/>
        </p:spPr>
        <p:txBody>
          <a:bodyPr wrap="square">
            <a:spAutoFit/>
          </a:bodyPr>
          <a:lstStyle/>
          <a:p>
            <a:pPr algn="just"/>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Sự</a:t>
            </a:r>
            <a:r>
              <a:rPr kumimoji="0" lang="vi-VN" sz="32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kết hợp giữa yếu tố biểu cảm với tự sự và miêu tả góp phần </a:t>
            </a:r>
            <a:r>
              <a:rPr lang="vi-VN" sz="3200" kern="0">
                <a:solidFill>
                  <a:srgbClr val="000000"/>
                </a:solidFill>
                <a:latin typeface="Times New Roman" panose="02020603050405020304" pitchFamily="18" charset="0"/>
                <a:cs typeface="Times New Roman" panose="02020603050405020304" pitchFamily="18" charset="0"/>
                <a:sym typeface="Arial"/>
              </a:rPr>
              <a:t>t</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hể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ảnh</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người</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vi-VN" sz="32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cách </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sống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cụ</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thể</a:t>
            </a:r>
            <a:r>
              <a:rPr kumimoji="0" lang="vi-VN" sz="32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đồng thời</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thể</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cảm</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vô</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bờ</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lòng</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biết</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ơn</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vi-VN" sz="32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cháu</a:t>
            </a:r>
            <a:r>
              <a:rPr kumimoji="0" lang="en-GB"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696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458BAE8-E47E-65B8-2855-76AC1EE76514}"/>
              </a:ext>
            </a:extLst>
          </p:cNvPr>
          <p:cNvPicPr>
            <a:picLocks noChangeAspect="1"/>
          </p:cNvPicPr>
          <p:nvPr/>
        </p:nvPicPr>
        <p:blipFill rotWithShape="1">
          <a:blip r:embed="rId3">
            <a:extLst>
              <a:ext uri="{28A0092B-C50C-407E-A947-70E740481C1C}">
                <a14:useLocalDpi xmlns:a14="http://schemas.microsoft.com/office/drawing/2010/main" val="0"/>
              </a:ext>
            </a:extLst>
          </a:blip>
          <a:srcRect t="11292" r="-2" b="11288"/>
          <a:stretch/>
        </p:blipFill>
        <p:spPr>
          <a:xfrm>
            <a:off x="20" y="10"/>
            <a:ext cx="12191980" cy="6857990"/>
          </a:xfrm>
          <a:prstGeom prst="rect">
            <a:avLst/>
          </a:prstGeom>
        </p:spPr>
      </p:pic>
      <p:sp>
        <p:nvSpPr>
          <p:cNvPr id="60"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TextBox 2">
            <a:extLst>
              <a:ext uri="{FF2B5EF4-FFF2-40B4-BE49-F238E27FC236}">
                <a16:creationId xmlns:a16="http://schemas.microsoft.com/office/drawing/2014/main" id="{9BB91163-3ACE-39CF-37F2-0D804E4C471E}"/>
              </a:ext>
            </a:extLst>
          </p:cNvPr>
          <p:cNvSpPr txBox="1"/>
          <p:nvPr/>
        </p:nvSpPr>
        <p:spPr>
          <a:xfrm>
            <a:off x="3231366" y="2375952"/>
            <a:ext cx="5640786" cy="2308324"/>
          </a:xfrm>
          <a:prstGeom prst="rect">
            <a:avLst/>
          </a:prstGeom>
          <a:noFill/>
        </p:spPr>
        <p:txBody>
          <a:bodyPr wrap="square">
            <a:spAutoFit/>
          </a:bodyPr>
          <a:lstStyle/>
          <a:p>
            <a:pPr marL="0" marR="0" algn="ctr">
              <a:spcBef>
                <a:spcPts val="0"/>
              </a:spcBef>
              <a:spcAft>
                <a:spcPts val="0"/>
              </a:spcAft>
            </a:pPr>
            <a:r>
              <a:rPr lang="vi-VN" sz="48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2. Mạch cảm xúc và cảm hứng chủ đạo của bài thơ</a:t>
            </a:r>
            <a:endParaRPr lang="en-US" sz="40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3755515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EB3068FA-5DE2-930C-219F-038AFFDD5644}"/>
              </a:ext>
            </a:extLst>
          </p:cNvPr>
          <p:cNvSpPr/>
          <p:nvPr/>
        </p:nvSpPr>
        <p:spPr>
          <a:xfrm>
            <a:off x="-1588228" y="311285"/>
            <a:ext cx="6750908" cy="6750908"/>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AF29B645-1F39-7E9C-D0F4-62E8A56CAEA7}"/>
              </a:ext>
            </a:extLst>
          </p:cNvPr>
          <p:cNvSpPr/>
          <p:nvPr/>
        </p:nvSpPr>
        <p:spPr>
          <a:xfrm>
            <a:off x="940391" y="4105309"/>
            <a:ext cx="5155609" cy="2866263"/>
          </a:xfrm>
          <a:custGeom>
            <a:avLst/>
            <a:gdLst/>
            <a:ahLst/>
            <a:cxnLst/>
            <a:rect l="l" t="t" r="r" b="b"/>
            <a:pathLst>
              <a:path w="10473803" h="5822914">
                <a:moveTo>
                  <a:pt x="0" y="0"/>
                </a:moveTo>
                <a:lnTo>
                  <a:pt x="10473803" y="0"/>
                </a:lnTo>
                <a:lnTo>
                  <a:pt x="10473803" y="5822914"/>
                </a:lnTo>
                <a:lnTo>
                  <a:pt x="0" y="5822914"/>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A979D591-748A-8B58-39FF-8251E8BAF654}"/>
              </a:ext>
            </a:extLst>
          </p:cNvPr>
          <p:cNvSpPr/>
          <p:nvPr/>
        </p:nvSpPr>
        <p:spPr>
          <a:xfrm rot="2987453">
            <a:off x="9149187" y="-88543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4A198DC-E127-7258-A5E0-AC70F4544CED}"/>
              </a:ext>
            </a:extLst>
          </p:cNvPr>
          <p:cNvSpPr txBox="1"/>
          <p:nvPr/>
        </p:nvSpPr>
        <p:spPr>
          <a:xfrm>
            <a:off x="549345" y="80142"/>
            <a:ext cx="11099800" cy="646331"/>
          </a:xfrm>
          <a:prstGeom prst="rect">
            <a:avLst/>
          </a:prstGeom>
          <a:noFill/>
        </p:spPr>
        <p:txBody>
          <a:bodyPr wrap="square">
            <a:spAutoFit/>
          </a:bodyPr>
          <a:lstStyle/>
          <a:p>
            <a:pPr marL="0" marR="0" algn="just">
              <a:spcBef>
                <a:spcPts val="0"/>
              </a:spcBef>
              <a:spcAft>
                <a:spcPts val="0"/>
              </a:spcAft>
            </a:pP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2. Mạch cảm xúc và cảm hứng chủ đạo của bài thơ</a:t>
            </a:r>
            <a:endParaRPr lang="en-US" sz="28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grpSp>
        <p:nvGrpSpPr>
          <p:cNvPr id="14" name="Group 13">
            <a:extLst>
              <a:ext uri="{FF2B5EF4-FFF2-40B4-BE49-F238E27FC236}">
                <a16:creationId xmlns:a16="http://schemas.microsoft.com/office/drawing/2014/main" id="{62A43BAE-302A-7F2E-65D3-00D1CB659EA5}"/>
              </a:ext>
            </a:extLst>
          </p:cNvPr>
          <p:cNvGrpSpPr/>
          <p:nvPr/>
        </p:nvGrpSpPr>
        <p:grpSpPr>
          <a:xfrm>
            <a:off x="649584" y="719907"/>
            <a:ext cx="11099800" cy="5897799"/>
            <a:chOff x="762000" y="1257300"/>
            <a:chExt cx="16090303" cy="8846699"/>
          </a:xfrm>
        </p:grpSpPr>
        <p:sp>
          <p:nvSpPr>
            <p:cNvPr id="15" name="Rectangle: Rounded Corners 14">
              <a:extLst>
                <a:ext uri="{FF2B5EF4-FFF2-40B4-BE49-F238E27FC236}">
                  <a16:creationId xmlns:a16="http://schemas.microsoft.com/office/drawing/2014/main" id="{40F9B240-FCFC-B22D-EAF6-DC4FD8E5C9B4}"/>
                </a:ext>
              </a:extLst>
            </p:cNvPr>
            <p:cNvSpPr/>
            <p:nvPr/>
          </p:nvSpPr>
          <p:spPr>
            <a:xfrm>
              <a:off x="870296" y="1257300"/>
              <a:ext cx="3015904" cy="923330"/>
            </a:xfrm>
            <a:prstGeom prst="roundRect">
              <a:avLst/>
            </a:prstGeom>
            <a:solidFill>
              <a:schemeClr val="lt1">
                <a:alpha val="8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Bố cục</a:t>
              </a:r>
              <a:endParaRPr lang="en-US" sz="2933">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315487BC-B26B-4728-CD08-74112605CF70}"/>
                </a:ext>
              </a:extLst>
            </p:cNvPr>
            <p:cNvSpPr/>
            <p:nvPr/>
          </p:nvSpPr>
          <p:spPr>
            <a:xfrm>
              <a:off x="4059732" y="1257300"/>
              <a:ext cx="12780468" cy="923330"/>
            </a:xfrm>
            <a:prstGeom prst="roundRect">
              <a:avLst/>
            </a:prstGeom>
            <a:solidFill>
              <a:schemeClr val="lt1">
                <a:alpha val="9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Mạch cảm xúc</a:t>
              </a:r>
              <a:endParaRPr lang="en-US" sz="2933">
                <a:solidFill>
                  <a:srgbClr val="00206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C9576FCD-99B8-7606-FEC1-4FB35F26CF4D}"/>
                </a:ext>
              </a:extLst>
            </p:cNvPr>
            <p:cNvSpPr/>
            <p:nvPr/>
          </p:nvSpPr>
          <p:spPr>
            <a:xfrm>
              <a:off x="855056" y="2450815"/>
              <a:ext cx="3015904" cy="1625885"/>
            </a:xfrm>
            <a:prstGeom prst="roundRect">
              <a:avLst/>
            </a:prstGeom>
            <a:solidFill>
              <a:schemeClr val="lt1">
                <a:alpha val="8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Khổ</a:t>
              </a:r>
            </a:p>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25A3DD80-E898-B219-2FAB-02932CB47907}"/>
                </a:ext>
              </a:extLst>
            </p:cNvPr>
            <p:cNvSpPr/>
            <p:nvPr/>
          </p:nvSpPr>
          <p:spPr>
            <a:xfrm>
              <a:off x="4071835" y="2450814"/>
              <a:ext cx="12780468" cy="1625886"/>
            </a:xfrm>
            <a:prstGeom prst="roundRect">
              <a:avLst/>
            </a:prstGeom>
            <a:solidFill>
              <a:schemeClr val="lt1">
                <a:alpha val="9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19" name="Arrow: Down 18">
              <a:extLst>
                <a:ext uri="{FF2B5EF4-FFF2-40B4-BE49-F238E27FC236}">
                  <a16:creationId xmlns:a16="http://schemas.microsoft.com/office/drawing/2014/main" id="{5F6FB907-F89A-327B-FFB8-1A765D949F5F}"/>
                </a:ext>
              </a:extLst>
            </p:cNvPr>
            <p:cNvSpPr/>
            <p:nvPr/>
          </p:nvSpPr>
          <p:spPr>
            <a:xfrm>
              <a:off x="2025590" y="2219023"/>
              <a:ext cx="674836"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0" name="Arrow: Down 19">
              <a:extLst>
                <a:ext uri="{FF2B5EF4-FFF2-40B4-BE49-F238E27FC236}">
                  <a16:creationId xmlns:a16="http://schemas.microsoft.com/office/drawing/2014/main" id="{81768F88-15F5-F4D7-5E89-687E9840788D}"/>
                </a:ext>
              </a:extLst>
            </p:cNvPr>
            <p:cNvSpPr/>
            <p:nvPr/>
          </p:nvSpPr>
          <p:spPr>
            <a:xfrm>
              <a:off x="10112548" y="2225907"/>
              <a:ext cx="674836"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4CAE8191-4682-C5E5-9024-264ABC7002BD}"/>
                </a:ext>
              </a:extLst>
            </p:cNvPr>
            <p:cNvSpPr/>
            <p:nvPr/>
          </p:nvSpPr>
          <p:spPr>
            <a:xfrm>
              <a:off x="855056" y="4341876"/>
              <a:ext cx="3015904" cy="1625885"/>
            </a:xfrm>
            <a:prstGeom prst="roundRect">
              <a:avLst/>
            </a:prstGeom>
            <a:solidFill>
              <a:schemeClr val="lt1">
                <a:alpha val="8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Khổ</a:t>
              </a:r>
            </a:p>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22" name="Arrow: Down 21">
              <a:extLst>
                <a:ext uri="{FF2B5EF4-FFF2-40B4-BE49-F238E27FC236}">
                  <a16:creationId xmlns:a16="http://schemas.microsoft.com/office/drawing/2014/main" id="{4693C3D4-2665-20B2-10AB-E2C8AFB089A2}"/>
                </a:ext>
              </a:extLst>
            </p:cNvPr>
            <p:cNvSpPr/>
            <p:nvPr/>
          </p:nvSpPr>
          <p:spPr>
            <a:xfrm>
              <a:off x="2025590" y="4112982"/>
              <a:ext cx="674836"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5A34A235-DFD1-E9AB-A28F-2E4CB00D91F4}"/>
                </a:ext>
              </a:extLst>
            </p:cNvPr>
            <p:cNvSpPr/>
            <p:nvPr/>
          </p:nvSpPr>
          <p:spPr>
            <a:xfrm>
              <a:off x="4036334" y="4339052"/>
              <a:ext cx="12780468" cy="1625886"/>
            </a:xfrm>
            <a:prstGeom prst="roundRect">
              <a:avLst/>
            </a:prstGeom>
            <a:solidFill>
              <a:schemeClr val="lt1">
                <a:alpha val="9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24" name="Arrow: Down 23">
              <a:extLst>
                <a:ext uri="{FF2B5EF4-FFF2-40B4-BE49-F238E27FC236}">
                  <a16:creationId xmlns:a16="http://schemas.microsoft.com/office/drawing/2014/main" id="{0CE0168A-AB42-EBD3-F15B-8A34D152447C}"/>
                </a:ext>
              </a:extLst>
            </p:cNvPr>
            <p:cNvSpPr/>
            <p:nvPr/>
          </p:nvSpPr>
          <p:spPr>
            <a:xfrm>
              <a:off x="10112548" y="4112982"/>
              <a:ext cx="674836"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6DE96014-0525-1640-D927-400C9893D894}"/>
                </a:ext>
              </a:extLst>
            </p:cNvPr>
            <p:cNvSpPr/>
            <p:nvPr/>
          </p:nvSpPr>
          <p:spPr>
            <a:xfrm>
              <a:off x="762000" y="6184615"/>
              <a:ext cx="3015904" cy="1625885"/>
            </a:xfrm>
            <a:prstGeom prst="roundRect">
              <a:avLst/>
            </a:prstGeom>
            <a:solidFill>
              <a:schemeClr val="lt1">
                <a:alpha val="8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Khổ</a:t>
              </a:r>
            </a:p>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26" name="Arrow: Down 25">
              <a:extLst>
                <a:ext uri="{FF2B5EF4-FFF2-40B4-BE49-F238E27FC236}">
                  <a16:creationId xmlns:a16="http://schemas.microsoft.com/office/drawing/2014/main" id="{4EED6B73-B259-A69A-1AEA-8F1380FBB4AA}"/>
                </a:ext>
              </a:extLst>
            </p:cNvPr>
            <p:cNvSpPr/>
            <p:nvPr/>
          </p:nvSpPr>
          <p:spPr>
            <a:xfrm>
              <a:off x="1932534" y="5955721"/>
              <a:ext cx="674836"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E61922A1-E63C-4D60-7C65-08B5F18409C9}"/>
                </a:ext>
              </a:extLst>
            </p:cNvPr>
            <p:cNvSpPr/>
            <p:nvPr/>
          </p:nvSpPr>
          <p:spPr>
            <a:xfrm>
              <a:off x="3943277" y="6191316"/>
              <a:ext cx="12896922" cy="1625886"/>
            </a:xfrm>
            <a:prstGeom prst="roundRect">
              <a:avLst/>
            </a:prstGeom>
            <a:solidFill>
              <a:schemeClr val="lt1">
                <a:alpha val="9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933">
                <a:solidFill>
                  <a:srgbClr val="002060"/>
                </a:solidFill>
                <a:latin typeface="Times New Roman" panose="02020603050405020304" pitchFamily="18" charset="0"/>
                <a:cs typeface="Times New Roman" panose="02020603050405020304" pitchFamily="18" charset="0"/>
              </a:endParaRPr>
            </a:p>
          </p:txBody>
        </p:sp>
        <p:sp>
          <p:nvSpPr>
            <p:cNvPr id="28" name="Arrow: Down 27">
              <a:extLst>
                <a:ext uri="{FF2B5EF4-FFF2-40B4-BE49-F238E27FC236}">
                  <a16:creationId xmlns:a16="http://schemas.microsoft.com/office/drawing/2014/main" id="{13AD049C-697C-8A8E-8A0E-71A28FFCD5F9}"/>
                </a:ext>
              </a:extLst>
            </p:cNvPr>
            <p:cNvSpPr/>
            <p:nvPr/>
          </p:nvSpPr>
          <p:spPr>
            <a:xfrm>
              <a:off x="10019492" y="5974770"/>
              <a:ext cx="674837" cy="192318"/>
            </a:xfrm>
            <a:prstGeom prst="downArrow">
              <a:avLst/>
            </a:prstGeom>
            <a:solidFill>
              <a:schemeClr val="accent3">
                <a:lumMod val="50000"/>
              </a:scheme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5D691751-D4C2-EB4D-941D-8E13D1FE4E66}"/>
                </a:ext>
              </a:extLst>
            </p:cNvPr>
            <p:cNvSpPr/>
            <p:nvPr/>
          </p:nvSpPr>
          <p:spPr>
            <a:xfrm>
              <a:off x="870294" y="7975298"/>
              <a:ext cx="15946507" cy="2128701"/>
            </a:xfrm>
            <a:prstGeom prst="roundRect">
              <a:avLst/>
            </a:prstGeom>
            <a:solidFill>
              <a:schemeClr val="lt1">
                <a:alpha val="91000"/>
              </a:schemeClr>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33">
                  <a:solidFill>
                    <a:srgbClr val="002060"/>
                  </a:solidFill>
                  <a:latin typeface="Times New Roman" panose="02020603050405020304" pitchFamily="18" charset="0"/>
                  <a:cs typeface="Times New Roman" panose="02020603050405020304" pitchFamily="18" charset="0"/>
                </a:rPr>
                <a:t>Cảm hứng chủ đạo:</a:t>
              </a:r>
            </a:p>
            <a:p>
              <a:pPr algn="ctr"/>
              <a:endParaRPr lang="vi-VN" sz="2933">
                <a:solidFill>
                  <a:srgbClr val="002060"/>
                </a:solidFill>
                <a:latin typeface="Times New Roman" panose="02020603050405020304" pitchFamily="18" charset="0"/>
                <a:cs typeface="Times New Roman" panose="02020603050405020304" pitchFamily="18" charset="0"/>
              </a:endParaRPr>
            </a:p>
            <a:p>
              <a:pPr algn="ctr"/>
              <a:endParaRPr lang="vi-VN" sz="2933">
                <a:solidFill>
                  <a:srgbClr val="002060"/>
                </a:solidFill>
                <a:latin typeface="Times New Roman" panose="02020603050405020304" pitchFamily="18" charset="0"/>
                <a:cs typeface="Times New Roman" panose="02020603050405020304" pitchFamily="18" charset="0"/>
              </a:endParaRPr>
            </a:p>
          </p:txBody>
        </p:sp>
      </p:grpSp>
      <p:sp>
        <p:nvSpPr>
          <p:cNvPr id="30" name="Google Shape;138;p5">
            <a:extLst>
              <a:ext uri="{FF2B5EF4-FFF2-40B4-BE49-F238E27FC236}">
                <a16:creationId xmlns:a16="http://schemas.microsoft.com/office/drawing/2014/main" id="{5BB0CB12-12F8-9FDE-B32C-CD7E91E3570C}"/>
              </a:ext>
            </a:extLst>
          </p:cNvPr>
          <p:cNvSpPr txBox="1"/>
          <p:nvPr/>
        </p:nvSpPr>
        <p:spPr>
          <a:xfrm>
            <a:off x="968240" y="1988998"/>
            <a:ext cx="1465035" cy="561662"/>
          </a:xfrm>
          <a:prstGeom prst="rect">
            <a:avLst/>
          </a:prstGeom>
          <a:noFill/>
          <a:ln>
            <a:noFill/>
          </a:ln>
        </p:spPr>
        <p:txBody>
          <a:bodyPr spcFirstLastPara="1" wrap="square" lIns="68569" tIns="34275" rIns="68569" bIns="34275" anchor="t" anchorCtr="0">
            <a:spAutoFit/>
          </a:bodyPr>
          <a:lstStyle/>
          <a:p>
            <a:pPr algn="ctr"/>
            <a:r>
              <a:rPr lang="vi-VN" sz="3200">
                <a:solidFill>
                  <a:srgbClr val="FF0000"/>
                </a:solidFill>
                <a:latin typeface="Times New Roman" panose="02020603050405020304" pitchFamily="18" charset="0"/>
                <a:ea typeface="Cambria"/>
                <a:cs typeface="Times New Roman" panose="02020603050405020304" pitchFamily="18" charset="0"/>
                <a:sym typeface="Cambria"/>
              </a:rPr>
              <a:t>1</a:t>
            </a:r>
            <a:endParaRPr sz="32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1" name="TextBox 30">
            <a:extLst>
              <a:ext uri="{FF2B5EF4-FFF2-40B4-BE49-F238E27FC236}">
                <a16:creationId xmlns:a16="http://schemas.microsoft.com/office/drawing/2014/main" id="{C081C0E4-064C-AFF6-AB91-E4FA1A74B1D5}"/>
              </a:ext>
            </a:extLst>
          </p:cNvPr>
          <p:cNvSpPr txBox="1"/>
          <p:nvPr/>
        </p:nvSpPr>
        <p:spPr>
          <a:xfrm>
            <a:off x="3120284" y="1580555"/>
            <a:ext cx="826597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800"/>
              </a:spcBef>
              <a:spcAft>
                <a:spcPts val="800"/>
              </a:spcAft>
              <a:buClrTx/>
              <a:buSzTx/>
              <a:buFontTx/>
              <a:buNone/>
              <a:tabLst/>
              <a:defRPr/>
            </a:pPr>
            <a:r>
              <a:rPr lang="vi-VN" sz="32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H</a:t>
            </a:r>
            <a:r>
              <a:rPr kumimoji="0" lang="en-GB"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ồi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bếp</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lửa</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Google Shape;138;p5">
            <a:extLst>
              <a:ext uri="{FF2B5EF4-FFF2-40B4-BE49-F238E27FC236}">
                <a16:creationId xmlns:a16="http://schemas.microsoft.com/office/drawing/2014/main" id="{C32D54FF-884B-4AD1-F73B-176D69991BDE}"/>
              </a:ext>
            </a:extLst>
          </p:cNvPr>
          <p:cNvSpPr txBox="1"/>
          <p:nvPr/>
        </p:nvSpPr>
        <p:spPr>
          <a:xfrm>
            <a:off x="931786" y="3286195"/>
            <a:ext cx="1767479" cy="561662"/>
          </a:xfrm>
          <a:prstGeom prst="rect">
            <a:avLst/>
          </a:prstGeom>
          <a:noFill/>
          <a:ln>
            <a:noFill/>
          </a:ln>
        </p:spPr>
        <p:txBody>
          <a:bodyPr spcFirstLastPara="1" wrap="square" lIns="68569" tIns="34275" rIns="68569" bIns="34275" anchor="t" anchorCtr="0">
            <a:spAutoFit/>
          </a:bodyPr>
          <a:lstStyle/>
          <a:p>
            <a:pPr algn="ctr"/>
            <a:r>
              <a:rPr lang="vi-VN" sz="3200">
                <a:solidFill>
                  <a:srgbClr val="FF0000"/>
                </a:solidFill>
                <a:latin typeface="Times New Roman" panose="02020603050405020304" pitchFamily="18" charset="0"/>
                <a:ea typeface="Cambria"/>
                <a:cs typeface="Times New Roman" panose="02020603050405020304" pitchFamily="18" charset="0"/>
                <a:sym typeface="Cambria"/>
              </a:rPr>
              <a:t>2,3,4,5</a:t>
            </a:r>
            <a:endParaRPr sz="32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3" name="TextBox 32">
            <a:extLst>
              <a:ext uri="{FF2B5EF4-FFF2-40B4-BE49-F238E27FC236}">
                <a16:creationId xmlns:a16="http://schemas.microsoft.com/office/drawing/2014/main" id="{0A1769AE-3FAA-889C-93CD-06598871B5FA}"/>
              </a:ext>
            </a:extLst>
          </p:cNvPr>
          <p:cNvSpPr txBox="1"/>
          <p:nvPr/>
        </p:nvSpPr>
        <p:spPr>
          <a:xfrm>
            <a:off x="2950994" y="2747586"/>
            <a:ext cx="852031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800"/>
              </a:spcBef>
              <a:spcAft>
                <a:spcPts val="800"/>
              </a:spcAft>
              <a:buClrTx/>
              <a:buSzTx/>
              <a:buFontTx/>
              <a:buNone/>
              <a:tabLst/>
              <a:defRPr/>
            </a:pPr>
            <a:r>
              <a:rPr lang="vi-VN" sz="32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Cảm xúc n</a:t>
            </a:r>
            <a:r>
              <a:rPr kumimoji="0" lang="en-GB"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ghẹn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ngào</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GB"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đẹp</a:t>
            </a:r>
            <a:r>
              <a:rPr kumimoji="0" lang="vi-VN"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cháu</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0B10DCAD-C7B4-5926-4BED-C95DFA73B7C8}"/>
              </a:ext>
            </a:extLst>
          </p:cNvPr>
          <p:cNvSpPr txBox="1"/>
          <p:nvPr/>
        </p:nvSpPr>
        <p:spPr>
          <a:xfrm>
            <a:off x="2969196" y="4011507"/>
            <a:ext cx="850211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800"/>
              </a:spcBef>
              <a:spcAft>
                <a:spcPts val="800"/>
              </a:spcAft>
              <a:buClrTx/>
              <a:buSzTx/>
              <a:buFontTx/>
              <a:buNone/>
              <a:tabLst/>
              <a:defRPr/>
            </a:pPr>
            <a:r>
              <a:rPr lang="vi-VN" sz="32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Cháu đ</a:t>
            </a:r>
            <a:r>
              <a:rPr kumimoji="0" lang="en-GB" sz="32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ón </a:t>
            </a:r>
            <a:r>
              <a:rPr kumimoji="0" lang="en-GB" sz="32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GB"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ngả</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nguôi</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A3D7A8CC-1F2C-A489-F729-E807042EA673}"/>
              </a:ext>
            </a:extLst>
          </p:cNvPr>
          <p:cNvSpPr txBox="1"/>
          <p:nvPr/>
        </p:nvSpPr>
        <p:spPr>
          <a:xfrm>
            <a:off x="940391" y="5577989"/>
            <a:ext cx="1068464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3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 hứng </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gợi ca hình ảnh</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bếp lửa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áp, thiêng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được</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nhóm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lên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từ</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tay</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và</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lòng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của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Google Shape;138;p5">
            <a:extLst>
              <a:ext uri="{FF2B5EF4-FFF2-40B4-BE49-F238E27FC236}">
                <a16:creationId xmlns:a16="http://schemas.microsoft.com/office/drawing/2014/main" id="{DE94F414-F8AF-9251-280E-72C24F25B9AF}"/>
              </a:ext>
            </a:extLst>
          </p:cNvPr>
          <p:cNvSpPr txBox="1"/>
          <p:nvPr/>
        </p:nvSpPr>
        <p:spPr>
          <a:xfrm>
            <a:off x="906846" y="4512000"/>
            <a:ext cx="1465035" cy="561662"/>
          </a:xfrm>
          <a:prstGeom prst="rect">
            <a:avLst/>
          </a:prstGeom>
          <a:noFill/>
          <a:ln>
            <a:noFill/>
          </a:ln>
        </p:spPr>
        <p:txBody>
          <a:bodyPr spcFirstLastPara="1" wrap="square" lIns="68569" tIns="34275" rIns="68569" bIns="34275" anchor="t" anchorCtr="0">
            <a:spAutoFit/>
          </a:bodyPr>
          <a:lstStyle/>
          <a:p>
            <a:pPr algn="ctr"/>
            <a:r>
              <a:rPr lang="vi-VN" sz="3200">
                <a:solidFill>
                  <a:srgbClr val="FF0000"/>
                </a:solidFill>
                <a:latin typeface="Times New Roman" panose="02020603050405020304" pitchFamily="18" charset="0"/>
                <a:ea typeface="Cambria"/>
                <a:cs typeface="Times New Roman" panose="02020603050405020304" pitchFamily="18" charset="0"/>
                <a:sym typeface="Cambria"/>
              </a:rPr>
              <a:t>6</a:t>
            </a:r>
            <a:endParaRPr sz="32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61115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EB3068FA-5DE2-930C-219F-038AFFDD5644}"/>
              </a:ext>
            </a:extLst>
          </p:cNvPr>
          <p:cNvSpPr/>
          <p:nvPr/>
        </p:nvSpPr>
        <p:spPr>
          <a:xfrm>
            <a:off x="-1588228" y="571049"/>
            <a:ext cx="6491143" cy="6491143"/>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A979D591-748A-8B58-39FF-8251E8BAF654}"/>
              </a:ext>
            </a:extLst>
          </p:cNvPr>
          <p:cNvSpPr/>
          <p:nvPr/>
        </p:nvSpPr>
        <p:spPr>
          <a:xfrm rot="2987453">
            <a:off x="9403186" y="-1339674"/>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10">
            <a:extLst>
              <a:ext uri="{FF2B5EF4-FFF2-40B4-BE49-F238E27FC236}">
                <a16:creationId xmlns:a16="http://schemas.microsoft.com/office/drawing/2014/main" id="{58F831A9-CB9F-7455-755A-4349D20BB3B0}"/>
              </a:ext>
            </a:extLst>
          </p:cNvPr>
          <p:cNvSpPr/>
          <p:nvPr/>
        </p:nvSpPr>
        <p:spPr>
          <a:xfrm>
            <a:off x="2070099" y="4734382"/>
            <a:ext cx="2783661" cy="2123618"/>
          </a:xfrm>
          <a:custGeom>
            <a:avLst/>
            <a:gdLst/>
            <a:ahLst/>
            <a:cxnLst/>
            <a:rect l="l" t="t" r="r" b="b"/>
            <a:pathLst>
              <a:path w="9088255" h="6933308">
                <a:moveTo>
                  <a:pt x="0" y="0"/>
                </a:moveTo>
                <a:lnTo>
                  <a:pt x="9088256" y="0"/>
                </a:lnTo>
                <a:lnTo>
                  <a:pt x="9088256" y="6933308"/>
                </a:lnTo>
                <a:lnTo>
                  <a:pt x="0" y="6933308"/>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AE6370F-0186-D76B-E26E-2D241E5801C9}"/>
              </a:ext>
            </a:extLst>
          </p:cNvPr>
          <p:cNvSpPr txBox="1"/>
          <p:nvPr/>
        </p:nvSpPr>
        <p:spPr>
          <a:xfrm>
            <a:off x="4305300" y="4232983"/>
            <a:ext cx="7175500" cy="646331"/>
          </a:xfrm>
          <a:prstGeom prst="rect">
            <a:avLst/>
          </a:prstGeom>
          <a:noFill/>
        </p:spPr>
        <p:txBody>
          <a:bodyPr wrap="square">
            <a:spAutoFit/>
          </a:bodyPr>
          <a:lstStyle/>
          <a:p>
            <a:pPr marL="0" marR="0" algn="just">
              <a:spcBef>
                <a:spcPts val="0"/>
              </a:spcBef>
              <a:spcAft>
                <a:spcPts val="0"/>
              </a:spcAft>
            </a:pPr>
            <a:r>
              <a:rPr lang="vi-VN" sz="36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b. Cảm hứng chủ đạo của bài thơ</a:t>
            </a:r>
            <a:endParaRPr lang="en-US" sz="28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8" name="TextBox 7">
            <a:extLst>
              <a:ext uri="{FF2B5EF4-FFF2-40B4-BE49-F238E27FC236}">
                <a16:creationId xmlns:a16="http://schemas.microsoft.com/office/drawing/2014/main" id="{0BBCAA4B-5D07-4FB8-963D-E8B7A558B110}"/>
              </a:ext>
            </a:extLst>
          </p:cNvPr>
          <p:cNvSpPr txBox="1"/>
          <p:nvPr/>
        </p:nvSpPr>
        <p:spPr>
          <a:xfrm>
            <a:off x="4114087" y="155247"/>
            <a:ext cx="6172200" cy="646331"/>
          </a:xfrm>
          <a:prstGeom prst="rect">
            <a:avLst/>
          </a:prstGeom>
          <a:noFill/>
        </p:spPr>
        <p:txBody>
          <a:bodyPr wrap="square">
            <a:spAutoFit/>
          </a:bodyPr>
          <a:lstStyle/>
          <a:p>
            <a:pPr marL="0" marR="0" algn="just">
              <a:spcBef>
                <a:spcPts val="0"/>
              </a:spcBef>
              <a:spcAft>
                <a:spcPts val="0"/>
              </a:spcAft>
            </a:pPr>
            <a:r>
              <a:rPr lang="vi-VN" sz="36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a. Mạch cảm xúc</a:t>
            </a:r>
            <a:endParaRPr lang="en-US" sz="28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0" name="TextBox 9">
            <a:extLst>
              <a:ext uri="{FF2B5EF4-FFF2-40B4-BE49-F238E27FC236}">
                <a16:creationId xmlns:a16="http://schemas.microsoft.com/office/drawing/2014/main" id="{E4822D64-EF2E-05A8-8C6A-F726D7D0067A}"/>
              </a:ext>
            </a:extLst>
          </p:cNvPr>
          <p:cNvSpPr txBox="1"/>
          <p:nvPr/>
        </p:nvSpPr>
        <p:spPr>
          <a:xfrm>
            <a:off x="4114087" y="795953"/>
            <a:ext cx="7630391" cy="3416320"/>
          </a:xfrm>
          <a:prstGeom prst="rect">
            <a:avLst/>
          </a:prstGeom>
          <a:noFill/>
        </p:spPr>
        <p:txBody>
          <a:bodyPr wrap="square">
            <a:spAutoFit/>
          </a:bodyPr>
          <a:lstStyle/>
          <a:p>
            <a:pPr lvl="0" algn="just">
              <a:spcBef>
                <a:spcPts val="800"/>
              </a:spcBef>
              <a:spcAft>
                <a:spcPts val="800"/>
              </a:spcAft>
              <a:defRPr/>
            </a:pP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H</a:t>
            </a:r>
            <a:r>
              <a:rPr kumimoji="0" lang="en-GB" sz="36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ồi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bếp</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lửa</a:t>
            </a:r>
            <a:r>
              <a:rPr kumimoji="0" lang="en-GB" sz="36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0" normalizeH="0" baseline="0" noProof="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600" b="0" i="0" u="none" strike="noStrike" kern="1200" cap="none" spc="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bà</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n</a:t>
            </a:r>
            <a:r>
              <a:rPr lang="en-GB"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ghẹn ngào, thương yêu thiết tha, trân trọng những giá trị tốt đẹp bà trao truyền cho cháu</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đ</a:t>
            </a:r>
            <a:r>
              <a:rPr lang="en-GB" sz="360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ón nhận </a:t>
            </a:r>
            <a:r>
              <a:rPr lang="en-GB" sz="3600" spc="-30">
                <a:solidFill>
                  <a:srgbClr val="FFF1F1">
                    <a:lumMod val="10000"/>
                  </a:srgbClr>
                </a:solidFill>
                <a:latin typeface="Times New Roman" panose="02020603050405020304" pitchFamily="18" charset="0"/>
                <a:ea typeface="Calibri" panose="020F0502020204030204" pitchFamily="34" charset="0"/>
                <a:cs typeface="Times New Roman" panose="02020603050405020304" pitchFamily="18" charset="0"/>
              </a:rPr>
              <a:t>niềm vui trăm ngả nhưng vẫn khôn nguôi thương nhớ bà. </a:t>
            </a:r>
            <a:endParaRPr kumimoji="0" lang="en-SG" sz="36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EE932AE-E9F1-D332-4F0C-AA7E388FBCF5}"/>
              </a:ext>
            </a:extLst>
          </p:cNvPr>
          <p:cNvSpPr txBox="1"/>
          <p:nvPr/>
        </p:nvSpPr>
        <p:spPr>
          <a:xfrm>
            <a:off x="4435392" y="4862758"/>
            <a:ext cx="7309086"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3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0" i="0" u="none" strike="noStrike" kern="1200" cap="none" spc="-30" normalizeH="0" baseline="0" noProof="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 hứng </a:t>
            </a:r>
            <a:r>
              <a:rPr kumimoji="0" lang="en-GB"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gợi ca hình ảnh</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bếp lửa</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ấm</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áp, thiêng</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liêng</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được</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nhóm</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lên</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từ</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bàn</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tay</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và</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tấm</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lòng</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của</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6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a:t>
            </a:r>
            <a:endParaRPr kumimoji="0" lang="en-SG" sz="36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8522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sitting on a deck with cats&#10;&#10;Description automatically generated">
            <a:extLst>
              <a:ext uri="{FF2B5EF4-FFF2-40B4-BE49-F238E27FC236}">
                <a16:creationId xmlns:a16="http://schemas.microsoft.com/office/drawing/2014/main" id="{8E157E35-A5BA-EB19-A0F4-E9721BB068EF}"/>
              </a:ext>
            </a:extLst>
          </p:cNvPr>
          <p:cNvPicPr>
            <a:picLocks noChangeAspect="1"/>
          </p:cNvPicPr>
          <p:nvPr/>
        </p:nvPicPr>
        <p:blipFill rotWithShape="1">
          <a:blip r:embed="rId3">
            <a:extLst>
              <a:ext uri="{28A0092B-C50C-407E-A947-70E740481C1C}">
                <a14:useLocalDpi xmlns:a14="http://schemas.microsoft.com/office/drawing/2010/main" val="0"/>
              </a:ext>
            </a:extLst>
          </a:blip>
          <a:srcRect t="8233" b="2540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extBox 2">
            <a:extLst>
              <a:ext uri="{FF2B5EF4-FFF2-40B4-BE49-F238E27FC236}">
                <a16:creationId xmlns:a16="http://schemas.microsoft.com/office/drawing/2014/main" id="{A278872C-8832-243A-4796-4D9A71785C81}"/>
              </a:ext>
            </a:extLst>
          </p:cNvPr>
          <p:cNvSpPr txBox="1"/>
          <p:nvPr/>
        </p:nvSpPr>
        <p:spPr>
          <a:xfrm>
            <a:off x="1581665" y="5365229"/>
            <a:ext cx="9292281" cy="830997"/>
          </a:xfrm>
          <a:prstGeom prst="rect">
            <a:avLst/>
          </a:prstGeom>
          <a:noFill/>
        </p:spPr>
        <p:txBody>
          <a:bodyPr wrap="square">
            <a:spAutoFit/>
          </a:bodyPr>
          <a:lstStyle/>
          <a:p>
            <a:pPr marL="0" marR="0" algn="just">
              <a:spcBef>
                <a:spcPts val="0"/>
              </a:spcBef>
              <a:spcAft>
                <a:spcPts val="0"/>
              </a:spcAft>
            </a:pPr>
            <a:r>
              <a:rPr lang="vi-VN" sz="4800" b="1">
                <a:solidFill>
                  <a:srgbClr val="002060"/>
                </a:solidFill>
                <a:latin typeface="+mj-lt"/>
                <a:ea typeface="#9Slide05 HLT Boulevard" panose="00000400000000000000" pitchFamily="2" charset="-93"/>
                <a:cs typeface="#9Slide05 HLT Boulevard" panose="00000400000000000000" pitchFamily="2" charset="-93"/>
              </a:rPr>
              <a:t>3. Kết cấu, thông điệp và tư tưởng</a:t>
            </a:r>
            <a:endParaRPr lang="en-US" sz="4000">
              <a:solidFill>
                <a:srgbClr val="002060"/>
              </a:solidFill>
              <a:effectLst/>
              <a:latin typeface="+mj-lt"/>
              <a:ea typeface="#9Slide05 HLT Boulevard" panose="00000400000000000000" pitchFamily="2" charset="-93"/>
              <a:cs typeface="#9Slide05 HLT Boulevard" panose="00000400000000000000" pitchFamily="2" charset="-93"/>
            </a:endParaRPr>
          </a:p>
        </p:txBody>
      </p:sp>
    </p:spTree>
    <p:extLst>
      <p:ext uri="{BB962C8B-B14F-4D97-AF65-F5344CB8AC3E}">
        <p14:creationId xmlns:p14="http://schemas.microsoft.com/office/powerpoint/2010/main" val="1701784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C12A5F0B-205C-284B-3DC3-16DC66309A69}"/>
              </a:ext>
            </a:extLst>
          </p:cNvPr>
          <p:cNvSpPr/>
          <p:nvPr/>
        </p:nvSpPr>
        <p:spPr>
          <a:xfrm rot="21441311">
            <a:off x="-1289129" y="-1984516"/>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11">
            <a:extLst>
              <a:ext uri="{FF2B5EF4-FFF2-40B4-BE49-F238E27FC236}">
                <a16:creationId xmlns:a16="http://schemas.microsoft.com/office/drawing/2014/main" id="{2D1FBE81-17CC-C477-9818-5204FB47B104}"/>
              </a:ext>
            </a:extLst>
          </p:cNvPr>
          <p:cNvSpPr/>
          <p:nvPr/>
        </p:nvSpPr>
        <p:spPr>
          <a:xfrm>
            <a:off x="6096001" y="276623"/>
            <a:ext cx="6096000" cy="6581377"/>
          </a:xfrm>
          <a:custGeom>
            <a:avLst/>
            <a:gdLst/>
            <a:ahLst/>
            <a:cxnLst/>
            <a:rect l="l" t="t" r="r" b="b"/>
            <a:pathLst>
              <a:path w="7142279" h="7710963">
                <a:moveTo>
                  <a:pt x="0" y="0"/>
                </a:moveTo>
                <a:lnTo>
                  <a:pt x="7142280" y="0"/>
                </a:lnTo>
                <a:lnTo>
                  <a:pt x="7142280" y="7710962"/>
                </a:lnTo>
                <a:lnTo>
                  <a:pt x="0" y="7710962"/>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12">
            <a:extLst>
              <a:ext uri="{FF2B5EF4-FFF2-40B4-BE49-F238E27FC236}">
                <a16:creationId xmlns:a16="http://schemas.microsoft.com/office/drawing/2014/main" id="{6F3A7FD9-2C8B-D3F6-2A18-1B6D25A735C7}"/>
              </a:ext>
            </a:extLst>
          </p:cNvPr>
          <p:cNvSpPr/>
          <p:nvPr/>
        </p:nvSpPr>
        <p:spPr>
          <a:xfrm>
            <a:off x="6331218" y="3429000"/>
            <a:ext cx="5534776" cy="3429000"/>
          </a:xfrm>
          <a:custGeom>
            <a:avLst/>
            <a:gdLst/>
            <a:ahLst/>
            <a:cxnLst/>
            <a:rect l="l" t="t" r="r" b="b"/>
            <a:pathLst>
              <a:path w="8194491" h="5076793">
                <a:moveTo>
                  <a:pt x="0" y="0"/>
                </a:moveTo>
                <a:lnTo>
                  <a:pt x="8194491" y="0"/>
                </a:lnTo>
                <a:lnTo>
                  <a:pt x="8194491" y="5076793"/>
                </a:lnTo>
                <a:lnTo>
                  <a:pt x="0" y="5076793"/>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C734235B-FE11-B858-8499-A5EF79B865A3}"/>
              </a:ext>
            </a:extLst>
          </p:cNvPr>
          <p:cNvGraphicFramePr>
            <a:graphicFrameLocks noGrp="1"/>
          </p:cNvGraphicFramePr>
          <p:nvPr>
            <p:extLst>
              <p:ext uri="{D42A27DB-BD31-4B8C-83A1-F6EECF244321}">
                <p14:modId xmlns:p14="http://schemas.microsoft.com/office/powerpoint/2010/main" val="295569360"/>
              </p:ext>
            </p:extLst>
          </p:nvPr>
        </p:nvGraphicFramePr>
        <p:xfrm>
          <a:off x="482600" y="665686"/>
          <a:ext cx="11366500" cy="5989114"/>
        </p:xfrm>
        <a:graphic>
          <a:graphicData uri="http://schemas.openxmlformats.org/drawingml/2006/table">
            <a:tbl>
              <a:tblPr firstRow="1" bandRow="1">
                <a:tableStyleId>{5C22544A-7EE6-4342-B048-85BDC9FD1C3A}</a:tableStyleId>
              </a:tblPr>
              <a:tblGrid>
                <a:gridCol w="2518326">
                  <a:extLst>
                    <a:ext uri="{9D8B030D-6E8A-4147-A177-3AD203B41FA5}">
                      <a16:colId xmlns:a16="http://schemas.microsoft.com/office/drawing/2014/main" val="3666852413"/>
                    </a:ext>
                  </a:extLst>
                </a:gridCol>
                <a:gridCol w="8848174">
                  <a:extLst>
                    <a:ext uri="{9D8B030D-6E8A-4147-A177-3AD203B41FA5}">
                      <a16:colId xmlns:a16="http://schemas.microsoft.com/office/drawing/2014/main" val="889342853"/>
                    </a:ext>
                  </a:extLst>
                </a:gridCol>
              </a:tblGrid>
              <a:tr h="284068">
                <a:tc gridSpan="2">
                  <a:txBody>
                    <a:bodyPr/>
                    <a:lstStyle/>
                    <a:p>
                      <a:pPr algn="ctr"/>
                      <a:r>
                        <a:rPr lang="vi-VN" sz="2800">
                          <a:solidFill>
                            <a:srgbClr val="002060"/>
                          </a:solidFill>
                          <a:latin typeface="+mj-lt"/>
                        </a:rPr>
                        <a:t>PHT số 4: Tìm hiểu kết cấu văn bản</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tc hMerge="1">
                  <a:txBody>
                    <a:bodyPr/>
                    <a:lstStyle/>
                    <a:p>
                      <a:pPr algn="ctr"/>
                      <a:endParaRPr lang="en-US" sz="2800">
                        <a:solidFill>
                          <a:srgbClr val="002060"/>
                        </a:solidFill>
                        <a:latin typeface="#9Slide03 SFU Futura_12" panose="00000400000000000000" pitchFamily="2" charset="-9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6000"/>
                      </a:schemeClr>
                    </a:solidFill>
                  </a:tcPr>
                </a:tc>
                <a:extLst>
                  <a:ext uri="{0D108BD9-81ED-4DB2-BD59-A6C34878D82A}">
                    <a16:rowId xmlns:a16="http://schemas.microsoft.com/office/drawing/2014/main" val="3820149758"/>
                  </a:ext>
                </a:extLst>
              </a:tr>
              <a:tr h="474774">
                <a:tc>
                  <a:txBody>
                    <a:bodyPr/>
                    <a:lstStyle/>
                    <a:p>
                      <a:pPr algn="ctr"/>
                      <a:r>
                        <a:rPr lang="vi-VN" sz="2800">
                          <a:solidFill>
                            <a:srgbClr val="002060"/>
                          </a:solidFill>
                          <a:latin typeface="+mj-lt"/>
                        </a:rPr>
                        <a:t>Phương diện</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tc>
                  <a:txBody>
                    <a:bodyPr/>
                    <a:lstStyle/>
                    <a:p>
                      <a:pPr algn="ctr"/>
                      <a:r>
                        <a:rPr lang="vi-VN" sz="2800">
                          <a:solidFill>
                            <a:srgbClr val="002060"/>
                          </a:solidFill>
                          <a:latin typeface="+mj-lt"/>
                        </a:rPr>
                        <a:t>Thể hiện trong bài thơ “Bếp lửa”</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extLst>
                  <a:ext uri="{0D108BD9-81ED-4DB2-BD59-A6C34878D82A}">
                    <a16:rowId xmlns:a16="http://schemas.microsoft.com/office/drawing/2014/main" val="906692020"/>
                  </a:ext>
                </a:extLst>
              </a:tr>
              <a:tr h="634794">
                <a:tc rowSpan="2">
                  <a:txBody>
                    <a:bodyPr/>
                    <a:lstStyle/>
                    <a:p>
                      <a:pPr algn="ctr"/>
                      <a:r>
                        <a:rPr lang="vi-VN" sz="2800">
                          <a:solidFill>
                            <a:srgbClr val="002060"/>
                          </a:solidFill>
                          <a:latin typeface="+mj-lt"/>
                        </a:rPr>
                        <a:t>Xây dựng hình ảnh</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tc>
                  <a:txBody>
                    <a:bodyPr/>
                    <a:lstStyle/>
                    <a:p>
                      <a:pPr marL="0" indent="0" algn="l">
                        <a:buFontTx/>
                        <a:buNone/>
                      </a:pPr>
                      <a:r>
                        <a:rPr lang="vi-VN" sz="2800">
                          <a:solidFill>
                            <a:srgbClr val="002060"/>
                          </a:solidFill>
                          <a:latin typeface="+mj-lt"/>
                        </a:rPr>
                        <a:t>- Hình ảnh sóng đôi: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extLst>
                  <a:ext uri="{0D108BD9-81ED-4DB2-BD59-A6C34878D82A}">
                    <a16:rowId xmlns:a16="http://schemas.microsoft.com/office/drawing/2014/main" val="3322333336"/>
                  </a:ext>
                </a:extLst>
              </a:tr>
              <a:tr h="1013630">
                <a:tc vMerge="1">
                  <a:txBody>
                    <a:bodyPr/>
                    <a:lstStyle/>
                    <a:p>
                      <a:pPr algn="ctr"/>
                      <a:endParaRPr lang="en-US" sz="2800">
                        <a:solidFill>
                          <a:srgbClr val="002060"/>
                        </a:solidFill>
                        <a:latin typeface="#9Slide03 SFU Futura_12" panose="00000400000000000000" pitchFamily="2" charset="-9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6000"/>
                      </a:schemeClr>
                    </a:solidFill>
                  </a:tcPr>
                </a:tc>
                <a:tc>
                  <a:txBody>
                    <a:bodyPr/>
                    <a:lstStyle/>
                    <a:p>
                      <a:pPr marL="0" indent="0" algn="l">
                        <a:buFontTx/>
                        <a:buNone/>
                      </a:pPr>
                      <a:r>
                        <a:rPr lang="vi-VN" sz="2800">
                          <a:solidFill>
                            <a:srgbClr val="002060"/>
                          </a:solidFill>
                          <a:latin typeface="+mj-lt"/>
                        </a:rPr>
                        <a:t>- Sự phát triển của hình ảnh bếp lửa:</a:t>
                      </a:r>
                    </a:p>
                    <a:p>
                      <a:pPr marL="0" indent="0" algn="l">
                        <a:buFontTx/>
                        <a:buNone/>
                      </a:pPr>
                      <a:endParaRPr lang="vi-VN"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extLst>
                  <a:ext uri="{0D108BD9-81ED-4DB2-BD59-A6C34878D82A}">
                    <a16:rowId xmlns:a16="http://schemas.microsoft.com/office/drawing/2014/main" val="1818780798"/>
                  </a:ext>
                </a:extLst>
              </a:tr>
              <a:tr h="1256755">
                <a:tc>
                  <a:txBody>
                    <a:bodyPr/>
                    <a:lstStyle/>
                    <a:p>
                      <a:pPr algn="ctr"/>
                      <a:r>
                        <a:rPr lang="vi-VN" sz="2800">
                          <a:solidFill>
                            <a:srgbClr val="002060"/>
                          </a:solidFill>
                          <a:latin typeface="+mj-lt"/>
                        </a:rPr>
                        <a:t>Kết hợp yếu tố tự sự, miêu tả, biểu cảm</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tc>
                  <a:txBody>
                    <a:bodyPr/>
                    <a:lstStyle/>
                    <a:p>
                      <a:pPr algn="ct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extLst>
                  <a:ext uri="{0D108BD9-81ED-4DB2-BD59-A6C34878D82A}">
                    <a16:rowId xmlns:a16="http://schemas.microsoft.com/office/drawing/2014/main" val="284081511"/>
                  </a:ext>
                </a:extLst>
              </a:tr>
              <a:tr h="1932770">
                <a:tc gridSpan="2">
                  <a:txBody>
                    <a:bodyPr/>
                    <a:lstStyle/>
                    <a:p>
                      <a:pPr algn="l"/>
                      <a:r>
                        <a:rPr lang="vi-VN" sz="2800">
                          <a:solidFill>
                            <a:srgbClr val="002060"/>
                          </a:solidFill>
                          <a:latin typeface="+mj-lt"/>
                        </a:rPr>
                        <a:t>Nhận xét về nét đặc sắc trong kết cấu bài thơ:</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9000"/>
                      </a:schemeClr>
                    </a:solidFill>
                  </a:tcPr>
                </a:tc>
                <a:tc hMerge="1">
                  <a:txBody>
                    <a:bodyPr/>
                    <a:lstStyle/>
                    <a:p>
                      <a:pPr algn="ctr"/>
                      <a:endParaRPr lang="en-US" sz="2800">
                        <a:solidFill>
                          <a:srgbClr val="002060"/>
                        </a:solidFill>
                        <a:latin typeface="#9Slide03 SFU Futura_12" panose="00000400000000000000" pitchFamily="2" charset="-9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86000"/>
                      </a:schemeClr>
                    </a:solidFill>
                  </a:tcPr>
                </a:tc>
                <a:extLst>
                  <a:ext uri="{0D108BD9-81ED-4DB2-BD59-A6C34878D82A}">
                    <a16:rowId xmlns:a16="http://schemas.microsoft.com/office/drawing/2014/main" val="1843835462"/>
                  </a:ext>
                </a:extLst>
              </a:tr>
            </a:tbl>
          </a:graphicData>
        </a:graphic>
      </p:graphicFrame>
      <p:sp>
        <p:nvSpPr>
          <p:cNvPr id="7" name="TextBox 6">
            <a:extLst>
              <a:ext uri="{FF2B5EF4-FFF2-40B4-BE49-F238E27FC236}">
                <a16:creationId xmlns:a16="http://schemas.microsoft.com/office/drawing/2014/main" id="{2105D10D-E0B0-7845-EAB3-18945A378F5B}"/>
              </a:ext>
            </a:extLst>
          </p:cNvPr>
          <p:cNvSpPr txBox="1"/>
          <p:nvPr/>
        </p:nvSpPr>
        <p:spPr>
          <a:xfrm>
            <a:off x="711200" y="77517"/>
            <a:ext cx="6172200" cy="584775"/>
          </a:xfrm>
          <a:prstGeom prst="rect">
            <a:avLst/>
          </a:prstGeom>
          <a:noFill/>
        </p:spPr>
        <p:txBody>
          <a:bodyPr wrap="square">
            <a:spAutoFit/>
          </a:bodyPr>
          <a:lstStyle/>
          <a:p>
            <a:pPr marL="0" marR="0" algn="just">
              <a:spcBef>
                <a:spcPts val="0"/>
              </a:spcBef>
              <a:spcAft>
                <a:spcPts val="0"/>
              </a:spcAft>
            </a:pPr>
            <a:r>
              <a:rPr lang="vi-VN" sz="32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a. Kết cấu bài thơ</a:t>
            </a:r>
            <a:endParaRPr lang="en-US" sz="24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8" name="TextBox 7">
            <a:extLst>
              <a:ext uri="{FF2B5EF4-FFF2-40B4-BE49-F238E27FC236}">
                <a16:creationId xmlns:a16="http://schemas.microsoft.com/office/drawing/2014/main" id="{24D63928-5105-AFA4-C070-6B984EC99F6B}"/>
              </a:ext>
            </a:extLst>
          </p:cNvPr>
          <p:cNvSpPr txBox="1"/>
          <p:nvPr/>
        </p:nvSpPr>
        <p:spPr>
          <a:xfrm>
            <a:off x="6331218" y="1721224"/>
            <a:ext cx="2566113" cy="523220"/>
          </a:xfrm>
          <a:prstGeom prst="rect">
            <a:avLst/>
          </a:prstGeom>
          <a:noFill/>
        </p:spPr>
        <p:txBody>
          <a:bodyPr wrap="square">
            <a:spAutoFit/>
          </a:bodyPr>
          <a:lstStyle/>
          <a:p>
            <a:pPr marL="0" marR="0" algn="just">
              <a:spcBef>
                <a:spcPts val="0"/>
              </a:spcBef>
              <a:spcAft>
                <a:spcPts val="0"/>
              </a:spcAft>
            </a:pPr>
            <a:r>
              <a:rPr lang="vi-VN" sz="2800">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bà – bếp lửa.</a:t>
            </a:r>
            <a:endParaRPr lang="en-US" sz="28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BB67798C-4773-7A5B-62EE-29FFBD0AACD0}"/>
              </a:ext>
            </a:extLst>
          </p:cNvPr>
          <p:cNvSpPr txBox="1"/>
          <p:nvPr/>
        </p:nvSpPr>
        <p:spPr>
          <a:xfrm>
            <a:off x="3269804" y="2774039"/>
            <a:ext cx="8033464" cy="523220"/>
          </a:xfrm>
          <a:prstGeom prst="rect">
            <a:avLst/>
          </a:prstGeom>
          <a:noFill/>
        </p:spPr>
        <p:txBody>
          <a:bodyPr wrap="square">
            <a:spAutoFit/>
          </a:bodyPr>
          <a:lstStyle/>
          <a:p>
            <a:pPr marL="0" marR="0" algn="just">
              <a:spcBef>
                <a:spcPts val="0"/>
              </a:spcBef>
              <a:spcAft>
                <a:spcPts val="0"/>
              </a:spcAft>
            </a:pPr>
            <a:r>
              <a:rPr lang="vi-VN" sz="2800">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Bếp lửa từ hình ảnh tả thực đến hình ảnh ẩn dụ.</a:t>
            </a:r>
            <a:endParaRPr lang="en-US" sz="28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0" name="TextBox 9">
            <a:extLst>
              <a:ext uri="{FF2B5EF4-FFF2-40B4-BE49-F238E27FC236}">
                <a16:creationId xmlns:a16="http://schemas.microsoft.com/office/drawing/2014/main" id="{7C806081-B01C-B30B-5A10-6FB72C807F8F}"/>
              </a:ext>
            </a:extLst>
          </p:cNvPr>
          <p:cNvSpPr txBox="1"/>
          <p:nvPr/>
        </p:nvSpPr>
        <p:spPr>
          <a:xfrm>
            <a:off x="3036610" y="3371412"/>
            <a:ext cx="8672790" cy="1384995"/>
          </a:xfrm>
          <a:prstGeom prst="rect">
            <a:avLst/>
          </a:prstGeom>
          <a:noFill/>
        </p:spPr>
        <p:txBody>
          <a:bodyPr wrap="square">
            <a:spAutoFit/>
          </a:bodyPr>
          <a:lstStyle/>
          <a:p>
            <a:pPr marL="0" marR="0" algn="just">
              <a:spcBef>
                <a:spcPts val="0"/>
              </a:spcBef>
              <a:spcAft>
                <a:spcPts val="0"/>
              </a:spcAft>
            </a:pPr>
            <a:r>
              <a:rPr lang="vi-VN" sz="2800">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 Sự kết hợp nhuần nhuyễn giữa các yếu tố tự sự, miêu tả, biểu cảm. Tuy nhiên phương thức thể hiện chính vẫn là biểu cảm.</a:t>
            </a:r>
            <a:endParaRPr lang="en-US" sz="28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1" name="TextBox 10">
            <a:extLst>
              <a:ext uri="{FF2B5EF4-FFF2-40B4-BE49-F238E27FC236}">
                <a16:creationId xmlns:a16="http://schemas.microsoft.com/office/drawing/2014/main" id="{699EC38B-5906-6674-C4F4-4139240BB6C5}"/>
              </a:ext>
            </a:extLst>
          </p:cNvPr>
          <p:cNvSpPr txBox="1"/>
          <p:nvPr/>
        </p:nvSpPr>
        <p:spPr>
          <a:xfrm>
            <a:off x="533400" y="4765495"/>
            <a:ext cx="11264900" cy="1815882"/>
          </a:xfrm>
          <a:prstGeom prst="rect">
            <a:avLst/>
          </a:prstGeom>
          <a:noFill/>
        </p:spPr>
        <p:txBody>
          <a:bodyPr wrap="square">
            <a:spAutoFit/>
          </a:bodyPr>
          <a:lstStyle/>
          <a:p>
            <a:pPr marL="0" marR="0" algn="just">
              <a:spcBef>
                <a:spcPts val="0"/>
              </a:spcBef>
              <a:spcAft>
                <a:spcPts val="0"/>
              </a:spcAft>
            </a:pPr>
            <a:r>
              <a:rPr lang="vi-VN" sz="2800">
                <a:solidFill>
                  <a:srgbClr val="C00000"/>
                </a:solidFill>
                <a:latin typeface="Times New Roman" panose="02020603050405020304" pitchFamily="18" charset="0"/>
                <a:ea typeface="#9Slide05 HLT Boulevard" panose="00000400000000000000" pitchFamily="2" charset="-93"/>
                <a:cs typeface="Times New Roman" panose="02020603050405020304" pitchFamily="18" charset="0"/>
              </a:rPr>
              <a:t>                                                                    - Là một chỉnh thể tác phẩm toàn vẹn từ nội dung đến hình thức: xây dựng hình ảnh sóng đôi bà – bếp lửa; sự phát triển của hình ảnh bếp lửa từ hình ảnh thực đến hình ảnh ẩn dụ; sự kết hợp các yếu tố tự sự, miêu tả, biểu cảm.</a:t>
            </a:r>
            <a:endParaRPr lang="en-US" sz="2800">
              <a:solidFill>
                <a:srgbClr val="C000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3910658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D1FBE81-17CC-C477-9818-5204FB47B104}"/>
              </a:ext>
            </a:extLst>
          </p:cNvPr>
          <p:cNvSpPr/>
          <p:nvPr/>
        </p:nvSpPr>
        <p:spPr>
          <a:xfrm>
            <a:off x="-1729088" y="853103"/>
            <a:ext cx="6301087" cy="6802793"/>
          </a:xfrm>
          <a:custGeom>
            <a:avLst/>
            <a:gdLst/>
            <a:ahLst/>
            <a:cxnLst/>
            <a:rect l="l" t="t" r="r" b="b"/>
            <a:pathLst>
              <a:path w="7142279" h="7710963">
                <a:moveTo>
                  <a:pt x="0" y="0"/>
                </a:moveTo>
                <a:lnTo>
                  <a:pt x="7142280" y="0"/>
                </a:lnTo>
                <a:lnTo>
                  <a:pt x="7142280" y="7710962"/>
                </a:lnTo>
                <a:lnTo>
                  <a:pt x="0" y="7710962"/>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105D10D-E0B0-7845-EAB3-18945A378F5B}"/>
              </a:ext>
            </a:extLst>
          </p:cNvPr>
          <p:cNvSpPr txBox="1"/>
          <p:nvPr/>
        </p:nvSpPr>
        <p:spPr>
          <a:xfrm>
            <a:off x="4831374" y="744962"/>
            <a:ext cx="6172200" cy="646331"/>
          </a:xfrm>
          <a:prstGeom prst="rect">
            <a:avLst/>
          </a:prstGeom>
          <a:noFill/>
        </p:spPr>
        <p:txBody>
          <a:bodyPr wrap="square">
            <a:spAutoFit/>
          </a:bodyPr>
          <a:lstStyle/>
          <a:p>
            <a:pPr marL="0" marR="0" algn="just">
              <a:spcBef>
                <a:spcPts val="0"/>
              </a:spcBef>
              <a:spcAft>
                <a:spcPts val="0"/>
              </a:spcAft>
            </a:pPr>
            <a:r>
              <a:rPr lang="vi-VN" sz="36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b. Thông điệp</a:t>
            </a:r>
            <a:endParaRPr lang="en-US" sz="28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2" name="Freeform 9">
            <a:extLst>
              <a:ext uri="{FF2B5EF4-FFF2-40B4-BE49-F238E27FC236}">
                <a16:creationId xmlns:a16="http://schemas.microsoft.com/office/drawing/2014/main" id="{A4A14C29-294F-7061-9202-72E8A8079FFC}"/>
              </a:ext>
            </a:extLst>
          </p:cNvPr>
          <p:cNvSpPr/>
          <p:nvPr/>
        </p:nvSpPr>
        <p:spPr>
          <a:xfrm rot="4592763">
            <a:off x="9403186" y="-1339674"/>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90DB1F1-9AA7-C772-D54C-1E5C6BB450D7}"/>
              </a:ext>
            </a:extLst>
          </p:cNvPr>
          <p:cNvSpPr txBox="1"/>
          <p:nvPr/>
        </p:nvSpPr>
        <p:spPr>
          <a:xfrm>
            <a:off x="4940300" y="1524555"/>
            <a:ext cx="6705600" cy="1569660"/>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 T</a:t>
            </a:r>
            <a:r>
              <a:rPr lang="en-GB" sz="3200" dirty="0" err="1">
                <a:latin typeface="Times New Roman" panose="02020603050405020304" pitchFamily="18" charset="0"/>
                <a:cs typeface="Times New Roman" panose="02020603050405020304" pitchFamily="18" charset="0"/>
              </a:rPr>
              <a: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dẫn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dắt</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ta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hơn</a:t>
            </a:r>
            <a:r>
              <a:rPr lang="en-GB"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4" name="Freeform 8">
            <a:extLst>
              <a:ext uri="{FF2B5EF4-FFF2-40B4-BE49-F238E27FC236}">
                <a16:creationId xmlns:a16="http://schemas.microsoft.com/office/drawing/2014/main" id="{6DF0B768-5D85-2659-C62A-E4A03A7CDC2D}"/>
              </a:ext>
            </a:extLst>
          </p:cNvPr>
          <p:cNvSpPr/>
          <p:nvPr/>
        </p:nvSpPr>
        <p:spPr>
          <a:xfrm>
            <a:off x="460005" y="4007069"/>
            <a:ext cx="5268376" cy="3028797"/>
          </a:xfrm>
          <a:custGeom>
            <a:avLst/>
            <a:gdLst/>
            <a:ahLst/>
            <a:cxnLst/>
            <a:rect l="l" t="t" r="r" b="b"/>
            <a:pathLst>
              <a:path w="11280869" h="6485388">
                <a:moveTo>
                  <a:pt x="0" y="0"/>
                </a:moveTo>
                <a:lnTo>
                  <a:pt x="11280870" y="0"/>
                </a:lnTo>
                <a:lnTo>
                  <a:pt x="11280870" y="6485388"/>
                </a:lnTo>
                <a:lnTo>
                  <a:pt x="0" y="6485388"/>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6BB8F45-501A-D31F-73F5-47475736A8AA}"/>
              </a:ext>
            </a:extLst>
          </p:cNvPr>
          <p:cNvSpPr txBox="1"/>
          <p:nvPr/>
        </p:nvSpPr>
        <p:spPr>
          <a:xfrm>
            <a:off x="4831374" y="3247318"/>
            <a:ext cx="6172200" cy="646331"/>
          </a:xfrm>
          <a:prstGeom prst="rect">
            <a:avLst/>
          </a:prstGeom>
          <a:noFill/>
        </p:spPr>
        <p:txBody>
          <a:bodyPr wrap="square">
            <a:spAutoFit/>
          </a:bodyPr>
          <a:lstStyle/>
          <a:p>
            <a:pPr marL="0" marR="0" algn="just">
              <a:spcBef>
                <a:spcPts val="0"/>
              </a:spcBef>
              <a:spcAft>
                <a:spcPts val="0"/>
              </a:spcAft>
            </a:pPr>
            <a:r>
              <a:rPr lang="vi-VN" sz="36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c. Tư tưởng bài thơ</a:t>
            </a:r>
            <a:endParaRPr lang="en-US" sz="28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3591162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B63229F6-90BA-0ACC-EDDB-F230B40E0E8F}"/>
              </a:ext>
            </a:extLst>
          </p:cNvPr>
          <p:cNvSpPr/>
          <p:nvPr/>
        </p:nvSpPr>
        <p:spPr>
          <a:xfrm>
            <a:off x="-1752312" y="880897"/>
            <a:ext cx="6192275" cy="6192275"/>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2" name="Freeform 9">
            <a:extLst>
              <a:ext uri="{FF2B5EF4-FFF2-40B4-BE49-F238E27FC236}">
                <a16:creationId xmlns:a16="http://schemas.microsoft.com/office/drawing/2014/main" id="{A4A14C29-294F-7061-9202-72E8A8079FFC}"/>
              </a:ext>
            </a:extLst>
          </p:cNvPr>
          <p:cNvSpPr/>
          <p:nvPr/>
        </p:nvSpPr>
        <p:spPr>
          <a:xfrm rot="4592763">
            <a:off x="9403186" y="-1339674"/>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AADEF9-3925-3E17-687A-5BE642981023}"/>
              </a:ext>
            </a:extLst>
          </p:cNvPr>
          <p:cNvSpPr txBox="1"/>
          <p:nvPr/>
        </p:nvSpPr>
        <p:spPr>
          <a:xfrm>
            <a:off x="4419846" y="779297"/>
            <a:ext cx="6172200" cy="646331"/>
          </a:xfrm>
          <a:prstGeom prst="rect">
            <a:avLst/>
          </a:prstGeom>
          <a:noFill/>
        </p:spPr>
        <p:txBody>
          <a:bodyPr wrap="square">
            <a:spAutoFit/>
          </a:bodyPr>
          <a:lstStyle/>
          <a:p>
            <a:pPr marL="0" marR="0" algn="just">
              <a:spcBef>
                <a:spcPts val="0"/>
              </a:spcBef>
              <a:spcAft>
                <a:spcPts val="0"/>
              </a:spcAft>
            </a:pPr>
            <a:r>
              <a:rPr lang="vi-VN" sz="3600" b="1">
                <a:solidFill>
                  <a:srgbClr val="006600"/>
                </a:solidFill>
                <a:latin typeface="Times New Roman" panose="02020603050405020304" pitchFamily="18" charset="0"/>
                <a:ea typeface="#9Slide05 HLT Boulevard" panose="00000400000000000000" pitchFamily="2" charset="-93"/>
                <a:cs typeface="Times New Roman" panose="02020603050405020304" pitchFamily="18" charset="0"/>
              </a:rPr>
              <a:t>c. Tư tưởng bài thơ</a:t>
            </a:r>
            <a:endParaRPr lang="en-US" sz="2800">
              <a:solidFill>
                <a:srgbClr val="00660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5" name="Google Shape;2242;p65">
            <a:extLst>
              <a:ext uri="{FF2B5EF4-FFF2-40B4-BE49-F238E27FC236}">
                <a16:creationId xmlns:a16="http://schemas.microsoft.com/office/drawing/2014/main" id="{708F9CB7-3033-FC1E-FFC7-5A8393B9EB9A}"/>
              </a:ext>
            </a:extLst>
          </p:cNvPr>
          <p:cNvSpPr txBox="1">
            <a:spLocks/>
          </p:cNvSpPr>
          <p:nvPr/>
        </p:nvSpPr>
        <p:spPr>
          <a:xfrm>
            <a:off x="4419846" y="1425628"/>
            <a:ext cx="7441954" cy="200337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vi-VN" sz="3200">
                <a:latin typeface="Times New Roman" panose="02020603050405020304" pitchFamily="18" charset="0"/>
                <a:cs typeface="Times New Roman" panose="02020603050405020304" pitchFamily="18" charset="0"/>
              </a:rPr>
              <a:t>- N</a:t>
            </a:r>
            <a:r>
              <a:rPr lang="en-GB" sz="3200">
                <a:latin typeface="Times New Roman" panose="02020603050405020304" pitchFamily="18" charset="0"/>
                <a:cs typeface="Times New Roman" panose="02020603050405020304" pitchFamily="18" charset="0"/>
              </a:rPr>
              <a:t>hững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được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tuổi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6" name="Google Shape;2246;p65">
            <a:extLst>
              <a:ext uri="{FF2B5EF4-FFF2-40B4-BE49-F238E27FC236}">
                <a16:creationId xmlns:a16="http://schemas.microsoft.com/office/drawing/2014/main" id="{0B7B45AD-17C6-CF5A-C5FC-49AF6593B05B}"/>
              </a:ext>
            </a:extLst>
          </p:cNvPr>
          <p:cNvSpPr txBox="1">
            <a:spLocks/>
          </p:cNvSpPr>
          <p:nvPr/>
        </p:nvSpPr>
        <p:spPr>
          <a:xfrm>
            <a:off x="4419846" y="3639918"/>
            <a:ext cx="7353054" cy="29259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vi-VN" sz="3200">
                <a:solidFill>
                  <a:srgbClr val="FF0000"/>
                </a:solidFill>
                <a:latin typeface="Times New Roman" panose="02020603050405020304" pitchFamily="18" charset="0"/>
                <a:cs typeface="Times New Roman" panose="02020603050405020304" pitchFamily="18" charset="0"/>
              </a:rPr>
              <a:t>- </a:t>
            </a:r>
            <a:r>
              <a:rPr lang="en-GB" sz="3200">
                <a:solidFill>
                  <a:srgbClr val="FF0000"/>
                </a:solidFill>
                <a:latin typeface="Times New Roman" panose="02020603050405020304" pitchFamily="18" charset="0"/>
                <a:cs typeface="Times New Roman" panose="02020603050405020304" pitchFamily="18" charset="0"/>
              </a:rPr>
              <a:t>Các </a:t>
            </a:r>
            <a:r>
              <a:rPr lang="en-GB" sz="3200" dirty="0" err="1">
                <a:solidFill>
                  <a:srgbClr val="FF0000"/>
                </a:solidFill>
                <a:latin typeface="Times New Roman" panose="02020603050405020304" pitchFamily="18" charset="0"/>
                <a:cs typeface="Times New Roman" panose="02020603050405020304" pitchFamily="18" charset="0"/>
              </a:rPr>
              <a:t>động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từ</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nhóm</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nhen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là</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biểu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tượng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cho</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sự</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gieo</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mầm</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hình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ảnh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bếp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lửa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tượng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trưng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cho</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những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giá</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trị</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tốt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đẹp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có</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tác</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dụng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nuôi</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dưỡng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nâng</a:t>
            </a:r>
            <a:r>
              <a:rPr lang="en-GB" sz="3200" dirty="0">
                <a:solidFill>
                  <a:srgbClr val="FF0000"/>
                </a:solidFill>
                <a:latin typeface="Times New Roman" panose="02020603050405020304" pitchFamily="18" charset="0"/>
                <a:cs typeface="Times New Roman" panose="02020603050405020304" pitchFamily="18" charset="0"/>
              </a:rPr>
              <a:t> </a:t>
            </a:r>
            <a:r>
              <a:rPr lang="en-GB" sz="3200" err="1">
                <a:solidFill>
                  <a:srgbClr val="FF0000"/>
                </a:solidFill>
                <a:latin typeface="Times New Roman" panose="02020603050405020304" pitchFamily="18" charset="0"/>
                <a:cs typeface="Times New Roman" panose="02020603050405020304" pitchFamily="18" charset="0"/>
              </a:rPr>
              <a:t>đỡ</a:t>
            </a:r>
            <a:r>
              <a:rPr lang="en-GB" sz="3200">
                <a:solidFill>
                  <a:srgbClr val="FF0000"/>
                </a:solidFill>
                <a:latin typeface="Times New Roman" panose="02020603050405020304" pitchFamily="18" charset="0"/>
                <a:cs typeface="Times New Roman" panose="02020603050405020304" pitchFamily="18" charset="0"/>
              </a:rPr>
              <a:t> con </a:t>
            </a:r>
            <a:r>
              <a:rPr lang="en-GB" sz="3200" dirty="0" err="1">
                <a:solidFill>
                  <a:srgbClr val="FF0000"/>
                </a:solidFill>
                <a:latin typeface="Times New Roman" panose="02020603050405020304" pitchFamily="18" charset="0"/>
                <a:cs typeface="Times New Roman" panose="02020603050405020304" pitchFamily="18" charset="0"/>
              </a:rPr>
              <a:t>người</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trong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suốt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cuộc</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đời</a:t>
            </a:r>
            <a:r>
              <a:rPr lang="en-GB" sz="3200" dirty="0">
                <a:solidFill>
                  <a:srgbClr val="FF0000"/>
                </a:solidFill>
                <a:latin typeface="Times New Roman" panose="02020603050405020304" pitchFamily="18" charset="0"/>
                <a:cs typeface="Times New Roman" panose="02020603050405020304" pitchFamily="18" charset="0"/>
              </a:rPr>
              <a:t>.</a:t>
            </a:r>
            <a:endParaRPr kumimoji="0" lang="en-SG"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anchers"/>
            </a:endParaRPr>
          </a:p>
        </p:txBody>
      </p:sp>
      <p:sp>
        <p:nvSpPr>
          <p:cNvPr id="9" name="Freeform 5">
            <a:extLst>
              <a:ext uri="{FF2B5EF4-FFF2-40B4-BE49-F238E27FC236}">
                <a16:creationId xmlns:a16="http://schemas.microsoft.com/office/drawing/2014/main" id="{AC3D01FE-7D14-C97D-631C-1AD339B26F5A}"/>
              </a:ext>
            </a:extLst>
          </p:cNvPr>
          <p:cNvSpPr/>
          <p:nvPr/>
        </p:nvSpPr>
        <p:spPr>
          <a:xfrm>
            <a:off x="520700" y="4206909"/>
            <a:ext cx="5155609" cy="2866263"/>
          </a:xfrm>
          <a:custGeom>
            <a:avLst/>
            <a:gdLst/>
            <a:ahLst/>
            <a:cxnLst/>
            <a:rect l="l" t="t" r="r" b="b"/>
            <a:pathLst>
              <a:path w="10473803" h="5822914">
                <a:moveTo>
                  <a:pt x="0" y="0"/>
                </a:moveTo>
                <a:lnTo>
                  <a:pt x="10473803" y="0"/>
                </a:lnTo>
                <a:lnTo>
                  <a:pt x="10473803" y="5822914"/>
                </a:lnTo>
                <a:lnTo>
                  <a:pt x="0" y="5822914"/>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69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a child sitting around a campfire&#10;&#10;Description automatically generated">
            <a:extLst>
              <a:ext uri="{FF2B5EF4-FFF2-40B4-BE49-F238E27FC236}">
                <a16:creationId xmlns:a16="http://schemas.microsoft.com/office/drawing/2014/main" id="{628E18A2-774A-37DC-CF98-695C5E05AA7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8086" r="11284" b="-2"/>
          <a:stretch/>
        </p:blipFill>
        <p:spPr>
          <a:xfrm>
            <a:off x="2" y="1482811"/>
            <a:ext cx="5044460" cy="537450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21" name="Group 20">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22" name="Freeform: Shape 21">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grpSp>
      <p:pic>
        <p:nvPicPr>
          <p:cNvPr id="9" name="Picture 8" descr="A person and a child sitting on a deck with cats&#10;&#10;Description automatically generated">
            <a:extLst>
              <a:ext uri="{FF2B5EF4-FFF2-40B4-BE49-F238E27FC236}">
                <a16:creationId xmlns:a16="http://schemas.microsoft.com/office/drawing/2014/main" id="{43B4B7BF-5DAB-CD33-29CE-C1CF1ED73B5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84" r="9227" b="-1"/>
          <a:stretch/>
        </p:blipFill>
        <p:spPr>
          <a:xfrm>
            <a:off x="4213651" y="1"/>
            <a:ext cx="3663202" cy="293860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27" name="Group 26">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8" name="Freeform: Shape 27">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useBgFill="1">
          <p:nvSpPr>
            <p:cNvPr id="31" name="Freeform: Shape 30">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5" name="Picture 4" descr="A person and a child sitting on a fire&#10;&#10;Description automatically generated">
            <a:extLst>
              <a:ext uri="{FF2B5EF4-FFF2-40B4-BE49-F238E27FC236}">
                <a16:creationId xmlns:a16="http://schemas.microsoft.com/office/drawing/2014/main" id="{8CA8A79A-2BB2-3D8F-BE80-B68EEAD9EEB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33012" r="15265"/>
          <a:stretch/>
        </p:blipFill>
        <p:spPr>
          <a:xfrm>
            <a:off x="8515498" y="2"/>
            <a:ext cx="3676502" cy="3731740"/>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33" name="Group 32">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34" name="Freeform: Shape 33">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useBgFill="1">
          <p:nvSpPr>
            <p:cNvPr id="37" name="Freeform: Shape 36">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grpSp>
      <p:sp>
        <p:nvSpPr>
          <p:cNvPr id="11" name="矩形 9">
            <a:extLst>
              <a:ext uri="{FF2B5EF4-FFF2-40B4-BE49-F238E27FC236}">
                <a16:creationId xmlns:a16="http://schemas.microsoft.com/office/drawing/2014/main" id="{172161CE-D3AD-A57F-299D-3D0E5F913D27}"/>
              </a:ext>
            </a:extLst>
          </p:cNvPr>
          <p:cNvSpPr/>
          <p:nvPr/>
        </p:nvSpPr>
        <p:spPr>
          <a:xfrm>
            <a:off x="5693249" y="5379950"/>
            <a:ext cx="5086350" cy="854080"/>
          </a:xfrm>
          <a:prstGeom prst="rect">
            <a:avLst/>
          </a:prstGeom>
        </p:spPr>
        <p:txBody>
          <a:bodyPr wrap="square">
            <a:spAutoFit/>
          </a:bodyPr>
          <a:lstStyle/>
          <a:p>
            <a:pPr algn="ctr">
              <a:lnSpc>
                <a:spcPct val="150000"/>
              </a:lnSpc>
            </a:pPr>
            <a:r>
              <a:rPr lang="en-US" sz="360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r>
              <a:rPr lang="vi-VN" sz="3600">
                <a:solidFill>
                  <a:srgbClr val="002060"/>
                </a:solidFill>
                <a:latin typeface="Times New Roman" panose="02020603050405020304" pitchFamily="18" charset="0"/>
                <a:ea typeface="Arial" panose="020B0604020202020204" pitchFamily="34" charset="0"/>
                <a:cs typeface="Times New Roman" panose="02020603050405020304" pitchFamily="18" charset="0"/>
              </a:rPr>
              <a:t>Bằng Việt</a:t>
            </a:r>
            <a:r>
              <a:rPr lang="en-US" sz="360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矩形 10">
            <a:extLst>
              <a:ext uri="{FF2B5EF4-FFF2-40B4-BE49-F238E27FC236}">
                <a16:creationId xmlns:a16="http://schemas.microsoft.com/office/drawing/2014/main" id="{B906DB2A-704C-C0E0-174F-E77E22163DBA}"/>
              </a:ext>
            </a:extLst>
          </p:cNvPr>
          <p:cNvSpPr/>
          <p:nvPr/>
        </p:nvSpPr>
        <p:spPr>
          <a:xfrm>
            <a:off x="5295676" y="4602053"/>
            <a:ext cx="5832890" cy="707886"/>
          </a:xfrm>
          <a:prstGeom prst="rect">
            <a:avLst/>
          </a:prstGeom>
        </p:spPr>
        <p:txBody>
          <a:bodyPr wrap="square">
            <a:spAutoFit/>
          </a:bodyPr>
          <a:lstStyle/>
          <a:p>
            <a:pPr algn="ctr"/>
            <a:r>
              <a:rPr lang="vi-VN" sz="4000" b="1" spc="316">
                <a:solidFill>
                  <a:srgbClr val="C00000"/>
                </a:solidFill>
                <a:latin typeface="Times New Roman" panose="02020603050405020304" pitchFamily="18" charset="0"/>
                <a:ea typeface="Arial" panose="020B0604020202020204" pitchFamily="34" charset="0"/>
                <a:cs typeface="Times New Roman" panose="02020603050405020304" pitchFamily="18" charset="0"/>
              </a:rPr>
              <a:t>BẾP LỬA</a:t>
            </a:r>
            <a:endParaRPr lang="en-US" sz="4000" b="1" spc="316"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025095C-692A-C584-8D3E-6AF2AB202C4E}"/>
              </a:ext>
            </a:extLst>
          </p:cNvPr>
          <p:cNvSpPr txBox="1"/>
          <p:nvPr/>
        </p:nvSpPr>
        <p:spPr>
          <a:xfrm>
            <a:off x="5260349" y="3482997"/>
            <a:ext cx="5667335" cy="769441"/>
          </a:xfrm>
          <a:prstGeom prst="rect">
            <a:avLst/>
          </a:prstGeom>
          <a:noFill/>
        </p:spPr>
        <p:txBody>
          <a:bodyPr wrap="square" rtlCol="0">
            <a:spAutoFit/>
          </a:bodyPr>
          <a:lstStyle/>
          <a:p>
            <a:pPr algn="ctr"/>
            <a:r>
              <a:rPr lang="vi-VN" sz="4400">
                <a:solidFill>
                  <a:schemeClr val="accent1">
                    <a:lumMod val="50000"/>
                  </a:schemeClr>
                </a:solidFill>
                <a:latin typeface="Times New Roman" panose="02020603050405020304" pitchFamily="18" charset="0"/>
                <a:cs typeface="Times New Roman" panose="02020603050405020304" pitchFamily="18" charset="0"/>
              </a:rPr>
              <a:t>Văn bản 2:</a:t>
            </a:r>
            <a:endParaRPr lang="en-US" sz="440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497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a child sitting on a deck with cats&#10;&#10;Description automatically generated">
            <a:extLst>
              <a:ext uri="{FF2B5EF4-FFF2-40B4-BE49-F238E27FC236}">
                <a16:creationId xmlns:a16="http://schemas.microsoft.com/office/drawing/2014/main" id="{CEB72E57-D4B8-C6B1-1B59-5FCD6A4CCEB3}"/>
              </a:ext>
            </a:extLst>
          </p:cNvPr>
          <p:cNvPicPr>
            <a:picLocks noChangeAspect="1"/>
          </p:cNvPicPr>
          <p:nvPr/>
        </p:nvPicPr>
        <p:blipFill rotWithShape="1">
          <a:blip r:embed="rId3">
            <a:extLst>
              <a:ext uri="{28A0092B-C50C-407E-A947-70E740481C1C}">
                <a14:useLocalDpi xmlns:a14="http://schemas.microsoft.com/office/drawing/2010/main" val="0"/>
              </a:ext>
            </a:extLst>
          </a:blip>
          <a:srcRect t="15185" r="-1" b="32353"/>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Times New Roman" panose="02020603050405020304" pitchFamily="18" charset="0"/>
                <a:cs typeface="Times New Roman" panose="02020603050405020304" pitchFamily="18" charset="0"/>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5" name="文本框 26">
            <a:extLst>
              <a:ext uri="{FF2B5EF4-FFF2-40B4-BE49-F238E27FC236}">
                <a16:creationId xmlns:a16="http://schemas.microsoft.com/office/drawing/2014/main" id="{8D409E5D-251E-2D95-02FF-3152BA7007B4}"/>
              </a:ext>
            </a:extLst>
          </p:cNvPr>
          <p:cNvSpPr txBox="1"/>
          <p:nvPr/>
        </p:nvSpPr>
        <p:spPr>
          <a:xfrm>
            <a:off x="3564495" y="4495667"/>
            <a:ext cx="4346719" cy="1015663"/>
          </a:xfrm>
          <a:prstGeom prst="rect">
            <a:avLst/>
          </a:prstGeom>
          <a:noFill/>
        </p:spPr>
        <p:txBody>
          <a:bodyPr wrap="square" rtlCol="0">
            <a:spAutoFit/>
            <a:scene3d>
              <a:camera prst="orthographicFront"/>
              <a:lightRig rig="threePt" dir="t"/>
            </a:scene3d>
            <a:sp3d contourW="12700"/>
          </a:bodyPr>
          <a:lstStyle/>
          <a:p>
            <a:pPr algn="ctr"/>
            <a:r>
              <a:rPr lang="en-US" altLang="zh-CN" sz="6000">
                <a:solidFill>
                  <a:srgbClr val="002060"/>
                </a:solidFill>
                <a:latin typeface="Times New Roman" panose="02020603050405020304" pitchFamily="18" charset="0"/>
                <a:cs typeface="Times New Roman" panose="02020603050405020304" pitchFamily="18" charset="0"/>
                <a:sym typeface="+mn-lt"/>
              </a:rPr>
              <a:t>I</a:t>
            </a:r>
            <a:r>
              <a:rPr lang="vi-VN" altLang="zh-CN" sz="6000">
                <a:solidFill>
                  <a:srgbClr val="002060"/>
                </a:solidFill>
                <a:latin typeface="Times New Roman" panose="02020603050405020304" pitchFamily="18" charset="0"/>
                <a:cs typeface="Times New Roman" panose="02020603050405020304" pitchFamily="18" charset="0"/>
                <a:sym typeface="+mn-lt"/>
              </a:rPr>
              <a:t>II</a:t>
            </a:r>
            <a:r>
              <a:rPr lang="en-US" altLang="zh-CN" sz="6000">
                <a:solidFill>
                  <a:srgbClr val="002060"/>
                </a:solidFill>
                <a:latin typeface="Times New Roman" panose="02020603050405020304" pitchFamily="18" charset="0"/>
                <a:cs typeface="Times New Roman" panose="02020603050405020304" pitchFamily="18" charset="0"/>
                <a:sym typeface="+mn-lt"/>
              </a:rPr>
              <a:t>. T</a:t>
            </a:r>
            <a:r>
              <a:rPr lang="vi-VN" altLang="zh-CN" sz="6000">
                <a:solidFill>
                  <a:srgbClr val="002060"/>
                </a:solidFill>
                <a:latin typeface="Times New Roman" panose="02020603050405020304" pitchFamily="18" charset="0"/>
                <a:cs typeface="Times New Roman" panose="02020603050405020304" pitchFamily="18" charset="0"/>
                <a:sym typeface="+mn-lt"/>
              </a:rPr>
              <a:t>ổng kết</a:t>
            </a:r>
            <a:endParaRPr lang="zh-CN" altLang="en-US" sz="6000" dirty="0">
              <a:solidFill>
                <a:srgbClr val="00206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506111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a:extLst>
              <a:ext uri="{FF2B5EF4-FFF2-40B4-BE49-F238E27FC236}">
                <a16:creationId xmlns:a16="http://schemas.microsoft.com/office/drawing/2014/main" id="{EB73EB77-F609-D335-B0E1-B369EFF33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167" y="1229298"/>
            <a:ext cx="1119188" cy="2189163"/>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16A04013-BD1E-81ED-51D0-ACD4A0C08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254" y="1572573"/>
            <a:ext cx="1652588" cy="1963738"/>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72CC5E1C-7824-19F9-6B2B-F861427C4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6" y="2578706"/>
            <a:ext cx="2347913" cy="969963"/>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AD4565E7-28CB-A531-6399-9D9C5D736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176" y="3067548"/>
            <a:ext cx="2003425" cy="1109662"/>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E550C1F0-C1DB-7D9B-8744-568C53A358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7669" y="3115283"/>
            <a:ext cx="1363663" cy="215106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906C510-CC06-D5BE-C2A8-456601001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255" y="2829006"/>
            <a:ext cx="1176337" cy="26749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4CFF5B26-338B-FE29-A368-2BFC1AF227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3513" y="3121886"/>
            <a:ext cx="2506662" cy="9366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AA0DB13A-B89E-786F-AF43-5757A7D014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6022" y="2362954"/>
            <a:ext cx="2247900" cy="10318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C636D9E5-101A-3611-E52B-15EF65632B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1176" y="2740416"/>
            <a:ext cx="2098675" cy="122872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4">
            <a:extLst>
              <a:ext uri="{FF2B5EF4-FFF2-40B4-BE49-F238E27FC236}">
                <a16:creationId xmlns:a16="http://schemas.microsoft.com/office/drawing/2014/main" id="{3EE40296-E030-544E-3CD9-06CB29C4EBCC}"/>
              </a:ext>
            </a:extLst>
          </p:cNvPr>
          <p:cNvSpPr/>
          <p:nvPr/>
        </p:nvSpPr>
        <p:spPr>
          <a:xfrm>
            <a:off x="292100" y="277472"/>
            <a:ext cx="11607800" cy="6303056"/>
          </a:xfrm>
          <a:prstGeom prst="rect">
            <a:avLst/>
          </a:prstGeom>
          <a:noFill/>
          <a:ln w="25400" cmpd="dbl">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3" name="Freeform 8">
            <a:extLst>
              <a:ext uri="{FF2B5EF4-FFF2-40B4-BE49-F238E27FC236}">
                <a16:creationId xmlns:a16="http://schemas.microsoft.com/office/drawing/2014/main" id="{E96324F6-24C4-CA33-32A0-B0E60BF4275A}"/>
              </a:ext>
            </a:extLst>
          </p:cNvPr>
          <p:cNvSpPr/>
          <p:nvPr/>
        </p:nvSpPr>
        <p:spPr>
          <a:xfrm>
            <a:off x="0" y="4809747"/>
            <a:ext cx="3258465" cy="1873296"/>
          </a:xfrm>
          <a:custGeom>
            <a:avLst/>
            <a:gdLst/>
            <a:ahLst/>
            <a:cxnLst/>
            <a:rect l="l" t="t" r="r" b="b"/>
            <a:pathLst>
              <a:path w="11280869" h="6485388">
                <a:moveTo>
                  <a:pt x="0" y="0"/>
                </a:moveTo>
                <a:lnTo>
                  <a:pt x="11280870" y="0"/>
                </a:lnTo>
                <a:lnTo>
                  <a:pt x="11280870" y="6485388"/>
                </a:lnTo>
                <a:lnTo>
                  <a:pt x="0" y="6485388"/>
                </a:lnTo>
                <a:lnTo>
                  <a:pt x="0" y="0"/>
                </a:lnTo>
                <a:close/>
              </a:path>
            </a:pathLst>
          </a:custGeom>
          <a:blipFill>
            <a:blip r:embed="rId12"/>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018401E-1764-77D2-70A7-36CC916522FD}"/>
              </a:ext>
            </a:extLst>
          </p:cNvPr>
          <p:cNvSpPr txBox="1"/>
          <p:nvPr/>
        </p:nvSpPr>
        <p:spPr>
          <a:xfrm>
            <a:off x="9404219" y="6244812"/>
            <a:ext cx="3285571" cy="369332"/>
          </a:xfrm>
          <a:prstGeom prst="rect">
            <a:avLst/>
          </a:prstGeom>
          <a:noFill/>
        </p:spPr>
        <p:txBody>
          <a:bodyPr wrap="square" rtlCol="0">
            <a:spAutoFit/>
          </a:bodyPr>
          <a:lstStyle/>
          <a:p>
            <a:r>
              <a:rPr lang="vi-VN">
                <a:solidFill>
                  <a:schemeClr val="accent6">
                    <a:lumMod val="50000"/>
                  </a:schemeClr>
                </a:solidFill>
                <a:latin typeface="Times New Roman" panose="02020603050405020304" pitchFamily="18" charset="0"/>
                <a:cs typeface="Times New Roman" panose="02020603050405020304" pitchFamily="18" charset="0"/>
              </a:rPr>
              <a:t>Xoan vũ: 0983110407</a:t>
            </a: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文本框 7">
            <a:extLst>
              <a:ext uri="{FF2B5EF4-FFF2-40B4-BE49-F238E27FC236}">
                <a16:creationId xmlns:a16="http://schemas.microsoft.com/office/drawing/2014/main" id="{B16EDDAD-D499-8EF1-DF11-7C687EF28C17}"/>
              </a:ext>
            </a:extLst>
          </p:cNvPr>
          <p:cNvSpPr txBox="1"/>
          <p:nvPr/>
        </p:nvSpPr>
        <p:spPr>
          <a:xfrm>
            <a:off x="1482811" y="382967"/>
            <a:ext cx="9848335" cy="979206"/>
          </a:xfrm>
          <a:prstGeom prst="rect">
            <a:avLst/>
          </a:prstGeom>
        </p:spPr>
        <p:txBody>
          <a:bodyPr vert="horz" lIns="91440" tIns="45720" rIns="91440" bIns="45720" rtlCol="0" anchor="t">
            <a:noAutofit/>
          </a:bodyPr>
          <a:lstStyle/>
          <a:p>
            <a:pPr algn="just">
              <a:lnSpc>
                <a:spcPct val="90000"/>
              </a:lnSpc>
              <a:spcBef>
                <a:spcPct val="0"/>
              </a:spcBef>
              <a:spcAft>
                <a:spcPts val="600"/>
              </a:spcAft>
              <a:buClrTx/>
            </a:pPr>
            <a:r>
              <a:rPr lang="vi-VN" altLang="zh-CN" sz="3600" b="1" kern="1200">
                <a:solidFill>
                  <a:srgbClr val="006600"/>
                </a:solidFill>
                <a:latin typeface="Times New Roman" panose="02020603050405020304" pitchFamily="18" charset="0"/>
                <a:ea typeface="+mj-ea"/>
                <a:cs typeface="Times New Roman" panose="02020603050405020304" pitchFamily="18" charset="0"/>
              </a:rPr>
              <a:t>NV1. Hoàn thiện đặc điểm thể loại thơ dựa vào sơ đồ</a:t>
            </a:r>
            <a:endParaRPr lang="en-US" altLang="zh-CN" sz="3600" b="1" kern="1200">
              <a:solidFill>
                <a:srgbClr val="006600"/>
              </a:solidFill>
              <a:latin typeface="Times New Roman" panose="02020603050405020304" pitchFamily="18" charset="0"/>
              <a:ea typeface="+mj-ea"/>
              <a:cs typeface="Times New Roman" panose="02020603050405020304" pitchFamily="18" charset="0"/>
            </a:endParaRPr>
          </a:p>
        </p:txBody>
      </p:sp>
      <p:sp>
        <p:nvSpPr>
          <p:cNvPr id="7" name="文本框 7">
            <a:extLst>
              <a:ext uri="{FF2B5EF4-FFF2-40B4-BE49-F238E27FC236}">
                <a16:creationId xmlns:a16="http://schemas.microsoft.com/office/drawing/2014/main" id="{591A0E35-09E2-CA9D-D63B-7FA535D98F5A}"/>
              </a:ext>
            </a:extLst>
          </p:cNvPr>
          <p:cNvSpPr txBox="1"/>
          <p:nvPr/>
        </p:nvSpPr>
        <p:spPr>
          <a:xfrm>
            <a:off x="3905358" y="5354061"/>
            <a:ext cx="7722972" cy="1315057"/>
          </a:xfrm>
          <a:prstGeom prst="rect">
            <a:avLst/>
          </a:prstGeom>
        </p:spPr>
        <p:txBody>
          <a:bodyPr vert="horz" lIns="91440" tIns="45720" rIns="91440" bIns="45720" rtlCol="0" anchor="t">
            <a:noAutofit/>
          </a:bodyPr>
          <a:lstStyle/>
          <a:p>
            <a:pPr algn="just">
              <a:lnSpc>
                <a:spcPct val="90000"/>
              </a:lnSpc>
              <a:spcBef>
                <a:spcPct val="0"/>
              </a:spcBef>
              <a:spcAft>
                <a:spcPts val="600"/>
              </a:spcAft>
              <a:buClrTx/>
            </a:pPr>
            <a:r>
              <a:rPr lang="vi-VN" altLang="zh-CN" sz="3600" b="1" kern="1200">
                <a:solidFill>
                  <a:srgbClr val="006600"/>
                </a:solidFill>
                <a:latin typeface="Times New Roman" panose="02020603050405020304" pitchFamily="18" charset="0"/>
                <a:ea typeface="+mj-ea"/>
                <a:cs typeface="Times New Roman" panose="02020603050405020304" pitchFamily="18" charset="0"/>
              </a:rPr>
              <a:t>NV2. Thiết kế 1 infographic về điểm cần lưu ý khi đọc văn bản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box(out)">
                                      <p:cBhvr>
                                        <p:cTn id="14" dur="500"/>
                                        <p:tgtEl>
                                          <p:spTgt spid="2150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1529"/>
                                        </p:tgtEl>
                                        <p:attrNameLst>
                                          <p:attrName>style.visibility</p:attrName>
                                        </p:attrNameLst>
                                      </p:cBhvr>
                                      <p:to>
                                        <p:strVal val="visible"/>
                                      </p:to>
                                    </p:set>
                                    <p:animEffect transition="in" filter="wipe(left)">
                                      <p:cBhvr>
                                        <p:cTn id="19" dur="500"/>
                                        <p:tgtEl>
                                          <p:spTgt spid="215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509"/>
                                        </p:tgtEl>
                                        <p:attrNameLst>
                                          <p:attrName>style.visibility</p:attrName>
                                        </p:attrNameLst>
                                      </p:cBhvr>
                                      <p:to>
                                        <p:strVal val="visible"/>
                                      </p:to>
                                    </p:set>
                                    <p:animEffect transition="in" filter="wipe(left)">
                                      <p:cBhvr>
                                        <p:cTn id="24" dur="500"/>
                                        <p:tgtEl>
                                          <p:spTgt spid="2150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3"/>
                                        </p:tgtEl>
                                        <p:attrNameLst>
                                          <p:attrName>style.visibility</p:attrName>
                                        </p:attrNameLst>
                                      </p:cBhvr>
                                      <p:to>
                                        <p:strVal val="visible"/>
                                      </p:to>
                                    </p:set>
                                    <p:animEffect transition="in" filter="wipe(left)">
                                      <p:cBhvr>
                                        <p:cTn id="29" dur="500"/>
                                        <p:tgtEl>
                                          <p:spTgt spid="215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7"/>
                                        </p:tgtEl>
                                        <p:attrNameLst>
                                          <p:attrName>style.visibility</p:attrName>
                                        </p:attrNameLst>
                                      </p:cBhvr>
                                      <p:to>
                                        <p:strVal val="visible"/>
                                      </p:to>
                                    </p:set>
                                    <p:animEffect transition="in" filter="wipe(left)">
                                      <p:cBhvr>
                                        <p:cTn id="34" dur="500"/>
                                        <p:tgtEl>
                                          <p:spTgt spid="215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nodeType="click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wipe(right)">
                                      <p:cBhvr>
                                        <p:cTn id="39" dur="500"/>
                                        <p:tgtEl>
                                          <p:spTgt spid="215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nodeType="clickEffect">
                                  <p:stCondLst>
                                    <p:cond delay="0"/>
                                  </p:stCondLst>
                                  <p:childTnLst>
                                    <p:set>
                                      <p:cBhvr>
                                        <p:cTn id="43" dur="1" fill="hold">
                                          <p:stCondLst>
                                            <p:cond delay="0"/>
                                          </p:stCondLst>
                                        </p:cTn>
                                        <p:tgtEl>
                                          <p:spTgt spid="21523"/>
                                        </p:tgtEl>
                                        <p:attrNameLst>
                                          <p:attrName>style.visibility</p:attrName>
                                        </p:attrNameLst>
                                      </p:cBhvr>
                                      <p:to>
                                        <p:strVal val="visible"/>
                                      </p:to>
                                    </p:set>
                                    <p:animEffect transition="in" filter="wipe(right)">
                                      <p:cBhvr>
                                        <p:cTn id="44" dur="500"/>
                                        <p:tgtEl>
                                          <p:spTgt spid="215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21525"/>
                                        </p:tgtEl>
                                        <p:attrNameLst>
                                          <p:attrName>style.visibility</p:attrName>
                                        </p:attrNameLst>
                                      </p:cBhvr>
                                      <p:to>
                                        <p:strVal val="visible"/>
                                      </p:to>
                                    </p:set>
                                    <p:animEffect transition="in" filter="wipe(right)">
                                      <p:cBhvr>
                                        <p:cTn id="49" dur="500"/>
                                        <p:tgtEl>
                                          <p:spTgt spid="215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21527"/>
                                        </p:tgtEl>
                                        <p:attrNameLst>
                                          <p:attrName>style.visibility</p:attrName>
                                        </p:attrNameLst>
                                      </p:cBhvr>
                                      <p:to>
                                        <p:strVal val="visible"/>
                                      </p:to>
                                    </p:set>
                                    <p:animEffect transition="in" filter="wipe(right)">
                                      <p:cBhvr>
                                        <p:cTn id="54" dur="500"/>
                                        <p:tgtEl>
                                          <p:spTgt spid="215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a:extLst>
              <a:ext uri="{FF2B5EF4-FFF2-40B4-BE49-F238E27FC236}">
                <a16:creationId xmlns:a16="http://schemas.microsoft.com/office/drawing/2014/main" id="{F217B0BD-D333-A117-62ED-7E759249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137" y="861591"/>
            <a:ext cx="2841103" cy="1021326"/>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E6DD6CDE-87B7-DBC2-DE87-8956343E8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884" y="436174"/>
            <a:ext cx="3025029" cy="1021326"/>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EB73EB77-F609-D335-B0E1-B369EFF33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167" y="1229298"/>
            <a:ext cx="1119188" cy="2189163"/>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CA74E100-CC07-6D92-68B4-25A06BAADB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1064" y="1213414"/>
            <a:ext cx="3809080" cy="1166813"/>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16A04013-BD1E-81ED-51D0-ACD4A0C08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3254" y="1572573"/>
            <a:ext cx="1652588" cy="1963738"/>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72CC5E1C-7824-19F9-6B2B-F861427C4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6" y="2578706"/>
            <a:ext cx="2347913" cy="96996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7D82ECC3-36D6-BD72-6880-C96D4BBB86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291" y="3420014"/>
            <a:ext cx="3854146" cy="1302436"/>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AD4565E7-28CB-A531-6399-9D9C5D7364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2176" y="3067548"/>
            <a:ext cx="2003425" cy="110966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F9AEC3C5-A821-F6DA-1A7E-EED3FF0FF4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099" y="4616624"/>
            <a:ext cx="2786858" cy="110057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E550C1F0-C1DB-7D9B-8744-568C53A35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7669" y="3115283"/>
            <a:ext cx="1363663" cy="2151062"/>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E17DB1BB-A72D-FE8B-835A-9759604E22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8251" y="5449159"/>
            <a:ext cx="2614000" cy="1063353"/>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7A0E8D92-9BA7-0ABB-C6E9-2FEC1F1F37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7904" y="5237701"/>
            <a:ext cx="2532482" cy="1063353"/>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E36F8C9D-78DF-CC7C-654A-58B226E1783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1247"/>
          <a:stretch/>
        </p:blipFill>
        <p:spPr bwMode="auto">
          <a:xfrm>
            <a:off x="7012349" y="4468500"/>
            <a:ext cx="2506662" cy="980659"/>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906C510-CC06-D5BE-C2A8-4566010016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67062" y="2972042"/>
            <a:ext cx="1176337" cy="267493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3873416-FE9A-8C1B-468A-00237C4C1D9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1035"/>
          <a:stretch/>
        </p:blipFill>
        <p:spPr bwMode="auto">
          <a:xfrm>
            <a:off x="8809655" y="3923892"/>
            <a:ext cx="1375080" cy="64860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E6666991-B0C9-E718-289F-AFBC390E72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23326" y="3632642"/>
            <a:ext cx="1268413" cy="5940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AFE43F96-EC5A-BA18-7F16-5DA59576BC3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75688" y="3165428"/>
            <a:ext cx="1457062" cy="79795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4CFF5B26-338B-FE29-A368-2BFC1AF227A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3513" y="3121886"/>
            <a:ext cx="2506662" cy="93662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CB2AFBF1-A2D1-8419-0E93-8C47F1820D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64792" y="2493883"/>
            <a:ext cx="2506602" cy="8741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254E1DA7-4F77-309B-A620-A28BE883132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65680" y="2166036"/>
            <a:ext cx="1826059" cy="54944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D2FC1821-D16D-9687-E4CF-2CB6C255EAC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75907" y="1663184"/>
            <a:ext cx="1915832" cy="98507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AA0DB13A-B89E-786F-AF43-5757A7D014F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6022" y="2362954"/>
            <a:ext cx="2247900" cy="10318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C636D9E5-101A-3611-E52B-15EF65632BA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91176" y="2740416"/>
            <a:ext cx="2098675" cy="122872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4">
            <a:extLst>
              <a:ext uri="{FF2B5EF4-FFF2-40B4-BE49-F238E27FC236}">
                <a16:creationId xmlns:a16="http://schemas.microsoft.com/office/drawing/2014/main" id="{3EE40296-E030-544E-3CD9-06CB29C4EBCC}"/>
              </a:ext>
            </a:extLst>
          </p:cNvPr>
          <p:cNvSpPr/>
          <p:nvPr/>
        </p:nvSpPr>
        <p:spPr>
          <a:xfrm>
            <a:off x="292100" y="277472"/>
            <a:ext cx="11607800" cy="6303056"/>
          </a:xfrm>
          <a:prstGeom prst="rect">
            <a:avLst/>
          </a:prstGeom>
          <a:noFill/>
          <a:ln w="25400" cmpd="dbl">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Freeform 8">
            <a:extLst>
              <a:ext uri="{FF2B5EF4-FFF2-40B4-BE49-F238E27FC236}">
                <a16:creationId xmlns:a16="http://schemas.microsoft.com/office/drawing/2014/main" id="{E96324F6-24C4-CA33-32A0-B0E60BF4275A}"/>
              </a:ext>
            </a:extLst>
          </p:cNvPr>
          <p:cNvSpPr/>
          <p:nvPr/>
        </p:nvSpPr>
        <p:spPr>
          <a:xfrm>
            <a:off x="0" y="4809747"/>
            <a:ext cx="3258465" cy="1873296"/>
          </a:xfrm>
          <a:custGeom>
            <a:avLst/>
            <a:gdLst/>
            <a:ahLst/>
            <a:cxnLst/>
            <a:rect l="l" t="t" r="r" b="b"/>
            <a:pathLst>
              <a:path w="11280869" h="6485388">
                <a:moveTo>
                  <a:pt x="0" y="0"/>
                </a:moveTo>
                <a:lnTo>
                  <a:pt x="11280870" y="0"/>
                </a:lnTo>
                <a:lnTo>
                  <a:pt x="11280870" y="6485388"/>
                </a:lnTo>
                <a:lnTo>
                  <a:pt x="0" y="6485388"/>
                </a:lnTo>
                <a:lnTo>
                  <a:pt x="0" y="0"/>
                </a:lnTo>
                <a:close/>
              </a:path>
            </a:pathLst>
          </a:custGeom>
          <a:blipFill>
            <a:blip r:embed="rId26"/>
            <a:stretch>
              <a:fillRect/>
            </a:stretch>
          </a:blipFill>
        </p:spPr>
        <p:txBody>
          <a:bodyPr/>
          <a:lstStyle/>
          <a:p>
            <a:endParaRPr lang="en-US"/>
          </a:p>
        </p:txBody>
      </p:sp>
      <p:pic>
        <p:nvPicPr>
          <p:cNvPr id="4" name="Picture 22">
            <a:extLst>
              <a:ext uri="{FF2B5EF4-FFF2-40B4-BE49-F238E27FC236}">
                <a16:creationId xmlns:a16="http://schemas.microsoft.com/office/drawing/2014/main" id="{9CBFCC08-134A-97C1-F78B-AA3CB954218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72409" y="2281992"/>
            <a:ext cx="3937513" cy="115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7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29"/>
                                        </p:tgtEl>
                                        <p:attrNameLst>
                                          <p:attrName>style.visibility</p:attrName>
                                        </p:attrNameLst>
                                      </p:cBhvr>
                                      <p:to>
                                        <p:strVal val="visible"/>
                                      </p:to>
                                    </p:set>
                                    <p:animEffect transition="in" filter="wipe(left)">
                                      <p:cBhvr>
                                        <p:cTn id="12" dur="500"/>
                                        <p:tgtEl>
                                          <p:spTgt spid="215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30"/>
                                        </p:tgtEl>
                                        <p:attrNameLst>
                                          <p:attrName>style.visibility</p:attrName>
                                        </p:attrNameLst>
                                      </p:cBhvr>
                                      <p:to>
                                        <p:strVal val="visible"/>
                                      </p:to>
                                    </p:set>
                                    <p:animEffect transition="in" filter="wipe(right)">
                                      <p:cBhvr>
                                        <p:cTn id="17" dur="500"/>
                                        <p:tgtEl>
                                          <p:spTgt spid="215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31"/>
                                        </p:tgtEl>
                                        <p:attrNameLst>
                                          <p:attrName>style.visibility</p:attrName>
                                        </p:attrNameLst>
                                      </p:cBhvr>
                                      <p:to>
                                        <p:strVal val="visible"/>
                                      </p:to>
                                    </p:set>
                                    <p:animEffect transition="in" filter="wipe(left)">
                                      <p:cBhvr>
                                        <p:cTn id="22" dur="500"/>
                                        <p:tgtEl>
                                          <p:spTgt spid="215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09"/>
                                        </p:tgtEl>
                                        <p:attrNameLst>
                                          <p:attrName>style.visibility</p:attrName>
                                        </p:attrNameLst>
                                      </p:cBhvr>
                                      <p:to>
                                        <p:strVal val="visible"/>
                                      </p:to>
                                    </p:set>
                                    <p:animEffect transition="in" filter="wipe(left)">
                                      <p:cBhvr>
                                        <p:cTn id="27" dur="500"/>
                                        <p:tgtEl>
                                          <p:spTgt spid="215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wipe(left)">
                                      <p:cBhvr>
                                        <p:cTn id="32" dur="500"/>
                                        <p:tgtEl>
                                          <p:spTgt spid="215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1"/>
                                        </p:tgtEl>
                                        <p:attrNameLst>
                                          <p:attrName>style.visibility</p:attrName>
                                        </p:attrNameLst>
                                      </p:cBhvr>
                                      <p:to>
                                        <p:strVal val="visible"/>
                                      </p:to>
                                    </p:set>
                                    <p:animEffect transition="in" filter="wipe(left)">
                                      <p:cBhvr>
                                        <p:cTn id="37" dur="500"/>
                                        <p:tgtEl>
                                          <p:spTgt spid="215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2"/>
                                        </p:tgtEl>
                                        <p:attrNameLst>
                                          <p:attrName>style.visibility</p:attrName>
                                        </p:attrNameLst>
                                      </p:cBhvr>
                                      <p:to>
                                        <p:strVal val="visible"/>
                                      </p:to>
                                    </p:set>
                                    <p:animEffect transition="in" filter="wipe(left)">
                                      <p:cBhvr>
                                        <p:cTn id="42" dur="500"/>
                                        <p:tgtEl>
                                          <p:spTgt spid="215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3"/>
                                        </p:tgtEl>
                                        <p:attrNameLst>
                                          <p:attrName>style.visibility</p:attrName>
                                        </p:attrNameLst>
                                      </p:cBhvr>
                                      <p:to>
                                        <p:strVal val="visible"/>
                                      </p:to>
                                    </p:set>
                                    <p:animEffect transition="in" filter="wipe(left)">
                                      <p:cBhvr>
                                        <p:cTn id="47" dur="500"/>
                                        <p:tgtEl>
                                          <p:spTgt spid="215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4"/>
                                        </p:tgtEl>
                                        <p:attrNameLst>
                                          <p:attrName>style.visibility</p:attrName>
                                        </p:attrNameLst>
                                      </p:cBhvr>
                                      <p:to>
                                        <p:strVal val="visible"/>
                                      </p:to>
                                    </p:set>
                                    <p:animEffect transition="in" filter="wipe(left)">
                                      <p:cBhvr>
                                        <p:cTn id="52" dur="500"/>
                                        <p:tgtEl>
                                          <p:spTgt spid="215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5"/>
                                        </p:tgtEl>
                                        <p:attrNameLst>
                                          <p:attrName>style.visibility</p:attrName>
                                        </p:attrNameLst>
                                      </p:cBhvr>
                                      <p:to>
                                        <p:strVal val="visible"/>
                                      </p:to>
                                    </p:set>
                                    <p:animEffect transition="in" filter="wipe(left)">
                                      <p:cBhvr>
                                        <p:cTn id="57" dur="500"/>
                                        <p:tgtEl>
                                          <p:spTgt spid="215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6"/>
                                        </p:tgtEl>
                                        <p:attrNameLst>
                                          <p:attrName>style.visibility</p:attrName>
                                        </p:attrNameLst>
                                      </p:cBhvr>
                                      <p:to>
                                        <p:strVal val="visible"/>
                                      </p:to>
                                    </p:set>
                                    <p:animEffect transition="in" filter="wipe(left)">
                                      <p:cBhvr>
                                        <p:cTn id="62" dur="500"/>
                                        <p:tgtEl>
                                          <p:spTgt spid="215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7"/>
                                        </p:tgtEl>
                                        <p:attrNameLst>
                                          <p:attrName>style.visibility</p:attrName>
                                        </p:attrNameLst>
                                      </p:cBhvr>
                                      <p:to>
                                        <p:strVal val="visible"/>
                                      </p:to>
                                    </p:set>
                                    <p:animEffect transition="in" filter="wipe(left)">
                                      <p:cBhvr>
                                        <p:cTn id="67" dur="500"/>
                                        <p:tgtEl>
                                          <p:spTgt spid="215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18"/>
                                        </p:tgtEl>
                                        <p:attrNameLst>
                                          <p:attrName>style.visibility</p:attrName>
                                        </p:attrNameLst>
                                      </p:cBhvr>
                                      <p:to>
                                        <p:strVal val="visible"/>
                                      </p:to>
                                    </p:set>
                                    <p:animEffect transition="in" filter="wipe(left)">
                                      <p:cBhvr>
                                        <p:cTn id="72" dur="500"/>
                                        <p:tgtEl>
                                          <p:spTgt spid="215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19"/>
                                        </p:tgtEl>
                                        <p:attrNameLst>
                                          <p:attrName>style.visibility</p:attrName>
                                        </p:attrNameLst>
                                      </p:cBhvr>
                                      <p:to>
                                        <p:strVal val="visible"/>
                                      </p:to>
                                    </p:set>
                                    <p:animEffect transition="in" filter="wipe(left)">
                                      <p:cBhvr>
                                        <p:cTn id="77" dur="500"/>
                                        <p:tgtEl>
                                          <p:spTgt spid="215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21520"/>
                                        </p:tgtEl>
                                        <p:attrNameLst>
                                          <p:attrName>style.visibility</p:attrName>
                                        </p:attrNameLst>
                                      </p:cBhvr>
                                      <p:to>
                                        <p:strVal val="visible"/>
                                      </p:to>
                                    </p:set>
                                    <p:animEffect transition="in" filter="wipe(right)">
                                      <p:cBhvr>
                                        <p:cTn id="82" dur="500"/>
                                        <p:tgtEl>
                                          <p:spTgt spid="215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21521"/>
                                        </p:tgtEl>
                                        <p:attrNameLst>
                                          <p:attrName>style.visibility</p:attrName>
                                        </p:attrNameLst>
                                      </p:cBhvr>
                                      <p:to>
                                        <p:strVal val="visible"/>
                                      </p:to>
                                    </p:set>
                                    <p:animEffect transition="in" filter="wipe(right)">
                                      <p:cBhvr>
                                        <p:cTn id="87" dur="500"/>
                                        <p:tgtEl>
                                          <p:spTgt spid="215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1522"/>
                                        </p:tgtEl>
                                        <p:attrNameLst>
                                          <p:attrName>style.visibility</p:attrName>
                                        </p:attrNameLst>
                                      </p:cBhvr>
                                      <p:to>
                                        <p:strVal val="visible"/>
                                      </p:to>
                                    </p:set>
                                    <p:animEffect transition="in" filter="wipe(right)">
                                      <p:cBhvr>
                                        <p:cTn id="92" dur="500"/>
                                        <p:tgtEl>
                                          <p:spTgt spid="2152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1523"/>
                                        </p:tgtEl>
                                        <p:attrNameLst>
                                          <p:attrName>style.visibility</p:attrName>
                                        </p:attrNameLst>
                                      </p:cBhvr>
                                      <p:to>
                                        <p:strVal val="visible"/>
                                      </p:to>
                                    </p:set>
                                    <p:animEffect transition="in" filter="wipe(right)">
                                      <p:cBhvr>
                                        <p:cTn id="97" dur="500"/>
                                        <p:tgtEl>
                                          <p:spTgt spid="2152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4"/>
                                        </p:tgtEl>
                                        <p:attrNameLst>
                                          <p:attrName>style.visibility</p:attrName>
                                        </p:attrNameLst>
                                      </p:cBhvr>
                                      <p:to>
                                        <p:strVal val="visible"/>
                                      </p:to>
                                    </p:set>
                                    <p:animEffect transition="in" filter="wipe(right)">
                                      <p:cBhvr>
                                        <p:cTn id="102" dur="500"/>
                                        <p:tgtEl>
                                          <p:spTgt spid="215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5"/>
                                        </p:tgtEl>
                                        <p:attrNameLst>
                                          <p:attrName>style.visibility</p:attrName>
                                        </p:attrNameLst>
                                      </p:cBhvr>
                                      <p:to>
                                        <p:strVal val="visible"/>
                                      </p:to>
                                    </p:set>
                                    <p:animEffect transition="in" filter="wipe(right)">
                                      <p:cBhvr>
                                        <p:cTn id="107" dur="500"/>
                                        <p:tgtEl>
                                          <p:spTgt spid="2152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wipe(right)">
                                      <p:cBhvr>
                                        <p:cTn id="112" dur="500"/>
                                        <p:tgtEl>
                                          <p:spTgt spid="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27"/>
                                        </p:tgtEl>
                                        <p:attrNameLst>
                                          <p:attrName>style.visibility</p:attrName>
                                        </p:attrNameLst>
                                      </p:cBhvr>
                                      <p:to>
                                        <p:strVal val="visible"/>
                                      </p:to>
                                    </p:set>
                                    <p:animEffect transition="in" filter="wipe(right)">
                                      <p:cBhvr>
                                        <p:cTn id="117" dur="500"/>
                                        <p:tgtEl>
                                          <p:spTgt spid="21527"/>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28"/>
                                        </p:tgtEl>
                                        <p:attrNameLst>
                                          <p:attrName>style.visibility</p:attrName>
                                        </p:attrNameLst>
                                      </p:cBhvr>
                                      <p:to>
                                        <p:strVal val="visible"/>
                                      </p:to>
                                    </p:set>
                                    <p:animEffect transition="in" filter="wipe(right)">
                                      <p:cBhvr>
                                        <p:cTn id="122"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8A788-9BB5-4C17-4808-14DB750EB42F}"/>
              </a:ext>
            </a:extLst>
          </p:cNvPr>
          <p:cNvPicPr>
            <a:picLocks noChangeAspect="1"/>
          </p:cNvPicPr>
          <p:nvPr/>
        </p:nvPicPr>
        <p:blipFill>
          <a:blip r:embed="rId3"/>
          <a:stretch>
            <a:fillRect/>
          </a:stretch>
        </p:blipFill>
        <p:spPr>
          <a:xfrm>
            <a:off x="7416211" y="277472"/>
            <a:ext cx="4470841" cy="6303056"/>
          </a:xfrm>
          <a:prstGeom prst="rect">
            <a:avLst/>
          </a:prstGeom>
        </p:spPr>
      </p:pic>
      <p:sp>
        <p:nvSpPr>
          <p:cNvPr id="6" name="矩形 4">
            <a:extLst>
              <a:ext uri="{FF2B5EF4-FFF2-40B4-BE49-F238E27FC236}">
                <a16:creationId xmlns:a16="http://schemas.microsoft.com/office/drawing/2014/main" id="{953AE312-18D9-D656-AE48-AC10D224FCDC}"/>
              </a:ext>
            </a:extLst>
          </p:cNvPr>
          <p:cNvSpPr/>
          <p:nvPr/>
        </p:nvSpPr>
        <p:spPr>
          <a:xfrm>
            <a:off x="292100" y="277472"/>
            <a:ext cx="11607800" cy="6303056"/>
          </a:xfrm>
          <a:prstGeom prst="rect">
            <a:avLst/>
          </a:prstGeom>
          <a:noFill/>
          <a:ln w="25400" cmpd="dbl">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7" name="文本框 7">
            <a:extLst>
              <a:ext uri="{FF2B5EF4-FFF2-40B4-BE49-F238E27FC236}">
                <a16:creationId xmlns:a16="http://schemas.microsoft.com/office/drawing/2014/main" id="{4D262988-6400-CAC0-8255-2EE5BC060E93}"/>
              </a:ext>
            </a:extLst>
          </p:cNvPr>
          <p:cNvSpPr txBox="1"/>
          <p:nvPr/>
        </p:nvSpPr>
        <p:spPr>
          <a:xfrm>
            <a:off x="1054100" y="2137717"/>
            <a:ext cx="4851057" cy="860855"/>
          </a:xfrm>
          <a:prstGeom prst="rect">
            <a:avLst/>
          </a:prstGeom>
        </p:spPr>
        <p:txBody>
          <a:bodyPr vert="horz" lIns="91440" tIns="45720" rIns="91440" bIns="45720" rtlCol="0" anchor="t">
            <a:noAutofit/>
          </a:bodyPr>
          <a:lstStyle/>
          <a:p>
            <a:pPr algn="ctr">
              <a:lnSpc>
                <a:spcPct val="90000"/>
              </a:lnSpc>
              <a:spcBef>
                <a:spcPct val="0"/>
              </a:spcBef>
              <a:spcAft>
                <a:spcPts val="600"/>
              </a:spcAft>
              <a:buClrTx/>
            </a:pPr>
            <a:r>
              <a:rPr lang="vi-VN" altLang="zh-CN" sz="4000" b="1" kern="1200">
                <a:solidFill>
                  <a:srgbClr val="006600"/>
                </a:solidFill>
                <a:latin typeface="Times New Roman" panose="02020603050405020304" pitchFamily="18" charset="0"/>
                <a:ea typeface="+mj-ea"/>
                <a:cs typeface="Times New Roman" panose="02020603050405020304" pitchFamily="18" charset="0"/>
              </a:rPr>
              <a:t>2. Cách đọc hiểu văn bản thơ theo đặc trưng thể loại</a:t>
            </a:r>
            <a:endParaRPr lang="en-US" altLang="zh-CN" sz="4000" b="1" kern="1200">
              <a:solidFill>
                <a:srgbClr val="006600"/>
              </a:solidFill>
              <a:latin typeface="Times New Roman" panose="02020603050405020304" pitchFamily="18" charset="0"/>
              <a:ea typeface="+mj-ea"/>
              <a:cs typeface="Times New Roman" panose="02020603050405020304" pitchFamily="18" charset="0"/>
            </a:endParaRPr>
          </a:p>
        </p:txBody>
      </p:sp>
      <p:sp>
        <p:nvSpPr>
          <p:cNvPr id="2" name="TextBox 1">
            <a:extLst>
              <a:ext uri="{FF2B5EF4-FFF2-40B4-BE49-F238E27FC236}">
                <a16:creationId xmlns:a16="http://schemas.microsoft.com/office/drawing/2014/main" id="{EB494C2C-2147-C21B-5508-F1AB39D28FE5}"/>
              </a:ext>
            </a:extLst>
          </p:cNvPr>
          <p:cNvSpPr txBox="1"/>
          <p:nvPr/>
        </p:nvSpPr>
        <p:spPr>
          <a:xfrm>
            <a:off x="5149498" y="5998478"/>
            <a:ext cx="3285571" cy="369332"/>
          </a:xfrm>
          <a:prstGeom prst="rect">
            <a:avLst/>
          </a:prstGeom>
          <a:noFill/>
        </p:spPr>
        <p:txBody>
          <a:bodyPr wrap="square" rtlCol="0">
            <a:spAutoFit/>
          </a:bodyPr>
          <a:lstStyle/>
          <a:p>
            <a:r>
              <a:rPr lang="vi-VN">
                <a:solidFill>
                  <a:schemeClr val="accent6">
                    <a:lumMod val="50000"/>
                  </a:schemeClr>
                </a:solidFill>
                <a:latin typeface="Times New Roman" panose="02020603050405020304" pitchFamily="18" charset="0"/>
                <a:cs typeface="Times New Roman" panose="02020603050405020304" pitchFamily="18" charset="0"/>
              </a:rPr>
              <a:t>Xoan vũ: 0983110407</a:t>
            </a: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2E2D5DB-BD1C-2E47-899F-0D145750D172}"/>
              </a:ext>
            </a:extLst>
          </p:cNvPr>
          <p:cNvSpPr txBox="1"/>
          <p:nvPr/>
        </p:nvSpPr>
        <p:spPr>
          <a:xfrm>
            <a:off x="184797" y="4313859"/>
            <a:ext cx="6098058" cy="369332"/>
          </a:xfrm>
          <a:prstGeom prst="rect">
            <a:avLst/>
          </a:prstGeom>
          <a:noFill/>
        </p:spPr>
        <p:txBody>
          <a:bodyPr wrap="square">
            <a:spAutoFit/>
          </a:bodyPr>
          <a:lstStyle/>
          <a:p>
            <a:pPr algn="ctr"/>
            <a:r>
              <a:rPr lang="vi-VN" altLang="zh-CN" sz="1800" b="1" kern="1200">
                <a:latin typeface="Times New Roman" panose="02020603050405020304" pitchFamily="18" charset="0"/>
                <a:ea typeface="+mj-ea"/>
                <a:cs typeface="Times New Roman" panose="02020603050405020304" pitchFamily="18" charset="0"/>
              </a:rPr>
              <a:t>Mẫu infographic tham khảo</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678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sitting around a campfire&#10;&#10;Description automatically generated">
            <a:extLst>
              <a:ext uri="{FF2B5EF4-FFF2-40B4-BE49-F238E27FC236}">
                <a16:creationId xmlns:a16="http://schemas.microsoft.com/office/drawing/2014/main" id="{6BFA9186-67FF-DED0-C87D-4974CD85B61E}"/>
              </a:ext>
            </a:extLst>
          </p:cNvPr>
          <p:cNvPicPr>
            <a:picLocks noChangeAspect="1"/>
          </p:cNvPicPr>
          <p:nvPr/>
        </p:nvPicPr>
        <p:blipFill rotWithShape="1">
          <a:blip r:embed="rId3">
            <a:extLst>
              <a:ext uri="{28A0092B-C50C-407E-A947-70E740481C1C}">
                <a14:useLocalDpi xmlns:a14="http://schemas.microsoft.com/office/drawing/2010/main" val="0"/>
              </a:ext>
            </a:extLst>
          </a:blip>
          <a:srcRect l="31948" r="25148"/>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3" name="Picture 2">
            <a:extLst>
              <a:ext uri="{FF2B5EF4-FFF2-40B4-BE49-F238E27FC236}">
                <a16:creationId xmlns:a16="http://schemas.microsoft.com/office/drawing/2014/main" id="{4F0077A1-3412-B4CD-DAE2-ED0C6EA45F79}"/>
              </a:ext>
            </a:extLst>
          </p:cNvPr>
          <p:cNvPicPr>
            <a:picLocks noChangeAspect="1"/>
          </p:cNvPicPr>
          <p:nvPr/>
        </p:nvPicPr>
        <p:blipFill>
          <a:blip r:embed="rId4">
            <a:extLst>
              <a:ext uri="{28A0092B-C50C-407E-A947-70E740481C1C}">
                <a14:useLocalDpi xmlns:a14="http://schemas.microsoft.com/office/drawing/2010/main" val="0"/>
              </a:ext>
            </a:extLst>
          </a:blip>
          <a:srcRect l="29290" r="29290"/>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
        <p:nvSpPr>
          <p:cNvPr id="4" name="文本框 26">
            <a:extLst>
              <a:ext uri="{FF2B5EF4-FFF2-40B4-BE49-F238E27FC236}">
                <a16:creationId xmlns:a16="http://schemas.microsoft.com/office/drawing/2014/main" id="{8D409E5D-251E-2D95-02FF-3152BA7007B4}"/>
              </a:ext>
            </a:extLst>
          </p:cNvPr>
          <p:cNvSpPr txBox="1"/>
          <p:nvPr/>
        </p:nvSpPr>
        <p:spPr>
          <a:xfrm>
            <a:off x="4140968" y="2625811"/>
            <a:ext cx="3910064" cy="1938992"/>
          </a:xfrm>
          <a:prstGeom prst="rect">
            <a:avLst/>
          </a:prstGeom>
          <a:noFill/>
        </p:spPr>
        <p:txBody>
          <a:bodyPr wrap="square" rtlCol="0">
            <a:spAutoFit/>
            <a:scene3d>
              <a:camera prst="orthographicFront"/>
              <a:lightRig rig="threePt" dir="t"/>
            </a:scene3d>
            <a:sp3d contourW="12700"/>
          </a:bodyPr>
          <a:lstStyle/>
          <a:p>
            <a:pPr algn="ctr"/>
            <a:r>
              <a:rPr lang="vi-VN" altLang="zh-CN" sz="6000">
                <a:solidFill>
                  <a:srgbClr val="002060"/>
                </a:solidFill>
                <a:latin typeface="+mj-lt"/>
                <a:cs typeface="+mn-ea"/>
                <a:sym typeface="+mn-lt"/>
              </a:rPr>
              <a:t>Luyện tập, vận dụng</a:t>
            </a:r>
            <a:endParaRPr lang="zh-CN" altLang="en-US" sz="6000" dirty="0">
              <a:solidFill>
                <a:srgbClr val="002060"/>
              </a:solidFill>
              <a:latin typeface="+mj-lt"/>
              <a:cs typeface="+mn-ea"/>
              <a:sym typeface="+mn-lt"/>
            </a:endParaRPr>
          </a:p>
        </p:txBody>
      </p:sp>
      <p:pic>
        <p:nvPicPr>
          <p:cNvPr id="5" name="Picture 4" descr="An old person and a young child sitting on a rug&#10;&#10;Description automatically generated">
            <a:extLst>
              <a:ext uri="{FF2B5EF4-FFF2-40B4-BE49-F238E27FC236}">
                <a16:creationId xmlns:a16="http://schemas.microsoft.com/office/drawing/2014/main" id="{5BFC0FD9-F4CD-E924-2003-1388F729A36D}"/>
              </a:ext>
            </a:extLst>
          </p:cNvPr>
          <p:cNvPicPr>
            <a:picLocks noChangeAspect="1"/>
          </p:cNvPicPr>
          <p:nvPr/>
        </p:nvPicPr>
        <p:blipFill rotWithShape="1">
          <a:blip r:embed="rId5">
            <a:extLst>
              <a:ext uri="{28A0092B-C50C-407E-A947-70E740481C1C}">
                <a14:useLocalDpi xmlns:a14="http://schemas.microsoft.com/office/drawing/2010/main" val="0"/>
              </a:ext>
            </a:extLst>
          </a:blip>
          <a:srcRect r="1587" b="2"/>
          <a:stretch/>
        </p:blipFill>
        <p:spPr>
          <a:xfrm>
            <a:off x="2951245" y="-1284047"/>
            <a:ext cx="958839" cy="540728"/>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spTree>
    <p:extLst>
      <p:ext uri="{BB962C8B-B14F-4D97-AF65-F5344CB8AC3E}">
        <p14:creationId xmlns:p14="http://schemas.microsoft.com/office/powerpoint/2010/main" val="385392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10;&#10;Description automatically generated">
            <a:extLst>
              <a:ext uri="{FF2B5EF4-FFF2-40B4-BE49-F238E27FC236}">
                <a16:creationId xmlns:a16="http://schemas.microsoft.com/office/drawing/2014/main" id="{54A140B8-9C3E-1456-E2D7-E65CDCB65C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02" y="1398888"/>
            <a:ext cx="5715000" cy="5295900"/>
          </a:xfrm>
          <a:prstGeom prst="rect">
            <a:avLst/>
          </a:prstGeom>
        </p:spPr>
      </p:pic>
      <p:sp>
        <p:nvSpPr>
          <p:cNvPr id="4" name="矩形 4">
            <a:extLst>
              <a:ext uri="{FF2B5EF4-FFF2-40B4-BE49-F238E27FC236}">
                <a16:creationId xmlns:a16="http://schemas.microsoft.com/office/drawing/2014/main" id="{B85F32EB-232A-01D8-E2A3-62A067EB00E7}"/>
              </a:ext>
            </a:extLst>
          </p:cNvPr>
          <p:cNvSpPr/>
          <p:nvPr/>
        </p:nvSpPr>
        <p:spPr>
          <a:xfrm>
            <a:off x="292100" y="277472"/>
            <a:ext cx="11607800" cy="6303056"/>
          </a:xfrm>
          <a:prstGeom prst="rect">
            <a:avLst/>
          </a:prstGeom>
          <a:noFill/>
          <a:ln w="25400" cmpd="dbl">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E43F9EDD-4A38-E842-E68B-60943918A168}"/>
              </a:ext>
            </a:extLst>
          </p:cNvPr>
          <p:cNvSpPr txBox="1"/>
          <p:nvPr/>
        </p:nvSpPr>
        <p:spPr>
          <a:xfrm>
            <a:off x="5972433" y="1958494"/>
            <a:ext cx="5346357" cy="2308324"/>
          </a:xfrm>
          <a:prstGeom prst="rect">
            <a:avLst/>
          </a:prstGeom>
          <a:noFill/>
        </p:spPr>
        <p:txBody>
          <a:bodyPr wrap="square">
            <a:spAutoFit/>
          </a:bodyPr>
          <a:lstStyle/>
          <a:p>
            <a:pPr marL="0" marR="0" algn="ctr">
              <a:spcBef>
                <a:spcPts val="0"/>
              </a:spcBef>
              <a:spcAft>
                <a:spcPts val="0"/>
              </a:spcAft>
            </a:pPr>
            <a:r>
              <a:rPr lang="vi-VN" sz="3600">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Viết một đoạn văn (khoảng 200 chữ) thể hiện tình cảm với người có ảnh hưởng lớn đến em.</a:t>
            </a:r>
            <a:endParaRPr lang="en-US" sz="36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370723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10;&#10;Description automatically generated">
            <a:extLst>
              <a:ext uri="{FF2B5EF4-FFF2-40B4-BE49-F238E27FC236}">
                <a16:creationId xmlns:a16="http://schemas.microsoft.com/office/drawing/2014/main" id="{54A140B8-9C3E-1456-E2D7-E65CDCB65C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100" y="2771296"/>
            <a:ext cx="4110682" cy="3809232"/>
          </a:xfrm>
          <a:prstGeom prst="rect">
            <a:avLst/>
          </a:prstGeom>
        </p:spPr>
      </p:pic>
      <p:sp>
        <p:nvSpPr>
          <p:cNvPr id="4" name="矩形 4">
            <a:extLst>
              <a:ext uri="{FF2B5EF4-FFF2-40B4-BE49-F238E27FC236}">
                <a16:creationId xmlns:a16="http://schemas.microsoft.com/office/drawing/2014/main" id="{B85F32EB-232A-01D8-E2A3-62A067EB00E7}"/>
              </a:ext>
            </a:extLst>
          </p:cNvPr>
          <p:cNvSpPr/>
          <p:nvPr/>
        </p:nvSpPr>
        <p:spPr>
          <a:xfrm>
            <a:off x="292100" y="277472"/>
            <a:ext cx="11607800" cy="6303056"/>
          </a:xfrm>
          <a:prstGeom prst="rect">
            <a:avLst/>
          </a:prstGeom>
          <a:noFill/>
          <a:ln w="25400" cmpd="dbl">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2" name="Title 3">
            <a:extLst>
              <a:ext uri="{FF2B5EF4-FFF2-40B4-BE49-F238E27FC236}">
                <a16:creationId xmlns:a16="http://schemas.microsoft.com/office/drawing/2014/main" id="{C18C7310-4EFB-2AF0-9FF4-456B28F7F85C}"/>
              </a:ext>
            </a:extLst>
          </p:cNvPr>
          <p:cNvSpPr txBox="1">
            <a:spLocks/>
          </p:cNvSpPr>
          <p:nvPr/>
        </p:nvSpPr>
        <p:spPr>
          <a:xfrm>
            <a:off x="1674700" y="420711"/>
            <a:ext cx="9434026" cy="7357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Bảng kiểm đánh giá đoạn văn</a:t>
            </a:r>
          </a:p>
        </p:txBody>
      </p:sp>
      <p:graphicFrame>
        <p:nvGraphicFramePr>
          <p:cNvPr id="6" name="Table 5">
            <a:extLst>
              <a:ext uri="{FF2B5EF4-FFF2-40B4-BE49-F238E27FC236}">
                <a16:creationId xmlns:a16="http://schemas.microsoft.com/office/drawing/2014/main" id="{C296997C-30BD-E775-1050-7A16DB633702}"/>
              </a:ext>
            </a:extLst>
          </p:cNvPr>
          <p:cNvGraphicFramePr>
            <a:graphicFrameLocks noGrp="1"/>
          </p:cNvGraphicFramePr>
          <p:nvPr>
            <p:extLst>
              <p:ext uri="{D42A27DB-BD31-4B8C-83A1-F6EECF244321}">
                <p14:modId xmlns:p14="http://schemas.microsoft.com/office/powerpoint/2010/main" val="1375751870"/>
              </p:ext>
            </p:extLst>
          </p:nvPr>
        </p:nvGraphicFramePr>
        <p:xfrm>
          <a:off x="1127563" y="1354187"/>
          <a:ext cx="10528299" cy="4592259"/>
        </p:xfrm>
        <a:graphic>
          <a:graphicData uri="http://schemas.openxmlformats.org/drawingml/2006/table">
            <a:tbl>
              <a:tblPr firstRow="1" firstCol="1" bandRow="1">
                <a:tableStyleId>{5C22544A-7EE6-4342-B048-85BDC9FD1C3A}</a:tableStyleId>
              </a:tblPr>
              <a:tblGrid>
                <a:gridCol w="1975809">
                  <a:extLst>
                    <a:ext uri="{9D8B030D-6E8A-4147-A177-3AD203B41FA5}">
                      <a16:colId xmlns:a16="http://schemas.microsoft.com/office/drawing/2014/main" val="3967005556"/>
                    </a:ext>
                  </a:extLst>
                </a:gridCol>
                <a:gridCol w="6923168">
                  <a:extLst>
                    <a:ext uri="{9D8B030D-6E8A-4147-A177-3AD203B41FA5}">
                      <a16:colId xmlns:a16="http://schemas.microsoft.com/office/drawing/2014/main" val="309730967"/>
                    </a:ext>
                  </a:extLst>
                </a:gridCol>
                <a:gridCol w="737564">
                  <a:extLst>
                    <a:ext uri="{9D8B030D-6E8A-4147-A177-3AD203B41FA5}">
                      <a16:colId xmlns:a16="http://schemas.microsoft.com/office/drawing/2014/main" val="1740298370"/>
                    </a:ext>
                  </a:extLst>
                </a:gridCol>
                <a:gridCol w="891758">
                  <a:extLst>
                    <a:ext uri="{9D8B030D-6E8A-4147-A177-3AD203B41FA5}">
                      <a16:colId xmlns:a16="http://schemas.microsoft.com/office/drawing/2014/main" val="2386298220"/>
                    </a:ext>
                  </a:extLst>
                </a:gridCol>
              </a:tblGrid>
              <a:tr h="504914">
                <a:tc gridSpan="2">
                  <a:txBody>
                    <a:bodyPr/>
                    <a:lstStyle/>
                    <a:p>
                      <a:pPr algn="ctr">
                        <a:lnSpc>
                          <a:spcPct val="100000"/>
                        </a:lnSpc>
                      </a:pPr>
                      <a:r>
                        <a:rPr lang="en-US" sz="2800">
                          <a:solidFill>
                            <a:srgbClr val="C00000"/>
                          </a:solidFill>
                          <a:latin typeface="#9Slide03 SFU Futura_12" panose="00000400000000000000" pitchFamily="2" charset="-93"/>
                          <a:cs typeface="Times New Roman" panose="02020603050405020304" pitchFamily="18" charset="0"/>
                        </a:rPr>
                        <a:t>Tiêu chí đánh giá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a:solidFill>
                            <a:srgbClr val="C00000"/>
                          </a:solidFill>
                          <a:effectLst/>
                          <a:latin typeface="#9Slide03 SFU Futura_12" panose="00000400000000000000" pitchFamily="2" charset="-93"/>
                          <a:cs typeface="Times New Roman" panose="02020603050405020304" pitchFamily="18" charset="0"/>
                        </a:rPr>
                        <a:t>Đ</a:t>
                      </a:r>
                      <a:endParaRPr lang="en-US" sz="280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a:solidFill>
                            <a:srgbClr val="C00000"/>
                          </a:solidFill>
                          <a:effectLst/>
                          <a:latin typeface="#9Slide03 SFU Futura_12" panose="00000400000000000000" pitchFamily="2" charset="-93"/>
                          <a:cs typeface="Times New Roman" panose="02020603050405020304" pitchFamily="18" charset="0"/>
                        </a:rPr>
                        <a:t>CĐ</a:t>
                      </a:r>
                      <a:endParaRPr lang="en-US" sz="280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76673"/>
                  </a:ext>
                </a:extLst>
              </a:tr>
              <a:tr h="850382">
                <a:tc>
                  <a:txBody>
                    <a:bodyPr/>
                    <a:lstStyle/>
                    <a:p>
                      <a:pPr marL="0" marR="0" algn="ctr">
                        <a:lnSpc>
                          <a:spcPct val="100000"/>
                        </a:lnSpc>
                        <a:spcBef>
                          <a:spcPts val="0"/>
                        </a:spcBef>
                        <a:spcAft>
                          <a:spcPts val="0"/>
                        </a:spcAft>
                      </a:pPr>
                      <a:r>
                        <a:rPr lang="vi-VN" sz="2800" b="0">
                          <a:solidFill>
                            <a:srgbClr val="C00000"/>
                          </a:solidFill>
                          <a:effectLst/>
                          <a:latin typeface="#9Slide03 SFU Futura_12" panose="00000400000000000000" pitchFamily="2" charset="-93"/>
                          <a:cs typeface="Times New Roman" panose="02020603050405020304" pitchFamily="18" charset="0"/>
                        </a:rPr>
                        <a:t> </a:t>
                      </a:r>
                      <a:r>
                        <a:rPr lang="en-US" sz="2800" b="0">
                          <a:solidFill>
                            <a:srgbClr val="C00000"/>
                          </a:solidFill>
                          <a:effectLst/>
                          <a:latin typeface="#9Slide03 SFU Futura_12" panose="00000400000000000000" pitchFamily="2" charset="-93"/>
                          <a:cs typeface="Times New Roman" panose="02020603050405020304" pitchFamily="18" charset="0"/>
                        </a:rPr>
                        <a:t>Cấu trúc</a:t>
                      </a:r>
                      <a:r>
                        <a:rPr lang="vi-VN" sz="2800" b="0">
                          <a:solidFill>
                            <a:srgbClr val="C00000"/>
                          </a:solidFill>
                          <a:effectLst/>
                          <a:latin typeface="#9Slide03 SFU Futura_12" panose="00000400000000000000" pitchFamily="2" charset="-93"/>
                          <a:cs typeface="Times New Roman" panose="02020603050405020304" pitchFamily="18" charset="0"/>
                        </a:rPr>
                        <a:t> </a:t>
                      </a:r>
                      <a:endParaRPr lang="en-US" sz="2800" b="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cs typeface="Times New Roman" panose="02020603050405020304" pitchFamily="18" charset="0"/>
                        </a:rPr>
                        <a:t>- Đảm bảo bố cục 3 phần đoạn văn (mở đoạn, thân đoạn, kết đoạn).</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20567"/>
                  </a:ext>
                </a:extLst>
              </a:tr>
              <a:tr h="989807">
                <a:tc>
                  <a:txBody>
                    <a:bodyPr/>
                    <a:lstStyle/>
                    <a:p>
                      <a:pPr marL="0" marR="0" algn="ctr">
                        <a:lnSpc>
                          <a:spcPct val="100000"/>
                        </a:lnSpc>
                        <a:spcBef>
                          <a:spcPts val="0"/>
                        </a:spcBef>
                        <a:spcAft>
                          <a:spcPts val="0"/>
                        </a:spcAft>
                      </a:pPr>
                      <a:r>
                        <a:rPr lang="en-US" sz="2800" b="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rPr>
                        <a:t>Nội dung</a:t>
                      </a: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latin typeface="#9Slide03 SFU Futura_12" panose="00000400000000000000" pitchFamily="2" charset="-93"/>
                          <a:ea typeface="#9Slide05 HLT Boulevard" panose="00000400000000000000" pitchFamily="2" charset="-93"/>
                          <a:cs typeface="#9Slide05 HLT Boulevard" panose="00000400000000000000" pitchFamily="2" charset="-93"/>
                        </a:rPr>
                        <a:t>- Bày tỏ tình cảm với người có ảnh hưởng lớn đến em.</a:t>
                      </a:r>
                      <a:endParaRPr lang="en-US" sz="2800" b="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366312"/>
                  </a:ext>
                </a:extLst>
              </a:tr>
              <a:tr h="850382">
                <a:tc>
                  <a:txBody>
                    <a:bodyPr/>
                    <a:lstStyle/>
                    <a:p>
                      <a:pPr marL="0" marR="0" algn="ctr">
                        <a:lnSpc>
                          <a:spcPct val="100000"/>
                        </a:lnSpc>
                        <a:spcBef>
                          <a:spcPts val="0"/>
                        </a:spcBef>
                        <a:spcAft>
                          <a:spcPts val="0"/>
                        </a:spcAft>
                      </a:pPr>
                      <a:r>
                        <a:rPr lang="en-US" sz="2800" b="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rPr>
                        <a:t>Diễn đạt</a:t>
                      </a: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cs typeface="Times New Roman" panose="02020603050405020304" pitchFamily="18" charset="0"/>
                        </a:rPr>
                        <a:t>- Tuân thủ quy định về chính tả, dùng từ, đặt câu; diễn đạt mạch lạc, rõ ràng.</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vi-VN"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2369891"/>
                  </a:ext>
                </a:extLst>
              </a:tr>
              <a:tr h="850382">
                <a:tc>
                  <a:txBody>
                    <a:bodyPr/>
                    <a:lstStyle/>
                    <a:p>
                      <a:pPr marL="0" marR="0" algn="ctr">
                        <a:lnSpc>
                          <a:spcPct val="100000"/>
                        </a:lnSpc>
                        <a:spcBef>
                          <a:spcPts val="0"/>
                        </a:spcBef>
                        <a:spcAft>
                          <a:spcPts val="0"/>
                        </a:spcAft>
                      </a:pPr>
                      <a:r>
                        <a:rPr lang="en-US" sz="2800" b="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rPr>
                        <a:t>Sáng tạo</a:t>
                      </a: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rPr>
                        <a:t>- Có những ý tưởng độc đáo, sâu sắc; cách diễn đạt mới mẻ, mang màu sắc cá nhân.</a:t>
                      </a: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cs typeface="Times New Roman" panose="02020603050405020304" pitchFamily="18" charset="0"/>
                        </a:rPr>
                        <a:t> </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7035798"/>
                  </a:ext>
                </a:extLst>
              </a:tr>
              <a:tr h="523972">
                <a:tc>
                  <a:txBody>
                    <a:bodyPr/>
                    <a:lstStyle/>
                    <a:p>
                      <a:pPr marL="0" marR="0" algn="ctr">
                        <a:lnSpc>
                          <a:spcPct val="100000"/>
                        </a:lnSpc>
                        <a:spcBef>
                          <a:spcPts val="0"/>
                        </a:spcBef>
                        <a:spcAft>
                          <a:spcPts val="0"/>
                        </a:spcAft>
                      </a:pPr>
                      <a:r>
                        <a:rPr lang="en-US" sz="2800" b="0">
                          <a:solidFill>
                            <a:srgbClr val="C00000"/>
                          </a:solidFill>
                          <a:effectLst/>
                          <a:latin typeface="#9Slide03 SFU Futura_12" panose="00000400000000000000" pitchFamily="2" charset="-93"/>
                          <a:cs typeface="Times New Roman" panose="02020603050405020304" pitchFamily="18" charset="0"/>
                        </a:rPr>
                        <a:t>Dung lượng</a:t>
                      </a:r>
                      <a:endParaRPr lang="en-US" sz="2800" b="0">
                        <a:solidFill>
                          <a:srgbClr val="C0000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800">
                          <a:solidFill>
                            <a:srgbClr val="002060"/>
                          </a:solidFill>
                          <a:effectLst/>
                          <a:latin typeface="#9Slide03 SFU Futura_12" panose="00000400000000000000" pitchFamily="2" charset="-93"/>
                          <a:cs typeface="Times New Roman" panose="02020603050405020304" pitchFamily="18" charset="0"/>
                        </a:rPr>
                        <a:t>- Trong giới hạn 200 chữ.</a:t>
                      </a: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endParaRPr lang="en-US" sz="2800">
                        <a:solidFill>
                          <a:srgbClr val="002060"/>
                        </a:solidFill>
                        <a:effectLst/>
                        <a:latin typeface="#9Slide03 SFU Futura_12" panose="00000400000000000000" pitchFamily="2" charset="-93"/>
                        <a:ea typeface="Calibri" panose="020F0502020204030204" pitchFamily="34" charset="0"/>
                        <a:cs typeface="Times New Roman" panose="02020603050405020304" pitchFamily="18" charset="0"/>
                      </a:endParaRPr>
                    </a:p>
                  </a:txBody>
                  <a:tcPr marL="55698" marR="55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3087653"/>
                  </a:ext>
                </a:extLst>
              </a:tr>
            </a:tbl>
          </a:graphicData>
        </a:graphic>
      </p:graphicFrame>
    </p:spTree>
    <p:extLst>
      <p:ext uri="{BB962C8B-B14F-4D97-AF65-F5344CB8AC3E}">
        <p14:creationId xmlns:p14="http://schemas.microsoft.com/office/powerpoint/2010/main" val="3742345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4DDB9ABB-017F-437E-D417-B0C49E21F049}"/>
              </a:ext>
            </a:extLst>
          </p:cNvPr>
          <p:cNvSpPr/>
          <p:nvPr/>
        </p:nvSpPr>
        <p:spPr>
          <a:xfrm>
            <a:off x="148690" y="127000"/>
            <a:ext cx="11840110" cy="6502400"/>
          </a:xfrm>
          <a:prstGeom prst="rect">
            <a:avLst/>
          </a:prstGeom>
          <a:noFill/>
          <a:ln w="2540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sym typeface="+mn-lt"/>
            </a:endParaRPr>
          </a:p>
        </p:txBody>
      </p:sp>
      <p:sp>
        <p:nvSpPr>
          <p:cNvPr id="4" name="TextBox 3">
            <a:extLst>
              <a:ext uri="{FF2B5EF4-FFF2-40B4-BE49-F238E27FC236}">
                <a16:creationId xmlns:a16="http://schemas.microsoft.com/office/drawing/2014/main" id="{91F6943C-0DD9-0850-D710-17A0E6816E4D}"/>
              </a:ext>
            </a:extLst>
          </p:cNvPr>
          <p:cNvSpPr txBox="1"/>
          <p:nvPr/>
        </p:nvSpPr>
        <p:spPr>
          <a:xfrm>
            <a:off x="4357293" y="1193800"/>
            <a:ext cx="7344377" cy="989373"/>
          </a:xfrm>
          <a:prstGeom prst="rect">
            <a:avLst/>
          </a:prstGeom>
        </p:spPr>
        <p:txBody>
          <a:bodyPr lIns="0" tIns="0" rIns="0" bIns="0" rtlCol="0" anchor="t">
            <a:spAutoFit/>
          </a:bodyPr>
          <a:lstStyle/>
          <a:p>
            <a:pPr algn="ctr">
              <a:lnSpc>
                <a:spcPts val="7686"/>
              </a:lnSpc>
            </a:pPr>
            <a:r>
              <a:rPr lang="vi-VN" sz="6467">
                <a:solidFill>
                  <a:srgbClr val="0000CC"/>
                </a:solidFill>
                <a:latin typeface="#9Slide05 Kahitna" pitchFamily="2" charset="-93"/>
              </a:rPr>
              <a:t>Tạm biệt các em!</a:t>
            </a:r>
            <a:endParaRPr lang="en-US" sz="6467">
              <a:solidFill>
                <a:srgbClr val="0000CC"/>
              </a:solidFill>
              <a:latin typeface="#9Slide05 Kahitna" pitchFamily="2" charset="-93"/>
            </a:endParaRPr>
          </a:p>
        </p:txBody>
      </p:sp>
      <p:sp>
        <p:nvSpPr>
          <p:cNvPr id="5" name="TextBox 13">
            <a:extLst>
              <a:ext uri="{FF2B5EF4-FFF2-40B4-BE49-F238E27FC236}">
                <a16:creationId xmlns:a16="http://schemas.microsoft.com/office/drawing/2014/main" id="{79E54569-3F7F-3E00-D006-D639F2989A36}"/>
              </a:ext>
            </a:extLst>
          </p:cNvPr>
          <p:cNvSpPr txBox="1"/>
          <p:nvPr/>
        </p:nvSpPr>
        <p:spPr>
          <a:xfrm>
            <a:off x="5029200" y="2460650"/>
            <a:ext cx="6277577" cy="2769989"/>
          </a:xfrm>
          <a:prstGeom prst="rect">
            <a:avLst/>
          </a:prstGeom>
        </p:spPr>
        <p:txBody>
          <a:bodyPr wrap="square" lIns="0" tIns="0" rIns="0" bIns="0" rtlCol="0" anchor="t">
            <a:spAutoFit/>
          </a:bodyPr>
          <a:lstStyle/>
          <a:p>
            <a:pPr algn="ctr">
              <a:lnSpc>
                <a:spcPts val="3601"/>
              </a:lnSpc>
            </a:pPr>
            <a:r>
              <a:rPr lang="en-US" sz="3001" spc="30">
                <a:solidFill>
                  <a:srgbClr val="003300"/>
                </a:solidFill>
                <a:latin typeface="Times New Roman" panose="02020603050405020304" pitchFamily="18" charset="0"/>
                <a:cs typeface="Times New Roman" panose="02020603050405020304" pitchFamily="18" charset="0"/>
              </a:rPr>
              <a:t>Sản phẩm của Xoan Vũ</a:t>
            </a:r>
            <a:endParaRPr lang="vi-VN" sz="3001" spc="30">
              <a:solidFill>
                <a:srgbClr val="003300"/>
              </a:solidFill>
              <a:latin typeface="Times New Roman" panose="02020603050405020304" pitchFamily="18" charset="0"/>
              <a:cs typeface="Times New Roman" panose="02020603050405020304" pitchFamily="18" charset="0"/>
            </a:endParaRPr>
          </a:p>
          <a:p>
            <a:pPr algn="ctr">
              <a:lnSpc>
                <a:spcPts val="3601"/>
              </a:lnSpc>
            </a:pPr>
            <a:r>
              <a:rPr lang="vi-VN" sz="3001" spc="30">
                <a:solidFill>
                  <a:srgbClr val="003300"/>
                </a:solidFill>
                <a:latin typeface="Times New Roman" panose="02020603050405020304" pitchFamily="18" charset="0"/>
                <a:cs typeface="Times New Roman" panose="02020603050405020304" pitchFamily="18" charset="0"/>
              </a:rPr>
              <a:t>Thầy cô đăng kí trọn bộ giáo án Ngữ văn 9 Chân trời sáng tạo, Tài liệu “Kĩ năng thực chiến thi vào 10 môn Ngữ văn” liên hệ điện thoại, Zalo: </a:t>
            </a:r>
            <a:r>
              <a:rPr lang="en-US" sz="3001" spc="30">
                <a:solidFill>
                  <a:srgbClr val="003300"/>
                </a:solidFill>
                <a:latin typeface="Times New Roman" panose="02020603050405020304" pitchFamily="18" charset="0"/>
                <a:cs typeface="Times New Roman" panose="02020603050405020304" pitchFamily="18" charset="0"/>
              </a:rPr>
              <a:t>0983110407</a:t>
            </a:r>
          </a:p>
        </p:txBody>
      </p:sp>
      <p:pic>
        <p:nvPicPr>
          <p:cNvPr id="6" name="Picture 5">
            <a:extLst>
              <a:ext uri="{FF2B5EF4-FFF2-40B4-BE49-F238E27FC236}">
                <a16:creationId xmlns:a16="http://schemas.microsoft.com/office/drawing/2014/main" id="{E94413C2-3101-8EA6-2518-B8CA63C57A55}"/>
              </a:ext>
            </a:extLst>
          </p:cNvPr>
          <p:cNvPicPr>
            <a:picLocks noChangeAspect="1"/>
          </p:cNvPicPr>
          <p:nvPr/>
        </p:nvPicPr>
        <p:blipFill>
          <a:blip r:embed="rId3"/>
          <a:stretch>
            <a:fillRect/>
          </a:stretch>
        </p:blipFill>
        <p:spPr>
          <a:xfrm>
            <a:off x="277426" y="171283"/>
            <a:ext cx="4499075" cy="6340728"/>
          </a:xfrm>
          <a:prstGeom prst="rect">
            <a:avLst/>
          </a:prstGeom>
        </p:spPr>
      </p:pic>
    </p:spTree>
    <p:extLst>
      <p:ext uri="{BB962C8B-B14F-4D97-AF65-F5344CB8AC3E}">
        <p14:creationId xmlns:p14="http://schemas.microsoft.com/office/powerpoint/2010/main" val="99300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a child sitting around a campfire&#10;&#10;Description automatically generated">
            <a:extLst>
              <a:ext uri="{FF2B5EF4-FFF2-40B4-BE49-F238E27FC236}">
                <a16:creationId xmlns:a16="http://schemas.microsoft.com/office/drawing/2014/main" id="{6BFA9186-67FF-DED0-C87D-4974CD85B61E}"/>
              </a:ext>
            </a:extLst>
          </p:cNvPr>
          <p:cNvPicPr>
            <a:picLocks noChangeAspect="1"/>
          </p:cNvPicPr>
          <p:nvPr/>
        </p:nvPicPr>
        <p:blipFill rotWithShape="1">
          <a:blip r:embed="rId3">
            <a:extLst>
              <a:ext uri="{28A0092B-C50C-407E-A947-70E740481C1C}">
                <a14:useLocalDpi xmlns:a14="http://schemas.microsoft.com/office/drawing/2010/main" val="0"/>
              </a:ext>
            </a:extLst>
          </a:blip>
          <a:srcRect l="31948" r="25148"/>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3" name="Picture 2">
            <a:extLst>
              <a:ext uri="{FF2B5EF4-FFF2-40B4-BE49-F238E27FC236}">
                <a16:creationId xmlns:a16="http://schemas.microsoft.com/office/drawing/2014/main" id="{4F0077A1-3412-B4CD-DAE2-ED0C6EA45F79}"/>
              </a:ext>
            </a:extLst>
          </p:cNvPr>
          <p:cNvPicPr>
            <a:picLocks noChangeAspect="1"/>
          </p:cNvPicPr>
          <p:nvPr/>
        </p:nvPicPr>
        <p:blipFill>
          <a:blip r:embed="rId4">
            <a:extLst>
              <a:ext uri="{28A0092B-C50C-407E-A947-70E740481C1C}">
                <a14:useLocalDpi xmlns:a14="http://schemas.microsoft.com/office/drawing/2010/main" val="0"/>
              </a:ext>
            </a:extLst>
          </a:blip>
          <a:srcRect l="29290" r="29290"/>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
        <p:nvSpPr>
          <p:cNvPr id="4" name="文本框 26">
            <a:extLst>
              <a:ext uri="{FF2B5EF4-FFF2-40B4-BE49-F238E27FC236}">
                <a16:creationId xmlns:a16="http://schemas.microsoft.com/office/drawing/2014/main" id="{8D409E5D-251E-2D95-02FF-3152BA7007B4}"/>
              </a:ext>
            </a:extLst>
          </p:cNvPr>
          <p:cNvSpPr txBox="1"/>
          <p:nvPr/>
        </p:nvSpPr>
        <p:spPr>
          <a:xfrm>
            <a:off x="3935197" y="2564027"/>
            <a:ext cx="4346719" cy="2862322"/>
          </a:xfrm>
          <a:prstGeom prst="rect">
            <a:avLst/>
          </a:prstGeom>
          <a:noFill/>
        </p:spPr>
        <p:txBody>
          <a:bodyPr wrap="square" rtlCol="0">
            <a:spAutoFit/>
            <a:scene3d>
              <a:camera prst="orthographicFront"/>
              <a:lightRig rig="threePt" dir="t"/>
            </a:scene3d>
            <a:sp3d contourW="12700"/>
          </a:bodyPr>
          <a:lstStyle/>
          <a:p>
            <a:pPr algn="ctr"/>
            <a:r>
              <a:rPr lang="en-US" altLang="zh-CN" sz="6000">
                <a:solidFill>
                  <a:srgbClr val="002060"/>
                </a:solidFill>
                <a:latin typeface="Times New Roman" panose="02020603050405020304" pitchFamily="18" charset="0"/>
                <a:cs typeface="Times New Roman" panose="02020603050405020304" pitchFamily="18" charset="0"/>
                <a:sym typeface="+mn-lt"/>
              </a:rPr>
              <a:t>I. Trải nghiệm cùng văn bản</a:t>
            </a:r>
            <a:endParaRPr lang="zh-CN" altLang="en-US" sz="6000" dirty="0">
              <a:solidFill>
                <a:srgbClr val="002060"/>
              </a:solidFill>
              <a:latin typeface="Times New Roman" panose="02020603050405020304" pitchFamily="18" charset="0"/>
              <a:cs typeface="Times New Roman" panose="02020603050405020304" pitchFamily="18" charset="0"/>
              <a:sym typeface="+mn-lt"/>
            </a:endParaRPr>
          </a:p>
        </p:txBody>
      </p:sp>
      <p:pic>
        <p:nvPicPr>
          <p:cNvPr id="5" name="Picture 4" descr="An old person and a young child sitting on a rug&#10;&#10;Description automatically generated">
            <a:extLst>
              <a:ext uri="{FF2B5EF4-FFF2-40B4-BE49-F238E27FC236}">
                <a16:creationId xmlns:a16="http://schemas.microsoft.com/office/drawing/2014/main" id="{5BFC0FD9-F4CD-E924-2003-1388F729A36D}"/>
              </a:ext>
            </a:extLst>
          </p:cNvPr>
          <p:cNvPicPr>
            <a:picLocks noChangeAspect="1"/>
          </p:cNvPicPr>
          <p:nvPr/>
        </p:nvPicPr>
        <p:blipFill rotWithShape="1">
          <a:blip r:embed="rId5">
            <a:extLst>
              <a:ext uri="{28A0092B-C50C-407E-A947-70E740481C1C}">
                <a14:useLocalDpi xmlns:a14="http://schemas.microsoft.com/office/drawing/2010/main" val="0"/>
              </a:ext>
            </a:extLst>
          </a:blip>
          <a:srcRect r="1587" b="2"/>
          <a:stretch/>
        </p:blipFill>
        <p:spPr>
          <a:xfrm>
            <a:off x="2951245" y="-1284047"/>
            <a:ext cx="958839" cy="540728"/>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spTree>
    <p:extLst>
      <p:ext uri="{BB962C8B-B14F-4D97-AF65-F5344CB8AC3E}">
        <p14:creationId xmlns:p14="http://schemas.microsoft.com/office/powerpoint/2010/main" val="999633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child sitting on a deck with cats&#10;&#10;Description automatically generated">
            <a:extLst>
              <a:ext uri="{FF2B5EF4-FFF2-40B4-BE49-F238E27FC236}">
                <a16:creationId xmlns:a16="http://schemas.microsoft.com/office/drawing/2014/main" id="{E1364742-8A94-819A-5BEA-11C10CFB0F2A}"/>
              </a:ext>
            </a:extLst>
          </p:cNvPr>
          <p:cNvPicPr>
            <a:picLocks noChangeAspect="1"/>
          </p:cNvPicPr>
          <p:nvPr/>
        </p:nvPicPr>
        <p:blipFill rotWithShape="1">
          <a:blip r:embed="rId3">
            <a:extLst>
              <a:ext uri="{28A0092B-C50C-407E-A947-70E740481C1C}">
                <a14:useLocalDpi xmlns:a14="http://schemas.microsoft.com/office/drawing/2010/main" val="0"/>
              </a:ext>
            </a:extLst>
          </a:blip>
          <a:srcRect l="2046" r="11188" b="-1"/>
          <a:stretch/>
        </p:blipFill>
        <p:spPr>
          <a:xfrm>
            <a:off x="0" y="2416696"/>
            <a:ext cx="5227928" cy="4383412"/>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3" name="Picture 2" descr="An old person and a young child sitting on a rug&#10;&#10;Description automatically generated">
            <a:extLst>
              <a:ext uri="{FF2B5EF4-FFF2-40B4-BE49-F238E27FC236}">
                <a16:creationId xmlns:a16="http://schemas.microsoft.com/office/drawing/2014/main" id="{BAB91107-3EDF-24F7-34F6-60432348E859}"/>
              </a:ext>
            </a:extLst>
          </p:cNvPr>
          <p:cNvPicPr>
            <a:picLocks noChangeAspect="1"/>
          </p:cNvPicPr>
          <p:nvPr/>
        </p:nvPicPr>
        <p:blipFill rotWithShape="1">
          <a:blip r:embed="rId4">
            <a:extLst>
              <a:ext uri="{28A0092B-C50C-407E-A947-70E740481C1C}">
                <a14:useLocalDpi xmlns:a14="http://schemas.microsoft.com/office/drawing/2010/main" val="0"/>
              </a:ext>
            </a:extLst>
          </a:blip>
          <a:srcRect r="1587" b="2"/>
          <a:stretch/>
        </p:blipFill>
        <p:spPr>
          <a:xfrm>
            <a:off x="1765379" y="3"/>
            <a:ext cx="4089607" cy="2306296"/>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26" name="Group 25">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14" name="Freeform: Shape 13">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useBgFill="1">
          <p:nvSpPr>
            <p:cNvPr id="17" name="Freeform: Shape 16">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20" name="Freeform: Shape 19">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useBgFill="1">
          <p:nvSpPr>
            <p:cNvPr id="25" name="Freeform: Shape 24">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grpSp>
      <p:sp>
        <p:nvSpPr>
          <p:cNvPr id="7" name="文本框 7">
            <a:extLst>
              <a:ext uri="{FF2B5EF4-FFF2-40B4-BE49-F238E27FC236}">
                <a16:creationId xmlns:a16="http://schemas.microsoft.com/office/drawing/2014/main" id="{51097680-1E67-42C7-B7D0-05E7E524CD15}"/>
              </a:ext>
            </a:extLst>
          </p:cNvPr>
          <p:cNvSpPr txBox="1"/>
          <p:nvPr/>
        </p:nvSpPr>
        <p:spPr>
          <a:xfrm>
            <a:off x="5003168" y="485850"/>
            <a:ext cx="7019955" cy="914400"/>
          </a:xfrm>
          <a:prstGeom prst="rect">
            <a:avLst/>
          </a:prstGeom>
        </p:spPr>
        <p:txBody>
          <a:bodyPr vert="horz" lIns="91440" tIns="45720" rIns="91440" bIns="45720" rtlCol="0" anchor="t">
            <a:noAutofit/>
          </a:bodyPr>
          <a:lstStyle/>
          <a:p>
            <a:pPr algn="ctr">
              <a:lnSpc>
                <a:spcPct val="90000"/>
              </a:lnSpc>
              <a:spcBef>
                <a:spcPct val="0"/>
              </a:spcBef>
              <a:spcAft>
                <a:spcPts val="600"/>
              </a:spcAft>
              <a:buClrTx/>
            </a:pPr>
            <a:r>
              <a:rPr lang="en-US" altLang="zh-CN" sz="4400" b="1" kern="1200">
                <a:solidFill>
                  <a:schemeClr val="tx1">
                    <a:lumMod val="95000"/>
                    <a:lumOff val="5000"/>
                  </a:schemeClr>
                </a:solidFill>
                <a:latin typeface="Times New Roman" panose="02020603050405020304" pitchFamily="18" charset="0"/>
                <a:ea typeface="+mj-ea"/>
                <a:cs typeface="Times New Roman" panose="02020603050405020304" pitchFamily="18" charset="0"/>
              </a:rPr>
              <a:t>I. Trải nghiệm cùng văn bản</a:t>
            </a:r>
          </a:p>
        </p:txBody>
      </p:sp>
      <p:sp>
        <p:nvSpPr>
          <p:cNvPr id="8" name="文本框 7">
            <a:extLst>
              <a:ext uri="{FF2B5EF4-FFF2-40B4-BE49-F238E27FC236}">
                <a16:creationId xmlns:a16="http://schemas.microsoft.com/office/drawing/2014/main" id="{12F5CE3C-6CE0-19C5-CE31-8998D074E8CD}"/>
              </a:ext>
            </a:extLst>
          </p:cNvPr>
          <p:cNvSpPr txBox="1"/>
          <p:nvPr/>
        </p:nvSpPr>
        <p:spPr>
          <a:xfrm>
            <a:off x="5008640" y="1434384"/>
            <a:ext cx="5007124" cy="507550"/>
          </a:xfrm>
          <a:prstGeom prst="rect">
            <a:avLst/>
          </a:prstGeom>
        </p:spPr>
        <p:txBody>
          <a:bodyPr vert="horz" lIns="91440" tIns="45720" rIns="91440" bIns="45720" rtlCol="0" anchor="t">
            <a:noAutofit/>
          </a:bodyPr>
          <a:lstStyle/>
          <a:p>
            <a:pPr>
              <a:lnSpc>
                <a:spcPct val="90000"/>
              </a:lnSpc>
              <a:spcBef>
                <a:spcPct val="0"/>
              </a:spcBef>
              <a:spcAft>
                <a:spcPts val="600"/>
              </a:spcAft>
              <a:buClrTx/>
            </a:pPr>
            <a:r>
              <a:rPr lang="en-US" altLang="zh-CN" sz="3600" b="1">
                <a:solidFill>
                  <a:srgbClr val="C00000"/>
                </a:solidFill>
                <a:latin typeface="Times New Roman" panose="02020603050405020304" pitchFamily="18" charset="0"/>
                <a:ea typeface="+mj-ea"/>
                <a:cs typeface="Times New Roman" panose="02020603050405020304" pitchFamily="18" charset="0"/>
              </a:rPr>
              <a:t>1. Đọc văn bản</a:t>
            </a:r>
            <a:endParaRPr lang="en-US" altLang="zh-CN" sz="3600" b="1" kern="1200">
              <a:solidFill>
                <a:srgbClr val="C00000"/>
              </a:solidFill>
              <a:latin typeface="Times New Roman" panose="02020603050405020304" pitchFamily="18" charset="0"/>
              <a:ea typeface="+mj-ea"/>
              <a:cs typeface="Times New Roman" panose="02020603050405020304" pitchFamily="18" charset="0"/>
            </a:endParaRPr>
          </a:p>
        </p:txBody>
      </p:sp>
      <p:sp>
        <p:nvSpPr>
          <p:cNvPr id="9" name="文本框 7">
            <a:extLst>
              <a:ext uri="{FF2B5EF4-FFF2-40B4-BE49-F238E27FC236}">
                <a16:creationId xmlns:a16="http://schemas.microsoft.com/office/drawing/2014/main" id="{F3FA02EA-5741-7226-C55F-7400E6FEC998}"/>
              </a:ext>
            </a:extLst>
          </p:cNvPr>
          <p:cNvSpPr txBox="1"/>
          <p:nvPr/>
        </p:nvSpPr>
        <p:spPr>
          <a:xfrm>
            <a:off x="5003169" y="2220665"/>
            <a:ext cx="5374024" cy="806154"/>
          </a:xfrm>
          <a:prstGeom prst="rect">
            <a:avLst/>
          </a:prstGeom>
        </p:spPr>
        <p:txBody>
          <a:bodyPr vert="horz" lIns="91440" tIns="45720" rIns="91440" bIns="45720" rtlCol="0" anchor="t">
            <a:noAutofit/>
          </a:bodyPr>
          <a:lstStyle/>
          <a:p>
            <a:pPr>
              <a:lnSpc>
                <a:spcPct val="90000"/>
              </a:lnSpc>
              <a:spcBef>
                <a:spcPct val="0"/>
              </a:spcBef>
              <a:spcAft>
                <a:spcPts val="600"/>
              </a:spcAft>
              <a:buClrTx/>
            </a:pPr>
            <a:r>
              <a:rPr lang="en-US" altLang="zh-CN" sz="3600" b="1">
                <a:solidFill>
                  <a:srgbClr val="C00000"/>
                </a:solidFill>
                <a:latin typeface="Times New Roman" panose="02020603050405020304" pitchFamily="18" charset="0"/>
                <a:ea typeface="+mj-ea"/>
                <a:cs typeface="Times New Roman" panose="02020603050405020304" pitchFamily="18" charset="0"/>
              </a:rPr>
              <a:t>2. Kĩ năng theo dõi, suy luận</a:t>
            </a:r>
            <a:endParaRPr lang="en-US" altLang="zh-CN" sz="3600" b="1" kern="1200">
              <a:solidFill>
                <a:srgbClr val="C00000"/>
              </a:solidFill>
              <a:latin typeface="Times New Roman" panose="02020603050405020304" pitchFamily="18" charset="0"/>
              <a:ea typeface="+mj-ea"/>
              <a:cs typeface="Times New Roman" panose="02020603050405020304" pitchFamily="18" charset="0"/>
            </a:endParaRPr>
          </a:p>
        </p:txBody>
      </p:sp>
      <p:grpSp>
        <p:nvGrpSpPr>
          <p:cNvPr id="10" name="Group 9">
            <a:extLst>
              <a:ext uri="{FF2B5EF4-FFF2-40B4-BE49-F238E27FC236}">
                <a16:creationId xmlns:a16="http://schemas.microsoft.com/office/drawing/2014/main" id="{CC86ED57-0A4E-592D-B78B-F80B0614B2E5}"/>
              </a:ext>
            </a:extLst>
          </p:cNvPr>
          <p:cNvGrpSpPr/>
          <p:nvPr/>
        </p:nvGrpSpPr>
        <p:grpSpPr>
          <a:xfrm>
            <a:off x="4771506" y="2841703"/>
            <a:ext cx="3911414" cy="1606729"/>
            <a:chOff x="4073304" y="2698380"/>
            <a:chExt cx="4109996" cy="1504325"/>
          </a:xfrm>
        </p:grpSpPr>
        <p:sp>
          <p:nvSpPr>
            <p:cNvPr id="12" name="Round Diagonal Corner Rectangle 2">
              <a:extLst>
                <a:ext uri="{FF2B5EF4-FFF2-40B4-BE49-F238E27FC236}">
                  <a16:creationId xmlns:a16="http://schemas.microsoft.com/office/drawing/2014/main" id="{092E86AC-6C71-12D4-C90A-53970C313802}"/>
                </a:ext>
              </a:extLst>
            </p:cNvPr>
            <p:cNvSpPr/>
            <p:nvPr/>
          </p:nvSpPr>
          <p:spPr>
            <a:xfrm>
              <a:off x="4073305" y="2719742"/>
              <a:ext cx="4109995" cy="1482963"/>
            </a:xfrm>
            <a:prstGeom prst="round2DiagRect">
              <a:avLst>
                <a:gd name="adj1" fmla="val 0"/>
                <a:gd name="adj2" fmla="val 3303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0"/>
                </a:spcBef>
                <a:defRPr/>
              </a:pPr>
              <a:endParaRPr lang="zh-CN" altLang="en-US" sz="2400" dirty="0">
                <a:solidFill>
                  <a:srgbClr val="0070C0"/>
                </a:solidFill>
                <a:latin typeface="Times New Roman" panose="02020603050405020304" pitchFamily="18" charset="0"/>
                <a:cs typeface="Times New Roman" panose="02020603050405020304" pitchFamily="18" charset="0"/>
                <a:sym typeface="+mn-lt"/>
              </a:endParaRPr>
            </a:p>
          </p:txBody>
        </p:sp>
        <p:sp>
          <p:nvSpPr>
            <p:cNvPr id="28" name="Rectangle 27">
              <a:extLst>
                <a:ext uri="{FF2B5EF4-FFF2-40B4-BE49-F238E27FC236}">
                  <a16:creationId xmlns:a16="http://schemas.microsoft.com/office/drawing/2014/main" id="{6DF28578-8870-3237-CBE3-8170E2BAF059}"/>
                </a:ext>
              </a:extLst>
            </p:cNvPr>
            <p:cNvSpPr/>
            <p:nvPr/>
          </p:nvSpPr>
          <p:spPr>
            <a:xfrm>
              <a:off x="4175482" y="3095686"/>
              <a:ext cx="3905637" cy="893298"/>
            </a:xfrm>
            <a:prstGeom prst="rect">
              <a:avLst/>
            </a:prstGeom>
          </p:spPr>
          <p:txBody>
            <a:bodyPr wrap="square">
              <a:spAutoFit/>
            </a:bodyPr>
            <a:lstStyle/>
            <a:p>
              <a:pPr lvl="0" algn="just" defTabSz="914400">
                <a:spcBef>
                  <a:spcPct val="0"/>
                </a:spcBef>
                <a:defRPr/>
              </a:pPr>
              <a:r>
                <a:rPr lang="vi-VN" altLang="zh-CN" sz="2800">
                  <a:latin typeface="Times New Roman" panose="02020603050405020304" pitchFamily="18" charset="0"/>
                  <a:cs typeface="Times New Roman" panose="02020603050405020304" pitchFamily="18" charset="0"/>
                  <a:sym typeface="+mn-lt"/>
                </a:rPr>
                <a:t>2</a:t>
              </a:r>
              <a:r>
                <a:rPr lang="en-US" altLang="zh-CN" sz="2800">
                  <a:latin typeface="Times New Roman" panose="02020603050405020304" pitchFamily="18" charset="0"/>
                  <a:cs typeface="Times New Roman" panose="02020603050405020304" pitchFamily="18" charset="0"/>
                  <a:sym typeface="+mn-lt"/>
                </a:rPr>
                <a:t>. </a:t>
              </a:r>
              <a:r>
                <a:rPr lang="vi-VN" altLang="zh-CN" sz="2800">
                  <a:latin typeface="Times New Roman" panose="02020603050405020304" pitchFamily="18" charset="0"/>
                  <a:cs typeface="Times New Roman" panose="02020603050405020304" pitchFamily="18" charset="0"/>
                  <a:sym typeface="+mn-lt"/>
                </a:rPr>
                <a:t>Lời dặn cháu thể hiện điều gì về bà?</a:t>
              </a:r>
              <a:endParaRPr lang="zh-CN" altLang="en-US" sz="2800" dirty="0">
                <a:latin typeface="Times New Roman" panose="02020603050405020304" pitchFamily="18" charset="0"/>
                <a:cs typeface="Times New Roman" panose="02020603050405020304" pitchFamily="18" charset="0"/>
                <a:sym typeface="+mn-lt"/>
              </a:endParaRPr>
            </a:p>
          </p:txBody>
        </p:sp>
        <p:sp>
          <p:nvSpPr>
            <p:cNvPr id="29" name="Round Diagonal Corner Rectangle 2">
              <a:extLst>
                <a:ext uri="{FF2B5EF4-FFF2-40B4-BE49-F238E27FC236}">
                  <a16:creationId xmlns:a16="http://schemas.microsoft.com/office/drawing/2014/main" id="{265B4092-E5E7-2C51-2652-79B421984FFE}"/>
                </a:ext>
              </a:extLst>
            </p:cNvPr>
            <p:cNvSpPr/>
            <p:nvPr/>
          </p:nvSpPr>
          <p:spPr>
            <a:xfrm>
              <a:off x="4073304" y="2698380"/>
              <a:ext cx="4109995" cy="361309"/>
            </a:xfrm>
            <a:prstGeom prst="round2DiagRect">
              <a:avLst>
                <a:gd name="adj1" fmla="val 0"/>
                <a:gd name="adj2" fmla="val 33034"/>
              </a:avLst>
            </a:prstGeom>
            <a:solidFill>
              <a:srgbClr val="D74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Suy luận</a:t>
              </a:r>
              <a:endParaRPr lang="en-US"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30" name="Group 29">
            <a:extLst>
              <a:ext uri="{FF2B5EF4-FFF2-40B4-BE49-F238E27FC236}">
                <a16:creationId xmlns:a16="http://schemas.microsoft.com/office/drawing/2014/main" id="{8FA199CC-7E2D-A265-6629-6728E16B5CDF}"/>
              </a:ext>
            </a:extLst>
          </p:cNvPr>
          <p:cNvGrpSpPr/>
          <p:nvPr/>
        </p:nvGrpSpPr>
        <p:grpSpPr>
          <a:xfrm>
            <a:off x="7469403" y="4501627"/>
            <a:ext cx="4207731" cy="1938875"/>
            <a:chOff x="4073304" y="2698380"/>
            <a:chExt cx="4109996" cy="1504325"/>
          </a:xfrm>
        </p:grpSpPr>
        <p:sp>
          <p:nvSpPr>
            <p:cNvPr id="31" name="Round Diagonal Corner Rectangle 2">
              <a:extLst>
                <a:ext uri="{FF2B5EF4-FFF2-40B4-BE49-F238E27FC236}">
                  <a16:creationId xmlns:a16="http://schemas.microsoft.com/office/drawing/2014/main" id="{9CB5A85D-1530-2DD7-FA58-817B40D52276}"/>
                </a:ext>
              </a:extLst>
            </p:cNvPr>
            <p:cNvSpPr/>
            <p:nvPr/>
          </p:nvSpPr>
          <p:spPr>
            <a:xfrm>
              <a:off x="4073305" y="2719742"/>
              <a:ext cx="4109995" cy="1482963"/>
            </a:xfrm>
            <a:prstGeom prst="round2DiagRect">
              <a:avLst>
                <a:gd name="adj1" fmla="val 0"/>
                <a:gd name="adj2" fmla="val 3303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0"/>
                </a:spcBef>
                <a:defRPr/>
              </a:pPr>
              <a:endParaRPr lang="zh-CN" altLang="en-US" sz="2400" dirty="0">
                <a:solidFill>
                  <a:srgbClr val="0070C0"/>
                </a:solidFill>
                <a:latin typeface="Times New Roman" panose="02020603050405020304" pitchFamily="18" charset="0"/>
                <a:cs typeface="Times New Roman" panose="02020603050405020304" pitchFamily="18" charset="0"/>
                <a:sym typeface="+mn-lt"/>
              </a:endParaRPr>
            </a:p>
          </p:txBody>
        </p:sp>
        <p:sp>
          <p:nvSpPr>
            <p:cNvPr id="32" name="Rectangle 31">
              <a:extLst>
                <a:ext uri="{FF2B5EF4-FFF2-40B4-BE49-F238E27FC236}">
                  <a16:creationId xmlns:a16="http://schemas.microsoft.com/office/drawing/2014/main" id="{80023B9B-FC31-1E34-105C-886348E65FA1}"/>
                </a:ext>
              </a:extLst>
            </p:cNvPr>
            <p:cNvSpPr/>
            <p:nvPr/>
          </p:nvSpPr>
          <p:spPr>
            <a:xfrm>
              <a:off x="4175482" y="3095686"/>
              <a:ext cx="3905637" cy="1074583"/>
            </a:xfrm>
            <a:prstGeom prst="rect">
              <a:avLst/>
            </a:prstGeom>
          </p:spPr>
          <p:txBody>
            <a:bodyPr wrap="square">
              <a:spAutoFit/>
            </a:bodyPr>
            <a:lstStyle/>
            <a:p>
              <a:pPr lvl="0" algn="just" defTabSz="914400">
                <a:spcBef>
                  <a:spcPct val="0"/>
                </a:spcBef>
                <a:defRPr/>
              </a:pPr>
              <a:r>
                <a:rPr lang="vi-VN" altLang="zh-CN" sz="2800">
                  <a:latin typeface="Times New Roman" panose="02020603050405020304" pitchFamily="18" charset="0"/>
                  <a:cs typeface="Times New Roman" panose="02020603050405020304" pitchFamily="18" charset="0"/>
                  <a:sym typeface="+mn-lt"/>
                </a:rPr>
                <a:t>3</a:t>
              </a:r>
              <a:r>
                <a:rPr lang="en-US" altLang="zh-CN" sz="2800">
                  <a:latin typeface="Times New Roman" panose="02020603050405020304" pitchFamily="18" charset="0"/>
                  <a:cs typeface="Times New Roman" panose="02020603050405020304" pitchFamily="18" charset="0"/>
                  <a:sym typeface="+mn-lt"/>
                </a:rPr>
                <a:t>. </a:t>
              </a:r>
              <a:r>
                <a:rPr lang="vi-VN" altLang="zh-CN" sz="2800">
                  <a:latin typeface="Times New Roman" panose="02020603050405020304" pitchFamily="18" charset="0"/>
                  <a:cs typeface="Times New Roman" panose="02020603050405020304" pitchFamily="18" charset="0"/>
                  <a:sym typeface="+mn-lt"/>
                </a:rPr>
                <a:t>Hình ảnh bếp lửa trong khổ thơ này có gì khác so với khổ thơ trên?</a:t>
              </a:r>
              <a:endParaRPr lang="zh-CN" altLang="en-US" sz="2800" dirty="0">
                <a:latin typeface="Times New Roman" panose="02020603050405020304" pitchFamily="18" charset="0"/>
                <a:cs typeface="Times New Roman" panose="02020603050405020304" pitchFamily="18" charset="0"/>
                <a:sym typeface="+mn-lt"/>
              </a:endParaRPr>
            </a:p>
          </p:txBody>
        </p:sp>
        <p:sp>
          <p:nvSpPr>
            <p:cNvPr id="33" name="Round Diagonal Corner Rectangle 2">
              <a:extLst>
                <a:ext uri="{FF2B5EF4-FFF2-40B4-BE49-F238E27FC236}">
                  <a16:creationId xmlns:a16="http://schemas.microsoft.com/office/drawing/2014/main" id="{A4E79F3D-D82E-442D-7FA9-EE3CEF706C82}"/>
                </a:ext>
              </a:extLst>
            </p:cNvPr>
            <p:cNvSpPr/>
            <p:nvPr/>
          </p:nvSpPr>
          <p:spPr>
            <a:xfrm>
              <a:off x="4073304" y="2698380"/>
              <a:ext cx="4109995" cy="361309"/>
            </a:xfrm>
            <a:prstGeom prst="round2DiagRect">
              <a:avLst>
                <a:gd name="adj1" fmla="val 0"/>
                <a:gd name="adj2" fmla="val 33034"/>
              </a:avLst>
            </a:prstGeom>
            <a:solidFill>
              <a:srgbClr val="D74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Theo dõi</a:t>
              </a:r>
              <a:endParaRPr lang="en-US"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4147283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a child sitting on a deck with cats&#10;&#10;Description automatically generated">
            <a:extLst>
              <a:ext uri="{FF2B5EF4-FFF2-40B4-BE49-F238E27FC236}">
                <a16:creationId xmlns:a16="http://schemas.microsoft.com/office/drawing/2014/main" id="{CEB72E57-D4B8-C6B1-1B59-5FCD6A4CCEB3}"/>
              </a:ext>
            </a:extLst>
          </p:cNvPr>
          <p:cNvPicPr>
            <a:picLocks noChangeAspect="1"/>
          </p:cNvPicPr>
          <p:nvPr/>
        </p:nvPicPr>
        <p:blipFill rotWithShape="1">
          <a:blip r:embed="rId3">
            <a:extLst>
              <a:ext uri="{28A0092B-C50C-407E-A947-70E740481C1C}">
                <a14:useLocalDpi xmlns:a14="http://schemas.microsoft.com/office/drawing/2010/main" val="0"/>
              </a:ext>
            </a:extLst>
          </a:blip>
          <a:srcRect t="15185" r="-1" b="32353"/>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Times New Roman" panose="02020603050405020304" pitchFamily="18" charset="0"/>
                <a:cs typeface="Times New Roman" panose="02020603050405020304" pitchFamily="18" charset="0"/>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6" name="文本框 26">
            <a:extLst>
              <a:ext uri="{FF2B5EF4-FFF2-40B4-BE49-F238E27FC236}">
                <a16:creationId xmlns:a16="http://schemas.microsoft.com/office/drawing/2014/main" id="{E15DD64D-E36A-804A-03FA-B11A71B56ABC}"/>
              </a:ext>
            </a:extLst>
          </p:cNvPr>
          <p:cNvSpPr txBox="1"/>
          <p:nvPr/>
        </p:nvSpPr>
        <p:spPr>
          <a:xfrm>
            <a:off x="2051222" y="4461213"/>
            <a:ext cx="8246855" cy="1015663"/>
          </a:xfrm>
          <a:prstGeom prst="rect">
            <a:avLst/>
          </a:prstGeom>
          <a:noFill/>
        </p:spPr>
        <p:txBody>
          <a:bodyPr wrap="square" rtlCol="0">
            <a:spAutoFit/>
            <a:scene3d>
              <a:camera prst="orthographicFront"/>
              <a:lightRig rig="threePt" dir="t"/>
            </a:scene3d>
            <a:sp3d contourW="12700"/>
          </a:bodyPr>
          <a:lstStyle/>
          <a:p>
            <a:r>
              <a:rPr lang="en-US" altLang="zh-CN" sz="6000">
                <a:solidFill>
                  <a:srgbClr val="002060"/>
                </a:solidFill>
                <a:latin typeface="Times New Roman" panose="02020603050405020304" pitchFamily="18" charset="0"/>
                <a:cs typeface="Times New Roman" panose="02020603050405020304" pitchFamily="18" charset="0"/>
                <a:sym typeface="+mn-lt"/>
              </a:rPr>
              <a:t>II. Suy ngẫm và phản hồi</a:t>
            </a:r>
            <a:endParaRPr lang="zh-CN" altLang="en-US" sz="6000" dirty="0">
              <a:solidFill>
                <a:srgbClr val="00206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83232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a child sitting on a deck with cats&#10;&#10;Description automatically generated">
            <a:extLst>
              <a:ext uri="{FF2B5EF4-FFF2-40B4-BE49-F238E27FC236}">
                <a16:creationId xmlns:a16="http://schemas.microsoft.com/office/drawing/2014/main" id="{7F50AA95-5569-E555-D06B-596C10DD4E1F}"/>
              </a:ext>
            </a:extLst>
          </p:cNvPr>
          <p:cNvPicPr>
            <a:picLocks noChangeAspect="1"/>
          </p:cNvPicPr>
          <p:nvPr/>
        </p:nvPicPr>
        <p:blipFill rotWithShape="1">
          <a:blip r:embed="rId3">
            <a:extLst>
              <a:ext uri="{28A0092B-C50C-407E-A947-70E740481C1C}">
                <a14:useLocalDpi xmlns:a14="http://schemas.microsoft.com/office/drawing/2010/main" val="0"/>
              </a:ext>
            </a:extLst>
          </a:blip>
          <a:srcRect t="2756" b="19925"/>
          <a:stretch/>
        </p:blipFill>
        <p:spPr>
          <a:xfrm>
            <a:off x="-10817"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9" name="TextBox 8">
            <a:extLst>
              <a:ext uri="{FF2B5EF4-FFF2-40B4-BE49-F238E27FC236}">
                <a16:creationId xmlns:a16="http://schemas.microsoft.com/office/drawing/2014/main" id="{ABB24061-7E2B-637C-7D4B-BFA7906E675C}"/>
              </a:ext>
            </a:extLst>
          </p:cNvPr>
          <p:cNvSpPr txBox="1"/>
          <p:nvPr/>
        </p:nvSpPr>
        <p:spPr>
          <a:xfrm>
            <a:off x="5342065" y="4235752"/>
            <a:ext cx="6076850" cy="1077218"/>
          </a:xfrm>
          <a:prstGeom prst="rect">
            <a:avLst/>
          </a:prstGeom>
          <a:noFill/>
        </p:spPr>
        <p:txBody>
          <a:bodyPr wrap="square">
            <a:spAutoFit/>
          </a:bodyPr>
          <a:lstStyle/>
          <a:p>
            <a:pPr indent="180340" algn="ctr">
              <a:spcBef>
                <a:spcPts val="400"/>
              </a:spcBef>
              <a:spcAft>
                <a:spcPts val="400"/>
              </a:spcAft>
            </a:pPr>
            <a:r>
              <a:rPr lang="vi-VN" sz="3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Văn bản thuộc thể thơ gì? Dựa vào đâu em xác định như vậy?</a:t>
            </a:r>
            <a:endParaRPr lang="en-US" sz="32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descr="A person and a child sitting around a campfire&#10;&#10;Description automatically generated">
            <a:extLst>
              <a:ext uri="{FF2B5EF4-FFF2-40B4-BE49-F238E27FC236}">
                <a16:creationId xmlns:a16="http://schemas.microsoft.com/office/drawing/2014/main" id="{75BD351A-BB7D-FABC-4E9B-4F183A8038D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8086" r="11284" b="-2"/>
          <a:stretch/>
        </p:blipFill>
        <p:spPr>
          <a:xfrm>
            <a:off x="2" y="7217923"/>
            <a:ext cx="501524" cy="534337"/>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spTree>
    <p:extLst>
      <p:ext uri="{BB962C8B-B14F-4D97-AF65-F5344CB8AC3E}">
        <p14:creationId xmlns:p14="http://schemas.microsoft.com/office/powerpoint/2010/main" val="2602124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58BAE8-E47E-65B8-2855-76AC1EE76514}"/>
              </a:ext>
            </a:extLst>
          </p:cNvPr>
          <p:cNvPicPr>
            <a:picLocks noChangeAspect="1"/>
          </p:cNvPicPr>
          <p:nvPr/>
        </p:nvPicPr>
        <p:blipFill rotWithShape="1">
          <a:blip r:embed="rId3">
            <a:extLst>
              <a:ext uri="{28A0092B-C50C-407E-A947-70E740481C1C}">
                <a14:useLocalDpi xmlns:a14="http://schemas.microsoft.com/office/drawing/2010/main" val="0"/>
              </a:ext>
            </a:extLst>
          </a:blip>
          <a:srcRect t="12625" b="12625"/>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D6995D-6BC1-39B1-7FC4-EEFDBADCB979}"/>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4000" b="1">
                <a:solidFill>
                  <a:srgbClr val="002060"/>
                </a:solidFill>
                <a:effectLst/>
                <a:latin typeface="Times New Roman" panose="02020603050405020304" pitchFamily="18" charset="0"/>
                <a:ea typeface="+mj-ea"/>
                <a:cs typeface="Times New Roman" panose="02020603050405020304" pitchFamily="18" charset="0"/>
              </a:rPr>
              <a:t>1. </a:t>
            </a:r>
            <a:r>
              <a:rPr lang="en-US" sz="4000" b="1">
                <a:solidFill>
                  <a:srgbClr val="002060"/>
                </a:solidFill>
                <a:latin typeface="Times New Roman" panose="02020603050405020304" pitchFamily="18" charset="0"/>
                <a:ea typeface="+mj-ea"/>
                <a:cs typeface="Times New Roman" panose="02020603050405020304" pitchFamily="18" charset="0"/>
              </a:rPr>
              <a:t>Nét độc đáo về hình thức của bài thơ</a:t>
            </a:r>
            <a:endParaRPr lang="en-US" sz="4000">
              <a:solidFill>
                <a:srgbClr val="002060"/>
              </a:solidFill>
              <a:effectLst/>
              <a:latin typeface="Times New Roman" panose="02020603050405020304" pitchFamily="18" charset="0"/>
              <a:ea typeface="+mj-ea"/>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40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9901C5C-A9F9-BF7C-4C55-DB190122F0FD}"/>
              </a:ext>
            </a:extLst>
          </p:cNvPr>
          <p:cNvSpPr/>
          <p:nvPr/>
        </p:nvSpPr>
        <p:spPr>
          <a:xfrm>
            <a:off x="8509385" y="-583660"/>
            <a:ext cx="4240560" cy="3540868"/>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2003F2F-58C9-81B8-723A-5E3BF2A5A3A9}"/>
              </a:ext>
            </a:extLst>
          </p:cNvPr>
          <p:cNvSpPr/>
          <p:nvPr/>
        </p:nvSpPr>
        <p:spPr>
          <a:xfrm>
            <a:off x="-518448" y="1176872"/>
            <a:ext cx="5681128" cy="5681128"/>
          </a:xfrm>
          <a:custGeom>
            <a:avLst/>
            <a:gdLst/>
            <a:ahLst/>
            <a:cxnLst/>
            <a:rect l="l" t="t" r="r" b="b"/>
            <a:pathLst>
              <a:path w="7492923" h="7492923">
                <a:moveTo>
                  <a:pt x="0" y="0"/>
                </a:moveTo>
                <a:lnTo>
                  <a:pt x="7492923" y="0"/>
                </a:lnTo>
                <a:lnTo>
                  <a:pt x="7492923" y="7492923"/>
                </a:lnTo>
                <a:lnTo>
                  <a:pt x="0" y="7492923"/>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9" name="Freeform 9"/>
          <p:cNvSpPr/>
          <p:nvPr/>
        </p:nvSpPr>
        <p:spPr>
          <a:xfrm>
            <a:off x="-31743" y="3720826"/>
            <a:ext cx="4941504" cy="3271222"/>
          </a:xfrm>
          <a:custGeom>
            <a:avLst/>
            <a:gdLst/>
            <a:ahLst/>
            <a:cxnLst/>
            <a:rect l="l" t="t" r="r" b="b"/>
            <a:pathLst>
              <a:path w="7668272" h="5574546">
                <a:moveTo>
                  <a:pt x="0" y="0"/>
                </a:moveTo>
                <a:lnTo>
                  <a:pt x="7668272" y="0"/>
                </a:lnTo>
                <a:lnTo>
                  <a:pt x="7668272" y="5574546"/>
                </a:lnTo>
                <a:lnTo>
                  <a:pt x="0" y="5574546"/>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3E39B0C-16EE-3B6B-28A5-70BEC45DD513}"/>
              </a:ext>
            </a:extLst>
          </p:cNvPr>
          <p:cNvSpPr txBox="1"/>
          <p:nvPr/>
        </p:nvSpPr>
        <p:spPr>
          <a:xfrm>
            <a:off x="355600" y="-52988"/>
            <a:ext cx="6604000" cy="646331"/>
          </a:xfrm>
          <a:prstGeom prst="rect">
            <a:avLst/>
          </a:prstGeom>
          <a:noFill/>
        </p:spPr>
        <p:txBody>
          <a:bodyPr wrap="square">
            <a:spAutoFit/>
          </a:bodyPr>
          <a:lstStyle/>
          <a:p>
            <a:pPr marL="0" marR="0" algn="just">
              <a:spcBef>
                <a:spcPts val="0"/>
              </a:spcBef>
              <a:spcAft>
                <a:spcPts val="0"/>
              </a:spcAft>
            </a:pP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a</a:t>
            </a:r>
            <a:r>
              <a:rPr lang="en-US" sz="3600" b="1">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rPr>
              <a:t>. </a:t>
            </a: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Từ ngữ, hình ảnh</a:t>
            </a:r>
            <a:endParaRPr lang="en-US" sz="28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8C086C-FFC4-F338-401B-81F5ED62DB54}"/>
              </a:ext>
            </a:extLst>
          </p:cNvPr>
          <p:cNvGraphicFramePr>
            <a:graphicFrameLocks noGrp="1"/>
          </p:cNvGraphicFramePr>
          <p:nvPr>
            <p:extLst>
              <p:ext uri="{D42A27DB-BD31-4B8C-83A1-F6EECF244321}">
                <p14:modId xmlns:p14="http://schemas.microsoft.com/office/powerpoint/2010/main" val="3188187281"/>
              </p:ext>
            </p:extLst>
          </p:nvPr>
        </p:nvGraphicFramePr>
        <p:xfrm>
          <a:off x="244023" y="617380"/>
          <a:ext cx="11755118" cy="6148226"/>
        </p:xfrm>
        <a:graphic>
          <a:graphicData uri="http://schemas.openxmlformats.org/drawingml/2006/table">
            <a:tbl>
              <a:tblPr firstRow="1" bandRow="1">
                <a:tableStyleId>{5C22544A-7EE6-4342-B048-85BDC9FD1C3A}</a:tableStyleId>
              </a:tblPr>
              <a:tblGrid>
                <a:gridCol w="856459">
                  <a:extLst>
                    <a:ext uri="{9D8B030D-6E8A-4147-A177-3AD203B41FA5}">
                      <a16:colId xmlns:a16="http://schemas.microsoft.com/office/drawing/2014/main" val="227495408"/>
                    </a:ext>
                  </a:extLst>
                </a:gridCol>
                <a:gridCol w="5059018">
                  <a:extLst>
                    <a:ext uri="{9D8B030D-6E8A-4147-A177-3AD203B41FA5}">
                      <a16:colId xmlns:a16="http://schemas.microsoft.com/office/drawing/2014/main" val="3552739005"/>
                    </a:ext>
                  </a:extLst>
                </a:gridCol>
                <a:gridCol w="5839641">
                  <a:extLst>
                    <a:ext uri="{9D8B030D-6E8A-4147-A177-3AD203B41FA5}">
                      <a16:colId xmlns:a16="http://schemas.microsoft.com/office/drawing/2014/main" val="1999029483"/>
                    </a:ext>
                  </a:extLst>
                </a:gridCol>
              </a:tblGrid>
              <a:tr h="0">
                <a:tc gridSpan="3">
                  <a:txBody>
                    <a:bodyPr/>
                    <a:lstStyle/>
                    <a:p>
                      <a:pPr algn="ctr"/>
                      <a:r>
                        <a:rPr lang="vi-VN" sz="2800">
                          <a:solidFill>
                            <a:srgbClr val="002060"/>
                          </a:solidFill>
                          <a:latin typeface="+mj-lt"/>
                          <a:cs typeface="Times New Roman" panose="02020603050405020304" pitchFamily="18" charset="0"/>
                        </a:rPr>
                        <a:t>PHT số 1: Tìm hiểu từ ngữ, hình ảnh đặc sắc</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4627009"/>
                  </a:ext>
                </a:extLst>
              </a:tr>
              <a:tr h="367803">
                <a:tc>
                  <a:txBody>
                    <a:bodyPr/>
                    <a:lstStyle/>
                    <a:p>
                      <a:pPr algn="ctr"/>
                      <a:r>
                        <a:rPr lang="vi-VN" sz="2800">
                          <a:solidFill>
                            <a:srgbClr val="002060"/>
                          </a:solidFill>
                          <a:latin typeface="+mj-lt"/>
                          <a:cs typeface="Times New Roman" panose="02020603050405020304" pitchFamily="18" charset="0"/>
                        </a:rPr>
                        <a:t>Khổ</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algn="ctr"/>
                      <a:r>
                        <a:rPr lang="vi-VN" sz="2800">
                          <a:solidFill>
                            <a:srgbClr val="002060"/>
                          </a:solidFill>
                          <a:latin typeface="+mj-lt"/>
                          <a:cs typeface="Times New Roman" panose="02020603050405020304" pitchFamily="18" charset="0"/>
                        </a:rPr>
                        <a:t>Hình ảnh bếp lửa</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algn="ctr"/>
                      <a:r>
                        <a:rPr lang="vi-VN" sz="2800">
                          <a:solidFill>
                            <a:srgbClr val="002060"/>
                          </a:solidFill>
                          <a:latin typeface="+mj-lt"/>
                          <a:cs typeface="Times New Roman" panose="02020603050405020304" pitchFamily="18" charset="0"/>
                        </a:rPr>
                        <a:t>Hình ảnh bà</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extLst>
                  <a:ext uri="{0D108BD9-81ED-4DB2-BD59-A6C34878D82A}">
                    <a16:rowId xmlns:a16="http://schemas.microsoft.com/office/drawing/2014/main" val="1079693892"/>
                  </a:ext>
                </a:extLst>
              </a:tr>
              <a:tr h="16724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2060"/>
                          </a:solidFill>
                          <a:latin typeface="+mj-lt"/>
                          <a:cs typeface="Times New Roman" panose="02020603050405020304" pitchFamily="18" charset="0"/>
                        </a:rPr>
                        <a:t>1, 2</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algn="ct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extLst>
                  <a:ext uri="{0D108BD9-81ED-4DB2-BD59-A6C34878D82A}">
                    <a16:rowId xmlns:a16="http://schemas.microsoft.com/office/drawing/2014/main" val="2194031409"/>
                  </a:ext>
                </a:extLst>
              </a:tr>
              <a:tr h="19061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2060"/>
                          </a:solidFill>
                          <a:latin typeface="+mj-lt"/>
                          <a:cs typeface="Times New Roman" panose="02020603050405020304" pitchFamily="18" charset="0"/>
                        </a:rPr>
                        <a:t>4, 5</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a:txBody>
                    <a:bodyPr/>
                    <a:lstStyle/>
                    <a:p>
                      <a:pPr algn="ct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extLst>
                  <a:ext uri="{0D108BD9-81ED-4DB2-BD59-A6C34878D82A}">
                    <a16:rowId xmlns:a16="http://schemas.microsoft.com/office/drawing/2014/main" val="447742862"/>
                  </a:ext>
                </a:extLst>
              </a:tr>
              <a:tr h="153331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a:solidFill>
                            <a:srgbClr val="002060"/>
                          </a:solidFill>
                          <a:latin typeface="+mj-lt"/>
                          <a:cs typeface="Times New Roman" panose="02020603050405020304" pitchFamily="18" charset="0"/>
                        </a:rPr>
                        <a:t>Nhận xét về sự thay đổi của hình ảnh bếp lửa qua các khổ thơ:</a:t>
                      </a:r>
                      <a:endParaRPr lang="en-US" sz="2800">
                        <a:solidFill>
                          <a:srgbClr val="002060"/>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8000"/>
                      </a:schemeClr>
                    </a:solidFill>
                  </a:tcPr>
                </a:tc>
                <a:tc hMerge="1">
                  <a:txBody>
                    <a:bodyPr/>
                    <a:lstStyle/>
                    <a:p>
                      <a:endParaRPr lang="en-US"/>
                    </a:p>
                  </a:txBody>
                  <a:tcPr/>
                </a:tc>
                <a:tc hMerge="1">
                  <a:txBody>
                    <a:bodyPr/>
                    <a:lstStyle/>
                    <a:p>
                      <a:pPr algn="ctr"/>
                      <a:endParaRPr lang="en-US" sz="3600">
                        <a:solidFill>
                          <a:srgbClr val="002060"/>
                        </a:solidFill>
                        <a:latin typeface="#9Slide03 SFU Futura_12" panose="00000400000000000000" pitchFamily="2" charset="-93"/>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5213285"/>
                  </a:ext>
                </a:extLst>
              </a:tr>
            </a:tbl>
          </a:graphicData>
        </a:graphic>
      </p:graphicFrame>
      <p:sp>
        <p:nvSpPr>
          <p:cNvPr id="8" name="Arrow: Left-Right 7">
            <a:extLst>
              <a:ext uri="{FF2B5EF4-FFF2-40B4-BE49-F238E27FC236}">
                <a16:creationId xmlns:a16="http://schemas.microsoft.com/office/drawing/2014/main" id="{070C147D-1159-116C-1432-CD44BCDCEE34}"/>
              </a:ext>
            </a:extLst>
          </p:cNvPr>
          <p:cNvSpPr/>
          <p:nvPr/>
        </p:nvSpPr>
        <p:spPr>
          <a:xfrm>
            <a:off x="5883234" y="2407369"/>
            <a:ext cx="562188" cy="327538"/>
          </a:xfrm>
          <a:prstGeom prst="leftRightArrow">
            <a:avLst/>
          </a:prstGeom>
          <a:solidFill>
            <a:schemeClr val="tx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8D4281B-544D-1763-9C89-2046048160BC}"/>
              </a:ext>
            </a:extLst>
          </p:cNvPr>
          <p:cNvSpPr txBox="1"/>
          <p:nvPr/>
        </p:nvSpPr>
        <p:spPr>
          <a:xfrm>
            <a:off x="1139592" y="1635397"/>
            <a:ext cx="4842290" cy="1692771"/>
          </a:xfrm>
          <a:prstGeom prst="rect">
            <a:avLst/>
          </a:prstGeom>
          <a:noFill/>
        </p:spPr>
        <p:txBody>
          <a:bodyPr wrap="square">
            <a:spAutoFit/>
          </a:bodyPr>
          <a:lstStyle/>
          <a:p>
            <a:pPr algn="just"/>
            <a:r>
              <a:rPr kumimoji="0" lang="en-GB"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chờn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sớm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iu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nồng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bốn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mùi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khói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ròng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cùng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C2AEDE0-3680-C384-AAD1-E75F780B62F5}"/>
              </a:ext>
            </a:extLst>
          </p:cNvPr>
          <p:cNvSpPr txBox="1"/>
          <p:nvPr/>
        </p:nvSpPr>
        <p:spPr>
          <a:xfrm>
            <a:off x="6424259" y="1661283"/>
            <a:ext cx="5517305" cy="1692771"/>
          </a:xfrm>
          <a:prstGeom prst="rect">
            <a:avLst/>
          </a:prstGeom>
          <a:noFill/>
        </p:spPr>
        <p:txBody>
          <a:bodyPr wrap="square">
            <a:spAutoFit/>
          </a:bodyPr>
          <a:lstStyle/>
          <a:p>
            <a:pPr algn="just"/>
            <a:r>
              <a:rPr lang="vi-VN" sz="2600" kern="0" noProof="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GB" sz="2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Đảm đang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chút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mẹ</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suốt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chiến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D2AA1EA-89CC-0450-CDCA-9D303EE82A5C}"/>
              </a:ext>
            </a:extLst>
          </p:cNvPr>
          <p:cNvSpPr txBox="1"/>
          <p:nvPr/>
        </p:nvSpPr>
        <p:spPr>
          <a:xfrm>
            <a:off x="1107746" y="3413966"/>
            <a:ext cx="4963702" cy="1692771"/>
          </a:xfrm>
          <a:prstGeom prst="rect">
            <a:avLst/>
          </a:prstGeom>
          <a:noFill/>
        </p:spPr>
        <p:txBody>
          <a:bodyPr wrap="square">
            <a:spAutoFit/>
          </a:bodyPr>
          <a:lstStyle/>
          <a:p>
            <a:pPr algn="just"/>
            <a:r>
              <a:rPr kumimoji="0" lang="en-GB" sz="2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Hình ảnh </a:t>
            </a:r>
            <a:r>
              <a:rPr kumimoji="0" lang="en-GB" sz="2600" b="0" i="1"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ngọn</a:t>
            </a:r>
            <a:r>
              <a:rPr kumimoji="0" lang="en-GB"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lửa</a:t>
            </a:r>
            <a:r>
              <a:rPr kumimoji="0" lang="vi-VN"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600" b="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vi-VN" sz="2600" b="0" i="1"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600" b="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lặp</a:t>
            </a:r>
            <a:r>
              <a:rPr kumimoji="0" lang="vi-VN" sz="2600" b="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lại</a:t>
            </a:r>
            <a:r>
              <a:rPr kumimoji="0" lang="en-GB"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điệp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GB"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nhóm</a:t>
            </a:r>
            <a:r>
              <a:rPr lang="vi-VN" sz="2600" kern="0">
                <a:solidFill>
                  <a:srgbClr val="000000"/>
                </a:solidFill>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Nhóm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niềm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dậy</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tâm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606B0F4-B986-E1E0-B32F-AB7338CB4C5A}"/>
              </a:ext>
            </a:extLst>
          </p:cNvPr>
          <p:cNvSpPr txBox="1"/>
          <p:nvPr/>
        </p:nvSpPr>
        <p:spPr>
          <a:xfrm>
            <a:off x="6424259" y="3503947"/>
            <a:ext cx="5208983" cy="1292662"/>
          </a:xfrm>
          <a:prstGeom prst="rect">
            <a:avLst/>
          </a:prstGeom>
          <a:noFill/>
        </p:spPr>
        <p:txBody>
          <a:bodyPr wrap="square">
            <a:spAutoFit/>
          </a:bodyPr>
          <a:lstStyle/>
          <a:p>
            <a:pPr algn="just"/>
            <a:r>
              <a:rPr kumimoji="0" lang="vi-VN" sz="2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GB" sz="2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Bà </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lửa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yêu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niềm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tin,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sự</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sẻ</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nghĩa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lang="en-SG"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1F53290-8A71-9F87-418E-7F2B16C8E765}"/>
              </a:ext>
            </a:extLst>
          </p:cNvPr>
          <p:cNvSpPr txBox="1"/>
          <p:nvPr/>
        </p:nvSpPr>
        <p:spPr>
          <a:xfrm>
            <a:off x="355600" y="5722804"/>
            <a:ext cx="11643541" cy="892552"/>
          </a:xfrm>
          <a:prstGeom prst="rect">
            <a:avLst/>
          </a:prstGeom>
          <a:noFill/>
        </p:spPr>
        <p:txBody>
          <a:bodyPr wrap="square">
            <a:spAutoFit/>
          </a:bodyPr>
          <a:lstStyle/>
          <a:p>
            <a:pPr algn="just"/>
            <a:r>
              <a:rPr lang="vi-VN" sz="2600">
                <a:latin typeface="Times New Roman" panose="02020603050405020304" pitchFamily="18" charset="0"/>
                <a:cs typeface="Times New Roman" panose="02020603050405020304" pitchFamily="18" charset="0"/>
              </a:rPr>
              <a:t> </a:t>
            </a:r>
            <a:r>
              <a:rPr lang="en-GB" sz="2600">
                <a:latin typeface="Times New Roman" panose="02020603050405020304" pitchFamily="18" charset="0"/>
                <a:cs typeface="Times New Roman" panose="02020603050405020304" pitchFamily="18" charset="0"/>
              </a:rPr>
              <a:t>Từ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ảnh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bếp</a:t>
            </a:r>
            <a:r>
              <a:rPr lang="en-GB" sz="2600" dirty="0">
                <a:latin typeface="Times New Roman" panose="02020603050405020304" pitchFamily="18" charset="0"/>
                <a:cs typeface="Times New Roman" panose="02020603050405020304" pitchFamily="18" charset="0"/>
              </a:rPr>
              <a:t> </a:t>
            </a:r>
            <a:r>
              <a:rPr lang="en-GB" sz="2600" err="1">
                <a:latin typeface="Times New Roman" panose="02020603050405020304" pitchFamily="18" charset="0"/>
                <a:cs typeface="Times New Roman" panose="02020603050405020304" pitchFamily="18" charset="0"/>
              </a:rPr>
              <a:t>lửa</a:t>
            </a:r>
            <a:r>
              <a:rPr lang="en-GB" sz="2600">
                <a:latin typeface="Times New Roman" panose="02020603050405020304" pitchFamily="18" charset="0"/>
                <a:cs typeface="Times New Roman" panose="02020603050405020304" pitchFamily="18" charset="0"/>
              </a:rPr>
              <a:t> (thực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chuyển</a:t>
            </a:r>
            <a:r>
              <a:rPr lang="en-GB" sz="2600" dirty="0">
                <a:latin typeface="Times New Roman" panose="02020603050405020304" pitchFamily="18" charset="0"/>
                <a:cs typeface="Times New Roman" panose="02020603050405020304" pitchFamily="18" charset="0"/>
              </a:rPr>
              <a:t> qua </a:t>
            </a:r>
            <a:r>
              <a:rPr lang="en-GB" sz="2600" dirty="0" err="1">
                <a:latin typeface="Times New Roman" panose="02020603050405020304" pitchFamily="18" charset="0"/>
                <a:cs typeface="Times New Roman" panose="02020603050405020304" pitchFamily="18" charset="0"/>
              </a:rPr>
              <a:t>hình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ảnh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ẩn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dụ</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tượng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bếp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lửa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ngọn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lửa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của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yêu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niềm</a:t>
            </a:r>
            <a:r>
              <a:rPr lang="en-GB" sz="2600" dirty="0">
                <a:latin typeface="Times New Roman" panose="02020603050405020304" pitchFamily="18" charset="0"/>
                <a:cs typeface="Times New Roman" panose="02020603050405020304" pitchFamily="18" charset="0"/>
              </a:rPr>
              <a:t> tin </a:t>
            </a:r>
            <a:r>
              <a:rPr lang="en-GB" sz="2600" dirty="0" err="1">
                <a:latin typeface="Times New Roman" panose="02020603050405020304" pitchFamily="18" charset="0"/>
                <a:cs typeface="Times New Roman" panose="02020603050405020304" pitchFamily="18" charset="0"/>
              </a:rPr>
              <a:t>về</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những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điều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tốt</a:t>
            </a:r>
            <a:r>
              <a:rPr lang="en-GB" sz="2600" dirty="0">
                <a:latin typeface="Times New Roman" panose="02020603050405020304" pitchFamily="18" charset="0"/>
                <a:cs typeface="Times New Roman" panose="02020603050405020304" pitchFamily="18" charset="0"/>
              </a:rPr>
              <a:t> </a:t>
            </a:r>
            <a:r>
              <a:rPr lang="en-GB" sz="2600" err="1">
                <a:latin typeface="Times New Roman" panose="02020603050405020304" pitchFamily="18" charset="0"/>
                <a:cs typeface="Times New Roman" panose="02020603050405020304" pitchFamily="18" charset="0"/>
              </a:rPr>
              <a:t>đẹp</a:t>
            </a:r>
            <a:r>
              <a:rPr lang="en-GB"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được bà truyền dạy cho cháu</a:t>
            </a:r>
            <a:r>
              <a:rPr lang="en-GB" sz="2600">
                <a:latin typeface="Times New Roman" panose="02020603050405020304" pitchFamily="18" charset="0"/>
                <a:cs typeface="Times New Roman" panose="02020603050405020304" pitchFamily="18" charset="0"/>
              </a:rPr>
              <a:t>.</a:t>
            </a:r>
            <a:endParaRPr lang="en-SG" sz="26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sp>
        <p:nvSpPr>
          <p:cNvPr id="16" name="Arrow: Left-Right 15">
            <a:extLst>
              <a:ext uri="{FF2B5EF4-FFF2-40B4-BE49-F238E27FC236}">
                <a16:creationId xmlns:a16="http://schemas.microsoft.com/office/drawing/2014/main" id="{39F3496E-F05E-7FF9-044B-11C21E3909D2}"/>
              </a:ext>
            </a:extLst>
          </p:cNvPr>
          <p:cNvSpPr/>
          <p:nvPr/>
        </p:nvSpPr>
        <p:spPr>
          <a:xfrm>
            <a:off x="5883234" y="4121869"/>
            <a:ext cx="562188" cy="327538"/>
          </a:xfrm>
          <a:prstGeom prst="leftRightArrow">
            <a:avLst/>
          </a:prstGeom>
          <a:solidFill>
            <a:schemeClr val="tx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729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p:bldP spid="12" grpId="0"/>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B7AFBBA0-4003-EA38-2402-E90D36F96D91}"/>
              </a:ext>
            </a:extLst>
          </p:cNvPr>
          <p:cNvSpPr/>
          <p:nvPr/>
        </p:nvSpPr>
        <p:spPr>
          <a:xfrm>
            <a:off x="6909253" y="0"/>
            <a:ext cx="5718077" cy="6173363"/>
          </a:xfrm>
          <a:custGeom>
            <a:avLst/>
            <a:gdLst/>
            <a:ahLst/>
            <a:cxnLst/>
            <a:rect l="l" t="t" r="r" b="b"/>
            <a:pathLst>
              <a:path w="7142279" h="7710963">
                <a:moveTo>
                  <a:pt x="0" y="0"/>
                </a:moveTo>
                <a:lnTo>
                  <a:pt x="7142280" y="0"/>
                </a:lnTo>
                <a:lnTo>
                  <a:pt x="7142280" y="7710962"/>
                </a:lnTo>
                <a:lnTo>
                  <a:pt x="0" y="7710962"/>
                </a:lnTo>
                <a:lnTo>
                  <a:pt x="0" y="0"/>
                </a:lnTo>
                <a:close/>
              </a:path>
            </a:pathLst>
          </a:custGeom>
          <a:blipFill>
            <a:blip r:embed="rId3"/>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0" name="Freeform 9"/>
          <p:cNvSpPr/>
          <p:nvPr/>
        </p:nvSpPr>
        <p:spPr>
          <a:xfrm>
            <a:off x="7774235" y="2953265"/>
            <a:ext cx="4228382" cy="3904734"/>
          </a:xfrm>
          <a:custGeom>
            <a:avLst/>
            <a:gdLst/>
            <a:ahLst/>
            <a:cxnLst/>
            <a:rect l="l" t="t" r="r" b="b"/>
            <a:pathLst>
              <a:path w="4228382" h="5955893">
                <a:moveTo>
                  <a:pt x="0" y="0"/>
                </a:moveTo>
                <a:lnTo>
                  <a:pt x="4228382" y="0"/>
                </a:lnTo>
                <a:lnTo>
                  <a:pt x="4228382" y="5955892"/>
                </a:lnTo>
                <a:lnTo>
                  <a:pt x="0" y="5955892"/>
                </a:lnTo>
                <a:lnTo>
                  <a:pt x="0" y="0"/>
                </a:lnTo>
                <a:close/>
              </a:path>
            </a:pathLst>
          </a:custGeom>
          <a:blipFill>
            <a:blip r:embed="rId4"/>
            <a:stretch>
              <a:fillRect b="-16926"/>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3" name="Freeform 9">
            <a:extLst>
              <a:ext uri="{FF2B5EF4-FFF2-40B4-BE49-F238E27FC236}">
                <a16:creationId xmlns:a16="http://schemas.microsoft.com/office/drawing/2014/main" id="{36162518-687B-E108-1C8E-3BEC6105BF36}"/>
              </a:ext>
            </a:extLst>
          </p:cNvPr>
          <p:cNvSpPr/>
          <p:nvPr/>
        </p:nvSpPr>
        <p:spPr>
          <a:xfrm rot="21441311">
            <a:off x="-1289129" y="-1984516"/>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63B2DD0-EFF9-2089-FCAD-C63BE7A60858}"/>
              </a:ext>
            </a:extLst>
          </p:cNvPr>
          <p:cNvSpPr txBox="1"/>
          <p:nvPr/>
        </p:nvSpPr>
        <p:spPr>
          <a:xfrm>
            <a:off x="500467" y="684637"/>
            <a:ext cx="6604000" cy="646331"/>
          </a:xfrm>
          <a:prstGeom prst="rect">
            <a:avLst/>
          </a:prstGeom>
          <a:noFill/>
        </p:spPr>
        <p:txBody>
          <a:bodyPr wrap="square">
            <a:spAutoFit/>
          </a:bodyPr>
          <a:lstStyle/>
          <a:p>
            <a:pPr marL="0" marR="0" algn="just">
              <a:spcBef>
                <a:spcPts val="0"/>
              </a:spcBef>
              <a:spcAft>
                <a:spcPts val="0"/>
              </a:spcAft>
            </a:pP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a</a:t>
            </a:r>
            <a:r>
              <a:rPr lang="en-US" sz="3600" b="1">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rPr>
              <a:t>. </a:t>
            </a: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Từ ngữ, hình ảnh</a:t>
            </a:r>
            <a:endParaRPr lang="en-US" sz="28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
        <p:nvSpPr>
          <p:cNvPr id="15" name="TextBox 14">
            <a:extLst>
              <a:ext uri="{FF2B5EF4-FFF2-40B4-BE49-F238E27FC236}">
                <a16:creationId xmlns:a16="http://schemas.microsoft.com/office/drawing/2014/main" id="{B6CB5E5B-49F0-CCC6-2FB6-573CE8E6F7D8}"/>
              </a:ext>
            </a:extLst>
          </p:cNvPr>
          <p:cNvSpPr txBox="1"/>
          <p:nvPr/>
        </p:nvSpPr>
        <p:spPr>
          <a:xfrm>
            <a:off x="500467" y="1643270"/>
            <a:ext cx="6408786" cy="2246769"/>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Hình ảnh bếp lửa có sự thay đổi qua các khổ thơ: </a:t>
            </a:r>
            <a:r>
              <a:rPr lang="en-GB" sz="2800">
                <a:latin typeface="Times New Roman" panose="02020603050405020304" pitchFamily="18" charset="0"/>
                <a:cs typeface="Times New Roman" panose="02020603050405020304" pitchFamily="18" charset="0"/>
              </a:rPr>
              <a:t>Từ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ảnh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bếp</a:t>
            </a:r>
            <a:r>
              <a:rPr lang="en-GB" sz="2800" dirty="0">
                <a:latin typeface="Times New Roman" panose="02020603050405020304" pitchFamily="18" charset="0"/>
                <a:cs typeface="Times New Roman" panose="02020603050405020304" pitchFamily="18" charset="0"/>
              </a:rPr>
              <a:t> </a:t>
            </a:r>
            <a:r>
              <a:rPr lang="en-GB" sz="2800" err="1">
                <a:latin typeface="Times New Roman" panose="02020603050405020304" pitchFamily="18" charset="0"/>
                <a:cs typeface="Times New Roman" panose="02020603050405020304" pitchFamily="18" charset="0"/>
              </a:rPr>
              <a:t>lửa</a:t>
            </a:r>
            <a:r>
              <a:rPr lang="en-GB" sz="2800">
                <a:latin typeface="Times New Roman" panose="02020603050405020304" pitchFamily="18" charset="0"/>
                <a:cs typeface="Times New Roman" panose="02020603050405020304" pitchFamily="18" charset="0"/>
              </a:rPr>
              <a:t> (thực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chuyển</a:t>
            </a:r>
            <a:r>
              <a:rPr lang="en-GB" sz="2800" dirty="0">
                <a:latin typeface="Times New Roman" panose="02020603050405020304" pitchFamily="18" charset="0"/>
                <a:cs typeface="Times New Roman" panose="02020603050405020304" pitchFamily="18" charset="0"/>
              </a:rPr>
              <a:t> qua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ảnh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trưng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bếp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lửa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ngọn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lửa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yêu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niềm</a:t>
            </a:r>
            <a:r>
              <a:rPr lang="en-GB" sz="2800" dirty="0">
                <a:latin typeface="Times New Roman" panose="02020603050405020304" pitchFamily="18" charset="0"/>
                <a:cs typeface="Times New Roman" panose="02020603050405020304" pitchFamily="18" charset="0"/>
              </a:rPr>
              <a:t> tin </a:t>
            </a:r>
            <a:r>
              <a:rPr lang="en-GB" sz="2800" dirty="0" err="1">
                <a:latin typeface="Times New Roman" panose="02020603050405020304" pitchFamily="18" charset="0"/>
                <a:cs typeface="Times New Roman" panose="02020603050405020304" pitchFamily="18" charset="0"/>
              </a:rPr>
              <a:t>về</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tốt</a:t>
            </a:r>
            <a:r>
              <a:rPr lang="en-GB" sz="2800" dirty="0">
                <a:latin typeface="Times New Roman" panose="02020603050405020304" pitchFamily="18" charset="0"/>
                <a:cs typeface="Times New Roman" panose="02020603050405020304" pitchFamily="18" charset="0"/>
              </a:rPr>
              <a:t> </a:t>
            </a:r>
            <a:r>
              <a:rPr lang="en-GB" sz="2800" err="1">
                <a:latin typeface="Times New Roman" panose="02020603050405020304" pitchFamily="18" charset="0"/>
                <a:cs typeface="Times New Roman" panose="02020603050405020304" pitchFamily="18" charset="0"/>
              </a:rPr>
              <a:t>đẹp</a:t>
            </a:r>
            <a:r>
              <a:rPr lang="en-GB"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được bà truyền dạy cho cháu</a:t>
            </a:r>
            <a:r>
              <a:rPr lang="en-GB" sz="2800">
                <a:latin typeface="Times New Roman" panose="02020603050405020304" pitchFamily="18" charset="0"/>
                <a:cs typeface="Times New Roman" panose="02020603050405020304" pitchFamily="18" charset="0"/>
              </a:rPr>
              <a:t>.</a:t>
            </a:r>
            <a:endParaRPr lang="en-SG" sz="28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sp>
        <p:nvSpPr>
          <p:cNvPr id="16" name="TextBox 15">
            <a:extLst>
              <a:ext uri="{FF2B5EF4-FFF2-40B4-BE49-F238E27FC236}">
                <a16:creationId xmlns:a16="http://schemas.microsoft.com/office/drawing/2014/main" id="{568AF148-92D0-D23C-8BDE-2432DEFFC704}"/>
              </a:ext>
            </a:extLst>
          </p:cNvPr>
          <p:cNvSpPr txBox="1"/>
          <p:nvPr/>
        </p:nvSpPr>
        <p:spPr>
          <a:xfrm>
            <a:off x="500467" y="4340078"/>
            <a:ext cx="6604000" cy="646331"/>
          </a:xfrm>
          <a:prstGeom prst="rect">
            <a:avLst/>
          </a:prstGeom>
          <a:noFill/>
        </p:spPr>
        <p:txBody>
          <a:bodyPr wrap="square">
            <a:spAutoFit/>
          </a:bodyPr>
          <a:lstStyle/>
          <a:p>
            <a:pPr marL="0" marR="0" algn="just">
              <a:spcBef>
                <a:spcPts val="0"/>
              </a:spcBef>
              <a:spcAft>
                <a:spcPts val="0"/>
              </a:spcAft>
            </a:pP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b</a:t>
            </a:r>
            <a:r>
              <a:rPr lang="en-US" sz="3600" b="1">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rPr>
              <a:t>. </a:t>
            </a:r>
            <a:r>
              <a:rPr lang="vi-VN" sz="3600" b="1">
                <a:solidFill>
                  <a:srgbClr val="002060"/>
                </a:solidFill>
                <a:latin typeface="Times New Roman" panose="02020603050405020304" pitchFamily="18" charset="0"/>
                <a:ea typeface="#9Slide05 HLT Boulevard" panose="00000400000000000000" pitchFamily="2" charset="-93"/>
                <a:cs typeface="Times New Roman" panose="02020603050405020304" pitchFamily="18" charset="0"/>
              </a:rPr>
              <a:t>Biện pháp tu từ</a:t>
            </a:r>
            <a:endParaRPr lang="en-US" sz="2800">
              <a:solidFill>
                <a:srgbClr val="002060"/>
              </a:solidFill>
              <a:effectLst/>
              <a:latin typeface="Times New Roman" panose="02020603050405020304" pitchFamily="18" charset="0"/>
              <a:ea typeface="#9Slide05 HLT Boulevard" panose="00000400000000000000" pitchFamily="2" charset="-93"/>
              <a:cs typeface="Times New Roman" panose="02020603050405020304" pitchFamily="18" charset="0"/>
            </a:endParaRPr>
          </a:p>
        </p:txBody>
      </p:sp>
    </p:spTree>
    <p:extLst>
      <p:ext uri="{BB962C8B-B14F-4D97-AF65-F5344CB8AC3E}">
        <p14:creationId xmlns:p14="http://schemas.microsoft.com/office/powerpoint/2010/main" val="209741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659</TotalTime>
  <Words>2064</Words>
  <Application>Microsoft Office PowerPoint</Application>
  <PresentationFormat>Widescreen</PresentationFormat>
  <Paragraphs>178</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#9Slide03 SFU Futura_12</vt:lpstr>
      <vt:lpstr>#9Slide04 Noticia Text</vt:lpstr>
      <vt:lpstr>#9Slide05 Kahitna</vt:lpstr>
      <vt:lpstr>Aptos</vt:lpstr>
      <vt:lpstr>Aptos Display</vt:lpstr>
      <vt:lpstr>Arial</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Xoan Vu</dc:creator>
  <cp:lastModifiedBy>Xoan Vu</cp:lastModifiedBy>
  <cp:revision>31</cp:revision>
  <dcterms:created xsi:type="dcterms:W3CDTF">2024-06-05T09:13:24Z</dcterms:created>
  <dcterms:modified xsi:type="dcterms:W3CDTF">2024-08-06T12:06:55Z</dcterms:modified>
</cp:coreProperties>
</file>