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71" r:id="rId2"/>
    <p:sldId id="256" r:id="rId3"/>
    <p:sldId id="302" r:id="rId4"/>
    <p:sldId id="428" r:id="rId5"/>
    <p:sldId id="429" r:id="rId6"/>
    <p:sldId id="430" r:id="rId7"/>
    <p:sldId id="431" r:id="rId8"/>
    <p:sldId id="432" r:id="rId9"/>
    <p:sldId id="316" r:id="rId10"/>
    <p:sldId id="364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283" r:id="rId21"/>
    <p:sldId id="433" r:id="rId22"/>
    <p:sldId id="418" r:id="rId23"/>
    <p:sldId id="419" r:id="rId24"/>
    <p:sldId id="420" r:id="rId25"/>
    <p:sldId id="423" r:id="rId26"/>
    <p:sldId id="425" r:id="rId27"/>
    <p:sldId id="426" r:id="rId28"/>
    <p:sldId id="387" r:id="rId29"/>
    <p:sldId id="330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2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B21313"/>
    <a:srgbClr val="EF4B66"/>
    <a:srgbClr val="7192A9"/>
    <a:srgbClr val="FBCDCD"/>
    <a:srgbClr val="F7A5A5"/>
    <a:srgbClr val="F37D91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5012" autoAdjust="0"/>
  </p:normalViewPr>
  <p:slideViewPr>
    <p:cSldViewPr snapToGrid="0" showGuides="1">
      <p:cViewPr varScale="1">
        <p:scale>
          <a:sx n="106" d="100"/>
          <a:sy n="106" d="100"/>
        </p:scale>
        <p:origin x="900" y="102"/>
      </p:cViewPr>
      <p:guideLst>
        <p:guide orient="horz" pos="2102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1" loCatId="list" qsTypeId="urn:microsoft.com/office/officeart/2005/8/quickstyle/simple3#1" qsCatId="simple" csTypeId="urn:microsoft.com/office/officeart/2005/8/colors/colorful2#1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phldr="0" custT="1"/>
      <dgm:spPr>
        <a:solidFill>
          <a:srgbClr val="EF4B66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VOCABULARY</a:t>
          </a:r>
        </a:p>
      </dgm:t>
    </dgm:pt>
    <dgm:pt modelId="{5F988EE9-51EC-4EE7-9568-746F6FAF90B9}" type="parTrans" cxnId="{B298E482-D199-48B3-A7D7-4D1C8755AF74}">
      <dgm:prSet/>
      <dgm:spPr/>
      <dgm:t>
        <a:bodyPr/>
        <a:lstStyle/>
        <a:p>
          <a:endParaRPr lang="en-US"/>
        </a:p>
      </dgm:t>
    </dgm:pt>
    <dgm:pt modelId="{3591CDED-9223-497A-B3C9-B81FBCAA605A}" type="sibTrans" cxnId="{B298E482-D199-48B3-A7D7-4D1C8755AF74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phldr="0" custT="1"/>
      <dgm:spPr>
        <a:solidFill>
          <a:srgbClr val="7192A9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PRONUNCIATION</a:t>
          </a:r>
        </a:p>
      </dgm:t>
    </dgm:pt>
    <dgm:pt modelId="{D2AE03E2-B7A0-4215-A479-8E2362289AC7}" type="parTrans" cxnId="{05671FB3-18F6-4708-B9C1-39A7717F41EA}">
      <dgm:prSet/>
      <dgm:spPr/>
      <dgm:t>
        <a:bodyPr/>
        <a:lstStyle/>
        <a:p>
          <a:endParaRPr lang="en-US"/>
        </a:p>
      </dgm:t>
    </dgm:pt>
    <dgm:pt modelId="{34F2DE42-EDD4-4621-BF87-4CD56614359F}" type="sibTrans" cxnId="{05671FB3-18F6-4708-B9C1-39A7717F41EA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17F77CA-45EC-4E61-B80E-C557DEFA8903}" type="presOf" srcId="{8AE4A381-C505-4165-B0F6-72A547C19C85}" destId="{EF919B30-8E50-4BE5-BFF9-A011BC59CF55}" srcOrd="1" destOrd="0" presId="urn:microsoft.com/office/officeart/2005/8/layout/list1#1"/>
    <dgm:cxn modelId="{05671FB3-18F6-4708-B9C1-39A7717F41EA}" srcId="{AAA37794-5E27-4DDA-B12E-298686F5888D}" destId="{08FBC75F-95AC-4B05-95BF-E110BC13302B}" srcOrd="1" destOrd="0" parTransId="{D2AE03E2-B7A0-4215-A479-8E2362289AC7}" sibTransId="{34F2DE42-EDD4-4621-BF87-4CD56614359F}"/>
    <dgm:cxn modelId="{0AF39D02-660A-4F11-ADC2-AE4B32A7CAC4}" type="presOf" srcId="{8AE4A381-C505-4165-B0F6-72A547C19C85}" destId="{39089052-8674-4477-9BFB-07FBFFFFD8C8}" srcOrd="0" destOrd="0" presId="urn:microsoft.com/office/officeart/2005/8/layout/list1#1"/>
    <dgm:cxn modelId="{DFCB1C64-958F-436D-80A6-9E97DD5D6E82}" type="presOf" srcId="{08FBC75F-95AC-4B05-95BF-E110BC13302B}" destId="{667686F2-9BA3-4B10-A5F2-38ECCD6CCAB1}" srcOrd="0" destOrd="0" presId="urn:microsoft.com/office/officeart/2005/8/layout/list1#1"/>
    <dgm:cxn modelId="{4E88078E-02D9-4D71-BAEF-E84D6B6207CF}" type="presOf" srcId="{08FBC75F-95AC-4B05-95BF-E110BC13302B}" destId="{B45E6B02-74BC-4456-B7B1-4DD6C1455987}" srcOrd="1" destOrd="0" presId="urn:microsoft.com/office/officeart/2005/8/layout/list1#1"/>
    <dgm:cxn modelId="{B22FE0D1-132E-45D3-8C89-D02EDFE7D904}" type="presOf" srcId="{AAA37794-5E27-4DDA-B12E-298686F5888D}" destId="{BEBFA14B-9B40-4103-84A4-38ECEF66E937}" srcOrd="0" destOrd="0" presId="urn:microsoft.com/office/officeart/2005/8/layout/list1#1"/>
    <dgm:cxn modelId="{B298E482-D199-48B3-A7D7-4D1C8755AF74}" srcId="{AAA37794-5E27-4DDA-B12E-298686F5888D}" destId="{8AE4A381-C505-4165-B0F6-72A547C19C85}" srcOrd="0" destOrd="0" parTransId="{5F988EE9-51EC-4EE7-9568-746F6FAF90B9}" sibTransId="{3591CDED-9223-497A-B3C9-B81FBCAA605A}"/>
    <dgm:cxn modelId="{0901EB63-A4F4-423F-B924-60A690BD3577}" type="presParOf" srcId="{BEBFA14B-9B40-4103-84A4-38ECEF66E937}" destId="{65BDE73A-EF1C-4F0B-B738-EC9506EC3EB6}" srcOrd="0" destOrd="0" presId="urn:microsoft.com/office/officeart/2005/8/layout/list1#1"/>
    <dgm:cxn modelId="{73825260-8E40-47CF-BDFE-398E728675CB}" type="presParOf" srcId="{65BDE73A-EF1C-4F0B-B738-EC9506EC3EB6}" destId="{39089052-8674-4477-9BFB-07FBFFFFD8C8}" srcOrd="0" destOrd="0" presId="urn:microsoft.com/office/officeart/2005/8/layout/list1#1"/>
    <dgm:cxn modelId="{539B911C-1E76-4868-A509-5676F6EBCA6D}" type="presParOf" srcId="{65BDE73A-EF1C-4F0B-B738-EC9506EC3EB6}" destId="{EF919B30-8E50-4BE5-BFF9-A011BC59CF55}" srcOrd="1" destOrd="0" presId="urn:microsoft.com/office/officeart/2005/8/layout/list1#1"/>
    <dgm:cxn modelId="{9D1EAC33-0A3A-4C3E-A513-1ED45503D29A}" type="presParOf" srcId="{BEBFA14B-9B40-4103-84A4-38ECEF66E937}" destId="{F8662491-2000-4CC6-BEEC-D1859AFD2268}" srcOrd="1" destOrd="0" presId="urn:microsoft.com/office/officeart/2005/8/layout/list1#1"/>
    <dgm:cxn modelId="{74FED471-9C47-4A0C-95B0-33AF528AD103}" type="presParOf" srcId="{BEBFA14B-9B40-4103-84A4-38ECEF66E937}" destId="{E928C619-1DE9-419E-A5FA-3C9A247B8E43}" srcOrd="2" destOrd="0" presId="urn:microsoft.com/office/officeart/2005/8/layout/list1#1"/>
    <dgm:cxn modelId="{A0260113-F3EF-4EE0-867F-5BAFE4EDFC7E}" type="presParOf" srcId="{BEBFA14B-9B40-4103-84A4-38ECEF66E937}" destId="{39270468-BD01-4F24-9A98-60E7CF789B54}" srcOrd="3" destOrd="0" presId="urn:microsoft.com/office/officeart/2005/8/layout/list1#1"/>
    <dgm:cxn modelId="{549CC98D-97F4-43F9-BEC6-D71D60F25318}" type="presParOf" srcId="{BEBFA14B-9B40-4103-84A4-38ECEF66E937}" destId="{5A649B72-39A4-4A84-8236-B0BF3AC76109}" srcOrd="4" destOrd="0" presId="urn:microsoft.com/office/officeart/2005/8/layout/list1#1"/>
    <dgm:cxn modelId="{10F5C5F5-938B-41C4-9E0F-D9987FDA52D7}" type="presParOf" srcId="{5A649B72-39A4-4A84-8236-B0BF3AC76109}" destId="{667686F2-9BA3-4B10-A5F2-38ECCD6CCAB1}" srcOrd="0" destOrd="0" presId="urn:microsoft.com/office/officeart/2005/8/layout/list1#1"/>
    <dgm:cxn modelId="{897A119C-77E3-43E0-A046-198A53438027}" type="presParOf" srcId="{5A649B72-39A4-4A84-8236-B0BF3AC76109}" destId="{B45E6B02-74BC-4456-B7B1-4DD6C1455987}" srcOrd="1" destOrd="0" presId="urn:microsoft.com/office/officeart/2005/8/layout/list1#1"/>
    <dgm:cxn modelId="{E8E54C17-7A27-48E6-9E26-BB1CC1E79A8B}" type="presParOf" srcId="{BEBFA14B-9B40-4103-84A4-38ECEF66E937}" destId="{22519622-4D32-44DB-990E-774C307AAEA0}" srcOrd="5" destOrd="0" presId="urn:microsoft.com/office/officeart/2005/8/layout/list1#1"/>
    <dgm:cxn modelId="{C5C51324-D380-4BF8-A8BA-D84995952C0F}" type="presParOf" srcId="{BEBFA14B-9B40-4103-84A4-38ECEF66E937}" destId="{0943D2D3-D540-4B67-9430-6AB54FD11AEA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338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4039" y="17247"/>
          <a:ext cx="4396549" cy="1033200"/>
        </a:xfrm>
        <a:prstGeom prst="roundRect">
          <a:avLst/>
        </a:prstGeom>
        <a:solidFill>
          <a:srgbClr val="EF4B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bg1"/>
              </a:solidFill>
            </a:rPr>
            <a:t>VOCABULARY</a:t>
          </a:r>
        </a:p>
      </dsp:txBody>
      <dsp:txXfrm>
        <a:off x="364476" y="67684"/>
        <a:ext cx="4295675" cy="932326"/>
      </dsp:txXfrm>
    </dsp:sp>
    <dsp:sp modelId="{0943D2D3-D540-4B67-9430-6AB54FD11AEA}">
      <dsp:nvSpPr>
        <dsp:cNvPr id="0" name=""/>
        <dsp:cNvSpPr/>
      </dsp:nvSpPr>
      <dsp:spPr>
        <a:xfrm>
          <a:off x="0" y="21214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4039" y="1604847"/>
          <a:ext cx="4396549" cy="1033200"/>
        </a:xfrm>
        <a:prstGeom prst="roundRect">
          <a:avLst/>
        </a:prstGeom>
        <a:solidFill>
          <a:srgbClr val="7192A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bg1"/>
              </a:solidFill>
            </a:rPr>
            <a:t>PRONUNCIATION</a:t>
          </a:r>
        </a:p>
      </dsp:txBody>
      <dsp:txXfrm>
        <a:off x="364476" y="1655284"/>
        <a:ext cx="4295675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56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mp3"/><Relationship Id="rId7" Type="http://schemas.openxmlformats.org/officeDocument/2006/relationships/image" Target="../media/image9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5.mp3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1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slideLayout" Target="../slideLayouts/slideLayout4.xml"/><Relationship Id="rId10" Type="http://schemas.openxmlformats.org/officeDocument/2006/relationships/audio" Target="../media/media6.mp3"/><Relationship Id="rId4" Type="http://schemas.openxmlformats.org/officeDocument/2006/relationships/audio" Target="../media/media2.mp3"/><Relationship Id="rId9" Type="http://schemas.microsoft.com/office/2007/relationships/media" Target="../media/media6.mp3"/><Relationship Id="rId14" Type="http://schemas.openxmlformats.org/officeDocument/2006/relationships/audio" Target="../media/media7.mp3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image" Target="../media/image5.png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notesSlide" Target="../notesSlides/notesSlide14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slideLayout" Target="../slideLayouts/slideLayout4.xml"/><Relationship Id="rId5" Type="http://schemas.microsoft.com/office/2007/relationships/media" Target="../media/media10.mp3"/><Relationship Id="rId10" Type="http://schemas.openxmlformats.org/officeDocument/2006/relationships/audio" Target="../media/media12.mp3"/><Relationship Id="rId4" Type="http://schemas.openxmlformats.org/officeDocument/2006/relationships/audio" Target="../media/media9.mp3"/><Relationship Id="rId9" Type="http://schemas.microsoft.com/office/2007/relationships/media" Target="../media/media12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16707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galaxy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067" y="4668573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thiên hà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6104" y="3038793"/>
            <a:ext cx="2845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/ˈɡæləksi/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Content Placeholder 16" descr="constellations-g7f7f99a1c_192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87969" y="2018875"/>
            <a:ext cx="6177280" cy="4083050"/>
          </a:xfrm>
          <a:prstGeom prst="rect">
            <a:avLst/>
          </a:prstGeom>
        </p:spPr>
      </p:pic>
      <p:pic>
        <p:nvPicPr>
          <p:cNvPr id="3" name="galax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0156" y="31494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60070" y="129618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rocket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0070" y="4790976"/>
            <a:ext cx="5269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tàu vũ trụ con thoi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2994" y="3038793"/>
            <a:ext cx="241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/ˈrɒkɪt/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most-powerful-rockets-ever-built-header-scaled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29300" y="2101215"/>
            <a:ext cx="5904865" cy="3543300"/>
          </a:xfrm>
          <a:prstGeom prst="rect">
            <a:avLst/>
          </a:prstGeom>
        </p:spPr>
      </p:pic>
      <p:pic>
        <p:nvPicPr>
          <p:cNvPr id="3" name="rocke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726" y="31494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09215" y="1492878"/>
            <a:ext cx="653925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telescope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7745" y="4892040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kính thiên văn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2741" y="3411436"/>
            <a:ext cx="3298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/ˈtelɪskəʊp/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 descr="starbase-80-refractor-telescope-4d2966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454265" y="2018875"/>
            <a:ext cx="3552190" cy="4351655"/>
          </a:xfrm>
          <a:prstGeom prst="rect">
            <a:avLst/>
          </a:prstGeom>
        </p:spPr>
      </p:pic>
      <p:pic>
        <p:nvPicPr>
          <p:cNvPr id="3" name="telesco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171" y="35221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553" y="12567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UFO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076" y="4646062"/>
            <a:ext cx="4477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vật thể bay không xác định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0674" y="2825433"/>
            <a:ext cx="31761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/ˈjuːfəʊ/</a:t>
            </a:r>
          </a:p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/ˌjuː ef ˈəʊ/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Content Placeholder 15" descr="istock-61129567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005195" y="1848485"/>
            <a:ext cx="5801995" cy="4351655"/>
          </a:xfrm>
          <a:prstGeom prst="rect">
            <a:avLst/>
          </a:prstGeom>
        </p:spPr>
      </p:pic>
      <p:pic>
        <p:nvPicPr>
          <p:cNvPr id="3" name="U f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grayscl/>
          </a:blip>
          <a:stretch>
            <a:fillRect/>
          </a:stretch>
        </p:blipFill>
        <p:spPr>
          <a:xfrm>
            <a:off x="835410" y="2903410"/>
            <a:ext cx="609600" cy="609600"/>
          </a:xfrm>
          <a:prstGeom prst="rect">
            <a:avLst/>
          </a:prstGeom>
        </p:spPr>
      </p:pic>
      <p:pic>
        <p:nvPicPr>
          <p:cNvPr id="4" name="ufo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076" y="37195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98598" y="138546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Jupiter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8890" y="4927812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Mộc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678" y="3391651"/>
            <a:ext cx="3060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/ˈdʒuːpɪtə/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Jupiter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05195" y="1903620"/>
            <a:ext cx="5801995" cy="4351655"/>
          </a:xfrm>
          <a:prstGeom prst="rect">
            <a:avLst/>
          </a:prstGeom>
        </p:spPr>
      </p:pic>
      <p:pic>
        <p:nvPicPr>
          <p:cNvPr id="3" name="jupit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8890" y="34964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45745" y="15026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Mars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5745" y="4798278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Hỏa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0112" y="3234958"/>
            <a:ext cx="1960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/mɑːz/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13" descr="1140x64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933950" y="2019300"/>
            <a:ext cx="6419850" cy="3609975"/>
          </a:xfrm>
          <a:prstGeom prst="rect">
            <a:avLst/>
          </a:prstGeom>
        </p:spPr>
      </p:pic>
      <p:pic>
        <p:nvPicPr>
          <p:cNvPr id="4" name="mars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258" y="33456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98980" y="122533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Mercury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585" y="4754770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Thủy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1902" y="3247073"/>
            <a:ext cx="2957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/ˈmɜːkjəri/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whatsimporta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48425" y="1690370"/>
            <a:ext cx="4359910" cy="4351655"/>
          </a:xfrm>
          <a:prstGeom prst="rect">
            <a:avLst/>
          </a:prstGeom>
        </p:spPr>
      </p:pic>
      <p:pic>
        <p:nvPicPr>
          <p:cNvPr id="4" name="mercury__gb_2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785" y="335777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7067" y="136864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Neptune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065" y="4875308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Hải Vương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0557" y="3450698"/>
            <a:ext cx="3061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/ˈneptjuːn/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 descr="Science-Neptune-FA-PIA01492_ori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435725" y="1690370"/>
            <a:ext cx="4351655" cy="4351655"/>
          </a:xfrm>
          <a:prstGeom prst="rect">
            <a:avLst/>
          </a:prstGeom>
        </p:spPr>
      </p:pic>
      <p:pic>
        <p:nvPicPr>
          <p:cNvPr id="3" name="neptun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5" y="35613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72" y="112955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Uranus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333" y="4845050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Thiên Vương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5177" y="3195912"/>
            <a:ext cx="3130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/ˈjʊərənəs/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 descr="p0257vk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88000" y="1831340"/>
            <a:ext cx="6272530" cy="3970655"/>
          </a:xfrm>
          <a:prstGeom prst="rect">
            <a:avLst/>
          </a:prstGeom>
        </p:spPr>
      </p:pic>
      <p:pic>
        <p:nvPicPr>
          <p:cNvPr id="3" name="uranus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6872" y="330661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43205" y="138842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Venus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269" y="4845050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Kim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1173" y="3338096"/>
            <a:ext cx="23903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/ˈviːnəs/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Content Placeholder 15" descr="Venus-Akatsuki-20a1b9a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74333" y="2045861"/>
            <a:ext cx="6223000" cy="4152900"/>
          </a:xfrm>
          <a:prstGeom prst="rect">
            <a:avLst/>
          </a:prstGeom>
        </p:spPr>
      </p:pic>
      <p:pic>
        <p:nvPicPr>
          <p:cNvPr id="3" name="venus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644" y="34487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117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6840" y="1726565"/>
            <a:ext cx="5050106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04215" y="132715"/>
            <a:ext cx="1791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78386" y="13271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0454" y="1777692"/>
            <a:ext cx="456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graphicFrame>
        <p:nvGraphicFramePr>
          <p:cNvPr id="19" name="Diagram 18"/>
          <p:cNvGraphicFramePr/>
          <p:nvPr/>
        </p:nvGraphicFramePr>
        <p:xfrm>
          <a:off x="3372485" y="3035300"/>
          <a:ext cx="6280785" cy="30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20" name="Oval 1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hord 21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11030" y="102597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136801"/>
              </p:ext>
            </p:extLst>
          </p:nvPr>
        </p:nvGraphicFramePr>
        <p:xfrm>
          <a:off x="1228470" y="1274652"/>
          <a:ext cx="10487280" cy="520411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5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crater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/ˈkreɪtə/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miệng núi lửa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galaxy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/ˈɡæləksi/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thiên hà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1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3. rocket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/ˈrɒkɪt/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tàu vũ trụ con thoi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4. telescope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/ˈtelɪskəʊp/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kính thiên văn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5. UFO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/ˈjuːfəʊ/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/ˌjuː ef ˈəʊ/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thể bay không xác định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6. Jupiter (n) </a:t>
                      </a:r>
                      <a:endParaRPr lang="en-US" sz="32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/ˈdʒuːpɪtə/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Mộc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" name="TextBox 5"/>
          <p:cNvSpPr txBox="1"/>
          <p:nvPr/>
        </p:nvSpPr>
        <p:spPr>
          <a:xfrm>
            <a:off x="499767" y="193087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rat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9767" y="1969521"/>
            <a:ext cx="609600" cy="609600"/>
          </a:xfrm>
          <a:prstGeom prst="rect">
            <a:avLst/>
          </a:prstGeom>
        </p:spPr>
      </p:pic>
      <p:pic>
        <p:nvPicPr>
          <p:cNvPr id="9" name="galaxy__gb_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9767" y="2631375"/>
            <a:ext cx="609600" cy="609600"/>
          </a:xfrm>
          <a:prstGeom prst="rect">
            <a:avLst/>
          </a:prstGeom>
        </p:spPr>
      </p:pic>
      <p:pic>
        <p:nvPicPr>
          <p:cNvPr id="12" name="rocket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00328" y="3293229"/>
            <a:ext cx="609600" cy="609600"/>
          </a:xfrm>
          <a:prstGeom prst="rect">
            <a:avLst/>
          </a:prstGeom>
        </p:spPr>
      </p:pic>
      <p:pic>
        <p:nvPicPr>
          <p:cNvPr id="13" name="telescope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9767" y="3955083"/>
            <a:ext cx="609600" cy="609600"/>
          </a:xfrm>
          <a:prstGeom prst="rect">
            <a:avLst/>
          </a:prstGeom>
        </p:spPr>
      </p:pic>
      <p:pic>
        <p:nvPicPr>
          <p:cNvPr id="14" name="ufo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9767" y="5236640"/>
            <a:ext cx="609600" cy="609600"/>
          </a:xfrm>
          <a:prstGeom prst="rect">
            <a:avLst/>
          </a:prstGeom>
        </p:spPr>
      </p:pic>
      <p:pic>
        <p:nvPicPr>
          <p:cNvPr id="15" name="U f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499767" y="4616937"/>
            <a:ext cx="609600" cy="609600"/>
          </a:xfrm>
          <a:prstGeom prst="rect">
            <a:avLst/>
          </a:prstGeom>
        </p:spPr>
      </p:pic>
      <p:pic>
        <p:nvPicPr>
          <p:cNvPr id="16" name="jupiter_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9767" y="585634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01884"/>
              </p:ext>
            </p:extLst>
          </p:nvPr>
        </p:nvGraphicFramePr>
        <p:xfrm>
          <a:off x="1228470" y="1274652"/>
          <a:ext cx="10487280" cy="401692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5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7. Mars (n)</a:t>
                      </a:r>
                      <a:endParaRPr lang="en-US" sz="32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/mɑːz/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Hỏa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  Mercury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/ˈmɜːkjəri/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sao Thủy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1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  Neptune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/ˈneptjuːn/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sao Hải Vương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10. Uranus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/ˈjʊərənəs/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Thiên Vương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11. Venus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/ˈviːnəs/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Kim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TextBox 5"/>
          <p:cNvSpPr txBox="1"/>
          <p:nvPr/>
        </p:nvSpPr>
        <p:spPr>
          <a:xfrm>
            <a:off x="499767" y="193087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mars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7" y="1978411"/>
            <a:ext cx="609600" cy="609600"/>
          </a:xfrm>
          <a:prstGeom prst="rect">
            <a:avLst/>
          </a:prstGeom>
        </p:spPr>
      </p:pic>
      <p:pic>
        <p:nvPicPr>
          <p:cNvPr id="9" name="mercury__gb_2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7" y="2673512"/>
            <a:ext cx="609600" cy="609600"/>
          </a:xfrm>
          <a:prstGeom prst="rect">
            <a:avLst/>
          </a:prstGeom>
        </p:spPr>
      </p:pic>
      <p:pic>
        <p:nvPicPr>
          <p:cNvPr id="12" name="neptun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7" y="3368613"/>
            <a:ext cx="609600" cy="609600"/>
          </a:xfrm>
          <a:prstGeom prst="rect">
            <a:avLst/>
          </a:prstGeom>
        </p:spPr>
      </p:pic>
      <p:pic>
        <p:nvPicPr>
          <p:cNvPr id="13" name="uranus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7" y="4063714"/>
            <a:ext cx="609600" cy="609600"/>
          </a:xfrm>
          <a:prstGeom prst="rect">
            <a:avLst/>
          </a:prstGeom>
        </p:spPr>
      </p:pic>
      <p:pic>
        <p:nvPicPr>
          <p:cNvPr id="14" name="venus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7" y="4673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/>
          <p:nvPr/>
        </p:nvSpPr>
        <p:spPr>
          <a:xfrm>
            <a:off x="539852" y="3158764"/>
            <a:ext cx="4991832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i="1" smtClean="0"/>
              <a:t>My </a:t>
            </a:r>
            <a:r>
              <a:rPr lang="en-US" sz="4400" i="1"/>
              <a:t>Very Excellent Mother Just Served Us </a:t>
            </a:r>
            <a:r>
              <a:rPr lang="en-US" sz="4400" i="1" smtClean="0"/>
              <a:t>Noodles</a:t>
            </a:r>
            <a:endParaRPr lang="en-US" sz="4400" b="1" i="1"/>
          </a:p>
        </p:txBody>
      </p:sp>
      <p:sp>
        <p:nvSpPr>
          <p:cNvPr id="37" name="Rectangle 11"/>
          <p:cNvSpPr/>
          <p:nvPr/>
        </p:nvSpPr>
        <p:spPr>
          <a:xfrm>
            <a:off x="5762731" y="5352826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3.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35" name="Rectangle 11"/>
          <p:cNvSpPr/>
          <p:nvPr/>
        </p:nvSpPr>
        <p:spPr>
          <a:xfrm>
            <a:off x="355181" y="5368670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1.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36" name="Rectangle 11"/>
          <p:cNvSpPr/>
          <p:nvPr/>
        </p:nvSpPr>
        <p:spPr>
          <a:xfrm>
            <a:off x="3014634" y="5352826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2.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38" name="Rectangle 11"/>
          <p:cNvSpPr/>
          <p:nvPr/>
        </p:nvSpPr>
        <p:spPr>
          <a:xfrm>
            <a:off x="8504916" y="5336169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4.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39" name="Rectangle 11"/>
          <p:cNvSpPr/>
          <p:nvPr/>
        </p:nvSpPr>
        <p:spPr>
          <a:xfrm>
            <a:off x="355183" y="6018438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5.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/>
          <p:nvPr/>
        </p:nvSpPr>
        <p:spPr>
          <a:xfrm>
            <a:off x="3014636" y="6002594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6.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41" name="Rectangle 11"/>
          <p:cNvSpPr/>
          <p:nvPr/>
        </p:nvSpPr>
        <p:spPr>
          <a:xfrm>
            <a:off x="5762733" y="6002594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7.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42" name="Rectangle 11"/>
          <p:cNvSpPr/>
          <p:nvPr/>
        </p:nvSpPr>
        <p:spPr>
          <a:xfrm>
            <a:off x="8504918" y="5985937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8.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05865"/>
            <a:ext cx="100603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following are the eight planets that go around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sun. Put them in order from the closest to the farthest from the sun.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6223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95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237891" y="2116003"/>
            <a:ext cx="676367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Earth		Jupiter	Mars	    </a:t>
            </a:r>
            <a:r>
              <a:rPr lang="en-US" sz="2400" smtClean="0">
                <a:sym typeface="+mn-ea"/>
              </a:rPr>
              <a:t>Venus</a:t>
            </a:r>
            <a:r>
              <a:rPr lang="en-US" sz="2400"/>
              <a:t>	</a:t>
            </a:r>
          </a:p>
          <a:p>
            <a:r>
              <a:rPr lang="en-US" sz="2400"/>
              <a:t>Mercury	Neptune	Saturn    Uranus	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3" name="Text Box 52"/>
          <p:cNvSpPr txBox="1"/>
          <p:nvPr/>
        </p:nvSpPr>
        <p:spPr>
          <a:xfrm>
            <a:off x="851592" y="5378984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Mercury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3514002" y="5367859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Venus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256187" y="5365844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Earth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9001327" y="5352013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Mars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851593" y="6020245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Jupiter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3514004" y="6019365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Saturn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6229778" y="6034282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Uranus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9001329" y="5991266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Neptune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344" y="3004306"/>
            <a:ext cx="4804360" cy="2316019"/>
          </a:xfrm>
          <a:prstGeom prst="rect">
            <a:avLst/>
          </a:prstGeom>
        </p:spPr>
      </p:pic>
      <p:sp>
        <p:nvSpPr>
          <p:cNvPr id="43" name="Text Box 8"/>
          <p:cNvSpPr txBox="1"/>
          <p:nvPr/>
        </p:nvSpPr>
        <p:spPr>
          <a:xfrm>
            <a:off x="539852" y="3160300"/>
            <a:ext cx="4992089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i="1" smtClean="0">
                <a:solidFill>
                  <a:srgbClr val="EF4B66"/>
                </a:solidFill>
              </a:rPr>
              <a:t>M</a:t>
            </a:r>
            <a:r>
              <a:rPr lang="en-US" sz="4400" i="1" smtClean="0"/>
              <a:t>y </a:t>
            </a:r>
            <a:r>
              <a:rPr lang="en-US" sz="4400" i="1">
                <a:solidFill>
                  <a:srgbClr val="EF4B66"/>
                </a:solidFill>
              </a:rPr>
              <a:t>V</a:t>
            </a:r>
            <a:r>
              <a:rPr lang="en-US" sz="4400" i="1"/>
              <a:t>ery </a:t>
            </a:r>
            <a:r>
              <a:rPr lang="en-US" sz="4400" i="1">
                <a:solidFill>
                  <a:srgbClr val="EF4B66"/>
                </a:solidFill>
              </a:rPr>
              <a:t>E</a:t>
            </a:r>
            <a:r>
              <a:rPr lang="en-US" sz="4400" i="1"/>
              <a:t>xcellent </a:t>
            </a:r>
            <a:r>
              <a:rPr lang="en-US" sz="4400" i="1">
                <a:solidFill>
                  <a:srgbClr val="EF4B66"/>
                </a:solidFill>
              </a:rPr>
              <a:t>M</a:t>
            </a:r>
            <a:r>
              <a:rPr lang="en-US" sz="4400" i="1"/>
              <a:t>other </a:t>
            </a:r>
            <a:r>
              <a:rPr lang="en-US" sz="4400" i="1">
                <a:solidFill>
                  <a:srgbClr val="EF4B66"/>
                </a:solidFill>
              </a:rPr>
              <a:t>J</a:t>
            </a:r>
            <a:r>
              <a:rPr lang="en-US" sz="4400" i="1"/>
              <a:t>ust </a:t>
            </a:r>
            <a:r>
              <a:rPr lang="en-US" sz="4400" i="1">
                <a:solidFill>
                  <a:srgbClr val="EF4B66"/>
                </a:solidFill>
              </a:rPr>
              <a:t>S</a:t>
            </a:r>
            <a:r>
              <a:rPr lang="en-US" sz="4400" i="1"/>
              <a:t>erved </a:t>
            </a:r>
            <a:r>
              <a:rPr lang="en-US" sz="4400" i="1">
                <a:solidFill>
                  <a:srgbClr val="EF4B66"/>
                </a:solidFill>
              </a:rPr>
              <a:t>U</a:t>
            </a:r>
            <a:r>
              <a:rPr lang="en-US" sz="4400" i="1"/>
              <a:t>s </a:t>
            </a:r>
            <a:r>
              <a:rPr lang="en-US" sz="4400" i="1" smtClean="0">
                <a:solidFill>
                  <a:srgbClr val="EF4B66"/>
                </a:solidFill>
              </a:rPr>
              <a:t>N</a:t>
            </a:r>
            <a:r>
              <a:rPr lang="en-US" sz="4400" i="1" smtClean="0"/>
              <a:t>oodles.</a:t>
            </a:r>
            <a:endParaRPr lang="en-US" sz="44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7" grpId="1" animBg="1"/>
      <p:bldP spid="53" grpId="0"/>
      <p:bldP spid="53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43" grpId="1"/>
      <p:bldP spid="43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46" t="1058" b="79275"/>
          <a:stretch/>
        </p:blipFill>
        <p:spPr>
          <a:xfrm>
            <a:off x="51371" y="2320326"/>
            <a:ext cx="3789638" cy="16573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888" t="21010" r="-242" b="59549"/>
          <a:stretch/>
        </p:blipFill>
        <p:spPr>
          <a:xfrm>
            <a:off x="4098169" y="2353667"/>
            <a:ext cx="3789638" cy="1638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3646" t="40845" b="39827"/>
          <a:stretch/>
        </p:blipFill>
        <p:spPr>
          <a:xfrm>
            <a:off x="8219000" y="2334612"/>
            <a:ext cx="3789638" cy="16287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4133" t="60513" r="-485" b="19933"/>
          <a:stretch/>
        </p:blipFill>
        <p:spPr>
          <a:xfrm>
            <a:off x="2024110" y="4559435"/>
            <a:ext cx="3789559" cy="16478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4614" t="80548" r="-968" b="124"/>
          <a:stretch/>
        </p:blipFill>
        <p:spPr>
          <a:xfrm>
            <a:off x="6565096" y="4559435"/>
            <a:ext cx="3789638" cy="16287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5872" y="1104985"/>
            <a:ext cx="653478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Match the words (1 - 5) with the pictures (a - e).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267" y="10863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052" y="98370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7" name="Text Box 36"/>
          <p:cNvSpPr txBox="1"/>
          <p:nvPr/>
        </p:nvSpPr>
        <p:spPr>
          <a:xfrm>
            <a:off x="55028" y="1660052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1. </a:t>
            </a:r>
            <a:r>
              <a:rPr lang="en-US" sz="3200"/>
              <a:t>telescope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2485888" y="1651070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2. </a:t>
            </a:r>
            <a:r>
              <a:rPr lang="en-US" sz="3200"/>
              <a:t>UFO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4916748" y="1651069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3. </a:t>
            </a:r>
            <a:r>
              <a:rPr lang="en-US" sz="3200"/>
              <a:t>rocket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7340398" y="1651069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galaxy</a:t>
            </a:r>
          </a:p>
        </p:txBody>
      </p:sp>
      <p:sp>
        <p:nvSpPr>
          <p:cNvPr id="41" name="Text Box 40"/>
          <p:cNvSpPr txBox="1"/>
          <p:nvPr/>
        </p:nvSpPr>
        <p:spPr>
          <a:xfrm>
            <a:off x="9764048" y="1651069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5. </a:t>
            </a:r>
            <a:r>
              <a:rPr lang="en-US" sz="3200"/>
              <a:t>crater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60651 0.66273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26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00755 0.66273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33476 0.33773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20104 0.33889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5703 0.33519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/>
      <p:bldP spid="37" grpId="2" animBg="1"/>
      <p:bldP spid="38" grpId="1" animBg="1"/>
      <p:bldP spid="38" grpId="2" animBg="1"/>
      <p:bldP spid="39" grpId="1" animBg="1"/>
      <p:bldP spid="39" grpId="2" animBg="1"/>
      <p:bldP spid="40" grpId="1" animBg="1"/>
      <p:bldP spid="40" grpId="2" animBg="1"/>
      <p:bldP spid="41" grpId="1" animBg="1"/>
      <p:bldP spid="41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170624"/>
            <a:ext cx="964320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sentences with the words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269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2435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352470" y="1777228"/>
            <a:ext cx="891819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ym typeface="+mn-ea"/>
              </a:rPr>
              <a:t>Venus	telescope	</a:t>
            </a:r>
            <a:r>
              <a:rPr lang="en-US" sz="3200" smtClean="0">
                <a:sym typeface="+mn-ea"/>
              </a:rPr>
              <a:t>    craters</a:t>
            </a:r>
            <a:r>
              <a:rPr lang="en-US" sz="3200">
                <a:sym typeface="+mn-ea"/>
              </a:rPr>
              <a:t>	</a:t>
            </a:r>
            <a:r>
              <a:rPr lang="en-US" sz="3200" smtClean="0">
                <a:sym typeface="+mn-ea"/>
              </a:rPr>
              <a:t>   </a:t>
            </a:r>
            <a:r>
              <a:rPr lang="en-US" sz="3200" smtClean="0"/>
              <a:t>rocket</a:t>
            </a:r>
            <a:r>
              <a:rPr lang="en-US" sz="3200"/>
              <a:t>	</a:t>
            </a:r>
            <a:r>
              <a:rPr lang="en-US" sz="3200" smtClean="0"/>
              <a:t>   galaxy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487067" y="2412920"/>
            <a:ext cx="10515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</a:t>
            </a:r>
            <a:r>
              <a:rPr lang="en-US" sz="3200" smtClean="0">
                <a:solidFill>
                  <a:srgbClr val="F26649"/>
                </a:solidFill>
              </a:rPr>
              <a:t> </a:t>
            </a:r>
            <a:r>
              <a:rPr lang="en-US" sz="3200" smtClean="0"/>
              <a:t>There </a:t>
            </a:r>
            <a:r>
              <a:rPr lang="en-US" sz="3200"/>
              <a:t>are many ______ on the surface of the moon</a:t>
            </a:r>
            <a:r>
              <a:rPr lang="en-US" sz="3200" smtClean="0"/>
              <a:t>.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2.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We use a ______, which is in the shape of a big tube, for travelling </a:t>
            </a:r>
            <a:r>
              <a:rPr lang="en-US" sz="3200" smtClean="0"/>
              <a:t>or carrying </a:t>
            </a:r>
            <a:r>
              <a:rPr lang="en-US" sz="3200"/>
              <a:t>things into space</a:t>
            </a:r>
            <a:r>
              <a:rPr lang="en-US" sz="3200" smtClean="0"/>
              <a:t>.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3</a:t>
            </a:r>
            <a:r>
              <a:rPr lang="en-US" sz="3200">
                <a:solidFill>
                  <a:srgbClr val="F26649"/>
                </a:solidFill>
              </a:rPr>
              <a:t>. </a:t>
            </a:r>
            <a:r>
              <a:rPr lang="en-US" sz="3200"/>
              <a:t>We need to use a </a:t>
            </a:r>
            <a:r>
              <a:rPr lang="en-US" sz="3200" smtClean="0"/>
              <a:t>________ </a:t>
            </a:r>
            <a:r>
              <a:rPr lang="en-US" sz="3200"/>
              <a:t>to clearly see the surface of the moon. </a:t>
            </a:r>
            <a:endParaRPr lang="en-US" sz="3200" smtClean="0"/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4.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The planet which is the second closest to the sun is </a:t>
            </a:r>
            <a:r>
              <a:rPr lang="en-US" sz="3200" smtClean="0"/>
              <a:t>______.</a:t>
            </a:r>
          </a:p>
          <a:p>
            <a:endParaRPr lang="en-US" sz="1200" smtClean="0"/>
          </a:p>
          <a:p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 smtClean="0"/>
              <a:t>The Milky Way is the ______ that includes our solar system.</a:t>
            </a:r>
            <a:endParaRPr lang="en-US" sz="3200"/>
          </a:p>
        </p:txBody>
      </p:sp>
      <p:sp>
        <p:nvSpPr>
          <p:cNvPr id="28" name="Text Box 27"/>
          <p:cNvSpPr txBox="1"/>
          <p:nvPr/>
        </p:nvSpPr>
        <p:spPr>
          <a:xfrm>
            <a:off x="3616507" y="2412920"/>
            <a:ext cx="140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craters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581991" y="3086150"/>
            <a:ext cx="124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rocket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856412" y="4259579"/>
            <a:ext cx="187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telescope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442450" y="5413556"/>
            <a:ext cx="148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Venus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492942" y="6080111"/>
            <a:ext cx="131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galaxy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28" grpId="0"/>
      <p:bldP spid="28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371" y="2740660"/>
            <a:ext cx="4981088" cy="1938992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INTONATION FOR MAKING LIST</a:t>
            </a:r>
            <a:endParaRPr lang="en-US" sz="4000" b="1" dirty="0">
              <a:solidFill>
                <a:srgbClr val="EF4B66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27" t="1598" r="2308" b="2524"/>
          <a:stretch/>
        </p:blipFill>
        <p:spPr>
          <a:xfrm>
            <a:off x="5570849" y="1085214"/>
            <a:ext cx="6143577" cy="5505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82592"/>
            <a:ext cx="106356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tones of the underlined words in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412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858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7804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04132" y="2041787"/>
            <a:ext cx="12003413" cy="4462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</a:t>
            </a:r>
            <a:r>
              <a:rPr lang="en-US" sz="3200" smtClean="0">
                <a:solidFill>
                  <a:srgbClr val="F26649"/>
                </a:solidFill>
              </a:rPr>
              <a:t> </a:t>
            </a:r>
            <a:r>
              <a:rPr lang="en-US" sz="3200" smtClean="0"/>
              <a:t>I’d </a:t>
            </a:r>
            <a:r>
              <a:rPr lang="en-US" sz="3200"/>
              <a:t>like some </a:t>
            </a:r>
            <a:r>
              <a:rPr lang="en-US" sz="3200" u="sng"/>
              <a:t>eggs</a:t>
            </a:r>
            <a:r>
              <a:rPr lang="en-US" sz="3200"/>
              <a:t>, some </a:t>
            </a:r>
            <a:r>
              <a:rPr lang="en-US" sz="3200" u="sng"/>
              <a:t>milk</a:t>
            </a:r>
            <a:r>
              <a:rPr lang="en-US" sz="3200"/>
              <a:t>, some </a:t>
            </a:r>
            <a:r>
              <a:rPr lang="en-US" sz="3200" u="sng"/>
              <a:t>cheese</a:t>
            </a:r>
            <a:r>
              <a:rPr lang="en-US" sz="3200"/>
              <a:t>, and some </a:t>
            </a:r>
            <a:r>
              <a:rPr lang="en-US" sz="3200" u="sng"/>
              <a:t>bread</a:t>
            </a:r>
            <a:r>
              <a:rPr lang="en-US" sz="3200"/>
              <a:t>, please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2.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My father can speak four languages: </a:t>
            </a:r>
            <a:r>
              <a:rPr lang="en-US" sz="3200" u="sng"/>
              <a:t>English</a:t>
            </a:r>
            <a:r>
              <a:rPr lang="en-US" sz="3200"/>
              <a:t>, </a:t>
            </a:r>
            <a:r>
              <a:rPr lang="en-US" sz="3200" u="sng"/>
              <a:t>French</a:t>
            </a:r>
            <a:r>
              <a:rPr lang="en-US" sz="3200"/>
              <a:t>, </a:t>
            </a:r>
            <a:r>
              <a:rPr lang="en-US" sz="3200" u="sng"/>
              <a:t>Russian</a:t>
            </a:r>
            <a:r>
              <a:rPr lang="en-US" sz="3200"/>
              <a:t>, and </a:t>
            </a:r>
            <a:r>
              <a:rPr lang="en-US" sz="3200" u="sng"/>
              <a:t>Spanish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3.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My favourite sports are </a:t>
            </a:r>
            <a:r>
              <a:rPr lang="en-US" sz="3200" u="sng"/>
              <a:t>football</a:t>
            </a:r>
            <a:r>
              <a:rPr lang="en-US" sz="3200"/>
              <a:t>, </a:t>
            </a:r>
            <a:r>
              <a:rPr lang="en-US" sz="3200" u="sng"/>
              <a:t>tennis</a:t>
            </a:r>
            <a:r>
              <a:rPr lang="en-US" sz="3200"/>
              <a:t>, </a:t>
            </a:r>
            <a:r>
              <a:rPr lang="en-US" sz="3200" u="sng"/>
              <a:t>basketball</a:t>
            </a:r>
            <a:r>
              <a:rPr lang="en-US" sz="3200"/>
              <a:t>, and </a:t>
            </a:r>
            <a:r>
              <a:rPr lang="en-US" sz="3200" u="sng"/>
              <a:t>volleyball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4</a:t>
            </a:r>
            <a:r>
              <a:rPr lang="en-US" sz="3200">
                <a:solidFill>
                  <a:srgbClr val="F26649"/>
                </a:solidFill>
              </a:rPr>
              <a:t>. </a:t>
            </a:r>
            <a:r>
              <a:rPr lang="en-US" sz="3200"/>
              <a:t>My kitten is </a:t>
            </a:r>
            <a:r>
              <a:rPr lang="en-US" sz="3200" u="sng"/>
              <a:t>cute</a:t>
            </a:r>
            <a:r>
              <a:rPr lang="en-US" sz="3200"/>
              <a:t>, </a:t>
            </a:r>
            <a:r>
              <a:rPr lang="en-US" sz="3200" u="sng"/>
              <a:t>smart</a:t>
            </a:r>
            <a:r>
              <a:rPr lang="en-US" sz="3200"/>
              <a:t>, </a:t>
            </a:r>
            <a:r>
              <a:rPr lang="en-US" sz="3200" u="sng"/>
              <a:t>playful</a:t>
            </a:r>
            <a:r>
              <a:rPr lang="en-US" sz="3200"/>
              <a:t>, and </a:t>
            </a:r>
            <a:r>
              <a:rPr lang="en-US" sz="3200" u="sng"/>
              <a:t>noisy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5.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The outer planets, which are made up mostly of gas, include </a:t>
            </a:r>
            <a:r>
              <a:rPr lang="en-US" sz="3200" u="sng"/>
              <a:t>Jupiter</a:t>
            </a:r>
            <a:r>
              <a:rPr lang="en-US" sz="3200"/>
              <a:t>, </a:t>
            </a:r>
            <a:r>
              <a:rPr lang="en-US" sz="3200" u="sng"/>
              <a:t>Saturn</a:t>
            </a:r>
            <a:r>
              <a:rPr lang="en-US" sz="3200"/>
              <a:t>, </a:t>
            </a:r>
            <a:r>
              <a:rPr lang="en-US" sz="3200" u="sng"/>
              <a:t>Uranus</a:t>
            </a:r>
            <a:r>
              <a:rPr lang="en-US" sz="3200"/>
              <a:t>, and </a:t>
            </a:r>
            <a:r>
              <a:rPr lang="en-US" sz="3200" u="sng"/>
              <a:t>Neptune</a:t>
            </a:r>
            <a:r>
              <a:rPr lang="en-US" sz="3200"/>
              <a:t>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43711" y="2025493"/>
            <a:ext cx="679450" cy="25844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657806" y="2084739"/>
            <a:ext cx="801279" cy="92377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688500" y="2696804"/>
            <a:ext cx="1021624" cy="194226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6439" y="3257640"/>
            <a:ext cx="1098741" cy="147411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689928" y="3902463"/>
            <a:ext cx="961935" cy="207947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875520" y="4000497"/>
            <a:ext cx="1380490" cy="58562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674982" y="4707572"/>
            <a:ext cx="677818" cy="13430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732727" y="4673826"/>
            <a:ext cx="808620" cy="124143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772740" y="5390606"/>
            <a:ext cx="966540" cy="140358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00403" y="5926290"/>
            <a:ext cx="1211627" cy="124143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Track 7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02430" y="1381661"/>
            <a:ext cx="609600" cy="6096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V="1">
            <a:off x="4689928" y="2007804"/>
            <a:ext cx="679450" cy="25844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606222" y="1975251"/>
            <a:ext cx="1061630" cy="224463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064454" y="2674884"/>
            <a:ext cx="1021624" cy="194226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9440408" y="2696804"/>
            <a:ext cx="1018677" cy="14096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026875" y="3882930"/>
            <a:ext cx="961935" cy="207947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363822" y="3913459"/>
            <a:ext cx="1423127" cy="174076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24612" y="4677681"/>
            <a:ext cx="916759" cy="13430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712288" y="4677681"/>
            <a:ext cx="1015866" cy="99470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16439" y="5961380"/>
            <a:ext cx="966540" cy="7017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505308" y="5926290"/>
            <a:ext cx="966540" cy="7017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745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6887" y="1045527"/>
            <a:ext cx="11109698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conversations. Do you think the voice goes up or down on the underlined words in each second sentence? Draw a suitable arrow (↗ or ↙ ) on each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8790" y="116807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575" y="106543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7804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35527" y="2291078"/>
            <a:ext cx="11834586" cy="44781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 smtClean="0">
                <a:solidFill>
                  <a:srgbClr val="F26649"/>
                </a:solidFill>
              </a:rPr>
              <a:t>1.	</a:t>
            </a:r>
            <a:r>
              <a:rPr lang="en-US" sz="3000" b="1" i="1" smtClean="0"/>
              <a:t>A</a:t>
            </a:r>
            <a:r>
              <a:rPr lang="en-US" sz="3000" b="1" i="1"/>
              <a:t>:</a:t>
            </a:r>
            <a:r>
              <a:rPr lang="en-US" sz="3000" b="1"/>
              <a:t> </a:t>
            </a:r>
            <a:r>
              <a:rPr lang="en-US" sz="3000"/>
              <a:t>Good evening! What can I get you, sir?</a:t>
            </a:r>
          </a:p>
          <a:p>
            <a:r>
              <a:rPr lang="en-US" sz="3000" b="1" smtClean="0"/>
              <a:t>     	</a:t>
            </a:r>
            <a:r>
              <a:rPr lang="en-US" sz="3000" b="1" i="1" smtClean="0"/>
              <a:t>B</a:t>
            </a:r>
            <a:r>
              <a:rPr lang="en-US" sz="3000" b="1" i="1"/>
              <a:t>:</a:t>
            </a:r>
            <a:r>
              <a:rPr lang="en-US" sz="3000" b="1"/>
              <a:t> </a:t>
            </a:r>
            <a:r>
              <a:rPr lang="en-US" sz="3000"/>
              <a:t>I’d like some </a:t>
            </a:r>
            <a:r>
              <a:rPr lang="en-US" sz="3000" u="sng"/>
              <a:t>pork</a:t>
            </a:r>
            <a:r>
              <a:rPr lang="en-US" sz="3000"/>
              <a:t>, some </a:t>
            </a:r>
            <a:r>
              <a:rPr lang="en-US" sz="3000" u="sng"/>
              <a:t>chicken</a:t>
            </a:r>
            <a:r>
              <a:rPr lang="en-US" sz="3000"/>
              <a:t>, some </a:t>
            </a:r>
            <a:r>
              <a:rPr lang="en-US" sz="3000" u="sng"/>
              <a:t>tofu</a:t>
            </a:r>
            <a:r>
              <a:rPr lang="en-US" sz="3000"/>
              <a:t>, and some </a:t>
            </a:r>
            <a:r>
              <a:rPr lang="en-US" sz="3000" u="sng" smtClean="0"/>
              <a:t>vegetables</a:t>
            </a:r>
            <a:r>
              <a:rPr lang="en-US" sz="3000" smtClean="0"/>
              <a:t>.</a:t>
            </a:r>
          </a:p>
          <a:p>
            <a:endParaRPr lang="en-US" sz="1500"/>
          </a:p>
          <a:p>
            <a:r>
              <a:rPr lang="en-US" sz="3000" b="1">
                <a:solidFill>
                  <a:srgbClr val="F26649"/>
                </a:solidFill>
              </a:rPr>
              <a:t>2. </a:t>
            </a:r>
            <a:r>
              <a:rPr lang="en-US" sz="3000" b="1" smtClean="0">
                <a:solidFill>
                  <a:srgbClr val="F26649"/>
                </a:solidFill>
              </a:rPr>
              <a:t>	</a:t>
            </a:r>
            <a:r>
              <a:rPr lang="en-US" sz="3000" b="1" i="1" smtClean="0"/>
              <a:t>A</a:t>
            </a:r>
            <a:r>
              <a:rPr lang="en-US" sz="3000" b="1" i="1"/>
              <a:t>:</a:t>
            </a:r>
            <a:r>
              <a:rPr lang="en-US" sz="3000"/>
              <a:t> What did you buy at the clothing store yesterday? </a:t>
            </a:r>
          </a:p>
          <a:p>
            <a:r>
              <a:rPr lang="en-US" sz="3000"/>
              <a:t>   </a:t>
            </a:r>
            <a:r>
              <a:rPr lang="en-US" sz="3000" smtClean="0"/>
              <a:t>	</a:t>
            </a:r>
            <a:r>
              <a:rPr lang="en-US" sz="3000" b="1" i="1" smtClean="0"/>
              <a:t>B</a:t>
            </a:r>
            <a:r>
              <a:rPr lang="en-US" sz="3000" b="1" i="1"/>
              <a:t>:</a:t>
            </a:r>
            <a:r>
              <a:rPr lang="en-US" sz="3000"/>
              <a:t> I bought a </a:t>
            </a:r>
            <a:r>
              <a:rPr lang="en-US" sz="3000" u="sng"/>
              <a:t>T-shirt</a:t>
            </a:r>
            <a:r>
              <a:rPr lang="en-US" sz="3000"/>
              <a:t>, a </a:t>
            </a:r>
            <a:r>
              <a:rPr lang="en-US" sz="3000" u="sng"/>
              <a:t>jumper</a:t>
            </a:r>
            <a:r>
              <a:rPr lang="en-US" sz="3000"/>
              <a:t>, a </a:t>
            </a:r>
            <a:r>
              <a:rPr lang="en-US" sz="3000" u="sng"/>
              <a:t>tie</a:t>
            </a:r>
            <a:r>
              <a:rPr lang="en-US" sz="3000"/>
              <a:t>, and a </a:t>
            </a:r>
            <a:r>
              <a:rPr lang="en-US" sz="3000" u="sng"/>
              <a:t>cap</a:t>
            </a:r>
            <a:r>
              <a:rPr lang="en-US" sz="3000" smtClean="0"/>
              <a:t>.</a:t>
            </a:r>
          </a:p>
          <a:p>
            <a:endParaRPr lang="en-US" sz="1500"/>
          </a:p>
          <a:p>
            <a:r>
              <a:rPr lang="en-US" sz="3000" b="1">
                <a:solidFill>
                  <a:srgbClr val="F26649"/>
                </a:solidFill>
              </a:rPr>
              <a:t>3. </a:t>
            </a:r>
            <a:r>
              <a:rPr lang="en-US" sz="3000" b="1" smtClean="0">
                <a:solidFill>
                  <a:srgbClr val="F26649"/>
                </a:solidFill>
              </a:rPr>
              <a:t>	</a:t>
            </a:r>
            <a:r>
              <a:rPr lang="en-US" sz="3000" b="1" i="1" smtClean="0"/>
              <a:t>A</a:t>
            </a:r>
            <a:r>
              <a:rPr lang="en-US" sz="3000" b="1" i="1"/>
              <a:t>:</a:t>
            </a:r>
            <a:r>
              <a:rPr lang="en-US" sz="3000"/>
              <a:t> What music do you like?</a:t>
            </a:r>
          </a:p>
          <a:p>
            <a:r>
              <a:rPr lang="en-US" sz="3000" b="1"/>
              <a:t>    </a:t>
            </a:r>
            <a:r>
              <a:rPr lang="en-US" sz="3000" b="1" smtClean="0"/>
              <a:t>	</a:t>
            </a:r>
            <a:r>
              <a:rPr lang="en-US" sz="3000" b="1" i="1" smtClean="0"/>
              <a:t>B</a:t>
            </a:r>
            <a:r>
              <a:rPr lang="en-US" sz="3000" b="1" i="1"/>
              <a:t>:</a:t>
            </a:r>
            <a:r>
              <a:rPr lang="en-US" sz="3000"/>
              <a:t> I like </a:t>
            </a:r>
            <a:r>
              <a:rPr lang="en-US" sz="3000" u="sng"/>
              <a:t>pop</a:t>
            </a:r>
            <a:r>
              <a:rPr lang="en-US" sz="3000"/>
              <a:t>, </a:t>
            </a:r>
            <a:r>
              <a:rPr lang="en-US" sz="3000" u="sng"/>
              <a:t>blues</a:t>
            </a:r>
            <a:r>
              <a:rPr lang="en-US" sz="3000"/>
              <a:t>, </a:t>
            </a:r>
            <a:r>
              <a:rPr lang="en-US" sz="3000" u="sng"/>
              <a:t>country</a:t>
            </a:r>
            <a:r>
              <a:rPr lang="en-US" sz="3000"/>
              <a:t>, and </a:t>
            </a:r>
            <a:r>
              <a:rPr lang="en-US" sz="3000" u="sng"/>
              <a:t>jazz</a:t>
            </a:r>
            <a:r>
              <a:rPr lang="en-US" sz="3000" smtClean="0"/>
              <a:t>.</a:t>
            </a:r>
          </a:p>
          <a:p>
            <a:endParaRPr lang="en-US" sz="1500"/>
          </a:p>
          <a:p>
            <a:r>
              <a:rPr lang="en-US" sz="3000" b="1">
                <a:solidFill>
                  <a:srgbClr val="F26649"/>
                </a:solidFill>
              </a:rPr>
              <a:t>4.</a:t>
            </a:r>
            <a:r>
              <a:rPr lang="en-US" sz="3000" b="1"/>
              <a:t> </a:t>
            </a:r>
            <a:r>
              <a:rPr lang="en-US" sz="3000" b="1" smtClean="0"/>
              <a:t>	</a:t>
            </a:r>
            <a:r>
              <a:rPr lang="en-US" sz="3000" b="1" i="1" smtClean="0"/>
              <a:t>A</a:t>
            </a:r>
            <a:r>
              <a:rPr lang="en-US" sz="3000" b="1" i="1"/>
              <a:t>:</a:t>
            </a:r>
            <a:r>
              <a:rPr lang="en-US" sz="3000"/>
              <a:t> What do you think we should bring with us to Mars?</a:t>
            </a:r>
          </a:p>
          <a:p>
            <a:r>
              <a:rPr lang="en-US" sz="3000" b="1"/>
              <a:t>    </a:t>
            </a:r>
            <a:r>
              <a:rPr lang="en-US" sz="3000" b="1" smtClean="0"/>
              <a:t>	</a:t>
            </a:r>
            <a:r>
              <a:rPr lang="en-US" sz="3000" b="1" i="1" smtClean="0"/>
              <a:t>B</a:t>
            </a:r>
            <a:r>
              <a:rPr lang="en-US" sz="3000" b="1" i="1"/>
              <a:t>:</a:t>
            </a:r>
            <a:r>
              <a:rPr lang="en-US" sz="3000"/>
              <a:t> I think we should bring </a:t>
            </a:r>
            <a:r>
              <a:rPr lang="en-US" sz="3000" u="sng"/>
              <a:t>food</a:t>
            </a:r>
            <a:r>
              <a:rPr lang="en-US" sz="3000"/>
              <a:t>, </a:t>
            </a:r>
            <a:r>
              <a:rPr lang="en-US" sz="3000" u="sng"/>
              <a:t>water</a:t>
            </a:r>
            <a:r>
              <a:rPr lang="en-US" sz="3000"/>
              <a:t>, </a:t>
            </a:r>
            <a:r>
              <a:rPr lang="en-US" sz="3000" u="sng"/>
              <a:t>clothes</a:t>
            </a:r>
            <a:r>
              <a:rPr lang="en-US" sz="3000"/>
              <a:t>, and a </a:t>
            </a:r>
            <a:r>
              <a:rPr lang="en-US" sz="3000" u="sng" smtClean="0"/>
              <a:t>tent</a:t>
            </a:r>
            <a:r>
              <a:rPr lang="en-US" sz="3000" smtClean="0"/>
              <a:t>.</a:t>
            </a:r>
            <a:endParaRPr lang="en-US" sz="3000"/>
          </a:p>
        </p:txBody>
      </p:sp>
      <p:pic>
        <p:nvPicPr>
          <p:cNvPr id="2" name="Track 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78355" y="1691732"/>
            <a:ext cx="609600" cy="609600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 flipV="1">
            <a:off x="3549105" y="2763291"/>
            <a:ext cx="718095" cy="146912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067109" y="2744370"/>
            <a:ext cx="1558834" cy="120430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395322" y="2803380"/>
            <a:ext cx="1040312" cy="8913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645080" y="2803380"/>
            <a:ext cx="628063" cy="72143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230014" y="3920552"/>
            <a:ext cx="842490" cy="7476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694633" y="3946980"/>
            <a:ext cx="508841" cy="134407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38956" y="3920552"/>
            <a:ext cx="1082575" cy="78411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177704" y="3957936"/>
            <a:ext cx="458227" cy="65130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385282" y="5031797"/>
            <a:ext cx="575632" cy="14164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177704" y="5020482"/>
            <a:ext cx="509526" cy="152959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154981" y="5031797"/>
            <a:ext cx="833545" cy="149078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180729" y="5027001"/>
            <a:ext cx="1131500" cy="146440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224276" y="6182172"/>
            <a:ext cx="575632" cy="14164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9357339" y="6164338"/>
            <a:ext cx="509526" cy="152959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114839" y="6170857"/>
            <a:ext cx="833545" cy="149078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7141643" y="6170857"/>
            <a:ext cx="1131500" cy="146440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74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198" y="1867661"/>
            <a:ext cx="97702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use the lexical items related to </a:t>
            </a:r>
            <a:r>
              <a:rPr lang="en-US" sz="3600">
                <a:sym typeface="+mn-ea"/>
              </a:rPr>
              <a:t>outer </a:t>
            </a:r>
            <a:r>
              <a:rPr lang="en-US" sz="3600" smtClean="0">
                <a:sym typeface="+mn-ea"/>
              </a:rPr>
              <a:t>space</a:t>
            </a:r>
            <a:endParaRPr lang="en-US" sz="3600"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>
                <a:sym typeface="+mn-ea"/>
              </a:rPr>
              <a:t>use intonation for making lists </a:t>
            </a:r>
            <a:r>
              <a:rPr lang="en-US" sz="3600" smtClean="0">
                <a:sym typeface="+mn-ea"/>
              </a:rPr>
              <a:t>correctly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7168" y="5339192"/>
            <a:ext cx="9770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</a:rPr>
              <a:t>Can you tell me some words in this lesson?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2520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837" y="2212698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Learn the new words by heart.</a:t>
            </a:r>
          </a:p>
          <a:p>
            <a:pPr>
              <a:lnSpc>
                <a:spcPct val="150000"/>
              </a:lnSpc>
            </a:pPr>
            <a:r>
              <a:rPr lang="en-US" sz="3600" smtClean="0"/>
              <a:t>- </a:t>
            </a:r>
            <a:r>
              <a:rPr lang="en-US" sz="3600" smtClean="0"/>
              <a:t>Practise </a:t>
            </a:r>
            <a:r>
              <a:rPr lang="en-US" sz="3600"/>
              <a:t>using intonation</a:t>
            </a:r>
            <a:r>
              <a:rPr lang="en-US" sz="360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600" smtClean="0"/>
              <a:t>- Do </a:t>
            </a:r>
            <a:r>
              <a:rPr lang="en-US" sz="3600" smtClean="0"/>
              <a:t>the exercises </a:t>
            </a:r>
            <a:r>
              <a:rPr lang="en-US" sz="3600" smtClean="0"/>
              <a:t>in the workbook.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36" y="2856412"/>
            <a:ext cx="3568236" cy="3568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97205" y="1252334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61385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1227" y="4171406"/>
            <a:ext cx="2007870" cy="60134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0855" y="1254465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sym typeface="+mn-ea"/>
              </a:rPr>
              <a:t>Quiz time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2037152"/>
            <a:ext cx="5758815" cy="17710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Vocabulary 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1: Put the eight planets in order from the closest to the farthest from the sun.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2: Match the words (1 - 5) with the pictures (a - e).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3: Complete the following sentences with the words from the 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34" y="3972850"/>
            <a:ext cx="5755005" cy="127843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 the sentences. Pay attention to the tones of the underlined words in each sentence.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 Listen to the conversations.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Draw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suitable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arrow on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underlined word.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33119" y="1558437"/>
            <a:ext cx="1316763" cy="10554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15163" y="2922658"/>
            <a:ext cx="1316763" cy="124874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19097" y="4472079"/>
            <a:ext cx="1109881" cy="10816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11021" y="555369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9862" y="5427350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1402" y="1581843"/>
            <a:ext cx="10013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1</a:t>
            </a:r>
            <a:r>
              <a:rPr lang="en-US" sz="4800" b="1" smtClean="0">
                <a:solidFill>
                  <a:schemeClr val="bg1"/>
                </a:solidFill>
              </a:rPr>
              <a:t>. How </a:t>
            </a:r>
            <a:r>
              <a:rPr lang="en-US" sz="4800" b="1" dirty="0">
                <a:solidFill>
                  <a:schemeClr val="bg1"/>
                </a:solidFill>
              </a:rPr>
              <a:t>many planets do we have in our solar system?</a:t>
            </a:r>
          </a:p>
        </p:txBody>
      </p:sp>
      <p:sp>
        <p:nvSpPr>
          <p:cNvPr id="17" name="Rectangles 50"/>
          <p:cNvSpPr/>
          <p:nvPr/>
        </p:nvSpPr>
        <p:spPr>
          <a:xfrm>
            <a:off x="1233487" y="3487012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2"/>
          <p:cNvSpPr txBox="1"/>
          <p:nvPr/>
        </p:nvSpPr>
        <p:spPr>
          <a:xfrm>
            <a:off x="4532768" y="4768892"/>
            <a:ext cx="2664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sym typeface="+mn-ea"/>
              </a:rPr>
              <a:t>8 planets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2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9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bldLvl="0" animBg="1"/>
      <p:bldP spid="17" grpId="1" animBg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1402" y="1581843"/>
            <a:ext cx="1001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2. Is the sun a planet or a star?</a:t>
            </a:r>
          </a:p>
        </p:txBody>
      </p:sp>
      <p:sp>
        <p:nvSpPr>
          <p:cNvPr id="17" name="Rectangles 50"/>
          <p:cNvSpPr/>
          <p:nvPr/>
        </p:nvSpPr>
        <p:spPr>
          <a:xfrm>
            <a:off x="1233487" y="3487012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2"/>
          <p:cNvSpPr txBox="1"/>
          <p:nvPr/>
        </p:nvSpPr>
        <p:spPr>
          <a:xfrm>
            <a:off x="4532768" y="4768892"/>
            <a:ext cx="2664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  <a:sym typeface="+mn-ea"/>
              </a:rPr>
              <a:t>A star</a:t>
            </a:r>
            <a:endParaRPr lang="en-US" sz="4800" b="1" dirty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2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9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bldLvl="0" animBg="1"/>
      <p:bldP spid="17" grpId="1" animBg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1402" y="1581843"/>
            <a:ext cx="1001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3. Have humans ever walked on Mars?</a:t>
            </a:r>
          </a:p>
        </p:txBody>
      </p:sp>
      <p:sp>
        <p:nvSpPr>
          <p:cNvPr id="17" name="Rectangles 50"/>
          <p:cNvSpPr/>
          <p:nvPr/>
        </p:nvSpPr>
        <p:spPr>
          <a:xfrm>
            <a:off x="1233487" y="3487012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2"/>
          <p:cNvSpPr txBox="1"/>
          <p:nvPr/>
        </p:nvSpPr>
        <p:spPr>
          <a:xfrm>
            <a:off x="4358869" y="4879110"/>
            <a:ext cx="3591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  <a:sym typeface="+mn-ea"/>
              </a:rPr>
              <a:t>No</a:t>
            </a:r>
            <a:r>
              <a:rPr lang="en-US" sz="4800" b="1" smtClean="0">
                <a:solidFill>
                  <a:srgbClr val="FFFF00"/>
                </a:solidFill>
                <a:sym typeface="+mn-ea"/>
              </a:rPr>
              <a:t>/ </a:t>
            </a:r>
            <a:r>
              <a:rPr lang="en-US" sz="4800" b="1" smtClean="0">
                <a:solidFill>
                  <a:srgbClr val="FFFF00"/>
                </a:solidFill>
                <a:sym typeface="+mn-ea"/>
              </a:rPr>
              <a:t>Not </a:t>
            </a:r>
            <a:r>
              <a:rPr lang="en-US" sz="4800" b="1" smtClean="0">
                <a:solidFill>
                  <a:srgbClr val="FFFF00"/>
                </a:solidFill>
                <a:sym typeface="+mn-ea"/>
              </a:rPr>
              <a:t>yet</a:t>
            </a:r>
            <a:endParaRPr lang="en-US" sz="4800" b="1">
              <a:solidFill>
                <a:srgbClr val="FFFF00"/>
              </a:solidFill>
              <a:sym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2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9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bldLvl="0" animBg="1"/>
      <p:bldP spid="17" grpId="1" animBg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1402" y="1581843"/>
            <a:ext cx="10952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4</a:t>
            </a:r>
            <a:r>
              <a:rPr lang="en-US" sz="4800" b="1" smtClean="0">
                <a:solidFill>
                  <a:schemeClr val="bg1"/>
                </a:solidFill>
              </a:rPr>
              <a:t>. How </a:t>
            </a:r>
            <a:r>
              <a:rPr lang="en-US" sz="4800" b="1">
                <a:solidFill>
                  <a:schemeClr val="bg1"/>
                </a:solidFill>
              </a:rPr>
              <a:t>many moons (including moonlets) does Saturn have?</a:t>
            </a:r>
          </a:p>
        </p:txBody>
      </p:sp>
      <p:sp>
        <p:nvSpPr>
          <p:cNvPr id="17" name="Rectangles 50"/>
          <p:cNvSpPr/>
          <p:nvPr/>
        </p:nvSpPr>
        <p:spPr>
          <a:xfrm>
            <a:off x="1233487" y="3487012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2"/>
          <p:cNvSpPr txBox="1"/>
          <p:nvPr/>
        </p:nvSpPr>
        <p:spPr>
          <a:xfrm>
            <a:off x="4358869" y="4879110"/>
            <a:ext cx="167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FF00"/>
                </a:solidFill>
                <a:sym typeface="+mn-ea"/>
              </a:rPr>
              <a:t>150</a:t>
            </a:r>
            <a:endParaRPr lang="en-US" sz="4800" b="1">
              <a:solidFill>
                <a:srgbClr val="FFFF00"/>
              </a:solidFill>
              <a:sym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2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9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bldLvl="0" animBg="1"/>
      <p:bldP spid="17" grpId="1" animBg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1402" y="1581843"/>
            <a:ext cx="1001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5. Which galaxy is the Earth found in?</a:t>
            </a:r>
          </a:p>
        </p:txBody>
      </p:sp>
      <p:sp>
        <p:nvSpPr>
          <p:cNvPr id="17" name="Rectangles 50"/>
          <p:cNvSpPr/>
          <p:nvPr/>
        </p:nvSpPr>
        <p:spPr>
          <a:xfrm>
            <a:off x="1233487" y="3487012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2"/>
          <p:cNvSpPr txBox="1"/>
          <p:nvPr/>
        </p:nvSpPr>
        <p:spPr>
          <a:xfrm>
            <a:off x="3457169" y="4879110"/>
            <a:ext cx="5763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  <a:sym typeface="+mn-ea"/>
              </a:rPr>
              <a:t>Milky Way Galaxy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2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9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bldLvl="0" animBg="1"/>
      <p:bldP spid="17" grpId="1" animBg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72716" y="133407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crater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3869" y="475801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miệng núi lửa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01966" y="3199943"/>
            <a:ext cx="25726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/ˈkreɪtə/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crater-gettyimages-st00060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762115" y="1629192"/>
            <a:ext cx="4544695" cy="4544695"/>
          </a:xfrm>
          <a:prstGeom prst="rect">
            <a:avLst/>
          </a:prstGeom>
        </p:spPr>
      </p:pic>
      <p:pic>
        <p:nvPicPr>
          <p:cNvPr id="3" name="crat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069" y="331064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968</Words>
  <Application>Microsoft Office PowerPoint</Application>
  <PresentationFormat>Widescreen</PresentationFormat>
  <Paragraphs>243</Paragraphs>
  <Slides>30</Slides>
  <Notes>22</Notes>
  <HiddenSlides>0</HiddenSlides>
  <MMClips>26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231</cp:revision>
  <dcterms:created xsi:type="dcterms:W3CDTF">2020-12-09T02:04:00Z</dcterms:created>
  <dcterms:modified xsi:type="dcterms:W3CDTF">2023-09-29T01:36:31Z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